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4" r:id="rId17"/>
    <p:sldId id="325" r:id="rId18"/>
    <p:sldId id="326" r:id="rId19"/>
    <p:sldId id="321" r:id="rId20"/>
    <p:sldId id="315" r:id="rId21"/>
    <p:sldId id="318" r:id="rId22"/>
    <p:sldId id="31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95033" autoAdjust="0"/>
  </p:normalViewPr>
  <p:slideViewPr>
    <p:cSldViewPr snapToGrid="0" snapToObjects="1">
      <p:cViewPr varScale="1">
        <p:scale>
          <a:sx n="78" d="100"/>
          <a:sy n="78" d="100"/>
        </p:scale>
        <p:origin x="190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0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9/17/2024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500"/>
              </a:spcBef>
              <a:spcAft>
                <a:spcPts val="500"/>
              </a:spcAft>
            </a:pPr>
            <a:r>
              <a:rPr lang="en-GB" u="sng" dirty="0">
                <a:latin typeface="Times New Roman" panose="02020603050405020304" pitchFamily="18" charset="0"/>
                <a:cs typeface="Times New Roman" panose="02020603050405020304" pitchFamily="18" charset="0"/>
                <a:hlinkClick r:id="rId3"/>
              </a:rPr>
              <a:t>What is a </a:t>
            </a:r>
            <a:r>
              <a:rPr lang="en-GB" u="sng" dirty="0" err="1">
                <a:latin typeface="Times New Roman" panose="02020603050405020304" pitchFamily="18" charset="0"/>
                <a:cs typeface="Times New Roman" panose="02020603050405020304" pitchFamily="18" charset="0"/>
                <a:hlinkClick r:id="rId3"/>
              </a:rPr>
              <a:t>HashTable</a:t>
            </a:r>
            <a:r>
              <a:rPr lang="en-GB" u="sng" dirty="0">
                <a:latin typeface="Times New Roman" panose="02020603050405020304" pitchFamily="18" charset="0"/>
                <a:cs typeface="Times New Roman" panose="02020603050405020304" pitchFamily="18" charset="0"/>
                <a:hlinkClick r:id="rId3"/>
              </a:rPr>
              <a:t> Data Structure - Introduction to Hash Tables , Part 0</a:t>
            </a:r>
            <a:endParaRPr lang="en-US" u="sng" dirty="0">
              <a:latin typeface="Times New Roman" panose="02020603050405020304" pitchFamily="18" charset="0"/>
              <a:cs typeface="Times New Roman" panose="02020603050405020304" pitchFamily="18" charset="0"/>
              <a:hlinkClick r:id="rId3"/>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1025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Hashing | Set 2 (Separate Chaining)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68203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D397E039-88B4-F452-F1E2-417B46756E99}"/>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VeYKEMY2F9k" TargetMode="External"/><Relationship Id="rId2" Type="http://schemas.openxmlformats.org/officeDocument/2006/relationships/hyperlink" Target="https://www.youtube.com/watch?v=Dk57JonwKNk" TargetMode="External"/><Relationship Id="rId1" Type="http://schemas.openxmlformats.org/officeDocument/2006/relationships/slideLayout" Target="../slideLayouts/slideLayout2.xml"/><Relationship Id="rId5" Type="http://schemas.openxmlformats.org/officeDocument/2006/relationships/hyperlink" Target="https://www.youtube.com/watch?v=LRtKQdsJC3o" TargetMode="External"/><Relationship Id="rId4" Type="http://schemas.openxmlformats.org/officeDocument/2006/relationships/hyperlink" Target="https://www.youtube.com/watch?v=98Y0UDZ9vv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_xA8UvfOGg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WgIAphfn2U" TargetMode="External"/><Relationship Id="rId2" Type="http://schemas.openxmlformats.org/officeDocument/2006/relationships/hyperlink" Target="https://www.youtube.com/watch?v=knV86FlSXJ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the characters of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 computing the hash function.</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251543"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chemeClr val="accent6"/>
                </a:solidFill>
                <a:latin typeface="Arial" panose="020B0604020202020204" pitchFamily="34" charset="0"/>
                <a:cs typeface="Arial" panose="020B0604020202020204" pitchFamily="34" charset="0"/>
              </a:rPr>
              <a:t>store </a:t>
            </a: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337896"/>
            <a:ext cx="5635948" cy="997709"/>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261884"/>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A nice property of 31 is that the multiplication can be replaced by a shift and a subtraction for better performance: 31 * </a:t>
            </a:r>
            <a:r>
              <a:rPr lang="en-US" sz="1100" dirty="0" err="1">
                <a:latin typeface="Arial"/>
                <a:cs typeface="Arial"/>
              </a:rPr>
              <a:t>i</a:t>
            </a:r>
            <a:r>
              <a:rPr lang="en-US" sz="1100" dirty="0">
                <a:latin typeface="Arial"/>
                <a:cs typeface="Arial"/>
              </a:rPr>
              <a:t> == (</a:t>
            </a:r>
            <a:r>
              <a:rPr lang="en-US" sz="1100" dirty="0" err="1">
                <a:latin typeface="Arial"/>
                <a:cs typeface="Arial"/>
              </a:rPr>
              <a:t>i</a:t>
            </a:r>
            <a:r>
              <a:rPr lang="en-US" sz="1100" dirty="0">
                <a:latin typeface="Arial"/>
                <a:cs typeface="Arial"/>
              </a:rPr>
              <a:t> &lt;&lt; 5) - </a:t>
            </a:r>
            <a:r>
              <a:rPr lang="en-US" sz="1100" dirty="0" err="1">
                <a:latin typeface="Arial"/>
                <a:cs typeface="Arial"/>
              </a:rPr>
              <a:t>i</a:t>
            </a:r>
            <a:r>
              <a:rPr lang="en-US" sz="1100" dirty="0">
                <a:latin typeface="Arial"/>
                <a:cs typeface="Arial"/>
              </a:rPr>
              <a:t>. </a:t>
            </a:r>
          </a:p>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U</a:t>
            </a:r>
            <a:r>
              <a:rPr lang="en-US" sz="1100" dirty="0">
                <a:latin typeface="Arial" panose="020B0604020202020204" pitchFamily="34" charset="0"/>
                <a:cs typeface="Arial" panose="020B0604020202020204" pitchFamily="34" charset="0"/>
              </a:rPr>
              <a:t>sing primes is an old technique.</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2">
                                            <p:txEl>
                                              <p:pRg st="2" end="2"/>
                                            </p:txEl>
                                          </p:spTgt>
                                        </p:tgtEl>
                                        <p:attrNameLst>
                                          <p:attrName>style.visibility</p:attrName>
                                        </p:attrNameLst>
                                      </p:cBhvr>
                                      <p:to>
                                        <p:strVal val="visible"/>
                                      </p:to>
                                    </p:set>
                                    <p:animEffect transition="in" filter="dissolve">
                                      <p:cBhvr>
                                        <p:cTn id="74" dur="500"/>
                                        <p:tgtEl>
                                          <p:spTgt spid="62">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0" end="0"/>
                                            </p:txEl>
                                          </p:spTgt>
                                        </p:tgtEl>
                                        <p:attrNameLst>
                                          <p:attrName>style.visibility</p:attrName>
                                        </p:attrNameLst>
                                      </p:cBhvr>
                                      <p:to>
                                        <p:strVal val="visible"/>
                                      </p:to>
                                    </p:set>
                                    <p:animEffect transition="in" filter="dissolve">
                                      <p:cBhvr>
                                        <p:cTn id="79" dur="500"/>
                                        <p:tgtEl>
                                          <p:spTgt spid="6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1" end="1"/>
                                            </p:txEl>
                                          </p:spTgt>
                                        </p:tgtEl>
                                        <p:attrNameLst>
                                          <p:attrName>style.visibility</p:attrName>
                                        </p:attrNameLst>
                                      </p:cBhvr>
                                      <p:to>
                                        <p:strVal val="visible"/>
                                      </p:to>
                                    </p:set>
                                    <p:animEffect transition="in" filter="dissolve">
                                      <p:cBhvr>
                                        <p:cTn id="84" dur="500"/>
                                        <p:tgtEl>
                                          <p:spTgt spid="65">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2" end="2"/>
                                            </p:txEl>
                                          </p:spTgt>
                                        </p:tgtEl>
                                        <p:attrNameLst>
                                          <p:attrName>style.visibility</p:attrName>
                                        </p:attrNameLst>
                                      </p:cBhvr>
                                      <p:to>
                                        <p:strVal val="visible"/>
                                      </p:to>
                                    </p:set>
                                    <p:animEffect transition="in" filter="dissolve">
                                      <p:cBhvr>
                                        <p:cTn id="89" dur="500"/>
                                        <p:tgtEl>
                                          <p:spTgt spid="6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3" end="3"/>
                                            </p:txEl>
                                          </p:spTgt>
                                        </p:tgtEl>
                                        <p:attrNameLst>
                                          <p:attrName>style.visibility</p:attrName>
                                        </p:attrNameLst>
                                      </p:cBhvr>
                                      <p:to>
                                        <p:strVal val="visible"/>
                                      </p:to>
                                    </p:set>
                                    <p:animEffect transition="in" filter="dissolve">
                                      <p:cBhvr>
                                        <p:cTn id="94" dur="500"/>
                                        <p:tgtEl>
                                          <p:spTgt spid="65">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65">
                                            <p:txEl>
                                              <p:pRg st="4" end="4"/>
                                            </p:txEl>
                                          </p:spTgt>
                                        </p:tgtEl>
                                        <p:attrNameLst>
                                          <p:attrName>style.visibility</p:attrName>
                                        </p:attrNameLst>
                                      </p:cBhvr>
                                      <p:to>
                                        <p:strVal val="visible"/>
                                      </p:to>
                                    </p:set>
                                    <p:animEffect transition="in" filter="dissolve">
                                      <p:cBhvr>
                                        <p:cTn id="99" dur="500"/>
                                        <p:tgtEl>
                                          <p:spTgt spid="65">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dissolve">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5">
                                            <p:txEl>
                                              <p:pRg st="5" end="5"/>
                                            </p:txEl>
                                          </p:spTgt>
                                        </p:tgtEl>
                                        <p:attrNameLst>
                                          <p:attrName>style.visibility</p:attrName>
                                        </p:attrNameLst>
                                      </p:cBhvr>
                                      <p:to>
                                        <p:strVal val="visible"/>
                                      </p:to>
                                    </p:set>
                                    <p:animEffect transition="in" filter="dissolve">
                                      <p:cBhvr>
                                        <p:cTn id="109" dur="500"/>
                                        <p:tgtEl>
                                          <p:spTgt spid="65">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65">
                                            <p:txEl>
                                              <p:pRg st="6" end="6"/>
                                            </p:txEl>
                                          </p:spTgt>
                                        </p:tgtEl>
                                        <p:attrNameLst>
                                          <p:attrName>style.visibility</p:attrName>
                                        </p:attrNameLst>
                                      </p:cBhvr>
                                      <p:to>
                                        <p:strVal val="visible"/>
                                      </p:to>
                                    </p:set>
                                    <p:animEffect transition="in" filter="dissolve">
                                      <p:cBhvr>
                                        <p:cTn id="119"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7248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465577"/>
            <a:ext cx="5712117" cy="923330"/>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modular hashing produce integers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a:t>
            </a:r>
            <a:r>
              <a:rPr lang="en-US" altLang="zh-CN" dirty="0">
                <a:solidFill>
                  <a:schemeClr val="accent1"/>
                </a:solidFill>
                <a:latin typeface="Times New Roman" panose="02020603050405020304" pitchFamily="18" charset="0"/>
                <a:cs typeface="Times New Roman" panose="02020603050405020304" pitchFamily="18" charset="0"/>
              </a:rPr>
              <a:t>/table</a:t>
            </a:r>
            <a:r>
              <a:rPr lang="en-US" dirty="0">
                <a:solidFill>
                  <a:schemeClr val="accent1"/>
                </a:solidFill>
                <a:latin typeface="Times New Roman" panose="02020603050405020304" pitchFamily="18" charset="0"/>
                <a:cs typeface="Times New Roman" panose="02020603050405020304" pitchFamily="18" charset="0"/>
              </a:rPr>
              <a:t> index.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6043556"/>
            <a:ext cx="3548711"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computing the remainder when dividing by M</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a:t>
            </a:r>
            <a:r>
              <a:rPr lang="en-GB" dirty="0">
                <a:solidFill>
                  <a:srgbClr val="FF0000"/>
                </a:solidFill>
              </a:rPr>
              <a:t>-2,147,483,648 </a:t>
            </a:r>
            <a:r>
              <a:rPr lang="en-GB" dirty="0"/>
              <a:t>to </a:t>
            </a:r>
            <a:r>
              <a:rPr lang="en-GB" dirty="0">
                <a:solidFill>
                  <a:srgbClr val="FF0000"/>
                </a:solidFill>
              </a:rPr>
              <a:t>2,147,483,647</a:t>
            </a:r>
            <a:r>
              <a:rPr lang="en-GB" dirty="0"/>
              <a:t>.</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2881833441"/>
              </p:ext>
            </p:extLst>
          </p:nvPr>
        </p:nvGraphicFramePr>
        <p:xfrm>
          <a:off x="2148304" y="2694360"/>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2822198"/>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398258"/>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398258"/>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398258"/>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398258"/>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398258"/>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398258"/>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398258"/>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325177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357344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42167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389511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453845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486012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518179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550346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398258"/>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3858576"/>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485168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17335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549502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058405"/>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05840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4742304"/>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4BB-E725-D6FD-3C37-0A7963413563}"/>
              </a:ext>
            </a:extLst>
          </p:cNvPr>
          <p:cNvSpPr>
            <a:spLocks noGrp="1"/>
          </p:cNvSpPr>
          <p:nvPr>
            <p:ph type="title"/>
          </p:nvPr>
        </p:nvSpPr>
        <p:spPr/>
        <p:txBody>
          <a:bodyPr/>
          <a:lstStyle/>
          <a:p>
            <a:r>
              <a:rPr lang="en-GB" dirty="0"/>
              <a:t>Hashing Tutorial Videos</a:t>
            </a:r>
            <a:endParaRPr lang="en-SE" dirty="0"/>
          </a:p>
        </p:txBody>
      </p:sp>
      <p:sp>
        <p:nvSpPr>
          <p:cNvPr id="3" name="Content Placeholder 2">
            <a:extLst>
              <a:ext uri="{FF2B5EF4-FFF2-40B4-BE49-F238E27FC236}">
                <a16:creationId xmlns:a16="http://schemas.microsoft.com/office/drawing/2014/main" id="{7B5D8033-2BB2-A083-CE83-0FE5ECEAD8BE}"/>
              </a:ext>
            </a:extLst>
          </p:cNvPr>
          <p:cNvSpPr>
            <a:spLocks noGrp="1"/>
          </p:cNvSpPr>
          <p:nvPr>
            <p:ph idx="1"/>
          </p:nvPr>
        </p:nvSpPr>
        <p:spPr/>
        <p:txBody>
          <a:bodyPr>
            <a:normAutofit lnSpcReduction="10000"/>
          </a:bodyPr>
          <a:lstStyle/>
          <a:p>
            <a:r>
              <a:rPr lang="en-GB" sz="2400" dirty="0"/>
              <a:t>Hashing | Set 3 (Open Addressing) | </a:t>
            </a:r>
            <a:r>
              <a:rPr lang="en-GB" sz="2400" dirty="0" err="1"/>
              <a:t>GeeksforGeeks</a:t>
            </a:r>
            <a:endParaRPr lang="en-GB" sz="2400" dirty="0"/>
          </a:p>
          <a:p>
            <a:pPr lvl="1"/>
            <a:r>
              <a:rPr lang="en-GB" dirty="0">
                <a:hlinkClick r:id="rId2"/>
              </a:rPr>
              <a:t>https://www.youtube.com/watch?v=Dk57JonwKNk</a:t>
            </a:r>
            <a:endParaRPr lang="en-GB" dirty="0"/>
          </a:p>
          <a:p>
            <a:r>
              <a:rPr lang="en-GB" sz="2400" dirty="0"/>
              <a:t>Hashing Animations | Data Structure | Visual How</a:t>
            </a:r>
          </a:p>
          <a:p>
            <a:pPr lvl="1"/>
            <a:r>
              <a:rPr lang="en-GB" dirty="0">
                <a:hlinkClick r:id="rId3"/>
              </a:rPr>
              <a:t>https://www.youtube.com/watch?v=VeYKEMY2F9k</a:t>
            </a:r>
            <a:r>
              <a:rPr lang="en-GB" dirty="0"/>
              <a:t> </a:t>
            </a:r>
          </a:p>
          <a:p>
            <a:r>
              <a:rPr lang="en-GB" sz="2400" dirty="0"/>
              <a:t>Linear Probing in Hashing Animations</a:t>
            </a:r>
          </a:p>
          <a:p>
            <a:pPr lvl="1"/>
            <a:r>
              <a:rPr lang="en-GB" dirty="0">
                <a:hlinkClick r:id="rId4"/>
              </a:rPr>
              <a:t>https://www.youtube.com/watch?v=98Y0UDZ9vvs</a:t>
            </a:r>
            <a:endParaRPr lang="en-GB" dirty="0"/>
          </a:p>
          <a:p>
            <a:r>
              <a:rPr lang="en-GB" dirty="0"/>
              <a:t>Quadratic Probing Hashing Animations | Data Structure | Visual How</a:t>
            </a:r>
          </a:p>
          <a:p>
            <a:pPr lvl="1"/>
            <a:r>
              <a:rPr lang="en-GB" dirty="0">
                <a:hlinkClick r:id="rId3"/>
              </a:rPr>
              <a:t>https://www.youtube.com/watch?v=VeYKEMY2F9k</a:t>
            </a:r>
            <a:r>
              <a:rPr lang="en-GB" dirty="0"/>
              <a:t> </a:t>
            </a:r>
          </a:p>
          <a:p>
            <a:r>
              <a:rPr lang="en-GB" dirty="0"/>
              <a:t>Separate Chaining in Hashing Animations | Data Structure | Visual How</a:t>
            </a:r>
          </a:p>
          <a:p>
            <a:pPr lvl="1"/>
            <a:r>
              <a:rPr lang="en-GB" dirty="0">
                <a:hlinkClick r:id="rId5"/>
              </a:rPr>
              <a:t>https://www.youtube.com/watch?v=LRtKQdsJC3o</a:t>
            </a:r>
            <a:r>
              <a:rPr lang="en-GB" dirty="0"/>
              <a:t> </a:t>
            </a:r>
          </a:p>
          <a:p>
            <a:endParaRPr lang="en-SE" sz="2400" dirty="0"/>
          </a:p>
        </p:txBody>
      </p:sp>
    </p:spTree>
    <p:extLst>
      <p:ext uri="{BB962C8B-B14F-4D97-AF65-F5344CB8AC3E}">
        <p14:creationId xmlns:p14="http://schemas.microsoft.com/office/powerpoint/2010/main" val="248679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DE2-6126-FDEF-3B3B-B728CEB069FA}"/>
              </a:ext>
            </a:extLst>
          </p:cNvPr>
          <p:cNvSpPr>
            <a:spLocks noGrp="1"/>
          </p:cNvSpPr>
          <p:nvPr>
            <p:ph type="title"/>
          </p:nvPr>
        </p:nvSpPr>
        <p:spPr/>
        <p:txBody>
          <a:bodyPr>
            <a:normAutofit fontScale="90000"/>
          </a:bodyPr>
          <a:lstStyle/>
          <a:p>
            <a:r>
              <a:rPr lang="en-GB" dirty="0"/>
              <a:t>Primary Clustering and Secondary Clustering</a:t>
            </a:r>
            <a:endParaRPr lang="en-SE" dirty="0"/>
          </a:p>
        </p:txBody>
      </p:sp>
      <p:sp>
        <p:nvSpPr>
          <p:cNvPr id="3" name="Content Placeholder 2">
            <a:extLst>
              <a:ext uri="{FF2B5EF4-FFF2-40B4-BE49-F238E27FC236}">
                <a16:creationId xmlns:a16="http://schemas.microsoft.com/office/drawing/2014/main" id="{D82763ED-B55E-25B0-C082-ACC19B22EE8F}"/>
              </a:ext>
            </a:extLst>
          </p:cNvPr>
          <p:cNvSpPr>
            <a:spLocks noGrp="1"/>
          </p:cNvSpPr>
          <p:nvPr>
            <p:ph idx="1"/>
          </p:nvPr>
        </p:nvSpPr>
        <p:spPr>
          <a:xfrm>
            <a:off x="457200" y="1417639"/>
            <a:ext cx="8229600" cy="2220296"/>
          </a:xfrm>
        </p:spPr>
        <p:txBody>
          <a:bodyPr>
            <a:normAutofit fontScale="70000" lnSpcReduction="20000"/>
          </a:bodyPr>
          <a:lstStyle/>
          <a:p>
            <a:r>
              <a:rPr lang="en-GB" sz="2600" dirty="0"/>
              <a:t>Primary clustering </a:t>
            </a:r>
            <a:r>
              <a:rPr lang="en-GB" dirty="0"/>
              <a:t>is the tendency for a collision resolution scheme such as linear probing to create long runs of filled slots near the hash position of keys.</a:t>
            </a:r>
          </a:p>
          <a:p>
            <a:pPr lvl="1"/>
            <a:r>
              <a:rPr lang="en-GB" dirty="0"/>
              <a:t>If the primary hash index is x, subsequent probes go to x+1, x+2, x+3 and so on, this results in Primary Clustering.</a:t>
            </a:r>
          </a:p>
          <a:p>
            <a:pPr lvl="1"/>
            <a:r>
              <a:rPr lang="en-GB" dirty="0"/>
              <a:t>Once the primary cluster forms, the bigger the cluster gets, the faster it grows. And it reduces the performance.</a:t>
            </a:r>
          </a:p>
          <a:p>
            <a:r>
              <a:rPr lang="en-GB" dirty="0"/>
              <a:t>Secondary clustering is the tendency for a collision resolution scheme such as quadratic probing to create long runs of filled slots away from the hash position of keys.</a:t>
            </a:r>
          </a:p>
          <a:p>
            <a:pPr lvl="1"/>
            <a:r>
              <a:rPr lang="en-GB" dirty="0"/>
              <a:t>If the primary hash index is x, probes go to x+1, x+4, x+9, x+16, x+25 and so on, this results in Secondary Clustering.</a:t>
            </a:r>
            <a:endParaRPr lang="en-SE" dirty="0"/>
          </a:p>
        </p:txBody>
      </p:sp>
      <p:pic>
        <p:nvPicPr>
          <p:cNvPr id="1026" name="Picture 2" descr="enter image description here">
            <a:extLst>
              <a:ext uri="{FF2B5EF4-FFF2-40B4-BE49-F238E27FC236}">
                <a16:creationId xmlns:a16="http://schemas.microsoft.com/office/drawing/2014/main" id="{3F0E034A-D08E-C6AA-4F11-F947E59D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33" y="3533003"/>
            <a:ext cx="1764150" cy="3220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F40CDB6D-0F16-2B21-A388-E173338A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6" y="3428072"/>
            <a:ext cx="2249456" cy="342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11593-4DB1-E22B-8279-18FE71BA9553}"/>
              </a:ext>
            </a:extLst>
          </p:cNvPr>
          <p:cNvSpPr txBox="1"/>
          <p:nvPr/>
        </p:nvSpPr>
        <p:spPr>
          <a:xfrm>
            <a:off x="342135" y="6424390"/>
            <a:ext cx="1692836" cy="338554"/>
          </a:xfrm>
          <a:prstGeom prst="rect">
            <a:avLst/>
          </a:prstGeom>
          <a:noFill/>
        </p:spPr>
        <p:txBody>
          <a:bodyPr wrap="none" rtlCol="0">
            <a:spAutoFit/>
          </a:bodyPr>
          <a:lstStyle/>
          <a:p>
            <a:r>
              <a:rPr lang="en-GB" sz="1600" dirty="0"/>
              <a:t>Primary clustering</a:t>
            </a:r>
            <a:endParaRPr lang="en-SE" sz="1600" dirty="0"/>
          </a:p>
        </p:txBody>
      </p:sp>
      <p:sp>
        <p:nvSpPr>
          <p:cNvPr id="5" name="TextBox 4">
            <a:extLst>
              <a:ext uri="{FF2B5EF4-FFF2-40B4-BE49-F238E27FC236}">
                <a16:creationId xmlns:a16="http://schemas.microsoft.com/office/drawing/2014/main" id="{1DDB9D68-E852-EEE6-F12A-B0608924C5B2}"/>
              </a:ext>
            </a:extLst>
          </p:cNvPr>
          <p:cNvSpPr txBox="1"/>
          <p:nvPr/>
        </p:nvSpPr>
        <p:spPr>
          <a:xfrm>
            <a:off x="4052455" y="6467645"/>
            <a:ext cx="1910716" cy="338554"/>
          </a:xfrm>
          <a:prstGeom prst="rect">
            <a:avLst/>
          </a:prstGeom>
          <a:noFill/>
        </p:spPr>
        <p:txBody>
          <a:bodyPr wrap="none" rtlCol="0">
            <a:spAutoFit/>
          </a:bodyPr>
          <a:lstStyle/>
          <a:p>
            <a:r>
              <a:rPr lang="en-GB" sz="1600" dirty="0"/>
              <a:t>Secondary clustering</a:t>
            </a:r>
            <a:endParaRPr lang="en-SE" sz="1600" dirty="0"/>
          </a:p>
        </p:txBody>
      </p:sp>
    </p:spTree>
    <p:extLst>
      <p:ext uri="{BB962C8B-B14F-4D97-AF65-F5344CB8AC3E}">
        <p14:creationId xmlns:p14="http://schemas.microsoft.com/office/powerpoint/2010/main" val="102398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5414794"/>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5531790"/>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3956229"/>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5193618"/>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5870344"/>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5860259"/>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5851651"/>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334036" y="2545807"/>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822736"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52558"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419347"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86136"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52925"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719714"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86503"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53290"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88799" y="2250410"/>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76961" y="2978409"/>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45986" y="2599558"/>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72348" y="297452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605099" y="2654364"/>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321575"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45438" y="2241902"/>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613618" y="2241902"/>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40622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4677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58637"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2022586"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86535"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50484"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314433"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94688"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78382"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36133" y="2517276"/>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607988" y="2519058"/>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r>
              <a:rPr lang="en-SE" sz="1600" dirty="0"/>
              <a:t>https://www.youtube.com/watch?v=98Y0UDZ9vvs</a:t>
            </a:r>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588145" y="3328161"/>
            <a:ext cx="4823416" cy="3067506"/>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err="1">
                <a:latin typeface="Times New Roman" panose="02020603050405020304" pitchFamily="18" charset="0"/>
                <a:cs typeface="Times New Roman" panose="02020603050405020304" pitchFamily="18" charset="0"/>
              </a:rPr>
              <a:t>attemps</a:t>
            </a:r>
            <a:r>
              <a:rPr lang="en-US" altLang="zh-CN" spc="110" dirty="0">
                <a:latin typeface="Times New Roman" panose="02020603050405020304" pitchFamily="18" charset="0"/>
                <a:cs typeface="Times New Roman" panose="02020603050405020304" pitchFamily="18" charset="0"/>
              </a:rPr>
              <a:t>)</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endParaRPr lang="en-US" altLang="zh-CN" spc="110" baseline="30000" dirty="0">
              <a:latin typeface="Times New Roman" panose="02020603050405020304" pitchFamily="18" charset="0"/>
              <a:cs typeface="Times New Roman" panose="02020603050405020304" pitchFamily="18" charset="0"/>
            </a:endParaRP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r>
              <a:rPr lang="en-US" dirty="0"/>
              <a:t>Identify other </a:t>
            </a:r>
            <a:r>
              <a:rPr lang="en-US" dirty="0">
                <a:solidFill>
                  <a:schemeClr val="accent1"/>
                </a:solidFill>
              </a:rPr>
              <a:t>challenges</a:t>
            </a:r>
            <a:r>
              <a:rPr lang="en-US" dirty="0"/>
              <a:t> associated with Hash Tables</a:t>
            </a:r>
          </a:p>
          <a:p>
            <a:r>
              <a:rPr lang="en-US" dirty="0"/>
              <a:t>Explain the difference between a </a:t>
            </a:r>
            <a:r>
              <a:rPr lang="en-US" dirty="0">
                <a:solidFill>
                  <a:schemeClr val="accent6"/>
                </a:solidFill>
              </a:rPr>
              <a:t>Hash Set</a:t>
            </a:r>
            <a:r>
              <a:rPr lang="en-US" dirty="0"/>
              <a:t>, </a:t>
            </a:r>
            <a:r>
              <a:rPr lang="en-US" dirty="0">
                <a:solidFill>
                  <a:schemeClr val="accent6"/>
                </a:solidFill>
              </a:rPr>
              <a:t>Hash Map </a:t>
            </a:r>
            <a:r>
              <a:rPr lang="en-US" dirty="0"/>
              <a:t>and</a:t>
            </a:r>
            <a:r>
              <a:rPr lang="en-US" dirty="0">
                <a:solidFill>
                  <a:schemeClr val="accent6"/>
                </a:solidFill>
              </a:rPr>
              <a:t>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061242"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a:t>
            </a:r>
            <a:r>
              <a:rPr lang="en-US" altLang="zh-CN" sz="1200" dirty="0">
                <a:solidFill>
                  <a:srgbClr val="242729"/>
                </a:solidFill>
                <a:latin typeface="Arial" panose="020B0604020202020204" pitchFamily="34" charset="0"/>
                <a:cs typeface="Arial" panose="020B0604020202020204" pitchFamily="34" charset="0"/>
              </a:rPr>
              <a:t>spot</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full, delete the element in that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and re-add it to the hash table using the normal means. The item must be removed before re-adding, because it is likely that the item could be added back into its original spot.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050382" y="3315064"/>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718662" y="361645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718662" y="3938124"/>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718662" y="458146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718662" y="4259794"/>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718662" y="490313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718662" y="522480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718662" y="5546474"/>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718662" y="5868144"/>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176458" y="520473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176458" y="552640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171774" y="584807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191717"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175" name="TextBox 174">
            <a:extLst>
              <a:ext uri="{FF2B5EF4-FFF2-40B4-BE49-F238E27FC236}">
                <a16:creationId xmlns:a16="http://schemas.microsoft.com/office/drawing/2014/main" id="{8CE55013-685D-DC42-87C0-492159885405}"/>
              </a:ext>
            </a:extLst>
          </p:cNvPr>
          <p:cNvSpPr txBox="1"/>
          <p:nvPr/>
        </p:nvSpPr>
        <p:spPr>
          <a:xfrm>
            <a:off x="5603463" y="3049670"/>
            <a:ext cx="3193208" cy="646331"/>
          </a:xfrm>
          <a:prstGeom prst="rect">
            <a:avLst/>
          </a:prstGeom>
          <a:noFill/>
        </p:spPr>
        <p:txBody>
          <a:bodyPr wrap="square" rtlCol="0">
            <a:spAutoFit/>
          </a:bodyPr>
          <a:lstStyle/>
          <a:p>
            <a:r>
              <a:rPr lang="en-US" altLang="zh-CN" dirty="0">
                <a:solidFill>
                  <a:schemeClr val="accent6"/>
                </a:solidFill>
              </a:rPr>
              <a:t>The</a:t>
            </a:r>
            <a:r>
              <a:rPr lang="zh-CN" altLang="en-US" dirty="0">
                <a:solidFill>
                  <a:schemeClr val="accent6"/>
                </a:solidFill>
              </a:rPr>
              <a:t> </a:t>
            </a:r>
            <a:r>
              <a:rPr lang="en-US" altLang="zh-CN" dirty="0">
                <a:solidFill>
                  <a:schemeClr val="accent6"/>
                </a:solidFill>
              </a:rPr>
              <a:t>size</a:t>
            </a:r>
            <a:r>
              <a:rPr lang="zh-CN" altLang="en-US" dirty="0">
                <a:solidFill>
                  <a:schemeClr val="accent6"/>
                </a:solidFill>
              </a:rPr>
              <a:t> </a:t>
            </a:r>
            <a:r>
              <a:rPr lang="en-US" altLang="zh-CN" dirty="0">
                <a:solidFill>
                  <a:schemeClr val="accent6"/>
                </a:solidFill>
              </a:rPr>
              <a:t>of</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array</a:t>
            </a:r>
            <a:r>
              <a:rPr lang="zh-CN" altLang="en-US" dirty="0">
                <a:solidFill>
                  <a:schemeClr val="accent6"/>
                </a:solidFill>
              </a:rPr>
              <a:t> </a:t>
            </a:r>
            <a:r>
              <a:rPr lang="en-US" altLang="zh-CN" dirty="0">
                <a:solidFill>
                  <a:schemeClr val="accent6"/>
                </a:solidFill>
              </a:rPr>
              <a:t>can</a:t>
            </a:r>
            <a:r>
              <a:rPr lang="zh-CN" altLang="en-US" dirty="0">
                <a:solidFill>
                  <a:schemeClr val="accent6"/>
                </a:solidFill>
              </a:rPr>
              <a:t> </a:t>
            </a:r>
            <a:r>
              <a:rPr lang="en-US" altLang="zh-CN" dirty="0">
                <a:solidFill>
                  <a:schemeClr val="accent6"/>
                </a:solidFill>
              </a:rPr>
              <a:t>be</a:t>
            </a:r>
            <a:r>
              <a:rPr lang="zh-CN" altLang="en-US" dirty="0">
                <a:solidFill>
                  <a:schemeClr val="accent6"/>
                </a:solidFill>
              </a:rPr>
              <a:t> </a:t>
            </a:r>
            <a:r>
              <a:rPr lang="en-US" altLang="zh-CN" dirty="0">
                <a:solidFill>
                  <a:schemeClr val="accent6"/>
                </a:solidFill>
              </a:rPr>
              <a:t>smaller</a:t>
            </a:r>
            <a:r>
              <a:rPr lang="zh-CN" altLang="en-US" dirty="0">
                <a:solidFill>
                  <a:schemeClr val="accent6"/>
                </a:solidFill>
              </a:rPr>
              <a:t> </a:t>
            </a:r>
            <a:r>
              <a:rPr lang="en-US" altLang="zh-CN" dirty="0">
                <a:solidFill>
                  <a:schemeClr val="accent6"/>
                </a:solidFill>
              </a:rPr>
              <a:t>than</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stored</a:t>
            </a:r>
            <a:r>
              <a:rPr lang="zh-CN" altLang="en-US" dirty="0">
                <a:solidFill>
                  <a:schemeClr val="accent6"/>
                </a:solidFill>
              </a:rPr>
              <a:t> </a:t>
            </a:r>
            <a:r>
              <a:rPr lang="en-US" altLang="zh-CN" dirty="0">
                <a:solidFill>
                  <a:schemeClr val="accent6"/>
                </a:solidFill>
              </a:rPr>
              <a:t>number.</a:t>
            </a:r>
            <a:r>
              <a:rPr lang="zh-CN" altLang="en-US" dirty="0">
                <a:solidFill>
                  <a:schemeClr val="accent6"/>
                </a:solidFill>
              </a:rPr>
              <a:t> </a:t>
            </a:r>
            <a:endParaRPr lang="en-US" dirty="0">
              <a:solidFill>
                <a:schemeClr val="accent6"/>
              </a:solidFill>
            </a:endParaRPr>
          </a:p>
        </p:txBody>
      </p:sp>
      <p:sp>
        <p:nvSpPr>
          <p:cNvPr id="3" name="TextBox 2">
            <a:extLst>
              <a:ext uri="{FF2B5EF4-FFF2-40B4-BE49-F238E27FC236}">
                <a16:creationId xmlns:a16="http://schemas.microsoft.com/office/drawing/2014/main" id="{065E1750-FCBC-9EBA-1179-AC0A2F069907}"/>
              </a:ext>
            </a:extLst>
          </p:cNvPr>
          <p:cNvSpPr txBox="1"/>
          <p:nvPr/>
        </p:nvSpPr>
        <p:spPr>
          <a:xfrm>
            <a:off x="2758591" y="6298168"/>
            <a:ext cx="4007391"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Hashing | Set 2 (Separate Chaining) | </a:t>
            </a:r>
            <a:r>
              <a:rPr lang="en-GB" sz="1400" dirty="0" err="1"/>
              <a:t>GeeksforGeeks</a:t>
            </a:r>
            <a:endParaRPr lang="en-GB" sz="1400" dirty="0"/>
          </a:p>
          <a:p>
            <a:r>
              <a:rPr lang="en-GB" sz="1400" dirty="0">
                <a:hlinkClick r:id="rId3"/>
              </a:rPr>
              <a:t>https://www.youtube.com/watch?v=_xA8UvfOGgU</a:t>
            </a:r>
            <a:r>
              <a:rPr lang="en-GB" sz="1400" dirty="0"/>
              <a:t> </a:t>
            </a:r>
            <a:endParaRPr lang="en-SE" sz="1400" dirty="0"/>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175"/>
                                        </p:tgtEl>
                                        <p:attrNameLst>
                                          <p:attrName>style.visibility</p:attrName>
                                        </p:attrNameLst>
                                      </p:cBhvr>
                                      <p:to>
                                        <p:strVal val="visible"/>
                                      </p:to>
                                    </p:set>
                                    <p:animEffect transition="in" filter="dissolve">
                                      <p:cBhvr>
                                        <p:cTn id="255"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1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latin typeface="Arial" panose="020B0604020202020204" pitchFamily="34" charset="0"/>
                <a:cs typeface="Arial" panose="020B0604020202020204" pitchFamily="34" charset="0"/>
              </a:rPr>
              <a:t>Easier</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implement</a:t>
            </a:r>
            <a:r>
              <a:rPr lang="en-US" spc="2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delete.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60" dirty="0">
                <a:latin typeface="Arial" panose="020B0604020202020204" pitchFamily="34" charset="0"/>
                <a:cs typeface="Arial" panose="020B0604020202020204" pitchFamily="34" charset="0"/>
              </a:rPr>
              <a:t>Performance</a:t>
            </a:r>
            <a:r>
              <a:rPr lang="en-US" spc="20" dirty="0">
                <a:latin typeface="Arial" panose="020B0604020202020204" pitchFamily="34" charset="0"/>
                <a:cs typeface="Arial" panose="020B0604020202020204" pitchFamily="34" charset="0"/>
              </a:rPr>
              <a:t> </a:t>
            </a:r>
            <a:r>
              <a:rPr lang="en-US" spc="100" dirty="0">
                <a:latin typeface="Arial" panose="020B0604020202020204" pitchFamily="34" charset="0"/>
                <a:cs typeface="Arial" panose="020B0604020202020204" pitchFamily="34" charset="0"/>
              </a:rPr>
              <a:t>degrades</a:t>
            </a:r>
            <a:r>
              <a:rPr lang="en-US" spc="2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gracefully.</a:t>
            </a: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r>
              <a:rPr lang="en-US" spc="20" dirty="0">
                <a:latin typeface="Trebuchet MS"/>
                <a:cs typeface="Trebuchet MS"/>
              </a:rPr>
              <a:t> </a:t>
            </a: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110" dirty="0">
                <a:latin typeface="Arial" panose="020B0604020202020204" pitchFamily="34" charset="0"/>
                <a:cs typeface="Arial" panose="020B0604020202020204" pitchFamily="34" charset="0"/>
              </a:rPr>
              <a:t>Less</a:t>
            </a:r>
            <a:r>
              <a:rPr lang="en-US" spc="20" dirty="0">
                <a:latin typeface="Arial" panose="020B0604020202020204" pitchFamily="34" charset="0"/>
                <a:cs typeface="Arial" panose="020B0604020202020204" pitchFamily="34" charset="0"/>
              </a:rPr>
              <a:t> </a:t>
            </a:r>
            <a:r>
              <a:rPr lang="en-US" spc="85" dirty="0">
                <a:latin typeface="Arial" panose="020B0604020202020204" pitchFamily="34" charset="0"/>
                <a:cs typeface="Arial" panose="020B0604020202020204" pitchFamily="34" charset="0"/>
              </a:rPr>
              <a:t>wasted</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latin typeface="Arial" panose="020B0604020202020204" pitchFamily="34" charset="0"/>
                <a:cs typeface="Arial" panose="020B0604020202020204" pitchFamily="34" charset="0"/>
              </a:rPr>
              <a:t>Better</a:t>
            </a:r>
            <a:r>
              <a:rPr lang="en-US" spc="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cache</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performance.</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7A8339B-3F20-9D4B-B4E7-DA6E8CD4DE8B}"/>
              </a:ext>
            </a:extLst>
          </p:cNvPr>
          <p:cNvSpPr/>
          <p:nvPr/>
        </p:nvSpPr>
        <p:spPr>
          <a:xfrm>
            <a:off x="4209177" y="4163140"/>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locality of reference,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242729"/>
                </a:solidFill>
                <a:latin typeface="Times New Roman" panose="02020603050405020304" pitchFamily="18" charset="0"/>
                <a:cs typeface="Times New Roman" panose="02020603050405020304" pitchFamily="18" charset="0"/>
              </a:rPr>
              <a:t>It's faster to access a series of elements in an array than it is to follow pointers in a linked list, so linear probing tends to </a:t>
            </a:r>
            <a:r>
              <a:rPr lang="en-US" sz="1600">
                <a:solidFill>
                  <a:srgbClr val="242729"/>
                </a:solidFill>
                <a:latin typeface="Times New Roman" panose="02020603050405020304" pitchFamily="18" charset="0"/>
                <a:cs typeface="Times New Roman" panose="02020603050405020304" pitchFamily="18" charset="0"/>
              </a:rPr>
              <a:t>outperform cha</a:t>
            </a:r>
            <a:r>
              <a:rPr lang="en-US" altLang="zh-CN" sz="1600">
                <a:solidFill>
                  <a:srgbClr val="242729"/>
                </a:solidFill>
                <a:latin typeface="Times New Roman" panose="02020603050405020304" pitchFamily="18" charset="0"/>
                <a:cs typeface="Times New Roman" panose="02020603050405020304" pitchFamily="18" charset="0"/>
              </a:rPr>
              <a:t>i</a:t>
            </a:r>
            <a:r>
              <a:rPr lang="en-US" sz="1600">
                <a:solidFill>
                  <a:srgbClr val="242729"/>
                </a:solidFill>
                <a:latin typeface="Times New Roman" panose="02020603050405020304" pitchFamily="18" charset="0"/>
                <a:cs typeface="Times New Roman" panose="02020603050405020304" pitchFamily="18" charset="0"/>
              </a:rPr>
              <a:t>ning </a:t>
            </a:r>
            <a:r>
              <a:rPr lang="en-US" sz="1600" dirty="0">
                <a:solidFill>
                  <a:srgbClr val="242729"/>
                </a:solidFill>
                <a:latin typeface="Times New Roman" panose="02020603050405020304" pitchFamily="18" charset="0"/>
                <a:cs typeface="Times New Roman" panose="02020603050405020304" pitchFamily="18" charset="0"/>
              </a:rPr>
              <a:t>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276878"/>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276878"/>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8111" y="5044776"/>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887025" y="5648955"/>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24120" y="6023678"/>
            <a:ext cx="4304855" cy="738664"/>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
        <p:nvSpPr>
          <p:cNvPr id="3" name="TextBox 2">
            <a:extLst>
              <a:ext uri="{FF2B5EF4-FFF2-40B4-BE49-F238E27FC236}">
                <a16:creationId xmlns:a16="http://schemas.microsoft.com/office/drawing/2014/main" id="{50026A1D-B66F-AC01-2B67-9DAC6AE2D678}"/>
              </a:ext>
            </a:extLst>
          </p:cNvPr>
          <p:cNvSpPr txBox="1"/>
          <p:nvPr/>
        </p:nvSpPr>
        <p:spPr>
          <a:xfrm>
            <a:off x="5166175" y="5866103"/>
            <a:ext cx="3943353"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 tables in 4 minutes</a:t>
            </a:r>
          </a:p>
          <a:p>
            <a:r>
              <a:rPr lang="en-GB" sz="1400" dirty="0">
                <a:hlinkClick r:id="rId2"/>
              </a:rPr>
              <a:t>https://www.youtube.com/watch?v=knV86FlSXJ8</a:t>
            </a:r>
            <a:endParaRPr lang="en-GB" sz="1400" dirty="0"/>
          </a:p>
          <a:p>
            <a:r>
              <a:rPr lang="en-GB" sz="1400" dirty="0"/>
              <a:t> Hashing | Set 1 (Introduction) | </a:t>
            </a:r>
            <a:r>
              <a:rPr lang="en-GB" sz="1400" dirty="0" err="1"/>
              <a:t>GeeksforGeeks</a:t>
            </a:r>
            <a:endParaRPr lang="en-GB" sz="1400" dirty="0"/>
          </a:p>
          <a:p>
            <a:r>
              <a:rPr lang="en-GB" sz="1400" dirty="0">
                <a:hlinkClick r:id="rId3"/>
              </a:rPr>
              <a:t>https://www.youtube.com/watch?v=wWgIAphfn2U</a:t>
            </a:r>
            <a:r>
              <a:rPr lang="en-GB" sz="1400" dirty="0"/>
              <a:t> </a:t>
            </a:r>
            <a:endParaRPr lang="en-SE" sz="1400" dirty="0"/>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animEffect transition="in" filter="dissolve">
                                      <p:cBhvr>
                                        <p:cTn id="194" dur="500"/>
                                        <p:tgtEl>
                                          <p:spTgt spid="43"/>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42"/>
                                        </p:tgtEl>
                                        <p:attrNameLst>
                                          <p:attrName>style.visibility</p:attrName>
                                        </p:attrNameLst>
                                      </p:cBhvr>
                                      <p:to>
                                        <p:strVal val="visible"/>
                                      </p:to>
                                    </p:set>
                                    <p:animEffect transition="in" filter="dissolve">
                                      <p:cBhvr>
                                        <p:cTn id="1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3" y="2483222"/>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Idealistic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But actually, in most cases, you want to find the way to use all the data</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942973" y="3736738"/>
            <a:ext cx="2499633"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600" dirty="0"/>
              <a:t>Two</a:t>
            </a:r>
            <a:r>
              <a:rPr lang="zh-CN" altLang="en-US" sz="1600" dirty="0"/>
              <a:t> </a:t>
            </a:r>
            <a:r>
              <a:rPr lang="en-US" altLang="zh-CN" sz="1600" dirty="0"/>
              <a:t>large</a:t>
            </a:r>
            <a:r>
              <a:rPr lang="zh-CN" altLang="en-US" sz="1600" dirty="0"/>
              <a:t> </a:t>
            </a:r>
            <a:r>
              <a:rPr lang="en-US" altLang="zh-CN" sz="1600" dirty="0"/>
              <a:t>prime</a:t>
            </a:r>
            <a:r>
              <a:rPr lang="zh-CN" altLang="en-US" sz="1600" dirty="0"/>
              <a:t> </a:t>
            </a:r>
            <a:r>
              <a:rPr lang="en-US" altLang="zh-CN" sz="1600" dirty="0"/>
              <a:t>numbers</a:t>
            </a:r>
            <a:endParaRPr sz="16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3" y="4228382"/>
            <a:ext cx="2840462"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034378" y="4154558"/>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3771640"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0 and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1036438180"/>
              </p:ext>
            </p:extLst>
          </p:nvPr>
        </p:nvGraphicFramePr>
        <p:xfrm>
          <a:off x="5459584" y="3411969"/>
          <a:ext cx="1594793" cy="1524000"/>
        </p:xfrm>
        <a:graphic>
          <a:graphicData uri="http://schemas.openxmlformats.org/drawingml/2006/table">
            <a:tbl>
              <a:tblPr firstRow="1" bandRow="1">
                <a:tableStyleId>{073A0DAA-6AF3-43AB-8588-CEC1D06C72B9}</a:tableStyleId>
              </a:tblPr>
              <a:tblGrid>
                <a:gridCol w="423594">
                  <a:extLst>
                    <a:ext uri="{9D8B030D-6E8A-4147-A177-3AD203B41FA5}">
                      <a16:colId xmlns:a16="http://schemas.microsoft.com/office/drawing/2014/main" val="4130506719"/>
                    </a:ext>
                  </a:extLst>
                </a:gridCol>
                <a:gridCol w="494371">
                  <a:extLst>
                    <a:ext uri="{9D8B030D-6E8A-4147-A177-3AD203B41FA5}">
                      <a16:colId xmlns:a16="http://schemas.microsoft.com/office/drawing/2014/main" val="2597220815"/>
                    </a:ext>
                  </a:extLst>
                </a:gridCol>
                <a:gridCol w="676828">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err="1">
                          <a:latin typeface="Times New Roman" panose="02020603050405020304" pitchFamily="18" charset="0"/>
                          <a:cs typeface="Times New Roman" panose="02020603050405020304" pitchFamily="18" charset="0"/>
                        </a:rPr>
                        <a:t>a^b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4" y="1769778"/>
            <a:ext cx="2560292"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a:t>
            </a:r>
            <a:r>
              <a:rPr lang="en-US" spc="-70"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spc="80" dirty="0" err="1">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907941"/>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sz="1600" dirty="0">
                <a:solidFill>
                  <a:schemeClr val="accent6"/>
                </a:solidFill>
                <a:latin typeface="Arial" panose="020B0604020202020204" pitchFamily="34" charset="0"/>
                <a:cs typeface="Arial" panose="020B0604020202020204" pitchFamily="34" charset="0"/>
              </a:rPr>
              <a:t>all the digits contribute to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0">
                                            <p:txEl>
                                              <p:pRg st="1" end="1"/>
                                            </p:txEl>
                                          </p:spTgt>
                                        </p:tgtEl>
                                        <p:attrNameLst>
                                          <p:attrName>style.visibility</p:attrName>
                                        </p:attrNameLst>
                                      </p:cBhvr>
                                      <p:to>
                                        <p:strVal val="visible"/>
                                      </p:to>
                                    </p:set>
                                    <p:animEffect transition="in" filter="dissolve">
                                      <p:cBhvr>
                                        <p:cTn id="84"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41613</TotalTime>
  <Words>3750</Words>
  <Application>Microsoft Office PowerPoint</Application>
  <PresentationFormat>On-screen Show (4:3)</PresentationFormat>
  <Paragraphs>712</Paragraphs>
  <Slides>22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Courier</vt:lpstr>
      <vt:lpstr>DejaVu Sans</vt:lpstr>
      <vt:lpstr>DejaVu Sans Mono</vt:lpstr>
      <vt:lpstr>Arial</vt:lpstr>
      <vt:lpstr>Calibri</vt:lpstr>
      <vt:lpstr>Helvetica</vt:lpstr>
      <vt:lpstr>Roboto</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Hashing Tutorial Videos</vt:lpstr>
      <vt:lpstr>Primary Clustering and Secondary Clustering</vt:lpstr>
      <vt:lpstr>Linear Probing: Primary Clustering</vt:lpstr>
      <vt:lpstr>Linear Probing: Primary Clustering (Contd.)</vt:lpstr>
      <vt:lpstr>Linear Probing: Delete</vt:lpstr>
      <vt:lpstr>Closed Addressing: Separate Chaining</vt:lpstr>
      <vt:lpstr>Separate Chaining vs Linear Probing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1224</cp:revision>
  <dcterms:created xsi:type="dcterms:W3CDTF">2018-08-13T22:58:39Z</dcterms:created>
  <dcterms:modified xsi:type="dcterms:W3CDTF">2024-09-18T02:31:40Z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