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323" r:id="rId4"/>
    <p:sldId id="324" r:id="rId5"/>
    <p:sldId id="325" r:id="rId6"/>
    <p:sldId id="326" r:id="rId7"/>
    <p:sldId id="327" r:id="rId8"/>
    <p:sldId id="384" r:id="rId9"/>
    <p:sldId id="333" r:id="rId10"/>
    <p:sldId id="334" r:id="rId11"/>
    <p:sldId id="335" r:id="rId12"/>
    <p:sldId id="338" r:id="rId13"/>
    <p:sldId id="336" r:id="rId14"/>
    <p:sldId id="339" r:id="rId15"/>
    <p:sldId id="347" r:id="rId16"/>
    <p:sldId id="349" r:id="rId17"/>
    <p:sldId id="348" r:id="rId18"/>
    <p:sldId id="353" r:id="rId19"/>
    <p:sldId id="354" r:id="rId20"/>
    <p:sldId id="355" r:id="rId21"/>
    <p:sldId id="386" r:id="rId22"/>
    <p:sldId id="385" r:id="rId23"/>
    <p:sldId id="357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E1D"/>
    <a:srgbClr val="1700AE"/>
    <a:srgbClr val="E6A20E"/>
    <a:srgbClr val="2000EA"/>
    <a:srgbClr val="FB0008"/>
    <a:srgbClr val="140087"/>
    <a:srgbClr val="112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86928" autoAdjust="0"/>
  </p:normalViewPr>
  <p:slideViewPr>
    <p:cSldViewPr snapToGrid="0" snapToObjects="1">
      <p:cViewPr varScale="1">
        <p:scale>
          <a:sx n="71" d="100"/>
          <a:sy n="71" d="100"/>
        </p:scale>
        <p:origin x="157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4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F57B-C747-FC49-8C8F-81AE37C96CA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62E29-99FC-EB40-923F-D38E4FE7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9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47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/>
                <a:cs typeface="Arial"/>
              </a:rPr>
              <a:t>Again, this is solved cleanly with either recursion or iteration. 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67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Arial"/>
                <a:cs typeface="Arial"/>
              </a:rPr>
              <a:t>For valid trees, determine (on your own) an insertion order which would produce that tree? 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31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Advantages of BST over Hash Table | </a:t>
            </a:r>
            <a:r>
              <a:rPr lang="en-GB" b="1" i="0" dirty="0" err="1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GeeksforGeeks</a:t>
            </a:r>
            <a:endParaRPr lang="en-GB" b="1" i="0" dirty="0">
              <a:solidFill>
                <a:srgbClr val="0F0F0F"/>
              </a:solidFill>
              <a:effectLst/>
              <a:latin typeface="Roboto" panose="02000000000000000000" pitchFamily="2" charset="0"/>
            </a:endParaRP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Time complexity for Search, Insert</a:t>
            </a:r>
            <a:r>
              <a:rPr lang="en-US" dirty="0"/>
              <a:t>, </a:t>
            </a:r>
            <a:r>
              <a:rPr lang="en-GB" dirty="0"/>
              <a:t>Delete operations is O(1) for Hash Table, O(log n) for Self-Balancing BST</a:t>
            </a:r>
          </a:p>
          <a:p>
            <a:r>
              <a:rPr lang="en-GB" dirty="0"/>
              <a:t>BST advantages:</a:t>
            </a:r>
          </a:p>
          <a:p>
            <a:pPr lvl="1"/>
            <a:r>
              <a:rPr lang="en-GB" dirty="0"/>
              <a:t>1. Can get all keys in sorted order by In-Order Traversal of BST</a:t>
            </a:r>
          </a:p>
          <a:p>
            <a:pPr lvl="1"/>
            <a:r>
              <a:rPr lang="en-GB" dirty="0"/>
              <a:t>2. Order statistics, finding closest lower and greater elements, doing range queries, are easy to do with BSTs</a:t>
            </a:r>
          </a:p>
          <a:p>
            <a:pPr lvl="1"/>
            <a:r>
              <a:rPr lang="en-GB" dirty="0"/>
              <a:t>3. With Self Balancing BSTs, all operations are guaranteed to work in O(</a:t>
            </a:r>
            <a:r>
              <a:rPr lang="en-GB" dirty="0" err="1"/>
              <a:t>logn</a:t>
            </a:r>
            <a:r>
              <a:rPr lang="en-GB" dirty="0"/>
              <a:t>) time</a:t>
            </a:r>
            <a:endParaRPr lang="en-S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1" i="0" dirty="0">
              <a:solidFill>
                <a:srgbClr val="0F0F0F"/>
              </a:solidFill>
              <a:effectLst/>
              <a:latin typeface="Roboto" panose="02000000000000000000" pitchFamily="2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26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03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If there are n words in the dictionary, what is the worst-case time to find a word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length</a:t>
            </a:r>
            <a:r>
              <a:rPr lang="zh-CN" altLang="en-US" sz="12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?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13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omankurnovskii.com/en/posts/tree-vs-trie-data-structures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-urNrIAQnNo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algs4.cs.princeton.edu/32bst/" TargetMode="External"/><Relationship Id="rId2" Type="http://schemas.openxmlformats.org/officeDocument/2006/relationships/hyperlink" Target="http://www.openbookproject.net/thinkcs/archive/java/english/chap17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opcoder.com/community/data-science/data-science-tutorials/using-tries/" TargetMode="External"/><Relationship Id="rId5" Type="http://schemas.openxmlformats.org/officeDocument/2006/relationships/hyperlink" Target="https://www.toptal.com/java/the-trie-a-neglected-data-structure" TargetMode="External"/><Relationship Id="rId4" Type="http://schemas.openxmlformats.org/officeDocument/2006/relationships/hyperlink" Target="https://www.youtube.com/watch?v=pYT9F8_LFT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killed.dev/course/tree-traversal-in-order-pre-order-post-order" TargetMode="External"/><Relationship Id="rId4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tvbVLK5xDQ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Lecture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8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dirty="0"/>
              <a:t>Binary Search Tree and </a:t>
            </a:r>
            <a:r>
              <a:rPr lang="en-US"/>
              <a:t>Trie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47AE9-5DC2-F249-9BFE-2DCA1159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89BF93-3782-3E41-9F63-1C0BA6F69645}"/>
              </a:ext>
            </a:extLst>
          </p:cNvPr>
          <p:cNvGrpSpPr/>
          <p:nvPr/>
        </p:nvGrpSpPr>
        <p:grpSpPr>
          <a:xfrm>
            <a:off x="696567" y="1317565"/>
            <a:ext cx="3254675" cy="2055395"/>
            <a:chOff x="959084" y="3860817"/>
            <a:chExt cx="3254675" cy="2055395"/>
          </a:xfrm>
        </p:grpSpPr>
        <p:sp>
          <p:nvSpPr>
            <p:cNvPr id="5" name="object 11">
              <a:extLst>
                <a:ext uri="{FF2B5EF4-FFF2-40B4-BE49-F238E27FC236}">
                  <a16:creationId xmlns:a16="http://schemas.microsoft.com/office/drawing/2014/main" id="{8BDC055A-4774-B745-8672-489C21D49507}"/>
                </a:ext>
              </a:extLst>
            </p:cNvPr>
            <p:cNvSpPr/>
            <p:nvPr/>
          </p:nvSpPr>
          <p:spPr>
            <a:xfrm>
              <a:off x="1791134" y="4318472"/>
              <a:ext cx="543900" cy="499881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" name="object 23">
              <a:extLst>
                <a:ext uri="{FF2B5EF4-FFF2-40B4-BE49-F238E27FC236}">
                  <a16:creationId xmlns:a16="http://schemas.microsoft.com/office/drawing/2014/main" id="{B786C92D-FEDE-DA46-A2E2-E4A005C51E6E}"/>
                </a:ext>
              </a:extLst>
            </p:cNvPr>
            <p:cNvSpPr/>
            <p:nvPr/>
          </p:nvSpPr>
          <p:spPr>
            <a:xfrm>
              <a:off x="2735904" y="4330550"/>
              <a:ext cx="440872" cy="383457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" name="object 11">
              <a:extLst>
                <a:ext uri="{FF2B5EF4-FFF2-40B4-BE49-F238E27FC236}">
                  <a16:creationId xmlns:a16="http://schemas.microsoft.com/office/drawing/2014/main" id="{34264EEF-013A-2E4A-86D2-3B092EF310E7}"/>
                </a:ext>
              </a:extLst>
            </p:cNvPr>
            <p:cNvSpPr/>
            <p:nvPr/>
          </p:nvSpPr>
          <p:spPr>
            <a:xfrm>
              <a:off x="1312573" y="5111032"/>
              <a:ext cx="283306" cy="279297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object 23">
              <a:extLst>
                <a:ext uri="{FF2B5EF4-FFF2-40B4-BE49-F238E27FC236}">
                  <a16:creationId xmlns:a16="http://schemas.microsoft.com/office/drawing/2014/main" id="{7064F38A-278E-2B4A-B187-90C41149074A}"/>
                </a:ext>
              </a:extLst>
            </p:cNvPr>
            <p:cNvSpPr/>
            <p:nvPr/>
          </p:nvSpPr>
          <p:spPr>
            <a:xfrm>
              <a:off x="1913104" y="5093602"/>
              <a:ext cx="301811" cy="277803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" name="object 11">
              <a:extLst>
                <a:ext uri="{FF2B5EF4-FFF2-40B4-BE49-F238E27FC236}">
                  <a16:creationId xmlns:a16="http://schemas.microsoft.com/office/drawing/2014/main" id="{5AB24132-0B94-F846-ABF4-02BB69C2242D}"/>
                </a:ext>
              </a:extLst>
            </p:cNvPr>
            <p:cNvSpPr/>
            <p:nvPr/>
          </p:nvSpPr>
          <p:spPr>
            <a:xfrm>
              <a:off x="2897812" y="5111032"/>
              <a:ext cx="279915" cy="260373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object 23">
              <a:extLst>
                <a:ext uri="{FF2B5EF4-FFF2-40B4-BE49-F238E27FC236}">
                  <a16:creationId xmlns:a16="http://schemas.microsoft.com/office/drawing/2014/main" id="{183850AD-3C48-C243-9B8F-F623ECBCECE9}"/>
                </a:ext>
              </a:extLst>
            </p:cNvPr>
            <p:cNvSpPr/>
            <p:nvPr/>
          </p:nvSpPr>
          <p:spPr>
            <a:xfrm>
              <a:off x="3494953" y="5093602"/>
              <a:ext cx="317990" cy="266429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" name="object 13">
              <a:extLst>
                <a:ext uri="{FF2B5EF4-FFF2-40B4-BE49-F238E27FC236}">
                  <a16:creationId xmlns:a16="http://schemas.microsoft.com/office/drawing/2014/main" id="{A62DE90C-A398-8D4E-9149-0522B3DF6749}"/>
                </a:ext>
              </a:extLst>
            </p:cNvPr>
            <p:cNvSpPr/>
            <p:nvPr/>
          </p:nvSpPr>
          <p:spPr>
            <a:xfrm>
              <a:off x="2660101" y="5353165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object 19">
              <a:extLst>
                <a:ext uri="{FF2B5EF4-FFF2-40B4-BE49-F238E27FC236}">
                  <a16:creationId xmlns:a16="http://schemas.microsoft.com/office/drawing/2014/main" id="{C247E84F-63CE-9243-A843-EDC2808BD00F}"/>
                </a:ext>
              </a:extLst>
            </p:cNvPr>
            <p:cNvSpPr/>
            <p:nvPr/>
          </p:nvSpPr>
          <p:spPr>
            <a:xfrm>
              <a:off x="1936250" y="5360031"/>
              <a:ext cx="592095" cy="556181"/>
            </a:xfrm>
            <a:custGeom>
              <a:avLst/>
              <a:gdLst/>
              <a:ahLst/>
              <a:cxnLst/>
              <a:rect l="l" t="t" r="r" b="b"/>
              <a:pathLst>
                <a:path w="1183004" h="1111250">
                  <a:moveTo>
                    <a:pt x="591312" y="0"/>
                  </a:moveTo>
                  <a:lnTo>
                    <a:pt x="542822" y="1841"/>
                  </a:lnTo>
                  <a:lnTo>
                    <a:pt x="495411" y="7269"/>
                  </a:lnTo>
                  <a:lnTo>
                    <a:pt x="449230" y="16142"/>
                  </a:lnTo>
                  <a:lnTo>
                    <a:pt x="404433" y="28315"/>
                  </a:lnTo>
                  <a:lnTo>
                    <a:pt x="361170" y="43648"/>
                  </a:lnTo>
                  <a:lnTo>
                    <a:pt x="319594" y="61996"/>
                  </a:lnTo>
                  <a:lnTo>
                    <a:pt x="279858" y="83217"/>
                  </a:lnTo>
                  <a:lnTo>
                    <a:pt x="242114" y="107167"/>
                  </a:lnTo>
                  <a:lnTo>
                    <a:pt x="206515" y="133705"/>
                  </a:lnTo>
                  <a:lnTo>
                    <a:pt x="173212" y="162687"/>
                  </a:lnTo>
                  <a:lnTo>
                    <a:pt x="142357" y="193969"/>
                  </a:lnTo>
                  <a:lnTo>
                    <a:pt x="114104" y="227411"/>
                  </a:lnTo>
                  <a:lnTo>
                    <a:pt x="88605" y="262868"/>
                  </a:lnTo>
                  <a:lnTo>
                    <a:pt x="66011" y="300197"/>
                  </a:lnTo>
                  <a:lnTo>
                    <a:pt x="46476" y="339256"/>
                  </a:lnTo>
                  <a:lnTo>
                    <a:pt x="30150" y="379902"/>
                  </a:lnTo>
                  <a:lnTo>
                    <a:pt x="17188" y="421992"/>
                  </a:lnTo>
                  <a:lnTo>
                    <a:pt x="7740" y="465383"/>
                  </a:lnTo>
                  <a:lnTo>
                    <a:pt x="1960" y="509933"/>
                  </a:lnTo>
                  <a:lnTo>
                    <a:pt x="0" y="555498"/>
                  </a:lnTo>
                  <a:lnTo>
                    <a:pt x="1960" y="601062"/>
                  </a:lnTo>
                  <a:lnTo>
                    <a:pt x="7740" y="645612"/>
                  </a:lnTo>
                  <a:lnTo>
                    <a:pt x="17188" y="689003"/>
                  </a:lnTo>
                  <a:lnTo>
                    <a:pt x="30150" y="731093"/>
                  </a:lnTo>
                  <a:lnTo>
                    <a:pt x="46476" y="771739"/>
                  </a:lnTo>
                  <a:lnTo>
                    <a:pt x="66011" y="810798"/>
                  </a:lnTo>
                  <a:lnTo>
                    <a:pt x="88605" y="848127"/>
                  </a:lnTo>
                  <a:lnTo>
                    <a:pt x="114104" y="883584"/>
                  </a:lnTo>
                  <a:lnTo>
                    <a:pt x="142357" y="917026"/>
                  </a:lnTo>
                  <a:lnTo>
                    <a:pt x="173212" y="948308"/>
                  </a:lnTo>
                  <a:lnTo>
                    <a:pt x="206515" y="977290"/>
                  </a:lnTo>
                  <a:lnTo>
                    <a:pt x="242114" y="1003828"/>
                  </a:lnTo>
                  <a:lnTo>
                    <a:pt x="279858" y="1027778"/>
                  </a:lnTo>
                  <a:lnTo>
                    <a:pt x="319594" y="1048999"/>
                  </a:lnTo>
                  <a:lnTo>
                    <a:pt x="361170" y="1067347"/>
                  </a:lnTo>
                  <a:lnTo>
                    <a:pt x="404433" y="1082680"/>
                  </a:lnTo>
                  <a:lnTo>
                    <a:pt x="449230" y="1094853"/>
                  </a:lnTo>
                  <a:lnTo>
                    <a:pt x="495411" y="1103726"/>
                  </a:lnTo>
                  <a:lnTo>
                    <a:pt x="542822" y="1109154"/>
                  </a:lnTo>
                  <a:lnTo>
                    <a:pt x="591312" y="1110995"/>
                  </a:lnTo>
                  <a:lnTo>
                    <a:pt x="639801" y="1109154"/>
                  </a:lnTo>
                  <a:lnTo>
                    <a:pt x="687212" y="1103726"/>
                  </a:lnTo>
                  <a:lnTo>
                    <a:pt x="733393" y="1094853"/>
                  </a:lnTo>
                  <a:lnTo>
                    <a:pt x="778190" y="1082680"/>
                  </a:lnTo>
                  <a:lnTo>
                    <a:pt x="821453" y="1067347"/>
                  </a:lnTo>
                  <a:lnTo>
                    <a:pt x="863029" y="1048999"/>
                  </a:lnTo>
                  <a:lnTo>
                    <a:pt x="902765" y="1027778"/>
                  </a:lnTo>
                  <a:lnTo>
                    <a:pt x="940509" y="1003828"/>
                  </a:lnTo>
                  <a:lnTo>
                    <a:pt x="976108" y="977290"/>
                  </a:lnTo>
                  <a:lnTo>
                    <a:pt x="1009411" y="948308"/>
                  </a:lnTo>
                  <a:lnTo>
                    <a:pt x="1040266" y="917026"/>
                  </a:lnTo>
                  <a:lnTo>
                    <a:pt x="1068519" y="883584"/>
                  </a:lnTo>
                  <a:lnTo>
                    <a:pt x="1094018" y="848127"/>
                  </a:lnTo>
                  <a:lnTo>
                    <a:pt x="1116612" y="810798"/>
                  </a:lnTo>
                  <a:lnTo>
                    <a:pt x="1136147" y="771739"/>
                  </a:lnTo>
                  <a:lnTo>
                    <a:pt x="1152473" y="731093"/>
                  </a:lnTo>
                  <a:lnTo>
                    <a:pt x="1165435" y="689003"/>
                  </a:lnTo>
                  <a:lnTo>
                    <a:pt x="1174883" y="645612"/>
                  </a:lnTo>
                  <a:lnTo>
                    <a:pt x="1180663" y="601062"/>
                  </a:lnTo>
                  <a:lnTo>
                    <a:pt x="1182624" y="555498"/>
                  </a:lnTo>
                  <a:lnTo>
                    <a:pt x="1180663" y="509933"/>
                  </a:lnTo>
                  <a:lnTo>
                    <a:pt x="1174883" y="465383"/>
                  </a:lnTo>
                  <a:lnTo>
                    <a:pt x="1165435" y="421992"/>
                  </a:lnTo>
                  <a:lnTo>
                    <a:pt x="1152473" y="379902"/>
                  </a:lnTo>
                  <a:lnTo>
                    <a:pt x="1136147" y="339256"/>
                  </a:lnTo>
                  <a:lnTo>
                    <a:pt x="1116612" y="300197"/>
                  </a:lnTo>
                  <a:lnTo>
                    <a:pt x="1094018" y="262868"/>
                  </a:lnTo>
                  <a:lnTo>
                    <a:pt x="1068519" y="227411"/>
                  </a:lnTo>
                  <a:lnTo>
                    <a:pt x="1040266" y="193969"/>
                  </a:lnTo>
                  <a:lnTo>
                    <a:pt x="1009411" y="162687"/>
                  </a:lnTo>
                  <a:lnTo>
                    <a:pt x="976108" y="133705"/>
                  </a:lnTo>
                  <a:lnTo>
                    <a:pt x="940509" y="107167"/>
                  </a:lnTo>
                  <a:lnTo>
                    <a:pt x="902765" y="83217"/>
                  </a:lnTo>
                  <a:lnTo>
                    <a:pt x="863029" y="61996"/>
                  </a:lnTo>
                  <a:lnTo>
                    <a:pt x="821453" y="43648"/>
                  </a:lnTo>
                  <a:lnTo>
                    <a:pt x="778190" y="28315"/>
                  </a:lnTo>
                  <a:lnTo>
                    <a:pt x="733393" y="16142"/>
                  </a:lnTo>
                  <a:lnTo>
                    <a:pt x="687212" y="7269"/>
                  </a:lnTo>
                  <a:lnTo>
                    <a:pt x="639801" y="1841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object 19">
              <a:extLst>
                <a:ext uri="{FF2B5EF4-FFF2-40B4-BE49-F238E27FC236}">
                  <a16:creationId xmlns:a16="http://schemas.microsoft.com/office/drawing/2014/main" id="{C0540F8A-257D-7144-BD28-0D66B723C094}"/>
                </a:ext>
              </a:extLst>
            </p:cNvPr>
            <p:cNvSpPr/>
            <p:nvPr/>
          </p:nvSpPr>
          <p:spPr>
            <a:xfrm>
              <a:off x="2232298" y="3860817"/>
              <a:ext cx="592095" cy="556181"/>
            </a:xfrm>
            <a:custGeom>
              <a:avLst/>
              <a:gdLst/>
              <a:ahLst/>
              <a:cxnLst/>
              <a:rect l="l" t="t" r="r" b="b"/>
              <a:pathLst>
                <a:path w="1183004" h="1111250">
                  <a:moveTo>
                    <a:pt x="591312" y="0"/>
                  </a:moveTo>
                  <a:lnTo>
                    <a:pt x="542822" y="1841"/>
                  </a:lnTo>
                  <a:lnTo>
                    <a:pt x="495411" y="7269"/>
                  </a:lnTo>
                  <a:lnTo>
                    <a:pt x="449230" y="16142"/>
                  </a:lnTo>
                  <a:lnTo>
                    <a:pt x="404433" y="28315"/>
                  </a:lnTo>
                  <a:lnTo>
                    <a:pt x="361170" y="43648"/>
                  </a:lnTo>
                  <a:lnTo>
                    <a:pt x="319594" y="61996"/>
                  </a:lnTo>
                  <a:lnTo>
                    <a:pt x="279858" y="83217"/>
                  </a:lnTo>
                  <a:lnTo>
                    <a:pt x="242114" y="107167"/>
                  </a:lnTo>
                  <a:lnTo>
                    <a:pt x="206515" y="133705"/>
                  </a:lnTo>
                  <a:lnTo>
                    <a:pt x="173212" y="162687"/>
                  </a:lnTo>
                  <a:lnTo>
                    <a:pt x="142357" y="193969"/>
                  </a:lnTo>
                  <a:lnTo>
                    <a:pt x="114104" y="227411"/>
                  </a:lnTo>
                  <a:lnTo>
                    <a:pt x="88605" y="262868"/>
                  </a:lnTo>
                  <a:lnTo>
                    <a:pt x="66011" y="300197"/>
                  </a:lnTo>
                  <a:lnTo>
                    <a:pt x="46476" y="339256"/>
                  </a:lnTo>
                  <a:lnTo>
                    <a:pt x="30150" y="379902"/>
                  </a:lnTo>
                  <a:lnTo>
                    <a:pt x="17188" y="421992"/>
                  </a:lnTo>
                  <a:lnTo>
                    <a:pt x="7740" y="465383"/>
                  </a:lnTo>
                  <a:lnTo>
                    <a:pt x="1960" y="509933"/>
                  </a:lnTo>
                  <a:lnTo>
                    <a:pt x="0" y="555498"/>
                  </a:lnTo>
                  <a:lnTo>
                    <a:pt x="1960" y="601062"/>
                  </a:lnTo>
                  <a:lnTo>
                    <a:pt x="7740" y="645612"/>
                  </a:lnTo>
                  <a:lnTo>
                    <a:pt x="17188" y="689003"/>
                  </a:lnTo>
                  <a:lnTo>
                    <a:pt x="30150" y="731093"/>
                  </a:lnTo>
                  <a:lnTo>
                    <a:pt x="46476" y="771739"/>
                  </a:lnTo>
                  <a:lnTo>
                    <a:pt x="66011" y="810798"/>
                  </a:lnTo>
                  <a:lnTo>
                    <a:pt x="88605" y="848127"/>
                  </a:lnTo>
                  <a:lnTo>
                    <a:pt x="114104" y="883584"/>
                  </a:lnTo>
                  <a:lnTo>
                    <a:pt x="142357" y="917026"/>
                  </a:lnTo>
                  <a:lnTo>
                    <a:pt x="173212" y="948308"/>
                  </a:lnTo>
                  <a:lnTo>
                    <a:pt x="206515" y="977290"/>
                  </a:lnTo>
                  <a:lnTo>
                    <a:pt x="242114" y="1003828"/>
                  </a:lnTo>
                  <a:lnTo>
                    <a:pt x="279858" y="1027778"/>
                  </a:lnTo>
                  <a:lnTo>
                    <a:pt x="319594" y="1048999"/>
                  </a:lnTo>
                  <a:lnTo>
                    <a:pt x="361170" y="1067347"/>
                  </a:lnTo>
                  <a:lnTo>
                    <a:pt x="404433" y="1082680"/>
                  </a:lnTo>
                  <a:lnTo>
                    <a:pt x="449230" y="1094853"/>
                  </a:lnTo>
                  <a:lnTo>
                    <a:pt x="495411" y="1103726"/>
                  </a:lnTo>
                  <a:lnTo>
                    <a:pt x="542822" y="1109154"/>
                  </a:lnTo>
                  <a:lnTo>
                    <a:pt x="591312" y="1110995"/>
                  </a:lnTo>
                  <a:lnTo>
                    <a:pt x="639801" y="1109154"/>
                  </a:lnTo>
                  <a:lnTo>
                    <a:pt x="687212" y="1103726"/>
                  </a:lnTo>
                  <a:lnTo>
                    <a:pt x="733393" y="1094853"/>
                  </a:lnTo>
                  <a:lnTo>
                    <a:pt x="778190" y="1082680"/>
                  </a:lnTo>
                  <a:lnTo>
                    <a:pt x="821453" y="1067347"/>
                  </a:lnTo>
                  <a:lnTo>
                    <a:pt x="863029" y="1048999"/>
                  </a:lnTo>
                  <a:lnTo>
                    <a:pt x="902765" y="1027778"/>
                  </a:lnTo>
                  <a:lnTo>
                    <a:pt x="940509" y="1003828"/>
                  </a:lnTo>
                  <a:lnTo>
                    <a:pt x="976108" y="977290"/>
                  </a:lnTo>
                  <a:lnTo>
                    <a:pt x="1009411" y="948308"/>
                  </a:lnTo>
                  <a:lnTo>
                    <a:pt x="1040266" y="917026"/>
                  </a:lnTo>
                  <a:lnTo>
                    <a:pt x="1068519" y="883584"/>
                  </a:lnTo>
                  <a:lnTo>
                    <a:pt x="1094018" y="848127"/>
                  </a:lnTo>
                  <a:lnTo>
                    <a:pt x="1116612" y="810798"/>
                  </a:lnTo>
                  <a:lnTo>
                    <a:pt x="1136147" y="771739"/>
                  </a:lnTo>
                  <a:lnTo>
                    <a:pt x="1152473" y="731093"/>
                  </a:lnTo>
                  <a:lnTo>
                    <a:pt x="1165435" y="689003"/>
                  </a:lnTo>
                  <a:lnTo>
                    <a:pt x="1174883" y="645612"/>
                  </a:lnTo>
                  <a:lnTo>
                    <a:pt x="1180663" y="601062"/>
                  </a:lnTo>
                  <a:lnTo>
                    <a:pt x="1182624" y="555498"/>
                  </a:lnTo>
                  <a:lnTo>
                    <a:pt x="1180663" y="509933"/>
                  </a:lnTo>
                  <a:lnTo>
                    <a:pt x="1174883" y="465383"/>
                  </a:lnTo>
                  <a:lnTo>
                    <a:pt x="1165435" y="421992"/>
                  </a:lnTo>
                  <a:lnTo>
                    <a:pt x="1152473" y="379902"/>
                  </a:lnTo>
                  <a:lnTo>
                    <a:pt x="1136147" y="339256"/>
                  </a:lnTo>
                  <a:lnTo>
                    <a:pt x="1116612" y="300197"/>
                  </a:lnTo>
                  <a:lnTo>
                    <a:pt x="1094018" y="262868"/>
                  </a:lnTo>
                  <a:lnTo>
                    <a:pt x="1068519" y="227411"/>
                  </a:lnTo>
                  <a:lnTo>
                    <a:pt x="1040266" y="193969"/>
                  </a:lnTo>
                  <a:lnTo>
                    <a:pt x="1009411" y="162687"/>
                  </a:lnTo>
                  <a:lnTo>
                    <a:pt x="976108" y="133705"/>
                  </a:lnTo>
                  <a:lnTo>
                    <a:pt x="940509" y="107167"/>
                  </a:lnTo>
                  <a:lnTo>
                    <a:pt x="902765" y="83217"/>
                  </a:lnTo>
                  <a:lnTo>
                    <a:pt x="863029" y="61996"/>
                  </a:lnTo>
                  <a:lnTo>
                    <a:pt x="821453" y="43648"/>
                  </a:lnTo>
                  <a:lnTo>
                    <a:pt x="778190" y="28315"/>
                  </a:lnTo>
                  <a:lnTo>
                    <a:pt x="733393" y="16142"/>
                  </a:lnTo>
                  <a:lnTo>
                    <a:pt x="687212" y="7269"/>
                  </a:lnTo>
                  <a:lnTo>
                    <a:pt x="639801" y="1841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728B959E-444C-AE45-BE3B-20C3C39E2B1B}"/>
                </a:ext>
              </a:extLst>
            </p:cNvPr>
            <p:cNvSpPr/>
            <p:nvPr/>
          </p:nvSpPr>
          <p:spPr>
            <a:xfrm>
              <a:off x="959084" y="5360031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" name="object 8">
              <a:extLst>
                <a:ext uri="{FF2B5EF4-FFF2-40B4-BE49-F238E27FC236}">
                  <a16:creationId xmlns:a16="http://schemas.microsoft.com/office/drawing/2014/main" id="{AFDAAECE-F5BA-8B49-8451-ED309F20C4BB}"/>
                </a:ext>
              </a:extLst>
            </p:cNvPr>
            <p:cNvSpPr/>
            <p:nvPr/>
          </p:nvSpPr>
          <p:spPr>
            <a:xfrm>
              <a:off x="3621664" y="5353138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6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2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6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object 9">
              <a:extLst>
                <a:ext uri="{FF2B5EF4-FFF2-40B4-BE49-F238E27FC236}">
                  <a16:creationId xmlns:a16="http://schemas.microsoft.com/office/drawing/2014/main" id="{A38918A3-1D62-EC48-83CA-ACDFD29181E2}"/>
                </a:ext>
              </a:extLst>
            </p:cNvPr>
            <p:cNvSpPr txBox="1"/>
            <p:nvPr/>
          </p:nvSpPr>
          <p:spPr>
            <a:xfrm>
              <a:off x="2369732" y="3991916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17" name="object 9">
              <a:extLst>
                <a:ext uri="{FF2B5EF4-FFF2-40B4-BE49-F238E27FC236}">
                  <a16:creationId xmlns:a16="http://schemas.microsoft.com/office/drawing/2014/main" id="{D7F59378-25E1-B141-BBC5-AE0C0C09EC28}"/>
                </a:ext>
              </a:extLst>
            </p:cNvPr>
            <p:cNvSpPr txBox="1"/>
            <p:nvPr/>
          </p:nvSpPr>
          <p:spPr>
            <a:xfrm>
              <a:off x="2068006" y="5508919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E5CFC4C8-D80F-1546-91AB-7D62FAA4F55D}"/>
                </a:ext>
              </a:extLst>
            </p:cNvPr>
            <p:cNvSpPr txBox="1"/>
            <p:nvPr/>
          </p:nvSpPr>
          <p:spPr>
            <a:xfrm>
              <a:off x="2785471" y="5488540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L</a:t>
              </a:r>
            </a:p>
          </p:txBody>
        </p:sp>
        <p:sp>
          <p:nvSpPr>
            <p:cNvPr id="19" name="object 9">
              <a:extLst>
                <a:ext uri="{FF2B5EF4-FFF2-40B4-BE49-F238E27FC236}">
                  <a16:creationId xmlns:a16="http://schemas.microsoft.com/office/drawing/2014/main" id="{3EAC5EBC-70E3-884C-B1B9-4FFE886685D6}"/>
                </a:ext>
              </a:extLst>
            </p:cNvPr>
            <p:cNvSpPr txBox="1"/>
            <p:nvPr/>
          </p:nvSpPr>
          <p:spPr>
            <a:xfrm>
              <a:off x="1096517" y="5480592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0" name="object 9">
              <a:extLst>
                <a:ext uri="{FF2B5EF4-FFF2-40B4-BE49-F238E27FC236}">
                  <a16:creationId xmlns:a16="http://schemas.microsoft.com/office/drawing/2014/main" id="{041A725B-271D-8646-BDD2-F3826D0828D4}"/>
                </a:ext>
              </a:extLst>
            </p:cNvPr>
            <p:cNvSpPr txBox="1"/>
            <p:nvPr/>
          </p:nvSpPr>
          <p:spPr>
            <a:xfrm>
              <a:off x="3701623" y="5478397"/>
              <a:ext cx="432176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Q</a:t>
              </a:r>
            </a:p>
          </p:txBody>
        </p:sp>
        <p:sp>
          <p:nvSpPr>
            <p:cNvPr id="21" name="object 13">
              <a:extLst>
                <a:ext uri="{FF2B5EF4-FFF2-40B4-BE49-F238E27FC236}">
                  <a16:creationId xmlns:a16="http://schemas.microsoft.com/office/drawing/2014/main" id="{AB777AD6-B737-9848-80DA-DFEF93AAE26B}"/>
                </a:ext>
              </a:extLst>
            </p:cNvPr>
            <p:cNvSpPr/>
            <p:nvPr/>
          </p:nvSpPr>
          <p:spPr>
            <a:xfrm>
              <a:off x="1477138" y="4602866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2" name="object 9">
              <a:extLst>
                <a:ext uri="{FF2B5EF4-FFF2-40B4-BE49-F238E27FC236}">
                  <a16:creationId xmlns:a16="http://schemas.microsoft.com/office/drawing/2014/main" id="{E3EC6D75-1B5A-FA4E-86F0-A7664F733735}"/>
                </a:ext>
              </a:extLst>
            </p:cNvPr>
            <p:cNvSpPr txBox="1"/>
            <p:nvPr/>
          </p:nvSpPr>
          <p:spPr>
            <a:xfrm>
              <a:off x="1614572" y="4732067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3" name="object 24">
              <a:extLst>
                <a:ext uri="{FF2B5EF4-FFF2-40B4-BE49-F238E27FC236}">
                  <a16:creationId xmlns:a16="http://schemas.microsoft.com/office/drawing/2014/main" id="{79CC000B-9CAE-6049-9A3F-35E536CC784C}"/>
                </a:ext>
              </a:extLst>
            </p:cNvPr>
            <p:cNvSpPr/>
            <p:nvPr/>
          </p:nvSpPr>
          <p:spPr>
            <a:xfrm>
              <a:off x="3059330" y="4602866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5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6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2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6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" name="object 9">
              <a:extLst>
                <a:ext uri="{FF2B5EF4-FFF2-40B4-BE49-F238E27FC236}">
                  <a16:creationId xmlns:a16="http://schemas.microsoft.com/office/drawing/2014/main" id="{099EE6A5-865E-A748-82CE-9F499EBE4F8C}"/>
                </a:ext>
              </a:extLst>
            </p:cNvPr>
            <p:cNvSpPr txBox="1"/>
            <p:nvPr/>
          </p:nvSpPr>
          <p:spPr>
            <a:xfrm>
              <a:off x="3196764" y="4746800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M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490E09B-9911-1E40-B445-01D02D2012DE}"/>
              </a:ext>
            </a:extLst>
          </p:cNvPr>
          <p:cNvSpPr/>
          <p:nvPr/>
        </p:nvSpPr>
        <p:spPr>
          <a:xfrm>
            <a:off x="4891572" y="1342597"/>
            <a:ext cx="3148523" cy="2015936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</a:pPr>
            <a:r>
              <a:rPr lang="en-US" altLang="zh-CN" sz="2000" dirty="0">
                <a:latin typeface="Arial"/>
                <a:cs typeface="Arial"/>
              </a:rPr>
              <a:t>Binary</a:t>
            </a:r>
            <a:r>
              <a:rPr lang="zh-CN" altLang="en-US" sz="2000" dirty="0">
                <a:latin typeface="Arial"/>
                <a:cs typeface="Arial"/>
              </a:rPr>
              <a:t> </a:t>
            </a:r>
            <a:r>
              <a:rPr lang="en-US" altLang="zh-CN" sz="2000" dirty="0">
                <a:latin typeface="Arial"/>
                <a:cs typeface="Arial"/>
              </a:rPr>
              <a:t>Search</a:t>
            </a:r>
            <a:r>
              <a:rPr lang="zh-CN" altLang="en-US" sz="2000" dirty="0">
                <a:latin typeface="Arial"/>
                <a:cs typeface="Arial"/>
              </a:rPr>
              <a:t> </a:t>
            </a:r>
            <a:r>
              <a:rPr lang="en-US" altLang="zh-CN" sz="2000" dirty="0">
                <a:latin typeface="Arial"/>
                <a:cs typeface="Arial"/>
              </a:rPr>
              <a:t>Tree:</a:t>
            </a:r>
          </a:p>
          <a:p>
            <a:pPr marL="457200" indent="-457200"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altLang="zh-CN" sz="2000" dirty="0">
                <a:latin typeface="Arial"/>
                <a:cs typeface="Arial"/>
              </a:rPr>
              <a:t>Binary</a:t>
            </a:r>
            <a:r>
              <a:rPr lang="zh-CN" altLang="en-US" sz="2000" dirty="0">
                <a:latin typeface="Arial"/>
                <a:cs typeface="Arial"/>
              </a:rPr>
              <a:t> </a:t>
            </a:r>
            <a:r>
              <a:rPr lang="en-US" altLang="zh-CN" sz="2000" dirty="0">
                <a:latin typeface="Arial"/>
                <a:cs typeface="Arial"/>
              </a:rPr>
              <a:t>Tree</a:t>
            </a:r>
            <a:endParaRPr lang="en-US" sz="2000" dirty="0">
              <a:latin typeface="Arial"/>
              <a:cs typeface="Arial"/>
            </a:endParaRPr>
          </a:p>
          <a:p>
            <a:pPr marL="457200" indent="-457200"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sz="2000" dirty="0">
                <a:latin typeface="Arial"/>
                <a:cs typeface="Arial"/>
              </a:rPr>
              <a:t>Left subtrees are less than parent </a:t>
            </a:r>
          </a:p>
          <a:p>
            <a:pPr marL="457200" indent="-457200"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Font typeface="+mj-lt"/>
              <a:buAutoNum type="arabicPeriod"/>
            </a:pPr>
            <a:r>
              <a:rPr lang="en-US" altLang="zh-CN" sz="2000" dirty="0">
                <a:latin typeface="Arial"/>
                <a:cs typeface="Arial"/>
              </a:rPr>
              <a:t>Right subtrees are greater than parent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2043F0-23A6-614D-BEC2-E91E5371213A}"/>
              </a:ext>
            </a:extLst>
          </p:cNvPr>
          <p:cNvSpPr txBox="1"/>
          <p:nvPr/>
        </p:nvSpPr>
        <p:spPr>
          <a:xfrm>
            <a:off x="640173" y="3617711"/>
            <a:ext cx="1705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subtree’s values must be lesser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708C43-E8AC-3B40-94E0-2EC36806DADD}"/>
              </a:ext>
            </a:extLst>
          </p:cNvPr>
          <p:cNvSpPr txBox="1"/>
          <p:nvPr/>
        </p:nvSpPr>
        <p:spPr>
          <a:xfrm>
            <a:off x="2346033" y="3625551"/>
            <a:ext cx="1955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Right subtree’s values must be greater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B10028-85EA-FB41-BBD9-BED2C259329F}"/>
              </a:ext>
            </a:extLst>
          </p:cNvPr>
          <p:cNvSpPr/>
          <p:nvPr/>
        </p:nvSpPr>
        <p:spPr>
          <a:xfrm>
            <a:off x="555211" y="1946275"/>
            <a:ext cx="1762413" cy="154874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090B3D-BEF0-E149-BFBE-F6FED2EFAD56}"/>
              </a:ext>
            </a:extLst>
          </p:cNvPr>
          <p:cNvSpPr/>
          <p:nvPr/>
        </p:nvSpPr>
        <p:spPr>
          <a:xfrm>
            <a:off x="2321605" y="1946429"/>
            <a:ext cx="1762413" cy="154874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31" name="object 11">
            <a:extLst>
              <a:ext uri="{FF2B5EF4-FFF2-40B4-BE49-F238E27FC236}">
                <a16:creationId xmlns:a16="http://schemas.microsoft.com/office/drawing/2014/main" id="{3F93CF95-DB9C-0D42-823C-03ED41381869}"/>
              </a:ext>
            </a:extLst>
          </p:cNvPr>
          <p:cNvSpPr/>
          <p:nvPr/>
        </p:nvSpPr>
        <p:spPr>
          <a:xfrm>
            <a:off x="1225851" y="4862202"/>
            <a:ext cx="543900" cy="49988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object 11">
            <a:extLst>
              <a:ext uri="{FF2B5EF4-FFF2-40B4-BE49-F238E27FC236}">
                <a16:creationId xmlns:a16="http://schemas.microsoft.com/office/drawing/2014/main" id="{DEB3FDCD-F74B-3A46-B494-8450425599FB}"/>
              </a:ext>
            </a:extLst>
          </p:cNvPr>
          <p:cNvSpPr/>
          <p:nvPr/>
        </p:nvSpPr>
        <p:spPr>
          <a:xfrm>
            <a:off x="747290" y="5654762"/>
            <a:ext cx="283306" cy="27929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object 19">
            <a:extLst>
              <a:ext uri="{FF2B5EF4-FFF2-40B4-BE49-F238E27FC236}">
                <a16:creationId xmlns:a16="http://schemas.microsoft.com/office/drawing/2014/main" id="{0F54EA37-4538-544D-A814-C96215CF590A}"/>
              </a:ext>
            </a:extLst>
          </p:cNvPr>
          <p:cNvSpPr/>
          <p:nvPr/>
        </p:nvSpPr>
        <p:spPr>
          <a:xfrm>
            <a:off x="1473703" y="4537095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02408BDC-CA3C-FF4B-85DD-FA137B8B5CE5}"/>
              </a:ext>
            </a:extLst>
          </p:cNvPr>
          <p:cNvSpPr/>
          <p:nvPr/>
        </p:nvSpPr>
        <p:spPr>
          <a:xfrm>
            <a:off x="401857" y="577528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bject 9">
            <a:extLst>
              <a:ext uri="{FF2B5EF4-FFF2-40B4-BE49-F238E27FC236}">
                <a16:creationId xmlns:a16="http://schemas.microsoft.com/office/drawing/2014/main" id="{49520A44-2C07-5641-A7F1-15ECFEFD0AF6}"/>
              </a:ext>
            </a:extLst>
          </p:cNvPr>
          <p:cNvSpPr txBox="1"/>
          <p:nvPr/>
        </p:nvSpPr>
        <p:spPr>
          <a:xfrm>
            <a:off x="1611137" y="466819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42</a:t>
            </a:r>
          </a:p>
        </p:txBody>
      </p:sp>
      <p:sp>
        <p:nvSpPr>
          <p:cNvPr id="36" name="object 9">
            <a:extLst>
              <a:ext uri="{FF2B5EF4-FFF2-40B4-BE49-F238E27FC236}">
                <a16:creationId xmlns:a16="http://schemas.microsoft.com/office/drawing/2014/main" id="{328FC577-9934-B643-B9BA-7A24C519C4AC}"/>
              </a:ext>
            </a:extLst>
          </p:cNvPr>
          <p:cNvSpPr txBox="1"/>
          <p:nvPr/>
        </p:nvSpPr>
        <p:spPr>
          <a:xfrm>
            <a:off x="539290" y="589584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12</a:t>
            </a:r>
          </a:p>
        </p:txBody>
      </p:sp>
      <p:sp>
        <p:nvSpPr>
          <p:cNvPr id="37" name="object 13">
            <a:extLst>
              <a:ext uri="{FF2B5EF4-FFF2-40B4-BE49-F238E27FC236}">
                <a16:creationId xmlns:a16="http://schemas.microsoft.com/office/drawing/2014/main" id="{6170F076-E4A3-6749-9197-928A541C1B11}"/>
              </a:ext>
            </a:extLst>
          </p:cNvPr>
          <p:cNvSpPr/>
          <p:nvPr/>
        </p:nvSpPr>
        <p:spPr>
          <a:xfrm>
            <a:off x="911855" y="514659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object 9">
            <a:extLst>
              <a:ext uri="{FF2B5EF4-FFF2-40B4-BE49-F238E27FC236}">
                <a16:creationId xmlns:a16="http://schemas.microsoft.com/office/drawing/2014/main" id="{9F2B3674-7705-AC4D-9060-7A764B32460F}"/>
              </a:ext>
            </a:extLst>
          </p:cNvPr>
          <p:cNvSpPr txBox="1"/>
          <p:nvPr/>
        </p:nvSpPr>
        <p:spPr>
          <a:xfrm>
            <a:off x="1049289" y="527579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6199B0-68F5-3544-9425-29055BEB7D8B}"/>
              </a:ext>
            </a:extLst>
          </p:cNvPr>
          <p:cNvSpPr/>
          <p:nvPr/>
        </p:nvSpPr>
        <p:spPr>
          <a:xfrm>
            <a:off x="281344" y="4459197"/>
            <a:ext cx="1919329" cy="196676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5CD200-D12E-7943-A37D-762CF4982092}"/>
              </a:ext>
            </a:extLst>
          </p:cNvPr>
          <p:cNvSpPr txBox="1"/>
          <p:nvPr/>
        </p:nvSpPr>
        <p:spPr>
          <a:xfrm>
            <a:off x="296431" y="450226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42ED5E-C661-064E-B7C6-38EDAF9E6F73}"/>
              </a:ext>
            </a:extLst>
          </p:cNvPr>
          <p:cNvSpPr txBox="1"/>
          <p:nvPr/>
        </p:nvSpPr>
        <p:spPr>
          <a:xfrm>
            <a:off x="1737156" y="5940830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Bauhaus 93" pitchFamily="82" charset="77"/>
              </a:rPr>
              <a:t>✓</a:t>
            </a:r>
          </a:p>
        </p:txBody>
      </p:sp>
      <p:sp>
        <p:nvSpPr>
          <p:cNvPr id="42" name="object 11">
            <a:extLst>
              <a:ext uri="{FF2B5EF4-FFF2-40B4-BE49-F238E27FC236}">
                <a16:creationId xmlns:a16="http://schemas.microsoft.com/office/drawing/2014/main" id="{EF2F3471-8EBD-CC4B-AA2D-6D6543AE5823}"/>
              </a:ext>
            </a:extLst>
          </p:cNvPr>
          <p:cNvSpPr/>
          <p:nvPr/>
        </p:nvSpPr>
        <p:spPr>
          <a:xfrm flipH="1">
            <a:off x="3439080" y="5178842"/>
            <a:ext cx="312900" cy="4227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" name="object 11">
            <a:extLst>
              <a:ext uri="{FF2B5EF4-FFF2-40B4-BE49-F238E27FC236}">
                <a16:creationId xmlns:a16="http://schemas.microsoft.com/office/drawing/2014/main" id="{70D502B5-9AC9-BA4D-A271-2046C10A071B}"/>
              </a:ext>
            </a:extLst>
          </p:cNvPr>
          <p:cNvSpPr/>
          <p:nvPr/>
        </p:nvSpPr>
        <p:spPr>
          <a:xfrm>
            <a:off x="2805533" y="5219434"/>
            <a:ext cx="298952" cy="36248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object 19">
            <a:extLst>
              <a:ext uri="{FF2B5EF4-FFF2-40B4-BE49-F238E27FC236}">
                <a16:creationId xmlns:a16="http://schemas.microsoft.com/office/drawing/2014/main" id="{E78D0D46-DFB4-AB4F-904B-9F5BD24EA17E}"/>
              </a:ext>
            </a:extLst>
          </p:cNvPr>
          <p:cNvSpPr/>
          <p:nvPr/>
        </p:nvSpPr>
        <p:spPr>
          <a:xfrm>
            <a:off x="2965635" y="4711394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351F12E9-4B1B-D042-BF3A-CD7C4DD84DB1}"/>
              </a:ext>
            </a:extLst>
          </p:cNvPr>
          <p:cNvSpPr/>
          <p:nvPr/>
        </p:nvSpPr>
        <p:spPr>
          <a:xfrm>
            <a:off x="2435672" y="557577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object 9">
            <a:extLst>
              <a:ext uri="{FF2B5EF4-FFF2-40B4-BE49-F238E27FC236}">
                <a16:creationId xmlns:a16="http://schemas.microsoft.com/office/drawing/2014/main" id="{E254C2FE-11C6-D149-8DAC-6B80F010AD28}"/>
              </a:ext>
            </a:extLst>
          </p:cNvPr>
          <p:cNvSpPr txBox="1"/>
          <p:nvPr/>
        </p:nvSpPr>
        <p:spPr>
          <a:xfrm>
            <a:off x="3103069" y="484249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42</a:t>
            </a:r>
          </a:p>
        </p:txBody>
      </p:sp>
      <p:sp>
        <p:nvSpPr>
          <p:cNvPr id="47" name="object 9">
            <a:extLst>
              <a:ext uri="{FF2B5EF4-FFF2-40B4-BE49-F238E27FC236}">
                <a16:creationId xmlns:a16="http://schemas.microsoft.com/office/drawing/2014/main" id="{9C96F67D-C7C9-E84A-8075-B036DAE15FF4}"/>
              </a:ext>
            </a:extLst>
          </p:cNvPr>
          <p:cNvSpPr txBox="1"/>
          <p:nvPr/>
        </p:nvSpPr>
        <p:spPr>
          <a:xfrm>
            <a:off x="2573105" y="569633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12</a:t>
            </a:r>
          </a:p>
        </p:txBody>
      </p:sp>
      <p:sp>
        <p:nvSpPr>
          <p:cNvPr id="48" name="object 13">
            <a:extLst>
              <a:ext uri="{FF2B5EF4-FFF2-40B4-BE49-F238E27FC236}">
                <a16:creationId xmlns:a16="http://schemas.microsoft.com/office/drawing/2014/main" id="{F8C9228A-4070-3847-BC62-B54AA82032DC}"/>
              </a:ext>
            </a:extLst>
          </p:cNvPr>
          <p:cNvSpPr/>
          <p:nvPr/>
        </p:nvSpPr>
        <p:spPr>
          <a:xfrm>
            <a:off x="3439080" y="557577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object 9">
            <a:extLst>
              <a:ext uri="{FF2B5EF4-FFF2-40B4-BE49-F238E27FC236}">
                <a16:creationId xmlns:a16="http://schemas.microsoft.com/office/drawing/2014/main" id="{10C87775-986D-784E-9A95-4527364173C1}"/>
              </a:ext>
            </a:extLst>
          </p:cNvPr>
          <p:cNvSpPr txBox="1"/>
          <p:nvPr/>
        </p:nvSpPr>
        <p:spPr>
          <a:xfrm>
            <a:off x="3576514" y="570497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1A01E70-4C90-284E-B35F-E172D4E61762}"/>
              </a:ext>
            </a:extLst>
          </p:cNvPr>
          <p:cNvSpPr/>
          <p:nvPr/>
        </p:nvSpPr>
        <p:spPr>
          <a:xfrm>
            <a:off x="2349788" y="4459197"/>
            <a:ext cx="1919329" cy="196676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C73FF4-3226-7A4B-A973-F565CFC93630}"/>
              </a:ext>
            </a:extLst>
          </p:cNvPr>
          <p:cNvSpPr txBox="1"/>
          <p:nvPr/>
        </p:nvSpPr>
        <p:spPr>
          <a:xfrm>
            <a:off x="2364875" y="450226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B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object 11">
            <a:extLst>
              <a:ext uri="{FF2B5EF4-FFF2-40B4-BE49-F238E27FC236}">
                <a16:creationId xmlns:a16="http://schemas.microsoft.com/office/drawing/2014/main" id="{6267B97A-EAA3-8A4C-9D05-74F71AF2E206}"/>
              </a:ext>
            </a:extLst>
          </p:cNvPr>
          <p:cNvSpPr/>
          <p:nvPr/>
        </p:nvSpPr>
        <p:spPr>
          <a:xfrm flipH="1">
            <a:off x="5542229" y="4672609"/>
            <a:ext cx="485828" cy="48122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" name="object 11">
            <a:extLst>
              <a:ext uri="{FF2B5EF4-FFF2-40B4-BE49-F238E27FC236}">
                <a16:creationId xmlns:a16="http://schemas.microsoft.com/office/drawing/2014/main" id="{A1B8A480-E27E-8247-9958-21A9A62D7635}"/>
              </a:ext>
            </a:extLst>
          </p:cNvPr>
          <p:cNvSpPr/>
          <p:nvPr/>
        </p:nvSpPr>
        <p:spPr>
          <a:xfrm>
            <a:off x="4873416" y="4756884"/>
            <a:ext cx="298952" cy="36248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" name="object 19">
            <a:extLst>
              <a:ext uri="{FF2B5EF4-FFF2-40B4-BE49-F238E27FC236}">
                <a16:creationId xmlns:a16="http://schemas.microsoft.com/office/drawing/2014/main" id="{BCCC55D3-FC26-384E-977F-787C49B7D222}"/>
              </a:ext>
            </a:extLst>
          </p:cNvPr>
          <p:cNvSpPr/>
          <p:nvPr/>
        </p:nvSpPr>
        <p:spPr>
          <a:xfrm>
            <a:off x="5033518" y="4248844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" name="object 13">
            <a:extLst>
              <a:ext uri="{FF2B5EF4-FFF2-40B4-BE49-F238E27FC236}">
                <a16:creationId xmlns:a16="http://schemas.microsoft.com/office/drawing/2014/main" id="{EBFCBDF2-F052-144B-BFB0-87A43A64552F}"/>
              </a:ext>
            </a:extLst>
          </p:cNvPr>
          <p:cNvSpPr/>
          <p:nvPr/>
        </p:nvSpPr>
        <p:spPr>
          <a:xfrm>
            <a:off x="4503555" y="511322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object 9">
            <a:extLst>
              <a:ext uri="{FF2B5EF4-FFF2-40B4-BE49-F238E27FC236}">
                <a16:creationId xmlns:a16="http://schemas.microsoft.com/office/drawing/2014/main" id="{720DEEB6-A118-604A-9425-DE53017C83D4}"/>
              </a:ext>
            </a:extLst>
          </p:cNvPr>
          <p:cNvSpPr txBox="1"/>
          <p:nvPr/>
        </p:nvSpPr>
        <p:spPr>
          <a:xfrm>
            <a:off x="5170952" y="437994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42</a:t>
            </a:r>
          </a:p>
        </p:txBody>
      </p:sp>
      <p:sp>
        <p:nvSpPr>
          <p:cNvPr id="58" name="object 9">
            <a:extLst>
              <a:ext uri="{FF2B5EF4-FFF2-40B4-BE49-F238E27FC236}">
                <a16:creationId xmlns:a16="http://schemas.microsoft.com/office/drawing/2014/main" id="{87D5453E-CFE4-B34D-A9CE-82AE9C8A85F0}"/>
              </a:ext>
            </a:extLst>
          </p:cNvPr>
          <p:cNvSpPr txBox="1"/>
          <p:nvPr/>
        </p:nvSpPr>
        <p:spPr>
          <a:xfrm>
            <a:off x="4640988" y="523378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12</a:t>
            </a:r>
          </a:p>
        </p:txBody>
      </p:sp>
      <p:sp>
        <p:nvSpPr>
          <p:cNvPr id="59" name="object 13">
            <a:extLst>
              <a:ext uri="{FF2B5EF4-FFF2-40B4-BE49-F238E27FC236}">
                <a16:creationId xmlns:a16="http://schemas.microsoft.com/office/drawing/2014/main" id="{A4D0943A-F11E-FC4E-BF06-FB37D0B80D39}"/>
              </a:ext>
            </a:extLst>
          </p:cNvPr>
          <p:cNvSpPr/>
          <p:nvPr/>
        </p:nvSpPr>
        <p:spPr>
          <a:xfrm>
            <a:off x="5873739" y="511322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0" name="object 9">
            <a:extLst>
              <a:ext uri="{FF2B5EF4-FFF2-40B4-BE49-F238E27FC236}">
                <a16:creationId xmlns:a16="http://schemas.microsoft.com/office/drawing/2014/main" id="{09FF8461-8607-7943-BEA0-7D8EB7089507}"/>
              </a:ext>
            </a:extLst>
          </p:cNvPr>
          <p:cNvSpPr txBox="1"/>
          <p:nvPr/>
        </p:nvSpPr>
        <p:spPr>
          <a:xfrm>
            <a:off x="6011173" y="524242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65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DFD434-734F-534D-AED4-13D711789192}"/>
              </a:ext>
            </a:extLst>
          </p:cNvPr>
          <p:cNvSpPr/>
          <p:nvPr/>
        </p:nvSpPr>
        <p:spPr>
          <a:xfrm>
            <a:off x="4441201" y="4152551"/>
            <a:ext cx="2102212" cy="227341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B32B5B-00EE-C843-A099-C161B069EE2F}"/>
              </a:ext>
            </a:extLst>
          </p:cNvPr>
          <p:cNvSpPr txBox="1"/>
          <p:nvPr/>
        </p:nvSpPr>
        <p:spPr>
          <a:xfrm>
            <a:off x="4455430" y="415085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4" name="object 11">
            <a:extLst>
              <a:ext uri="{FF2B5EF4-FFF2-40B4-BE49-F238E27FC236}">
                <a16:creationId xmlns:a16="http://schemas.microsoft.com/office/drawing/2014/main" id="{6E441022-DA35-8A4D-9C0A-1A82EAF1BC32}"/>
              </a:ext>
            </a:extLst>
          </p:cNvPr>
          <p:cNvSpPr/>
          <p:nvPr/>
        </p:nvSpPr>
        <p:spPr>
          <a:xfrm flipH="1">
            <a:off x="5316595" y="4802523"/>
            <a:ext cx="148915" cy="31070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object 11">
            <a:extLst>
              <a:ext uri="{FF2B5EF4-FFF2-40B4-BE49-F238E27FC236}">
                <a16:creationId xmlns:a16="http://schemas.microsoft.com/office/drawing/2014/main" id="{0CD33FA9-0188-6A44-A677-78E1982DF824}"/>
              </a:ext>
            </a:extLst>
          </p:cNvPr>
          <p:cNvSpPr/>
          <p:nvPr/>
        </p:nvSpPr>
        <p:spPr>
          <a:xfrm>
            <a:off x="5166558" y="5454919"/>
            <a:ext cx="298952" cy="36248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object 13">
            <a:extLst>
              <a:ext uri="{FF2B5EF4-FFF2-40B4-BE49-F238E27FC236}">
                <a16:creationId xmlns:a16="http://schemas.microsoft.com/office/drawing/2014/main" id="{26745F7E-204C-B848-A98C-5FC7B61C43D3}"/>
              </a:ext>
            </a:extLst>
          </p:cNvPr>
          <p:cNvSpPr/>
          <p:nvPr/>
        </p:nvSpPr>
        <p:spPr>
          <a:xfrm>
            <a:off x="4796697" y="5811261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9" name="object 9">
            <a:extLst>
              <a:ext uri="{FF2B5EF4-FFF2-40B4-BE49-F238E27FC236}">
                <a16:creationId xmlns:a16="http://schemas.microsoft.com/office/drawing/2014/main" id="{835ADD72-FEBC-0B45-A0AC-187189D547F6}"/>
              </a:ext>
            </a:extLst>
          </p:cNvPr>
          <p:cNvSpPr txBox="1"/>
          <p:nvPr/>
        </p:nvSpPr>
        <p:spPr>
          <a:xfrm>
            <a:off x="4934130" y="5931822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</a:t>
            </a:r>
          </a:p>
        </p:txBody>
      </p:sp>
      <p:sp>
        <p:nvSpPr>
          <p:cNvPr id="70" name="object 11">
            <a:extLst>
              <a:ext uri="{FF2B5EF4-FFF2-40B4-BE49-F238E27FC236}">
                <a16:creationId xmlns:a16="http://schemas.microsoft.com/office/drawing/2014/main" id="{6D66D9F3-D4DF-4C4E-A59D-827664B76E53}"/>
              </a:ext>
            </a:extLst>
          </p:cNvPr>
          <p:cNvSpPr/>
          <p:nvPr/>
        </p:nvSpPr>
        <p:spPr>
          <a:xfrm flipH="1">
            <a:off x="5609737" y="5500558"/>
            <a:ext cx="148915" cy="31070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" name="object 13">
            <a:extLst>
              <a:ext uri="{FF2B5EF4-FFF2-40B4-BE49-F238E27FC236}">
                <a16:creationId xmlns:a16="http://schemas.microsoft.com/office/drawing/2014/main" id="{2E33244A-DD86-7549-8A69-62DB952AD84D}"/>
              </a:ext>
            </a:extLst>
          </p:cNvPr>
          <p:cNvSpPr/>
          <p:nvPr/>
        </p:nvSpPr>
        <p:spPr>
          <a:xfrm>
            <a:off x="5489261" y="5811261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2" name="object 9">
            <a:extLst>
              <a:ext uri="{FF2B5EF4-FFF2-40B4-BE49-F238E27FC236}">
                <a16:creationId xmlns:a16="http://schemas.microsoft.com/office/drawing/2014/main" id="{4D3B947A-E0C7-BC4F-A56F-173EA402EF5B}"/>
              </a:ext>
            </a:extLst>
          </p:cNvPr>
          <p:cNvSpPr txBox="1"/>
          <p:nvPr/>
        </p:nvSpPr>
        <p:spPr>
          <a:xfrm>
            <a:off x="5626695" y="5940462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38</a:t>
            </a:r>
          </a:p>
        </p:txBody>
      </p:sp>
      <p:sp>
        <p:nvSpPr>
          <p:cNvPr id="65" name="object 13">
            <a:extLst>
              <a:ext uri="{FF2B5EF4-FFF2-40B4-BE49-F238E27FC236}">
                <a16:creationId xmlns:a16="http://schemas.microsoft.com/office/drawing/2014/main" id="{5869ECBC-D372-DF43-B006-725D4CC743C4}"/>
              </a:ext>
            </a:extLst>
          </p:cNvPr>
          <p:cNvSpPr/>
          <p:nvPr/>
        </p:nvSpPr>
        <p:spPr>
          <a:xfrm>
            <a:off x="5196119" y="511322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object 9">
            <a:extLst>
              <a:ext uri="{FF2B5EF4-FFF2-40B4-BE49-F238E27FC236}">
                <a16:creationId xmlns:a16="http://schemas.microsoft.com/office/drawing/2014/main" id="{901630D6-3F9D-EF44-A343-ECD3D938D59E}"/>
              </a:ext>
            </a:extLst>
          </p:cNvPr>
          <p:cNvSpPr txBox="1"/>
          <p:nvPr/>
        </p:nvSpPr>
        <p:spPr>
          <a:xfrm>
            <a:off x="5333553" y="524242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32</a:t>
            </a:r>
          </a:p>
        </p:txBody>
      </p:sp>
      <p:sp>
        <p:nvSpPr>
          <p:cNvPr id="73" name="object 11">
            <a:extLst>
              <a:ext uri="{FF2B5EF4-FFF2-40B4-BE49-F238E27FC236}">
                <a16:creationId xmlns:a16="http://schemas.microsoft.com/office/drawing/2014/main" id="{FA34C71E-C0AD-624A-B165-560A494CF3C4}"/>
              </a:ext>
            </a:extLst>
          </p:cNvPr>
          <p:cNvSpPr/>
          <p:nvPr/>
        </p:nvSpPr>
        <p:spPr>
          <a:xfrm flipH="1">
            <a:off x="7957462" y="4741766"/>
            <a:ext cx="485828" cy="48122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object 19">
            <a:extLst>
              <a:ext uri="{FF2B5EF4-FFF2-40B4-BE49-F238E27FC236}">
                <a16:creationId xmlns:a16="http://schemas.microsoft.com/office/drawing/2014/main" id="{B9D81017-B4DD-CF42-8EA4-550C13334053}"/>
              </a:ext>
            </a:extLst>
          </p:cNvPr>
          <p:cNvSpPr/>
          <p:nvPr/>
        </p:nvSpPr>
        <p:spPr>
          <a:xfrm>
            <a:off x="7483447" y="4291219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" name="object 9">
            <a:extLst>
              <a:ext uri="{FF2B5EF4-FFF2-40B4-BE49-F238E27FC236}">
                <a16:creationId xmlns:a16="http://schemas.microsoft.com/office/drawing/2014/main" id="{BBABE9CD-A6CC-3B41-8DE1-1669E33F083D}"/>
              </a:ext>
            </a:extLst>
          </p:cNvPr>
          <p:cNvSpPr txBox="1"/>
          <p:nvPr/>
        </p:nvSpPr>
        <p:spPr>
          <a:xfrm>
            <a:off x="7620881" y="442231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42</a:t>
            </a:r>
          </a:p>
        </p:txBody>
      </p:sp>
      <p:sp>
        <p:nvSpPr>
          <p:cNvPr id="79" name="object 13">
            <a:extLst>
              <a:ext uri="{FF2B5EF4-FFF2-40B4-BE49-F238E27FC236}">
                <a16:creationId xmlns:a16="http://schemas.microsoft.com/office/drawing/2014/main" id="{49EAC4AC-40D1-2B44-8474-3D66E412DA28}"/>
              </a:ext>
            </a:extLst>
          </p:cNvPr>
          <p:cNvSpPr/>
          <p:nvPr/>
        </p:nvSpPr>
        <p:spPr>
          <a:xfrm>
            <a:off x="8075542" y="5064681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0" name="object 9">
            <a:extLst>
              <a:ext uri="{FF2B5EF4-FFF2-40B4-BE49-F238E27FC236}">
                <a16:creationId xmlns:a16="http://schemas.microsoft.com/office/drawing/2014/main" id="{ED37979C-1E00-5A45-B020-2E20FA558ACA}"/>
              </a:ext>
            </a:extLst>
          </p:cNvPr>
          <p:cNvSpPr txBox="1"/>
          <p:nvPr/>
        </p:nvSpPr>
        <p:spPr>
          <a:xfrm>
            <a:off x="8212976" y="5193882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65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D17D694-53D3-074B-B11D-866F76A36B48}"/>
              </a:ext>
            </a:extLst>
          </p:cNvPr>
          <p:cNvSpPr/>
          <p:nvPr/>
        </p:nvSpPr>
        <p:spPr>
          <a:xfrm>
            <a:off x="6704956" y="4152550"/>
            <a:ext cx="2019494" cy="227341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A013C39-42A1-744A-8BA7-1A4862F7AC16}"/>
              </a:ext>
            </a:extLst>
          </p:cNvPr>
          <p:cNvSpPr txBox="1"/>
          <p:nvPr/>
        </p:nvSpPr>
        <p:spPr>
          <a:xfrm>
            <a:off x="6719185" y="415085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D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4" name="object 11">
            <a:extLst>
              <a:ext uri="{FF2B5EF4-FFF2-40B4-BE49-F238E27FC236}">
                <a16:creationId xmlns:a16="http://schemas.microsoft.com/office/drawing/2014/main" id="{08422600-BBCB-E448-821A-8E42A917C1E8}"/>
              </a:ext>
            </a:extLst>
          </p:cNvPr>
          <p:cNvSpPr/>
          <p:nvPr/>
        </p:nvSpPr>
        <p:spPr>
          <a:xfrm>
            <a:off x="7398048" y="4811396"/>
            <a:ext cx="216692" cy="31070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5" name="object 11">
            <a:extLst>
              <a:ext uri="{FF2B5EF4-FFF2-40B4-BE49-F238E27FC236}">
                <a16:creationId xmlns:a16="http://schemas.microsoft.com/office/drawing/2014/main" id="{5DBD734C-AE05-6C41-9AEC-6ACF5FB0E3A3}"/>
              </a:ext>
            </a:extLst>
          </p:cNvPr>
          <p:cNvSpPr/>
          <p:nvPr/>
        </p:nvSpPr>
        <p:spPr>
          <a:xfrm>
            <a:off x="7119942" y="5398440"/>
            <a:ext cx="298952" cy="36248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6" name="object 13">
            <a:extLst>
              <a:ext uri="{FF2B5EF4-FFF2-40B4-BE49-F238E27FC236}">
                <a16:creationId xmlns:a16="http://schemas.microsoft.com/office/drawing/2014/main" id="{BB252ED9-8873-4843-8600-D0F62F3CB5CA}"/>
              </a:ext>
            </a:extLst>
          </p:cNvPr>
          <p:cNvSpPr/>
          <p:nvPr/>
        </p:nvSpPr>
        <p:spPr>
          <a:xfrm>
            <a:off x="6750081" y="575478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7" name="object 9">
            <a:extLst>
              <a:ext uri="{FF2B5EF4-FFF2-40B4-BE49-F238E27FC236}">
                <a16:creationId xmlns:a16="http://schemas.microsoft.com/office/drawing/2014/main" id="{B71B4006-7772-2A4C-962A-C311C5F3F595}"/>
              </a:ext>
            </a:extLst>
          </p:cNvPr>
          <p:cNvSpPr txBox="1"/>
          <p:nvPr/>
        </p:nvSpPr>
        <p:spPr>
          <a:xfrm>
            <a:off x="6887514" y="587534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12</a:t>
            </a:r>
          </a:p>
        </p:txBody>
      </p:sp>
      <p:sp>
        <p:nvSpPr>
          <p:cNvPr id="88" name="object 11">
            <a:extLst>
              <a:ext uri="{FF2B5EF4-FFF2-40B4-BE49-F238E27FC236}">
                <a16:creationId xmlns:a16="http://schemas.microsoft.com/office/drawing/2014/main" id="{69F58607-8A3D-3F42-9FDC-89E478E362BD}"/>
              </a:ext>
            </a:extLst>
          </p:cNvPr>
          <p:cNvSpPr/>
          <p:nvPr/>
        </p:nvSpPr>
        <p:spPr>
          <a:xfrm flipH="1">
            <a:off x="7563121" y="5444079"/>
            <a:ext cx="148915" cy="31070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9" name="object 13">
            <a:extLst>
              <a:ext uri="{FF2B5EF4-FFF2-40B4-BE49-F238E27FC236}">
                <a16:creationId xmlns:a16="http://schemas.microsoft.com/office/drawing/2014/main" id="{773CEEEC-AC81-1247-9F14-1C7B15176F0D}"/>
              </a:ext>
            </a:extLst>
          </p:cNvPr>
          <p:cNvSpPr/>
          <p:nvPr/>
        </p:nvSpPr>
        <p:spPr>
          <a:xfrm>
            <a:off x="7442645" y="575478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" name="object 9">
            <a:extLst>
              <a:ext uri="{FF2B5EF4-FFF2-40B4-BE49-F238E27FC236}">
                <a16:creationId xmlns:a16="http://schemas.microsoft.com/office/drawing/2014/main" id="{30726CEB-F483-1342-A323-42626015CCBC}"/>
              </a:ext>
            </a:extLst>
          </p:cNvPr>
          <p:cNvSpPr txBox="1"/>
          <p:nvPr/>
        </p:nvSpPr>
        <p:spPr>
          <a:xfrm>
            <a:off x="7580079" y="588398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45</a:t>
            </a:r>
          </a:p>
        </p:txBody>
      </p:sp>
      <p:sp>
        <p:nvSpPr>
          <p:cNvPr id="91" name="object 13">
            <a:extLst>
              <a:ext uri="{FF2B5EF4-FFF2-40B4-BE49-F238E27FC236}">
                <a16:creationId xmlns:a16="http://schemas.microsoft.com/office/drawing/2014/main" id="{C8CA1A42-1F2D-4F4E-A5DC-8CFE00E50899}"/>
              </a:ext>
            </a:extLst>
          </p:cNvPr>
          <p:cNvSpPr/>
          <p:nvPr/>
        </p:nvSpPr>
        <p:spPr>
          <a:xfrm>
            <a:off x="7149503" y="505674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2" name="object 9">
            <a:extLst>
              <a:ext uri="{FF2B5EF4-FFF2-40B4-BE49-F238E27FC236}">
                <a16:creationId xmlns:a16="http://schemas.microsoft.com/office/drawing/2014/main" id="{5B269120-16AC-8047-9A6A-DAE5014B4F2F}"/>
              </a:ext>
            </a:extLst>
          </p:cNvPr>
          <p:cNvSpPr txBox="1"/>
          <p:nvPr/>
        </p:nvSpPr>
        <p:spPr>
          <a:xfrm>
            <a:off x="7286937" y="518594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32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CC07B7C-350C-144A-A9EF-4CEBD3BD20C8}"/>
              </a:ext>
            </a:extLst>
          </p:cNvPr>
          <p:cNvSpPr/>
          <p:nvPr/>
        </p:nvSpPr>
        <p:spPr>
          <a:xfrm>
            <a:off x="4379054" y="3524070"/>
            <a:ext cx="4572000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Which of these are binary search trees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?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255F4EC-102A-5043-86B6-57AC5318C13D}"/>
              </a:ext>
            </a:extLst>
          </p:cNvPr>
          <p:cNvSpPr txBox="1"/>
          <p:nvPr/>
        </p:nvSpPr>
        <p:spPr>
          <a:xfrm>
            <a:off x="6103854" y="4212365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6BB2C24-7F21-8442-8463-5C9DAF69D4FD}"/>
              </a:ext>
            </a:extLst>
          </p:cNvPr>
          <p:cNvSpPr/>
          <p:nvPr/>
        </p:nvSpPr>
        <p:spPr>
          <a:xfrm>
            <a:off x="2859390" y="4631251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C40A29E-1E3B-4E46-929C-FD3F08DA1F91}"/>
              </a:ext>
            </a:extLst>
          </p:cNvPr>
          <p:cNvSpPr/>
          <p:nvPr/>
        </p:nvSpPr>
        <p:spPr>
          <a:xfrm>
            <a:off x="3339854" y="5500558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A4DE98C-4365-CF4F-B68B-45655A9F4F61}"/>
              </a:ext>
            </a:extLst>
          </p:cNvPr>
          <p:cNvSpPr txBox="1"/>
          <p:nvPr/>
        </p:nvSpPr>
        <p:spPr>
          <a:xfrm>
            <a:off x="3818792" y="4504742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165578C-AADA-BC45-AFCC-79F85AE72F41}"/>
              </a:ext>
            </a:extLst>
          </p:cNvPr>
          <p:cNvSpPr/>
          <p:nvPr/>
        </p:nvSpPr>
        <p:spPr>
          <a:xfrm>
            <a:off x="4381668" y="4893042"/>
            <a:ext cx="2188041" cy="91912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6B53743-9750-C746-9422-910F65FE7B4E}"/>
              </a:ext>
            </a:extLst>
          </p:cNvPr>
          <p:cNvSpPr txBox="1"/>
          <p:nvPr/>
        </p:nvSpPr>
        <p:spPr>
          <a:xfrm>
            <a:off x="8272977" y="4169199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769AE9B-BF3E-F64D-BD6E-93F79718A0F1}"/>
              </a:ext>
            </a:extLst>
          </p:cNvPr>
          <p:cNvSpPr/>
          <p:nvPr/>
        </p:nvSpPr>
        <p:spPr>
          <a:xfrm>
            <a:off x="7393078" y="4223031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11CC798-D406-3E44-8D09-373EA7FB2238}"/>
              </a:ext>
            </a:extLst>
          </p:cNvPr>
          <p:cNvSpPr/>
          <p:nvPr/>
        </p:nvSpPr>
        <p:spPr>
          <a:xfrm>
            <a:off x="7363658" y="5671597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53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4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65" grpId="0" animBg="1"/>
      <p:bldP spid="66" grpId="0" animBg="1"/>
      <p:bldP spid="73" grpId="0" animBg="1"/>
      <p:bldP spid="75" grpId="0" animBg="1"/>
      <p:bldP spid="77" grpId="0" animBg="1"/>
      <p:bldP spid="79" grpId="0" animBg="1"/>
      <p:bldP spid="80" grpId="0" animBg="1"/>
      <p:bldP spid="81" grpId="0" animBg="1"/>
      <p:bldP spid="82" grpId="0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/>
      <p:bldP spid="95" grpId="0" animBg="1"/>
      <p:bldP spid="96" grpId="0" animBg="1"/>
      <p:bldP spid="97" grpId="0"/>
      <p:bldP spid="98" grpId="0" animBg="1"/>
      <p:bldP spid="99" grpId="0"/>
      <p:bldP spid="100" grpId="0" animBg="1"/>
      <p:bldP spid="10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49D2-5113-EA43-891E-0D357DEC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BST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A9D68C-48DD-BE45-9CEC-728855F5B080}"/>
              </a:ext>
            </a:extLst>
          </p:cNvPr>
          <p:cNvGrpSpPr/>
          <p:nvPr/>
        </p:nvGrpSpPr>
        <p:grpSpPr>
          <a:xfrm>
            <a:off x="696567" y="1317565"/>
            <a:ext cx="3254675" cy="2055395"/>
            <a:chOff x="959084" y="3860817"/>
            <a:chExt cx="3254675" cy="2055395"/>
          </a:xfrm>
        </p:grpSpPr>
        <p:sp>
          <p:nvSpPr>
            <p:cNvPr id="5" name="object 11">
              <a:extLst>
                <a:ext uri="{FF2B5EF4-FFF2-40B4-BE49-F238E27FC236}">
                  <a16:creationId xmlns:a16="http://schemas.microsoft.com/office/drawing/2014/main" id="{D10197D9-6307-6E4A-9985-1560894DC0B9}"/>
                </a:ext>
              </a:extLst>
            </p:cNvPr>
            <p:cNvSpPr/>
            <p:nvPr/>
          </p:nvSpPr>
          <p:spPr>
            <a:xfrm>
              <a:off x="1791134" y="4318472"/>
              <a:ext cx="543900" cy="499881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" name="object 23">
              <a:extLst>
                <a:ext uri="{FF2B5EF4-FFF2-40B4-BE49-F238E27FC236}">
                  <a16:creationId xmlns:a16="http://schemas.microsoft.com/office/drawing/2014/main" id="{C997E51E-1DE9-A941-AB73-161C9A6FAADD}"/>
                </a:ext>
              </a:extLst>
            </p:cNvPr>
            <p:cNvSpPr/>
            <p:nvPr/>
          </p:nvSpPr>
          <p:spPr>
            <a:xfrm>
              <a:off x="2735904" y="4330550"/>
              <a:ext cx="440872" cy="383457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" name="object 11">
              <a:extLst>
                <a:ext uri="{FF2B5EF4-FFF2-40B4-BE49-F238E27FC236}">
                  <a16:creationId xmlns:a16="http://schemas.microsoft.com/office/drawing/2014/main" id="{BD9C7CF5-3823-3D46-9618-D2533CD7B301}"/>
                </a:ext>
              </a:extLst>
            </p:cNvPr>
            <p:cNvSpPr/>
            <p:nvPr/>
          </p:nvSpPr>
          <p:spPr>
            <a:xfrm>
              <a:off x="1312573" y="5111032"/>
              <a:ext cx="283306" cy="279297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object 23">
              <a:extLst>
                <a:ext uri="{FF2B5EF4-FFF2-40B4-BE49-F238E27FC236}">
                  <a16:creationId xmlns:a16="http://schemas.microsoft.com/office/drawing/2014/main" id="{0A3F8FEA-CDBE-184D-A3BD-F392F0951951}"/>
                </a:ext>
              </a:extLst>
            </p:cNvPr>
            <p:cNvSpPr/>
            <p:nvPr/>
          </p:nvSpPr>
          <p:spPr>
            <a:xfrm>
              <a:off x="1913104" y="5093602"/>
              <a:ext cx="301811" cy="277803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" name="object 11">
              <a:extLst>
                <a:ext uri="{FF2B5EF4-FFF2-40B4-BE49-F238E27FC236}">
                  <a16:creationId xmlns:a16="http://schemas.microsoft.com/office/drawing/2014/main" id="{B1FED0DC-2FEE-4F4B-9171-480EFF5DA959}"/>
                </a:ext>
              </a:extLst>
            </p:cNvPr>
            <p:cNvSpPr/>
            <p:nvPr/>
          </p:nvSpPr>
          <p:spPr>
            <a:xfrm>
              <a:off x="2897812" y="5111032"/>
              <a:ext cx="279915" cy="260373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object 23">
              <a:extLst>
                <a:ext uri="{FF2B5EF4-FFF2-40B4-BE49-F238E27FC236}">
                  <a16:creationId xmlns:a16="http://schemas.microsoft.com/office/drawing/2014/main" id="{74E8A8A4-D7C5-8446-9780-F9E32E4321AB}"/>
                </a:ext>
              </a:extLst>
            </p:cNvPr>
            <p:cNvSpPr/>
            <p:nvPr/>
          </p:nvSpPr>
          <p:spPr>
            <a:xfrm>
              <a:off x="3494953" y="5093602"/>
              <a:ext cx="317990" cy="266429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" name="object 13">
              <a:extLst>
                <a:ext uri="{FF2B5EF4-FFF2-40B4-BE49-F238E27FC236}">
                  <a16:creationId xmlns:a16="http://schemas.microsoft.com/office/drawing/2014/main" id="{7FA6951A-BED7-4A4F-A852-6D082C11C0E2}"/>
                </a:ext>
              </a:extLst>
            </p:cNvPr>
            <p:cNvSpPr/>
            <p:nvPr/>
          </p:nvSpPr>
          <p:spPr>
            <a:xfrm>
              <a:off x="2660101" y="5353165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object 19">
              <a:extLst>
                <a:ext uri="{FF2B5EF4-FFF2-40B4-BE49-F238E27FC236}">
                  <a16:creationId xmlns:a16="http://schemas.microsoft.com/office/drawing/2014/main" id="{FEA06894-04D0-244B-90BA-8E7851739281}"/>
                </a:ext>
              </a:extLst>
            </p:cNvPr>
            <p:cNvSpPr/>
            <p:nvPr/>
          </p:nvSpPr>
          <p:spPr>
            <a:xfrm>
              <a:off x="1936250" y="5360031"/>
              <a:ext cx="592095" cy="556181"/>
            </a:xfrm>
            <a:custGeom>
              <a:avLst/>
              <a:gdLst/>
              <a:ahLst/>
              <a:cxnLst/>
              <a:rect l="l" t="t" r="r" b="b"/>
              <a:pathLst>
                <a:path w="1183004" h="1111250">
                  <a:moveTo>
                    <a:pt x="591312" y="0"/>
                  </a:moveTo>
                  <a:lnTo>
                    <a:pt x="542822" y="1841"/>
                  </a:lnTo>
                  <a:lnTo>
                    <a:pt x="495411" y="7269"/>
                  </a:lnTo>
                  <a:lnTo>
                    <a:pt x="449230" y="16142"/>
                  </a:lnTo>
                  <a:lnTo>
                    <a:pt x="404433" y="28315"/>
                  </a:lnTo>
                  <a:lnTo>
                    <a:pt x="361170" y="43648"/>
                  </a:lnTo>
                  <a:lnTo>
                    <a:pt x="319594" y="61996"/>
                  </a:lnTo>
                  <a:lnTo>
                    <a:pt x="279858" y="83217"/>
                  </a:lnTo>
                  <a:lnTo>
                    <a:pt x="242114" y="107167"/>
                  </a:lnTo>
                  <a:lnTo>
                    <a:pt x="206515" y="133705"/>
                  </a:lnTo>
                  <a:lnTo>
                    <a:pt x="173212" y="162687"/>
                  </a:lnTo>
                  <a:lnTo>
                    <a:pt x="142357" y="193969"/>
                  </a:lnTo>
                  <a:lnTo>
                    <a:pt x="114104" y="227411"/>
                  </a:lnTo>
                  <a:lnTo>
                    <a:pt x="88605" y="262868"/>
                  </a:lnTo>
                  <a:lnTo>
                    <a:pt x="66011" y="300197"/>
                  </a:lnTo>
                  <a:lnTo>
                    <a:pt x="46476" y="339256"/>
                  </a:lnTo>
                  <a:lnTo>
                    <a:pt x="30150" y="379902"/>
                  </a:lnTo>
                  <a:lnTo>
                    <a:pt x="17188" y="421992"/>
                  </a:lnTo>
                  <a:lnTo>
                    <a:pt x="7740" y="465383"/>
                  </a:lnTo>
                  <a:lnTo>
                    <a:pt x="1960" y="509933"/>
                  </a:lnTo>
                  <a:lnTo>
                    <a:pt x="0" y="555498"/>
                  </a:lnTo>
                  <a:lnTo>
                    <a:pt x="1960" y="601062"/>
                  </a:lnTo>
                  <a:lnTo>
                    <a:pt x="7740" y="645612"/>
                  </a:lnTo>
                  <a:lnTo>
                    <a:pt x="17188" y="689003"/>
                  </a:lnTo>
                  <a:lnTo>
                    <a:pt x="30150" y="731093"/>
                  </a:lnTo>
                  <a:lnTo>
                    <a:pt x="46476" y="771739"/>
                  </a:lnTo>
                  <a:lnTo>
                    <a:pt x="66011" y="810798"/>
                  </a:lnTo>
                  <a:lnTo>
                    <a:pt x="88605" y="848127"/>
                  </a:lnTo>
                  <a:lnTo>
                    <a:pt x="114104" y="883584"/>
                  </a:lnTo>
                  <a:lnTo>
                    <a:pt x="142357" y="917026"/>
                  </a:lnTo>
                  <a:lnTo>
                    <a:pt x="173212" y="948308"/>
                  </a:lnTo>
                  <a:lnTo>
                    <a:pt x="206515" y="977290"/>
                  </a:lnTo>
                  <a:lnTo>
                    <a:pt x="242114" y="1003828"/>
                  </a:lnTo>
                  <a:lnTo>
                    <a:pt x="279858" y="1027778"/>
                  </a:lnTo>
                  <a:lnTo>
                    <a:pt x="319594" y="1048999"/>
                  </a:lnTo>
                  <a:lnTo>
                    <a:pt x="361170" y="1067347"/>
                  </a:lnTo>
                  <a:lnTo>
                    <a:pt x="404433" y="1082680"/>
                  </a:lnTo>
                  <a:lnTo>
                    <a:pt x="449230" y="1094853"/>
                  </a:lnTo>
                  <a:lnTo>
                    <a:pt x="495411" y="1103726"/>
                  </a:lnTo>
                  <a:lnTo>
                    <a:pt x="542822" y="1109154"/>
                  </a:lnTo>
                  <a:lnTo>
                    <a:pt x="591312" y="1110995"/>
                  </a:lnTo>
                  <a:lnTo>
                    <a:pt x="639801" y="1109154"/>
                  </a:lnTo>
                  <a:lnTo>
                    <a:pt x="687212" y="1103726"/>
                  </a:lnTo>
                  <a:lnTo>
                    <a:pt x="733393" y="1094853"/>
                  </a:lnTo>
                  <a:lnTo>
                    <a:pt x="778190" y="1082680"/>
                  </a:lnTo>
                  <a:lnTo>
                    <a:pt x="821453" y="1067347"/>
                  </a:lnTo>
                  <a:lnTo>
                    <a:pt x="863029" y="1048999"/>
                  </a:lnTo>
                  <a:lnTo>
                    <a:pt x="902765" y="1027778"/>
                  </a:lnTo>
                  <a:lnTo>
                    <a:pt x="940509" y="1003828"/>
                  </a:lnTo>
                  <a:lnTo>
                    <a:pt x="976108" y="977290"/>
                  </a:lnTo>
                  <a:lnTo>
                    <a:pt x="1009411" y="948308"/>
                  </a:lnTo>
                  <a:lnTo>
                    <a:pt x="1040266" y="917026"/>
                  </a:lnTo>
                  <a:lnTo>
                    <a:pt x="1068519" y="883584"/>
                  </a:lnTo>
                  <a:lnTo>
                    <a:pt x="1094018" y="848127"/>
                  </a:lnTo>
                  <a:lnTo>
                    <a:pt x="1116612" y="810798"/>
                  </a:lnTo>
                  <a:lnTo>
                    <a:pt x="1136147" y="771739"/>
                  </a:lnTo>
                  <a:lnTo>
                    <a:pt x="1152473" y="731093"/>
                  </a:lnTo>
                  <a:lnTo>
                    <a:pt x="1165435" y="689003"/>
                  </a:lnTo>
                  <a:lnTo>
                    <a:pt x="1174883" y="645612"/>
                  </a:lnTo>
                  <a:lnTo>
                    <a:pt x="1180663" y="601062"/>
                  </a:lnTo>
                  <a:lnTo>
                    <a:pt x="1182624" y="555498"/>
                  </a:lnTo>
                  <a:lnTo>
                    <a:pt x="1180663" y="509933"/>
                  </a:lnTo>
                  <a:lnTo>
                    <a:pt x="1174883" y="465383"/>
                  </a:lnTo>
                  <a:lnTo>
                    <a:pt x="1165435" y="421992"/>
                  </a:lnTo>
                  <a:lnTo>
                    <a:pt x="1152473" y="379902"/>
                  </a:lnTo>
                  <a:lnTo>
                    <a:pt x="1136147" y="339256"/>
                  </a:lnTo>
                  <a:lnTo>
                    <a:pt x="1116612" y="300197"/>
                  </a:lnTo>
                  <a:lnTo>
                    <a:pt x="1094018" y="262868"/>
                  </a:lnTo>
                  <a:lnTo>
                    <a:pt x="1068519" y="227411"/>
                  </a:lnTo>
                  <a:lnTo>
                    <a:pt x="1040266" y="193969"/>
                  </a:lnTo>
                  <a:lnTo>
                    <a:pt x="1009411" y="162687"/>
                  </a:lnTo>
                  <a:lnTo>
                    <a:pt x="976108" y="133705"/>
                  </a:lnTo>
                  <a:lnTo>
                    <a:pt x="940509" y="107167"/>
                  </a:lnTo>
                  <a:lnTo>
                    <a:pt x="902765" y="83217"/>
                  </a:lnTo>
                  <a:lnTo>
                    <a:pt x="863029" y="61996"/>
                  </a:lnTo>
                  <a:lnTo>
                    <a:pt x="821453" y="43648"/>
                  </a:lnTo>
                  <a:lnTo>
                    <a:pt x="778190" y="28315"/>
                  </a:lnTo>
                  <a:lnTo>
                    <a:pt x="733393" y="16142"/>
                  </a:lnTo>
                  <a:lnTo>
                    <a:pt x="687212" y="7269"/>
                  </a:lnTo>
                  <a:lnTo>
                    <a:pt x="639801" y="1841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object 19">
              <a:extLst>
                <a:ext uri="{FF2B5EF4-FFF2-40B4-BE49-F238E27FC236}">
                  <a16:creationId xmlns:a16="http://schemas.microsoft.com/office/drawing/2014/main" id="{4C660599-43B9-C349-8DC5-3A3E1D330E43}"/>
                </a:ext>
              </a:extLst>
            </p:cNvPr>
            <p:cNvSpPr/>
            <p:nvPr/>
          </p:nvSpPr>
          <p:spPr>
            <a:xfrm>
              <a:off x="2232298" y="3860817"/>
              <a:ext cx="592095" cy="556181"/>
            </a:xfrm>
            <a:custGeom>
              <a:avLst/>
              <a:gdLst/>
              <a:ahLst/>
              <a:cxnLst/>
              <a:rect l="l" t="t" r="r" b="b"/>
              <a:pathLst>
                <a:path w="1183004" h="1111250">
                  <a:moveTo>
                    <a:pt x="591312" y="0"/>
                  </a:moveTo>
                  <a:lnTo>
                    <a:pt x="542822" y="1841"/>
                  </a:lnTo>
                  <a:lnTo>
                    <a:pt x="495411" y="7269"/>
                  </a:lnTo>
                  <a:lnTo>
                    <a:pt x="449230" y="16142"/>
                  </a:lnTo>
                  <a:lnTo>
                    <a:pt x="404433" y="28315"/>
                  </a:lnTo>
                  <a:lnTo>
                    <a:pt x="361170" y="43648"/>
                  </a:lnTo>
                  <a:lnTo>
                    <a:pt x="319594" y="61996"/>
                  </a:lnTo>
                  <a:lnTo>
                    <a:pt x="279858" y="83217"/>
                  </a:lnTo>
                  <a:lnTo>
                    <a:pt x="242114" y="107167"/>
                  </a:lnTo>
                  <a:lnTo>
                    <a:pt x="206515" y="133705"/>
                  </a:lnTo>
                  <a:lnTo>
                    <a:pt x="173212" y="162687"/>
                  </a:lnTo>
                  <a:lnTo>
                    <a:pt x="142357" y="193969"/>
                  </a:lnTo>
                  <a:lnTo>
                    <a:pt x="114104" y="227411"/>
                  </a:lnTo>
                  <a:lnTo>
                    <a:pt x="88605" y="262868"/>
                  </a:lnTo>
                  <a:lnTo>
                    <a:pt x="66011" y="300197"/>
                  </a:lnTo>
                  <a:lnTo>
                    <a:pt x="46476" y="339256"/>
                  </a:lnTo>
                  <a:lnTo>
                    <a:pt x="30150" y="379902"/>
                  </a:lnTo>
                  <a:lnTo>
                    <a:pt x="17188" y="421992"/>
                  </a:lnTo>
                  <a:lnTo>
                    <a:pt x="7740" y="465383"/>
                  </a:lnTo>
                  <a:lnTo>
                    <a:pt x="1960" y="509933"/>
                  </a:lnTo>
                  <a:lnTo>
                    <a:pt x="0" y="555498"/>
                  </a:lnTo>
                  <a:lnTo>
                    <a:pt x="1960" y="601062"/>
                  </a:lnTo>
                  <a:lnTo>
                    <a:pt x="7740" y="645612"/>
                  </a:lnTo>
                  <a:lnTo>
                    <a:pt x="17188" y="689003"/>
                  </a:lnTo>
                  <a:lnTo>
                    <a:pt x="30150" y="731093"/>
                  </a:lnTo>
                  <a:lnTo>
                    <a:pt x="46476" y="771739"/>
                  </a:lnTo>
                  <a:lnTo>
                    <a:pt x="66011" y="810798"/>
                  </a:lnTo>
                  <a:lnTo>
                    <a:pt x="88605" y="848127"/>
                  </a:lnTo>
                  <a:lnTo>
                    <a:pt x="114104" y="883584"/>
                  </a:lnTo>
                  <a:lnTo>
                    <a:pt x="142357" y="917026"/>
                  </a:lnTo>
                  <a:lnTo>
                    <a:pt x="173212" y="948308"/>
                  </a:lnTo>
                  <a:lnTo>
                    <a:pt x="206515" y="977290"/>
                  </a:lnTo>
                  <a:lnTo>
                    <a:pt x="242114" y="1003828"/>
                  </a:lnTo>
                  <a:lnTo>
                    <a:pt x="279858" y="1027778"/>
                  </a:lnTo>
                  <a:lnTo>
                    <a:pt x="319594" y="1048999"/>
                  </a:lnTo>
                  <a:lnTo>
                    <a:pt x="361170" y="1067347"/>
                  </a:lnTo>
                  <a:lnTo>
                    <a:pt x="404433" y="1082680"/>
                  </a:lnTo>
                  <a:lnTo>
                    <a:pt x="449230" y="1094853"/>
                  </a:lnTo>
                  <a:lnTo>
                    <a:pt x="495411" y="1103726"/>
                  </a:lnTo>
                  <a:lnTo>
                    <a:pt x="542822" y="1109154"/>
                  </a:lnTo>
                  <a:lnTo>
                    <a:pt x="591312" y="1110995"/>
                  </a:lnTo>
                  <a:lnTo>
                    <a:pt x="639801" y="1109154"/>
                  </a:lnTo>
                  <a:lnTo>
                    <a:pt x="687212" y="1103726"/>
                  </a:lnTo>
                  <a:lnTo>
                    <a:pt x="733393" y="1094853"/>
                  </a:lnTo>
                  <a:lnTo>
                    <a:pt x="778190" y="1082680"/>
                  </a:lnTo>
                  <a:lnTo>
                    <a:pt x="821453" y="1067347"/>
                  </a:lnTo>
                  <a:lnTo>
                    <a:pt x="863029" y="1048999"/>
                  </a:lnTo>
                  <a:lnTo>
                    <a:pt x="902765" y="1027778"/>
                  </a:lnTo>
                  <a:lnTo>
                    <a:pt x="940509" y="1003828"/>
                  </a:lnTo>
                  <a:lnTo>
                    <a:pt x="976108" y="977290"/>
                  </a:lnTo>
                  <a:lnTo>
                    <a:pt x="1009411" y="948308"/>
                  </a:lnTo>
                  <a:lnTo>
                    <a:pt x="1040266" y="917026"/>
                  </a:lnTo>
                  <a:lnTo>
                    <a:pt x="1068519" y="883584"/>
                  </a:lnTo>
                  <a:lnTo>
                    <a:pt x="1094018" y="848127"/>
                  </a:lnTo>
                  <a:lnTo>
                    <a:pt x="1116612" y="810798"/>
                  </a:lnTo>
                  <a:lnTo>
                    <a:pt x="1136147" y="771739"/>
                  </a:lnTo>
                  <a:lnTo>
                    <a:pt x="1152473" y="731093"/>
                  </a:lnTo>
                  <a:lnTo>
                    <a:pt x="1165435" y="689003"/>
                  </a:lnTo>
                  <a:lnTo>
                    <a:pt x="1174883" y="645612"/>
                  </a:lnTo>
                  <a:lnTo>
                    <a:pt x="1180663" y="601062"/>
                  </a:lnTo>
                  <a:lnTo>
                    <a:pt x="1182624" y="555498"/>
                  </a:lnTo>
                  <a:lnTo>
                    <a:pt x="1180663" y="509933"/>
                  </a:lnTo>
                  <a:lnTo>
                    <a:pt x="1174883" y="465383"/>
                  </a:lnTo>
                  <a:lnTo>
                    <a:pt x="1165435" y="421992"/>
                  </a:lnTo>
                  <a:lnTo>
                    <a:pt x="1152473" y="379902"/>
                  </a:lnTo>
                  <a:lnTo>
                    <a:pt x="1136147" y="339256"/>
                  </a:lnTo>
                  <a:lnTo>
                    <a:pt x="1116612" y="300197"/>
                  </a:lnTo>
                  <a:lnTo>
                    <a:pt x="1094018" y="262868"/>
                  </a:lnTo>
                  <a:lnTo>
                    <a:pt x="1068519" y="227411"/>
                  </a:lnTo>
                  <a:lnTo>
                    <a:pt x="1040266" y="193969"/>
                  </a:lnTo>
                  <a:lnTo>
                    <a:pt x="1009411" y="162687"/>
                  </a:lnTo>
                  <a:lnTo>
                    <a:pt x="976108" y="133705"/>
                  </a:lnTo>
                  <a:lnTo>
                    <a:pt x="940509" y="107167"/>
                  </a:lnTo>
                  <a:lnTo>
                    <a:pt x="902765" y="83217"/>
                  </a:lnTo>
                  <a:lnTo>
                    <a:pt x="863029" y="61996"/>
                  </a:lnTo>
                  <a:lnTo>
                    <a:pt x="821453" y="43648"/>
                  </a:lnTo>
                  <a:lnTo>
                    <a:pt x="778190" y="28315"/>
                  </a:lnTo>
                  <a:lnTo>
                    <a:pt x="733393" y="16142"/>
                  </a:lnTo>
                  <a:lnTo>
                    <a:pt x="687212" y="7269"/>
                  </a:lnTo>
                  <a:lnTo>
                    <a:pt x="639801" y="1841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B6A0F871-4CCC-814E-B492-904D831CA31E}"/>
                </a:ext>
              </a:extLst>
            </p:cNvPr>
            <p:cNvSpPr/>
            <p:nvPr/>
          </p:nvSpPr>
          <p:spPr>
            <a:xfrm>
              <a:off x="959084" y="5360031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" name="object 8">
              <a:extLst>
                <a:ext uri="{FF2B5EF4-FFF2-40B4-BE49-F238E27FC236}">
                  <a16:creationId xmlns:a16="http://schemas.microsoft.com/office/drawing/2014/main" id="{2D9C7773-04F2-5F4C-ADEE-E3E2D86773C8}"/>
                </a:ext>
              </a:extLst>
            </p:cNvPr>
            <p:cNvSpPr/>
            <p:nvPr/>
          </p:nvSpPr>
          <p:spPr>
            <a:xfrm>
              <a:off x="3621664" y="5353138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6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2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6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object 9">
              <a:extLst>
                <a:ext uri="{FF2B5EF4-FFF2-40B4-BE49-F238E27FC236}">
                  <a16:creationId xmlns:a16="http://schemas.microsoft.com/office/drawing/2014/main" id="{9E7AF7E3-4147-9A4C-B528-545882FDF58A}"/>
                </a:ext>
              </a:extLst>
            </p:cNvPr>
            <p:cNvSpPr txBox="1"/>
            <p:nvPr/>
          </p:nvSpPr>
          <p:spPr>
            <a:xfrm>
              <a:off x="2369732" y="3991916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17" name="object 9">
              <a:extLst>
                <a:ext uri="{FF2B5EF4-FFF2-40B4-BE49-F238E27FC236}">
                  <a16:creationId xmlns:a16="http://schemas.microsoft.com/office/drawing/2014/main" id="{B64FA21E-1D08-5246-8FE5-80D48B7AABF0}"/>
                </a:ext>
              </a:extLst>
            </p:cNvPr>
            <p:cNvSpPr txBox="1"/>
            <p:nvPr/>
          </p:nvSpPr>
          <p:spPr>
            <a:xfrm>
              <a:off x="2068006" y="5508919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FF9DFA02-28EC-5847-ACFE-313AA3A4C308}"/>
                </a:ext>
              </a:extLst>
            </p:cNvPr>
            <p:cNvSpPr txBox="1"/>
            <p:nvPr/>
          </p:nvSpPr>
          <p:spPr>
            <a:xfrm>
              <a:off x="2785471" y="5488540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L</a:t>
              </a:r>
            </a:p>
          </p:txBody>
        </p:sp>
        <p:sp>
          <p:nvSpPr>
            <p:cNvPr id="19" name="object 9">
              <a:extLst>
                <a:ext uri="{FF2B5EF4-FFF2-40B4-BE49-F238E27FC236}">
                  <a16:creationId xmlns:a16="http://schemas.microsoft.com/office/drawing/2014/main" id="{26A0D562-1572-7749-8553-1A9E913D613C}"/>
                </a:ext>
              </a:extLst>
            </p:cNvPr>
            <p:cNvSpPr txBox="1"/>
            <p:nvPr/>
          </p:nvSpPr>
          <p:spPr>
            <a:xfrm>
              <a:off x="1096517" y="5480592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0" name="object 9">
              <a:extLst>
                <a:ext uri="{FF2B5EF4-FFF2-40B4-BE49-F238E27FC236}">
                  <a16:creationId xmlns:a16="http://schemas.microsoft.com/office/drawing/2014/main" id="{FCAC4CC8-069C-1D44-BA4A-429BB54837F7}"/>
                </a:ext>
              </a:extLst>
            </p:cNvPr>
            <p:cNvSpPr txBox="1"/>
            <p:nvPr/>
          </p:nvSpPr>
          <p:spPr>
            <a:xfrm>
              <a:off x="3701623" y="5478397"/>
              <a:ext cx="432176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Q</a:t>
              </a:r>
            </a:p>
          </p:txBody>
        </p:sp>
        <p:sp>
          <p:nvSpPr>
            <p:cNvPr id="21" name="object 13">
              <a:extLst>
                <a:ext uri="{FF2B5EF4-FFF2-40B4-BE49-F238E27FC236}">
                  <a16:creationId xmlns:a16="http://schemas.microsoft.com/office/drawing/2014/main" id="{62753052-5A19-654C-8949-12670D0567DF}"/>
                </a:ext>
              </a:extLst>
            </p:cNvPr>
            <p:cNvSpPr/>
            <p:nvPr/>
          </p:nvSpPr>
          <p:spPr>
            <a:xfrm>
              <a:off x="1477138" y="4602866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2" name="object 9">
              <a:extLst>
                <a:ext uri="{FF2B5EF4-FFF2-40B4-BE49-F238E27FC236}">
                  <a16:creationId xmlns:a16="http://schemas.microsoft.com/office/drawing/2014/main" id="{D4A4842E-A648-4C4C-9DA8-738252CB3404}"/>
                </a:ext>
              </a:extLst>
            </p:cNvPr>
            <p:cNvSpPr txBox="1"/>
            <p:nvPr/>
          </p:nvSpPr>
          <p:spPr>
            <a:xfrm>
              <a:off x="1614572" y="4732067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3" name="object 24">
              <a:extLst>
                <a:ext uri="{FF2B5EF4-FFF2-40B4-BE49-F238E27FC236}">
                  <a16:creationId xmlns:a16="http://schemas.microsoft.com/office/drawing/2014/main" id="{A23DB0E1-BE1F-8547-89B4-EA6EDBF889D9}"/>
                </a:ext>
              </a:extLst>
            </p:cNvPr>
            <p:cNvSpPr/>
            <p:nvPr/>
          </p:nvSpPr>
          <p:spPr>
            <a:xfrm>
              <a:off x="3059330" y="4602866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5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6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2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6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" name="object 9">
              <a:extLst>
                <a:ext uri="{FF2B5EF4-FFF2-40B4-BE49-F238E27FC236}">
                  <a16:creationId xmlns:a16="http://schemas.microsoft.com/office/drawing/2014/main" id="{28BBE13D-F793-A14D-A3CB-BE59DF3D8310}"/>
                </a:ext>
              </a:extLst>
            </p:cNvPr>
            <p:cNvSpPr txBox="1"/>
            <p:nvPr/>
          </p:nvSpPr>
          <p:spPr>
            <a:xfrm>
              <a:off x="3196764" y="4746800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M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84C21BE-F192-E34D-91FF-08A8693BD446}"/>
              </a:ext>
            </a:extLst>
          </p:cNvPr>
          <p:cNvSpPr/>
          <p:nvPr/>
        </p:nvSpPr>
        <p:spPr>
          <a:xfrm>
            <a:off x="4335413" y="1363404"/>
            <a:ext cx="3230957" cy="707886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</a:pPr>
            <a:r>
              <a:rPr lang="en-US" sz="2000" dirty="0">
                <a:latin typeface="Arial"/>
                <a:cs typeface="Arial"/>
              </a:rPr>
              <a:t>Same fundamental idea as binary search of an array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C458A1-6155-CC42-BFA2-1D10AE1FF097}"/>
              </a:ext>
            </a:extLst>
          </p:cNvPr>
          <p:cNvSpPr txBox="1"/>
          <p:nvPr/>
        </p:nvSpPr>
        <p:spPr>
          <a:xfrm>
            <a:off x="4335413" y="232173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toFind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5C17DD-F120-894B-817D-98A8FE71E204}"/>
              </a:ext>
            </a:extLst>
          </p:cNvPr>
          <p:cNvSpPr/>
          <p:nvPr/>
        </p:nvSpPr>
        <p:spPr>
          <a:xfrm>
            <a:off x="5418991" y="2275577"/>
            <a:ext cx="737251" cy="4238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DE6733-1D69-3B4E-A6FA-CA0425FC45DF}"/>
              </a:ext>
            </a:extLst>
          </p:cNvPr>
          <p:cNvSpPr/>
          <p:nvPr/>
        </p:nvSpPr>
        <p:spPr>
          <a:xfrm>
            <a:off x="1876505" y="1223370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3E24DD-A6C1-E640-A72D-932A651229A5}"/>
              </a:ext>
            </a:extLst>
          </p:cNvPr>
          <p:cNvSpPr txBox="1"/>
          <p:nvPr/>
        </p:nvSpPr>
        <p:spPr>
          <a:xfrm>
            <a:off x="4335413" y="287968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" pitchFamily="2" charset="0"/>
              </a:rPr>
              <a:t>Compare: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E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and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C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8EF4EA-5354-1C47-AEAF-7D1699018379}"/>
              </a:ext>
            </a:extLst>
          </p:cNvPr>
          <p:cNvSpPr txBox="1"/>
          <p:nvPr/>
        </p:nvSpPr>
        <p:spPr>
          <a:xfrm>
            <a:off x="4335413" y="324464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" pitchFamily="2" charset="0"/>
              </a:rPr>
              <a:t>Compare: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B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and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C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CA69823-064E-7048-BFDC-CED13A2029B2}"/>
              </a:ext>
            </a:extLst>
          </p:cNvPr>
          <p:cNvSpPr/>
          <p:nvPr/>
        </p:nvSpPr>
        <p:spPr>
          <a:xfrm>
            <a:off x="1105810" y="1969045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697050-3E10-6B4B-9A08-EDE66200CF1D}"/>
              </a:ext>
            </a:extLst>
          </p:cNvPr>
          <p:cNvSpPr txBox="1"/>
          <p:nvPr/>
        </p:nvSpPr>
        <p:spPr>
          <a:xfrm>
            <a:off x="4335413" y="3609609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" pitchFamily="2" charset="0"/>
              </a:rPr>
              <a:t>Compare: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C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and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C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3543AB7-DE46-0148-B75B-7D64506386AF}"/>
              </a:ext>
            </a:extLst>
          </p:cNvPr>
          <p:cNvSpPr/>
          <p:nvPr/>
        </p:nvSpPr>
        <p:spPr>
          <a:xfrm>
            <a:off x="1571073" y="2722468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5CBA654-0CD2-B24C-9FFD-2CAC070A4E4E}"/>
              </a:ext>
            </a:extLst>
          </p:cNvPr>
          <p:cNvSpPr/>
          <p:nvPr/>
        </p:nvSpPr>
        <p:spPr>
          <a:xfrm>
            <a:off x="7109982" y="2731404"/>
            <a:ext cx="1345696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Found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it!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7EA731-F9F0-6442-9402-F4FCD241C0D5}"/>
              </a:ext>
            </a:extLst>
          </p:cNvPr>
          <p:cNvSpPr txBox="1"/>
          <p:nvPr/>
        </p:nvSpPr>
        <p:spPr>
          <a:xfrm>
            <a:off x="610290" y="398599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toFind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36230-B2B9-1A4B-95DC-3A1BCCDD93F6}"/>
              </a:ext>
            </a:extLst>
          </p:cNvPr>
          <p:cNvSpPr/>
          <p:nvPr/>
        </p:nvSpPr>
        <p:spPr>
          <a:xfrm>
            <a:off x="1693868" y="3939833"/>
            <a:ext cx="737251" cy="4238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9F968C-54B8-6145-884A-409499A6B290}"/>
              </a:ext>
            </a:extLst>
          </p:cNvPr>
          <p:cNvSpPr txBox="1"/>
          <p:nvPr/>
        </p:nvSpPr>
        <p:spPr>
          <a:xfrm>
            <a:off x="610290" y="4543937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" pitchFamily="2" charset="0"/>
              </a:rPr>
              <a:t>Compare: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E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and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P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D83097-774F-C741-8078-5CB6D017ACF7}"/>
              </a:ext>
            </a:extLst>
          </p:cNvPr>
          <p:cNvSpPr txBox="1"/>
          <p:nvPr/>
        </p:nvSpPr>
        <p:spPr>
          <a:xfrm>
            <a:off x="610290" y="490890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" pitchFamily="2" charset="0"/>
              </a:rPr>
              <a:t>Compare: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M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and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P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55DE91-4171-2B49-A631-10CA106F669B}"/>
              </a:ext>
            </a:extLst>
          </p:cNvPr>
          <p:cNvSpPr txBox="1"/>
          <p:nvPr/>
        </p:nvSpPr>
        <p:spPr>
          <a:xfrm>
            <a:off x="610290" y="527386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" pitchFamily="2" charset="0"/>
              </a:rPr>
              <a:t>Compare: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Q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and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P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12C6374-4BA5-EA49-A65E-BB899FDB676A}"/>
              </a:ext>
            </a:extLst>
          </p:cNvPr>
          <p:cNvSpPr/>
          <p:nvPr/>
        </p:nvSpPr>
        <p:spPr>
          <a:xfrm>
            <a:off x="2703537" y="1969045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5B50F91-8F23-5648-AB92-D78F6CAF8B39}"/>
              </a:ext>
            </a:extLst>
          </p:cNvPr>
          <p:cNvSpPr/>
          <p:nvPr/>
        </p:nvSpPr>
        <p:spPr>
          <a:xfrm>
            <a:off x="3258445" y="2722243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EC12355-5112-2B40-B603-55867DC049F7}"/>
              </a:ext>
            </a:extLst>
          </p:cNvPr>
          <p:cNvSpPr/>
          <p:nvPr/>
        </p:nvSpPr>
        <p:spPr>
          <a:xfrm>
            <a:off x="677982" y="6253781"/>
            <a:ext cx="1345696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Not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Found!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11E3684-01EE-AC40-839D-66807D044CF4}"/>
              </a:ext>
            </a:extLst>
          </p:cNvPr>
          <p:cNvSpPr/>
          <p:nvPr/>
        </p:nvSpPr>
        <p:spPr>
          <a:xfrm>
            <a:off x="2781219" y="3476204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A4BB16-1D66-0B4E-81E1-694D84538AEE}"/>
              </a:ext>
            </a:extLst>
          </p:cNvPr>
          <p:cNvSpPr txBox="1"/>
          <p:nvPr/>
        </p:nvSpPr>
        <p:spPr>
          <a:xfrm>
            <a:off x="610290" y="568212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" pitchFamily="2" charset="0"/>
              </a:rPr>
              <a:t>Node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is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null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839BF3-6650-5E43-B93D-1BDCA3939A22}"/>
              </a:ext>
            </a:extLst>
          </p:cNvPr>
          <p:cNvSpPr/>
          <p:nvPr/>
        </p:nvSpPr>
        <p:spPr>
          <a:xfrm>
            <a:off x="3741516" y="4747618"/>
            <a:ext cx="4165436" cy="40011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</a:pPr>
            <a:r>
              <a:rPr lang="en-US" sz="2000" dirty="0">
                <a:latin typeface="Arial"/>
                <a:cs typeface="Arial"/>
              </a:rPr>
              <a:t>You could solve this with </a:t>
            </a:r>
            <a:r>
              <a:rPr lang="en-US" sz="2000" dirty="0">
                <a:solidFill>
                  <a:schemeClr val="accent1"/>
                </a:solidFill>
                <a:latin typeface="Arial"/>
                <a:cs typeface="Arial"/>
              </a:rPr>
              <a:t>recursion</a:t>
            </a:r>
            <a:r>
              <a:rPr lang="en-US" sz="2000" dirty="0">
                <a:latin typeface="Arial"/>
                <a:cs typeface="Arial"/>
              </a:rPr>
              <a:t>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9DD3010-4171-9E4F-9839-67599D3C7FA7}"/>
              </a:ext>
            </a:extLst>
          </p:cNvPr>
          <p:cNvSpPr/>
          <p:nvPr/>
        </p:nvSpPr>
        <p:spPr>
          <a:xfrm>
            <a:off x="592118" y="1943723"/>
            <a:ext cx="1762413" cy="154874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D2C6754-C022-4F4F-B47B-5BCA43D2C39B}"/>
              </a:ext>
            </a:extLst>
          </p:cNvPr>
          <p:cNvSpPr/>
          <p:nvPr/>
        </p:nvSpPr>
        <p:spPr>
          <a:xfrm>
            <a:off x="3741516" y="5330446"/>
            <a:ext cx="4588751" cy="707886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</a:pPr>
            <a:r>
              <a:rPr lang="en-US" sz="2000" dirty="0">
                <a:latin typeface="Arial"/>
                <a:cs typeface="Arial"/>
              </a:rPr>
              <a:t>You could also solve it with </a:t>
            </a:r>
            <a:r>
              <a:rPr lang="en-US" sz="2000" dirty="0">
                <a:solidFill>
                  <a:schemeClr val="accent1"/>
                </a:solidFill>
                <a:latin typeface="Arial"/>
                <a:cs typeface="Arial"/>
              </a:rPr>
              <a:t>iteration</a:t>
            </a:r>
            <a:r>
              <a:rPr lang="en-US" sz="2000" dirty="0">
                <a:latin typeface="Arial"/>
                <a:cs typeface="Arial"/>
              </a:rPr>
              <a:t> by keeping track of your current node.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83C460-2C42-C142-AEF1-5A04506DC1D6}"/>
              </a:ext>
            </a:extLst>
          </p:cNvPr>
          <p:cNvSpPr/>
          <p:nvPr/>
        </p:nvSpPr>
        <p:spPr>
          <a:xfrm>
            <a:off x="3741516" y="4151736"/>
            <a:ext cx="2984295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How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implement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this?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315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/>
      <p:bldP spid="29" grpId="0" animBg="1"/>
      <p:bldP spid="30" grpId="0" animBg="1"/>
      <p:bldP spid="30" grpId="1" animBg="1"/>
      <p:bldP spid="30" grpId="2" animBg="1"/>
      <p:bldP spid="30" grpId="3" animBg="1"/>
      <p:bldP spid="30" grpId="4" animBg="1"/>
      <p:bldP spid="31" grpId="0"/>
      <p:bldP spid="32" grpId="0"/>
      <p:bldP spid="33" grpId="0" animBg="1"/>
      <p:bldP spid="33" grpId="1" animBg="1"/>
      <p:bldP spid="34" grpId="0"/>
      <p:bldP spid="35" grpId="0" animBg="1"/>
      <p:bldP spid="35" grpId="1" animBg="1"/>
      <p:bldP spid="36" grpId="0" animBg="1"/>
      <p:bldP spid="37" grpId="0"/>
      <p:bldP spid="38" grpId="0" animBg="1"/>
      <p:bldP spid="39" grpId="0"/>
      <p:bldP spid="40" grpId="0"/>
      <p:bldP spid="41" grpId="0"/>
      <p:bldP spid="42" grpId="0" animBg="1"/>
      <p:bldP spid="42" grpId="1" animBg="1"/>
      <p:bldP spid="43" grpId="0" animBg="1"/>
      <p:bldP spid="43" grpId="1" animBg="1"/>
      <p:bldP spid="44" grpId="0" animBg="1"/>
      <p:bldP spid="45" grpId="0" animBg="1"/>
      <p:bldP spid="45" grpId="1" animBg="1"/>
      <p:bldP spid="46" grpId="0"/>
      <p:bldP spid="47" grpId="0" animBg="1"/>
      <p:bldP spid="50" grpId="0" animBg="1"/>
      <p:bldP spid="50" grpId="1" animBg="1"/>
      <p:bldP spid="48" grpId="0" animBg="1"/>
      <p:bldP spid="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5AC0-1CFD-E744-942A-19BD56A06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803"/>
            <a:ext cx="8229600" cy="1143000"/>
          </a:xfrm>
        </p:spPr>
        <p:txBody>
          <a:bodyPr/>
          <a:lstStyle/>
          <a:p>
            <a:r>
              <a:rPr lang="en-US" altLang="zh-CN" dirty="0"/>
              <a:t>Searching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BST</a:t>
            </a:r>
            <a:r>
              <a:rPr lang="zh-CN" altLang="en-US" dirty="0"/>
              <a:t> </a:t>
            </a:r>
            <a:r>
              <a:rPr lang="en-US" altLang="zh-CN" dirty="0"/>
              <a:t>Iteratively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5466AE-C76C-A24A-B7C4-75B3130C2653}"/>
              </a:ext>
            </a:extLst>
          </p:cNvPr>
          <p:cNvSpPr/>
          <p:nvPr/>
        </p:nvSpPr>
        <p:spPr>
          <a:xfrm>
            <a:off x="225308" y="1054714"/>
            <a:ext cx="6583259" cy="3924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public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r>
              <a:rPr lang="en-US" sz="1400" dirty="0" err="1">
                <a:latin typeface="Menlo" panose="020B0609030804020204" pitchFamily="49" charset="0"/>
              </a:rPr>
              <a:t>BinaryTree</a:t>
            </a:r>
            <a:r>
              <a:rPr lang="en-US" sz="1400" dirty="0">
                <a:latin typeface="Menlo" panose="020B0609030804020204" pitchFamily="49" charset="0"/>
              </a:rPr>
              <a:t>&lt;E</a:t>
            </a:r>
            <a:r>
              <a:rPr lang="en-US" altLang="zh-CN" sz="1400" dirty="0">
                <a:latin typeface="Menlo" panose="020B0609030804020204" pitchFamily="49" charset="0"/>
              </a:rPr>
              <a:t>&gt;</a:t>
            </a:r>
            <a:r>
              <a:rPr lang="zh-CN" altLang="en-US" sz="1400" dirty="0">
                <a:latin typeface="Menlo" panose="020B0609030804020204" pitchFamily="49" charset="0"/>
              </a:rPr>
              <a:t> </a:t>
            </a:r>
            <a:r>
              <a:rPr lang="en-US" sz="1400" dirty="0">
                <a:latin typeface="Menlo" panose="020B0609030804020204" pitchFamily="49" charset="0"/>
              </a:rPr>
              <a:t>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	</a:t>
            </a:r>
            <a:r>
              <a:rPr lang="en-US" sz="1400" dirty="0" err="1">
                <a:latin typeface="Menlo" panose="020B0609030804020204" pitchFamily="49" charset="0"/>
              </a:rPr>
              <a:t>TreeNode</a:t>
            </a:r>
            <a:r>
              <a:rPr lang="en-US" sz="1400" dirty="0">
                <a:latin typeface="Menlo" panose="020B0609030804020204" pitchFamily="49" charset="0"/>
              </a:rPr>
              <a:t>&lt;E&gt; </a:t>
            </a:r>
            <a:r>
              <a:rPr lang="en-US" sz="1400" dirty="0">
                <a:solidFill>
                  <a:srgbClr val="0326CC"/>
                </a:solidFill>
                <a:latin typeface="Menlo" panose="020B0609030804020204" pitchFamily="49" charset="0"/>
              </a:rPr>
              <a:t>root</a:t>
            </a:r>
            <a:r>
              <a:rPr lang="en-US" sz="1400" dirty="0">
                <a:latin typeface="Menlo" panose="020B0609030804020204" pitchFamily="49" charset="0"/>
              </a:rPr>
              <a:t>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	public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931A68"/>
                </a:solidFill>
                <a:latin typeface="Menlo" panose="020B0609030804020204" pitchFamily="49" charset="0"/>
              </a:rPr>
              <a:t>boolean</a:t>
            </a:r>
            <a:r>
              <a:rPr lang="en-US" sz="1400" dirty="0">
                <a:latin typeface="Menlo" panose="020B0609030804020204" pitchFamily="49" charset="0"/>
              </a:rPr>
              <a:t> search(E 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toSearch</a:t>
            </a:r>
            <a:r>
              <a:rPr lang="en-US" sz="1400" dirty="0">
                <a:latin typeface="Menlo" panose="020B0609030804020204" pitchFamily="49" charset="0"/>
              </a:rPr>
              <a:t>)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		</a:t>
            </a:r>
            <a:r>
              <a:rPr lang="en-US" sz="1400" dirty="0" err="1">
                <a:latin typeface="Menlo" panose="020B0609030804020204" pitchFamily="49" charset="0"/>
              </a:rPr>
              <a:t>TreeNode</a:t>
            </a:r>
            <a:r>
              <a:rPr lang="en-US" sz="1400" dirty="0">
                <a:latin typeface="Menlo" panose="020B0609030804020204" pitchFamily="49" charset="0"/>
              </a:rPr>
              <a:t>&lt;E&gt; 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>
                <a:latin typeface="Menlo" panose="020B0609030804020204" pitchFamily="49" charset="0"/>
              </a:rPr>
              <a:t> = </a:t>
            </a:r>
            <a:r>
              <a:rPr lang="en-US" sz="1400" dirty="0">
                <a:solidFill>
                  <a:srgbClr val="0326CC"/>
                </a:solidFill>
                <a:latin typeface="Menlo" panose="020B0609030804020204" pitchFamily="49" charset="0"/>
              </a:rPr>
              <a:t>root</a:t>
            </a:r>
            <a:r>
              <a:rPr lang="en-US" sz="1400" dirty="0">
                <a:latin typeface="Menlo" panose="020B0609030804020204" pitchFamily="49" charset="0"/>
              </a:rPr>
              <a:t>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en-US" sz="1400" dirty="0">
              <a:solidFill>
                <a:srgbClr val="931A68"/>
              </a:solidFill>
              <a:latin typeface="Menlo" panose="020B060903080402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		while</a:t>
            </a:r>
            <a:r>
              <a:rPr lang="en-US" sz="1400" dirty="0">
                <a:latin typeface="Menlo" panose="020B0609030804020204" pitchFamily="49" charset="0"/>
              </a:rPr>
              <a:t> (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>
                <a:latin typeface="Menlo" panose="020B0609030804020204" pitchFamily="49" charset="0"/>
              </a:rPr>
              <a:t> != 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null</a:t>
            </a:r>
            <a:r>
              <a:rPr lang="en-US" sz="1400" dirty="0">
                <a:latin typeface="Menlo" panose="020B0609030804020204" pitchFamily="49" charset="0"/>
              </a:rPr>
              <a:t>)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zh-CN" altLang="en-US" sz="1400" dirty="0"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latin typeface="Menlo" panose="020B0609030804020204" pitchFamily="49" charset="0"/>
              </a:rPr>
              <a:t>			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if</a:t>
            </a:r>
            <a:r>
              <a:rPr lang="en-US" sz="1400" dirty="0">
                <a:latin typeface="Menlo" panose="020B0609030804020204" pitchFamily="49" charset="0"/>
              </a:rPr>
              <a:t> (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toSearch</a:t>
            </a:r>
            <a:r>
              <a:rPr lang="en-US" sz="1400" dirty="0">
                <a:latin typeface="Menlo" panose="020B0609030804020204" pitchFamily="49" charset="0"/>
              </a:rPr>
              <a:t> &lt; 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 err="1">
                <a:latin typeface="Menlo" panose="020B0609030804020204" pitchFamily="49" charset="0"/>
              </a:rPr>
              <a:t>.getValue</a:t>
            </a:r>
            <a:r>
              <a:rPr lang="en-US" sz="1400" dirty="0">
                <a:latin typeface="Menlo" panose="020B0609030804020204" pitchFamily="49" charset="0"/>
              </a:rPr>
              <a:t>())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zh-CN" altLang="en-US" sz="1400" dirty="0">
                <a:latin typeface="Menlo" panose="020B0609030804020204" pitchFamily="49" charset="0"/>
              </a:rPr>
              <a:t>  </a:t>
            </a:r>
            <a:r>
              <a:rPr lang="en-US" altLang="zh-CN" sz="1400" dirty="0">
                <a:latin typeface="Menlo" panose="020B0609030804020204" pitchFamily="49" charset="0"/>
              </a:rPr>
              <a:t>				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>
                <a:latin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 err="1">
                <a:latin typeface="Menlo" panose="020B0609030804020204" pitchFamily="49" charset="0"/>
              </a:rPr>
              <a:t>.getLeftChild</a:t>
            </a:r>
            <a:r>
              <a:rPr lang="en-US" sz="1400" dirty="0">
                <a:latin typeface="Menlo" panose="020B0609030804020204" pitchFamily="49" charset="0"/>
              </a:rPr>
              <a:t>(); 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      		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else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if</a:t>
            </a:r>
            <a:r>
              <a:rPr lang="en-US" sz="1400" dirty="0">
                <a:latin typeface="Menlo" panose="020B0609030804020204" pitchFamily="49" charset="0"/>
              </a:rPr>
              <a:t> (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toSearch</a:t>
            </a:r>
            <a:r>
              <a:rPr lang="en-US" sz="1400" dirty="0">
                <a:latin typeface="Menlo" panose="020B0609030804020204" pitchFamily="49" charset="0"/>
              </a:rPr>
              <a:t> &gt; 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 err="1">
                <a:latin typeface="Menlo" panose="020B0609030804020204" pitchFamily="49" charset="0"/>
              </a:rPr>
              <a:t>.getValue</a:t>
            </a:r>
            <a:r>
              <a:rPr lang="en-US" sz="1400" dirty="0">
                <a:latin typeface="Menlo" panose="020B0609030804020204" pitchFamily="49" charset="0"/>
              </a:rPr>
              <a:t>())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      			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>
                <a:latin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 err="1">
                <a:latin typeface="Menlo" panose="020B0609030804020204" pitchFamily="49" charset="0"/>
              </a:rPr>
              <a:t>.getRightChild</a:t>
            </a:r>
            <a:r>
              <a:rPr lang="en-US" sz="1400" dirty="0">
                <a:latin typeface="Menlo" panose="020B0609030804020204" pitchFamily="49" charset="0"/>
              </a:rPr>
              <a:t>();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      		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else</a:t>
            </a:r>
            <a:endParaRPr lang="en-US" sz="1400" dirty="0">
              <a:latin typeface="Menlo" panose="020B060903080402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      			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return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true</a:t>
            </a:r>
            <a:r>
              <a:rPr lang="en-US" sz="1400" dirty="0">
                <a:latin typeface="Menlo" panose="020B0609030804020204" pitchFamily="49" charset="0"/>
              </a:rPr>
              <a:t>; 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		}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sz="1400" dirty="0">
              <a:solidFill>
                <a:srgbClr val="931A68"/>
              </a:solidFill>
              <a:latin typeface="Menlo" panose="020B060903080402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98D703-0FEC-DA49-B300-D360C0B1C7E7}"/>
              </a:ext>
            </a:extLst>
          </p:cNvPr>
          <p:cNvGrpSpPr/>
          <p:nvPr/>
        </p:nvGrpSpPr>
        <p:grpSpPr>
          <a:xfrm>
            <a:off x="683703" y="5031022"/>
            <a:ext cx="2449552" cy="1719649"/>
            <a:chOff x="959084" y="3860817"/>
            <a:chExt cx="3254675" cy="2055395"/>
          </a:xfrm>
        </p:grpSpPr>
        <p:sp>
          <p:nvSpPr>
            <p:cNvPr id="6" name="object 11">
              <a:extLst>
                <a:ext uri="{FF2B5EF4-FFF2-40B4-BE49-F238E27FC236}">
                  <a16:creationId xmlns:a16="http://schemas.microsoft.com/office/drawing/2014/main" id="{BAA23B33-E700-FB42-8256-0053E2C3BB50}"/>
                </a:ext>
              </a:extLst>
            </p:cNvPr>
            <p:cNvSpPr/>
            <p:nvPr/>
          </p:nvSpPr>
          <p:spPr>
            <a:xfrm>
              <a:off x="1791134" y="4318472"/>
              <a:ext cx="543900" cy="499881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" name="object 23">
              <a:extLst>
                <a:ext uri="{FF2B5EF4-FFF2-40B4-BE49-F238E27FC236}">
                  <a16:creationId xmlns:a16="http://schemas.microsoft.com/office/drawing/2014/main" id="{67F05E57-07D3-E349-959E-C8E0A4D26ECB}"/>
                </a:ext>
              </a:extLst>
            </p:cNvPr>
            <p:cNvSpPr/>
            <p:nvPr/>
          </p:nvSpPr>
          <p:spPr>
            <a:xfrm>
              <a:off x="2735904" y="4330550"/>
              <a:ext cx="440872" cy="383457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object 11">
              <a:extLst>
                <a:ext uri="{FF2B5EF4-FFF2-40B4-BE49-F238E27FC236}">
                  <a16:creationId xmlns:a16="http://schemas.microsoft.com/office/drawing/2014/main" id="{3D9F8FEB-4877-A345-AC99-2348658127FB}"/>
                </a:ext>
              </a:extLst>
            </p:cNvPr>
            <p:cNvSpPr/>
            <p:nvPr/>
          </p:nvSpPr>
          <p:spPr>
            <a:xfrm>
              <a:off x="1312573" y="5111032"/>
              <a:ext cx="283306" cy="279297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" name="object 23">
              <a:extLst>
                <a:ext uri="{FF2B5EF4-FFF2-40B4-BE49-F238E27FC236}">
                  <a16:creationId xmlns:a16="http://schemas.microsoft.com/office/drawing/2014/main" id="{F3248A77-59F8-E24B-A661-4C219504D7FA}"/>
                </a:ext>
              </a:extLst>
            </p:cNvPr>
            <p:cNvSpPr/>
            <p:nvPr/>
          </p:nvSpPr>
          <p:spPr>
            <a:xfrm>
              <a:off x="1913104" y="5093602"/>
              <a:ext cx="301811" cy="277803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object 11">
              <a:extLst>
                <a:ext uri="{FF2B5EF4-FFF2-40B4-BE49-F238E27FC236}">
                  <a16:creationId xmlns:a16="http://schemas.microsoft.com/office/drawing/2014/main" id="{B7BD5681-0EBE-724F-B07E-8612BDC27B5E}"/>
                </a:ext>
              </a:extLst>
            </p:cNvPr>
            <p:cNvSpPr/>
            <p:nvPr/>
          </p:nvSpPr>
          <p:spPr>
            <a:xfrm>
              <a:off x="2897812" y="5111032"/>
              <a:ext cx="279915" cy="260373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" name="object 23">
              <a:extLst>
                <a:ext uri="{FF2B5EF4-FFF2-40B4-BE49-F238E27FC236}">
                  <a16:creationId xmlns:a16="http://schemas.microsoft.com/office/drawing/2014/main" id="{02869F3A-9CEA-454D-9539-1A9492641414}"/>
                </a:ext>
              </a:extLst>
            </p:cNvPr>
            <p:cNvSpPr/>
            <p:nvPr/>
          </p:nvSpPr>
          <p:spPr>
            <a:xfrm>
              <a:off x="3494953" y="5093602"/>
              <a:ext cx="317990" cy="266429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object 13">
              <a:extLst>
                <a:ext uri="{FF2B5EF4-FFF2-40B4-BE49-F238E27FC236}">
                  <a16:creationId xmlns:a16="http://schemas.microsoft.com/office/drawing/2014/main" id="{D52BC13F-AACB-E24C-B4A0-F4256724ECCF}"/>
                </a:ext>
              </a:extLst>
            </p:cNvPr>
            <p:cNvSpPr/>
            <p:nvPr/>
          </p:nvSpPr>
          <p:spPr>
            <a:xfrm>
              <a:off x="2660101" y="5353165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object 19">
              <a:extLst>
                <a:ext uri="{FF2B5EF4-FFF2-40B4-BE49-F238E27FC236}">
                  <a16:creationId xmlns:a16="http://schemas.microsoft.com/office/drawing/2014/main" id="{EFAEE28C-9A2C-7543-86EE-BD40001495D1}"/>
                </a:ext>
              </a:extLst>
            </p:cNvPr>
            <p:cNvSpPr/>
            <p:nvPr/>
          </p:nvSpPr>
          <p:spPr>
            <a:xfrm>
              <a:off x="1936250" y="5360031"/>
              <a:ext cx="592095" cy="556181"/>
            </a:xfrm>
            <a:custGeom>
              <a:avLst/>
              <a:gdLst/>
              <a:ahLst/>
              <a:cxnLst/>
              <a:rect l="l" t="t" r="r" b="b"/>
              <a:pathLst>
                <a:path w="1183004" h="1111250">
                  <a:moveTo>
                    <a:pt x="591312" y="0"/>
                  </a:moveTo>
                  <a:lnTo>
                    <a:pt x="542822" y="1841"/>
                  </a:lnTo>
                  <a:lnTo>
                    <a:pt x="495411" y="7269"/>
                  </a:lnTo>
                  <a:lnTo>
                    <a:pt x="449230" y="16142"/>
                  </a:lnTo>
                  <a:lnTo>
                    <a:pt x="404433" y="28315"/>
                  </a:lnTo>
                  <a:lnTo>
                    <a:pt x="361170" y="43648"/>
                  </a:lnTo>
                  <a:lnTo>
                    <a:pt x="319594" y="61996"/>
                  </a:lnTo>
                  <a:lnTo>
                    <a:pt x="279858" y="83217"/>
                  </a:lnTo>
                  <a:lnTo>
                    <a:pt x="242114" y="107167"/>
                  </a:lnTo>
                  <a:lnTo>
                    <a:pt x="206515" y="133705"/>
                  </a:lnTo>
                  <a:lnTo>
                    <a:pt x="173212" y="162687"/>
                  </a:lnTo>
                  <a:lnTo>
                    <a:pt x="142357" y="193969"/>
                  </a:lnTo>
                  <a:lnTo>
                    <a:pt x="114104" y="227411"/>
                  </a:lnTo>
                  <a:lnTo>
                    <a:pt x="88605" y="262868"/>
                  </a:lnTo>
                  <a:lnTo>
                    <a:pt x="66011" y="300197"/>
                  </a:lnTo>
                  <a:lnTo>
                    <a:pt x="46476" y="339256"/>
                  </a:lnTo>
                  <a:lnTo>
                    <a:pt x="30150" y="379902"/>
                  </a:lnTo>
                  <a:lnTo>
                    <a:pt x="17188" y="421992"/>
                  </a:lnTo>
                  <a:lnTo>
                    <a:pt x="7740" y="465383"/>
                  </a:lnTo>
                  <a:lnTo>
                    <a:pt x="1960" y="509933"/>
                  </a:lnTo>
                  <a:lnTo>
                    <a:pt x="0" y="555498"/>
                  </a:lnTo>
                  <a:lnTo>
                    <a:pt x="1960" y="601062"/>
                  </a:lnTo>
                  <a:lnTo>
                    <a:pt x="7740" y="645612"/>
                  </a:lnTo>
                  <a:lnTo>
                    <a:pt x="17188" y="689003"/>
                  </a:lnTo>
                  <a:lnTo>
                    <a:pt x="30150" y="731093"/>
                  </a:lnTo>
                  <a:lnTo>
                    <a:pt x="46476" y="771739"/>
                  </a:lnTo>
                  <a:lnTo>
                    <a:pt x="66011" y="810798"/>
                  </a:lnTo>
                  <a:lnTo>
                    <a:pt x="88605" y="848127"/>
                  </a:lnTo>
                  <a:lnTo>
                    <a:pt x="114104" y="883584"/>
                  </a:lnTo>
                  <a:lnTo>
                    <a:pt x="142357" y="917026"/>
                  </a:lnTo>
                  <a:lnTo>
                    <a:pt x="173212" y="948308"/>
                  </a:lnTo>
                  <a:lnTo>
                    <a:pt x="206515" y="977290"/>
                  </a:lnTo>
                  <a:lnTo>
                    <a:pt x="242114" y="1003828"/>
                  </a:lnTo>
                  <a:lnTo>
                    <a:pt x="279858" y="1027778"/>
                  </a:lnTo>
                  <a:lnTo>
                    <a:pt x="319594" y="1048999"/>
                  </a:lnTo>
                  <a:lnTo>
                    <a:pt x="361170" y="1067347"/>
                  </a:lnTo>
                  <a:lnTo>
                    <a:pt x="404433" y="1082680"/>
                  </a:lnTo>
                  <a:lnTo>
                    <a:pt x="449230" y="1094853"/>
                  </a:lnTo>
                  <a:lnTo>
                    <a:pt x="495411" y="1103726"/>
                  </a:lnTo>
                  <a:lnTo>
                    <a:pt x="542822" y="1109154"/>
                  </a:lnTo>
                  <a:lnTo>
                    <a:pt x="591312" y="1110995"/>
                  </a:lnTo>
                  <a:lnTo>
                    <a:pt x="639801" y="1109154"/>
                  </a:lnTo>
                  <a:lnTo>
                    <a:pt x="687212" y="1103726"/>
                  </a:lnTo>
                  <a:lnTo>
                    <a:pt x="733393" y="1094853"/>
                  </a:lnTo>
                  <a:lnTo>
                    <a:pt x="778190" y="1082680"/>
                  </a:lnTo>
                  <a:lnTo>
                    <a:pt x="821453" y="1067347"/>
                  </a:lnTo>
                  <a:lnTo>
                    <a:pt x="863029" y="1048999"/>
                  </a:lnTo>
                  <a:lnTo>
                    <a:pt x="902765" y="1027778"/>
                  </a:lnTo>
                  <a:lnTo>
                    <a:pt x="940509" y="1003828"/>
                  </a:lnTo>
                  <a:lnTo>
                    <a:pt x="976108" y="977290"/>
                  </a:lnTo>
                  <a:lnTo>
                    <a:pt x="1009411" y="948308"/>
                  </a:lnTo>
                  <a:lnTo>
                    <a:pt x="1040266" y="917026"/>
                  </a:lnTo>
                  <a:lnTo>
                    <a:pt x="1068519" y="883584"/>
                  </a:lnTo>
                  <a:lnTo>
                    <a:pt x="1094018" y="848127"/>
                  </a:lnTo>
                  <a:lnTo>
                    <a:pt x="1116612" y="810798"/>
                  </a:lnTo>
                  <a:lnTo>
                    <a:pt x="1136147" y="771739"/>
                  </a:lnTo>
                  <a:lnTo>
                    <a:pt x="1152473" y="731093"/>
                  </a:lnTo>
                  <a:lnTo>
                    <a:pt x="1165435" y="689003"/>
                  </a:lnTo>
                  <a:lnTo>
                    <a:pt x="1174883" y="645612"/>
                  </a:lnTo>
                  <a:lnTo>
                    <a:pt x="1180663" y="601062"/>
                  </a:lnTo>
                  <a:lnTo>
                    <a:pt x="1182624" y="555498"/>
                  </a:lnTo>
                  <a:lnTo>
                    <a:pt x="1180663" y="509933"/>
                  </a:lnTo>
                  <a:lnTo>
                    <a:pt x="1174883" y="465383"/>
                  </a:lnTo>
                  <a:lnTo>
                    <a:pt x="1165435" y="421992"/>
                  </a:lnTo>
                  <a:lnTo>
                    <a:pt x="1152473" y="379902"/>
                  </a:lnTo>
                  <a:lnTo>
                    <a:pt x="1136147" y="339256"/>
                  </a:lnTo>
                  <a:lnTo>
                    <a:pt x="1116612" y="300197"/>
                  </a:lnTo>
                  <a:lnTo>
                    <a:pt x="1094018" y="262868"/>
                  </a:lnTo>
                  <a:lnTo>
                    <a:pt x="1068519" y="227411"/>
                  </a:lnTo>
                  <a:lnTo>
                    <a:pt x="1040266" y="193969"/>
                  </a:lnTo>
                  <a:lnTo>
                    <a:pt x="1009411" y="162687"/>
                  </a:lnTo>
                  <a:lnTo>
                    <a:pt x="976108" y="133705"/>
                  </a:lnTo>
                  <a:lnTo>
                    <a:pt x="940509" y="107167"/>
                  </a:lnTo>
                  <a:lnTo>
                    <a:pt x="902765" y="83217"/>
                  </a:lnTo>
                  <a:lnTo>
                    <a:pt x="863029" y="61996"/>
                  </a:lnTo>
                  <a:lnTo>
                    <a:pt x="821453" y="43648"/>
                  </a:lnTo>
                  <a:lnTo>
                    <a:pt x="778190" y="28315"/>
                  </a:lnTo>
                  <a:lnTo>
                    <a:pt x="733393" y="16142"/>
                  </a:lnTo>
                  <a:lnTo>
                    <a:pt x="687212" y="7269"/>
                  </a:lnTo>
                  <a:lnTo>
                    <a:pt x="639801" y="1841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D8CC0678-32A0-FC41-8FB5-36221E248F1B}"/>
                </a:ext>
              </a:extLst>
            </p:cNvPr>
            <p:cNvSpPr/>
            <p:nvPr/>
          </p:nvSpPr>
          <p:spPr>
            <a:xfrm>
              <a:off x="2232298" y="3860817"/>
              <a:ext cx="592095" cy="556181"/>
            </a:xfrm>
            <a:custGeom>
              <a:avLst/>
              <a:gdLst/>
              <a:ahLst/>
              <a:cxnLst/>
              <a:rect l="l" t="t" r="r" b="b"/>
              <a:pathLst>
                <a:path w="1183004" h="1111250">
                  <a:moveTo>
                    <a:pt x="591312" y="0"/>
                  </a:moveTo>
                  <a:lnTo>
                    <a:pt x="542822" y="1841"/>
                  </a:lnTo>
                  <a:lnTo>
                    <a:pt x="495411" y="7269"/>
                  </a:lnTo>
                  <a:lnTo>
                    <a:pt x="449230" y="16142"/>
                  </a:lnTo>
                  <a:lnTo>
                    <a:pt x="404433" y="28315"/>
                  </a:lnTo>
                  <a:lnTo>
                    <a:pt x="361170" y="43648"/>
                  </a:lnTo>
                  <a:lnTo>
                    <a:pt x="319594" y="61996"/>
                  </a:lnTo>
                  <a:lnTo>
                    <a:pt x="279858" y="83217"/>
                  </a:lnTo>
                  <a:lnTo>
                    <a:pt x="242114" y="107167"/>
                  </a:lnTo>
                  <a:lnTo>
                    <a:pt x="206515" y="133705"/>
                  </a:lnTo>
                  <a:lnTo>
                    <a:pt x="173212" y="162687"/>
                  </a:lnTo>
                  <a:lnTo>
                    <a:pt x="142357" y="193969"/>
                  </a:lnTo>
                  <a:lnTo>
                    <a:pt x="114104" y="227411"/>
                  </a:lnTo>
                  <a:lnTo>
                    <a:pt x="88605" y="262868"/>
                  </a:lnTo>
                  <a:lnTo>
                    <a:pt x="66011" y="300197"/>
                  </a:lnTo>
                  <a:lnTo>
                    <a:pt x="46476" y="339256"/>
                  </a:lnTo>
                  <a:lnTo>
                    <a:pt x="30150" y="379902"/>
                  </a:lnTo>
                  <a:lnTo>
                    <a:pt x="17188" y="421992"/>
                  </a:lnTo>
                  <a:lnTo>
                    <a:pt x="7740" y="465383"/>
                  </a:lnTo>
                  <a:lnTo>
                    <a:pt x="1960" y="509933"/>
                  </a:lnTo>
                  <a:lnTo>
                    <a:pt x="0" y="555498"/>
                  </a:lnTo>
                  <a:lnTo>
                    <a:pt x="1960" y="601062"/>
                  </a:lnTo>
                  <a:lnTo>
                    <a:pt x="7740" y="645612"/>
                  </a:lnTo>
                  <a:lnTo>
                    <a:pt x="17188" y="689003"/>
                  </a:lnTo>
                  <a:lnTo>
                    <a:pt x="30150" y="731093"/>
                  </a:lnTo>
                  <a:lnTo>
                    <a:pt x="46476" y="771739"/>
                  </a:lnTo>
                  <a:lnTo>
                    <a:pt x="66011" y="810798"/>
                  </a:lnTo>
                  <a:lnTo>
                    <a:pt x="88605" y="848127"/>
                  </a:lnTo>
                  <a:lnTo>
                    <a:pt x="114104" y="883584"/>
                  </a:lnTo>
                  <a:lnTo>
                    <a:pt x="142357" y="917026"/>
                  </a:lnTo>
                  <a:lnTo>
                    <a:pt x="173212" y="948308"/>
                  </a:lnTo>
                  <a:lnTo>
                    <a:pt x="206515" y="977290"/>
                  </a:lnTo>
                  <a:lnTo>
                    <a:pt x="242114" y="1003828"/>
                  </a:lnTo>
                  <a:lnTo>
                    <a:pt x="279858" y="1027778"/>
                  </a:lnTo>
                  <a:lnTo>
                    <a:pt x="319594" y="1048999"/>
                  </a:lnTo>
                  <a:lnTo>
                    <a:pt x="361170" y="1067347"/>
                  </a:lnTo>
                  <a:lnTo>
                    <a:pt x="404433" y="1082680"/>
                  </a:lnTo>
                  <a:lnTo>
                    <a:pt x="449230" y="1094853"/>
                  </a:lnTo>
                  <a:lnTo>
                    <a:pt x="495411" y="1103726"/>
                  </a:lnTo>
                  <a:lnTo>
                    <a:pt x="542822" y="1109154"/>
                  </a:lnTo>
                  <a:lnTo>
                    <a:pt x="591312" y="1110995"/>
                  </a:lnTo>
                  <a:lnTo>
                    <a:pt x="639801" y="1109154"/>
                  </a:lnTo>
                  <a:lnTo>
                    <a:pt x="687212" y="1103726"/>
                  </a:lnTo>
                  <a:lnTo>
                    <a:pt x="733393" y="1094853"/>
                  </a:lnTo>
                  <a:lnTo>
                    <a:pt x="778190" y="1082680"/>
                  </a:lnTo>
                  <a:lnTo>
                    <a:pt x="821453" y="1067347"/>
                  </a:lnTo>
                  <a:lnTo>
                    <a:pt x="863029" y="1048999"/>
                  </a:lnTo>
                  <a:lnTo>
                    <a:pt x="902765" y="1027778"/>
                  </a:lnTo>
                  <a:lnTo>
                    <a:pt x="940509" y="1003828"/>
                  </a:lnTo>
                  <a:lnTo>
                    <a:pt x="976108" y="977290"/>
                  </a:lnTo>
                  <a:lnTo>
                    <a:pt x="1009411" y="948308"/>
                  </a:lnTo>
                  <a:lnTo>
                    <a:pt x="1040266" y="917026"/>
                  </a:lnTo>
                  <a:lnTo>
                    <a:pt x="1068519" y="883584"/>
                  </a:lnTo>
                  <a:lnTo>
                    <a:pt x="1094018" y="848127"/>
                  </a:lnTo>
                  <a:lnTo>
                    <a:pt x="1116612" y="810798"/>
                  </a:lnTo>
                  <a:lnTo>
                    <a:pt x="1136147" y="771739"/>
                  </a:lnTo>
                  <a:lnTo>
                    <a:pt x="1152473" y="731093"/>
                  </a:lnTo>
                  <a:lnTo>
                    <a:pt x="1165435" y="689003"/>
                  </a:lnTo>
                  <a:lnTo>
                    <a:pt x="1174883" y="645612"/>
                  </a:lnTo>
                  <a:lnTo>
                    <a:pt x="1180663" y="601062"/>
                  </a:lnTo>
                  <a:lnTo>
                    <a:pt x="1182624" y="555498"/>
                  </a:lnTo>
                  <a:lnTo>
                    <a:pt x="1180663" y="509933"/>
                  </a:lnTo>
                  <a:lnTo>
                    <a:pt x="1174883" y="465383"/>
                  </a:lnTo>
                  <a:lnTo>
                    <a:pt x="1165435" y="421992"/>
                  </a:lnTo>
                  <a:lnTo>
                    <a:pt x="1152473" y="379902"/>
                  </a:lnTo>
                  <a:lnTo>
                    <a:pt x="1136147" y="339256"/>
                  </a:lnTo>
                  <a:lnTo>
                    <a:pt x="1116612" y="300197"/>
                  </a:lnTo>
                  <a:lnTo>
                    <a:pt x="1094018" y="262868"/>
                  </a:lnTo>
                  <a:lnTo>
                    <a:pt x="1068519" y="227411"/>
                  </a:lnTo>
                  <a:lnTo>
                    <a:pt x="1040266" y="193969"/>
                  </a:lnTo>
                  <a:lnTo>
                    <a:pt x="1009411" y="162687"/>
                  </a:lnTo>
                  <a:lnTo>
                    <a:pt x="976108" y="133705"/>
                  </a:lnTo>
                  <a:lnTo>
                    <a:pt x="940509" y="107167"/>
                  </a:lnTo>
                  <a:lnTo>
                    <a:pt x="902765" y="83217"/>
                  </a:lnTo>
                  <a:lnTo>
                    <a:pt x="863029" y="61996"/>
                  </a:lnTo>
                  <a:lnTo>
                    <a:pt x="821453" y="43648"/>
                  </a:lnTo>
                  <a:lnTo>
                    <a:pt x="778190" y="28315"/>
                  </a:lnTo>
                  <a:lnTo>
                    <a:pt x="733393" y="16142"/>
                  </a:lnTo>
                  <a:lnTo>
                    <a:pt x="687212" y="7269"/>
                  </a:lnTo>
                  <a:lnTo>
                    <a:pt x="639801" y="1841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47639992-11A9-1642-8D5A-D808C90751DB}"/>
                </a:ext>
              </a:extLst>
            </p:cNvPr>
            <p:cNvSpPr/>
            <p:nvPr/>
          </p:nvSpPr>
          <p:spPr>
            <a:xfrm>
              <a:off x="959084" y="5360031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object 8">
              <a:extLst>
                <a:ext uri="{FF2B5EF4-FFF2-40B4-BE49-F238E27FC236}">
                  <a16:creationId xmlns:a16="http://schemas.microsoft.com/office/drawing/2014/main" id="{4786F4CD-5D3B-FD46-99BA-0D2DDA37ED42}"/>
                </a:ext>
              </a:extLst>
            </p:cNvPr>
            <p:cNvSpPr/>
            <p:nvPr/>
          </p:nvSpPr>
          <p:spPr>
            <a:xfrm>
              <a:off x="3621664" y="5353138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6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2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6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" name="object 9">
              <a:extLst>
                <a:ext uri="{FF2B5EF4-FFF2-40B4-BE49-F238E27FC236}">
                  <a16:creationId xmlns:a16="http://schemas.microsoft.com/office/drawing/2014/main" id="{D8B83234-CB32-2848-9D64-042E709C35E6}"/>
                </a:ext>
              </a:extLst>
            </p:cNvPr>
            <p:cNvSpPr txBox="1"/>
            <p:nvPr/>
          </p:nvSpPr>
          <p:spPr>
            <a:xfrm>
              <a:off x="2369732" y="3991916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960E2264-2371-6D4A-8259-4962B44E7F27}"/>
                </a:ext>
              </a:extLst>
            </p:cNvPr>
            <p:cNvSpPr txBox="1"/>
            <p:nvPr/>
          </p:nvSpPr>
          <p:spPr>
            <a:xfrm>
              <a:off x="2068006" y="5508919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19" name="object 9">
              <a:extLst>
                <a:ext uri="{FF2B5EF4-FFF2-40B4-BE49-F238E27FC236}">
                  <a16:creationId xmlns:a16="http://schemas.microsoft.com/office/drawing/2014/main" id="{C40B3566-0694-9041-99A8-59D48B1200B2}"/>
                </a:ext>
              </a:extLst>
            </p:cNvPr>
            <p:cNvSpPr txBox="1"/>
            <p:nvPr/>
          </p:nvSpPr>
          <p:spPr>
            <a:xfrm>
              <a:off x="2785471" y="5488540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L</a:t>
              </a:r>
            </a:p>
          </p:txBody>
        </p:sp>
        <p:sp>
          <p:nvSpPr>
            <p:cNvPr id="20" name="object 9">
              <a:extLst>
                <a:ext uri="{FF2B5EF4-FFF2-40B4-BE49-F238E27FC236}">
                  <a16:creationId xmlns:a16="http://schemas.microsoft.com/office/drawing/2014/main" id="{531CB4F1-FCB0-4C4F-A29B-4087A87FD96A}"/>
                </a:ext>
              </a:extLst>
            </p:cNvPr>
            <p:cNvSpPr txBox="1"/>
            <p:nvPr/>
          </p:nvSpPr>
          <p:spPr>
            <a:xfrm>
              <a:off x="1096517" y="5480592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1" name="object 9">
              <a:extLst>
                <a:ext uri="{FF2B5EF4-FFF2-40B4-BE49-F238E27FC236}">
                  <a16:creationId xmlns:a16="http://schemas.microsoft.com/office/drawing/2014/main" id="{82A52AE0-7E69-E644-9D6E-0BE5C229C1A7}"/>
                </a:ext>
              </a:extLst>
            </p:cNvPr>
            <p:cNvSpPr txBox="1"/>
            <p:nvPr/>
          </p:nvSpPr>
          <p:spPr>
            <a:xfrm>
              <a:off x="3701623" y="5478397"/>
              <a:ext cx="432176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Q</a:t>
              </a:r>
            </a:p>
          </p:txBody>
        </p:sp>
        <p:sp>
          <p:nvSpPr>
            <p:cNvPr id="22" name="object 13">
              <a:extLst>
                <a:ext uri="{FF2B5EF4-FFF2-40B4-BE49-F238E27FC236}">
                  <a16:creationId xmlns:a16="http://schemas.microsoft.com/office/drawing/2014/main" id="{2BEFFD17-A9B5-4C46-BDAA-6D244B55DCFB}"/>
                </a:ext>
              </a:extLst>
            </p:cNvPr>
            <p:cNvSpPr/>
            <p:nvPr/>
          </p:nvSpPr>
          <p:spPr>
            <a:xfrm>
              <a:off x="1477138" y="4602866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4FC178DB-8A8A-DB4F-8574-32674C4C89F4}"/>
                </a:ext>
              </a:extLst>
            </p:cNvPr>
            <p:cNvSpPr txBox="1"/>
            <p:nvPr/>
          </p:nvSpPr>
          <p:spPr>
            <a:xfrm>
              <a:off x="1614572" y="4732067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3DC74722-E401-1C49-8450-5ABE0A9F2437}"/>
                </a:ext>
              </a:extLst>
            </p:cNvPr>
            <p:cNvSpPr/>
            <p:nvPr/>
          </p:nvSpPr>
          <p:spPr>
            <a:xfrm>
              <a:off x="3059330" y="4602866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5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6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2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6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" name="object 9">
              <a:extLst>
                <a:ext uri="{FF2B5EF4-FFF2-40B4-BE49-F238E27FC236}">
                  <a16:creationId xmlns:a16="http://schemas.microsoft.com/office/drawing/2014/main" id="{D10EA2AD-E98F-714F-987E-351190ECD4EC}"/>
                </a:ext>
              </a:extLst>
            </p:cNvPr>
            <p:cNvSpPr txBox="1"/>
            <p:nvPr/>
          </p:nvSpPr>
          <p:spPr>
            <a:xfrm>
              <a:off x="3196764" y="4746800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M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A2DD2B63-E619-1F4B-8BC9-227D12EE01AA}"/>
              </a:ext>
            </a:extLst>
          </p:cNvPr>
          <p:cNvSpPr/>
          <p:nvPr/>
        </p:nvSpPr>
        <p:spPr>
          <a:xfrm>
            <a:off x="536727" y="5127096"/>
            <a:ext cx="739631" cy="30831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7612341-F569-F04D-BC21-8103D6C9EB40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1276358" y="5245235"/>
            <a:ext cx="352516" cy="36021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D490CD8-BE2B-0C4C-82E7-B17F6A247B14}"/>
              </a:ext>
            </a:extLst>
          </p:cNvPr>
          <p:cNvSpPr txBox="1"/>
          <p:nvPr/>
        </p:nvSpPr>
        <p:spPr>
          <a:xfrm>
            <a:off x="3582702" y="5146410"/>
            <a:ext cx="19768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urier" pitchFamily="2" charset="0"/>
              </a:rPr>
              <a:t>t.search</a:t>
            </a:r>
            <a:r>
              <a:rPr lang="en-US" altLang="zh-CN" dirty="0">
                <a:latin typeface="Courier" pitchFamily="2" charset="0"/>
              </a:rPr>
              <a:t>(’L’)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B660C9-7AF9-C44D-A82E-62C4018D0842}"/>
              </a:ext>
            </a:extLst>
          </p:cNvPr>
          <p:cNvSpPr txBox="1"/>
          <p:nvPr/>
        </p:nvSpPr>
        <p:spPr>
          <a:xfrm>
            <a:off x="3603651" y="5667091"/>
            <a:ext cx="2523576" cy="974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dirty="0">
                <a:solidFill>
                  <a:schemeClr val="accent6"/>
                </a:solidFill>
              </a:rPr>
              <a:t>Traverse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down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tree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until:</a:t>
            </a:r>
          </a:p>
          <a:p>
            <a:pPr marL="342900" indent="-342900">
              <a:spcBef>
                <a:spcPts val="100"/>
              </a:spcBef>
              <a:spcAft>
                <a:spcPts val="100"/>
              </a:spcAft>
              <a:buFont typeface="+mj-lt"/>
              <a:buAutoNum type="alphaLcParenR"/>
            </a:pPr>
            <a:r>
              <a:rPr lang="en-US" altLang="zh-CN" dirty="0">
                <a:solidFill>
                  <a:schemeClr val="accent6"/>
                </a:solidFill>
              </a:rPr>
              <a:t>end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is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reached</a:t>
            </a:r>
          </a:p>
          <a:p>
            <a:pPr marL="342900" indent="-342900">
              <a:spcBef>
                <a:spcPts val="100"/>
              </a:spcBef>
              <a:spcAft>
                <a:spcPts val="100"/>
              </a:spcAft>
              <a:buFont typeface="+mj-lt"/>
              <a:buAutoNum type="alphaLcParenR"/>
            </a:pPr>
            <a:r>
              <a:rPr lang="en-US" altLang="zh-CN" dirty="0">
                <a:solidFill>
                  <a:schemeClr val="accent6"/>
                </a:solidFill>
              </a:rPr>
              <a:t>element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is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found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DCC3B4E-4103-0140-A29E-24D021597E8C}"/>
              </a:ext>
            </a:extLst>
          </p:cNvPr>
          <p:cNvSpPr/>
          <p:nvPr/>
        </p:nvSpPr>
        <p:spPr>
          <a:xfrm>
            <a:off x="2606590" y="5148155"/>
            <a:ext cx="739631" cy="30831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</a:t>
            </a: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C2EF88D-1E30-7445-A418-41F08BF851AF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2100665" y="5277352"/>
            <a:ext cx="505925" cy="24963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324A238-642E-6E45-B2CD-AAD87B3AF160}"/>
              </a:ext>
            </a:extLst>
          </p:cNvPr>
          <p:cNvSpPr/>
          <p:nvPr/>
        </p:nvSpPr>
        <p:spPr>
          <a:xfrm>
            <a:off x="3894647" y="1738576"/>
            <a:ext cx="22942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400" dirty="0">
                <a:solidFill>
                  <a:schemeClr val="accent6"/>
                </a:solidFill>
              </a:rPr>
              <a:t>Do</a:t>
            </a:r>
            <a:r>
              <a:rPr lang="zh-CN" altLang="en-US" sz="1400" dirty="0">
                <a:solidFill>
                  <a:schemeClr val="accent6"/>
                </a:solidFill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</a:rPr>
              <a:t>NOT</a:t>
            </a:r>
            <a:r>
              <a:rPr lang="zh-CN" altLang="en-US" sz="1400" dirty="0">
                <a:solidFill>
                  <a:schemeClr val="accent6"/>
                </a:solidFill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</a:rPr>
              <a:t>change</a:t>
            </a:r>
            <a:r>
              <a:rPr lang="zh-CN" altLang="en-US" sz="1400" dirty="0">
                <a:solidFill>
                  <a:schemeClr val="accent6"/>
                </a:solidFill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</a:rPr>
              <a:t>root</a:t>
            </a:r>
            <a:r>
              <a:rPr lang="zh-CN" altLang="en-US" sz="1400" dirty="0">
                <a:solidFill>
                  <a:schemeClr val="accent6"/>
                </a:solidFill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</a:rPr>
              <a:t>pointer!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7757348-107C-3E40-A42B-ED1E89414C53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2654500" y="5456474"/>
            <a:ext cx="321906" cy="272036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1AB1A5C2-AF6A-634B-8CEA-3379C86CC4A1}"/>
              </a:ext>
            </a:extLst>
          </p:cNvPr>
          <p:cNvSpPr/>
          <p:nvPr/>
        </p:nvSpPr>
        <p:spPr>
          <a:xfrm>
            <a:off x="2985534" y="2467960"/>
            <a:ext cx="299458" cy="311891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86E2CBF-1BDC-2241-9F9B-CFCDB8F4F805}"/>
              </a:ext>
            </a:extLst>
          </p:cNvPr>
          <p:cNvSpPr/>
          <p:nvPr/>
        </p:nvSpPr>
        <p:spPr>
          <a:xfrm>
            <a:off x="3500950" y="2924666"/>
            <a:ext cx="299458" cy="311891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C79CFCB-EB85-C24C-A434-7877891635B9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2370109" y="5456474"/>
            <a:ext cx="606297" cy="953435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5BC9372-8187-5F4A-8ED5-9F9050E07523}"/>
              </a:ext>
            </a:extLst>
          </p:cNvPr>
          <p:cNvSpPr/>
          <p:nvPr/>
        </p:nvSpPr>
        <p:spPr>
          <a:xfrm>
            <a:off x="2772086" y="1057522"/>
            <a:ext cx="3688452" cy="2923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300" dirty="0">
                <a:latin typeface="Menlo" panose="020B0609030804020204" pitchFamily="49" charset="0"/>
              </a:rPr>
              <a:t>&lt;E </a:t>
            </a:r>
            <a:r>
              <a:rPr lang="en-US" sz="1300" dirty="0">
                <a:solidFill>
                  <a:srgbClr val="931A68"/>
                </a:solidFill>
                <a:latin typeface="Menlo" panose="020B0609030804020204" pitchFamily="49" charset="0"/>
              </a:rPr>
              <a:t>extends</a:t>
            </a:r>
            <a:r>
              <a:rPr lang="en-US" sz="1300" dirty="0">
                <a:latin typeface="Menlo" panose="020B0609030804020204" pitchFamily="49" charset="0"/>
              </a:rPr>
              <a:t> Comparable&lt;? </a:t>
            </a:r>
            <a:r>
              <a:rPr lang="en-US" sz="1300" dirty="0">
                <a:solidFill>
                  <a:srgbClr val="931A68"/>
                </a:solidFill>
                <a:latin typeface="Menlo" panose="020B0609030804020204" pitchFamily="49" charset="0"/>
              </a:rPr>
              <a:t>super</a:t>
            </a:r>
            <a:r>
              <a:rPr lang="en-US" sz="1300" dirty="0">
                <a:latin typeface="Menlo" panose="020B0609030804020204" pitchFamily="49" charset="0"/>
              </a:rPr>
              <a:t> E&gt;&gt;</a:t>
            </a:r>
            <a:r>
              <a:rPr lang="zh-CN" altLang="en-US" sz="1300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300" dirty="0">
                <a:latin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zh-CN" altLang="en-US" sz="1300" dirty="0"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zh-CN" altLang="en-US" sz="1300" dirty="0"/>
              <a:t> </a:t>
            </a:r>
            <a:endParaRPr lang="en-US" sz="13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94054B6-4208-034D-9D70-30E013EDB4DA}"/>
              </a:ext>
            </a:extLst>
          </p:cNvPr>
          <p:cNvSpPr/>
          <p:nvPr/>
        </p:nvSpPr>
        <p:spPr>
          <a:xfrm>
            <a:off x="225309" y="2011021"/>
            <a:ext cx="6583258" cy="2236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zh-CN" altLang="en-US" sz="1400" dirty="0"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latin typeface="Menlo" panose="020B0609030804020204" pitchFamily="49" charset="0"/>
              </a:rPr>
              <a:t>		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while</a:t>
            </a:r>
            <a:r>
              <a:rPr lang="en-US" sz="1400" dirty="0">
                <a:latin typeface="Menlo" panose="020B0609030804020204" pitchFamily="49" charset="0"/>
              </a:rPr>
              <a:t> (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>
                <a:latin typeface="Menlo" panose="020B0609030804020204" pitchFamily="49" charset="0"/>
              </a:rPr>
              <a:t> != 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null</a:t>
            </a:r>
            <a:r>
              <a:rPr lang="en-US" sz="1400" dirty="0">
                <a:latin typeface="Menlo" panose="020B0609030804020204" pitchFamily="49" charset="0"/>
              </a:rPr>
              <a:t>)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			</a:t>
            </a:r>
            <a:r>
              <a:rPr lang="en-US" sz="1400" dirty="0" err="1">
                <a:solidFill>
                  <a:srgbClr val="931A68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E504F"/>
                </a:solidFill>
                <a:latin typeface="Menlo" panose="020B0609030804020204" pitchFamily="49" charset="0"/>
              </a:rPr>
              <a:t>comp</a:t>
            </a:r>
            <a:r>
              <a:rPr lang="en-US" sz="1400" dirty="0">
                <a:latin typeface="Menlo" panose="020B0609030804020204" pitchFamily="49" charset="0"/>
              </a:rPr>
              <a:t> =</a:t>
            </a:r>
            <a:r>
              <a:rPr lang="zh-CN" altLang="en-US" sz="1400" dirty="0"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toSearch</a:t>
            </a:r>
            <a:r>
              <a:rPr lang="en-US" sz="1400" dirty="0" err="1">
                <a:latin typeface="Menlo" panose="020B0609030804020204" pitchFamily="49" charset="0"/>
              </a:rPr>
              <a:t>.compareTo</a:t>
            </a:r>
            <a:r>
              <a:rPr lang="en-US" sz="1400" dirty="0"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 err="1">
                <a:latin typeface="Menlo" panose="020B0609030804020204" pitchFamily="49" charset="0"/>
              </a:rPr>
              <a:t>.getValue</a:t>
            </a:r>
            <a:r>
              <a:rPr lang="en-US" sz="1400" dirty="0">
                <a:latin typeface="Menlo" panose="020B0609030804020204" pitchFamily="49" charset="0"/>
              </a:rPr>
              <a:t>());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zh-CN" altLang="en-US" sz="1400" dirty="0"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latin typeface="Menlo" panose="020B0609030804020204" pitchFamily="49" charset="0"/>
              </a:rPr>
              <a:t>				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if</a:t>
            </a:r>
            <a:r>
              <a:rPr lang="en-US" sz="1400" dirty="0">
                <a:latin typeface="Menlo" panose="020B0609030804020204" pitchFamily="49" charset="0"/>
              </a:rPr>
              <a:t> (</a:t>
            </a:r>
            <a:r>
              <a:rPr lang="en-US" sz="1400" dirty="0">
                <a:solidFill>
                  <a:srgbClr val="7E504F"/>
                </a:solidFill>
                <a:latin typeface="Menlo" panose="020B0609030804020204" pitchFamily="49" charset="0"/>
              </a:rPr>
              <a:t>comp</a:t>
            </a:r>
            <a:r>
              <a:rPr lang="en-US" sz="1400" dirty="0">
                <a:latin typeface="Menlo" panose="020B0609030804020204" pitchFamily="49" charset="0"/>
              </a:rPr>
              <a:t> &lt; 0)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zh-CN" altLang="en-US" sz="1400" dirty="0">
                <a:latin typeface="Menlo" panose="020B0609030804020204" pitchFamily="49" charset="0"/>
              </a:rPr>
              <a:t>  </a:t>
            </a:r>
            <a:r>
              <a:rPr lang="en-US" altLang="zh-CN" sz="1400" dirty="0">
                <a:latin typeface="Menlo" panose="020B0609030804020204" pitchFamily="49" charset="0"/>
              </a:rPr>
              <a:t>				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>
                <a:latin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 err="1">
                <a:latin typeface="Menlo" panose="020B0609030804020204" pitchFamily="49" charset="0"/>
              </a:rPr>
              <a:t>.getLeftChild</a:t>
            </a:r>
            <a:r>
              <a:rPr lang="en-US" sz="1400" dirty="0">
                <a:latin typeface="Menlo" panose="020B0609030804020204" pitchFamily="49" charset="0"/>
              </a:rPr>
              <a:t>(); 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      				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else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if</a:t>
            </a:r>
            <a:r>
              <a:rPr lang="en-US" sz="1400" dirty="0">
                <a:latin typeface="Menlo" panose="020B0609030804020204" pitchFamily="49" charset="0"/>
              </a:rPr>
              <a:t> (</a:t>
            </a:r>
            <a:r>
              <a:rPr lang="en-US" sz="1400" dirty="0">
                <a:solidFill>
                  <a:srgbClr val="7E504F"/>
                </a:solidFill>
                <a:latin typeface="Menlo" panose="020B0609030804020204" pitchFamily="49" charset="0"/>
              </a:rPr>
              <a:t>comp</a:t>
            </a:r>
            <a:r>
              <a:rPr lang="en-US" sz="1400" dirty="0">
                <a:latin typeface="Menlo" panose="020B0609030804020204" pitchFamily="49" charset="0"/>
              </a:rPr>
              <a:t> &gt; 0)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      				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>
                <a:latin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 err="1">
                <a:latin typeface="Menlo" panose="020B0609030804020204" pitchFamily="49" charset="0"/>
              </a:rPr>
              <a:t>.getRightChild</a:t>
            </a:r>
            <a:r>
              <a:rPr lang="en-US" sz="1400" dirty="0">
                <a:latin typeface="Menlo" panose="020B0609030804020204" pitchFamily="49" charset="0"/>
              </a:rPr>
              <a:t>();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      				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else </a:t>
            </a:r>
            <a:r>
              <a:rPr lang="en-US" sz="1400" dirty="0">
                <a:solidFill>
                  <a:srgbClr val="1B8E1D"/>
                </a:solidFill>
                <a:latin typeface="Menlo" panose="020B0609030804020204" pitchFamily="49" charset="0"/>
              </a:rPr>
              <a:t>// comp = 0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      				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return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true</a:t>
            </a:r>
            <a:r>
              <a:rPr lang="en-US" sz="1400" dirty="0">
                <a:latin typeface="Menlo" panose="020B0609030804020204" pitchFamily="49" charset="0"/>
              </a:rPr>
              <a:t>; 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		}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20D306D-1F1B-1647-A357-ACE54FECE761}"/>
              </a:ext>
            </a:extLst>
          </p:cNvPr>
          <p:cNvSpPr/>
          <p:nvPr/>
        </p:nvSpPr>
        <p:spPr>
          <a:xfrm>
            <a:off x="5790622" y="2573541"/>
            <a:ext cx="1824399" cy="83099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600" dirty="0">
                <a:latin typeface="Arial"/>
                <a:cs typeface="Arial"/>
              </a:rPr>
              <a:t>We need to do this over and over if not found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D765B2-0EB5-4F46-A993-4656B34B8052}"/>
              </a:ext>
            </a:extLst>
          </p:cNvPr>
          <p:cNvSpPr/>
          <p:nvPr/>
        </p:nvSpPr>
        <p:spPr>
          <a:xfrm>
            <a:off x="2590743" y="4437702"/>
            <a:ext cx="1820413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latin typeface="Arial"/>
                <a:cs typeface="Arial"/>
              </a:rPr>
              <a:t>Are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we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done?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139D64A-2D5A-4041-B14D-1D7240559010}"/>
              </a:ext>
            </a:extLst>
          </p:cNvPr>
          <p:cNvSpPr/>
          <p:nvPr/>
        </p:nvSpPr>
        <p:spPr>
          <a:xfrm>
            <a:off x="1580558" y="2210010"/>
            <a:ext cx="3796217" cy="304796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F37A133-D6DA-5447-950F-C38C02A05286}"/>
              </a:ext>
            </a:extLst>
          </p:cNvPr>
          <p:cNvSpPr/>
          <p:nvPr/>
        </p:nvSpPr>
        <p:spPr>
          <a:xfrm>
            <a:off x="1963963" y="2503687"/>
            <a:ext cx="1146354" cy="292082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E0BCE8F-5029-D44B-A542-452E45B9E911}"/>
              </a:ext>
            </a:extLst>
          </p:cNvPr>
          <p:cNvSpPr/>
          <p:nvPr/>
        </p:nvSpPr>
        <p:spPr>
          <a:xfrm>
            <a:off x="2419339" y="2959966"/>
            <a:ext cx="1162062" cy="292082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8E0C250-9E1D-7A42-9CB1-5B496B2DB2F5}"/>
              </a:ext>
            </a:extLst>
          </p:cNvPr>
          <p:cNvSpPr/>
          <p:nvPr/>
        </p:nvSpPr>
        <p:spPr>
          <a:xfrm>
            <a:off x="5376775" y="4387922"/>
            <a:ext cx="3432108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if calling object is greater than parameter,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compareTo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returns a value &gt; 0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97B7E55-1A04-2546-BDE2-92A4FE89329F}"/>
              </a:ext>
            </a:extLst>
          </p:cNvPr>
          <p:cNvSpPr/>
          <p:nvPr/>
        </p:nvSpPr>
        <p:spPr>
          <a:xfrm>
            <a:off x="5535080" y="3608267"/>
            <a:ext cx="3289286" cy="574516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if calling object is less than parameter, 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compareTo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returns a value &lt; 0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C8D03FE-794D-4D42-A360-6493F35061BB}"/>
              </a:ext>
            </a:extLst>
          </p:cNvPr>
          <p:cNvSpPr/>
          <p:nvPr/>
        </p:nvSpPr>
        <p:spPr>
          <a:xfrm>
            <a:off x="5794018" y="5125470"/>
            <a:ext cx="3100139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if calling object is equal to parameter,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compareTo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returns 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32C0691-C817-3F45-92FA-8156616A1CB0}"/>
              </a:ext>
            </a:extLst>
          </p:cNvPr>
          <p:cNvSpPr/>
          <p:nvPr/>
        </p:nvSpPr>
        <p:spPr>
          <a:xfrm>
            <a:off x="6898601" y="1743537"/>
            <a:ext cx="1515148" cy="58477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Doesn’t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work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with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objects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934E92A-6DB1-7742-90F8-FF4E509C82CF}"/>
              </a:ext>
            </a:extLst>
          </p:cNvPr>
          <p:cNvCxnSpPr>
            <a:cxnSpLocks/>
          </p:cNvCxnSpPr>
          <p:nvPr/>
        </p:nvCxnSpPr>
        <p:spPr>
          <a:xfrm>
            <a:off x="943217" y="3596356"/>
            <a:ext cx="59487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2ACE9B6-D264-BC40-8882-8B256ADF7B66}"/>
              </a:ext>
            </a:extLst>
          </p:cNvPr>
          <p:cNvSpPr/>
          <p:nvPr/>
        </p:nvSpPr>
        <p:spPr>
          <a:xfrm>
            <a:off x="6889661" y="1012671"/>
            <a:ext cx="2254339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1200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means that either the class </a:t>
            </a:r>
            <a:r>
              <a:rPr lang="en-US" altLang="zh-CN" sz="1200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200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itself or one of its super classes implements Comparable</a:t>
            </a:r>
            <a:endParaRPr lang="en-US" sz="1200" b="0" i="0" dirty="0">
              <a:solidFill>
                <a:srgbClr val="2427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9D01B10-243D-D643-A290-BAAB78C9C592}"/>
              </a:ext>
            </a:extLst>
          </p:cNvPr>
          <p:cNvSpPr/>
          <p:nvPr/>
        </p:nvSpPr>
        <p:spPr>
          <a:xfrm>
            <a:off x="3523015" y="5970569"/>
            <a:ext cx="2159790" cy="32515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43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6" grpId="0" animBg="1"/>
      <p:bldP spid="31" grpId="0" animBg="1"/>
      <p:bldP spid="33" grpId="0"/>
      <p:bldP spid="34" grpId="0" animBg="1"/>
      <p:bldP spid="38" grpId="0"/>
      <p:bldP spid="46" grpId="0" animBg="1"/>
      <p:bldP spid="47" grpId="0" animBg="1"/>
      <p:bldP spid="50" grpId="0" animBg="1"/>
      <p:bldP spid="44" grpId="0" animBg="1"/>
      <p:bldP spid="48" grpId="0" animBg="1"/>
      <p:bldP spid="45" grpId="0" animBg="1"/>
      <p:bldP spid="52" grpId="0" animBg="1"/>
      <p:bldP spid="56" grpId="0" animBg="1"/>
      <p:bldP spid="57" grpId="0" animBg="1"/>
      <p:bldP spid="53" grpId="0" animBg="1"/>
      <p:bldP spid="54" grpId="0" animBg="1"/>
      <p:bldP spid="55" grpId="0" animBg="1"/>
      <p:bldP spid="58" grpId="0" animBg="1"/>
      <p:bldP spid="42" grpId="0" animBg="1"/>
      <p:bldP spid="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C12C8C-70A6-0C4E-9824-8E3F92F12746}"/>
              </a:ext>
            </a:extLst>
          </p:cNvPr>
          <p:cNvSpPr/>
          <p:nvPr/>
        </p:nvSpPr>
        <p:spPr>
          <a:xfrm>
            <a:off x="556054" y="1291803"/>
            <a:ext cx="7361453" cy="4921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public</a:t>
            </a:r>
            <a:r>
              <a:rPr lang="en-US" sz="1600" dirty="0"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class</a:t>
            </a:r>
            <a:r>
              <a:rPr lang="en-US" sz="1600" dirty="0">
                <a:latin typeface="Menlo" panose="020B0609030804020204" pitchFamily="49" charset="0"/>
              </a:rPr>
              <a:t> </a:t>
            </a:r>
            <a:r>
              <a:rPr lang="en-US" sz="1600" dirty="0" err="1">
                <a:latin typeface="Menlo" panose="020B0609030804020204" pitchFamily="49" charset="0"/>
              </a:rPr>
              <a:t>BinaryTree</a:t>
            </a:r>
            <a:r>
              <a:rPr lang="en-US" sz="1600" dirty="0">
                <a:latin typeface="Menlo" panose="020B0609030804020204" pitchFamily="49" charset="0"/>
              </a:rPr>
              <a:t>&lt;E 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extends</a:t>
            </a:r>
            <a:r>
              <a:rPr lang="en-US" sz="1600" dirty="0">
                <a:latin typeface="Menlo" panose="020B0609030804020204" pitchFamily="49" charset="0"/>
              </a:rPr>
              <a:t> Comparable&lt;? 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super</a:t>
            </a:r>
            <a:r>
              <a:rPr lang="en-US" sz="1600" dirty="0">
                <a:latin typeface="Menlo" panose="020B0609030804020204" pitchFamily="49" charset="0"/>
              </a:rPr>
              <a:t> E&gt;&gt; {</a:t>
            </a:r>
          </a:p>
          <a:p>
            <a:r>
              <a:rPr lang="en-US" sz="1600" dirty="0">
                <a:latin typeface="Menlo" panose="020B0609030804020204" pitchFamily="49" charset="0"/>
              </a:rPr>
              <a:t>    </a:t>
            </a:r>
            <a:r>
              <a:rPr lang="en-US" sz="1600" dirty="0" err="1">
                <a:latin typeface="Menlo" panose="020B0609030804020204" pitchFamily="49" charset="0"/>
              </a:rPr>
              <a:t>TreeNode</a:t>
            </a:r>
            <a:r>
              <a:rPr lang="en-US" sz="1600" dirty="0">
                <a:latin typeface="Menlo" panose="020B0609030804020204" pitchFamily="49" charset="0"/>
              </a:rPr>
              <a:t>&lt;E&gt; </a:t>
            </a:r>
            <a:r>
              <a:rPr lang="en-US" sz="1600" dirty="0">
                <a:solidFill>
                  <a:srgbClr val="0326CC"/>
                </a:solidFill>
                <a:latin typeface="Menlo" panose="020B0609030804020204" pitchFamily="49" charset="0"/>
              </a:rPr>
              <a:t>root</a:t>
            </a:r>
            <a:r>
              <a:rPr lang="en-US" sz="1600" dirty="0">
                <a:latin typeface="Menlo" panose="020B0609030804020204" pitchFamily="49" charset="0"/>
              </a:rPr>
              <a:t>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en-US" sz="1600" dirty="0">
              <a:solidFill>
                <a:srgbClr val="931A68"/>
              </a:solidFill>
              <a:latin typeface="Menlo" panose="020B060903080402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	private</a:t>
            </a:r>
            <a:r>
              <a:rPr lang="en-US" sz="1600" dirty="0"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931A68"/>
                </a:solidFill>
                <a:latin typeface="Menlo" panose="020B0609030804020204" pitchFamily="49" charset="0"/>
              </a:rPr>
              <a:t>boolean</a:t>
            </a:r>
            <a:r>
              <a:rPr lang="en-US" sz="1600" dirty="0">
                <a:latin typeface="Menlo" panose="020B0609030804020204" pitchFamily="49" charset="0"/>
              </a:rPr>
              <a:t> search(</a:t>
            </a:r>
            <a:r>
              <a:rPr lang="en-US" sz="1600" dirty="0" err="1">
                <a:latin typeface="Menlo" panose="020B0609030804020204" pitchFamily="49" charset="0"/>
              </a:rPr>
              <a:t>TreeNode</a:t>
            </a:r>
            <a:r>
              <a:rPr lang="en-US" sz="1600" dirty="0">
                <a:latin typeface="Menlo" panose="020B0609030804020204" pitchFamily="49" charset="0"/>
              </a:rPr>
              <a:t>&lt;E&gt; </a:t>
            </a:r>
            <a:r>
              <a:rPr lang="en-US" sz="1600" dirty="0">
                <a:solidFill>
                  <a:srgbClr val="7E504F"/>
                </a:solidFill>
                <a:latin typeface="Menlo" panose="020B0609030804020204" pitchFamily="49" charset="0"/>
              </a:rPr>
              <a:t>p</a:t>
            </a:r>
            <a:r>
              <a:rPr lang="en-US" sz="1600" dirty="0">
                <a:latin typeface="Menlo" panose="020B0609030804020204" pitchFamily="49" charset="0"/>
              </a:rPr>
              <a:t>, E </a:t>
            </a:r>
            <a:r>
              <a:rPr lang="en-US" sz="1600" dirty="0" err="1">
                <a:solidFill>
                  <a:srgbClr val="7E504F"/>
                </a:solidFill>
                <a:latin typeface="Menlo" panose="020B0609030804020204" pitchFamily="49" charset="0"/>
              </a:rPr>
              <a:t>toSearch</a:t>
            </a:r>
            <a:r>
              <a:rPr lang="en-US" sz="1600" dirty="0">
                <a:latin typeface="Menlo" panose="020B0609030804020204" pitchFamily="49" charset="0"/>
              </a:rPr>
              <a:t>)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		if</a:t>
            </a:r>
            <a:r>
              <a:rPr lang="en-US" sz="1600" dirty="0">
                <a:latin typeface="Menlo" panose="020B0609030804020204" pitchFamily="49" charset="0"/>
              </a:rPr>
              <a:t> (</a:t>
            </a:r>
            <a:r>
              <a:rPr lang="en-US" sz="1600" dirty="0">
                <a:solidFill>
                  <a:srgbClr val="7E504F"/>
                </a:solidFill>
                <a:latin typeface="Menlo" panose="020B0609030804020204" pitchFamily="49" charset="0"/>
              </a:rPr>
              <a:t>p</a:t>
            </a:r>
            <a:r>
              <a:rPr lang="en-US" sz="1600" dirty="0">
                <a:latin typeface="Menlo" panose="020B0609030804020204" pitchFamily="49" charset="0"/>
              </a:rPr>
              <a:t> == 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null</a:t>
            </a:r>
            <a:r>
              <a:rPr lang="en-US" sz="1600" dirty="0">
                <a:latin typeface="Menlo" panose="020B0609030804020204" pitchFamily="49" charset="0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			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rgbClr val="931A68"/>
              </a:solidFill>
              <a:latin typeface="Menlo" panose="020B060903080402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Menlo" panose="020B0609030804020204" pitchFamily="49" charset="0"/>
              </a:rPr>
              <a:t>   		</a:t>
            </a:r>
            <a:r>
              <a:rPr lang="en-US" sz="1600" dirty="0" err="1">
                <a:solidFill>
                  <a:srgbClr val="931A68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E504F"/>
                </a:solidFill>
                <a:latin typeface="Menlo" panose="020B0609030804020204" pitchFamily="49" charset="0"/>
              </a:rPr>
              <a:t>comp</a:t>
            </a:r>
            <a:r>
              <a:rPr lang="en-US" sz="1600" dirty="0"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7E504F"/>
                </a:solidFill>
                <a:latin typeface="Menlo" panose="020B0609030804020204" pitchFamily="49" charset="0"/>
              </a:rPr>
              <a:t>toSearch</a:t>
            </a:r>
            <a:r>
              <a:rPr lang="en-US" sz="1600" dirty="0" err="1">
                <a:latin typeface="Menlo" panose="020B0609030804020204" pitchFamily="49" charset="0"/>
              </a:rPr>
              <a:t>.compareTo</a:t>
            </a:r>
            <a:r>
              <a:rPr lang="en-US" sz="1600" dirty="0"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7E504F"/>
                </a:solidFill>
                <a:latin typeface="Menlo" panose="020B0609030804020204" pitchFamily="49" charset="0"/>
              </a:rPr>
              <a:t>p</a:t>
            </a:r>
            <a:r>
              <a:rPr lang="en-US" sz="1600" dirty="0" err="1">
                <a:latin typeface="Menlo" panose="020B0609030804020204" pitchFamily="49" charset="0"/>
              </a:rPr>
              <a:t>.getValue</a:t>
            </a:r>
            <a:r>
              <a:rPr lang="en-US" sz="1600" dirty="0">
                <a:latin typeface="Menlo" panose="020B0609030804020204" pitchFamily="49" charset="0"/>
              </a:rPr>
              <a:t>());</a:t>
            </a:r>
            <a:endParaRPr lang="en-US" sz="1600" dirty="0">
              <a:solidFill>
                <a:srgbClr val="931A68"/>
              </a:solidFill>
              <a:latin typeface="Menlo" panose="020B060903080402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		if</a:t>
            </a:r>
            <a:r>
              <a:rPr lang="en-US" sz="1600" dirty="0">
                <a:latin typeface="Menlo" panose="020B0609030804020204" pitchFamily="49" charset="0"/>
              </a:rPr>
              <a:t> (</a:t>
            </a:r>
            <a:r>
              <a:rPr lang="en-US" sz="1600" dirty="0">
                <a:solidFill>
                  <a:srgbClr val="7E504F"/>
                </a:solidFill>
                <a:latin typeface="Menlo" panose="020B0609030804020204" pitchFamily="49" charset="0"/>
              </a:rPr>
              <a:t>comp</a:t>
            </a:r>
            <a:r>
              <a:rPr lang="en-US" sz="1600" dirty="0">
                <a:latin typeface="Menlo" panose="020B0609030804020204" pitchFamily="49" charset="0"/>
              </a:rPr>
              <a:t> == 0)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			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rgbClr val="931A68"/>
              </a:solidFill>
              <a:latin typeface="Menlo" panose="020B060903080402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Menlo" panose="020B0609030804020204" pitchFamily="49" charset="0"/>
              </a:rPr>
              <a:t>   		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else</a:t>
            </a:r>
            <a:r>
              <a:rPr lang="en-US" sz="1600" dirty="0"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if</a:t>
            </a:r>
            <a:r>
              <a:rPr lang="en-US" sz="1600" dirty="0">
                <a:latin typeface="Menlo" panose="020B0609030804020204" pitchFamily="49" charset="0"/>
              </a:rPr>
              <a:t> (</a:t>
            </a:r>
            <a:r>
              <a:rPr lang="en-US" sz="1600" dirty="0">
                <a:solidFill>
                  <a:srgbClr val="7E504F"/>
                </a:solidFill>
                <a:latin typeface="Menlo" panose="020B0609030804020204" pitchFamily="49" charset="0"/>
              </a:rPr>
              <a:t>comp</a:t>
            </a:r>
            <a:r>
              <a:rPr lang="en-US" sz="1600" dirty="0">
                <a:latin typeface="Menlo" panose="020B0609030804020204" pitchFamily="49" charset="0"/>
              </a:rPr>
              <a:t> &lt; 0)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Menlo" panose="020B0609030804020204" pitchFamily="49" charset="0"/>
              </a:rPr>
              <a:t>   			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return</a:t>
            </a:r>
            <a:r>
              <a:rPr lang="en-US" sz="1600" dirty="0">
                <a:latin typeface="Menlo" panose="020B0609030804020204" pitchFamily="49" charset="0"/>
              </a:rPr>
              <a:t> search(</a:t>
            </a:r>
            <a:r>
              <a:rPr lang="en-US" sz="1600" dirty="0" err="1">
                <a:solidFill>
                  <a:srgbClr val="7E504F"/>
                </a:solidFill>
                <a:latin typeface="Menlo" panose="020B0609030804020204" pitchFamily="49" charset="0"/>
              </a:rPr>
              <a:t>p</a:t>
            </a:r>
            <a:r>
              <a:rPr lang="en-US" sz="1600" dirty="0" err="1"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326CC"/>
                </a:solidFill>
                <a:latin typeface="Menlo" panose="020B0609030804020204" pitchFamily="49" charset="0"/>
              </a:rPr>
              <a:t>left</a:t>
            </a:r>
            <a:r>
              <a:rPr lang="en-US" sz="1600" dirty="0"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7E504F"/>
                </a:solidFill>
                <a:latin typeface="Menlo" panose="020B0609030804020204" pitchFamily="49" charset="0"/>
              </a:rPr>
              <a:t>toSearch</a:t>
            </a:r>
            <a:r>
              <a:rPr lang="en-US" sz="1600" dirty="0">
                <a:latin typeface="Menlo" panose="020B0609030804020204" pitchFamily="49" charset="0"/>
              </a:rPr>
              <a:t>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Menlo" panose="020B0609030804020204" pitchFamily="49" charset="0"/>
              </a:rPr>
              <a:t>   		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else </a:t>
            </a:r>
            <a:r>
              <a:rPr lang="en-US" sz="1600" dirty="0">
                <a:solidFill>
                  <a:srgbClr val="1B8E1D"/>
                </a:solidFill>
                <a:latin typeface="Menlo" panose="020B0609030804020204" pitchFamily="49" charset="0"/>
              </a:rPr>
              <a:t>// comp &gt; 0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Menlo" panose="020B0609030804020204" pitchFamily="49" charset="0"/>
              </a:rPr>
              <a:t>   			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return</a:t>
            </a:r>
            <a:r>
              <a:rPr lang="en-US" sz="1600" dirty="0">
                <a:latin typeface="Menlo" panose="020B0609030804020204" pitchFamily="49" charset="0"/>
              </a:rPr>
              <a:t> search(</a:t>
            </a:r>
            <a:r>
              <a:rPr lang="en-US" sz="1600" dirty="0" err="1">
                <a:solidFill>
                  <a:srgbClr val="7E504F"/>
                </a:solidFill>
                <a:latin typeface="Menlo" panose="020B0609030804020204" pitchFamily="49" charset="0"/>
              </a:rPr>
              <a:t>p</a:t>
            </a:r>
            <a:r>
              <a:rPr lang="en-US" sz="1600" dirty="0" err="1"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326CC"/>
                </a:solidFill>
                <a:latin typeface="Menlo" panose="020B0609030804020204" pitchFamily="49" charset="0"/>
              </a:rPr>
              <a:t>right</a:t>
            </a:r>
            <a:r>
              <a:rPr lang="en-US" sz="1600" dirty="0"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7E504F"/>
                </a:solidFill>
                <a:latin typeface="Menlo" panose="020B0609030804020204" pitchFamily="49" charset="0"/>
              </a:rPr>
              <a:t>toSearch</a:t>
            </a:r>
            <a:r>
              <a:rPr lang="en-US" sz="1600" dirty="0">
                <a:latin typeface="Menlo" panose="020B0609030804020204" pitchFamily="49" charset="0"/>
              </a:rPr>
              <a:t>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Menlo" panose="020B0609030804020204" pitchFamily="49" charset="0"/>
              </a:rPr>
              <a:t>	}</a:t>
            </a:r>
            <a:endParaRPr lang="en-US" sz="1600" dirty="0">
              <a:solidFill>
                <a:srgbClr val="931A68"/>
              </a:solidFill>
              <a:latin typeface="Menlo" panose="020B060903080402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	public</a:t>
            </a:r>
            <a:r>
              <a:rPr lang="en-US" sz="1600" dirty="0"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931A68"/>
                </a:solidFill>
                <a:latin typeface="Menlo" panose="020B0609030804020204" pitchFamily="49" charset="0"/>
              </a:rPr>
              <a:t>boolean</a:t>
            </a:r>
            <a:r>
              <a:rPr lang="en-US" sz="1600" dirty="0">
                <a:latin typeface="Menlo" panose="020B0609030804020204" pitchFamily="49" charset="0"/>
              </a:rPr>
              <a:t> search(E </a:t>
            </a:r>
            <a:r>
              <a:rPr lang="en-US" sz="1600" dirty="0" err="1">
                <a:solidFill>
                  <a:srgbClr val="7E504F"/>
                </a:solidFill>
                <a:latin typeface="Menlo" panose="020B0609030804020204" pitchFamily="49" charset="0"/>
              </a:rPr>
              <a:t>toSearch</a:t>
            </a:r>
            <a:r>
              <a:rPr lang="en-US" sz="1600" dirty="0">
                <a:latin typeface="Menlo" panose="020B0609030804020204" pitchFamily="49" charset="0"/>
              </a:rPr>
              <a:t>)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		return</a:t>
            </a:r>
            <a:r>
              <a:rPr lang="en-US" sz="1600" dirty="0">
                <a:latin typeface="Menlo" panose="020B0609030804020204" pitchFamily="49" charset="0"/>
              </a:rPr>
              <a:t> search(</a:t>
            </a:r>
            <a:r>
              <a:rPr lang="en-US" sz="1600" dirty="0">
                <a:solidFill>
                  <a:srgbClr val="0326CC"/>
                </a:solidFill>
                <a:latin typeface="Menlo" panose="020B0609030804020204" pitchFamily="49" charset="0"/>
              </a:rPr>
              <a:t>root</a:t>
            </a:r>
            <a:r>
              <a:rPr lang="en-US" sz="1600" dirty="0"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7E504F"/>
                </a:solidFill>
                <a:latin typeface="Menlo" panose="020B0609030804020204" pitchFamily="49" charset="0"/>
              </a:rPr>
              <a:t>toSearch</a:t>
            </a:r>
            <a:r>
              <a:rPr lang="en-US" sz="1600" dirty="0">
                <a:latin typeface="Menlo" panose="020B0609030804020204" pitchFamily="49" charset="0"/>
              </a:rPr>
              <a:t>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Menlo" panose="020B0609030804020204" pitchFamily="49" charset="0"/>
              </a:rPr>
              <a:t>	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B41B45-1D0F-CF4D-8FD9-12EE5C8CF777}"/>
              </a:ext>
            </a:extLst>
          </p:cNvPr>
          <p:cNvSpPr/>
          <p:nvPr/>
        </p:nvSpPr>
        <p:spPr>
          <a:xfrm>
            <a:off x="5714208" y="4932167"/>
            <a:ext cx="2809494" cy="186404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7CCD54-7777-AF45-94B3-DBB9B2401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803"/>
            <a:ext cx="8229600" cy="1143000"/>
          </a:xfrm>
        </p:spPr>
        <p:txBody>
          <a:bodyPr/>
          <a:lstStyle/>
          <a:p>
            <a:r>
              <a:rPr lang="en-US" altLang="zh-CN" dirty="0"/>
              <a:t>Searching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BST</a:t>
            </a:r>
            <a:r>
              <a:rPr lang="zh-CN" altLang="en-US" dirty="0"/>
              <a:t> </a:t>
            </a:r>
            <a:r>
              <a:rPr lang="en-US" altLang="zh-CN" dirty="0"/>
              <a:t>Recursively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D27043B-6C0D-CC4E-96CB-4977C28CC95F}"/>
              </a:ext>
            </a:extLst>
          </p:cNvPr>
          <p:cNvGrpSpPr/>
          <p:nvPr/>
        </p:nvGrpSpPr>
        <p:grpSpPr>
          <a:xfrm>
            <a:off x="5960040" y="5006309"/>
            <a:ext cx="2449552" cy="1719649"/>
            <a:chOff x="959084" y="3860817"/>
            <a:chExt cx="3254675" cy="2055395"/>
          </a:xfrm>
        </p:grpSpPr>
        <p:sp>
          <p:nvSpPr>
            <p:cNvPr id="6" name="object 11">
              <a:extLst>
                <a:ext uri="{FF2B5EF4-FFF2-40B4-BE49-F238E27FC236}">
                  <a16:creationId xmlns:a16="http://schemas.microsoft.com/office/drawing/2014/main" id="{71379A0B-1705-F84F-9037-73FB0E452B8F}"/>
                </a:ext>
              </a:extLst>
            </p:cNvPr>
            <p:cNvSpPr/>
            <p:nvPr/>
          </p:nvSpPr>
          <p:spPr>
            <a:xfrm>
              <a:off x="1791134" y="4318472"/>
              <a:ext cx="543900" cy="499881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" name="object 23">
              <a:extLst>
                <a:ext uri="{FF2B5EF4-FFF2-40B4-BE49-F238E27FC236}">
                  <a16:creationId xmlns:a16="http://schemas.microsoft.com/office/drawing/2014/main" id="{04501A96-2507-4745-8266-8B164BFC806F}"/>
                </a:ext>
              </a:extLst>
            </p:cNvPr>
            <p:cNvSpPr/>
            <p:nvPr/>
          </p:nvSpPr>
          <p:spPr>
            <a:xfrm>
              <a:off x="2735904" y="4330550"/>
              <a:ext cx="440872" cy="383457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object 11">
              <a:extLst>
                <a:ext uri="{FF2B5EF4-FFF2-40B4-BE49-F238E27FC236}">
                  <a16:creationId xmlns:a16="http://schemas.microsoft.com/office/drawing/2014/main" id="{896CCF90-1EE8-F841-AF74-CC007AE1EEF1}"/>
                </a:ext>
              </a:extLst>
            </p:cNvPr>
            <p:cNvSpPr/>
            <p:nvPr/>
          </p:nvSpPr>
          <p:spPr>
            <a:xfrm>
              <a:off x="1312573" y="5111032"/>
              <a:ext cx="283306" cy="279297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" name="object 23">
              <a:extLst>
                <a:ext uri="{FF2B5EF4-FFF2-40B4-BE49-F238E27FC236}">
                  <a16:creationId xmlns:a16="http://schemas.microsoft.com/office/drawing/2014/main" id="{71FA5B23-3EE1-9643-8C75-203D3B44C23E}"/>
                </a:ext>
              </a:extLst>
            </p:cNvPr>
            <p:cNvSpPr/>
            <p:nvPr/>
          </p:nvSpPr>
          <p:spPr>
            <a:xfrm>
              <a:off x="1913104" y="5093602"/>
              <a:ext cx="301811" cy="277803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object 11">
              <a:extLst>
                <a:ext uri="{FF2B5EF4-FFF2-40B4-BE49-F238E27FC236}">
                  <a16:creationId xmlns:a16="http://schemas.microsoft.com/office/drawing/2014/main" id="{8D97B8B6-E37A-3845-ABFD-7D57B5988C74}"/>
                </a:ext>
              </a:extLst>
            </p:cNvPr>
            <p:cNvSpPr/>
            <p:nvPr/>
          </p:nvSpPr>
          <p:spPr>
            <a:xfrm>
              <a:off x="2897812" y="5111032"/>
              <a:ext cx="279915" cy="260373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" name="object 23">
              <a:extLst>
                <a:ext uri="{FF2B5EF4-FFF2-40B4-BE49-F238E27FC236}">
                  <a16:creationId xmlns:a16="http://schemas.microsoft.com/office/drawing/2014/main" id="{13A001D9-5A94-B641-AB0B-C01270A59C0E}"/>
                </a:ext>
              </a:extLst>
            </p:cNvPr>
            <p:cNvSpPr/>
            <p:nvPr/>
          </p:nvSpPr>
          <p:spPr>
            <a:xfrm>
              <a:off x="3494953" y="5093602"/>
              <a:ext cx="317990" cy="266429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object 13">
              <a:extLst>
                <a:ext uri="{FF2B5EF4-FFF2-40B4-BE49-F238E27FC236}">
                  <a16:creationId xmlns:a16="http://schemas.microsoft.com/office/drawing/2014/main" id="{03C58960-57D5-9741-92AC-1F3C010BE385}"/>
                </a:ext>
              </a:extLst>
            </p:cNvPr>
            <p:cNvSpPr/>
            <p:nvPr/>
          </p:nvSpPr>
          <p:spPr>
            <a:xfrm>
              <a:off x="2660101" y="5353165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object 19">
              <a:extLst>
                <a:ext uri="{FF2B5EF4-FFF2-40B4-BE49-F238E27FC236}">
                  <a16:creationId xmlns:a16="http://schemas.microsoft.com/office/drawing/2014/main" id="{0899F760-1E4F-0746-8341-3A77CD16A8E2}"/>
                </a:ext>
              </a:extLst>
            </p:cNvPr>
            <p:cNvSpPr/>
            <p:nvPr/>
          </p:nvSpPr>
          <p:spPr>
            <a:xfrm>
              <a:off x="1936250" y="5360031"/>
              <a:ext cx="592095" cy="556181"/>
            </a:xfrm>
            <a:custGeom>
              <a:avLst/>
              <a:gdLst/>
              <a:ahLst/>
              <a:cxnLst/>
              <a:rect l="l" t="t" r="r" b="b"/>
              <a:pathLst>
                <a:path w="1183004" h="1111250">
                  <a:moveTo>
                    <a:pt x="591312" y="0"/>
                  </a:moveTo>
                  <a:lnTo>
                    <a:pt x="542822" y="1841"/>
                  </a:lnTo>
                  <a:lnTo>
                    <a:pt x="495411" y="7269"/>
                  </a:lnTo>
                  <a:lnTo>
                    <a:pt x="449230" y="16142"/>
                  </a:lnTo>
                  <a:lnTo>
                    <a:pt x="404433" y="28315"/>
                  </a:lnTo>
                  <a:lnTo>
                    <a:pt x="361170" y="43648"/>
                  </a:lnTo>
                  <a:lnTo>
                    <a:pt x="319594" y="61996"/>
                  </a:lnTo>
                  <a:lnTo>
                    <a:pt x="279858" y="83217"/>
                  </a:lnTo>
                  <a:lnTo>
                    <a:pt x="242114" y="107167"/>
                  </a:lnTo>
                  <a:lnTo>
                    <a:pt x="206515" y="133705"/>
                  </a:lnTo>
                  <a:lnTo>
                    <a:pt x="173212" y="162687"/>
                  </a:lnTo>
                  <a:lnTo>
                    <a:pt x="142357" y="193969"/>
                  </a:lnTo>
                  <a:lnTo>
                    <a:pt x="114104" y="227411"/>
                  </a:lnTo>
                  <a:lnTo>
                    <a:pt x="88605" y="262868"/>
                  </a:lnTo>
                  <a:lnTo>
                    <a:pt x="66011" y="300197"/>
                  </a:lnTo>
                  <a:lnTo>
                    <a:pt x="46476" y="339256"/>
                  </a:lnTo>
                  <a:lnTo>
                    <a:pt x="30150" y="379902"/>
                  </a:lnTo>
                  <a:lnTo>
                    <a:pt x="17188" y="421992"/>
                  </a:lnTo>
                  <a:lnTo>
                    <a:pt x="7740" y="465383"/>
                  </a:lnTo>
                  <a:lnTo>
                    <a:pt x="1960" y="509933"/>
                  </a:lnTo>
                  <a:lnTo>
                    <a:pt x="0" y="555498"/>
                  </a:lnTo>
                  <a:lnTo>
                    <a:pt x="1960" y="601062"/>
                  </a:lnTo>
                  <a:lnTo>
                    <a:pt x="7740" y="645612"/>
                  </a:lnTo>
                  <a:lnTo>
                    <a:pt x="17188" y="689003"/>
                  </a:lnTo>
                  <a:lnTo>
                    <a:pt x="30150" y="731093"/>
                  </a:lnTo>
                  <a:lnTo>
                    <a:pt x="46476" y="771739"/>
                  </a:lnTo>
                  <a:lnTo>
                    <a:pt x="66011" y="810798"/>
                  </a:lnTo>
                  <a:lnTo>
                    <a:pt x="88605" y="848127"/>
                  </a:lnTo>
                  <a:lnTo>
                    <a:pt x="114104" y="883584"/>
                  </a:lnTo>
                  <a:lnTo>
                    <a:pt x="142357" y="917026"/>
                  </a:lnTo>
                  <a:lnTo>
                    <a:pt x="173212" y="948308"/>
                  </a:lnTo>
                  <a:lnTo>
                    <a:pt x="206515" y="977290"/>
                  </a:lnTo>
                  <a:lnTo>
                    <a:pt x="242114" y="1003828"/>
                  </a:lnTo>
                  <a:lnTo>
                    <a:pt x="279858" y="1027778"/>
                  </a:lnTo>
                  <a:lnTo>
                    <a:pt x="319594" y="1048999"/>
                  </a:lnTo>
                  <a:lnTo>
                    <a:pt x="361170" y="1067347"/>
                  </a:lnTo>
                  <a:lnTo>
                    <a:pt x="404433" y="1082680"/>
                  </a:lnTo>
                  <a:lnTo>
                    <a:pt x="449230" y="1094853"/>
                  </a:lnTo>
                  <a:lnTo>
                    <a:pt x="495411" y="1103726"/>
                  </a:lnTo>
                  <a:lnTo>
                    <a:pt x="542822" y="1109154"/>
                  </a:lnTo>
                  <a:lnTo>
                    <a:pt x="591312" y="1110995"/>
                  </a:lnTo>
                  <a:lnTo>
                    <a:pt x="639801" y="1109154"/>
                  </a:lnTo>
                  <a:lnTo>
                    <a:pt x="687212" y="1103726"/>
                  </a:lnTo>
                  <a:lnTo>
                    <a:pt x="733393" y="1094853"/>
                  </a:lnTo>
                  <a:lnTo>
                    <a:pt x="778190" y="1082680"/>
                  </a:lnTo>
                  <a:lnTo>
                    <a:pt x="821453" y="1067347"/>
                  </a:lnTo>
                  <a:lnTo>
                    <a:pt x="863029" y="1048999"/>
                  </a:lnTo>
                  <a:lnTo>
                    <a:pt x="902765" y="1027778"/>
                  </a:lnTo>
                  <a:lnTo>
                    <a:pt x="940509" y="1003828"/>
                  </a:lnTo>
                  <a:lnTo>
                    <a:pt x="976108" y="977290"/>
                  </a:lnTo>
                  <a:lnTo>
                    <a:pt x="1009411" y="948308"/>
                  </a:lnTo>
                  <a:lnTo>
                    <a:pt x="1040266" y="917026"/>
                  </a:lnTo>
                  <a:lnTo>
                    <a:pt x="1068519" y="883584"/>
                  </a:lnTo>
                  <a:lnTo>
                    <a:pt x="1094018" y="848127"/>
                  </a:lnTo>
                  <a:lnTo>
                    <a:pt x="1116612" y="810798"/>
                  </a:lnTo>
                  <a:lnTo>
                    <a:pt x="1136147" y="771739"/>
                  </a:lnTo>
                  <a:lnTo>
                    <a:pt x="1152473" y="731093"/>
                  </a:lnTo>
                  <a:lnTo>
                    <a:pt x="1165435" y="689003"/>
                  </a:lnTo>
                  <a:lnTo>
                    <a:pt x="1174883" y="645612"/>
                  </a:lnTo>
                  <a:lnTo>
                    <a:pt x="1180663" y="601062"/>
                  </a:lnTo>
                  <a:lnTo>
                    <a:pt x="1182624" y="555498"/>
                  </a:lnTo>
                  <a:lnTo>
                    <a:pt x="1180663" y="509933"/>
                  </a:lnTo>
                  <a:lnTo>
                    <a:pt x="1174883" y="465383"/>
                  </a:lnTo>
                  <a:lnTo>
                    <a:pt x="1165435" y="421992"/>
                  </a:lnTo>
                  <a:lnTo>
                    <a:pt x="1152473" y="379902"/>
                  </a:lnTo>
                  <a:lnTo>
                    <a:pt x="1136147" y="339256"/>
                  </a:lnTo>
                  <a:lnTo>
                    <a:pt x="1116612" y="300197"/>
                  </a:lnTo>
                  <a:lnTo>
                    <a:pt x="1094018" y="262868"/>
                  </a:lnTo>
                  <a:lnTo>
                    <a:pt x="1068519" y="227411"/>
                  </a:lnTo>
                  <a:lnTo>
                    <a:pt x="1040266" y="193969"/>
                  </a:lnTo>
                  <a:lnTo>
                    <a:pt x="1009411" y="162687"/>
                  </a:lnTo>
                  <a:lnTo>
                    <a:pt x="976108" y="133705"/>
                  </a:lnTo>
                  <a:lnTo>
                    <a:pt x="940509" y="107167"/>
                  </a:lnTo>
                  <a:lnTo>
                    <a:pt x="902765" y="83217"/>
                  </a:lnTo>
                  <a:lnTo>
                    <a:pt x="863029" y="61996"/>
                  </a:lnTo>
                  <a:lnTo>
                    <a:pt x="821453" y="43648"/>
                  </a:lnTo>
                  <a:lnTo>
                    <a:pt x="778190" y="28315"/>
                  </a:lnTo>
                  <a:lnTo>
                    <a:pt x="733393" y="16142"/>
                  </a:lnTo>
                  <a:lnTo>
                    <a:pt x="687212" y="7269"/>
                  </a:lnTo>
                  <a:lnTo>
                    <a:pt x="639801" y="1841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2C69984A-2CDF-EF42-ADF1-3280B33CC916}"/>
                </a:ext>
              </a:extLst>
            </p:cNvPr>
            <p:cNvSpPr/>
            <p:nvPr/>
          </p:nvSpPr>
          <p:spPr>
            <a:xfrm>
              <a:off x="2232298" y="3860817"/>
              <a:ext cx="592095" cy="556181"/>
            </a:xfrm>
            <a:custGeom>
              <a:avLst/>
              <a:gdLst/>
              <a:ahLst/>
              <a:cxnLst/>
              <a:rect l="l" t="t" r="r" b="b"/>
              <a:pathLst>
                <a:path w="1183004" h="1111250">
                  <a:moveTo>
                    <a:pt x="591312" y="0"/>
                  </a:moveTo>
                  <a:lnTo>
                    <a:pt x="542822" y="1841"/>
                  </a:lnTo>
                  <a:lnTo>
                    <a:pt x="495411" y="7269"/>
                  </a:lnTo>
                  <a:lnTo>
                    <a:pt x="449230" y="16142"/>
                  </a:lnTo>
                  <a:lnTo>
                    <a:pt x="404433" y="28315"/>
                  </a:lnTo>
                  <a:lnTo>
                    <a:pt x="361170" y="43648"/>
                  </a:lnTo>
                  <a:lnTo>
                    <a:pt x="319594" y="61996"/>
                  </a:lnTo>
                  <a:lnTo>
                    <a:pt x="279858" y="83217"/>
                  </a:lnTo>
                  <a:lnTo>
                    <a:pt x="242114" y="107167"/>
                  </a:lnTo>
                  <a:lnTo>
                    <a:pt x="206515" y="133705"/>
                  </a:lnTo>
                  <a:lnTo>
                    <a:pt x="173212" y="162687"/>
                  </a:lnTo>
                  <a:lnTo>
                    <a:pt x="142357" y="193969"/>
                  </a:lnTo>
                  <a:lnTo>
                    <a:pt x="114104" y="227411"/>
                  </a:lnTo>
                  <a:lnTo>
                    <a:pt x="88605" y="262868"/>
                  </a:lnTo>
                  <a:lnTo>
                    <a:pt x="66011" y="300197"/>
                  </a:lnTo>
                  <a:lnTo>
                    <a:pt x="46476" y="339256"/>
                  </a:lnTo>
                  <a:lnTo>
                    <a:pt x="30150" y="379902"/>
                  </a:lnTo>
                  <a:lnTo>
                    <a:pt x="17188" y="421992"/>
                  </a:lnTo>
                  <a:lnTo>
                    <a:pt x="7740" y="465383"/>
                  </a:lnTo>
                  <a:lnTo>
                    <a:pt x="1960" y="509933"/>
                  </a:lnTo>
                  <a:lnTo>
                    <a:pt x="0" y="555498"/>
                  </a:lnTo>
                  <a:lnTo>
                    <a:pt x="1960" y="601062"/>
                  </a:lnTo>
                  <a:lnTo>
                    <a:pt x="7740" y="645612"/>
                  </a:lnTo>
                  <a:lnTo>
                    <a:pt x="17188" y="689003"/>
                  </a:lnTo>
                  <a:lnTo>
                    <a:pt x="30150" y="731093"/>
                  </a:lnTo>
                  <a:lnTo>
                    <a:pt x="46476" y="771739"/>
                  </a:lnTo>
                  <a:lnTo>
                    <a:pt x="66011" y="810798"/>
                  </a:lnTo>
                  <a:lnTo>
                    <a:pt x="88605" y="848127"/>
                  </a:lnTo>
                  <a:lnTo>
                    <a:pt x="114104" y="883584"/>
                  </a:lnTo>
                  <a:lnTo>
                    <a:pt x="142357" y="917026"/>
                  </a:lnTo>
                  <a:lnTo>
                    <a:pt x="173212" y="948308"/>
                  </a:lnTo>
                  <a:lnTo>
                    <a:pt x="206515" y="977290"/>
                  </a:lnTo>
                  <a:lnTo>
                    <a:pt x="242114" y="1003828"/>
                  </a:lnTo>
                  <a:lnTo>
                    <a:pt x="279858" y="1027778"/>
                  </a:lnTo>
                  <a:lnTo>
                    <a:pt x="319594" y="1048999"/>
                  </a:lnTo>
                  <a:lnTo>
                    <a:pt x="361170" y="1067347"/>
                  </a:lnTo>
                  <a:lnTo>
                    <a:pt x="404433" y="1082680"/>
                  </a:lnTo>
                  <a:lnTo>
                    <a:pt x="449230" y="1094853"/>
                  </a:lnTo>
                  <a:lnTo>
                    <a:pt x="495411" y="1103726"/>
                  </a:lnTo>
                  <a:lnTo>
                    <a:pt x="542822" y="1109154"/>
                  </a:lnTo>
                  <a:lnTo>
                    <a:pt x="591312" y="1110995"/>
                  </a:lnTo>
                  <a:lnTo>
                    <a:pt x="639801" y="1109154"/>
                  </a:lnTo>
                  <a:lnTo>
                    <a:pt x="687212" y="1103726"/>
                  </a:lnTo>
                  <a:lnTo>
                    <a:pt x="733393" y="1094853"/>
                  </a:lnTo>
                  <a:lnTo>
                    <a:pt x="778190" y="1082680"/>
                  </a:lnTo>
                  <a:lnTo>
                    <a:pt x="821453" y="1067347"/>
                  </a:lnTo>
                  <a:lnTo>
                    <a:pt x="863029" y="1048999"/>
                  </a:lnTo>
                  <a:lnTo>
                    <a:pt x="902765" y="1027778"/>
                  </a:lnTo>
                  <a:lnTo>
                    <a:pt x="940509" y="1003828"/>
                  </a:lnTo>
                  <a:lnTo>
                    <a:pt x="976108" y="977290"/>
                  </a:lnTo>
                  <a:lnTo>
                    <a:pt x="1009411" y="948308"/>
                  </a:lnTo>
                  <a:lnTo>
                    <a:pt x="1040266" y="917026"/>
                  </a:lnTo>
                  <a:lnTo>
                    <a:pt x="1068519" y="883584"/>
                  </a:lnTo>
                  <a:lnTo>
                    <a:pt x="1094018" y="848127"/>
                  </a:lnTo>
                  <a:lnTo>
                    <a:pt x="1116612" y="810798"/>
                  </a:lnTo>
                  <a:lnTo>
                    <a:pt x="1136147" y="771739"/>
                  </a:lnTo>
                  <a:lnTo>
                    <a:pt x="1152473" y="731093"/>
                  </a:lnTo>
                  <a:lnTo>
                    <a:pt x="1165435" y="689003"/>
                  </a:lnTo>
                  <a:lnTo>
                    <a:pt x="1174883" y="645612"/>
                  </a:lnTo>
                  <a:lnTo>
                    <a:pt x="1180663" y="601062"/>
                  </a:lnTo>
                  <a:lnTo>
                    <a:pt x="1182624" y="555498"/>
                  </a:lnTo>
                  <a:lnTo>
                    <a:pt x="1180663" y="509933"/>
                  </a:lnTo>
                  <a:lnTo>
                    <a:pt x="1174883" y="465383"/>
                  </a:lnTo>
                  <a:lnTo>
                    <a:pt x="1165435" y="421992"/>
                  </a:lnTo>
                  <a:lnTo>
                    <a:pt x="1152473" y="379902"/>
                  </a:lnTo>
                  <a:lnTo>
                    <a:pt x="1136147" y="339256"/>
                  </a:lnTo>
                  <a:lnTo>
                    <a:pt x="1116612" y="300197"/>
                  </a:lnTo>
                  <a:lnTo>
                    <a:pt x="1094018" y="262868"/>
                  </a:lnTo>
                  <a:lnTo>
                    <a:pt x="1068519" y="227411"/>
                  </a:lnTo>
                  <a:lnTo>
                    <a:pt x="1040266" y="193969"/>
                  </a:lnTo>
                  <a:lnTo>
                    <a:pt x="1009411" y="162687"/>
                  </a:lnTo>
                  <a:lnTo>
                    <a:pt x="976108" y="133705"/>
                  </a:lnTo>
                  <a:lnTo>
                    <a:pt x="940509" y="107167"/>
                  </a:lnTo>
                  <a:lnTo>
                    <a:pt x="902765" y="83217"/>
                  </a:lnTo>
                  <a:lnTo>
                    <a:pt x="863029" y="61996"/>
                  </a:lnTo>
                  <a:lnTo>
                    <a:pt x="821453" y="43648"/>
                  </a:lnTo>
                  <a:lnTo>
                    <a:pt x="778190" y="28315"/>
                  </a:lnTo>
                  <a:lnTo>
                    <a:pt x="733393" y="16142"/>
                  </a:lnTo>
                  <a:lnTo>
                    <a:pt x="687212" y="7269"/>
                  </a:lnTo>
                  <a:lnTo>
                    <a:pt x="639801" y="1841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BC23C884-DA05-BE42-833C-47F662E0540E}"/>
                </a:ext>
              </a:extLst>
            </p:cNvPr>
            <p:cNvSpPr/>
            <p:nvPr/>
          </p:nvSpPr>
          <p:spPr>
            <a:xfrm>
              <a:off x="959084" y="5360031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object 8">
              <a:extLst>
                <a:ext uri="{FF2B5EF4-FFF2-40B4-BE49-F238E27FC236}">
                  <a16:creationId xmlns:a16="http://schemas.microsoft.com/office/drawing/2014/main" id="{DCAEF5B0-7381-734B-8AAF-98E56DF4EC2A}"/>
                </a:ext>
              </a:extLst>
            </p:cNvPr>
            <p:cNvSpPr/>
            <p:nvPr/>
          </p:nvSpPr>
          <p:spPr>
            <a:xfrm>
              <a:off x="3621664" y="5353138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6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2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6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" name="object 9">
              <a:extLst>
                <a:ext uri="{FF2B5EF4-FFF2-40B4-BE49-F238E27FC236}">
                  <a16:creationId xmlns:a16="http://schemas.microsoft.com/office/drawing/2014/main" id="{CCEF5E8F-D0D6-3949-A983-6C19A586907F}"/>
                </a:ext>
              </a:extLst>
            </p:cNvPr>
            <p:cNvSpPr txBox="1"/>
            <p:nvPr/>
          </p:nvSpPr>
          <p:spPr>
            <a:xfrm>
              <a:off x="2369732" y="3991916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8CA6B6B0-131B-DF41-B613-3E3B306923CC}"/>
                </a:ext>
              </a:extLst>
            </p:cNvPr>
            <p:cNvSpPr txBox="1"/>
            <p:nvPr/>
          </p:nvSpPr>
          <p:spPr>
            <a:xfrm>
              <a:off x="2068006" y="5508919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19" name="object 9">
              <a:extLst>
                <a:ext uri="{FF2B5EF4-FFF2-40B4-BE49-F238E27FC236}">
                  <a16:creationId xmlns:a16="http://schemas.microsoft.com/office/drawing/2014/main" id="{11F1E4B0-EB61-004D-BC56-BDEA05C9AEF2}"/>
                </a:ext>
              </a:extLst>
            </p:cNvPr>
            <p:cNvSpPr txBox="1"/>
            <p:nvPr/>
          </p:nvSpPr>
          <p:spPr>
            <a:xfrm>
              <a:off x="2785471" y="5488540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L</a:t>
              </a:r>
            </a:p>
          </p:txBody>
        </p:sp>
        <p:sp>
          <p:nvSpPr>
            <p:cNvPr id="20" name="object 9">
              <a:extLst>
                <a:ext uri="{FF2B5EF4-FFF2-40B4-BE49-F238E27FC236}">
                  <a16:creationId xmlns:a16="http://schemas.microsoft.com/office/drawing/2014/main" id="{043E5DC7-470A-D34D-B65B-D88116EDAFE9}"/>
                </a:ext>
              </a:extLst>
            </p:cNvPr>
            <p:cNvSpPr txBox="1"/>
            <p:nvPr/>
          </p:nvSpPr>
          <p:spPr>
            <a:xfrm>
              <a:off x="1096517" y="5480592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1" name="object 9">
              <a:extLst>
                <a:ext uri="{FF2B5EF4-FFF2-40B4-BE49-F238E27FC236}">
                  <a16:creationId xmlns:a16="http://schemas.microsoft.com/office/drawing/2014/main" id="{80D1EDAB-0ACC-1D4C-9288-37CC15DAC336}"/>
                </a:ext>
              </a:extLst>
            </p:cNvPr>
            <p:cNvSpPr txBox="1"/>
            <p:nvPr/>
          </p:nvSpPr>
          <p:spPr>
            <a:xfrm>
              <a:off x="3701623" y="5478397"/>
              <a:ext cx="432176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Q</a:t>
              </a:r>
            </a:p>
          </p:txBody>
        </p:sp>
        <p:sp>
          <p:nvSpPr>
            <p:cNvPr id="22" name="object 13">
              <a:extLst>
                <a:ext uri="{FF2B5EF4-FFF2-40B4-BE49-F238E27FC236}">
                  <a16:creationId xmlns:a16="http://schemas.microsoft.com/office/drawing/2014/main" id="{DF0960D8-9850-664D-8856-354007B2CAE0}"/>
                </a:ext>
              </a:extLst>
            </p:cNvPr>
            <p:cNvSpPr/>
            <p:nvPr/>
          </p:nvSpPr>
          <p:spPr>
            <a:xfrm>
              <a:off x="1477138" y="4602866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ABF2F325-7949-3B47-8C3E-8576DD4FE54D}"/>
                </a:ext>
              </a:extLst>
            </p:cNvPr>
            <p:cNvSpPr txBox="1"/>
            <p:nvPr/>
          </p:nvSpPr>
          <p:spPr>
            <a:xfrm>
              <a:off x="1614572" y="4732067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CB902184-7DA1-3049-A322-785668040ECD}"/>
                </a:ext>
              </a:extLst>
            </p:cNvPr>
            <p:cNvSpPr/>
            <p:nvPr/>
          </p:nvSpPr>
          <p:spPr>
            <a:xfrm>
              <a:off x="3059330" y="4602866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5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6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2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6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" name="object 9">
              <a:extLst>
                <a:ext uri="{FF2B5EF4-FFF2-40B4-BE49-F238E27FC236}">
                  <a16:creationId xmlns:a16="http://schemas.microsoft.com/office/drawing/2014/main" id="{FB0F393C-3F98-EC40-83FF-D467795F5026}"/>
                </a:ext>
              </a:extLst>
            </p:cNvPr>
            <p:cNvSpPr txBox="1"/>
            <p:nvPr/>
          </p:nvSpPr>
          <p:spPr>
            <a:xfrm>
              <a:off x="3196764" y="4746800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M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AEDBAF05-4608-2F40-98E4-16580B851DBD}"/>
              </a:ext>
            </a:extLst>
          </p:cNvPr>
          <p:cNvSpPr/>
          <p:nvPr/>
        </p:nvSpPr>
        <p:spPr>
          <a:xfrm>
            <a:off x="5817774" y="5153854"/>
            <a:ext cx="739631" cy="30831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2E5426B-D217-1B43-93E8-1ED25640E39F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6557405" y="5271993"/>
            <a:ext cx="352516" cy="36021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C5BCC61-8784-8D43-9514-AFD2D4B3FEDD}"/>
              </a:ext>
            </a:extLst>
          </p:cNvPr>
          <p:cNvSpPr/>
          <p:nvPr/>
        </p:nvSpPr>
        <p:spPr>
          <a:xfrm>
            <a:off x="7695952" y="5047365"/>
            <a:ext cx="739631" cy="30831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382B38C-AAEE-AD48-BD9F-C09018BAB769}"/>
              </a:ext>
            </a:extLst>
          </p:cNvPr>
          <p:cNvSpPr/>
          <p:nvPr/>
        </p:nvSpPr>
        <p:spPr>
          <a:xfrm>
            <a:off x="1486746" y="2359228"/>
            <a:ext cx="2220281" cy="53225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B5CB323-38E7-0144-8BC5-43E04B5BEA4B}"/>
              </a:ext>
            </a:extLst>
          </p:cNvPr>
          <p:cNvSpPr/>
          <p:nvPr/>
        </p:nvSpPr>
        <p:spPr>
          <a:xfrm>
            <a:off x="3884879" y="2443720"/>
            <a:ext cx="1573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 is empty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4FCAB4-20FB-0C41-8709-A31DE7EDB134}"/>
              </a:ext>
            </a:extLst>
          </p:cNvPr>
          <p:cNvSpPr/>
          <p:nvPr/>
        </p:nvSpPr>
        <p:spPr>
          <a:xfrm>
            <a:off x="1486746" y="3183872"/>
            <a:ext cx="2220281" cy="53225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DA15A89-4287-A14F-94AC-1B5F7969E74F}"/>
              </a:ext>
            </a:extLst>
          </p:cNvPr>
          <p:cNvSpPr/>
          <p:nvPr/>
        </p:nvSpPr>
        <p:spPr>
          <a:xfrm>
            <a:off x="3909593" y="3252975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 it!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EB09FC6-8421-6749-A8D3-ED74FA93C0EE}"/>
              </a:ext>
            </a:extLst>
          </p:cNvPr>
          <p:cNvSpPr/>
          <p:nvPr/>
        </p:nvSpPr>
        <p:spPr>
          <a:xfrm>
            <a:off x="1486745" y="3716125"/>
            <a:ext cx="4473295" cy="53225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BDD3A00-D931-184B-B47E-FAD827E0F66D}"/>
              </a:ext>
            </a:extLst>
          </p:cNvPr>
          <p:cNvSpPr/>
          <p:nvPr/>
        </p:nvSpPr>
        <p:spPr>
          <a:xfrm>
            <a:off x="1486744" y="4251297"/>
            <a:ext cx="4572150" cy="53225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DD091BE-9279-EC44-8C0A-A7E02F7DDB31}"/>
              </a:ext>
            </a:extLst>
          </p:cNvPr>
          <p:cNvSpPr/>
          <p:nvPr/>
        </p:nvSpPr>
        <p:spPr>
          <a:xfrm>
            <a:off x="5974450" y="3791941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 left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3910A2B-7E3A-4E4D-AD60-E281DC4295D9}"/>
              </a:ext>
            </a:extLst>
          </p:cNvPr>
          <p:cNvSpPr/>
          <p:nvPr/>
        </p:nvSpPr>
        <p:spPr>
          <a:xfrm>
            <a:off x="6058161" y="4316177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 right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3920F5-68E5-664E-84B8-0A045F1E3698}"/>
              </a:ext>
            </a:extLst>
          </p:cNvPr>
          <p:cNvSpPr txBox="1"/>
          <p:nvPr/>
        </p:nvSpPr>
        <p:spPr>
          <a:xfrm>
            <a:off x="3386575" y="6320273"/>
            <a:ext cx="19768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urier" pitchFamily="2" charset="0"/>
              </a:rPr>
              <a:t>t.search</a:t>
            </a:r>
            <a:r>
              <a:rPr lang="en-US" altLang="zh-CN" dirty="0">
                <a:latin typeface="Courier" pitchFamily="2" charset="0"/>
              </a:rPr>
              <a:t>(’L’)</a:t>
            </a:r>
            <a:endParaRPr lang="en-US" dirty="0">
              <a:latin typeface="Courier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828CFA0-4E3C-CF4E-AE50-713B65B8E53B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7381132" y="5201525"/>
            <a:ext cx="314820" cy="46909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F9B1BEF-7087-DB4C-80DE-1ACE0D66594A}"/>
              </a:ext>
            </a:extLst>
          </p:cNvPr>
          <p:cNvSpPr/>
          <p:nvPr/>
        </p:nvSpPr>
        <p:spPr>
          <a:xfrm>
            <a:off x="7158177" y="5586097"/>
            <a:ext cx="1365526" cy="1197761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F86F6AF-A0BD-604A-BE68-25EF2C522392}"/>
              </a:ext>
            </a:extLst>
          </p:cNvPr>
          <p:cNvSpPr/>
          <p:nvPr/>
        </p:nvSpPr>
        <p:spPr>
          <a:xfrm>
            <a:off x="7158177" y="6086343"/>
            <a:ext cx="650243" cy="697515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 dirty="0">
              <a:latin typeface="Arial"/>
              <a:cs typeface="Arial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65730BF-6B1F-664D-B2BE-BAFF68B1C7B5}"/>
              </a:ext>
            </a:extLst>
          </p:cNvPr>
          <p:cNvSpPr/>
          <p:nvPr/>
        </p:nvSpPr>
        <p:spPr>
          <a:xfrm>
            <a:off x="3805881" y="2003797"/>
            <a:ext cx="1908327" cy="411552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3779503-857C-6742-862E-69234D4A9441}"/>
              </a:ext>
            </a:extLst>
          </p:cNvPr>
          <p:cNvSpPr/>
          <p:nvPr/>
        </p:nvSpPr>
        <p:spPr>
          <a:xfrm>
            <a:off x="4846965" y="1604721"/>
            <a:ext cx="2877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 of the tree we look at</a:t>
            </a:r>
          </a:p>
        </p:txBody>
      </p:sp>
    </p:spTree>
    <p:extLst>
      <p:ext uri="{BB962C8B-B14F-4D97-AF65-F5344CB8AC3E}">
        <p14:creationId xmlns:p14="http://schemas.microsoft.com/office/powerpoint/2010/main" val="84772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2" grpId="0" animBg="1"/>
      <p:bldP spid="26" grpId="0" animBg="1"/>
      <p:bldP spid="33" grpId="0" animBg="1"/>
      <p:bldP spid="38" grpId="0" animBg="1"/>
      <p:bldP spid="39" grpId="0"/>
      <p:bldP spid="40" grpId="0" animBg="1"/>
      <p:bldP spid="41" grpId="0"/>
      <p:bldP spid="42" grpId="0" animBg="1"/>
      <p:bldP spid="43" grpId="0" animBg="1"/>
      <p:bldP spid="44" grpId="0"/>
      <p:bldP spid="45" grpId="0"/>
      <p:bldP spid="46" grpId="0" animBg="1"/>
      <p:bldP spid="51" grpId="0" animBg="1"/>
      <p:bldP spid="52" grpId="0" animBg="1"/>
      <p:bldP spid="53" grpId="0" animBg="1"/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11">
            <a:extLst>
              <a:ext uri="{FF2B5EF4-FFF2-40B4-BE49-F238E27FC236}">
                <a16:creationId xmlns:a16="http://schemas.microsoft.com/office/drawing/2014/main" id="{5F19E9F6-26C4-644D-9228-22DC1A80BCFB}"/>
              </a:ext>
            </a:extLst>
          </p:cNvPr>
          <p:cNvSpPr/>
          <p:nvPr/>
        </p:nvSpPr>
        <p:spPr>
          <a:xfrm flipH="1">
            <a:off x="3804025" y="3362598"/>
            <a:ext cx="268575" cy="350078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object 11">
            <a:extLst>
              <a:ext uri="{FF2B5EF4-FFF2-40B4-BE49-F238E27FC236}">
                <a16:creationId xmlns:a16="http://schemas.microsoft.com/office/drawing/2014/main" id="{26AEC21B-B1FF-754C-A9A6-C14CD6B02944}"/>
              </a:ext>
            </a:extLst>
          </p:cNvPr>
          <p:cNvSpPr/>
          <p:nvPr/>
        </p:nvSpPr>
        <p:spPr>
          <a:xfrm flipH="1">
            <a:off x="4260185" y="2501215"/>
            <a:ext cx="359473" cy="34169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object 11">
            <a:extLst>
              <a:ext uri="{FF2B5EF4-FFF2-40B4-BE49-F238E27FC236}">
                <a16:creationId xmlns:a16="http://schemas.microsoft.com/office/drawing/2014/main" id="{D58D99A5-42E8-9A44-872C-AB66A9FD99C1}"/>
              </a:ext>
            </a:extLst>
          </p:cNvPr>
          <p:cNvSpPr/>
          <p:nvPr/>
        </p:nvSpPr>
        <p:spPr>
          <a:xfrm flipH="1">
            <a:off x="2684728" y="2532478"/>
            <a:ext cx="359473" cy="34169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4B17E-77EF-0744-9842-DE20F5D01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into a BST</a:t>
            </a:r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27CE4921-756A-2F41-8576-86C04B77F90E}"/>
              </a:ext>
            </a:extLst>
          </p:cNvPr>
          <p:cNvSpPr/>
          <p:nvPr/>
        </p:nvSpPr>
        <p:spPr>
          <a:xfrm flipH="1">
            <a:off x="3492089" y="1844886"/>
            <a:ext cx="580512" cy="46622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object 19">
            <a:extLst>
              <a:ext uri="{FF2B5EF4-FFF2-40B4-BE49-F238E27FC236}">
                <a16:creationId xmlns:a16="http://schemas.microsoft.com/office/drawing/2014/main" id="{8E45B8EE-2927-DD47-B60F-1F6E9F22727C}"/>
              </a:ext>
            </a:extLst>
          </p:cNvPr>
          <p:cNvSpPr/>
          <p:nvPr/>
        </p:nvSpPr>
        <p:spPr>
          <a:xfrm>
            <a:off x="2964474" y="1379345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CEAAB0CC-A264-5744-A176-F06D35D5EB83}"/>
              </a:ext>
            </a:extLst>
          </p:cNvPr>
          <p:cNvSpPr txBox="1"/>
          <p:nvPr/>
        </p:nvSpPr>
        <p:spPr>
          <a:xfrm>
            <a:off x="3101908" y="151044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7" name="object 13">
            <a:extLst>
              <a:ext uri="{FF2B5EF4-FFF2-40B4-BE49-F238E27FC236}">
                <a16:creationId xmlns:a16="http://schemas.microsoft.com/office/drawing/2014/main" id="{F01E15BE-4A64-2F4C-B072-394F8D39DB73}"/>
              </a:ext>
            </a:extLst>
          </p:cNvPr>
          <p:cNvSpPr/>
          <p:nvPr/>
        </p:nvSpPr>
        <p:spPr>
          <a:xfrm>
            <a:off x="3816066" y="215280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A8A98182-C460-7A47-9426-C6140DC438C2}"/>
              </a:ext>
            </a:extLst>
          </p:cNvPr>
          <p:cNvSpPr txBox="1"/>
          <p:nvPr/>
        </p:nvSpPr>
        <p:spPr>
          <a:xfrm>
            <a:off x="3953500" y="228200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</a:t>
            </a: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34D5CF58-2BDE-4D46-9F3D-FABA679B1953}"/>
              </a:ext>
            </a:extLst>
          </p:cNvPr>
          <p:cNvSpPr/>
          <p:nvPr/>
        </p:nvSpPr>
        <p:spPr>
          <a:xfrm>
            <a:off x="2763994" y="1899522"/>
            <a:ext cx="331773" cy="3146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FF6D34B6-81BF-AC47-AF84-5ADCFB785DF2}"/>
              </a:ext>
            </a:extLst>
          </p:cNvPr>
          <p:cNvSpPr/>
          <p:nvPr/>
        </p:nvSpPr>
        <p:spPr>
          <a:xfrm>
            <a:off x="2092634" y="2504770"/>
            <a:ext cx="359473" cy="384662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E79E9650-8FD0-404D-9FB7-F39D3958A20A}"/>
              </a:ext>
            </a:extLst>
          </p:cNvPr>
          <p:cNvSpPr/>
          <p:nvPr/>
        </p:nvSpPr>
        <p:spPr>
          <a:xfrm>
            <a:off x="1637976" y="2842908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4CC6AC77-8791-B54E-8CC7-2B754064A0F2}"/>
              </a:ext>
            </a:extLst>
          </p:cNvPr>
          <p:cNvSpPr txBox="1"/>
          <p:nvPr/>
        </p:nvSpPr>
        <p:spPr>
          <a:xfrm>
            <a:off x="1775409" y="2963469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E9BF181E-665F-9D4A-B3C1-7DF78465EC05}"/>
              </a:ext>
            </a:extLst>
          </p:cNvPr>
          <p:cNvSpPr/>
          <p:nvPr/>
        </p:nvSpPr>
        <p:spPr>
          <a:xfrm>
            <a:off x="3814793" y="2664735"/>
            <a:ext cx="138706" cy="184320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C5D73DC4-8732-3C4A-991E-2374973DEE0B}"/>
              </a:ext>
            </a:extLst>
          </p:cNvPr>
          <p:cNvSpPr/>
          <p:nvPr/>
        </p:nvSpPr>
        <p:spPr>
          <a:xfrm>
            <a:off x="3492089" y="2842908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39A2964F-DC0D-B944-B85C-2C1AAF7C5629}"/>
              </a:ext>
            </a:extLst>
          </p:cNvPr>
          <p:cNvSpPr txBox="1"/>
          <p:nvPr/>
        </p:nvSpPr>
        <p:spPr>
          <a:xfrm>
            <a:off x="3629523" y="2972109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25</a:t>
            </a: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D55D64D9-78BA-6C49-B376-1ECA516197B9}"/>
              </a:ext>
            </a:extLst>
          </p:cNvPr>
          <p:cNvSpPr/>
          <p:nvPr/>
        </p:nvSpPr>
        <p:spPr>
          <a:xfrm>
            <a:off x="2235106" y="214487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id="{5618642D-EF3E-E546-9009-5786D8A45ADF}"/>
              </a:ext>
            </a:extLst>
          </p:cNvPr>
          <p:cNvSpPr txBox="1"/>
          <p:nvPr/>
        </p:nvSpPr>
        <p:spPr>
          <a:xfrm>
            <a:off x="2372540" y="227407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F71080-904E-9E4A-9F12-38BE9D0680BA}"/>
              </a:ext>
            </a:extLst>
          </p:cNvPr>
          <p:cNvSpPr/>
          <p:nvPr/>
        </p:nvSpPr>
        <p:spPr>
          <a:xfrm>
            <a:off x="5023636" y="1554142"/>
            <a:ext cx="2925294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Where should we insert 7?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6" name="object 11">
            <a:extLst>
              <a:ext uri="{FF2B5EF4-FFF2-40B4-BE49-F238E27FC236}">
                <a16:creationId xmlns:a16="http://schemas.microsoft.com/office/drawing/2014/main" id="{616E3701-6785-7745-9B58-F37ED2468F45}"/>
              </a:ext>
            </a:extLst>
          </p:cNvPr>
          <p:cNvSpPr/>
          <p:nvPr/>
        </p:nvSpPr>
        <p:spPr>
          <a:xfrm flipH="1">
            <a:off x="2043206" y="3386097"/>
            <a:ext cx="214154" cy="23936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object 13">
            <a:extLst>
              <a:ext uri="{FF2B5EF4-FFF2-40B4-BE49-F238E27FC236}">
                <a16:creationId xmlns:a16="http://schemas.microsoft.com/office/drawing/2014/main" id="{46184BF4-30BC-1D48-A93A-E844CE7A823B}"/>
              </a:ext>
            </a:extLst>
          </p:cNvPr>
          <p:cNvSpPr/>
          <p:nvPr/>
        </p:nvSpPr>
        <p:spPr>
          <a:xfrm>
            <a:off x="1987970" y="3613104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E777CF-3BA5-BD47-B8D2-14EF91A0BDBB}"/>
              </a:ext>
            </a:extLst>
          </p:cNvPr>
          <p:cNvSpPr txBox="1"/>
          <p:nvPr/>
        </p:nvSpPr>
        <p:spPr>
          <a:xfrm>
            <a:off x="1488015" y="4255044"/>
            <a:ext cx="106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A</a:t>
            </a:r>
          </a:p>
        </p:txBody>
      </p:sp>
      <p:sp>
        <p:nvSpPr>
          <p:cNvPr id="30" name="object 13">
            <a:extLst>
              <a:ext uri="{FF2B5EF4-FFF2-40B4-BE49-F238E27FC236}">
                <a16:creationId xmlns:a16="http://schemas.microsoft.com/office/drawing/2014/main" id="{BD3C7F21-9BA2-2B43-8744-C59A13715601}"/>
              </a:ext>
            </a:extLst>
          </p:cNvPr>
          <p:cNvSpPr/>
          <p:nvPr/>
        </p:nvSpPr>
        <p:spPr>
          <a:xfrm>
            <a:off x="2774812" y="2861814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BE0B12-255F-1443-B983-197FE446F8FD}"/>
              </a:ext>
            </a:extLst>
          </p:cNvPr>
          <p:cNvSpPr txBox="1"/>
          <p:nvPr/>
        </p:nvSpPr>
        <p:spPr>
          <a:xfrm>
            <a:off x="2631594" y="349139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B</a:t>
            </a:r>
          </a:p>
        </p:txBody>
      </p:sp>
      <p:sp>
        <p:nvSpPr>
          <p:cNvPr id="33" name="object 13">
            <a:extLst>
              <a:ext uri="{FF2B5EF4-FFF2-40B4-BE49-F238E27FC236}">
                <a16:creationId xmlns:a16="http://schemas.microsoft.com/office/drawing/2014/main" id="{C827A6EB-130B-2144-A012-7525F4B20187}"/>
              </a:ext>
            </a:extLst>
          </p:cNvPr>
          <p:cNvSpPr/>
          <p:nvPr/>
        </p:nvSpPr>
        <p:spPr>
          <a:xfrm>
            <a:off x="4350269" y="2830551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34712F-BF3E-EE46-A3AA-8412F543666C}"/>
              </a:ext>
            </a:extLst>
          </p:cNvPr>
          <p:cNvSpPr txBox="1"/>
          <p:nvPr/>
        </p:nvSpPr>
        <p:spPr>
          <a:xfrm>
            <a:off x="3973717" y="332507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C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EA2820-254D-6E4F-9AF4-1390A76A8136}"/>
              </a:ext>
            </a:extLst>
          </p:cNvPr>
          <p:cNvSpPr/>
          <p:nvPr/>
        </p:nvSpPr>
        <p:spPr>
          <a:xfrm>
            <a:off x="2038884" y="5064379"/>
            <a:ext cx="26287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Option D: Either Option A or Option B are fine.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F637EF5-91CE-014C-B27E-19A45D1C2014}"/>
              </a:ext>
            </a:extLst>
          </p:cNvPr>
          <p:cNvSpPr txBox="1"/>
          <p:nvPr/>
        </p:nvSpPr>
        <p:spPr>
          <a:xfrm>
            <a:off x="4448986" y="2932478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E92503-22CC-244C-A4F6-112B3F0BEB16}"/>
              </a:ext>
            </a:extLst>
          </p:cNvPr>
          <p:cNvSpPr txBox="1"/>
          <p:nvPr/>
        </p:nvSpPr>
        <p:spPr>
          <a:xfrm>
            <a:off x="2873485" y="2939532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F14F85-CD51-E14E-BE8F-7EBB11F68F75}"/>
              </a:ext>
            </a:extLst>
          </p:cNvPr>
          <p:cNvSpPr txBox="1"/>
          <p:nvPr/>
        </p:nvSpPr>
        <p:spPr>
          <a:xfrm>
            <a:off x="1644224" y="5161732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904192-E1D7-144F-96F9-65E6A5FE291D}"/>
              </a:ext>
            </a:extLst>
          </p:cNvPr>
          <p:cNvSpPr txBox="1"/>
          <p:nvPr/>
        </p:nvSpPr>
        <p:spPr>
          <a:xfrm>
            <a:off x="2106555" y="369949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Bauhaus 93" pitchFamily="82" charset="77"/>
              </a:rPr>
              <a:t>✓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33E000B-0768-C540-85B1-87596BC2E93B}"/>
              </a:ext>
            </a:extLst>
          </p:cNvPr>
          <p:cNvGrpSpPr/>
          <p:nvPr/>
        </p:nvGrpSpPr>
        <p:grpSpPr>
          <a:xfrm>
            <a:off x="1990190" y="3612904"/>
            <a:ext cx="592095" cy="555546"/>
            <a:chOff x="833248" y="5773207"/>
            <a:chExt cx="592095" cy="555546"/>
          </a:xfrm>
        </p:grpSpPr>
        <p:sp>
          <p:nvSpPr>
            <p:cNvPr id="42" name="object 13">
              <a:extLst>
                <a:ext uri="{FF2B5EF4-FFF2-40B4-BE49-F238E27FC236}">
                  <a16:creationId xmlns:a16="http://schemas.microsoft.com/office/drawing/2014/main" id="{97F52F90-ED3F-1548-B073-D06DFA61BA2D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3" name="object 9">
              <a:extLst>
                <a:ext uri="{FF2B5EF4-FFF2-40B4-BE49-F238E27FC236}">
                  <a16:creationId xmlns:a16="http://schemas.microsoft.com/office/drawing/2014/main" id="{8F4FEA4B-1AAD-1640-88C4-0B8209592EB8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48E496CF-DB67-1340-A21D-B0E0B1DF93F4}"/>
              </a:ext>
            </a:extLst>
          </p:cNvPr>
          <p:cNvSpPr/>
          <p:nvPr/>
        </p:nvSpPr>
        <p:spPr>
          <a:xfrm>
            <a:off x="5023636" y="2072132"/>
            <a:ext cx="1110018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Insert 27?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0BC93507-A75D-4941-9DA4-62C425661F17}"/>
              </a:ext>
            </a:extLst>
          </p:cNvPr>
          <p:cNvSpPr/>
          <p:nvPr/>
        </p:nvSpPr>
        <p:spPr>
          <a:xfrm>
            <a:off x="3867229" y="3678400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object 9">
            <a:extLst>
              <a:ext uri="{FF2B5EF4-FFF2-40B4-BE49-F238E27FC236}">
                <a16:creationId xmlns:a16="http://schemas.microsoft.com/office/drawing/2014/main" id="{DE4FEC2D-3301-534E-9B5E-0836CC37F6E8}"/>
              </a:ext>
            </a:extLst>
          </p:cNvPr>
          <p:cNvSpPr txBox="1"/>
          <p:nvPr/>
        </p:nvSpPr>
        <p:spPr>
          <a:xfrm>
            <a:off x="4004662" y="3798961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27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DE458FC-BCF2-4D46-8E19-2AC07B24FCA1}"/>
              </a:ext>
            </a:extLst>
          </p:cNvPr>
          <p:cNvSpPr/>
          <p:nvPr/>
        </p:nvSpPr>
        <p:spPr>
          <a:xfrm>
            <a:off x="6486283" y="2072132"/>
            <a:ext cx="1120843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Insert 8?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9" name="object 11">
            <a:extLst>
              <a:ext uri="{FF2B5EF4-FFF2-40B4-BE49-F238E27FC236}">
                <a16:creationId xmlns:a16="http://schemas.microsoft.com/office/drawing/2014/main" id="{B8523DDD-CCA3-9941-A0C5-DE2BE413137B}"/>
              </a:ext>
            </a:extLst>
          </p:cNvPr>
          <p:cNvSpPr/>
          <p:nvPr/>
        </p:nvSpPr>
        <p:spPr>
          <a:xfrm flipH="1">
            <a:off x="2467950" y="4118262"/>
            <a:ext cx="214154" cy="23936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object 13">
            <a:extLst>
              <a:ext uri="{FF2B5EF4-FFF2-40B4-BE49-F238E27FC236}">
                <a16:creationId xmlns:a16="http://schemas.microsoft.com/office/drawing/2014/main" id="{80F17F60-7E28-094D-9658-4593F92B455C}"/>
              </a:ext>
            </a:extLst>
          </p:cNvPr>
          <p:cNvSpPr/>
          <p:nvPr/>
        </p:nvSpPr>
        <p:spPr>
          <a:xfrm>
            <a:off x="2531153" y="4291451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" name="object 9">
            <a:extLst>
              <a:ext uri="{FF2B5EF4-FFF2-40B4-BE49-F238E27FC236}">
                <a16:creationId xmlns:a16="http://schemas.microsoft.com/office/drawing/2014/main" id="{6D589DC6-C592-A84E-BF4E-0068227EA246}"/>
              </a:ext>
            </a:extLst>
          </p:cNvPr>
          <p:cNvSpPr txBox="1"/>
          <p:nvPr/>
        </p:nvSpPr>
        <p:spPr>
          <a:xfrm>
            <a:off x="2668586" y="4412012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5024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2" grpId="0" animBg="1"/>
      <p:bldP spid="29" grpId="0" animBg="1"/>
      <p:bldP spid="4" grpId="0" animBg="1"/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3" grpId="0" animBg="1"/>
      <p:bldP spid="26" grpId="0" animBg="1"/>
      <p:bldP spid="27" grpId="0" animBg="1"/>
      <p:bldP spid="25" grpId="0"/>
      <p:bldP spid="30" grpId="0" animBg="1"/>
      <p:bldP spid="31" grpId="0"/>
      <p:bldP spid="33" grpId="0" animBg="1"/>
      <p:bldP spid="34" grpId="0"/>
      <p:bldP spid="35" grpId="0"/>
      <p:bldP spid="38" grpId="0"/>
      <p:bldP spid="39" grpId="0"/>
      <p:bldP spid="40" grpId="0"/>
      <p:bldP spid="41" grpId="0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11">
            <a:extLst>
              <a:ext uri="{FF2B5EF4-FFF2-40B4-BE49-F238E27FC236}">
                <a16:creationId xmlns:a16="http://schemas.microsoft.com/office/drawing/2014/main" id="{BE642A22-AD67-9D48-8A07-14A926DF2BE5}"/>
              </a:ext>
            </a:extLst>
          </p:cNvPr>
          <p:cNvSpPr/>
          <p:nvPr/>
        </p:nvSpPr>
        <p:spPr>
          <a:xfrm>
            <a:off x="1800479" y="3701083"/>
            <a:ext cx="155916" cy="26536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9106A5-B483-D44F-862A-A0D35C2D7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Deleting from a BST</a:t>
            </a:r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99EDAF83-890E-D940-8077-ACFA39E0449B}"/>
              </a:ext>
            </a:extLst>
          </p:cNvPr>
          <p:cNvSpPr/>
          <p:nvPr/>
        </p:nvSpPr>
        <p:spPr>
          <a:xfrm flipH="1">
            <a:off x="2487482" y="2064028"/>
            <a:ext cx="580512" cy="46622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object 19">
            <a:extLst>
              <a:ext uri="{FF2B5EF4-FFF2-40B4-BE49-F238E27FC236}">
                <a16:creationId xmlns:a16="http://schemas.microsoft.com/office/drawing/2014/main" id="{DE0933AE-2855-6B4E-A3C7-BE2F6739F3D9}"/>
              </a:ext>
            </a:extLst>
          </p:cNvPr>
          <p:cNvSpPr/>
          <p:nvPr/>
        </p:nvSpPr>
        <p:spPr>
          <a:xfrm>
            <a:off x="1959867" y="1598487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FCFC43A3-9695-514B-8E31-18ADDB36EAAD}"/>
              </a:ext>
            </a:extLst>
          </p:cNvPr>
          <p:cNvSpPr txBox="1"/>
          <p:nvPr/>
        </p:nvSpPr>
        <p:spPr>
          <a:xfrm>
            <a:off x="2097301" y="172958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10" name="object 13">
            <a:extLst>
              <a:ext uri="{FF2B5EF4-FFF2-40B4-BE49-F238E27FC236}">
                <a16:creationId xmlns:a16="http://schemas.microsoft.com/office/drawing/2014/main" id="{3982D6BE-4EA5-0243-B1B8-D8D13C585FF7}"/>
              </a:ext>
            </a:extLst>
          </p:cNvPr>
          <p:cNvSpPr/>
          <p:nvPr/>
        </p:nvSpPr>
        <p:spPr>
          <a:xfrm>
            <a:off x="2811459" y="237194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B4E68E78-A32A-D94F-9D1F-1AB8C072C8B3}"/>
              </a:ext>
            </a:extLst>
          </p:cNvPr>
          <p:cNvSpPr txBox="1"/>
          <p:nvPr/>
        </p:nvSpPr>
        <p:spPr>
          <a:xfrm>
            <a:off x="2948893" y="250115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</a:t>
            </a: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32649287-5E2F-BF47-9DBD-724E134AE24A}"/>
              </a:ext>
            </a:extLst>
          </p:cNvPr>
          <p:cNvSpPr/>
          <p:nvPr/>
        </p:nvSpPr>
        <p:spPr>
          <a:xfrm>
            <a:off x="1759387" y="2118664"/>
            <a:ext cx="331773" cy="3146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0E313DBF-0FB2-3F49-9F93-D1488D6EB84C}"/>
              </a:ext>
            </a:extLst>
          </p:cNvPr>
          <p:cNvSpPr/>
          <p:nvPr/>
        </p:nvSpPr>
        <p:spPr>
          <a:xfrm>
            <a:off x="935905" y="2819338"/>
            <a:ext cx="359473" cy="384662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7620F9EC-765B-FE4E-B058-9FF66F3F240E}"/>
              </a:ext>
            </a:extLst>
          </p:cNvPr>
          <p:cNvSpPr/>
          <p:nvPr/>
        </p:nvSpPr>
        <p:spPr>
          <a:xfrm>
            <a:off x="473646" y="315206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6012CFCB-5360-C04F-96BA-D7ECAE649135}"/>
              </a:ext>
            </a:extLst>
          </p:cNvPr>
          <p:cNvSpPr txBox="1"/>
          <p:nvPr/>
        </p:nvSpPr>
        <p:spPr>
          <a:xfrm>
            <a:off x="611079" y="327262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93455D76-D41E-FC46-9235-F632529A272A}"/>
              </a:ext>
            </a:extLst>
          </p:cNvPr>
          <p:cNvSpPr/>
          <p:nvPr/>
        </p:nvSpPr>
        <p:spPr>
          <a:xfrm>
            <a:off x="2810186" y="2883877"/>
            <a:ext cx="138706" cy="184320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E7AF7399-5548-364B-82FB-1F01C9AC1967}"/>
              </a:ext>
            </a:extLst>
          </p:cNvPr>
          <p:cNvSpPr/>
          <p:nvPr/>
        </p:nvSpPr>
        <p:spPr>
          <a:xfrm>
            <a:off x="2487482" y="3062050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3C3B52AE-9FED-4542-8DE6-99E406A8CEF5}"/>
              </a:ext>
            </a:extLst>
          </p:cNvPr>
          <p:cNvSpPr txBox="1"/>
          <p:nvPr/>
        </p:nvSpPr>
        <p:spPr>
          <a:xfrm>
            <a:off x="2624916" y="3191251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25</a:t>
            </a: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AC79618C-0D8C-3B42-8A0D-0C51985BE1E6}"/>
              </a:ext>
            </a:extLst>
          </p:cNvPr>
          <p:cNvSpPr/>
          <p:nvPr/>
        </p:nvSpPr>
        <p:spPr>
          <a:xfrm>
            <a:off x="1230499" y="236401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22528552-1811-014B-8A42-CBDD9B8676AF}"/>
              </a:ext>
            </a:extLst>
          </p:cNvPr>
          <p:cNvSpPr txBox="1"/>
          <p:nvPr/>
        </p:nvSpPr>
        <p:spPr>
          <a:xfrm>
            <a:off x="1367933" y="249321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B3CAF4-4BC9-B24D-90EF-FA5E98FDF928}"/>
              </a:ext>
            </a:extLst>
          </p:cNvPr>
          <p:cNvSpPr/>
          <p:nvPr/>
        </p:nvSpPr>
        <p:spPr>
          <a:xfrm>
            <a:off x="3958612" y="1429210"/>
            <a:ext cx="1281052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Delete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7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22" name="object 11">
            <a:extLst>
              <a:ext uri="{FF2B5EF4-FFF2-40B4-BE49-F238E27FC236}">
                <a16:creationId xmlns:a16="http://schemas.microsoft.com/office/drawing/2014/main" id="{ACB0DB89-7CB0-6243-9DC2-97DFC7366887}"/>
              </a:ext>
            </a:extLst>
          </p:cNvPr>
          <p:cNvSpPr/>
          <p:nvPr/>
        </p:nvSpPr>
        <p:spPr>
          <a:xfrm flipH="1">
            <a:off x="878876" y="3695252"/>
            <a:ext cx="214154" cy="23936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8E828D3-5E07-DB42-BFA0-9127C3734125}"/>
              </a:ext>
            </a:extLst>
          </p:cNvPr>
          <p:cNvGrpSpPr/>
          <p:nvPr/>
        </p:nvGrpSpPr>
        <p:grpSpPr>
          <a:xfrm>
            <a:off x="851599" y="3934616"/>
            <a:ext cx="592095" cy="555546"/>
            <a:chOff x="833248" y="5773207"/>
            <a:chExt cx="592095" cy="555546"/>
          </a:xfrm>
        </p:grpSpPr>
        <p:sp>
          <p:nvSpPr>
            <p:cNvPr id="35" name="object 13">
              <a:extLst>
                <a:ext uri="{FF2B5EF4-FFF2-40B4-BE49-F238E27FC236}">
                  <a16:creationId xmlns:a16="http://schemas.microsoft.com/office/drawing/2014/main" id="{D8AE0F7B-1729-CC4D-97E3-DEB7786A218A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F290C311-7862-B04C-B9E2-944417066062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F26AA56D-B8A5-954C-9080-1222602CE622}"/>
              </a:ext>
            </a:extLst>
          </p:cNvPr>
          <p:cNvSpPr/>
          <p:nvPr/>
        </p:nvSpPr>
        <p:spPr>
          <a:xfrm>
            <a:off x="3958612" y="1982719"/>
            <a:ext cx="3202131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If leaf node: Delete parent’s link 7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CAD4FD-EB92-5144-819F-78C78BD98009}"/>
              </a:ext>
            </a:extLst>
          </p:cNvPr>
          <p:cNvSpPr/>
          <p:nvPr/>
        </p:nvSpPr>
        <p:spPr>
          <a:xfrm>
            <a:off x="3958612" y="5303773"/>
            <a:ext cx="2996389" cy="58477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Replace deleted element with smallest right subtree value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CCC4E9-3589-8F49-AFA5-7BBC686EEAF1}"/>
              </a:ext>
            </a:extLst>
          </p:cNvPr>
          <p:cNvSpPr txBox="1"/>
          <p:nvPr/>
        </p:nvSpPr>
        <p:spPr>
          <a:xfrm>
            <a:off x="861846" y="382817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✗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21B2050-1F6A-454B-99A7-B02FCBA7D95C}"/>
              </a:ext>
            </a:extLst>
          </p:cNvPr>
          <p:cNvSpPr/>
          <p:nvPr/>
        </p:nvSpPr>
        <p:spPr>
          <a:xfrm>
            <a:off x="3958612" y="2536228"/>
            <a:ext cx="1281052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Delete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5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60" name="object 11">
            <a:extLst>
              <a:ext uri="{FF2B5EF4-FFF2-40B4-BE49-F238E27FC236}">
                <a16:creationId xmlns:a16="http://schemas.microsoft.com/office/drawing/2014/main" id="{9DF20E81-CBC4-374E-91B8-841245591606}"/>
              </a:ext>
            </a:extLst>
          </p:cNvPr>
          <p:cNvSpPr/>
          <p:nvPr/>
        </p:nvSpPr>
        <p:spPr>
          <a:xfrm flipH="1">
            <a:off x="1704467" y="2855694"/>
            <a:ext cx="337443" cy="34586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6381A20-2A65-BB4A-A50D-B18DBAF7268F}"/>
              </a:ext>
            </a:extLst>
          </p:cNvPr>
          <p:cNvGrpSpPr/>
          <p:nvPr/>
        </p:nvGrpSpPr>
        <p:grpSpPr>
          <a:xfrm>
            <a:off x="1800479" y="3201558"/>
            <a:ext cx="592095" cy="555546"/>
            <a:chOff x="833248" y="5773207"/>
            <a:chExt cx="592095" cy="555546"/>
          </a:xfrm>
        </p:grpSpPr>
        <p:sp>
          <p:nvSpPr>
            <p:cNvPr id="62" name="object 13">
              <a:extLst>
                <a:ext uri="{FF2B5EF4-FFF2-40B4-BE49-F238E27FC236}">
                  <a16:creationId xmlns:a16="http://schemas.microsoft.com/office/drawing/2014/main" id="{2FC03B60-D3D5-7145-BED5-2585CA0730DE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3" name="object 9">
              <a:extLst>
                <a:ext uri="{FF2B5EF4-FFF2-40B4-BE49-F238E27FC236}">
                  <a16:creationId xmlns:a16="http://schemas.microsoft.com/office/drawing/2014/main" id="{AB137C7F-7EE4-C748-9819-90544148E50B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15</a:t>
              </a:r>
            </a:p>
          </p:txBody>
        </p:sp>
      </p:grpSp>
      <p:sp>
        <p:nvSpPr>
          <p:cNvPr id="65" name="object 11">
            <a:extLst>
              <a:ext uri="{FF2B5EF4-FFF2-40B4-BE49-F238E27FC236}">
                <a16:creationId xmlns:a16="http://schemas.microsoft.com/office/drawing/2014/main" id="{95F6DEB1-E05F-424A-BB1D-F01D139BF14C}"/>
              </a:ext>
            </a:extLst>
          </p:cNvPr>
          <p:cNvSpPr/>
          <p:nvPr/>
        </p:nvSpPr>
        <p:spPr>
          <a:xfrm>
            <a:off x="1187470" y="2872811"/>
            <a:ext cx="207283" cy="1053795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D211A47-CC8F-FF4D-A563-187CD368118C}"/>
              </a:ext>
            </a:extLst>
          </p:cNvPr>
          <p:cNvSpPr txBox="1"/>
          <p:nvPr/>
        </p:nvSpPr>
        <p:spPr>
          <a:xfrm>
            <a:off x="464320" y="3067061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✗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343B3A7-AD10-1D4E-AD56-7E39F19CD4B7}"/>
              </a:ext>
            </a:extLst>
          </p:cNvPr>
          <p:cNvSpPr/>
          <p:nvPr/>
        </p:nvSpPr>
        <p:spPr>
          <a:xfrm>
            <a:off x="3958612" y="3089737"/>
            <a:ext cx="2635658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If only one child, hoist child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C89200E-8B03-AE49-9D7F-9E67F7E99FC0}"/>
              </a:ext>
            </a:extLst>
          </p:cNvPr>
          <p:cNvGrpSpPr/>
          <p:nvPr/>
        </p:nvGrpSpPr>
        <p:grpSpPr>
          <a:xfrm>
            <a:off x="1538913" y="3934616"/>
            <a:ext cx="592095" cy="555546"/>
            <a:chOff x="833248" y="5773207"/>
            <a:chExt cx="592095" cy="555546"/>
          </a:xfrm>
        </p:grpSpPr>
        <p:sp>
          <p:nvSpPr>
            <p:cNvPr id="72" name="object 13">
              <a:extLst>
                <a:ext uri="{FF2B5EF4-FFF2-40B4-BE49-F238E27FC236}">
                  <a16:creationId xmlns:a16="http://schemas.microsoft.com/office/drawing/2014/main" id="{8B0F0FD4-173C-A24C-8F89-B286D4247BB5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3" name="object 9">
              <a:extLst>
                <a:ext uri="{FF2B5EF4-FFF2-40B4-BE49-F238E27FC236}">
                  <a16:creationId xmlns:a16="http://schemas.microsoft.com/office/drawing/2014/main" id="{46D0C7C8-4059-1D4B-9BB1-843BB27A12FF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12</a:t>
              </a:r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E7EE67FD-8265-B94A-8CB7-2E12CFC1A813}"/>
              </a:ext>
            </a:extLst>
          </p:cNvPr>
          <p:cNvSpPr/>
          <p:nvPr/>
        </p:nvSpPr>
        <p:spPr>
          <a:xfrm>
            <a:off x="3958612" y="3643246"/>
            <a:ext cx="1281052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Delete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10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4EAAD91-19F0-1040-9FF1-A446CD78E9B5}"/>
              </a:ext>
            </a:extLst>
          </p:cNvPr>
          <p:cNvSpPr/>
          <p:nvPr/>
        </p:nvSpPr>
        <p:spPr>
          <a:xfrm>
            <a:off x="3958611" y="4196755"/>
            <a:ext cx="5093637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When a deleted node has two children, this gets tricky.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2D66F63-9A85-8649-9A86-4A176EEB2085}"/>
              </a:ext>
            </a:extLst>
          </p:cNvPr>
          <p:cNvSpPr/>
          <p:nvPr/>
        </p:nvSpPr>
        <p:spPr>
          <a:xfrm>
            <a:off x="3958612" y="4750264"/>
            <a:ext cx="3353803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Find smallest value in right subtree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D760FB4-FD0C-B143-AC0B-3E6B76C08845}"/>
              </a:ext>
            </a:extLst>
          </p:cNvPr>
          <p:cNvGrpSpPr/>
          <p:nvPr/>
        </p:nvGrpSpPr>
        <p:grpSpPr>
          <a:xfrm>
            <a:off x="1230677" y="2364015"/>
            <a:ext cx="592095" cy="555546"/>
            <a:chOff x="833248" y="5773207"/>
            <a:chExt cx="592095" cy="555546"/>
          </a:xfrm>
        </p:grpSpPr>
        <p:sp>
          <p:nvSpPr>
            <p:cNvPr id="80" name="object 13">
              <a:extLst>
                <a:ext uri="{FF2B5EF4-FFF2-40B4-BE49-F238E27FC236}">
                  <a16:creationId xmlns:a16="http://schemas.microsoft.com/office/drawing/2014/main" id="{E9320FB6-296D-FB49-90BC-A2C3A6BF6C38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1" name="object 9">
              <a:extLst>
                <a:ext uri="{FF2B5EF4-FFF2-40B4-BE49-F238E27FC236}">
                  <a16:creationId xmlns:a16="http://schemas.microsoft.com/office/drawing/2014/main" id="{7FB2BA14-1666-C640-B782-C67ACC64DC51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12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D5328C4B-0013-774E-AE1E-ABCCF23E7FB0}"/>
              </a:ext>
            </a:extLst>
          </p:cNvPr>
          <p:cNvSpPr/>
          <p:nvPr/>
        </p:nvSpPr>
        <p:spPr>
          <a:xfrm>
            <a:off x="3958612" y="6103501"/>
            <a:ext cx="3765774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Then delete right subtree duplicate (12)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3DE8266-A0AA-6D44-B02A-A2120B370CCC}"/>
              </a:ext>
            </a:extLst>
          </p:cNvPr>
          <p:cNvSpPr txBox="1"/>
          <p:nvPr/>
        </p:nvSpPr>
        <p:spPr>
          <a:xfrm>
            <a:off x="1534118" y="3835016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Arial Rounded MT Bold" panose="020F0704030504030204" pitchFamily="34" charset="77"/>
              </a:rPr>
              <a:t>✗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7AFEC20-33F7-464E-B2B9-3459938FA9C1}"/>
              </a:ext>
            </a:extLst>
          </p:cNvPr>
          <p:cNvSpPr/>
          <p:nvPr/>
        </p:nvSpPr>
        <p:spPr>
          <a:xfrm>
            <a:off x="372282" y="5625723"/>
            <a:ext cx="2042243" cy="261090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3450A62-96E9-2940-AFA7-83BA318DEADE}"/>
              </a:ext>
            </a:extLst>
          </p:cNvPr>
          <p:cNvSpPr/>
          <p:nvPr/>
        </p:nvSpPr>
        <p:spPr>
          <a:xfrm>
            <a:off x="338558" y="4839924"/>
            <a:ext cx="3064996" cy="164660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of the following is true about the smallest element in a node's right subtree?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  <a:r>
              <a:rPr lang="zh-CN" altLang="en-US" sz="1600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 left child is null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600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</a:t>
            </a:r>
            <a:r>
              <a:rPr lang="zh-CN" altLang="en-US" sz="1600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 right child is null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600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</a:t>
            </a:r>
            <a:r>
              <a:rPr lang="zh-CN" altLang="en-US" sz="1600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of its children are null</a:t>
            </a:r>
            <a:endParaRPr lang="en-US" sz="1600" b="0" i="0" dirty="0">
              <a:solidFill>
                <a:srgbClr val="373A3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254CA6A-3923-E644-BC88-EAB3B005DA87}"/>
              </a:ext>
            </a:extLst>
          </p:cNvPr>
          <p:cNvSpPr/>
          <p:nvPr/>
        </p:nvSpPr>
        <p:spPr>
          <a:xfrm>
            <a:off x="1449181" y="3855670"/>
            <a:ext cx="771553" cy="708871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654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3" grpId="1" animBg="1"/>
      <p:bldP spid="13" grpId="2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2" grpId="1" animBg="1"/>
      <p:bldP spid="22" grpId="2" animBg="1"/>
      <p:bldP spid="37" grpId="0" animBg="1"/>
      <p:bldP spid="40" grpId="0" animBg="1"/>
      <p:bldP spid="58" grpId="0"/>
      <p:bldP spid="59" grpId="0" animBg="1"/>
      <p:bldP spid="60" grpId="0" animBg="1"/>
      <p:bldP spid="65" grpId="0" animBg="1"/>
      <p:bldP spid="65" grpId="1" animBg="1"/>
      <p:bldP spid="66" grpId="0"/>
      <p:bldP spid="66" grpId="1"/>
      <p:bldP spid="67" grpId="0" animBg="1"/>
      <p:bldP spid="74" grpId="0" animBg="1"/>
      <p:bldP spid="68" grpId="0" animBg="1"/>
      <p:bldP spid="69" grpId="0" animBg="1"/>
      <p:bldP spid="77" grpId="0" animBg="1"/>
      <p:bldP spid="85" grpId="0"/>
      <p:bldP spid="86" grpId="0" animBg="1"/>
      <p:bldP spid="82" grpId="0" animBg="1"/>
      <p:bldP spid="8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object 11">
            <a:extLst>
              <a:ext uri="{FF2B5EF4-FFF2-40B4-BE49-F238E27FC236}">
                <a16:creationId xmlns:a16="http://schemas.microsoft.com/office/drawing/2014/main" id="{B5E02487-06F1-F245-94F6-D776AE3F46A4}"/>
              </a:ext>
            </a:extLst>
          </p:cNvPr>
          <p:cNvSpPr/>
          <p:nvPr/>
        </p:nvSpPr>
        <p:spPr>
          <a:xfrm flipH="1">
            <a:off x="5699162" y="4547602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2" name="object 11">
            <a:extLst>
              <a:ext uri="{FF2B5EF4-FFF2-40B4-BE49-F238E27FC236}">
                <a16:creationId xmlns:a16="http://schemas.microsoft.com/office/drawing/2014/main" id="{13AD2C86-0DFF-A34F-B0F4-60E43F72FBF0}"/>
              </a:ext>
            </a:extLst>
          </p:cNvPr>
          <p:cNvSpPr/>
          <p:nvPr/>
        </p:nvSpPr>
        <p:spPr>
          <a:xfrm flipH="1">
            <a:off x="6062160" y="5270524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D973A9-5DA5-C54A-A8D5-5114522B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Shape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6D0998-935F-D742-A46E-3F7EF8362C89}"/>
              </a:ext>
            </a:extLst>
          </p:cNvPr>
          <p:cNvSpPr/>
          <p:nvPr/>
        </p:nvSpPr>
        <p:spPr>
          <a:xfrm>
            <a:off x="624979" y="1417638"/>
            <a:ext cx="6925113" cy="584775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Which of the following Binary Search Trees could be the result of adding elements: 1, 2, 4, and 8 in some order. </a:t>
            </a:r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F4B647B9-8764-EE4B-9C2D-54A4B3B94995}"/>
              </a:ext>
            </a:extLst>
          </p:cNvPr>
          <p:cNvSpPr/>
          <p:nvPr/>
        </p:nvSpPr>
        <p:spPr>
          <a:xfrm flipH="1">
            <a:off x="1475364" y="4211284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object 19">
            <a:extLst>
              <a:ext uri="{FF2B5EF4-FFF2-40B4-BE49-F238E27FC236}">
                <a16:creationId xmlns:a16="http://schemas.microsoft.com/office/drawing/2014/main" id="{9CB1F35C-8E69-0846-B4E3-E55BDF9B608F}"/>
              </a:ext>
            </a:extLst>
          </p:cNvPr>
          <p:cNvSpPr/>
          <p:nvPr/>
        </p:nvSpPr>
        <p:spPr>
          <a:xfrm>
            <a:off x="1085185" y="3681068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E5F0DE64-22DC-C14C-8664-E18B91A85E37}"/>
              </a:ext>
            </a:extLst>
          </p:cNvPr>
          <p:cNvSpPr txBox="1"/>
          <p:nvPr/>
        </p:nvSpPr>
        <p:spPr>
          <a:xfrm>
            <a:off x="1222619" y="381216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6A44B69B-6BF5-C549-99AF-64ACC624FD5F}"/>
              </a:ext>
            </a:extLst>
          </p:cNvPr>
          <p:cNvSpPr/>
          <p:nvPr/>
        </p:nvSpPr>
        <p:spPr>
          <a:xfrm>
            <a:off x="1475364" y="4436394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FF005B0-3C12-9746-B0ED-7790F2F77560}"/>
              </a:ext>
            </a:extLst>
          </p:cNvPr>
          <p:cNvSpPr txBox="1"/>
          <p:nvPr/>
        </p:nvSpPr>
        <p:spPr>
          <a:xfrm>
            <a:off x="1612798" y="4565595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941A84A6-1655-1840-8920-C89458930807}"/>
              </a:ext>
            </a:extLst>
          </p:cNvPr>
          <p:cNvSpPr/>
          <p:nvPr/>
        </p:nvSpPr>
        <p:spPr>
          <a:xfrm>
            <a:off x="884705" y="4201245"/>
            <a:ext cx="331773" cy="3146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2E62ECB5-964D-C845-9ACB-A6D40B5284DE}"/>
              </a:ext>
            </a:extLst>
          </p:cNvPr>
          <p:cNvSpPr/>
          <p:nvPr/>
        </p:nvSpPr>
        <p:spPr>
          <a:xfrm flipH="1">
            <a:off x="1921076" y="4953200"/>
            <a:ext cx="146383" cy="237885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C9C13F26-A7A5-2D4C-9AA7-EB480DE9D95B}"/>
              </a:ext>
            </a:extLst>
          </p:cNvPr>
          <p:cNvSpPr/>
          <p:nvPr/>
        </p:nvSpPr>
        <p:spPr>
          <a:xfrm>
            <a:off x="1898734" y="516724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E7D1BA01-9E2B-9147-9A5A-74A0FC374024}"/>
              </a:ext>
            </a:extLst>
          </p:cNvPr>
          <p:cNvSpPr txBox="1"/>
          <p:nvPr/>
        </p:nvSpPr>
        <p:spPr>
          <a:xfrm>
            <a:off x="2036168" y="529644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8E6FD9B3-389D-3945-A754-7D7029305951}"/>
              </a:ext>
            </a:extLst>
          </p:cNvPr>
          <p:cNvSpPr/>
          <p:nvPr/>
        </p:nvSpPr>
        <p:spPr>
          <a:xfrm>
            <a:off x="581906" y="4437438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EFBBF2B7-1303-514C-BE93-203E462C321C}"/>
              </a:ext>
            </a:extLst>
          </p:cNvPr>
          <p:cNvSpPr txBox="1"/>
          <p:nvPr/>
        </p:nvSpPr>
        <p:spPr>
          <a:xfrm>
            <a:off x="719340" y="4566639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AECECCE-84A8-FB48-95D4-BAAD0C26C78B}"/>
              </a:ext>
            </a:extLst>
          </p:cNvPr>
          <p:cNvSpPr/>
          <p:nvPr/>
        </p:nvSpPr>
        <p:spPr>
          <a:xfrm>
            <a:off x="457200" y="3177282"/>
            <a:ext cx="2114266" cy="292864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807973-7B69-D241-BD6E-505BFAB40DF5}"/>
              </a:ext>
            </a:extLst>
          </p:cNvPr>
          <p:cNvSpPr txBox="1"/>
          <p:nvPr/>
        </p:nvSpPr>
        <p:spPr>
          <a:xfrm>
            <a:off x="472286" y="318863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65" name="object 11">
            <a:extLst>
              <a:ext uri="{FF2B5EF4-FFF2-40B4-BE49-F238E27FC236}">
                <a16:creationId xmlns:a16="http://schemas.microsoft.com/office/drawing/2014/main" id="{0FA06B9D-9B53-8947-8CAA-28AE955E656E}"/>
              </a:ext>
            </a:extLst>
          </p:cNvPr>
          <p:cNvSpPr/>
          <p:nvPr/>
        </p:nvSpPr>
        <p:spPr>
          <a:xfrm flipH="1">
            <a:off x="3813721" y="4096806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object 19">
            <a:extLst>
              <a:ext uri="{FF2B5EF4-FFF2-40B4-BE49-F238E27FC236}">
                <a16:creationId xmlns:a16="http://schemas.microsoft.com/office/drawing/2014/main" id="{19529DF4-8710-2F4C-86A1-1D4C50C81172}"/>
              </a:ext>
            </a:extLst>
          </p:cNvPr>
          <p:cNvSpPr/>
          <p:nvPr/>
        </p:nvSpPr>
        <p:spPr>
          <a:xfrm>
            <a:off x="3423542" y="3566590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object 9">
            <a:extLst>
              <a:ext uri="{FF2B5EF4-FFF2-40B4-BE49-F238E27FC236}">
                <a16:creationId xmlns:a16="http://schemas.microsoft.com/office/drawing/2014/main" id="{1931D7EB-3FFD-254A-A47F-86E448B42F48}"/>
              </a:ext>
            </a:extLst>
          </p:cNvPr>
          <p:cNvSpPr txBox="1"/>
          <p:nvPr/>
        </p:nvSpPr>
        <p:spPr>
          <a:xfrm>
            <a:off x="3560976" y="3697689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8" name="object 13">
            <a:extLst>
              <a:ext uri="{FF2B5EF4-FFF2-40B4-BE49-F238E27FC236}">
                <a16:creationId xmlns:a16="http://schemas.microsoft.com/office/drawing/2014/main" id="{6B292213-A409-F84B-9B1D-777CD3509E58}"/>
              </a:ext>
            </a:extLst>
          </p:cNvPr>
          <p:cNvSpPr/>
          <p:nvPr/>
        </p:nvSpPr>
        <p:spPr>
          <a:xfrm>
            <a:off x="3813721" y="432191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9" name="object 9">
            <a:extLst>
              <a:ext uri="{FF2B5EF4-FFF2-40B4-BE49-F238E27FC236}">
                <a16:creationId xmlns:a16="http://schemas.microsoft.com/office/drawing/2014/main" id="{A5015706-BB30-0840-952C-9356E445C7A2}"/>
              </a:ext>
            </a:extLst>
          </p:cNvPr>
          <p:cNvSpPr txBox="1"/>
          <p:nvPr/>
        </p:nvSpPr>
        <p:spPr>
          <a:xfrm>
            <a:off x="3951155" y="445111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70" name="object 11">
            <a:extLst>
              <a:ext uri="{FF2B5EF4-FFF2-40B4-BE49-F238E27FC236}">
                <a16:creationId xmlns:a16="http://schemas.microsoft.com/office/drawing/2014/main" id="{6C190AC9-C5EF-CF4B-B50A-ED49D7AF622C}"/>
              </a:ext>
            </a:extLst>
          </p:cNvPr>
          <p:cNvSpPr/>
          <p:nvPr/>
        </p:nvSpPr>
        <p:spPr>
          <a:xfrm>
            <a:off x="3223062" y="4086767"/>
            <a:ext cx="331773" cy="3146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" name="object 11">
            <a:extLst>
              <a:ext uri="{FF2B5EF4-FFF2-40B4-BE49-F238E27FC236}">
                <a16:creationId xmlns:a16="http://schemas.microsoft.com/office/drawing/2014/main" id="{A4788E2D-4F48-5A40-B129-A4A6DA14475F}"/>
              </a:ext>
            </a:extLst>
          </p:cNvPr>
          <p:cNvSpPr/>
          <p:nvPr/>
        </p:nvSpPr>
        <p:spPr>
          <a:xfrm>
            <a:off x="3716974" y="4838722"/>
            <a:ext cx="234182" cy="237885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2" name="object 13">
            <a:extLst>
              <a:ext uri="{FF2B5EF4-FFF2-40B4-BE49-F238E27FC236}">
                <a16:creationId xmlns:a16="http://schemas.microsoft.com/office/drawing/2014/main" id="{0C7C6276-2495-F64C-8922-C77D9C47C105}"/>
              </a:ext>
            </a:extLst>
          </p:cNvPr>
          <p:cNvSpPr/>
          <p:nvPr/>
        </p:nvSpPr>
        <p:spPr>
          <a:xfrm>
            <a:off x="3374922" y="503950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" name="object 9">
            <a:extLst>
              <a:ext uri="{FF2B5EF4-FFF2-40B4-BE49-F238E27FC236}">
                <a16:creationId xmlns:a16="http://schemas.microsoft.com/office/drawing/2014/main" id="{2D41D7E5-B69C-944B-870C-A48D6C46717F}"/>
              </a:ext>
            </a:extLst>
          </p:cNvPr>
          <p:cNvSpPr txBox="1"/>
          <p:nvPr/>
        </p:nvSpPr>
        <p:spPr>
          <a:xfrm>
            <a:off x="3512356" y="516870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74" name="object 13">
            <a:extLst>
              <a:ext uri="{FF2B5EF4-FFF2-40B4-BE49-F238E27FC236}">
                <a16:creationId xmlns:a16="http://schemas.microsoft.com/office/drawing/2014/main" id="{586CC048-917D-B94F-B0EF-FAF1CC834DA3}"/>
              </a:ext>
            </a:extLst>
          </p:cNvPr>
          <p:cNvSpPr/>
          <p:nvPr/>
        </p:nvSpPr>
        <p:spPr>
          <a:xfrm>
            <a:off x="2920263" y="4322960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object 9">
            <a:extLst>
              <a:ext uri="{FF2B5EF4-FFF2-40B4-BE49-F238E27FC236}">
                <a16:creationId xmlns:a16="http://schemas.microsoft.com/office/drawing/2014/main" id="{AAB6352E-A19F-4F4C-B21E-9B7DF947322D}"/>
              </a:ext>
            </a:extLst>
          </p:cNvPr>
          <p:cNvSpPr txBox="1"/>
          <p:nvPr/>
        </p:nvSpPr>
        <p:spPr>
          <a:xfrm>
            <a:off x="3057697" y="4452161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2488D9B-EB27-AC42-874B-800D2C8F5591}"/>
              </a:ext>
            </a:extLst>
          </p:cNvPr>
          <p:cNvSpPr/>
          <p:nvPr/>
        </p:nvSpPr>
        <p:spPr>
          <a:xfrm>
            <a:off x="2728444" y="3188639"/>
            <a:ext cx="1867739" cy="291728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25646C4-1417-6448-B98E-09715476B9AE}"/>
              </a:ext>
            </a:extLst>
          </p:cNvPr>
          <p:cNvSpPr txBox="1"/>
          <p:nvPr/>
        </p:nvSpPr>
        <p:spPr>
          <a:xfrm>
            <a:off x="2743531" y="319999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B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" name="object 11">
            <a:extLst>
              <a:ext uri="{FF2B5EF4-FFF2-40B4-BE49-F238E27FC236}">
                <a16:creationId xmlns:a16="http://schemas.microsoft.com/office/drawing/2014/main" id="{D0817F8B-A9B9-5C42-851D-AA3AAEBC0093}"/>
              </a:ext>
            </a:extLst>
          </p:cNvPr>
          <p:cNvSpPr/>
          <p:nvPr/>
        </p:nvSpPr>
        <p:spPr>
          <a:xfrm flipH="1">
            <a:off x="5497246" y="3799425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9" name="object 19">
            <a:extLst>
              <a:ext uri="{FF2B5EF4-FFF2-40B4-BE49-F238E27FC236}">
                <a16:creationId xmlns:a16="http://schemas.microsoft.com/office/drawing/2014/main" id="{6BF5D8B9-23A5-2341-B599-0D20EAF656FA}"/>
              </a:ext>
            </a:extLst>
          </p:cNvPr>
          <p:cNvSpPr/>
          <p:nvPr/>
        </p:nvSpPr>
        <p:spPr>
          <a:xfrm>
            <a:off x="5107067" y="3269209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0" name="object 9">
            <a:extLst>
              <a:ext uri="{FF2B5EF4-FFF2-40B4-BE49-F238E27FC236}">
                <a16:creationId xmlns:a16="http://schemas.microsoft.com/office/drawing/2014/main" id="{EEA29CFA-AF5F-0549-AC08-40D341FDF6BE}"/>
              </a:ext>
            </a:extLst>
          </p:cNvPr>
          <p:cNvSpPr txBox="1"/>
          <p:nvPr/>
        </p:nvSpPr>
        <p:spPr>
          <a:xfrm>
            <a:off x="5244501" y="340030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1" name="object 13">
            <a:extLst>
              <a:ext uri="{FF2B5EF4-FFF2-40B4-BE49-F238E27FC236}">
                <a16:creationId xmlns:a16="http://schemas.microsoft.com/office/drawing/2014/main" id="{1845D786-86CC-7B4B-8544-4FFBF8DED2A7}"/>
              </a:ext>
            </a:extLst>
          </p:cNvPr>
          <p:cNvSpPr/>
          <p:nvPr/>
        </p:nvSpPr>
        <p:spPr>
          <a:xfrm>
            <a:off x="5349427" y="402453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" name="object 9">
            <a:extLst>
              <a:ext uri="{FF2B5EF4-FFF2-40B4-BE49-F238E27FC236}">
                <a16:creationId xmlns:a16="http://schemas.microsoft.com/office/drawing/2014/main" id="{FABE0156-82B9-BE4E-AAFE-D17E67C000C7}"/>
              </a:ext>
            </a:extLst>
          </p:cNvPr>
          <p:cNvSpPr txBox="1"/>
          <p:nvPr/>
        </p:nvSpPr>
        <p:spPr>
          <a:xfrm>
            <a:off x="5486861" y="415373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85" name="object 13">
            <a:extLst>
              <a:ext uri="{FF2B5EF4-FFF2-40B4-BE49-F238E27FC236}">
                <a16:creationId xmlns:a16="http://schemas.microsoft.com/office/drawing/2014/main" id="{300E1E85-6E69-2742-9280-E29A402DDAA7}"/>
              </a:ext>
            </a:extLst>
          </p:cNvPr>
          <p:cNvSpPr/>
          <p:nvPr/>
        </p:nvSpPr>
        <p:spPr>
          <a:xfrm>
            <a:off x="5664755" y="4767428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6" name="object 9">
            <a:extLst>
              <a:ext uri="{FF2B5EF4-FFF2-40B4-BE49-F238E27FC236}">
                <a16:creationId xmlns:a16="http://schemas.microsoft.com/office/drawing/2014/main" id="{7CAFD9BD-55D8-1B46-800E-DE857E658A29}"/>
              </a:ext>
            </a:extLst>
          </p:cNvPr>
          <p:cNvSpPr txBox="1"/>
          <p:nvPr/>
        </p:nvSpPr>
        <p:spPr>
          <a:xfrm>
            <a:off x="5802189" y="4896629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87" name="object 13">
            <a:extLst>
              <a:ext uri="{FF2B5EF4-FFF2-40B4-BE49-F238E27FC236}">
                <a16:creationId xmlns:a16="http://schemas.microsoft.com/office/drawing/2014/main" id="{C4EE9D76-747C-DF4B-B910-53C7D8E1CA85}"/>
              </a:ext>
            </a:extLst>
          </p:cNvPr>
          <p:cNvSpPr/>
          <p:nvPr/>
        </p:nvSpPr>
        <p:spPr>
          <a:xfrm>
            <a:off x="6033379" y="543759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8" name="object 9">
            <a:extLst>
              <a:ext uri="{FF2B5EF4-FFF2-40B4-BE49-F238E27FC236}">
                <a16:creationId xmlns:a16="http://schemas.microsoft.com/office/drawing/2014/main" id="{DF22AA13-33E3-E043-97D0-DF9C529CFFA7}"/>
              </a:ext>
            </a:extLst>
          </p:cNvPr>
          <p:cNvSpPr txBox="1"/>
          <p:nvPr/>
        </p:nvSpPr>
        <p:spPr>
          <a:xfrm>
            <a:off x="6170813" y="556679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E63F666-7E4E-6F4C-B8D9-4A7E193818FA}"/>
              </a:ext>
            </a:extLst>
          </p:cNvPr>
          <p:cNvSpPr/>
          <p:nvPr/>
        </p:nvSpPr>
        <p:spPr>
          <a:xfrm>
            <a:off x="4732132" y="3188639"/>
            <a:ext cx="1986466" cy="291728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8E66292-354E-7844-8027-34DF640620BE}"/>
              </a:ext>
            </a:extLst>
          </p:cNvPr>
          <p:cNvSpPr txBox="1"/>
          <p:nvPr/>
        </p:nvSpPr>
        <p:spPr>
          <a:xfrm>
            <a:off x="4747218" y="31999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3" name="object 11">
            <a:extLst>
              <a:ext uri="{FF2B5EF4-FFF2-40B4-BE49-F238E27FC236}">
                <a16:creationId xmlns:a16="http://schemas.microsoft.com/office/drawing/2014/main" id="{36C53B6F-A23B-214B-9C26-56EAC3736F43}"/>
              </a:ext>
            </a:extLst>
          </p:cNvPr>
          <p:cNvSpPr/>
          <p:nvPr/>
        </p:nvSpPr>
        <p:spPr>
          <a:xfrm>
            <a:off x="7567792" y="4817265"/>
            <a:ext cx="212299" cy="238668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4" name="object 11">
            <a:extLst>
              <a:ext uri="{FF2B5EF4-FFF2-40B4-BE49-F238E27FC236}">
                <a16:creationId xmlns:a16="http://schemas.microsoft.com/office/drawing/2014/main" id="{7997C9D9-133E-804C-8A68-6E723067B8B7}"/>
              </a:ext>
            </a:extLst>
          </p:cNvPr>
          <p:cNvSpPr/>
          <p:nvPr/>
        </p:nvSpPr>
        <p:spPr>
          <a:xfrm flipH="1">
            <a:off x="8105921" y="4793881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5" name="object 11">
            <a:extLst>
              <a:ext uri="{FF2B5EF4-FFF2-40B4-BE49-F238E27FC236}">
                <a16:creationId xmlns:a16="http://schemas.microsoft.com/office/drawing/2014/main" id="{566907C9-CDA0-A54B-839E-1B77304004A2}"/>
              </a:ext>
            </a:extLst>
          </p:cNvPr>
          <p:cNvSpPr/>
          <p:nvPr/>
        </p:nvSpPr>
        <p:spPr>
          <a:xfrm flipH="1">
            <a:off x="7715611" y="4051095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6" name="object 19">
            <a:extLst>
              <a:ext uri="{FF2B5EF4-FFF2-40B4-BE49-F238E27FC236}">
                <a16:creationId xmlns:a16="http://schemas.microsoft.com/office/drawing/2014/main" id="{72CBFCE0-7149-B847-B9CD-8B244B85F5DB}"/>
              </a:ext>
            </a:extLst>
          </p:cNvPr>
          <p:cNvSpPr/>
          <p:nvPr/>
        </p:nvSpPr>
        <p:spPr>
          <a:xfrm>
            <a:off x="7325432" y="3520879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7" name="object 9">
            <a:extLst>
              <a:ext uri="{FF2B5EF4-FFF2-40B4-BE49-F238E27FC236}">
                <a16:creationId xmlns:a16="http://schemas.microsoft.com/office/drawing/2014/main" id="{BEED10BA-7EA3-9D4F-8386-65791D935F48}"/>
              </a:ext>
            </a:extLst>
          </p:cNvPr>
          <p:cNvSpPr txBox="1"/>
          <p:nvPr/>
        </p:nvSpPr>
        <p:spPr>
          <a:xfrm>
            <a:off x="7462866" y="365197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98" name="object 13">
            <a:extLst>
              <a:ext uri="{FF2B5EF4-FFF2-40B4-BE49-F238E27FC236}">
                <a16:creationId xmlns:a16="http://schemas.microsoft.com/office/drawing/2014/main" id="{F56F79F5-A622-A541-9599-352C65EAB26C}"/>
              </a:ext>
            </a:extLst>
          </p:cNvPr>
          <p:cNvSpPr/>
          <p:nvPr/>
        </p:nvSpPr>
        <p:spPr>
          <a:xfrm>
            <a:off x="7646959" y="429581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9" name="object 9">
            <a:extLst>
              <a:ext uri="{FF2B5EF4-FFF2-40B4-BE49-F238E27FC236}">
                <a16:creationId xmlns:a16="http://schemas.microsoft.com/office/drawing/2014/main" id="{08A4B3AB-AB13-2649-940D-068CED66C80F}"/>
              </a:ext>
            </a:extLst>
          </p:cNvPr>
          <p:cNvSpPr txBox="1"/>
          <p:nvPr/>
        </p:nvSpPr>
        <p:spPr>
          <a:xfrm>
            <a:off x="7784393" y="442501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00" name="object 13">
            <a:extLst>
              <a:ext uri="{FF2B5EF4-FFF2-40B4-BE49-F238E27FC236}">
                <a16:creationId xmlns:a16="http://schemas.microsoft.com/office/drawing/2014/main" id="{0B17AC62-D933-6046-898A-9D9407113601}"/>
              </a:ext>
            </a:extLst>
          </p:cNvPr>
          <p:cNvSpPr/>
          <p:nvPr/>
        </p:nvSpPr>
        <p:spPr>
          <a:xfrm>
            <a:off x="7311041" y="503912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" name="object 9">
            <a:extLst>
              <a:ext uri="{FF2B5EF4-FFF2-40B4-BE49-F238E27FC236}">
                <a16:creationId xmlns:a16="http://schemas.microsoft.com/office/drawing/2014/main" id="{D3F3C072-2909-464B-91C1-72B2D6100099}"/>
              </a:ext>
            </a:extLst>
          </p:cNvPr>
          <p:cNvSpPr txBox="1"/>
          <p:nvPr/>
        </p:nvSpPr>
        <p:spPr>
          <a:xfrm>
            <a:off x="7448475" y="516832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02" name="object 13">
            <a:extLst>
              <a:ext uri="{FF2B5EF4-FFF2-40B4-BE49-F238E27FC236}">
                <a16:creationId xmlns:a16="http://schemas.microsoft.com/office/drawing/2014/main" id="{36C3BB0B-F777-C34D-8E91-3A7E473AEF48}"/>
              </a:ext>
            </a:extLst>
          </p:cNvPr>
          <p:cNvSpPr/>
          <p:nvPr/>
        </p:nvSpPr>
        <p:spPr>
          <a:xfrm>
            <a:off x="8101338" y="505054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3" name="object 9">
            <a:extLst>
              <a:ext uri="{FF2B5EF4-FFF2-40B4-BE49-F238E27FC236}">
                <a16:creationId xmlns:a16="http://schemas.microsoft.com/office/drawing/2014/main" id="{07AD44CB-9B4D-1947-9296-C7CE48BB5DA6}"/>
              </a:ext>
            </a:extLst>
          </p:cNvPr>
          <p:cNvSpPr txBox="1"/>
          <p:nvPr/>
        </p:nvSpPr>
        <p:spPr>
          <a:xfrm>
            <a:off x="8238772" y="517974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99F68B6-7B30-2548-98F6-C1B03A5C8DD4}"/>
              </a:ext>
            </a:extLst>
          </p:cNvPr>
          <p:cNvSpPr/>
          <p:nvPr/>
        </p:nvSpPr>
        <p:spPr>
          <a:xfrm>
            <a:off x="6908552" y="3188639"/>
            <a:ext cx="1986466" cy="291728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93A4F72-668D-1947-A398-B157E7203058}"/>
              </a:ext>
            </a:extLst>
          </p:cNvPr>
          <p:cNvSpPr txBox="1"/>
          <p:nvPr/>
        </p:nvSpPr>
        <p:spPr>
          <a:xfrm>
            <a:off x="6923638" y="31999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D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9C9BCAF-3856-6940-8998-5DA18537986D}"/>
              </a:ext>
            </a:extLst>
          </p:cNvPr>
          <p:cNvSpPr/>
          <p:nvPr/>
        </p:nvSpPr>
        <p:spPr>
          <a:xfrm>
            <a:off x="529911" y="2496992"/>
            <a:ext cx="4147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are all valid binary search trees!</a:t>
            </a:r>
          </a:p>
        </p:txBody>
      </p:sp>
    </p:spTree>
    <p:extLst>
      <p:ext uri="{BB962C8B-B14F-4D97-AF65-F5344CB8AC3E}">
        <p14:creationId xmlns:p14="http://schemas.microsoft.com/office/powerpoint/2010/main" val="131643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44" grpId="0" animBg="1"/>
      <p:bldP spid="51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/>
      <p:bldP spid="78" grpId="0" animBg="1"/>
      <p:bldP spid="79" grpId="0" animBg="1"/>
      <p:bldP spid="80" grpId="0" animBg="1"/>
      <p:bldP spid="81" grpId="0" animBg="1"/>
      <p:bldP spid="82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/>
      <p:bldP spid="1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73A9-5DA5-C54A-A8D5-5114522B7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07" y="-1810"/>
            <a:ext cx="8229600" cy="1143000"/>
          </a:xfrm>
        </p:spPr>
        <p:txBody>
          <a:bodyPr/>
          <a:lstStyle/>
          <a:p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Shape</a:t>
            </a:r>
            <a:r>
              <a:rPr lang="zh-CN" altLang="en-US" dirty="0"/>
              <a:t> </a:t>
            </a:r>
            <a:r>
              <a:rPr lang="en-US" altLang="zh-CN" dirty="0"/>
              <a:t>(Contd.)</a:t>
            </a:r>
            <a:endParaRPr lang="en-US" dirty="0"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F4B647B9-8764-EE4B-9C2D-54A4B3B94995}"/>
              </a:ext>
            </a:extLst>
          </p:cNvPr>
          <p:cNvSpPr/>
          <p:nvPr/>
        </p:nvSpPr>
        <p:spPr>
          <a:xfrm flipH="1">
            <a:off x="1368364" y="2063292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object 19">
            <a:extLst>
              <a:ext uri="{FF2B5EF4-FFF2-40B4-BE49-F238E27FC236}">
                <a16:creationId xmlns:a16="http://schemas.microsoft.com/office/drawing/2014/main" id="{9CB1F35C-8E69-0846-B4E3-E55BDF9B608F}"/>
              </a:ext>
            </a:extLst>
          </p:cNvPr>
          <p:cNvSpPr/>
          <p:nvPr/>
        </p:nvSpPr>
        <p:spPr>
          <a:xfrm>
            <a:off x="978185" y="1533076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E5F0DE64-22DC-C14C-8664-E18B91A85E37}"/>
              </a:ext>
            </a:extLst>
          </p:cNvPr>
          <p:cNvSpPr txBox="1"/>
          <p:nvPr/>
        </p:nvSpPr>
        <p:spPr>
          <a:xfrm>
            <a:off x="1115619" y="1664175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6A44B69B-6BF5-C549-99AF-64ACC624FD5F}"/>
              </a:ext>
            </a:extLst>
          </p:cNvPr>
          <p:cNvSpPr/>
          <p:nvPr/>
        </p:nvSpPr>
        <p:spPr>
          <a:xfrm>
            <a:off x="1368364" y="228840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FF005B0-3C12-9746-B0ED-7790F2F77560}"/>
              </a:ext>
            </a:extLst>
          </p:cNvPr>
          <p:cNvSpPr txBox="1"/>
          <p:nvPr/>
        </p:nvSpPr>
        <p:spPr>
          <a:xfrm>
            <a:off x="1505798" y="241760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941A84A6-1655-1840-8920-C89458930807}"/>
              </a:ext>
            </a:extLst>
          </p:cNvPr>
          <p:cNvSpPr/>
          <p:nvPr/>
        </p:nvSpPr>
        <p:spPr>
          <a:xfrm>
            <a:off x="777705" y="2053253"/>
            <a:ext cx="331773" cy="3146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2E62ECB5-964D-C845-9ACB-A6D40B5284DE}"/>
              </a:ext>
            </a:extLst>
          </p:cNvPr>
          <p:cNvSpPr/>
          <p:nvPr/>
        </p:nvSpPr>
        <p:spPr>
          <a:xfrm flipH="1">
            <a:off x="1814076" y="2805208"/>
            <a:ext cx="146383" cy="237885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C9C13F26-A7A5-2D4C-9AA7-EB480DE9D95B}"/>
              </a:ext>
            </a:extLst>
          </p:cNvPr>
          <p:cNvSpPr/>
          <p:nvPr/>
        </p:nvSpPr>
        <p:spPr>
          <a:xfrm>
            <a:off x="1791734" y="301925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E7D1BA01-9E2B-9147-9A5A-74A0FC374024}"/>
              </a:ext>
            </a:extLst>
          </p:cNvPr>
          <p:cNvSpPr txBox="1"/>
          <p:nvPr/>
        </p:nvSpPr>
        <p:spPr>
          <a:xfrm>
            <a:off x="1929168" y="314845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8E6FD9B3-389D-3945-A754-7D7029305951}"/>
              </a:ext>
            </a:extLst>
          </p:cNvPr>
          <p:cNvSpPr/>
          <p:nvPr/>
        </p:nvSpPr>
        <p:spPr>
          <a:xfrm>
            <a:off x="474906" y="228944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EFBBF2B7-1303-514C-BE93-203E462C321C}"/>
              </a:ext>
            </a:extLst>
          </p:cNvPr>
          <p:cNvSpPr txBox="1"/>
          <p:nvPr/>
        </p:nvSpPr>
        <p:spPr>
          <a:xfrm>
            <a:off x="612340" y="241864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AECECCE-84A8-FB48-95D4-BAAD0C26C78B}"/>
              </a:ext>
            </a:extLst>
          </p:cNvPr>
          <p:cNvSpPr/>
          <p:nvPr/>
        </p:nvSpPr>
        <p:spPr>
          <a:xfrm>
            <a:off x="350200" y="1029290"/>
            <a:ext cx="2114266" cy="292864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807973-7B69-D241-BD6E-505BFAB40DF5}"/>
              </a:ext>
            </a:extLst>
          </p:cNvPr>
          <p:cNvSpPr txBox="1"/>
          <p:nvPr/>
        </p:nvSpPr>
        <p:spPr>
          <a:xfrm>
            <a:off x="365286" y="104064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5C6B38D-D4BB-844B-82DA-12F5B7C1DD92}"/>
              </a:ext>
            </a:extLst>
          </p:cNvPr>
          <p:cNvSpPr txBox="1"/>
          <p:nvPr/>
        </p:nvSpPr>
        <p:spPr>
          <a:xfrm>
            <a:off x="1917822" y="1075153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Bauhaus 93" pitchFamily="82" charset="77"/>
              </a:rPr>
              <a:t>✓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3132CE7-BDA8-ED4B-9BD1-2EA9BDA976F3}"/>
              </a:ext>
            </a:extLst>
          </p:cNvPr>
          <p:cNvSpPr/>
          <p:nvPr/>
        </p:nvSpPr>
        <p:spPr>
          <a:xfrm>
            <a:off x="1741644" y="1657277"/>
            <a:ext cx="150481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Root comes first 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0E2F8AF-B6A5-0C46-A943-FAD9C06119E2}"/>
              </a:ext>
            </a:extLst>
          </p:cNvPr>
          <p:cNvSpPr/>
          <p:nvPr/>
        </p:nvSpPr>
        <p:spPr>
          <a:xfrm>
            <a:off x="2508104" y="1238915"/>
            <a:ext cx="1975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leaves</a:t>
            </a:r>
            <a:endParaRPr 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B1B6B4E-A592-6E41-86C3-6803FEE5FE11}"/>
              </a:ext>
            </a:extLst>
          </p:cNvPr>
          <p:cNvSpPr/>
          <p:nvPr/>
        </p:nvSpPr>
        <p:spPr>
          <a:xfrm>
            <a:off x="4387377" y="1008978"/>
            <a:ext cx="4523804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a node means making it a child of an existing node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EA8BAB2-77F9-EA4A-8D20-DDD58E1D17E5}"/>
              </a:ext>
            </a:extLst>
          </p:cNvPr>
          <p:cNvSpPr/>
          <p:nvPr/>
        </p:nvSpPr>
        <p:spPr>
          <a:xfrm>
            <a:off x="1162717" y="3657942"/>
            <a:ext cx="278127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8 needs to be inserted AFTER 4 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EA48F4E-205D-B143-9981-EDD656273CDE}"/>
              </a:ext>
            </a:extLst>
          </p:cNvPr>
          <p:cNvSpPr/>
          <p:nvPr/>
        </p:nvSpPr>
        <p:spPr>
          <a:xfrm>
            <a:off x="4930795" y="1674731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650F0E6-3C1F-D64C-8E13-D79904AB5C6D}"/>
              </a:ext>
            </a:extLst>
          </p:cNvPr>
          <p:cNvSpPr/>
          <p:nvPr/>
        </p:nvSpPr>
        <p:spPr>
          <a:xfrm>
            <a:off x="4930795" y="1674731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FC485AD-5DC0-D24C-AE70-2429911483A9}"/>
              </a:ext>
            </a:extLst>
          </p:cNvPr>
          <p:cNvSpPr/>
          <p:nvPr/>
        </p:nvSpPr>
        <p:spPr>
          <a:xfrm>
            <a:off x="4930795" y="2163978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F9290DC-ED0F-E841-9EA2-E4E20A6664D0}"/>
              </a:ext>
            </a:extLst>
          </p:cNvPr>
          <p:cNvSpPr/>
          <p:nvPr/>
        </p:nvSpPr>
        <p:spPr>
          <a:xfrm>
            <a:off x="4930795" y="2163978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07A1C7A-7A53-964A-9E71-5373B5F76C9A}"/>
              </a:ext>
            </a:extLst>
          </p:cNvPr>
          <p:cNvSpPr/>
          <p:nvPr/>
        </p:nvSpPr>
        <p:spPr>
          <a:xfrm>
            <a:off x="5423517" y="2163977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254EF6B-7615-AE42-BA64-1436A2FDF806}"/>
              </a:ext>
            </a:extLst>
          </p:cNvPr>
          <p:cNvSpPr/>
          <p:nvPr/>
        </p:nvSpPr>
        <p:spPr>
          <a:xfrm>
            <a:off x="5912720" y="2163976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2E88832-CCE7-C446-89F2-59EC6DE8960F}"/>
              </a:ext>
            </a:extLst>
          </p:cNvPr>
          <p:cNvSpPr/>
          <p:nvPr/>
        </p:nvSpPr>
        <p:spPr>
          <a:xfrm>
            <a:off x="6405442" y="2163976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0AC1C75-F423-5B45-BBF4-A8B91335A67A}"/>
              </a:ext>
            </a:extLst>
          </p:cNvPr>
          <p:cNvSpPr/>
          <p:nvPr/>
        </p:nvSpPr>
        <p:spPr>
          <a:xfrm>
            <a:off x="4930795" y="2660356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4166C9A-E03B-D543-B0A0-BB4E5199641B}"/>
              </a:ext>
            </a:extLst>
          </p:cNvPr>
          <p:cNvSpPr/>
          <p:nvPr/>
        </p:nvSpPr>
        <p:spPr>
          <a:xfrm>
            <a:off x="4930795" y="2660356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25BD41F-DEBF-FE44-BF0E-1F9645BAC418}"/>
              </a:ext>
            </a:extLst>
          </p:cNvPr>
          <p:cNvSpPr/>
          <p:nvPr/>
        </p:nvSpPr>
        <p:spPr>
          <a:xfrm>
            <a:off x="5423517" y="2660355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D416348-2FF0-D640-A783-2BFE8BEA026B}"/>
              </a:ext>
            </a:extLst>
          </p:cNvPr>
          <p:cNvSpPr/>
          <p:nvPr/>
        </p:nvSpPr>
        <p:spPr>
          <a:xfrm>
            <a:off x="5912720" y="2660354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2F2CAF0-479B-554A-851F-F795AAE29437}"/>
              </a:ext>
            </a:extLst>
          </p:cNvPr>
          <p:cNvSpPr/>
          <p:nvPr/>
        </p:nvSpPr>
        <p:spPr>
          <a:xfrm>
            <a:off x="6405442" y="2660354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2E1D578-B9D1-E546-9907-DBA7E71D60B4}"/>
              </a:ext>
            </a:extLst>
          </p:cNvPr>
          <p:cNvSpPr/>
          <p:nvPr/>
        </p:nvSpPr>
        <p:spPr>
          <a:xfrm>
            <a:off x="4930795" y="3189903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E3F87E-A6FA-7641-A159-BE787D382BEA}"/>
              </a:ext>
            </a:extLst>
          </p:cNvPr>
          <p:cNvSpPr/>
          <p:nvPr/>
        </p:nvSpPr>
        <p:spPr>
          <a:xfrm>
            <a:off x="4930795" y="3189903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B7F6132-8BA8-9940-8761-46937DDD95A3}"/>
              </a:ext>
            </a:extLst>
          </p:cNvPr>
          <p:cNvSpPr/>
          <p:nvPr/>
        </p:nvSpPr>
        <p:spPr>
          <a:xfrm>
            <a:off x="5423517" y="3189902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F3EE99D-BE2D-9944-BAF8-D96BC6637DA4}"/>
              </a:ext>
            </a:extLst>
          </p:cNvPr>
          <p:cNvSpPr/>
          <p:nvPr/>
        </p:nvSpPr>
        <p:spPr>
          <a:xfrm>
            <a:off x="5912720" y="3189901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7B63E15-92C8-AF4B-99A4-247202B3FA9C}"/>
              </a:ext>
            </a:extLst>
          </p:cNvPr>
          <p:cNvSpPr/>
          <p:nvPr/>
        </p:nvSpPr>
        <p:spPr>
          <a:xfrm>
            <a:off x="6405442" y="3189901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A25B83D-AA2F-8B40-AC0B-F6C76A137C18}"/>
              </a:ext>
            </a:extLst>
          </p:cNvPr>
          <p:cNvSpPr txBox="1"/>
          <p:nvPr/>
        </p:nvSpPr>
        <p:spPr>
          <a:xfrm>
            <a:off x="6632986" y="3736275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Bauhaus 93" pitchFamily="82" charset="77"/>
              </a:rPr>
              <a:t>✓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7C26F81-8484-3B45-A44B-E65BAA6E7CD2}"/>
              </a:ext>
            </a:extLst>
          </p:cNvPr>
          <p:cNvSpPr/>
          <p:nvPr/>
        </p:nvSpPr>
        <p:spPr>
          <a:xfrm>
            <a:off x="5905433" y="6251901"/>
            <a:ext cx="278127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4</a:t>
            </a:r>
            <a:r>
              <a:rPr lang="en-US" sz="1400" dirty="0">
                <a:latin typeface="Arial"/>
                <a:cs typeface="Arial"/>
              </a:rPr>
              <a:t> needs to be inserted AFTER </a:t>
            </a:r>
            <a:r>
              <a:rPr lang="en-US" altLang="zh-CN" sz="1400" dirty="0">
                <a:latin typeface="Arial"/>
                <a:cs typeface="Arial"/>
              </a:rPr>
              <a:t>8</a:t>
            </a:r>
            <a:r>
              <a:rPr lang="en-US" sz="1400" dirty="0">
                <a:latin typeface="Arial"/>
                <a:cs typeface="Arial"/>
              </a:rPr>
              <a:t> 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581EEB7-5DAA-DB4C-B663-F65FA7E4BC78}"/>
              </a:ext>
            </a:extLst>
          </p:cNvPr>
          <p:cNvSpPr/>
          <p:nvPr/>
        </p:nvSpPr>
        <p:spPr>
          <a:xfrm>
            <a:off x="1585184" y="4536836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79E83C2-CE0D-A94E-8405-24A87ED460DC}"/>
              </a:ext>
            </a:extLst>
          </p:cNvPr>
          <p:cNvSpPr/>
          <p:nvPr/>
        </p:nvSpPr>
        <p:spPr>
          <a:xfrm>
            <a:off x="1585184" y="4536836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A55D852-9731-6C42-B607-BE5896628C32}"/>
              </a:ext>
            </a:extLst>
          </p:cNvPr>
          <p:cNvSpPr/>
          <p:nvPr/>
        </p:nvSpPr>
        <p:spPr>
          <a:xfrm>
            <a:off x="1585184" y="5026083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C813AD9-0F07-FB44-AC67-C81F6B271784}"/>
              </a:ext>
            </a:extLst>
          </p:cNvPr>
          <p:cNvSpPr/>
          <p:nvPr/>
        </p:nvSpPr>
        <p:spPr>
          <a:xfrm>
            <a:off x="1585184" y="5026083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854FAEA-557F-154B-B106-26CDD4555FD2}"/>
              </a:ext>
            </a:extLst>
          </p:cNvPr>
          <p:cNvSpPr/>
          <p:nvPr/>
        </p:nvSpPr>
        <p:spPr>
          <a:xfrm>
            <a:off x="2077906" y="5026082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CFB113B-DC01-7F4D-A412-D1A6F83CCB07}"/>
              </a:ext>
            </a:extLst>
          </p:cNvPr>
          <p:cNvSpPr/>
          <p:nvPr/>
        </p:nvSpPr>
        <p:spPr>
          <a:xfrm>
            <a:off x="2567109" y="5026081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3DDC7AEE-AB66-744E-9294-0555B07ED071}"/>
              </a:ext>
            </a:extLst>
          </p:cNvPr>
          <p:cNvSpPr/>
          <p:nvPr/>
        </p:nvSpPr>
        <p:spPr>
          <a:xfrm>
            <a:off x="3059831" y="5026081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846CABF1-CA48-B24C-8AED-6E79E27D3CBF}"/>
              </a:ext>
            </a:extLst>
          </p:cNvPr>
          <p:cNvSpPr/>
          <p:nvPr/>
        </p:nvSpPr>
        <p:spPr>
          <a:xfrm>
            <a:off x="1585184" y="5522461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D6E8ADA-C337-4D45-A2B6-09053E5D9D83}"/>
              </a:ext>
            </a:extLst>
          </p:cNvPr>
          <p:cNvSpPr/>
          <p:nvPr/>
        </p:nvSpPr>
        <p:spPr>
          <a:xfrm>
            <a:off x="1585184" y="5522461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CC483E6-73DC-554A-A144-C81D7F36A1BF}"/>
              </a:ext>
            </a:extLst>
          </p:cNvPr>
          <p:cNvSpPr/>
          <p:nvPr/>
        </p:nvSpPr>
        <p:spPr>
          <a:xfrm>
            <a:off x="2077906" y="5522460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FF29B87-B6CA-C64D-A299-975E1CD270E7}"/>
              </a:ext>
            </a:extLst>
          </p:cNvPr>
          <p:cNvSpPr/>
          <p:nvPr/>
        </p:nvSpPr>
        <p:spPr>
          <a:xfrm>
            <a:off x="2567109" y="5522459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BB25F51-EC84-5141-881A-E88913284511}"/>
              </a:ext>
            </a:extLst>
          </p:cNvPr>
          <p:cNvSpPr/>
          <p:nvPr/>
        </p:nvSpPr>
        <p:spPr>
          <a:xfrm>
            <a:off x="3059831" y="5522459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2A61C649-E9AD-3A44-B292-D2C7D43CA511}"/>
              </a:ext>
            </a:extLst>
          </p:cNvPr>
          <p:cNvSpPr/>
          <p:nvPr/>
        </p:nvSpPr>
        <p:spPr>
          <a:xfrm>
            <a:off x="1585184" y="6052008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CE573A1-9D60-C547-B604-383483FC1519}"/>
              </a:ext>
            </a:extLst>
          </p:cNvPr>
          <p:cNvSpPr/>
          <p:nvPr/>
        </p:nvSpPr>
        <p:spPr>
          <a:xfrm>
            <a:off x="1585184" y="6052008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0399261-9883-BB43-8984-1BDEC5A1647A}"/>
              </a:ext>
            </a:extLst>
          </p:cNvPr>
          <p:cNvSpPr/>
          <p:nvPr/>
        </p:nvSpPr>
        <p:spPr>
          <a:xfrm>
            <a:off x="2077906" y="6052007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8C91B82-229A-3243-8B0A-875FD00EDA16}"/>
              </a:ext>
            </a:extLst>
          </p:cNvPr>
          <p:cNvSpPr/>
          <p:nvPr/>
        </p:nvSpPr>
        <p:spPr>
          <a:xfrm>
            <a:off x="2567109" y="6052006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2463E2C7-CDB8-EB4F-BA8E-4E723F8B8EA4}"/>
              </a:ext>
            </a:extLst>
          </p:cNvPr>
          <p:cNvSpPr/>
          <p:nvPr/>
        </p:nvSpPr>
        <p:spPr>
          <a:xfrm>
            <a:off x="3059831" y="6052006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object 11">
            <a:extLst>
              <a:ext uri="{FF2B5EF4-FFF2-40B4-BE49-F238E27FC236}">
                <a16:creationId xmlns:a16="http://schemas.microsoft.com/office/drawing/2014/main" id="{AE52A562-4C7C-8F4A-B2A9-5AD6C111D28E}"/>
              </a:ext>
            </a:extLst>
          </p:cNvPr>
          <p:cNvSpPr/>
          <p:nvPr/>
        </p:nvSpPr>
        <p:spPr>
          <a:xfrm flipH="1">
            <a:off x="6194620" y="4633805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6" name="object 19">
            <a:extLst>
              <a:ext uri="{FF2B5EF4-FFF2-40B4-BE49-F238E27FC236}">
                <a16:creationId xmlns:a16="http://schemas.microsoft.com/office/drawing/2014/main" id="{5793D938-1938-9C44-A972-6AC80BFF03A2}"/>
              </a:ext>
            </a:extLst>
          </p:cNvPr>
          <p:cNvSpPr/>
          <p:nvPr/>
        </p:nvSpPr>
        <p:spPr>
          <a:xfrm>
            <a:off x="5804441" y="4103589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7" name="object 9">
            <a:extLst>
              <a:ext uri="{FF2B5EF4-FFF2-40B4-BE49-F238E27FC236}">
                <a16:creationId xmlns:a16="http://schemas.microsoft.com/office/drawing/2014/main" id="{EC4EEAA2-807C-9247-AFEE-31AF27CDD1F3}"/>
              </a:ext>
            </a:extLst>
          </p:cNvPr>
          <p:cNvSpPr txBox="1"/>
          <p:nvPr/>
        </p:nvSpPr>
        <p:spPr>
          <a:xfrm>
            <a:off x="5941875" y="423468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78" name="object 13">
            <a:extLst>
              <a:ext uri="{FF2B5EF4-FFF2-40B4-BE49-F238E27FC236}">
                <a16:creationId xmlns:a16="http://schemas.microsoft.com/office/drawing/2014/main" id="{A24F0AF5-8727-A046-8E9F-EBA44A41CEDE}"/>
              </a:ext>
            </a:extLst>
          </p:cNvPr>
          <p:cNvSpPr/>
          <p:nvPr/>
        </p:nvSpPr>
        <p:spPr>
          <a:xfrm>
            <a:off x="6194620" y="485891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9" name="object 9">
            <a:extLst>
              <a:ext uri="{FF2B5EF4-FFF2-40B4-BE49-F238E27FC236}">
                <a16:creationId xmlns:a16="http://schemas.microsoft.com/office/drawing/2014/main" id="{6AC675D4-B150-A24D-89E5-C60BBCA9504C}"/>
              </a:ext>
            </a:extLst>
          </p:cNvPr>
          <p:cNvSpPr txBox="1"/>
          <p:nvPr/>
        </p:nvSpPr>
        <p:spPr>
          <a:xfrm>
            <a:off x="6332054" y="498811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180" name="object 11">
            <a:extLst>
              <a:ext uri="{FF2B5EF4-FFF2-40B4-BE49-F238E27FC236}">
                <a16:creationId xmlns:a16="http://schemas.microsoft.com/office/drawing/2014/main" id="{CEAB4C7D-38C4-BE4C-A355-8440BCC80D67}"/>
              </a:ext>
            </a:extLst>
          </p:cNvPr>
          <p:cNvSpPr/>
          <p:nvPr/>
        </p:nvSpPr>
        <p:spPr>
          <a:xfrm>
            <a:off x="5603961" y="4623766"/>
            <a:ext cx="331773" cy="3146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1" name="object 11">
            <a:extLst>
              <a:ext uri="{FF2B5EF4-FFF2-40B4-BE49-F238E27FC236}">
                <a16:creationId xmlns:a16="http://schemas.microsoft.com/office/drawing/2014/main" id="{4AC08D57-01C7-1145-AF16-C3516C670488}"/>
              </a:ext>
            </a:extLst>
          </p:cNvPr>
          <p:cNvSpPr/>
          <p:nvPr/>
        </p:nvSpPr>
        <p:spPr>
          <a:xfrm>
            <a:off x="6097873" y="5375721"/>
            <a:ext cx="234182" cy="237885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2" name="object 13">
            <a:extLst>
              <a:ext uri="{FF2B5EF4-FFF2-40B4-BE49-F238E27FC236}">
                <a16:creationId xmlns:a16="http://schemas.microsoft.com/office/drawing/2014/main" id="{F708B794-B20C-5342-A252-E55EB9017FA8}"/>
              </a:ext>
            </a:extLst>
          </p:cNvPr>
          <p:cNvSpPr/>
          <p:nvPr/>
        </p:nvSpPr>
        <p:spPr>
          <a:xfrm>
            <a:off x="5755821" y="5576501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3" name="object 9">
            <a:extLst>
              <a:ext uri="{FF2B5EF4-FFF2-40B4-BE49-F238E27FC236}">
                <a16:creationId xmlns:a16="http://schemas.microsoft.com/office/drawing/2014/main" id="{EAA84F07-808A-A848-B711-034B0D9FA6A2}"/>
              </a:ext>
            </a:extLst>
          </p:cNvPr>
          <p:cNvSpPr txBox="1"/>
          <p:nvPr/>
        </p:nvSpPr>
        <p:spPr>
          <a:xfrm>
            <a:off x="5893255" y="5705702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84" name="object 13">
            <a:extLst>
              <a:ext uri="{FF2B5EF4-FFF2-40B4-BE49-F238E27FC236}">
                <a16:creationId xmlns:a16="http://schemas.microsoft.com/office/drawing/2014/main" id="{6CD789CA-45ED-F543-A008-9C1807D20F3C}"/>
              </a:ext>
            </a:extLst>
          </p:cNvPr>
          <p:cNvSpPr/>
          <p:nvPr/>
        </p:nvSpPr>
        <p:spPr>
          <a:xfrm>
            <a:off x="5301162" y="485995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5" name="object 9">
            <a:extLst>
              <a:ext uri="{FF2B5EF4-FFF2-40B4-BE49-F238E27FC236}">
                <a16:creationId xmlns:a16="http://schemas.microsoft.com/office/drawing/2014/main" id="{E49EAA91-554C-884B-912E-275C939FC87D}"/>
              </a:ext>
            </a:extLst>
          </p:cNvPr>
          <p:cNvSpPr txBox="1"/>
          <p:nvPr/>
        </p:nvSpPr>
        <p:spPr>
          <a:xfrm>
            <a:off x="5438596" y="498916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D9847D0-E471-6A46-963D-D098CD6B032D}"/>
              </a:ext>
            </a:extLst>
          </p:cNvPr>
          <p:cNvSpPr/>
          <p:nvPr/>
        </p:nvSpPr>
        <p:spPr>
          <a:xfrm>
            <a:off x="5109343" y="3725638"/>
            <a:ext cx="2080022" cy="291728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FB31F95-4CA5-3549-B113-91C5A1E8DFEB}"/>
              </a:ext>
            </a:extLst>
          </p:cNvPr>
          <p:cNvSpPr txBox="1"/>
          <p:nvPr/>
        </p:nvSpPr>
        <p:spPr>
          <a:xfrm>
            <a:off x="5124430" y="373699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B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391881F-9E10-494C-92F2-6054597AAC0E}"/>
              </a:ext>
            </a:extLst>
          </p:cNvPr>
          <p:cNvSpPr/>
          <p:nvPr/>
        </p:nvSpPr>
        <p:spPr>
          <a:xfrm>
            <a:off x="6484360" y="4251236"/>
            <a:ext cx="150481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Root comes first </a:t>
            </a:r>
          </a:p>
        </p:txBody>
      </p:sp>
    </p:spTree>
    <p:extLst>
      <p:ext uri="{BB962C8B-B14F-4D97-AF65-F5344CB8AC3E}">
        <p14:creationId xmlns:p14="http://schemas.microsoft.com/office/powerpoint/2010/main" val="119851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44" grpId="0" animBg="1"/>
      <p:bldP spid="51" grpId="0"/>
      <p:bldP spid="106" grpId="0"/>
      <p:bldP spid="111" grpId="0" animBg="1"/>
      <p:bldP spid="112" grpId="0"/>
      <p:bldP spid="113" grpId="0" animBg="1"/>
      <p:bldP spid="114" grpId="0" animBg="1"/>
      <p:bldP spid="115" grpId="0" animBg="1"/>
      <p:bldP spid="116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53" grpId="0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/>
      <p:bldP spid="15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73A9-5DA5-C54A-A8D5-5114522B7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07" y="-1810"/>
            <a:ext cx="8229600" cy="1143000"/>
          </a:xfrm>
        </p:spPr>
        <p:txBody>
          <a:bodyPr/>
          <a:lstStyle/>
          <a:p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Shape</a:t>
            </a:r>
            <a:r>
              <a:rPr lang="zh-CN" altLang="en-US" dirty="0"/>
              <a:t> </a:t>
            </a:r>
            <a:r>
              <a:rPr lang="en-US" altLang="zh-CN" dirty="0"/>
              <a:t>(Contd.)</a:t>
            </a:r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5C6B38D-D4BB-844B-82DA-12F5B7C1DD92}"/>
              </a:ext>
            </a:extLst>
          </p:cNvPr>
          <p:cNvSpPr txBox="1"/>
          <p:nvPr/>
        </p:nvSpPr>
        <p:spPr>
          <a:xfrm>
            <a:off x="686636" y="3314257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Bauhaus 93" pitchFamily="82" charset="77"/>
              </a:rPr>
              <a:t>✓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EA48F4E-205D-B143-9981-EDD656273CDE}"/>
              </a:ext>
            </a:extLst>
          </p:cNvPr>
          <p:cNvSpPr/>
          <p:nvPr/>
        </p:nvSpPr>
        <p:spPr>
          <a:xfrm>
            <a:off x="5830018" y="1421892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650F0E6-3C1F-D64C-8E13-D79904AB5C6D}"/>
              </a:ext>
            </a:extLst>
          </p:cNvPr>
          <p:cNvSpPr/>
          <p:nvPr/>
        </p:nvSpPr>
        <p:spPr>
          <a:xfrm>
            <a:off x="5830018" y="1421892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FC485AD-5DC0-D24C-AE70-2429911483A9}"/>
              </a:ext>
            </a:extLst>
          </p:cNvPr>
          <p:cNvSpPr/>
          <p:nvPr/>
        </p:nvSpPr>
        <p:spPr>
          <a:xfrm>
            <a:off x="5830018" y="1911139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F9290DC-ED0F-E841-9EA2-E4E20A6664D0}"/>
              </a:ext>
            </a:extLst>
          </p:cNvPr>
          <p:cNvSpPr/>
          <p:nvPr/>
        </p:nvSpPr>
        <p:spPr>
          <a:xfrm>
            <a:off x="5830018" y="1911139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07A1C7A-7A53-964A-9E71-5373B5F76C9A}"/>
              </a:ext>
            </a:extLst>
          </p:cNvPr>
          <p:cNvSpPr/>
          <p:nvPr/>
        </p:nvSpPr>
        <p:spPr>
          <a:xfrm>
            <a:off x="6322740" y="1911138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0AC1C75-F423-5B45-BBF4-A8B91335A67A}"/>
              </a:ext>
            </a:extLst>
          </p:cNvPr>
          <p:cNvSpPr/>
          <p:nvPr/>
        </p:nvSpPr>
        <p:spPr>
          <a:xfrm>
            <a:off x="5830018" y="2407517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4166C9A-E03B-D543-B0A0-BB4E5199641B}"/>
              </a:ext>
            </a:extLst>
          </p:cNvPr>
          <p:cNvSpPr/>
          <p:nvPr/>
        </p:nvSpPr>
        <p:spPr>
          <a:xfrm>
            <a:off x="5830018" y="2407517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25BD41F-DEBF-FE44-BF0E-1F9645BAC418}"/>
              </a:ext>
            </a:extLst>
          </p:cNvPr>
          <p:cNvSpPr/>
          <p:nvPr/>
        </p:nvSpPr>
        <p:spPr>
          <a:xfrm>
            <a:off x="6322740" y="2407516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D416348-2FF0-D640-A783-2BFE8BEA026B}"/>
              </a:ext>
            </a:extLst>
          </p:cNvPr>
          <p:cNvSpPr/>
          <p:nvPr/>
        </p:nvSpPr>
        <p:spPr>
          <a:xfrm>
            <a:off x="6811943" y="2407515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2E1D578-B9D1-E546-9907-DBA7E71D60B4}"/>
              </a:ext>
            </a:extLst>
          </p:cNvPr>
          <p:cNvSpPr/>
          <p:nvPr/>
        </p:nvSpPr>
        <p:spPr>
          <a:xfrm>
            <a:off x="5830018" y="2937064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E3F87E-A6FA-7641-A159-BE787D382BEA}"/>
              </a:ext>
            </a:extLst>
          </p:cNvPr>
          <p:cNvSpPr/>
          <p:nvPr/>
        </p:nvSpPr>
        <p:spPr>
          <a:xfrm>
            <a:off x="5830018" y="2937064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B7F6132-8BA8-9940-8761-46937DDD95A3}"/>
              </a:ext>
            </a:extLst>
          </p:cNvPr>
          <p:cNvSpPr/>
          <p:nvPr/>
        </p:nvSpPr>
        <p:spPr>
          <a:xfrm>
            <a:off x="6322740" y="2937063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F3EE99D-BE2D-9944-BAF8-D96BC6637DA4}"/>
              </a:ext>
            </a:extLst>
          </p:cNvPr>
          <p:cNvSpPr/>
          <p:nvPr/>
        </p:nvSpPr>
        <p:spPr>
          <a:xfrm>
            <a:off x="6811943" y="2937062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7B63E15-92C8-AF4B-99A4-247202B3FA9C}"/>
              </a:ext>
            </a:extLst>
          </p:cNvPr>
          <p:cNvSpPr/>
          <p:nvPr/>
        </p:nvSpPr>
        <p:spPr>
          <a:xfrm>
            <a:off x="7304665" y="2937062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581EEB7-5DAA-DB4C-B663-F65FA7E4BC78}"/>
              </a:ext>
            </a:extLst>
          </p:cNvPr>
          <p:cNvSpPr/>
          <p:nvPr/>
        </p:nvSpPr>
        <p:spPr>
          <a:xfrm>
            <a:off x="1585184" y="4536836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79E83C2-CE0D-A94E-8405-24A87ED460DC}"/>
              </a:ext>
            </a:extLst>
          </p:cNvPr>
          <p:cNvSpPr/>
          <p:nvPr/>
        </p:nvSpPr>
        <p:spPr>
          <a:xfrm>
            <a:off x="1585184" y="4536836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A55D852-9731-6C42-B607-BE5896628C32}"/>
              </a:ext>
            </a:extLst>
          </p:cNvPr>
          <p:cNvSpPr/>
          <p:nvPr/>
        </p:nvSpPr>
        <p:spPr>
          <a:xfrm>
            <a:off x="1585184" y="5026083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C813AD9-0F07-FB44-AC67-C81F6B271784}"/>
              </a:ext>
            </a:extLst>
          </p:cNvPr>
          <p:cNvSpPr/>
          <p:nvPr/>
        </p:nvSpPr>
        <p:spPr>
          <a:xfrm>
            <a:off x="1585184" y="5026083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854FAEA-557F-154B-B106-26CDD4555FD2}"/>
              </a:ext>
            </a:extLst>
          </p:cNvPr>
          <p:cNvSpPr/>
          <p:nvPr/>
        </p:nvSpPr>
        <p:spPr>
          <a:xfrm>
            <a:off x="2077906" y="5026082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846CABF1-CA48-B24C-8AED-6E79E27D3CBF}"/>
              </a:ext>
            </a:extLst>
          </p:cNvPr>
          <p:cNvSpPr/>
          <p:nvPr/>
        </p:nvSpPr>
        <p:spPr>
          <a:xfrm>
            <a:off x="1585184" y="5522461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D6E8ADA-C337-4D45-A2B6-09053E5D9D83}"/>
              </a:ext>
            </a:extLst>
          </p:cNvPr>
          <p:cNvSpPr/>
          <p:nvPr/>
        </p:nvSpPr>
        <p:spPr>
          <a:xfrm>
            <a:off x="1585184" y="5522461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CC483E6-73DC-554A-A144-C81D7F36A1BF}"/>
              </a:ext>
            </a:extLst>
          </p:cNvPr>
          <p:cNvSpPr/>
          <p:nvPr/>
        </p:nvSpPr>
        <p:spPr>
          <a:xfrm>
            <a:off x="2077906" y="5522460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FF29B87-B6CA-C64D-A299-975E1CD270E7}"/>
              </a:ext>
            </a:extLst>
          </p:cNvPr>
          <p:cNvSpPr/>
          <p:nvPr/>
        </p:nvSpPr>
        <p:spPr>
          <a:xfrm>
            <a:off x="2567109" y="5522459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BB25F51-EC84-5141-881A-E88913284511}"/>
              </a:ext>
            </a:extLst>
          </p:cNvPr>
          <p:cNvSpPr/>
          <p:nvPr/>
        </p:nvSpPr>
        <p:spPr>
          <a:xfrm>
            <a:off x="3059831" y="5522459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2A61C649-E9AD-3A44-B292-D2C7D43CA511}"/>
              </a:ext>
            </a:extLst>
          </p:cNvPr>
          <p:cNvSpPr/>
          <p:nvPr/>
        </p:nvSpPr>
        <p:spPr>
          <a:xfrm>
            <a:off x="1585184" y="6052008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CE573A1-9D60-C547-B604-383483FC1519}"/>
              </a:ext>
            </a:extLst>
          </p:cNvPr>
          <p:cNvSpPr/>
          <p:nvPr/>
        </p:nvSpPr>
        <p:spPr>
          <a:xfrm>
            <a:off x="1585184" y="6052008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0399261-9883-BB43-8984-1BDEC5A1647A}"/>
              </a:ext>
            </a:extLst>
          </p:cNvPr>
          <p:cNvSpPr/>
          <p:nvPr/>
        </p:nvSpPr>
        <p:spPr>
          <a:xfrm>
            <a:off x="2077906" y="6052007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8C91B82-229A-3243-8B0A-875FD00EDA16}"/>
              </a:ext>
            </a:extLst>
          </p:cNvPr>
          <p:cNvSpPr/>
          <p:nvPr/>
        </p:nvSpPr>
        <p:spPr>
          <a:xfrm>
            <a:off x="2567109" y="6052006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2463E2C7-CDB8-EB4F-BA8E-4E723F8B8EA4}"/>
              </a:ext>
            </a:extLst>
          </p:cNvPr>
          <p:cNvSpPr/>
          <p:nvPr/>
        </p:nvSpPr>
        <p:spPr>
          <a:xfrm>
            <a:off x="3059831" y="6052006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object 11">
            <a:extLst>
              <a:ext uri="{FF2B5EF4-FFF2-40B4-BE49-F238E27FC236}">
                <a16:creationId xmlns:a16="http://schemas.microsoft.com/office/drawing/2014/main" id="{59040EF2-0477-3A42-A0A7-C38B6F8C5048}"/>
              </a:ext>
            </a:extLst>
          </p:cNvPr>
          <p:cNvSpPr/>
          <p:nvPr/>
        </p:nvSpPr>
        <p:spPr>
          <a:xfrm flipH="1">
            <a:off x="1560667" y="2396694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2" name="object 11">
            <a:extLst>
              <a:ext uri="{FF2B5EF4-FFF2-40B4-BE49-F238E27FC236}">
                <a16:creationId xmlns:a16="http://schemas.microsoft.com/office/drawing/2014/main" id="{BEC8F3DA-C963-7B46-B700-165E2B9AF625}"/>
              </a:ext>
            </a:extLst>
          </p:cNvPr>
          <p:cNvSpPr/>
          <p:nvPr/>
        </p:nvSpPr>
        <p:spPr>
          <a:xfrm flipH="1">
            <a:off x="1923665" y="3119616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" name="object 11">
            <a:extLst>
              <a:ext uri="{FF2B5EF4-FFF2-40B4-BE49-F238E27FC236}">
                <a16:creationId xmlns:a16="http://schemas.microsoft.com/office/drawing/2014/main" id="{D63D2961-FCA1-5841-8643-264C1B43A5F7}"/>
              </a:ext>
            </a:extLst>
          </p:cNvPr>
          <p:cNvSpPr/>
          <p:nvPr/>
        </p:nvSpPr>
        <p:spPr>
          <a:xfrm flipH="1">
            <a:off x="1358751" y="1648517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" name="object 19">
            <a:extLst>
              <a:ext uri="{FF2B5EF4-FFF2-40B4-BE49-F238E27FC236}">
                <a16:creationId xmlns:a16="http://schemas.microsoft.com/office/drawing/2014/main" id="{D0130EA8-B22B-354B-8CEF-4E4C765284C4}"/>
              </a:ext>
            </a:extLst>
          </p:cNvPr>
          <p:cNvSpPr/>
          <p:nvPr/>
        </p:nvSpPr>
        <p:spPr>
          <a:xfrm>
            <a:off x="968572" y="1118301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object 9">
            <a:extLst>
              <a:ext uri="{FF2B5EF4-FFF2-40B4-BE49-F238E27FC236}">
                <a16:creationId xmlns:a16="http://schemas.microsoft.com/office/drawing/2014/main" id="{6ADEAC2E-9757-D849-9401-6044474AD791}"/>
              </a:ext>
            </a:extLst>
          </p:cNvPr>
          <p:cNvSpPr txBox="1"/>
          <p:nvPr/>
        </p:nvSpPr>
        <p:spPr>
          <a:xfrm>
            <a:off x="1106006" y="124940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6" name="object 13">
            <a:extLst>
              <a:ext uri="{FF2B5EF4-FFF2-40B4-BE49-F238E27FC236}">
                <a16:creationId xmlns:a16="http://schemas.microsoft.com/office/drawing/2014/main" id="{07E808C8-FF2A-9340-B066-468FF7C4732C}"/>
              </a:ext>
            </a:extLst>
          </p:cNvPr>
          <p:cNvSpPr/>
          <p:nvPr/>
        </p:nvSpPr>
        <p:spPr>
          <a:xfrm>
            <a:off x="1210932" y="187362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" name="object 9">
            <a:extLst>
              <a:ext uri="{FF2B5EF4-FFF2-40B4-BE49-F238E27FC236}">
                <a16:creationId xmlns:a16="http://schemas.microsoft.com/office/drawing/2014/main" id="{5C4349B4-6A6F-0045-8423-111913DF74B1}"/>
              </a:ext>
            </a:extLst>
          </p:cNvPr>
          <p:cNvSpPr txBox="1"/>
          <p:nvPr/>
        </p:nvSpPr>
        <p:spPr>
          <a:xfrm>
            <a:off x="1348366" y="200282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78" name="object 13">
            <a:extLst>
              <a:ext uri="{FF2B5EF4-FFF2-40B4-BE49-F238E27FC236}">
                <a16:creationId xmlns:a16="http://schemas.microsoft.com/office/drawing/2014/main" id="{E9B01F50-9F06-344F-BAFB-27A6F05016A9}"/>
              </a:ext>
            </a:extLst>
          </p:cNvPr>
          <p:cNvSpPr/>
          <p:nvPr/>
        </p:nvSpPr>
        <p:spPr>
          <a:xfrm>
            <a:off x="1526260" y="2616520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9" name="object 9">
            <a:extLst>
              <a:ext uri="{FF2B5EF4-FFF2-40B4-BE49-F238E27FC236}">
                <a16:creationId xmlns:a16="http://schemas.microsoft.com/office/drawing/2014/main" id="{2E380110-02C6-104B-A421-70B7D80DF22D}"/>
              </a:ext>
            </a:extLst>
          </p:cNvPr>
          <p:cNvSpPr txBox="1"/>
          <p:nvPr/>
        </p:nvSpPr>
        <p:spPr>
          <a:xfrm>
            <a:off x="1663694" y="2745721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80" name="object 13">
            <a:extLst>
              <a:ext uri="{FF2B5EF4-FFF2-40B4-BE49-F238E27FC236}">
                <a16:creationId xmlns:a16="http://schemas.microsoft.com/office/drawing/2014/main" id="{B285D464-4984-0940-8C4E-8746F4000677}"/>
              </a:ext>
            </a:extLst>
          </p:cNvPr>
          <p:cNvSpPr/>
          <p:nvPr/>
        </p:nvSpPr>
        <p:spPr>
          <a:xfrm>
            <a:off x="1894884" y="328668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1" name="object 9">
            <a:extLst>
              <a:ext uri="{FF2B5EF4-FFF2-40B4-BE49-F238E27FC236}">
                <a16:creationId xmlns:a16="http://schemas.microsoft.com/office/drawing/2014/main" id="{73E85CD7-5DBB-5940-89CF-9CEB8A76C4B5}"/>
              </a:ext>
            </a:extLst>
          </p:cNvPr>
          <p:cNvSpPr txBox="1"/>
          <p:nvPr/>
        </p:nvSpPr>
        <p:spPr>
          <a:xfrm>
            <a:off x="2032318" y="341588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EA360CC-BDDA-9D4B-9796-4DEC37C10001}"/>
              </a:ext>
            </a:extLst>
          </p:cNvPr>
          <p:cNvSpPr/>
          <p:nvPr/>
        </p:nvSpPr>
        <p:spPr>
          <a:xfrm>
            <a:off x="593637" y="1037731"/>
            <a:ext cx="1986466" cy="291728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FCB1981-DC30-5B48-84BE-98561E9110FB}"/>
              </a:ext>
            </a:extLst>
          </p:cNvPr>
          <p:cNvSpPr txBox="1"/>
          <p:nvPr/>
        </p:nvSpPr>
        <p:spPr>
          <a:xfrm>
            <a:off x="608723" y="104908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6" name="object 11">
            <a:extLst>
              <a:ext uri="{FF2B5EF4-FFF2-40B4-BE49-F238E27FC236}">
                <a16:creationId xmlns:a16="http://schemas.microsoft.com/office/drawing/2014/main" id="{8CD282DB-C0BF-814F-B4CF-39E70252BE5E}"/>
              </a:ext>
            </a:extLst>
          </p:cNvPr>
          <p:cNvSpPr/>
          <p:nvPr/>
        </p:nvSpPr>
        <p:spPr>
          <a:xfrm>
            <a:off x="5129328" y="5404548"/>
            <a:ext cx="212299" cy="238668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7" name="object 11">
            <a:extLst>
              <a:ext uri="{FF2B5EF4-FFF2-40B4-BE49-F238E27FC236}">
                <a16:creationId xmlns:a16="http://schemas.microsoft.com/office/drawing/2014/main" id="{B5B1BCCB-7F6C-3C44-A6E5-7861B8F24F47}"/>
              </a:ext>
            </a:extLst>
          </p:cNvPr>
          <p:cNvSpPr/>
          <p:nvPr/>
        </p:nvSpPr>
        <p:spPr>
          <a:xfrm flipH="1">
            <a:off x="5667457" y="5381164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8" name="object 11">
            <a:extLst>
              <a:ext uri="{FF2B5EF4-FFF2-40B4-BE49-F238E27FC236}">
                <a16:creationId xmlns:a16="http://schemas.microsoft.com/office/drawing/2014/main" id="{DB240BB5-199C-BC4E-85C4-23191A7B38A5}"/>
              </a:ext>
            </a:extLst>
          </p:cNvPr>
          <p:cNvSpPr/>
          <p:nvPr/>
        </p:nvSpPr>
        <p:spPr>
          <a:xfrm flipH="1">
            <a:off x="5277147" y="4638378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9" name="object 19">
            <a:extLst>
              <a:ext uri="{FF2B5EF4-FFF2-40B4-BE49-F238E27FC236}">
                <a16:creationId xmlns:a16="http://schemas.microsoft.com/office/drawing/2014/main" id="{8EFB25DE-DF2A-244A-9E35-87A7184BAF1E}"/>
              </a:ext>
            </a:extLst>
          </p:cNvPr>
          <p:cNvSpPr/>
          <p:nvPr/>
        </p:nvSpPr>
        <p:spPr>
          <a:xfrm>
            <a:off x="4886968" y="4108162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" name="object 9">
            <a:extLst>
              <a:ext uri="{FF2B5EF4-FFF2-40B4-BE49-F238E27FC236}">
                <a16:creationId xmlns:a16="http://schemas.microsoft.com/office/drawing/2014/main" id="{5012D63F-38C5-7848-A72C-002E8AB775B5}"/>
              </a:ext>
            </a:extLst>
          </p:cNvPr>
          <p:cNvSpPr txBox="1"/>
          <p:nvPr/>
        </p:nvSpPr>
        <p:spPr>
          <a:xfrm>
            <a:off x="5024402" y="4239261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91" name="object 13">
            <a:extLst>
              <a:ext uri="{FF2B5EF4-FFF2-40B4-BE49-F238E27FC236}">
                <a16:creationId xmlns:a16="http://schemas.microsoft.com/office/drawing/2014/main" id="{F21CDAD8-15DC-5C4E-94CC-84A1CAA9AD4A}"/>
              </a:ext>
            </a:extLst>
          </p:cNvPr>
          <p:cNvSpPr/>
          <p:nvPr/>
        </p:nvSpPr>
        <p:spPr>
          <a:xfrm>
            <a:off x="5208495" y="488309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2" name="object 9">
            <a:extLst>
              <a:ext uri="{FF2B5EF4-FFF2-40B4-BE49-F238E27FC236}">
                <a16:creationId xmlns:a16="http://schemas.microsoft.com/office/drawing/2014/main" id="{6B428E62-B7B3-904C-B076-71CCE225DCB5}"/>
              </a:ext>
            </a:extLst>
          </p:cNvPr>
          <p:cNvSpPr txBox="1"/>
          <p:nvPr/>
        </p:nvSpPr>
        <p:spPr>
          <a:xfrm>
            <a:off x="5345929" y="501229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93" name="object 13">
            <a:extLst>
              <a:ext uri="{FF2B5EF4-FFF2-40B4-BE49-F238E27FC236}">
                <a16:creationId xmlns:a16="http://schemas.microsoft.com/office/drawing/2014/main" id="{BAD5E6C6-10F2-DF43-96F4-FF968751CE46}"/>
              </a:ext>
            </a:extLst>
          </p:cNvPr>
          <p:cNvSpPr/>
          <p:nvPr/>
        </p:nvSpPr>
        <p:spPr>
          <a:xfrm>
            <a:off x="4872577" y="5626410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4" name="object 9">
            <a:extLst>
              <a:ext uri="{FF2B5EF4-FFF2-40B4-BE49-F238E27FC236}">
                <a16:creationId xmlns:a16="http://schemas.microsoft.com/office/drawing/2014/main" id="{A5FE2239-AB22-3347-8795-6D04BD1166D7}"/>
              </a:ext>
            </a:extLst>
          </p:cNvPr>
          <p:cNvSpPr txBox="1"/>
          <p:nvPr/>
        </p:nvSpPr>
        <p:spPr>
          <a:xfrm>
            <a:off x="5010011" y="5755611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95" name="object 13">
            <a:extLst>
              <a:ext uri="{FF2B5EF4-FFF2-40B4-BE49-F238E27FC236}">
                <a16:creationId xmlns:a16="http://schemas.microsoft.com/office/drawing/2014/main" id="{65A21190-1D6B-364F-8856-C3FF4B2F2ADC}"/>
              </a:ext>
            </a:extLst>
          </p:cNvPr>
          <p:cNvSpPr/>
          <p:nvPr/>
        </p:nvSpPr>
        <p:spPr>
          <a:xfrm>
            <a:off x="5662874" y="563782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6" name="object 9">
            <a:extLst>
              <a:ext uri="{FF2B5EF4-FFF2-40B4-BE49-F238E27FC236}">
                <a16:creationId xmlns:a16="http://schemas.microsoft.com/office/drawing/2014/main" id="{ADF222D3-CEE1-5142-893F-B276846AB717}"/>
              </a:ext>
            </a:extLst>
          </p:cNvPr>
          <p:cNvSpPr txBox="1"/>
          <p:nvPr/>
        </p:nvSpPr>
        <p:spPr>
          <a:xfrm>
            <a:off x="5800308" y="576702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C8D06C7-4FC3-5E45-983A-1B3DFC6B144C}"/>
              </a:ext>
            </a:extLst>
          </p:cNvPr>
          <p:cNvSpPr/>
          <p:nvPr/>
        </p:nvSpPr>
        <p:spPr>
          <a:xfrm>
            <a:off x="4470088" y="3775922"/>
            <a:ext cx="1986466" cy="291728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2A5F604-0D14-A249-A6CA-FCC121D9BB1A}"/>
              </a:ext>
            </a:extLst>
          </p:cNvPr>
          <p:cNvSpPr txBox="1"/>
          <p:nvPr/>
        </p:nvSpPr>
        <p:spPr>
          <a:xfrm>
            <a:off x="4485174" y="378727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D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352AC86-7063-8B46-BBA1-8273E5EA6E9C}"/>
              </a:ext>
            </a:extLst>
          </p:cNvPr>
          <p:cNvSpPr txBox="1"/>
          <p:nvPr/>
        </p:nvSpPr>
        <p:spPr>
          <a:xfrm>
            <a:off x="5966357" y="3782735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Bauhaus 93" pitchFamily="82" charset="77"/>
              </a:rPr>
              <a:t>✓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EA8BAB2-77F9-EA4A-8D20-DDD58E1D17E5}"/>
              </a:ext>
            </a:extLst>
          </p:cNvPr>
          <p:cNvSpPr/>
          <p:nvPr/>
        </p:nvSpPr>
        <p:spPr>
          <a:xfrm>
            <a:off x="1983598" y="1953745"/>
            <a:ext cx="278127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N</a:t>
            </a:r>
            <a:r>
              <a:rPr lang="en-US" sz="1400" dirty="0">
                <a:latin typeface="Arial"/>
                <a:cs typeface="Arial"/>
              </a:rPr>
              <a:t>eeds to be inserted AFTER </a:t>
            </a:r>
            <a:r>
              <a:rPr lang="en-US" altLang="zh-CN" sz="1400" dirty="0">
                <a:latin typeface="Arial"/>
                <a:cs typeface="Arial"/>
              </a:rPr>
              <a:t>1</a:t>
            </a:r>
            <a:r>
              <a:rPr lang="en-US" sz="1400" dirty="0">
                <a:latin typeface="Arial"/>
                <a:cs typeface="Arial"/>
              </a:rPr>
              <a:t> 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7C26F81-8484-3B45-A44B-E65BAA6E7CD2}"/>
              </a:ext>
            </a:extLst>
          </p:cNvPr>
          <p:cNvSpPr/>
          <p:nvPr/>
        </p:nvSpPr>
        <p:spPr>
          <a:xfrm>
            <a:off x="4801292" y="6278481"/>
            <a:ext cx="2781274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Both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2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and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8</a:t>
            </a:r>
            <a:r>
              <a:rPr lang="en-US" sz="1400" dirty="0">
                <a:latin typeface="Arial"/>
                <a:cs typeface="Arial"/>
              </a:rPr>
              <a:t> needs to be inserted AFTER </a:t>
            </a:r>
            <a:r>
              <a:rPr lang="en-US" altLang="zh-CN" sz="1400" dirty="0">
                <a:latin typeface="Arial"/>
                <a:cs typeface="Arial"/>
              </a:rPr>
              <a:t>4</a:t>
            </a:r>
            <a:r>
              <a:rPr lang="en-US" sz="1400" dirty="0">
                <a:latin typeface="Arial"/>
                <a:cs typeface="Arial"/>
              </a:rPr>
              <a:t> 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391881F-9E10-494C-92F2-6054597AAC0E}"/>
              </a:ext>
            </a:extLst>
          </p:cNvPr>
          <p:cNvSpPr/>
          <p:nvPr/>
        </p:nvSpPr>
        <p:spPr>
          <a:xfrm>
            <a:off x="5830018" y="4251236"/>
            <a:ext cx="150481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Root comes first 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3132CE7-BDA8-ED4B-9BD1-2EA9BDA976F3}"/>
              </a:ext>
            </a:extLst>
          </p:cNvPr>
          <p:cNvSpPr/>
          <p:nvPr/>
        </p:nvSpPr>
        <p:spPr>
          <a:xfrm>
            <a:off x="1842782" y="1204965"/>
            <a:ext cx="150481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Root comes first 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5259ADC-6578-7046-8668-560AC4BADEA3}"/>
              </a:ext>
            </a:extLst>
          </p:cNvPr>
          <p:cNvSpPr/>
          <p:nvPr/>
        </p:nvSpPr>
        <p:spPr>
          <a:xfrm>
            <a:off x="2226889" y="2702233"/>
            <a:ext cx="278127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N</a:t>
            </a:r>
            <a:r>
              <a:rPr lang="en-US" sz="1400" dirty="0">
                <a:latin typeface="Arial"/>
                <a:cs typeface="Arial"/>
              </a:rPr>
              <a:t>eeds to be inserted AFTER </a:t>
            </a:r>
            <a:r>
              <a:rPr lang="en-US" altLang="zh-CN" sz="1400" dirty="0">
                <a:latin typeface="Arial"/>
                <a:cs typeface="Arial"/>
              </a:rPr>
              <a:t>2</a:t>
            </a:r>
            <a:r>
              <a:rPr lang="en-US" sz="1400" dirty="0">
                <a:latin typeface="Arial"/>
                <a:cs typeface="Arial"/>
              </a:rPr>
              <a:t> 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FB11FD2-44F3-D14B-A704-7F9E1040418A}"/>
              </a:ext>
            </a:extLst>
          </p:cNvPr>
          <p:cNvSpPr/>
          <p:nvPr/>
        </p:nvSpPr>
        <p:spPr>
          <a:xfrm>
            <a:off x="5888534" y="4983315"/>
            <a:ext cx="260112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N</a:t>
            </a:r>
            <a:r>
              <a:rPr lang="en-US" sz="1400" dirty="0">
                <a:latin typeface="Arial"/>
                <a:cs typeface="Arial"/>
              </a:rPr>
              <a:t>eeds to be inserted AFTER </a:t>
            </a:r>
            <a:r>
              <a:rPr lang="en-US" altLang="zh-CN" sz="1400" dirty="0">
                <a:latin typeface="Arial"/>
                <a:cs typeface="Arial"/>
              </a:rPr>
              <a:t>4</a:t>
            </a:r>
            <a:r>
              <a:rPr lang="en-US" sz="1400" dirty="0">
                <a:latin typeface="Arial"/>
                <a:cs typeface="Arial"/>
              </a:rPr>
              <a:t> 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F63F7E6-9A9C-E246-AE6D-5FB5A265BE43}"/>
              </a:ext>
            </a:extLst>
          </p:cNvPr>
          <p:cNvSpPr/>
          <p:nvPr/>
        </p:nvSpPr>
        <p:spPr>
          <a:xfrm>
            <a:off x="2541325" y="3374261"/>
            <a:ext cx="278127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N</a:t>
            </a:r>
            <a:r>
              <a:rPr lang="en-US" sz="1400" dirty="0">
                <a:latin typeface="Arial"/>
                <a:cs typeface="Arial"/>
              </a:rPr>
              <a:t>eeds to be inserted AFTER </a:t>
            </a:r>
            <a:r>
              <a:rPr lang="en-US" altLang="zh-CN" sz="1400" dirty="0">
                <a:latin typeface="Arial"/>
                <a:cs typeface="Arial"/>
              </a:rPr>
              <a:t>4</a:t>
            </a:r>
            <a:r>
              <a:rPr lang="en-US" sz="1400" dirty="0">
                <a:latin typeface="Arial"/>
                <a:cs typeface="Arial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9353C8-8A82-8D42-8EBC-5C0CC67B28C2}"/>
              </a:ext>
            </a:extLst>
          </p:cNvPr>
          <p:cNvSpPr/>
          <p:nvPr/>
        </p:nvSpPr>
        <p:spPr>
          <a:xfrm>
            <a:off x="425695" y="2918096"/>
            <a:ext cx="8292424" cy="12003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order in which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put elements into a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impact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the shape, and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you‘ll see is that the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shape of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BST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will have a huge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impact on the performance of operations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 </a:t>
            </a:r>
          </a:p>
        </p:txBody>
      </p:sp>
    </p:spTree>
    <p:extLst>
      <p:ext uri="{BB962C8B-B14F-4D97-AF65-F5344CB8AC3E}">
        <p14:creationId xmlns:p14="http://schemas.microsoft.com/office/powerpoint/2010/main" val="52833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15" grpId="0" animBg="1"/>
      <p:bldP spid="116" grpId="0" animBg="1"/>
      <p:bldP spid="120" grpId="0" animBg="1"/>
      <p:bldP spid="121" grpId="0" animBg="1"/>
      <p:bldP spid="122" grpId="0" animBg="1"/>
      <p:bldP spid="125" grpId="0" animBg="1"/>
      <p:bldP spid="126" grpId="0" animBg="1"/>
      <p:bldP spid="127" grpId="0" animBg="1"/>
      <p:bldP spid="128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/>
      <p:bldP spid="99" grpId="0"/>
      <p:bldP spid="114" grpId="0" animBg="1"/>
      <p:bldP spid="157" grpId="0" animBg="1"/>
      <p:bldP spid="154" grpId="0" animBg="1"/>
      <p:bldP spid="111" grpId="0" animBg="1"/>
      <p:bldP spid="85" grpId="0" animBg="1"/>
      <p:bldP spid="100" grpId="0" animBg="1"/>
      <p:bldP spid="101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A85F40-528E-1D4B-9464-598A0462D83B}"/>
              </a:ext>
            </a:extLst>
          </p:cNvPr>
          <p:cNvCxnSpPr/>
          <p:nvPr/>
        </p:nvCxnSpPr>
        <p:spPr>
          <a:xfrm flipV="1">
            <a:off x="1164116" y="5737734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04CC2F2-4433-DD4B-8493-B60E55EE1710}"/>
              </a:ext>
            </a:extLst>
          </p:cNvPr>
          <p:cNvSpPr/>
          <p:nvPr/>
        </p:nvSpPr>
        <p:spPr>
          <a:xfrm>
            <a:off x="690284" y="5830013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2B3A36-763F-AB47-8854-B56D4E8227E6}"/>
              </a:ext>
            </a:extLst>
          </p:cNvPr>
          <p:cNvCxnSpPr/>
          <p:nvPr/>
        </p:nvCxnSpPr>
        <p:spPr>
          <a:xfrm flipV="1">
            <a:off x="3269461" y="4261270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A795D7-4785-9140-B822-3D47CB77D9E5}"/>
              </a:ext>
            </a:extLst>
          </p:cNvPr>
          <p:cNvCxnSpPr/>
          <p:nvPr/>
        </p:nvCxnSpPr>
        <p:spPr>
          <a:xfrm flipV="1">
            <a:off x="2778558" y="4638306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47477F-F865-654F-999E-3D719FB8DA27}"/>
              </a:ext>
            </a:extLst>
          </p:cNvPr>
          <p:cNvCxnSpPr/>
          <p:nvPr/>
        </p:nvCxnSpPr>
        <p:spPr>
          <a:xfrm flipV="1">
            <a:off x="2254392" y="4999502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ED80A8-110A-BA4E-807A-FAA744741264}"/>
              </a:ext>
            </a:extLst>
          </p:cNvPr>
          <p:cNvCxnSpPr/>
          <p:nvPr/>
        </p:nvCxnSpPr>
        <p:spPr>
          <a:xfrm flipV="1">
            <a:off x="1729429" y="5368618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D2AB4E6-D743-EE46-8838-656FB8C6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Analysis of BST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C3BFB4-B12D-F442-B317-D6B5978E99D4}"/>
              </a:ext>
            </a:extLst>
          </p:cNvPr>
          <p:cNvSpPr/>
          <p:nvPr/>
        </p:nvSpPr>
        <p:spPr>
          <a:xfrm>
            <a:off x="3573427" y="1358628"/>
            <a:ext cx="3018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 am, at, ate, ear, eat, east 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5818DE-7E4D-AE42-9EF7-6F6E02316068}"/>
              </a:ext>
            </a:extLst>
          </p:cNvPr>
          <p:cNvSpPr/>
          <p:nvPr/>
        </p:nvSpPr>
        <p:spPr>
          <a:xfrm>
            <a:off x="3320088" y="3984433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30F112-6E4D-F145-817A-941EA0CA37A4}"/>
              </a:ext>
            </a:extLst>
          </p:cNvPr>
          <p:cNvSpPr/>
          <p:nvPr/>
        </p:nvSpPr>
        <p:spPr>
          <a:xfrm>
            <a:off x="2795629" y="4353549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0F5E9C-029D-5448-956B-8037D322FE5C}"/>
              </a:ext>
            </a:extLst>
          </p:cNvPr>
          <p:cNvSpPr/>
          <p:nvPr/>
        </p:nvSpPr>
        <p:spPr>
          <a:xfrm>
            <a:off x="2304726" y="4722665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80E4B3-355E-BC46-B32C-CC189E1EF3D0}"/>
              </a:ext>
            </a:extLst>
          </p:cNvPr>
          <p:cNvSpPr/>
          <p:nvPr/>
        </p:nvSpPr>
        <p:spPr>
          <a:xfrm>
            <a:off x="1813823" y="5091781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FAB605B-581D-9A41-86BC-0AF8A4002C2C}"/>
              </a:ext>
            </a:extLst>
          </p:cNvPr>
          <p:cNvSpPr/>
          <p:nvPr/>
        </p:nvSpPr>
        <p:spPr>
          <a:xfrm>
            <a:off x="1255597" y="5460897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16A52F-BB8B-4944-BF28-A6C74363D677}"/>
              </a:ext>
            </a:extLst>
          </p:cNvPr>
          <p:cNvCxnSpPr>
            <a:cxnSpLocks/>
          </p:cNvCxnSpPr>
          <p:nvPr/>
        </p:nvCxnSpPr>
        <p:spPr>
          <a:xfrm flipH="1" flipV="1">
            <a:off x="2101236" y="3224908"/>
            <a:ext cx="256433" cy="2289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BBBB920-F4D5-3745-9338-1FD377DD997F}"/>
              </a:ext>
            </a:extLst>
          </p:cNvPr>
          <p:cNvSpPr/>
          <p:nvPr/>
        </p:nvSpPr>
        <p:spPr>
          <a:xfrm>
            <a:off x="695456" y="2856835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42F138-3A4E-CE48-B765-694D1B1A933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188485" y="2244919"/>
            <a:ext cx="338368" cy="24792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BC208C-32AA-ED43-ABFA-83CDF6DB6123}"/>
              </a:ext>
            </a:extLst>
          </p:cNvPr>
          <p:cNvCxnSpPr/>
          <p:nvPr/>
        </p:nvCxnSpPr>
        <p:spPr>
          <a:xfrm flipV="1">
            <a:off x="1770123" y="2354431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95F303-4C5D-2945-88B3-9DC5985F3C36}"/>
              </a:ext>
            </a:extLst>
          </p:cNvPr>
          <p:cNvCxnSpPr/>
          <p:nvPr/>
        </p:nvCxnSpPr>
        <p:spPr>
          <a:xfrm flipV="1">
            <a:off x="1245957" y="2715627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5E134A-B676-6445-AA26-89C2432F9EFD}"/>
              </a:ext>
            </a:extLst>
          </p:cNvPr>
          <p:cNvCxnSpPr>
            <a:cxnSpLocks/>
          </p:cNvCxnSpPr>
          <p:nvPr/>
        </p:nvCxnSpPr>
        <p:spPr>
          <a:xfrm flipH="1" flipV="1">
            <a:off x="1605846" y="2692317"/>
            <a:ext cx="288067" cy="23162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458689A3-EA4E-B449-B451-7B5D80B33F11}"/>
              </a:ext>
            </a:extLst>
          </p:cNvPr>
          <p:cNvSpPr/>
          <p:nvPr/>
        </p:nvSpPr>
        <p:spPr>
          <a:xfrm>
            <a:off x="2418742" y="2438790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B9556A-39EF-2D41-A42B-FF71EE53269D}"/>
              </a:ext>
            </a:extLst>
          </p:cNvPr>
          <p:cNvSpPr/>
          <p:nvPr/>
        </p:nvSpPr>
        <p:spPr>
          <a:xfrm>
            <a:off x="1787194" y="2069674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1C23C4C-99D2-7843-A7D6-522420DB9040}"/>
              </a:ext>
            </a:extLst>
          </p:cNvPr>
          <p:cNvSpPr/>
          <p:nvPr/>
        </p:nvSpPr>
        <p:spPr>
          <a:xfrm>
            <a:off x="2034522" y="3355497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0866F90-525C-B44C-B3D6-0E824CB41AAC}"/>
              </a:ext>
            </a:extLst>
          </p:cNvPr>
          <p:cNvSpPr/>
          <p:nvPr/>
        </p:nvSpPr>
        <p:spPr>
          <a:xfrm>
            <a:off x="1627404" y="2878267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FBA1B0F-6345-AF4A-98E5-120DF9C5D870}"/>
              </a:ext>
            </a:extLst>
          </p:cNvPr>
          <p:cNvSpPr/>
          <p:nvPr/>
        </p:nvSpPr>
        <p:spPr>
          <a:xfrm>
            <a:off x="1220285" y="2454630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C8393F-018E-1845-A6B8-7C4B76C5A16D}"/>
              </a:ext>
            </a:extLst>
          </p:cNvPr>
          <p:cNvSpPr/>
          <p:nvPr/>
        </p:nvSpPr>
        <p:spPr>
          <a:xfrm>
            <a:off x="291343" y="1366201"/>
            <a:ext cx="3205139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Storing a dictionary as a BST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58E82EB-A15E-E143-8556-3AC7720EB821}"/>
              </a:ext>
            </a:extLst>
          </p:cNvPr>
          <p:cNvCxnSpPr>
            <a:cxnSpLocks/>
          </p:cNvCxnSpPr>
          <p:nvPr/>
        </p:nvCxnSpPr>
        <p:spPr>
          <a:xfrm flipH="1" flipV="1">
            <a:off x="7217991" y="2590691"/>
            <a:ext cx="256433" cy="2289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39801F12-1241-DF43-8684-5EE801AFF71A}"/>
              </a:ext>
            </a:extLst>
          </p:cNvPr>
          <p:cNvSpPr/>
          <p:nvPr/>
        </p:nvSpPr>
        <p:spPr>
          <a:xfrm>
            <a:off x="5532610" y="3154543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2A538CB-439B-614F-85DC-87CE8C0BD12E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7738332" y="2922074"/>
            <a:ext cx="338368" cy="24792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A08372B-B811-3F4B-A9B6-0C41711955BE}"/>
              </a:ext>
            </a:extLst>
          </p:cNvPr>
          <p:cNvCxnSpPr/>
          <p:nvPr/>
        </p:nvCxnSpPr>
        <p:spPr>
          <a:xfrm flipV="1">
            <a:off x="7319970" y="3031586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57BDD12-61D2-8A4C-9E62-CD55467EE016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5901726" y="2949687"/>
            <a:ext cx="338459" cy="2048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584118D-EFB0-754A-81E4-C43D76080722}"/>
              </a:ext>
            </a:extLst>
          </p:cNvPr>
          <p:cNvCxnSpPr>
            <a:cxnSpLocks/>
            <a:stCxn id="47" idx="3"/>
            <a:endCxn id="48" idx="7"/>
          </p:cNvCxnSpPr>
          <p:nvPr/>
        </p:nvCxnSpPr>
        <p:spPr>
          <a:xfrm flipH="1">
            <a:off x="6581739" y="2601991"/>
            <a:ext cx="221809" cy="14577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0219530-2896-9A48-812A-D4BC1A47E071}"/>
              </a:ext>
            </a:extLst>
          </p:cNvPr>
          <p:cNvSpPr/>
          <p:nvPr/>
        </p:nvSpPr>
        <p:spPr>
          <a:xfrm>
            <a:off x="7968589" y="3115945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E09571A-2F09-6745-A9E7-15B7B16B889D}"/>
              </a:ext>
            </a:extLst>
          </p:cNvPr>
          <p:cNvSpPr/>
          <p:nvPr/>
        </p:nvSpPr>
        <p:spPr>
          <a:xfrm>
            <a:off x="7337041" y="2746829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16B0935-C910-3D49-B414-CBB13392A74F}"/>
              </a:ext>
            </a:extLst>
          </p:cNvPr>
          <p:cNvSpPr/>
          <p:nvPr/>
        </p:nvSpPr>
        <p:spPr>
          <a:xfrm>
            <a:off x="6819950" y="3170001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C253D90-4C58-F648-B61A-60FE99C185EB}"/>
              </a:ext>
            </a:extLst>
          </p:cNvPr>
          <p:cNvSpPr/>
          <p:nvPr/>
        </p:nvSpPr>
        <p:spPr>
          <a:xfrm>
            <a:off x="6695437" y="2286931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A8E2FC5-8153-0843-B0EF-9390B9E444CC}"/>
              </a:ext>
            </a:extLst>
          </p:cNvPr>
          <p:cNvSpPr/>
          <p:nvPr/>
        </p:nvSpPr>
        <p:spPr>
          <a:xfrm>
            <a:off x="5951619" y="2693709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7101886-D12D-1C45-942B-F2078797B851}"/>
              </a:ext>
            </a:extLst>
          </p:cNvPr>
          <p:cNvSpPr/>
          <p:nvPr/>
        </p:nvSpPr>
        <p:spPr>
          <a:xfrm>
            <a:off x="4255675" y="4026378"/>
            <a:ext cx="4572000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400" dirty="0" err="1">
                <a:solidFill>
                  <a:schemeClr val="accent2"/>
                </a:solidFill>
                <a:latin typeface="Courier" pitchFamily="2" charset="0"/>
                <a:cs typeface="Times New Roman" panose="02020603050405020304" pitchFamily="18" charset="0"/>
              </a:rPr>
              <a:t>isWord</a:t>
            </a:r>
            <a:r>
              <a:rPr lang="en-US" sz="1400" dirty="0">
                <a:solidFill>
                  <a:schemeClr val="accent2"/>
                </a:solidFill>
                <a:latin typeface="Courier" pitchFamily="2" charset="0"/>
                <a:cs typeface="Times New Roman" panose="02020603050405020304" pitchFamily="18" charset="0"/>
              </a:rPr>
              <a:t>(String </a:t>
            </a:r>
            <a:r>
              <a:rPr lang="en-US" sz="1400" dirty="0" err="1">
                <a:solidFill>
                  <a:schemeClr val="accent2"/>
                </a:solidFill>
                <a:latin typeface="Courier" pitchFamily="2" charset="0"/>
                <a:cs typeface="Times New Roman" panose="02020603050405020304" pitchFamily="18" charset="0"/>
              </a:rPr>
              <a:t>wordToFind</a:t>
            </a:r>
            <a:r>
              <a:rPr lang="en-US" sz="1400" dirty="0">
                <a:solidFill>
                  <a:schemeClr val="accent2"/>
                </a:solidFill>
                <a:latin typeface="Courier" pitchFamily="2" charset="0"/>
                <a:cs typeface="Times New Roman" panose="02020603050405020304" pitchFamily="18" charset="0"/>
              </a:rPr>
              <a:t>)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at root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word to current node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current node is null, return false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wordToFind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less than word at current node, continue searching in left subtree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wordToFind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greater than word at current node, continue searching in right subtree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wordToFind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equal to word at current node, return true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3B5BDD-4576-DF4E-A637-0A2F795F7E80}"/>
              </a:ext>
            </a:extLst>
          </p:cNvPr>
          <p:cNvSpPr/>
          <p:nvPr/>
        </p:nvSpPr>
        <p:spPr>
          <a:xfrm>
            <a:off x="3355286" y="1902449"/>
            <a:ext cx="14734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chemeClr val="accent2"/>
                </a:solidFill>
                <a:latin typeface="Courier" pitchFamily="2" charset="0"/>
                <a:cs typeface="Times New Roman" panose="02020603050405020304" pitchFamily="18" charset="0"/>
              </a:rPr>
              <a:t>isWord</a:t>
            </a:r>
            <a:r>
              <a:rPr lang="en-US" sz="1400" dirty="0">
                <a:solidFill>
                  <a:schemeClr val="accent2"/>
                </a:solidFill>
                <a:latin typeface="Courier" pitchFamily="2" charset="0"/>
                <a:cs typeface="Times New Roman" panose="02020603050405020304" pitchFamily="18" charset="0"/>
              </a:rPr>
              <a:t>(east)</a:t>
            </a:r>
            <a:endParaRPr lang="en-US" sz="14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E846DD0-BB09-8548-9A08-8960FFB47D22}"/>
              </a:ext>
            </a:extLst>
          </p:cNvPr>
          <p:cNvSpPr/>
          <p:nvPr/>
        </p:nvSpPr>
        <p:spPr>
          <a:xfrm>
            <a:off x="6592267" y="1365822"/>
            <a:ext cx="2384211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Structure of a BST depends on the order of insertion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7E4998-138D-1249-96AB-6A631AA0CC48}"/>
              </a:ext>
            </a:extLst>
          </p:cNvPr>
          <p:cNvSpPr/>
          <p:nvPr/>
        </p:nvSpPr>
        <p:spPr>
          <a:xfrm>
            <a:off x="4162711" y="3664545"/>
            <a:ext cx="48862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does the performance of </a:t>
            </a:r>
            <a:r>
              <a:rPr lang="en-US" sz="14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isWord</a:t>
            </a: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relate to input size n?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3CB627D-54B7-F648-ABB9-CEAC80F1683D}"/>
              </a:ext>
            </a:extLst>
          </p:cNvPr>
          <p:cNvSpPr/>
          <p:nvPr/>
        </p:nvSpPr>
        <p:spPr>
          <a:xfrm>
            <a:off x="3353392" y="2258435"/>
            <a:ext cx="14285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case: O(1)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F51E673-E8BE-6E49-A3B3-6334E6EC2F59}"/>
              </a:ext>
            </a:extLst>
          </p:cNvPr>
          <p:cNvSpPr/>
          <p:nvPr/>
        </p:nvSpPr>
        <p:spPr>
          <a:xfrm>
            <a:off x="3356060" y="2674878"/>
            <a:ext cx="1151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chemeClr val="accent2"/>
                </a:solidFill>
                <a:latin typeface="Courier" pitchFamily="2" charset="0"/>
                <a:cs typeface="Times New Roman" panose="02020603050405020304" pitchFamily="18" charset="0"/>
              </a:rPr>
              <a:t>isWord</a:t>
            </a:r>
            <a:r>
              <a:rPr lang="en-US" sz="1400" dirty="0">
                <a:solidFill>
                  <a:schemeClr val="accent2"/>
                </a:solidFill>
                <a:latin typeface="Courier" pitchFamily="2" charset="0"/>
                <a:cs typeface="Times New Roman" panose="02020603050405020304" pitchFamily="18" charset="0"/>
              </a:rPr>
              <a:t>(a)</a:t>
            </a:r>
            <a:endParaRPr lang="en-US" sz="14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0C7A382-6FD4-254B-8CE7-C9609D857D35}"/>
              </a:ext>
            </a:extLst>
          </p:cNvPr>
          <p:cNvSpPr/>
          <p:nvPr/>
        </p:nvSpPr>
        <p:spPr>
          <a:xfrm>
            <a:off x="1697015" y="1962904"/>
            <a:ext cx="905755" cy="57141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7A4E54F-9FD4-7A4F-81BE-EAA5231B1FD2}"/>
              </a:ext>
            </a:extLst>
          </p:cNvPr>
          <p:cNvSpPr/>
          <p:nvPr/>
        </p:nvSpPr>
        <p:spPr>
          <a:xfrm>
            <a:off x="1145174" y="2332969"/>
            <a:ext cx="905755" cy="57141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76322A-4BEB-C749-A78C-93B5E8D4D257}"/>
              </a:ext>
            </a:extLst>
          </p:cNvPr>
          <p:cNvSpPr/>
          <p:nvPr/>
        </p:nvSpPr>
        <p:spPr>
          <a:xfrm>
            <a:off x="617033" y="2769056"/>
            <a:ext cx="905755" cy="57141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CEAC433-E5B8-F94C-B5CE-E2A6CBCF0443}"/>
              </a:ext>
            </a:extLst>
          </p:cNvPr>
          <p:cNvSpPr/>
          <p:nvPr/>
        </p:nvSpPr>
        <p:spPr>
          <a:xfrm>
            <a:off x="3445420" y="3111809"/>
            <a:ext cx="1434583" cy="461665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Compared with 3 out of 7 words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EA67509-64D5-344D-8B12-695CFC089C46}"/>
              </a:ext>
            </a:extLst>
          </p:cNvPr>
          <p:cNvSpPr/>
          <p:nvPr/>
        </p:nvSpPr>
        <p:spPr>
          <a:xfrm>
            <a:off x="125397" y="3215924"/>
            <a:ext cx="905755" cy="57141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49A1305-B161-7842-8548-D007E2185C9B}"/>
              </a:ext>
            </a:extLst>
          </p:cNvPr>
          <p:cNvSpPr/>
          <p:nvPr/>
        </p:nvSpPr>
        <p:spPr>
          <a:xfrm>
            <a:off x="2363676" y="5761612"/>
            <a:ext cx="1434583" cy="461665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Compared with all words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6B4F53C-8198-4642-88B8-7927B2498987}"/>
              </a:ext>
            </a:extLst>
          </p:cNvPr>
          <p:cNvSpPr/>
          <p:nvPr/>
        </p:nvSpPr>
        <p:spPr>
          <a:xfrm>
            <a:off x="2698337" y="5338303"/>
            <a:ext cx="1151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chemeClr val="accent2"/>
                </a:solidFill>
                <a:latin typeface="Courier" pitchFamily="2" charset="0"/>
                <a:cs typeface="Times New Roman" panose="02020603050405020304" pitchFamily="18" charset="0"/>
              </a:rPr>
              <a:t>isWord</a:t>
            </a:r>
            <a:r>
              <a:rPr lang="en-US" sz="1400" dirty="0">
                <a:solidFill>
                  <a:schemeClr val="accent2"/>
                </a:solidFill>
                <a:latin typeface="Courier" pitchFamily="2" charset="0"/>
                <a:cs typeface="Times New Roman" panose="02020603050405020304" pitchFamily="18" charset="0"/>
              </a:rPr>
              <a:t>(a)</a:t>
            </a:r>
            <a:endParaRPr lang="en-US" sz="140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1191DD0-6588-E447-B557-0DB27D6668FD}"/>
              </a:ext>
            </a:extLst>
          </p:cNvPr>
          <p:cNvSpPr/>
          <p:nvPr/>
        </p:nvSpPr>
        <p:spPr>
          <a:xfrm>
            <a:off x="3225449" y="3853889"/>
            <a:ext cx="905755" cy="57141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A139F0D-4DB2-A342-B522-5D5BFB33E636}"/>
              </a:ext>
            </a:extLst>
          </p:cNvPr>
          <p:cNvSpPr/>
          <p:nvPr/>
        </p:nvSpPr>
        <p:spPr>
          <a:xfrm>
            <a:off x="2715711" y="4224143"/>
            <a:ext cx="905755" cy="57141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E9F049E-6FD9-C44D-9E91-829E943FFD59}"/>
              </a:ext>
            </a:extLst>
          </p:cNvPr>
          <p:cNvSpPr/>
          <p:nvPr/>
        </p:nvSpPr>
        <p:spPr>
          <a:xfrm>
            <a:off x="2212629" y="4629500"/>
            <a:ext cx="905755" cy="57141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2B59FC1-8AA1-D64D-9182-F59B18006AE1}"/>
              </a:ext>
            </a:extLst>
          </p:cNvPr>
          <p:cNvSpPr/>
          <p:nvPr/>
        </p:nvSpPr>
        <p:spPr>
          <a:xfrm>
            <a:off x="1730060" y="4999502"/>
            <a:ext cx="905755" cy="57141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B31C588-E834-2848-B0C8-EC7E3FF9CA92}"/>
              </a:ext>
            </a:extLst>
          </p:cNvPr>
          <p:cNvSpPr/>
          <p:nvPr/>
        </p:nvSpPr>
        <p:spPr>
          <a:xfrm>
            <a:off x="1171159" y="5361107"/>
            <a:ext cx="905755" cy="57141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DBD13F4-1D1D-4C44-8C00-B83FF982C433}"/>
              </a:ext>
            </a:extLst>
          </p:cNvPr>
          <p:cNvSpPr/>
          <p:nvPr/>
        </p:nvSpPr>
        <p:spPr>
          <a:xfrm>
            <a:off x="594916" y="5732682"/>
            <a:ext cx="905755" cy="57141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944565B-E318-A14A-8E26-7CF99D804D70}"/>
              </a:ext>
            </a:extLst>
          </p:cNvPr>
          <p:cNvSpPr/>
          <p:nvPr/>
        </p:nvSpPr>
        <p:spPr>
          <a:xfrm>
            <a:off x="197127" y="6194703"/>
            <a:ext cx="905755" cy="57141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AA1D36F-CD44-0A4B-9AD8-B66545802FE2}"/>
              </a:ext>
            </a:extLst>
          </p:cNvPr>
          <p:cNvSpPr/>
          <p:nvPr/>
        </p:nvSpPr>
        <p:spPr>
          <a:xfrm>
            <a:off x="233634" y="4042250"/>
            <a:ext cx="2578992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Performance also depends on the actual structure of the BST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4AB6F62-8CE5-0644-A6E0-C7BBA116FA94}"/>
              </a:ext>
            </a:extLst>
          </p:cNvPr>
          <p:cNvSpPr/>
          <p:nvPr/>
        </p:nvSpPr>
        <p:spPr>
          <a:xfrm>
            <a:off x="2158404" y="6373815"/>
            <a:ext cx="15343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Worst case: O(n)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3FEB0E8-3C36-4443-AEFF-5ED9F30EAC3C}"/>
              </a:ext>
            </a:extLst>
          </p:cNvPr>
          <p:cNvSpPr/>
          <p:nvPr/>
        </p:nvSpPr>
        <p:spPr>
          <a:xfrm>
            <a:off x="3984841" y="6188021"/>
            <a:ext cx="4572000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optimize the worst case, we can modify the tree to control the max distance until leaf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51DD98A-C0B6-5548-962B-33EA29DB0849}"/>
              </a:ext>
            </a:extLst>
          </p:cNvPr>
          <p:cNvCxnSpPr>
            <a:stCxn id="81" idx="1"/>
            <a:endCxn id="80" idx="3"/>
          </p:cNvCxnSpPr>
          <p:nvPr/>
        </p:nvCxnSpPr>
        <p:spPr>
          <a:xfrm flipH="1">
            <a:off x="3692735" y="6480409"/>
            <a:ext cx="292106" cy="47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7BF0089-D616-6C4C-97CA-271F85FC10C0}"/>
              </a:ext>
            </a:extLst>
          </p:cNvPr>
          <p:cNvSpPr txBox="1"/>
          <p:nvPr/>
        </p:nvSpPr>
        <p:spPr>
          <a:xfrm>
            <a:off x="434518" y="2069566"/>
            <a:ext cx="312906" cy="369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0402F76-C754-2E45-AE32-BD1ED2162CAA}"/>
              </a:ext>
            </a:extLst>
          </p:cNvPr>
          <p:cNvSpPr txBox="1"/>
          <p:nvPr/>
        </p:nvSpPr>
        <p:spPr>
          <a:xfrm>
            <a:off x="8025422" y="2206895"/>
            <a:ext cx="312906" cy="369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F837A59-DB81-BE4F-913A-E32BE4776868}"/>
              </a:ext>
            </a:extLst>
          </p:cNvPr>
          <p:cNvSpPr txBox="1"/>
          <p:nvPr/>
        </p:nvSpPr>
        <p:spPr>
          <a:xfrm>
            <a:off x="946429" y="4808072"/>
            <a:ext cx="312906" cy="369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312C348-4D04-124E-8398-7B2ED97F1872}"/>
              </a:ext>
            </a:extLst>
          </p:cNvPr>
          <p:cNvSpPr/>
          <p:nvPr/>
        </p:nvSpPr>
        <p:spPr>
          <a:xfrm>
            <a:off x="7947036" y="6479598"/>
            <a:ext cx="778082" cy="307777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height</a:t>
            </a:r>
          </a:p>
        </p:txBody>
      </p:sp>
    </p:spTree>
    <p:extLst>
      <p:ext uri="{BB962C8B-B14F-4D97-AF65-F5344CB8AC3E}">
        <p14:creationId xmlns:p14="http://schemas.microsoft.com/office/powerpoint/2010/main" val="24352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9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8" grpId="0" animBg="1"/>
      <p:bldP spid="59" grpId="0"/>
      <p:bldP spid="60" grpId="0" animBg="1"/>
      <p:bldP spid="61" grpId="0"/>
      <p:bldP spid="62" grpId="0"/>
      <p:bldP spid="63" grpId="0"/>
      <p:bldP spid="64" grpId="0" animBg="1"/>
      <p:bldP spid="64" grpId="1" animBg="1"/>
      <p:bldP spid="65" grpId="0" animBg="1"/>
      <p:bldP spid="66" grpId="0" animBg="1"/>
      <p:bldP spid="67" grpId="0" animBg="1"/>
      <p:bldP spid="69" grpId="0" animBg="1"/>
      <p:bldP spid="70" grpId="0" animBg="1"/>
      <p:bldP spid="71" grpId="0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/>
      <p:bldP spid="81" grpId="0" animBg="1"/>
      <p:bldP spid="85" grpId="0" animBg="1"/>
      <p:bldP spid="86" grpId="0" animBg="1"/>
      <p:bldP spid="87" grpId="0" animBg="1"/>
      <p:bldP spid="8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</a:t>
            </a:r>
            <a:r>
              <a:rPr lang="zh-CN" altLang="en-US"/>
              <a:t> </a:t>
            </a:r>
            <a:r>
              <a:rPr lang="en-US" altLang="zh-CN"/>
              <a:t>Goals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1417637"/>
            <a:ext cx="8443913" cy="5149417"/>
          </a:xfrm>
        </p:spPr>
        <p:txBody>
          <a:bodyPr>
            <a:noAutofit/>
          </a:bodyPr>
          <a:lstStyle/>
          <a:p>
            <a:r>
              <a:rPr lang="en-US" sz="2300" dirty="0"/>
              <a:t>Describe the </a:t>
            </a:r>
            <a:r>
              <a:rPr lang="en-US" sz="2300" dirty="0">
                <a:solidFill>
                  <a:schemeClr val="accent4"/>
                </a:solidFill>
              </a:rPr>
              <a:t>value</a:t>
            </a:r>
            <a:r>
              <a:rPr lang="en-US" sz="2300" dirty="0"/>
              <a:t> of trees and their data structure</a:t>
            </a:r>
          </a:p>
          <a:p>
            <a:r>
              <a:rPr lang="en-US" sz="2300" dirty="0"/>
              <a:t>Explain the need to visit data in different </a:t>
            </a:r>
            <a:r>
              <a:rPr lang="en-US" sz="2300" dirty="0">
                <a:solidFill>
                  <a:schemeClr val="accent1"/>
                </a:solidFill>
              </a:rPr>
              <a:t>orderings</a:t>
            </a:r>
          </a:p>
          <a:p>
            <a:r>
              <a:rPr lang="en-US" sz="2300" dirty="0"/>
              <a:t>Perform pre-order, in-order, post-order and level-order </a:t>
            </a:r>
            <a:r>
              <a:rPr lang="en-US" sz="2300" dirty="0">
                <a:solidFill>
                  <a:schemeClr val="accent6"/>
                </a:solidFill>
              </a:rPr>
              <a:t>traversals</a:t>
            </a:r>
          </a:p>
          <a:p>
            <a:r>
              <a:rPr lang="en-US" sz="2300" dirty="0"/>
              <a:t>Define a </a:t>
            </a:r>
            <a:r>
              <a:rPr lang="en-US" sz="2300" dirty="0">
                <a:solidFill>
                  <a:schemeClr val="accent1"/>
                </a:solidFill>
              </a:rPr>
              <a:t>Binary Search Tree</a:t>
            </a:r>
          </a:p>
          <a:p>
            <a:r>
              <a:rPr lang="en-US" sz="2300" dirty="0"/>
              <a:t>Perform </a:t>
            </a:r>
            <a:r>
              <a:rPr lang="en-US" sz="2300" dirty="0">
                <a:solidFill>
                  <a:schemeClr val="accent3"/>
                </a:solidFill>
              </a:rPr>
              <a:t>search, insert, delete </a:t>
            </a:r>
            <a:r>
              <a:rPr lang="en-US" sz="2300" dirty="0"/>
              <a:t>in a Binary Search Tree</a:t>
            </a:r>
          </a:p>
          <a:p>
            <a:r>
              <a:rPr lang="en-US" sz="2300" dirty="0"/>
              <a:t>Explain the running time </a:t>
            </a:r>
            <a:r>
              <a:rPr lang="en-US" sz="2300" dirty="0">
                <a:solidFill>
                  <a:schemeClr val="accent1"/>
                </a:solidFill>
              </a:rPr>
              <a:t>performance</a:t>
            </a:r>
            <a:r>
              <a:rPr lang="en-US" sz="2300" dirty="0"/>
              <a:t> to find an item in a BST</a:t>
            </a:r>
          </a:p>
          <a:p>
            <a:r>
              <a:rPr lang="en-US" sz="2300" dirty="0"/>
              <a:t>Compare the </a:t>
            </a:r>
            <a:r>
              <a:rPr lang="en-US" sz="2300" dirty="0">
                <a:solidFill>
                  <a:schemeClr val="accent4"/>
                </a:solidFill>
              </a:rPr>
              <a:t>performance</a:t>
            </a:r>
            <a:r>
              <a:rPr lang="en-US" sz="2300" dirty="0"/>
              <a:t> of linked lists and BSTs</a:t>
            </a:r>
          </a:p>
          <a:p>
            <a:r>
              <a:rPr lang="en-US" sz="2300" dirty="0"/>
              <a:t>Explain what a </a:t>
            </a:r>
            <a:r>
              <a:rPr lang="en-US" sz="2300" dirty="0" err="1">
                <a:solidFill>
                  <a:srgbClr val="FF0000"/>
                </a:solidFill>
              </a:rPr>
              <a:t>trie</a:t>
            </a:r>
            <a:r>
              <a:rPr lang="en-US" sz="2300" dirty="0"/>
              <a:t> data structure is</a:t>
            </a:r>
          </a:p>
          <a:p>
            <a:r>
              <a:rPr lang="en-US" sz="2300" dirty="0"/>
              <a:t>Describe the algorithm for </a:t>
            </a:r>
            <a:r>
              <a:rPr lang="en-US" sz="2300" dirty="0">
                <a:solidFill>
                  <a:schemeClr val="accent1"/>
                </a:solidFill>
              </a:rPr>
              <a:t>finding</a:t>
            </a:r>
            <a:r>
              <a:rPr lang="en-US" sz="2300" dirty="0"/>
              <a:t> keys in and </a:t>
            </a:r>
            <a:r>
              <a:rPr lang="en-US" sz="2300" dirty="0">
                <a:solidFill>
                  <a:schemeClr val="accent1"/>
                </a:solidFill>
              </a:rPr>
              <a:t>adding</a:t>
            </a:r>
            <a:r>
              <a:rPr lang="en-US" sz="2300" dirty="0"/>
              <a:t> keys to a </a:t>
            </a:r>
            <a:r>
              <a:rPr lang="en-US" sz="2300" dirty="0" err="1"/>
              <a:t>trie</a:t>
            </a:r>
            <a:endParaRPr lang="en-US" sz="2300" dirty="0"/>
          </a:p>
          <a:p>
            <a:r>
              <a:rPr lang="en-US" sz="2300" dirty="0">
                <a:solidFill>
                  <a:srgbClr val="1B8E1D"/>
                </a:solidFill>
              </a:rPr>
              <a:t>Compare</a:t>
            </a:r>
            <a:r>
              <a:rPr lang="en-US" sz="2300" dirty="0"/>
              <a:t> the time to find a key in a BST to a </a:t>
            </a:r>
            <a:r>
              <a:rPr lang="en-US" sz="2300" dirty="0" err="1"/>
              <a:t>trie</a:t>
            </a:r>
            <a:endParaRPr lang="en-US" sz="2300" dirty="0"/>
          </a:p>
          <a:p>
            <a:r>
              <a:rPr lang="en-US" sz="2300" dirty="0">
                <a:solidFill>
                  <a:schemeClr val="accent5"/>
                </a:solidFill>
              </a:rPr>
              <a:t>Implement</a:t>
            </a:r>
            <a:r>
              <a:rPr lang="en-US" sz="2300" dirty="0"/>
              <a:t> a </a:t>
            </a:r>
            <a:r>
              <a:rPr lang="en-US" sz="2300" dirty="0" err="1"/>
              <a:t>trie</a:t>
            </a:r>
            <a:r>
              <a:rPr lang="en-US" sz="2300" dirty="0"/>
              <a:t> data structure in Java</a:t>
            </a:r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36604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31B5-739B-1C49-AC48-3D86DA59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BST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EB9947-391A-C242-BB9E-252083AA4DBA}"/>
              </a:ext>
            </a:extLst>
          </p:cNvPr>
          <p:cNvCxnSpPr>
            <a:cxnSpLocks/>
            <a:stCxn id="11" idx="0"/>
            <a:endCxn id="5" idx="3"/>
          </p:cNvCxnSpPr>
          <p:nvPr/>
        </p:nvCxnSpPr>
        <p:spPr>
          <a:xfrm flipV="1">
            <a:off x="1477760" y="2328317"/>
            <a:ext cx="662089" cy="1588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0918C69-398C-D64B-8ED1-1A15D2E8C599}"/>
              </a:ext>
            </a:extLst>
          </p:cNvPr>
          <p:cNvSpPr/>
          <p:nvPr/>
        </p:nvSpPr>
        <p:spPr>
          <a:xfrm>
            <a:off x="2011406" y="2013257"/>
            <a:ext cx="877065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F077D6-0097-0B42-ACFE-342C33F51797}"/>
              </a:ext>
            </a:extLst>
          </p:cNvPr>
          <p:cNvCxnSpPr>
            <a:cxnSpLocks/>
            <a:stCxn id="13" idx="0"/>
            <a:endCxn id="5" idx="5"/>
          </p:cNvCxnSpPr>
          <p:nvPr/>
        </p:nvCxnSpPr>
        <p:spPr>
          <a:xfrm flipH="1" flipV="1">
            <a:off x="2760028" y="2328317"/>
            <a:ext cx="640702" cy="1379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riangle 10">
            <a:extLst>
              <a:ext uri="{FF2B5EF4-FFF2-40B4-BE49-F238E27FC236}">
                <a16:creationId xmlns:a16="http://schemas.microsoft.com/office/drawing/2014/main" id="{1DB222C8-4E7B-BA40-9854-9534ACE71753}"/>
              </a:ext>
            </a:extLst>
          </p:cNvPr>
          <p:cNvSpPr/>
          <p:nvPr/>
        </p:nvSpPr>
        <p:spPr>
          <a:xfrm>
            <a:off x="777279" y="2487134"/>
            <a:ext cx="1400961" cy="772633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B9E03799-F362-8C41-A447-129C7FF39703}"/>
              </a:ext>
            </a:extLst>
          </p:cNvPr>
          <p:cNvSpPr/>
          <p:nvPr/>
        </p:nvSpPr>
        <p:spPr>
          <a:xfrm>
            <a:off x="2700249" y="2466263"/>
            <a:ext cx="1400961" cy="772633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00856D-F04F-5346-B9FD-9B4BEBC380B2}"/>
              </a:ext>
            </a:extLst>
          </p:cNvPr>
          <p:cNvSpPr/>
          <p:nvPr/>
        </p:nvSpPr>
        <p:spPr>
          <a:xfrm>
            <a:off x="5111074" y="1484523"/>
            <a:ext cx="3672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251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n-US" b="1" dirty="0" err="1">
                <a:solidFill>
                  <a:srgbClr val="4251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LeftHeight</a:t>
            </a:r>
            <a:r>
              <a:rPr lang="en-US" b="1" dirty="0">
                <a:solidFill>
                  <a:srgbClr val="4251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b="1" dirty="0" err="1">
                <a:solidFill>
                  <a:srgbClr val="4251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RightHeight</a:t>
            </a:r>
            <a:r>
              <a:rPr lang="en-US" b="1" dirty="0">
                <a:solidFill>
                  <a:srgbClr val="4251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&lt;=1 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7185FD-9D78-B844-89B3-E9FF64BBF99C}"/>
              </a:ext>
            </a:extLst>
          </p:cNvPr>
          <p:cNvCxnSpPr/>
          <p:nvPr/>
        </p:nvCxnSpPr>
        <p:spPr>
          <a:xfrm flipV="1">
            <a:off x="2247928" y="5462406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95C42F0-8AF6-6440-AD36-49D27F921F78}"/>
              </a:ext>
            </a:extLst>
          </p:cNvPr>
          <p:cNvSpPr/>
          <p:nvPr/>
        </p:nvSpPr>
        <p:spPr>
          <a:xfrm>
            <a:off x="1774096" y="5554685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1F3776-FFA1-D14C-9DA4-40A0506B9405}"/>
              </a:ext>
            </a:extLst>
          </p:cNvPr>
          <p:cNvCxnSpPr/>
          <p:nvPr/>
        </p:nvCxnSpPr>
        <p:spPr>
          <a:xfrm flipV="1">
            <a:off x="4353273" y="3985942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A19DCA-0809-B648-8B17-59D417C0CC86}"/>
              </a:ext>
            </a:extLst>
          </p:cNvPr>
          <p:cNvCxnSpPr/>
          <p:nvPr/>
        </p:nvCxnSpPr>
        <p:spPr>
          <a:xfrm flipV="1">
            <a:off x="3862370" y="4362978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673DBA4-4ECF-3E41-8CF3-CC43F6146CA4}"/>
              </a:ext>
            </a:extLst>
          </p:cNvPr>
          <p:cNvCxnSpPr/>
          <p:nvPr/>
        </p:nvCxnSpPr>
        <p:spPr>
          <a:xfrm flipV="1">
            <a:off x="3338204" y="4724174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DA146A-5BB3-8B49-8205-03A0024857F8}"/>
              </a:ext>
            </a:extLst>
          </p:cNvPr>
          <p:cNvCxnSpPr/>
          <p:nvPr/>
        </p:nvCxnSpPr>
        <p:spPr>
          <a:xfrm flipV="1">
            <a:off x="2813241" y="5093290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778F43D-F2F4-6F4E-B3B4-E085748E87DB}"/>
              </a:ext>
            </a:extLst>
          </p:cNvPr>
          <p:cNvSpPr/>
          <p:nvPr/>
        </p:nvSpPr>
        <p:spPr>
          <a:xfrm>
            <a:off x="4403900" y="3709105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2CE1A3C-1B46-514C-A2FD-52AA3D32D639}"/>
              </a:ext>
            </a:extLst>
          </p:cNvPr>
          <p:cNvSpPr/>
          <p:nvPr/>
        </p:nvSpPr>
        <p:spPr>
          <a:xfrm>
            <a:off x="3879441" y="4078221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C5FBD0E-6C37-DE42-BEB9-44DF06253322}"/>
              </a:ext>
            </a:extLst>
          </p:cNvPr>
          <p:cNvSpPr/>
          <p:nvPr/>
        </p:nvSpPr>
        <p:spPr>
          <a:xfrm>
            <a:off x="3388538" y="4447337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F6CE130-4F58-8343-AA20-4A3EC2BA95DB}"/>
              </a:ext>
            </a:extLst>
          </p:cNvPr>
          <p:cNvSpPr/>
          <p:nvPr/>
        </p:nvSpPr>
        <p:spPr>
          <a:xfrm>
            <a:off x="2897635" y="4816453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011CB2-EAE2-1B44-81C6-20D535C8F20F}"/>
              </a:ext>
            </a:extLst>
          </p:cNvPr>
          <p:cNvSpPr/>
          <p:nvPr/>
        </p:nvSpPr>
        <p:spPr>
          <a:xfrm>
            <a:off x="2339409" y="5185569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58946B-E45D-504D-809D-CF8C7A6F7520}"/>
              </a:ext>
            </a:extLst>
          </p:cNvPr>
          <p:cNvCxnSpPr>
            <a:cxnSpLocks/>
          </p:cNvCxnSpPr>
          <p:nvPr/>
        </p:nvCxnSpPr>
        <p:spPr>
          <a:xfrm flipH="1" flipV="1">
            <a:off x="1533550" y="4655927"/>
            <a:ext cx="256433" cy="2289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28E02947-A5DD-B546-BD7E-F025C553A25C}"/>
              </a:ext>
            </a:extLst>
          </p:cNvPr>
          <p:cNvSpPr/>
          <p:nvPr/>
        </p:nvSpPr>
        <p:spPr>
          <a:xfrm>
            <a:off x="127770" y="4287854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CC0000-0085-5041-9C19-43E7D6170BC2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620799" y="3675938"/>
            <a:ext cx="338368" cy="24792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0CD0C4C-1F0D-A046-8DC1-02E850A94366}"/>
              </a:ext>
            </a:extLst>
          </p:cNvPr>
          <p:cNvCxnSpPr/>
          <p:nvPr/>
        </p:nvCxnSpPr>
        <p:spPr>
          <a:xfrm flipV="1">
            <a:off x="1202437" y="3785450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DAD90C6-5A27-ED40-A3A3-F67DB94BBFEE}"/>
              </a:ext>
            </a:extLst>
          </p:cNvPr>
          <p:cNvCxnSpPr/>
          <p:nvPr/>
        </p:nvCxnSpPr>
        <p:spPr>
          <a:xfrm flipV="1">
            <a:off x="678271" y="4146646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FEDA05-BE06-094F-B9FC-38C4A10E5AC1}"/>
              </a:ext>
            </a:extLst>
          </p:cNvPr>
          <p:cNvCxnSpPr>
            <a:cxnSpLocks/>
          </p:cNvCxnSpPr>
          <p:nvPr/>
        </p:nvCxnSpPr>
        <p:spPr>
          <a:xfrm flipH="1" flipV="1">
            <a:off x="1038160" y="4123336"/>
            <a:ext cx="288067" cy="23162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80E987E-7A54-504D-9315-D44EFA024772}"/>
              </a:ext>
            </a:extLst>
          </p:cNvPr>
          <p:cNvSpPr/>
          <p:nvPr/>
        </p:nvSpPr>
        <p:spPr>
          <a:xfrm>
            <a:off x="1851056" y="3869809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CD32894-1EDE-3744-9D82-E3A8B6A4460A}"/>
              </a:ext>
            </a:extLst>
          </p:cNvPr>
          <p:cNvSpPr/>
          <p:nvPr/>
        </p:nvSpPr>
        <p:spPr>
          <a:xfrm>
            <a:off x="1219508" y="3500693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48C4D1C-5775-BB46-B270-C77CB104D8F4}"/>
              </a:ext>
            </a:extLst>
          </p:cNvPr>
          <p:cNvSpPr/>
          <p:nvPr/>
        </p:nvSpPr>
        <p:spPr>
          <a:xfrm>
            <a:off x="1466836" y="4786516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85845FC-3EB1-8145-83C2-062AD55BA4A8}"/>
              </a:ext>
            </a:extLst>
          </p:cNvPr>
          <p:cNvSpPr/>
          <p:nvPr/>
        </p:nvSpPr>
        <p:spPr>
          <a:xfrm>
            <a:off x="1059718" y="4309286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82A87A-0891-0B4F-9BC7-C61046F13A99}"/>
              </a:ext>
            </a:extLst>
          </p:cNvPr>
          <p:cNvSpPr/>
          <p:nvPr/>
        </p:nvSpPr>
        <p:spPr>
          <a:xfrm>
            <a:off x="652599" y="3885649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F274583-A133-9541-B922-D92BB0CE8302}"/>
              </a:ext>
            </a:extLst>
          </p:cNvPr>
          <p:cNvCxnSpPr>
            <a:cxnSpLocks/>
          </p:cNvCxnSpPr>
          <p:nvPr/>
        </p:nvCxnSpPr>
        <p:spPr>
          <a:xfrm flipH="1" flipV="1">
            <a:off x="6515287" y="2306093"/>
            <a:ext cx="256433" cy="2289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B0716857-EA68-B442-8FC0-C19ECD884CBD}"/>
              </a:ext>
            </a:extLst>
          </p:cNvPr>
          <p:cNvSpPr/>
          <p:nvPr/>
        </p:nvSpPr>
        <p:spPr>
          <a:xfrm>
            <a:off x="4829906" y="2869945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E5BCEA-271F-6240-A7C9-F2B61D5B9F36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7035628" y="2637476"/>
            <a:ext cx="338368" cy="24792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0C5A941-3669-024D-8A12-50161FD6F9C7}"/>
              </a:ext>
            </a:extLst>
          </p:cNvPr>
          <p:cNvCxnSpPr/>
          <p:nvPr/>
        </p:nvCxnSpPr>
        <p:spPr>
          <a:xfrm flipV="1">
            <a:off x="6617266" y="2746988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2DABFFE-62E4-9848-8C11-1E046617573F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5199022" y="2665089"/>
            <a:ext cx="338459" cy="2048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6F0027F-5A38-974C-8FE4-785C330F0213}"/>
              </a:ext>
            </a:extLst>
          </p:cNvPr>
          <p:cNvCxnSpPr>
            <a:cxnSpLocks/>
            <a:stCxn id="51" idx="3"/>
            <a:endCxn id="52" idx="7"/>
          </p:cNvCxnSpPr>
          <p:nvPr/>
        </p:nvCxnSpPr>
        <p:spPr>
          <a:xfrm flipH="1">
            <a:off x="5879035" y="2317393"/>
            <a:ext cx="221809" cy="14577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D9C1C9E5-11DF-6441-BE62-529A728DC4E2}"/>
              </a:ext>
            </a:extLst>
          </p:cNvPr>
          <p:cNvSpPr/>
          <p:nvPr/>
        </p:nvSpPr>
        <p:spPr>
          <a:xfrm>
            <a:off x="7265885" y="2831347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C1E7774-9E0A-D845-9D50-626B02319136}"/>
              </a:ext>
            </a:extLst>
          </p:cNvPr>
          <p:cNvSpPr/>
          <p:nvPr/>
        </p:nvSpPr>
        <p:spPr>
          <a:xfrm>
            <a:off x="6634337" y="2462231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E9E16D6-D89A-5A4A-B4FB-DEFCF4F02EBE}"/>
              </a:ext>
            </a:extLst>
          </p:cNvPr>
          <p:cNvSpPr/>
          <p:nvPr/>
        </p:nvSpPr>
        <p:spPr>
          <a:xfrm>
            <a:off x="6117246" y="2885403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9B00D4E-4D26-D741-AD83-9085AC350BC8}"/>
              </a:ext>
            </a:extLst>
          </p:cNvPr>
          <p:cNvSpPr/>
          <p:nvPr/>
        </p:nvSpPr>
        <p:spPr>
          <a:xfrm>
            <a:off x="5992733" y="2002333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95650D9-CD6B-1F40-8F27-9AB5E6AA6B74}"/>
              </a:ext>
            </a:extLst>
          </p:cNvPr>
          <p:cNvSpPr/>
          <p:nvPr/>
        </p:nvSpPr>
        <p:spPr>
          <a:xfrm>
            <a:off x="5248915" y="2409111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A455243-BF7B-3F46-905C-A3EB99672D4B}"/>
              </a:ext>
            </a:extLst>
          </p:cNvPr>
          <p:cNvSpPr/>
          <p:nvPr/>
        </p:nvSpPr>
        <p:spPr>
          <a:xfrm>
            <a:off x="7108255" y="3445935"/>
            <a:ext cx="1620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25168"/>
                </a:solidFill>
                <a:latin typeface="CenturyGothic"/>
              </a:rPr>
              <a:t>height ≈ log(n) </a:t>
            </a:r>
            <a:endParaRPr lang="en-US" dirty="0">
              <a:effectLst/>
            </a:endParaRPr>
          </a:p>
        </p:txBody>
      </p:sp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842F9EF4-A193-3042-B9CB-DDC644B7C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985542"/>
              </p:ext>
            </p:extLst>
          </p:nvPr>
        </p:nvGraphicFramePr>
        <p:xfrm>
          <a:off x="4732729" y="4621253"/>
          <a:ext cx="4120200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057">
                  <a:extLst>
                    <a:ext uri="{9D8B030D-6E8A-4147-A177-3AD203B41FA5}">
                      <a16:colId xmlns:a16="http://schemas.microsoft.com/office/drawing/2014/main" val="1789131187"/>
                    </a:ext>
                  </a:extLst>
                </a:gridCol>
                <a:gridCol w="691359">
                  <a:extLst>
                    <a:ext uri="{9D8B030D-6E8A-4147-A177-3AD203B41FA5}">
                      <a16:colId xmlns:a16="http://schemas.microsoft.com/office/drawing/2014/main" val="3769368385"/>
                    </a:ext>
                  </a:extLst>
                </a:gridCol>
                <a:gridCol w="1036773">
                  <a:extLst>
                    <a:ext uri="{9D8B030D-6E8A-4147-A177-3AD203B41FA5}">
                      <a16:colId xmlns:a16="http://schemas.microsoft.com/office/drawing/2014/main" val="1455477475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3122810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Best</a:t>
                      </a:r>
                      <a:r>
                        <a:rPr lang="zh-CN" alt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</a:t>
                      </a:r>
                      <a:r>
                        <a:rPr lang="zh-CN" alt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Worst</a:t>
                      </a:r>
                      <a:r>
                        <a:rPr lang="zh-CN" alt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12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Linked</a:t>
                      </a:r>
                      <a:r>
                        <a:rPr lang="zh-CN" alt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488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BST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O(log</a:t>
                      </a:r>
                      <a:r>
                        <a:rPr lang="zh-CN" alt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01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Balanced</a:t>
                      </a:r>
                      <a:r>
                        <a:rPr lang="zh-CN" alt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BST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O(log</a:t>
                      </a:r>
                      <a:r>
                        <a:rPr lang="zh-CN" alt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O(log</a:t>
                      </a:r>
                      <a:r>
                        <a:rPr lang="zh-CN" alt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822623"/>
                  </a:ext>
                </a:extLst>
              </a:tr>
            </a:tbl>
          </a:graphicData>
        </a:graphic>
      </p:graphicFrame>
      <p:sp>
        <p:nvSpPr>
          <p:cNvPr id="85" name="Rectangle 84">
            <a:extLst>
              <a:ext uri="{FF2B5EF4-FFF2-40B4-BE49-F238E27FC236}">
                <a16:creationId xmlns:a16="http://schemas.microsoft.com/office/drawing/2014/main" id="{95380454-4534-F546-98F5-66125172370D}"/>
              </a:ext>
            </a:extLst>
          </p:cNvPr>
          <p:cNvSpPr/>
          <p:nvPr/>
        </p:nvSpPr>
        <p:spPr>
          <a:xfrm>
            <a:off x="5062813" y="6403055"/>
            <a:ext cx="3768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425168"/>
                </a:solidFill>
                <a:latin typeface="CourierNewPS"/>
              </a:rPr>
              <a:t>isWord</a:t>
            </a:r>
            <a:r>
              <a:rPr lang="en-US" b="1" dirty="0">
                <a:solidFill>
                  <a:srgbClr val="425168"/>
                </a:solidFill>
                <a:latin typeface="CourierNewPS"/>
              </a:rPr>
              <a:t>(String </a:t>
            </a:r>
            <a:r>
              <a:rPr lang="en-US" b="1" dirty="0" err="1">
                <a:solidFill>
                  <a:srgbClr val="425168"/>
                </a:solidFill>
                <a:latin typeface="CourierNewPS"/>
              </a:rPr>
              <a:t>wordToFind</a:t>
            </a:r>
            <a:r>
              <a:rPr lang="en-US" b="1" dirty="0">
                <a:solidFill>
                  <a:srgbClr val="425168"/>
                </a:solidFill>
                <a:latin typeface="CourierNewPS"/>
              </a:rPr>
              <a:t>) </a:t>
            </a:r>
            <a:endParaRPr lang="en-US" dirty="0">
              <a:effectLst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B2A84B5-51F0-7E48-AE4D-FF0B74D901FA}"/>
              </a:ext>
            </a:extLst>
          </p:cNvPr>
          <p:cNvSpPr/>
          <p:nvPr/>
        </p:nvSpPr>
        <p:spPr>
          <a:xfrm>
            <a:off x="5685983" y="4013373"/>
            <a:ext cx="2919325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Especially if insert to BST in order!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D8D6055-360C-CA4C-8A46-2D7432ACC8A1}"/>
              </a:ext>
            </a:extLst>
          </p:cNvPr>
          <p:cNvCxnSpPr>
            <a:cxnSpLocks/>
          </p:cNvCxnSpPr>
          <p:nvPr/>
        </p:nvCxnSpPr>
        <p:spPr>
          <a:xfrm>
            <a:off x="8335332" y="4321150"/>
            <a:ext cx="162716" cy="130309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21985BBD-9385-DB4D-A792-52E5C07EF788}"/>
              </a:ext>
            </a:extLst>
          </p:cNvPr>
          <p:cNvSpPr/>
          <p:nvPr/>
        </p:nvSpPr>
        <p:spPr>
          <a:xfrm>
            <a:off x="93894" y="6396462"/>
            <a:ext cx="4741821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How to keep balanced? </a:t>
            </a:r>
            <a:r>
              <a:rPr lang="en-US" sz="1400" dirty="0" err="1">
                <a:latin typeface="Arial"/>
                <a:cs typeface="Arial"/>
              </a:rPr>
              <a:t>TreeSet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and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 err="1">
                <a:latin typeface="Arial"/>
                <a:cs typeface="Arial"/>
              </a:rPr>
              <a:t>TreeMap</a:t>
            </a:r>
            <a:r>
              <a:rPr lang="en-US" sz="1400" dirty="0">
                <a:latin typeface="Arial"/>
                <a:cs typeface="Arial"/>
              </a:rPr>
              <a:t> in Java API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1C33972-AE65-9F4B-8ECC-45F94975EED8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4835715" y="6290363"/>
            <a:ext cx="413200" cy="25998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1BB73059-679C-7244-9B09-B532B446A8AB}"/>
              </a:ext>
            </a:extLst>
          </p:cNvPr>
          <p:cNvSpPr/>
          <p:nvPr/>
        </p:nvSpPr>
        <p:spPr>
          <a:xfrm>
            <a:off x="7887605" y="5624243"/>
            <a:ext cx="767459" cy="269311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DFB9D0C-7490-DD40-9E4C-66F3EBB73916}"/>
              </a:ext>
            </a:extLst>
          </p:cNvPr>
          <p:cNvSpPr/>
          <p:nvPr/>
        </p:nvSpPr>
        <p:spPr>
          <a:xfrm>
            <a:off x="4780331" y="5977066"/>
            <a:ext cx="1358024" cy="269311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FE03877-26DD-F440-9FF5-7A925E1C76FC}"/>
              </a:ext>
            </a:extLst>
          </p:cNvPr>
          <p:cNvSpPr txBox="1"/>
          <p:nvPr/>
        </p:nvSpPr>
        <p:spPr>
          <a:xfrm>
            <a:off x="1079518" y="2667476"/>
            <a:ext cx="776175" cy="610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</a:p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6EA4E39-C53C-5940-B22C-BEF025DEF6CF}"/>
              </a:ext>
            </a:extLst>
          </p:cNvPr>
          <p:cNvSpPr/>
          <p:nvPr/>
        </p:nvSpPr>
        <p:spPr>
          <a:xfrm>
            <a:off x="2848094" y="2659087"/>
            <a:ext cx="1105478" cy="610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1CDE475-050A-3D46-8013-DE6BD50E1C98}"/>
              </a:ext>
            </a:extLst>
          </p:cNvPr>
          <p:cNvSpPr/>
          <p:nvPr/>
        </p:nvSpPr>
        <p:spPr>
          <a:xfrm>
            <a:off x="2503392" y="3419653"/>
            <a:ext cx="1808315" cy="52322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Which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the Balanced BST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?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45B72DC-521C-3846-B0B5-324F90C27DC3}"/>
              </a:ext>
            </a:extLst>
          </p:cNvPr>
          <p:cNvSpPr/>
          <p:nvPr/>
        </p:nvSpPr>
        <p:spPr>
          <a:xfrm>
            <a:off x="250854" y="1236544"/>
            <a:ext cx="4572000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keep the height down as much as we can while still maintaining the same number of nodes.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822DB0C-F8B2-7B47-955F-5A50FC640675}"/>
              </a:ext>
            </a:extLst>
          </p:cNvPr>
          <p:cNvSpPr txBox="1"/>
          <p:nvPr/>
        </p:nvSpPr>
        <p:spPr>
          <a:xfrm>
            <a:off x="7595055" y="2066447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Bauhaus 93" pitchFamily="82" charset="77"/>
              </a:rPr>
              <a:t>✓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369AFC8-0F10-654D-93E2-CB0F505DF28B}"/>
              </a:ext>
            </a:extLst>
          </p:cNvPr>
          <p:cNvSpPr txBox="1"/>
          <p:nvPr/>
        </p:nvSpPr>
        <p:spPr>
          <a:xfrm>
            <a:off x="10072688" y="2528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9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3" grpId="0" animBg="1"/>
      <p:bldP spid="18" grpId="0"/>
      <p:bldP spid="21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83" grpId="0"/>
      <p:bldP spid="85" grpId="0"/>
      <p:bldP spid="87" grpId="0" animBg="1"/>
      <p:bldP spid="91" grpId="0" animBg="1"/>
      <p:bldP spid="96" grpId="0" animBg="1"/>
      <p:bldP spid="98" grpId="0" animBg="1"/>
      <p:bldP spid="106" grpId="0"/>
      <p:bldP spid="108" grpId="0"/>
      <p:bldP spid="111" grpId="0" animBg="1"/>
      <p:bldP spid="110" grpId="0" animBg="1"/>
      <p:bldP spid="1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75969-45DE-37D1-B99B-9CB02C63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BST vs. Hash Table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F8F13-3D0D-8A0A-D47A-851DE577D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Time Complexity</a:t>
            </a:r>
          </a:p>
          <a:p>
            <a:pPr lvl="1"/>
            <a:r>
              <a:rPr lang="en-GB" dirty="0"/>
              <a:t>Average case:</a:t>
            </a:r>
          </a:p>
          <a:p>
            <a:pPr lvl="2"/>
            <a:r>
              <a:rPr lang="en-GB" dirty="0"/>
              <a:t>Hash Tables generally offer O(1) average time complexity for insertion, deletion, and search operations.</a:t>
            </a:r>
          </a:p>
          <a:p>
            <a:pPr lvl="2"/>
            <a:r>
              <a:rPr lang="en-GB" dirty="0"/>
              <a:t>BSTs provide O(log n) time complexity for these operations, assuming the tree is balanced.</a:t>
            </a:r>
          </a:p>
          <a:p>
            <a:pPr lvl="1"/>
            <a:r>
              <a:rPr lang="en-GB" dirty="0"/>
              <a:t>Worst case</a:t>
            </a:r>
          </a:p>
          <a:p>
            <a:pPr lvl="2"/>
            <a:r>
              <a:rPr lang="en-GB" dirty="0"/>
              <a:t>Hash Tables can degrade to O(n) performance in cases of poor hash function design or many collisions.</a:t>
            </a:r>
          </a:p>
          <a:p>
            <a:pPr lvl="2"/>
            <a:r>
              <a:rPr lang="en-GB" dirty="0"/>
              <a:t>BSTs maintain O(log n) performance even in the worst-case for self-balancing BST.</a:t>
            </a:r>
          </a:p>
          <a:p>
            <a:r>
              <a:rPr lang="en-GB" dirty="0"/>
              <a:t>Ordered Operations</a:t>
            </a:r>
          </a:p>
          <a:p>
            <a:pPr lvl="1"/>
            <a:r>
              <a:rPr lang="en-GB" dirty="0"/>
              <a:t>BSTs excel at operations requiring ordered data</a:t>
            </a:r>
          </a:p>
          <a:p>
            <a:pPr lvl="2"/>
            <a:r>
              <a:rPr lang="en-GB" dirty="0"/>
              <a:t>In-order traversal yields sorted elements. </a:t>
            </a:r>
          </a:p>
          <a:p>
            <a:pPr lvl="2"/>
            <a:r>
              <a:rPr lang="en-GB" dirty="0"/>
              <a:t>Efficient range searches and finding closest elements.</a:t>
            </a:r>
          </a:p>
          <a:p>
            <a:pPr lvl="1"/>
            <a:r>
              <a:rPr lang="en-GB" dirty="0"/>
              <a:t>Hash Tables do not inherently maintain order, making these operations more difficult.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85945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6914D7A-7003-23D9-C369-D89A5C86E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436" y="1715134"/>
            <a:ext cx="2020364" cy="42002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FE2810-7AF3-88D9-4AE7-1EB32D21D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 vs. </a:t>
            </a:r>
            <a:r>
              <a:rPr lang="en-GB" dirty="0" err="1"/>
              <a:t>Trie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82069-A0B4-B243-5CC1-F2C384562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504335"/>
            <a:ext cx="6700683" cy="4621829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Structure and Purpose</a:t>
            </a:r>
          </a:p>
          <a:p>
            <a:pPr lvl="1"/>
            <a:r>
              <a:rPr lang="en-GB" dirty="0"/>
              <a:t>Trees:</a:t>
            </a:r>
          </a:p>
          <a:p>
            <a:pPr lvl="2"/>
            <a:r>
              <a:rPr lang="en-GB" dirty="0"/>
              <a:t>General-purpose data structure for representing hierarchical relationships</a:t>
            </a:r>
          </a:p>
          <a:p>
            <a:pPr lvl="2"/>
            <a:r>
              <a:rPr lang="en-GB" dirty="0"/>
              <a:t>Each node can contain any type of data</a:t>
            </a:r>
          </a:p>
          <a:p>
            <a:pPr lvl="2"/>
            <a:r>
              <a:rPr lang="en-GB" dirty="0"/>
              <a:t>Nodes typically have a value and references to child nodes</a:t>
            </a:r>
          </a:p>
          <a:p>
            <a:pPr lvl="1"/>
            <a:r>
              <a:rPr lang="en-GB" dirty="0"/>
              <a:t>Tries:</a:t>
            </a:r>
          </a:p>
          <a:p>
            <a:pPr lvl="2"/>
            <a:r>
              <a:rPr lang="en-GB" dirty="0"/>
              <a:t>Specialized tree structure for storing and retrieving strings efficiently</a:t>
            </a:r>
          </a:p>
          <a:p>
            <a:pPr lvl="2"/>
            <a:r>
              <a:rPr lang="en-GB" dirty="0"/>
              <a:t>Also known as a prefix tree</a:t>
            </a:r>
          </a:p>
          <a:p>
            <a:pPr lvl="2"/>
            <a:r>
              <a:rPr lang="en-GB" dirty="0"/>
              <a:t>Optimized for operations on strings or sequences</a:t>
            </a:r>
          </a:p>
          <a:p>
            <a:r>
              <a:rPr lang="en-GB" dirty="0"/>
              <a:t>Node Content</a:t>
            </a:r>
          </a:p>
          <a:p>
            <a:pPr lvl="1"/>
            <a:r>
              <a:rPr lang="en-GB" dirty="0"/>
              <a:t>Trees:</a:t>
            </a:r>
          </a:p>
          <a:p>
            <a:pPr lvl="2"/>
            <a:r>
              <a:rPr lang="en-GB" dirty="0"/>
              <a:t>Each node stores a value directly</a:t>
            </a:r>
          </a:p>
          <a:p>
            <a:pPr lvl="1"/>
            <a:r>
              <a:rPr lang="en-GB" dirty="0"/>
              <a:t>Tries:</a:t>
            </a:r>
          </a:p>
          <a:p>
            <a:pPr lvl="2"/>
            <a:r>
              <a:rPr lang="en-GB" dirty="0"/>
              <a:t>Nodes typically do not store complete strings</a:t>
            </a:r>
          </a:p>
          <a:p>
            <a:pPr lvl="2"/>
            <a:r>
              <a:rPr lang="en-GB" dirty="0"/>
              <a:t>The path from the root to a node represents a string or prefix</a:t>
            </a:r>
          </a:p>
          <a:p>
            <a:pPr lvl="2"/>
            <a:r>
              <a:rPr lang="en-GB" dirty="0"/>
              <a:t>Characters are stored along the edges between nodes</a:t>
            </a: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9BD742-F19C-66A3-B8AC-3B5EEDDAEF85}"/>
              </a:ext>
            </a:extLst>
          </p:cNvPr>
          <p:cNvSpPr txBox="1"/>
          <p:nvPr/>
        </p:nvSpPr>
        <p:spPr>
          <a:xfrm>
            <a:off x="1986116" y="6338221"/>
            <a:ext cx="5171767" cy="307777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>
                <a:hlinkClick r:id="rId4"/>
              </a:rPr>
              <a:t>https://romankurnovskii.com/en/posts/tree-vs-trie-data-structures/</a:t>
            </a:r>
            <a:r>
              <a:rPr lang="en-GB" sz="1400" dirty="0"/>
              <a:t> </a:t>
            </a:r>
            <a:endParaRPr lang="en-SE" sz="1400" dirty="0"/>
          </a:p>
        </p:txBody>
      </p:sp>
    </p:spTree>
    <p:extLst>
      <p:ext uri="{BB962C8B-B14F-4D97-AF65-F5344CB8AC3E}">
        <p14:creationId xmlns:p14="http://schemas.microsoft.com/office/powerpoint/2010/main" val="1237746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CE73-0D66-8840-8A9F-19AC466F7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18" y="845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/>
              <a:t>Trie</a:t>
            </a:r>
            <a:r>
              <a:rPr lang="en-US" dirty="0"/>
              <a:t> Data Structure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F4B2DBD-CB67-2C46-8A4E-BD53B6D161FD}"/>
              </a:ext>
            </a:extLst>
          </p:cNvPr>
          <p:cNvGrpSpPr/>
          <p:nvPr/>
        </p:nvGrpSpPr>
        <p:grpSpPr>
          <a:xfrm>
            <a:off x="5547836" y="1081111"/>
            <a:ext cx="3256282" cy="1260435"/>
            <a:chOff x="5707227" y="997221"/>
            <a:chExt cx="3256282" cy="126043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A01D10F-9EE6-1348-AC0F-83E4271951C6}"/>
                </a:ext>
              </a:extLst>
            </p:cNvPr>
            <p:cNvCxnSpPr>
              <a:cxnSpLocks/>
              <a:stCxn id="11" idx="1"/>
              <a:endCxn id="13" idx="5"/>
            </p:cNvCxnSpPr>
            <p:nvPr/>
          </p:nvCxnSpPr>
          <p:spPr>
            <a:xfrm flipH="1" flipV="1">
              <a:off x="7708953" y="1312281"/>
              <a:ext cx="230475" cy="107203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C908471-71DA-5047-A4C2-83603FFD9E92}"/>
                </a:ext>
              </a:extLst>
            </p:cNvPr>
            <p:cNvSpPr/>
            <p:nvPr/>
          </p:nvSpPr>
          <p:spPr>
            <a:xfrm>
              <a:off x="5707227" y="1878472"/>
              <a:ext cx="738231" cy="3691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3E6988A-2250-6242-B554-C4572972611D}"/>
                </a:ext>
              </a:extLst>
            </p:cNvPr>
            <p:cNvCxnSpPr>
              <a:cxnSpLocks/>
              <a:endCxn id="14" idx="5"/>
            </p:cNvCxnSpPr>
            <p:nvPr/>
          </p:nvCxnSpPr>
          <p:spPr>
            <a:xfrm flipH="1" flipV="1">
              <a:off x="6756356" y="1732698"/>
              <a:ext cx="221809" cy="14577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C91BA48-17A1-7D4C-856A-50594D4D2D33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6076343" y="1673616"/>
              <a:ext cx="338459" cy="204856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B746962-E451-EA42-9ABB-3BB3A63C43C5}"/>
                </a:ext>
              </a:extLst>
            </p:cNvPr>
            <p:cNvCxnSpPr>
              <a:cxnSpLocks/>
              <a:stCxn id="13" idx="3"/>
              <a:endCxn id="14" idx="7"/>
            </p:cNvCxnSpPr>
            <p:nvPr/>
          </p:nvCxnSpPr>
          <p:spPr>
            <a:xfrm flipH="1">
              <a:off x="6756356" y="1312281"/>
              <a:ext cx="430588" cy="159413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3643BFE-9736-2A47-AB3D-DB37918C4E6C}"/>
                </a:ext>
              </a:extLst>
            </p:cNvPr>
            <p:cNvSpPr/>
            <p:nvPr/>
          </p:nvSpPr>
          <p:spPr>
            <a:xfrm>
              <a:off x="7831317" y="1365428"/>
              <a:ext cx="738231" cy="3691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</a:t>
              </a: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7FD433F-4951-3B47-AEE2-DCCD225182A3}"/>
                </a:ext>
              </a:extLst>
            </p:cNvPr>
            <p:cNvSpPr/>
            <p:nvPr/>
          </p:nvSpPr>
          <p:spPr>
            <a:xfrm>
              <a:off x="6654377" y="1878472"/>
              <a:ext cx="738231" cy="3691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ate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B64EDAD-61F2-854D-8B44-CDD50183C40E}"/>
                </a:ext>
              </a:extLst>
            </p:cNvPr>
            <p:cNvSpPr/>
            <p:nvPr/>
          </p:nvSpPr>
          <p:spPr>
            <a:xfrm>
              <a:off x="7078833" y="997221"/>
              <a:ext cx="738231" cy="3691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</a:t>
              </a:r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AAE14F2-86C3-3746-85CA-5D1E08A13A20}"/>
                </a:ext>
              </a:extLst>
            </p:cNvPr>
            <p:cNvSpPr/>
            <p:nvPr/>
          </p:nvSpPr>
          <p:spPr>
            <a:xfrm>
              <a:off x="6126236" y="1417638"/>
              <a:ext cx="738231" cy="3691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904194D-B52E-CE46-8757-20D0CB5B53B5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8292308" y="1725816"/>
              <a:ext cx="302086" cy="162724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DC11668-D707-1E47-9612-D2A55AD80C4F}"/>
                </a:ext>
              </a:extLst>
            </p:cNvPr>
            <p:cNvSpPr/>
            <p:nvPr/>
          </p:nvSpPr>
          <p:spPr>
            <a:xfrm>
              <a:off x="8225278" y="1888540"/>
              <a:ext cx="738231" cy="3691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ea</a:t>
              </a:r>
              <a:r>
                <a:rPr lang="en-US" altLang="zh-CN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A5B2512-3B45-354E-A171-F19C665D287D}"/>
              </a:ext>
            </a:extLst>
          </p:cNvPr>
          <p:cNvSpPr/>
          <p:nvPr/>
        </p:nvSpPr>
        <p:spPr>
          <a:xfrm>
            <a:off x="558480" y="1199438"/>
            <a:ext cx="3845740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Storing a dictionary as a (balanced) BST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7AB99E-9C92-EE43-A828-C5358B150BA6}"/>
              </a:ext>
            </a:extLst>
          </p:cNvPr>
          <p:cNvSpPr/>
          <p:nvPr/>
        </p:nvSpPr>
        <p:spPr>
          <a:xfrm>
            <a:off x="558480" y="1719939"/>
            <a:ext cx="4379889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BSTs don't take advantage of shared structure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84414E-C740-4F4C-91AE-6BD0B1A39FF1}"/>
              </a:ext>
            </a:extLst>
          </p:cNvPr>
          <p:cNvSpPr/>
          <p:nvPr/>
        </p:nvSpPr>
        <p:spPr>
          <a:xfrm>
            <a:off x="4974292" y="2468974"/>
            <a:ext cx="3908826" cy="33855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Tries: Use the key to navigate the search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9D20ED7-578C-FC4A-B68A-6D428C309A77}"/>
              </a:ext>
            </a:extLst>
          </p:cNvPr>
          <p:cNvGrpSpPr/>
          <p:nvPr/>
        </p:nvGrpSpPr>
        <p:grpSpPr>
          <a:xfrm>
            <a:off x="2049978" y="2270947"/>
            <a:ext cx="1681740" cy="753909"/>
            <a:chOff x="4467227" y="2611391"/>
            <a:chExt cx="1681740" cy="75390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9842E02-9B05-CC45-A92A-A957AAAF4F68}"/>
                </a:ext>
              </a:extLst>
            </p:cNvPr>
            <p:cNvSpPr/>
            <p:nvPr/>
          </p:nvSpPr>
          <p:spPr>
            <a:xfrm>
              <a:off x="4467227" y="2611391"/>
              <a:ext cx="1681740" cy="75390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DED56A1-219B-5241-81EE-49BA62A5DD36}"/>
                </a:ext>
              </a:extLst>
            </p:cNvPr>
            <p:cNvSpPr/>
            <p:nvPr/>
          </p:nvSpPr>
          <p:spPr>
            <a:xfrm>
              <a:off x="4698313" y="2964283"/>
              <a:ext cx="243281" cy="24328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25B9004-1B3D-E94D-B511-27DC8435674E}"/>
                </a:ext>
              </a:extLst>
            </p:cNvPr>
            <p:cNvSpPr/>
            <p:nvPr/>
          </p:nvSpPr>
          <p:spPr>
            <a:xfrm>
              <a:off x="4941594" y="2964283"/>
              <a:ext cx="243281" cy="24328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300E3EA-4C75-CD49-B585-14D1C53D8A9B}"/>
                </a:ext>
              </a:extLst>
            </p:cNvPr>
            <p:cNvSpPr/>
            <p:nvPr/>
          </p:nvSpPr>
          <p:spPr>
            <a:xfrm>
              <a:off x="5184875" y="2964283"/>
              <a:ext cx="243281" cy="24328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536F643-0ACA-EF44-9D59-D98EC4F98540}"/>
                </a:ext>
              </a:extLst>
            </p:cNvPr>
            <p:cNvSpPr/>
            <p:nvPr/>
          </p:nvSpPr>
          <p:spPr>
            <a:xfrm>
              <a:off x="5428156" y="2964283"/>
              <a:ext cx="243281" cy="24328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E2342F0-8A05-F84A-8AA5-3BA1A05EC473}"/>
                </a:ext>
              </a:extLst>
            </p:cNvPr>
            <p:cNvSpPr/>
            <p:nvPr/>
          </p:nvSpPr>
          <p:spPr>
            <a:xfrm>
              <a:off x="5671437" y="2964282"/>
              <a:ext cx="243281" cy="24328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437B9E-D74F-AA44-BAB0-43B2D6D5984E}"/>
                </a:ext>
              </a:extLst>
            </p:cNvPr>
            <p:cNvSpPr txBox="1"/>
            <p:nvPr/>
          </p:nvSpPr>
          <p:spPr>
            <a:xfrm>
              <a:off x="4639505" y="2630870"/>
              <a:ext cx="13340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7F5CC90-1466-2542-9C4C-FDD9BE666745}"/>
              </a:ext>
            </a:extLst>
          </p:cNvPr>
          <p:cNvGrpSpPr/>
          <p:nvPr/>
        </p:nvGrpSpPr>
        <p:grpSpPr>
          <a:xfrm>
            <a:off x="2917741" y="4849095"/>
            <a:ext cx="1681740" cy="753909"/>
            <a:chOff x="2969616" y="3369972"/>
            <a:chExt cx="1681740" cy="753909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BC11300F-7311-304E-97B5-798AC02D3701}"/>
                </a:ext>
              </a:extLst>
            </p:cNvPr>
            <p:cNvSpPr/>
            <p:nvPr/>
          </p:nvSpPr>
          <p:spPr>
            <a:xfrm>
              <a:off x="2969616" y="3369972"/>
              <a:ext cx="1681740" cy="75390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2C77746-DF4B-A448-9A12-5DE79BDD30A4}"/>
                </a:ext>
              </a:extLst>
            </p:cNvPr>
            <p:cNvSpPr/>
            <p:nvPr/>
          </p:nvSpPr>
          <p:spPr>
            <a:xfrm>
              <a:off x="3200702" y="3722864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E9B0422-AF81-FA41-ADF5-DCA8663C86D7}"/>
                </a:ext>
              </a:extLst>
            </p:cNvPr>
            <p:cNvSpPr/>
            <p:nvPr/>
          </p:nvSpPr>
          <p:spPr>
            <a:xfrm>
              <a:off x="3443983" y="3722864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62BB017-80BA-C24B-A4E4-0724C1E47D6A}"/>
                </a:ext>
              </a:extLst>
            </p:cNvPr>
            <p:cNvSpPr/>
            <p:nvPr/>
          </p:nvSpPr>
          <p:spPr>
            <a:xfrm>
              <a:off x="3687264" y="3722864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A8B74D3-7195-8A48-B2AF-959983CB798C}"/>
                </a:ext>
              </a:extLst>
            </p:cNvPr>
            <p:cNvSpPr/>
            <p:nvPr/>
          </p:nvSpPr>
          <p:spPr>
            <a:xfrm>
              <a:off x="3930545" y="3722864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3E55C73-D6D3-0D44-B59A-E4DB0806395B}"/>
                </a:ext>
              </a:extLst>
            </p:cNvPr>
            <p:cNvSpPr/>
            <p:nvPr/>
          </p:nvSpPr>
          <p:spPr>
            <a:xfrm>
              <a:off x="4173826" y="3722863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6BEF293-F32D-884E-A585-78B552199C11}"/>
                </a:ext>
              </a:extLst>
            </p:cNvPr>
            <p:cNvSpPr txBox="1"/>
            <p:nvPr/>
          </p:nvSpPr>
          <p:spPr>
            <a:xfrm>
              <a:off x="3141894" y="3389451"/>
              <a:ext cx="13340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3961E368-865B-CF4C-AC92-444C08F7F5AB}"/>
              </a:ext>
            </a:extLst>
          </p:cNvPr>
          <p:cNvGrpSpPr/>
          <p:nvPr/>
        </p:nvGrpSpPr>
        <p:grpSpPr>
          <a:xfrm>
            <a:off x="4243529" y="5664487"/>
            <a:ext cx="1681740" cy="753909"/>
            <a:chOff x="2969616" y="3369972"/>
            <a:chExt cx="1681740" cy="753909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55EF1313-E6E1-A348-A152-CECC6365454D}"/>
                </a:ext>
              </a:extLst>
            </p:cNvPr>
            <p:cNvSpPr/>
            <p:nvPr/>
          </p:nvSpPr>
          <p:spPr>
            <a:xfrm>
              <a:off x="2969616" y="3369972"/>
              <a:ext cx="1681740" cy="75390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F02D264-2257-6449-A6A6-2CB96334E277}"/>
                </a:ext>
              </a:extLst>
            </p:cNvPr>
            <p:cNvSpPr/>
            <p:nvPr/>
          </p:nvSpPr>
          <p:spPr>
            <a:xfrm>
              <a:off x="3200702" y="3722864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BB3A6D5-3ED1-8546-8BA5-BC296252CBDB}"/>
                </a:ext>
              </a:extLst>
            </p:cNvPr>
            <p:cNvSpPr/>
            <p:nvPr/>
          </p:nvSpPr>
          <p:spPr>
            <a:xfrm>
              <a:off x="3443983" y="3722864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152928C8-DD3C-114D-B86F-DD62B7931087}"/>
                </a:ext>
              </a:extLst>
            </p:cNvPr>
            <p:cNvSpPr/>
            <p:nvPr/>
          </p:nvSpPr>
          <p:spPr>
            <a:xfrm>
              <a:off x="3687264" y="3722864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17F973CA-F6E0-AB4B-BE2C-E514C4BB66BC}"/>
                </a:ext>
              </a:extLst>
            </p:cNvPr>
            <p:cNvSpPr/>
            <p:nvPr/>
          </p:nvSpPr>
          <p:spPr>
            <a:xfrm>
              <a:off x="3930545" y="3722864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CB842FCA-B15A-3E48-BEFD-9240D6F00A1D}"/>
                </a:ext>
              </a:extLst>
            </p:cNvPr>
            <p:cNvSpPr/>
            <p:nvPr/>
          </p:nvSpPr>
          <p:spPr>
            <a:xfrm>
              <a:off x="4173826" y="3722863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9C5632EF-C047-244E-9335-15E694AE37BD}"/>
                </a:ext>
              </a:extLst>
            </p:cNvPr>
            <p:cNvSpPr txBox="1"/>
            <p:nvPr/>
          </p:nvSpPr>
          <p:spPr>
            <a:xfrm>
              <a:off x="3141894" y="3389451"/>
              <a:ext cx="13340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490240CC-73DC-3144-9896-DEF9145A7B3C}"/>
              </a:ext>
            </a:extLst>
          </p:cNvPr>
          <p:cNvGrpSpPr/>
          <p:nvPr/>
        </p:nvGrpSpPr>
        <p:grpSpPr>
          <a:xfrm>
            <a:off x="3950374" y="3917670"/>
            <a:ext cx="1681740" cy="753909"/>
            <a:chOff x="4467227" y="2611391"/>
            <a:chExt cx="1681740" cy="753909"/>
          </a:xfrm>
        </p:grpSpPr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DF86D939-03F6-694D-9A9A-3B1C6FBC84F1}"/>
                </a:ext>
              </a:extLst>
            </p:cNvPr>
            <p:cNvSpPr/>
            <p:nvPr/>
          </p:nvSpPr>
          <p:spPr>
            <a:xfrm>
              <a:off x="4467227" y="2611391"/>
              <a:ext cx="1681740" cy="75390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8F4B18AE-5D77-2343-BD4D-2D36C54DA235}"/>
                </a:ext>
              </a:extLst>
            </p:cNvPr>
            <p:cNvSpPr/>
            <p:nvPr/>
          </p:nvSpPr>
          <p:spPr>
            <a:xfrm>
              <a:off x="4698313" y="2964283"/>
              <a:ext cx="243281" cy="24328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F4709B4-E087-D141-B229-D099119EBA61}"/>
                </a:ext>
              </a:extLst>
            </p:cNvPr>
            <p:cNvSpPr/>
            <p:nvPr/>
          </p:nvSpPr>
          <p:spPr>
            <a:xfrm>
              <a:off x="4941594" y="2964283"/>
              <a:ext cx="243281" cy="24328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6455C80C-C95E-BC44-B638-2B0A7A3255E7}"/>
                </a:ext>
              </a:extLst>
            </p:cNvPr>
            <p:cNvSpPr/>
            <p:nvPr/>
          </p:nvSpPr>
          <p:spPr>
            <a:xfrm>
              <a:off x="5184875" y="2964283"/>
              <a:ext cx="243281" cy="24328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32F6D847-3A42-7741-9D30-471BD36E6E4D}"/>
                </a:ext>
              </a:extLst>
            </p:cNvPr>
            <p:cNvSpPr/>
            <p:nvPr/>
          </p:nvSpPr>
          <p:spPr>
            <a:xfrm>
              <a:off x="5428156" y="2964283"/>
              <a:ext cx="243281" cy="24328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EEF1073-799C-AE4B-8891-83189DF22355}"/>
                </a:ext>
              </a:extLst>
            </p:cNvPr>
            <p:cNvSpPr/>
            <p:nvPr/>
          </p:nvSpPr>
          <p:spPr>
            <a:xfrm>
              <a:off x="5671437" y="2964282"/>
              <a:ext cx="243281" cy="24328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B191EC5-73A2-084F-9364-2D28BDE11BB1}"/>
                </a:ext>
              </a:extLst>
            </p:cNvPr>
            <p:cNvSpPr txBox="1"/>
            <p:nvPr/>
          </p:nvSpPr>
          <p:spPr>
            <a:xfrm>
              <a:off x="4639505" y="2630870"/>
              <a:ext cx="13340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CBD4095A-7E5A-9141-BCD6-2C2710684A68}"/>
              </a:ext>
            </a:extLst>
          </p:cNvPr>
          <p:cNvGrpSpPr/>
          <p:nvPr/>
        </p:nvGrpSpPr>
        <p:grpSpPr>
          <a:xfrm>
            <a:off x="4969254" y="4784232"/>
            <a:ext cx="1681740" cy="753909"/>
            <a:chOff x="4467227" y="2611391"/>
            <a:chExt cx="1681740" cy="753909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681A1472-6964-654F-BAF2-FE79D006E567}"/>
                </a:ext>
              </a:extLst>
            </p:cNvPr>
            <p:cNvSpPr/>
            <p:nvPr/>
          </p:nvSpPr>
          <p:spPr>
            <a:xfrm>
              <a:off x="4467227" y="2611391"/>
              <a:ext cx="1681740" cy="75390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95DCE1A5-E73F-DA48-92A2-BC9140B72C2D}"/>
                </a:ext>
              </a:extLst>
            </p:cNvPr>
            <p:cNvSpPr/>
            <p:nvPr/>
          </p:nvSpPr>
          <p:spPr>
            <a:xfrm>
              <a:off x="4698313" y="2964283"/>
              <a:ext cx="243281" cy="24328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A02C1114-2EB3-3F4C-B8B4-EF745DE49ABE}"/>
                </a:ext>
              </a:extLst>
            </p:cNvPr>
            <p:cNvSpPr/>
            <p:nvPr/>
          </p:nvSpPr>
          <p:spPr>
            <a:xfrm>
              <a:off x="4941594" y="2964283"/>
              <a:ext cx="243281" cy="24328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4F2F67AB-C72E-6843-AA2D-EBEF3DA2F334}"/>
                </a:ext>
              </a:extLst>
            </p:cNvPr>
            <p:cNvSpPr/>
            <p:nvPr/>
          </p:nvSpPr>
          <p:spPr>
            <a:xfrm>
              <a:off x="5184875" y="2964283"/>
              <a:ext cx="243281" cy="24328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7769E6A1-803A-154E-AEB5-AEDDACEF1FC0}"/>
                </a:ext>
              </a:extLst>
            </p:cNvPr>
            <p:cNvSpPr/>
            <p:nvPr/>
          </p:nvSpPr>
          <p:spPr>
            <a:xfrm>
              <a:off x="5428156" y="2964283"/>
              <a:ext cx="243281" cy="24328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4326D208-3172-974C-A0E3-4E032861BC73}"/>
                </a:ext>
              </a:extLst>
            </p:cNvPr>
            <p:cNvSpPr/>
            <p:nvPr/>
          </p:nvSpPr>
          <p:spPr>
            <a:xfrm>
              <a:off x="5671437" y="2964282"/>
              <a:ext cx="243281" cy="24328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AA755F21-0BD0-9344-82FF-E2FAAF639383}"/>
                </a:ext>
              </a:extLst>
            </p:cNvPr>
            <p:cNvSpPr txBox="1"/>
            <p:nvPr/>
          </p:nvSpPr>
          <p:spPr>
            <a:xfrm>
              <a:off x="4639505" y="2630870"/>
              <a:ext cx="13340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7BC1A44A-E398-FD42-9B31-39A9B0607ECC}"/>
              </a:ext>
            </a:extLst>
          </p:cNvPr>
          <p:cNvCxnSpPr>
            <a:cxnSpLocks/>
          </p:cNvCxnSpPr>
          <p:nvPr/>
        </p:nvCxnSpPr>
        <p:spPr>
          <a:xfrm flipH="1">
            <a:off x="1670370" y="2716118"/>
            <a:ext cx="732335" cy="4629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E7B55050-17B4-2B4E-B20C-74F9B57DD8DC}"/>
              </a:ext>
            </a:extLst>
          </p:cNvPr>
          <p:cNvCxnSpPr>
            <a:cxnSpLocks/>
            <a:endCxn id="146" idx="1"/>
          </p:cNvCxnSpPr>
          <p:nvPr/>
        </p:nvCxnSpPr>
        <p:spPr>
          <a:xfrm>
            <a:off x="2645985" y="2740732"/>
            <a:ext cx="1123941" cy="4558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31BCCBD-B825-F644-A5F1-5EEF7A0C75DC}"/>
              </a:ext>
            </a:extLst>
          </p:cNvPr>
          <p:cNvGrpSpPr/>
          <p:nvPr/>
        </p:nvGrpSpPr>
        <p:grpSpPr>
          <a:xfrm>
            <a:off x="831082" y="3067342"/>
            <a:ext cx="1681740" cy="753909"/>
            <a:chOff x="2969616" y="3369972"/>
            <a:chExt cx="1681740" cy="753909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B07D72E-4F19-3247-92F8-BFFB78E46848}"/>
                </a:ext>
              </a:extLst>
            </p:cNvPr>
            <p:cNvSpPr/>
            <p:nvPr/>
          </p:nvSpPr>
          <p:spPr>
            <a:xfrm>
              <a:off x="2969616" y="3369972"/>
              <a:ext cx="1681740" cy="75390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3AAC0D8-94DD-2044-9449-9C5536DE419F}"/>
                </a:ext>
              </a:extLst>
            </p:cNvPr>
            <p:cNvSpPr/>
            <p:nvPr/>
          </p:nvSpPr>
          <p:spPr>
            <a:xfrm>
              <a:off x="3200702" y="3722864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E932B7F-3368-5F41-B83C-B720DD853DF6}"/>
                </a:ext>
              </a:extLst>
            </p:cNvPr>
            <p:cNvSpPr/>
            <p:nvPr/>
          </p:nvSpPr>
          <p:spPr>
            <a:xfrm>
              <a:off x="3443983" y="3722864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128A5CE-35DE-0E47-91C9-97FA04189A02}"/>
                </a:ext>
              </a:extLst>
            </p:cNvPr>
            <p:cNvSpPr/>
            <p:nvPr/>
          </p:nvSpPr>
          <p:spPr>
            <a:xfrm>
              <a:off x="3687264" y="3722864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312C7EA-4CFA-2B41-87A2-F9B18769EC19}"/>
                </a:ext>
              </a:extLst>
            </p:cNvPr>
            <p:cNvSpPr/>
            <p:nvPr/>
          </p:nvSpPr>
          <p:spPr>
            <a:xfrm>
              <a:off x="3930545" y="3722864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05C149E-08E2-F54D-BF26-68754DFEB877}"/>
                </a:ext>
              </a:extLst>
            </p:cNvPr>
            <p:cNvSpPr/>
            <p:nvPr/>
          </p:nvSpPr>
          <p:spPr>
            <a:xfrm>
              <a:off x="4173826" y="3722863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628756-FFAE-BF43-B7DD-D4FEC6634F12}"/>
                </a:ext>
              </a:extLst>
            </p:cNvPr>
            <p:cNvSpPr txBox="1"/>
            <p:nvPr/>
          </p:nvSpPr>
          <p:spPr>
            <a:xfrm>
              <a:off x="3141894" y="3389451"/>
              <a:ext cx="13340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04BC920E-10DF-DF43-B895-51D4BD2AC852}"/>
              </a:ext>
            </a:extLst>
          </p:cNvPr>
          <p:cNvCxnSpPr>
            <a:cxnSpLocks/>
          </p:cNvCxnSpPr>
          <p:nvPr/>
        </p:nvCxnSpPr>
        <p:spPr>
          <a:xfrm flipH="1">
            <a:off x="1314480" y="3529290"/>
            <a:ext cx="842453" cy="64904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F45A5DA-793E-B54A-86C9-527EF9E50901}"/>
              </a:ext>
            </a:extLst>
          </p:cNvPr>
          <p:cNvGrpSpPr/>
          <p:nvPr/>
        </p:nvGrpSpPr>
        <p:grpSpPr>
          <a:xfrm>
            <a:off x="475192" y="4049802"/>
            <a:ext cx="1681740" cy="753909"/>
            <a:chOff x="2969616" y="3369972"/>
            <a:chExt cx="1681740" cy="753909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F3544FD-877F-1945-AEEB-FE7DF47C86D9}"/>
                </a:ext>
              </a:extLst>
            </p:cNvPr>
            <p:cNvSpPr/>
            <p:nvPr/>
          </p:nvSpPr>
          <p:spPr>
            <a:xfrm>
              <a:off x="2969616" y="3369972"/>
              <a:ext cx="1681740" cy="75390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151E696-F980-0B48-8BD7-0FF123F7C30E}"/>
                </a:ext>
              </a:extLst>
            </p:cNvPr>
            <p:cNvSpPr/>
            <p:nvPr/>
          </p:nvSpPr>
          <p:spPr>
            <a:xfrm>
              <a:off x="3200702" y="3722864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F4FD681-B96B-3140-A282-25F773C06F66}"/>
                </a:ext>
              </a:extLst>
            </p:cNvPr>
            <p:cNvSpPr/>
            <p:nvPr/>
          </p:nvSpPr>
          <p:spPr>
            <a:xfrm>
              <a:off x="3443983" y="3722864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0991A41-55DC-3A4C-9D41-E23FE05F76D5}"/>
                </a:ext>
              </a:extLst>
            </p:cNvPr>
            <p:cNvSpPr/>
            <p:nvPr/>
          </p:nvSpPr>
          <p:spPr>
            <a:xfrm>
              <a:off x="3687264" y="3722864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FC73E8D-322A-164C-A2AC-58A65900CEF1}"/>
                </a:ext>
              </a:extLst>
            </p:cNvPr>
            <p:cNvSpPr/>
            <p:nvPr/>
          </p:nvSpPr>
          <p:spPr>
            <a:xfrm>
              <a:off x="3930545" y="3722864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E9DD8C9-C6E8-0944-8076-212075A97495}"/>
                </a:ext>
              </a:extLst>
            </p:cNvPr>
            <p:cNvSpPr/>
            <p:nvPr/>
          </p:nvSpPr>
          <p:spPr>
            <a:xfrm>
              <a:off x="4173826" y="3722863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20FEFA1-1C69-8E44-BF8C-7D051A08E31F}"/>
                </a:ext>
              </a:extLst>
            </p:cNvPr>
            <p:cNvSpPr txBox="1"/>
            <p:nvPr/>
          </p:nvSpPr>
          <p:spPr>
            <a:xfrm>
              <a:off x="3141894" y="3389451"/>
              <a:ext cx="13340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FDAA08C1-12C4-0A49-8E66-648ACCE4706B}"/>
              </a:ext>
            </a:extLst>
          </p:cNvPr>
          <p:cNvCxnSpPr>
            <a:cxnSpLocks/>
          </p:cNvCxnSpPr>
          <p:nvPr/>
        </p:nvCxnSpPr>
        <p:spPr>
          <a:xfrm>
            <a:off x="1062811" y="4494973"/>
            <a:ext cx="184423" cy="62956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633EC5D-F400-444C-9C84-BFE17F50DBF1}"/>
              </a:ext>
            </a:extLst>
          </p:cNvPr>
          <p:cNvGrpSpPr/>
          <p:nvPr/>
        </p:nvGrpSpPr>
        <p:grpSpPr>
          <a:xfrm>
            <a:off x="727823" y="5003449"/>
            <a:ext cx="1681740" cy="753909"/>
            <a:chOff x="2969616" y="3369972"/>
            <a:chExt cx="1681740" cy="753909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AC75C19D-482F-1540-9992-DE8F59332094}"/>
                </a:ext>
              </a:extLst>
            </p:cNvPr>
            <p:cNvSpPr/>
            <p:nvPr/>
          </p:nvSpPr>
          <p:spPr>
            <a:xfrm>
              <a:off x="2969616" y="3369972"/>
              <a:ext cx="1681740" cy="75390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C63471E-9033-604E-8459-AED55D2913D5}"/>
                </a:ext>
              </a:extLst>
            </p:cNvPr>
            <p:cNvSpPr/>
            <p:nvPr/>
          </p:nvSpPr>
          <p:spPr>
            <a:xfrm>
              <a:off x="3200702" y="3722864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9DA4F1B-BD54-7449-8878-88A1844DDD42}"/>
                </a:ext>
              </a:extLst>
            </p:cNvPr>
            <p:cNvSpPr/>
            <p:nvPr/>
          </p:nvSpPr>
          <p:spPr>
            <a:xfrm>
              <a:off x="3443983" y="3722864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889FEA17-B68B-354E-8675-9BE38067FD66}"/>
                </a:ext>
              </a:extLst>
            </p:cNvPr>
            <p:cNvSpPr/>
            <p:nvPr/>
          </p:nvSpPr>
          <p:spPr>
            <a:xfrm>
              <a:off x="3687264" y="3722864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C80B854-4C38-AD4B-8BA4-CF8D3EB4C076}"/>
                </a:ext>
              </a:extLst>
            </p:cNvPr>
            <p:cNvSpPr/>
            <p:nvPr/>
          </p:nvSpPr>
          <p:spPr>
            <a:xfrm>
              <a:off x="3930545" y="3722864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7779E66-9056-9E4E-9BC3-4A3CCFC6C245}"/>
                </a:ext>
              </a:extLst>
            </p:cNvPr>
            <p:cNvSpPr/>
            <p:nvPr/>
          </p:nvSpPr>
          <p:spPr>
            <a:xfrm>
              <a:off x="4173826" y="3722863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F6E97A4-8C62-7C40-BF15-842DB3B23CD4}"/>
                </a:ext>
              </a:extLst>
            </p:cNvPr>
            <p:cNvSpPr txBox="1"/>
            <p:nvPr/>
          </p:nvSpPr>
          <p:spPr>
            <a:xfrm>
              <a:off x="3141894" y="3389451"/>
              <a:ext cx="13340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3D58E1E-913C-8745-BCF0-FEE5034D22E9}"/>
              </a:ext>
            </a:extLst>
          </p:cNvPr>
          <p:cNvGrpSpPr/>
          <p:nvPr/>
        </p:nvGrpSpPr>
        <p:grpSpPr>
          <a:xfrm>
            <a:off x="3597648" y="3007863"/>
            <a:ext cx="1681740" cy="753909"/>
            <a:chOff x="4467227" y="2611391"/>
            <a:chExt cx="1681740" cy="753909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E93A4972-FF04-1D4D-A345-842100539E86}"/>
                </a:ext>
              </a:extLst>
            </p:cNvPr>
            <p:cNvSpPr/>
            <p:nvPr/>
          </p:nvSpPr>
          <p:spPr>
            <a:xfrm>
              <a:off x="4467227" y="2611391"/>
              <a:ext cx="1681740" cy="75390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86F8D54-C5C7-154C-B939-EA51A0C00F1D}"/>
                </a:ext>
              </a:extLst>
            </p:cNvPr>
            <p:cNvSpPr/>
            <p:nvPr/>
          </p:nvSpPr>
          <p:spPr>
            <a:xfrm>
              <a:off x="4698313" y="2964283"/>
              <a:ext cx="243281" cy="24328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768D0E21-551E-BC44-9F2B-3E4B04F2336A}"/>
                </a:ext>
              </a:extLst>
            </p:cNvPr>
            <p:cNvSpPr/>
            <p:nvPr/>
          </p:nvSpPr>
          <p:spPr>
            <a:xfrm>
              <a:off x="4941594" y="2964283"/>
              <a:ext cx="243281" cy="24328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75813AAB-5BB3-4842-894F-041345094F2F}"/>
                </a:ext>
              </a:extLst>
            </p:cNvPr>
            <p:cNvSpPr/>
            <p:nvPr/>
          </p:nvSpPr>
          <p:spPr>
            <a:xfrm>
              <a:off x="5184875" y="2964283"/>
              <a:ext cx="243281" cy="24328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5755BF1C-AC1A-0143-B8B4-34947619AFBA}"/>
                </a:ext>
              </a:extLst>
            </p:cNvPr>
            <p:cNvSpPr/>
            <p:nvPr/>
          </p:nvSpPr>
          <p:spPr>
            <a:xfrm>
              <a:off x="5428156" y="2964283"/>
              <a:ext cx="243281" cy="24328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24B6A5F1-4AA3-194F-A8D6-37147F5BDF69}"/>
                </a:ext>
              </a:extLst>
            </p:cNvPr>
            <p:cNvSpPr/>
            <p:nvPr/>
          </p:nvSpPr>
          <p:spPr>
            <a:xfrm>
              <a:off x="5671437" y="2964282"/>
              <a:ext cx="243281" cy="243281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2B4F988-FB4E-A24D-BF90-3B094787C64A}"/>
                </a:ext>
              </a:extLst>
            </p:cNvPr>
            <p:cNvSpPr txBox="1"/>
            <p:nvPr/>
          </p:nvSpPr>
          <p:spPr>
            <a:xfrm>
              <a:off x="4639505" y="2630870"/>
              <a:ext cx="13340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BB5B0E1D-AE8B-224B-B7FD-E6BB648966C7}"/>
              </a:ext>
            </a:extLst>
          </p:cNvPr>
          <p:cNvCxnSpPr>
            <a:cxnSpLocks/>
          </p:cNvCxnSpPr>
          <p:nvPr/>
        </p:nvCxnSpPr>
        <p:spPr>
          <a:xfrm>
            <a:off x="3907432" y="3494216"/>
            <a:ext cx="657680" cy="44245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EE96CE43-6A6A-5045-BCC1-D7CB5B141B1A}"/>
              </a:ext>
            </a:extLst>
          </p:cNvPr>
          <p:cNvCxnSpPr>
            <a:cxnSpLocks/>
          </p:cNvCxnSpPr>
          <p:nvPr/>
        </p:nvCxnSpPr>
        <p:spPr>
          <a:xfrm flipH="1">
            <a:off x="4121951" y="4402954"/>
            <a:ext cx="678523" cy="48814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9C5EB45-DBE5-704E-881B-EB7A905799E6}"/>
              </a:ext>
            </a:extLst>
          </p:cNvPr>
          <p:cNvCxnSpPr>
            <a:cxnSpLocks/>
          </p:cNvCxnSpPr>
          <p:nvPr/>
        </p:nvCxnSpPr>
        <p:spPr>
          <a:xfrm flipH="1">
            <a:off x="5329324" y="5268230"/>
            <a:ext cx="986495" cy="41573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98F0BF79-8AB5-F748-95CB-376052057009}"/>
              </a:ext>
            </a:extLst>
          </p:cNvPr>
          <p:cNvCxnSpPr>
            <a:cxnSpLocks/>
            <a:stCxn id="156" idx="0"/>
          </p:cNvCxnSpPr>
          <p:nvPr/>
        </p:nvCxnSpPr>
        <p:spPr>
          <a:xfrm flipH="1" flipV="1">
            <a:off x="5001584" y="4418216"/>
            <a:ext cx="808540" cy="36601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AC7794F-C01F-774E-AC1A-0080205E1290}"/>
              </a:ext>
            </a:extLst>
          </p:cNvPr>
          <p:cNvCxnSpPr>
            <a:cxnSpLocks/>
            <a:stCxn id="178" idx="0"/>
          </p:cNvCxnSpPr>
          <p:nvPr/>
        </p:nvCxnSpPr>
        <p:spPr>
          <a:xfrm flipH="1" flipV="1">
            <a:off x="5261945" y="4404656"/>
            <a:ext cx="2506048" cy="50592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94" name="TextBox 12293">
            <a:extLst>
              <a:ext uri="{FF2B5EF4-FFF2-40B4-BE49-F238E27FC236}">
                <a16:creationId xmlns:a16="http://schemas.microsoft.com/office/drawing/2014/main" id="{78440415-A470-C144-AAA1-420BB0A95606}"/>
              </a:ext>
            </a:extLst>
          </p:cNvPr>
          <p:cNvSpPr txBox="1"/>
          <p:nvPr/>
        </p:nvSpPr>
        <p:spPr>
          <a:xfrm>
            <a:off x="1522734" y="3554456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a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0592434-2AF3-A948-A4CA-C4771490E880}"/>
              </a:ext>
            </a:extLst>
          </p:cNvPr>
          <p:cNvSpPr txBox="1"/>
          <p:nvPr/>
        </p:nvSpPr>
        <p:spPr>
          <a:xfrm>
            <a:off x="1136438" y="4550016"/>
            <a:ext cx="349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at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D5D0E212-217C-4848-8D39-CF20D7F794AA}"/>
              </a:ext>
            </a:extLst>
          </p:cNvPr>
          <p:cNvSpPr txBox="1"/>
          <p:nvPr/>
        </p:nvSpPr>
        <p:spPr>
          <a:xfrm>
            <a:off x="1342818" y="5492061"/>
            <a:ext cx="449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ate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ED37DB9-3AED-EF48-8A7F-1A9CAE6E0EEB}"/>
              </a:ext>
            </a:extLst>
          </p:cNvPr>
          <p:cNvSpPr txBox="1"/>
          <p:nvPr/>
        </p:nvSpPr>
        <p:spPr>
          <a:xfrm>
            <a:off x="3525008" y="5340404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ear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1645755F-D787-D44E-924E-A7D8E465B1AF}"/>
              </a:ext>
            </a:extLst>
          </p:cNvPr>
          <p:cNvSpPr txBox="1"/>
          <p:nvPr/>
        </p:nvSpPr>
        <p:spPr>
          <a:xfrm>
            <a:off x="4813908" y="6151951"/>
            <a:ext cx="531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east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2301" name="Rectangle 12300">
            <a:extLst>
              <a:ext uri="{FF2B5EF4-FFF2-40B4-BE49-F238E27FC236}">
                <a16:creationId xmlns:a16="http://schemas.microsoft.com/office/drawing/2014/main" id="{632765B2-32EE-E14E-BE14-B5D3FB405015}"/>
              </a:ext>
            </a:extLst>
          </p:cNvPr>
          <p:cNvSpPr/>
          <p:nvPr/>
        </p:nvSpPr>
        <p:spPr>
          <a:xfrm>
            <a:off x="6248929" y="2973460"/>
            <a:ext cx="1976823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Finding </a:t>
            </a:r>
            <a:r>
              <a:rPr lang="en-US" altLang="zh-CN" dirty="0">
                <a:latin typeface="Courier" pitchFamily="2" charset="0"/>
              </a:rPr>
              <a:t>“eat”</a:t>
            </a:r>
            <a:endParaRPr lang="en-US" dirty="0">
              <a:effectLst/>
              <a:latin typeface="Courier" pitchFamily="2" charset="0"/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609B0DFA-1C1A-5D4B-94DD-BC059051B4C1}"/>
              </a:ext>
            </a:extLst>
          </p:cNvPr>
          <p:cNvSpPr/>
          <p:nvPr/>
        </p:nvSpPr>
        <p:spPr>
          <a:xfrm>
            <a:off x="2486622" y="2347277"/>
            <a:ext cx="313738" cy="60236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9CE00498-86D0-9844-B3C5-22CEF9A845DC}"/>
              </a:ext>
            </a:extLst>
          </p:cNvPr>
          <p:cNvSpPr/>
          <p:nvPr/>
        </p:nvSpPr>
        <p:spPr>
          <a:xfrm>
            <a:off x="3763192" y="3078736"/>
            <a:ext cx="313738" cy="60236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4250FAD3-8177-C443-B734-C25DA71E6D16}"/>
              </a:ext>
            </a:extLst>
          </p:cNvPr>
          <p:cNvSpPr/>
          <p:nvPr/>
        </p:nvSpPr>
        <p:spPr>
          <a:xfrm>
            <a:off x="5115045" y="3993965"/>
            <a:ext cx="313738" cy="60236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59428571-71E7-A847-B8AB-03162E56366B}"/>
              </a:ext>
            </a:extLst>
          </p:cNvPr>
          <p:cNvGrpSpPr/>
          <p:nvPr/>
        </p:nvGrpSpPr>
        <p:grpSpPr>
          <a:xfrm>
            <a:off x="6928705" y="4891099"/>
            <a:ext cx="1681740" cy="753909"/>
            <a:chOff x="2969616" y="3369972"/>
            <a:chExt cx="1681740" cy="753909"/>
          </a:xfrm>
        </p:grpSpPr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9EBDD2E5-E3B9-EA44-B142-35861B836C63}"/>
                </a:ext>
              </a:extLst>
            </p:cNvPr>
            <p:cNvSpPr/>
            <p:nvPr/>
          </p:nvSpPr>
          <p:spPr>
            <a:xfrm>
              <a:off x="2969616" y="3369972"/>
              <a:ext cx="1681740" cy="75390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BB10A22-7C05-1441-943B-FC6E8C1F5048}"/>
                </a:ext>
              </a:extLst>
            </p:cNvPr>
            <p:cNvSpPr/>
            <p:nvPr/>
          </p:nvSpPr>
          <p:spPr>
            <a:xfrm>
              <a:off x="3200702" y="3722864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17652ABA-905A-DC46-8DD8-3CFD80F76F26}"/>
                </a:ext>
              </a:extLst>
            </p:cNvPr>
            <p:cNvSpPr/>
            <p:nvPr/>
          </p:nvSpPr>
          <p:spPr>
            <a:xfrm>
              <a:off x="3443983" y="3722864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73F0FE0B-C369-9B4A-A8C0-9EABF5A97A91}"/>
                </a:ext>
              </a:extLst>
            </p:cNvPr>
            <p:cNvSpPr/>
            <p:nvPr/>
          </p:nvSpPr>
          <p:spPr>
            <a:xfrm>
              <a:off x="3687264" y="3722864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59D0D8C6-B787-3D40-8C2A-B5F0DFBA1D36}"/>
                </a:ext>
              </a:extLst>
            </p:cNvPr>
            <p:cNvSpPr/>
            <p:nvPr/>
          </p:nvSpPr>
          <p:spPr>
            <a:xfrm>
              <a:off x="3930545" y="3722864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60D93E24-BF0B-C44E-B93D-09594B5C1512}"/>
                </a:ext>
              </a:extLst>
            </p:cNvPr>
            <p:cNvSpPr/>
            <p:nvPr/>
          </p:nvSpPr>
          <p:spPr>
            <a:xfrm>
              <a:off x="4173826" y="3722863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09DFE0C3-5459-AA40-AA7C-3CBBE082C5AE}"/>
                </a:ext>
              </a:extLst>
            </p:cNvPr>
            <p:cNvSpPr txBox="1"/>
            <p:nvPr/>
          </p:nvSpPr>
          <p:spPr>
            <a:xfrm>
              <a:off x="3141894" y="3389451"/>
              <a:ext cx="13340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4" name="TextBox 213">
            <a:extLst>
              <a:ext uri="{FF2B5EF4-FFF2-40B4-BE49-F238E27FC236}">
                <a16:creationId xmlns:a16="http://schemas.microsoft.com/office/drawing/2014/main" id="{FEFCBB29-467D-6C4E-BA77-956DC861636D}"/>
              </a:ext>
            </a:extLst>
          </p:cNvPr>
          <p:cNvSpPr txBox="1"/>
          <p:nvPr/>
        </p:nvSpPr>
        <p:spPr>
          <a:xfrm>
            <a:off x="7549927" y="5385672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eat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1ED34F2F-F10F-4E43-8D26-2527D194AE5A}"/>
              </a:ext>
            </a:extLst>
          </p:cNvPr>
          <p:cNvSpPr/>
          <p:nvPr/>
        </p:nvSpPr>
        <p:spPr>
          <a:xfrm>
            <a:off x="6935592" y="4900109"/>
            <a:ext cx="1674853" cy="756438"/>
          </a:xfrm>
          <a:prstGeom prst="ellipse">
            <a:avLst/>
          </a:prstGeom>
          <a:noFill/>
          <a:ln w="57150">
            <a:solidFill>
              <a:srgbClr val="1B8E1D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974FFB89-B77E-F544-8626-242A9F4103A2}"/>
              </a:ext>
            </a:extLst>
          </p:cNvPr>
          <p:cNvSpPr/>
          <p:nvPr/>
        </p:nvSpPr>
        <p:spPr>
          <a:xfrm>
            <a:off x="6248929" y="3502190"/>
            <a:ext cx="1976823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>
                <a:latin typeface="Courier" pitchFamily="2" charset="0"/>
              </a:rPr>
              <a:t>Add</a:t>
            </a:r>
            <a:r>
              <a:rPr lang="en-US" dirty="0">
                <a:latin typeface="Courier" pitchFamily="2" charset="0"/>
              </a:rPr>
              <a:t>ing </a:t>
            </a:r>
            <a:r>
              <a:rPr lang="en-US" altLang="zh-CN" dirty="0">
                <a:latin typeface="Courier" pitchFamily="2" charset="0"/>
              </a:rPr>
              <a:t>“eats”</a:t>
            </a:r>
            <a:endParaRPr lang="en-US" dirty="0">
              <a:effectLst/>
              <a:latin typeface="Courier" pitchFamily="2" charset="0"/>
            </a:endParaRPr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CB6CE15-85B6-6841-BDAA-CDBB62F889A4}"/>
              </a:ext>
            </a:extLst>
          </p:cNvPr>
          <p:cNvGrpSpPr/>
          <p:nvPr/>
        </p:nvGrpSpPr>
        <p:grpSpPr>
          <a:xfrm>
            <a:off x="6224435" y="5724226"/>
            <a:ext cx="1681740" cy="753909"/>
            <a:chOff x="2969616" y="3369972"/>
            <a:chExt cx="1681740" cy="753909"/>
          </a:xfrm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2A05836E-B9CF-174F-828A-3F6F34410055}"/>
                </a:ext>
              </a:extLst>
            </p:cNvPr>
            <p:cNvSpPr/>
            <p:nvPr/>
          </p:nvSpPr>
          <p:spPr>
            <a:xfrm>
              <a:off x="2969616" y="3369972"/>
              <a:ext cx="1681740" cy="75390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5C571A7C-5301-0B47-877E-2C4C3933175B}"/>
                </a:ext>
              </a:extLst>
            </p:cNvPr>
            <p:cNvSpPr/>
            <p:nvPr/>
          </p:nvSpPr>
          <p:spPr>
            <a:xfrm>
              <a:off x="3200702" y="3722864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E0C8B3E7-0972-2342-8145-83B10E7C1C9B}"/>
                </a:ext>
              </a:extLst>
            </p:cNvPr>
            <p:cNvSpPr/>
            <p:nvPr/>
          </p:nvSpPr>
          <p:spPr>
            <a:xfrm>
              <a:off x="3443983" y="3722864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8DD95F97-D343-D343-97A5-1B3204A87BB0}"/>
                </a:ext>
              </a:extLst>
            </p:cNvPr>
            <p:cNvSpPr/>
            <p:nvPr/>
          </p:nvSpPr>
          <p:spPr>
            <a:xfrm>
              <a:off x="3687264" y="3722864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473EF68E-C27A-2E44-98D7-C1F8410DDC46}"/>
                </a:ext>
              </a:extLst>
            </p:cNvPr>
            <p:cNvSpPr/>
            <p:nvPr/>
          </p:nvSpPr>
          <p:spPr>
            <a:xfrm>
              <a:off x="3930545" y="3722864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B7C82439-A3CD-B04F-A2F1-022732AA5585}"/>
                </a:ext>
              </a:extLst>
            </p:cNvPr>
            <p:cNvSpPr/>
            <p:nvPr/>
          </p:nvSpPr>
          <p:spPr>
            <a:xfrm>
              <a:off x="4173826" y="3722863"/>
              <a:ext cx="243281" cy="2432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C34804FF-EB22-884B-9EA0-DFF2F76510CC}"/>
                </a:ext>
              </a:extLst>
            </p:cNvPr>
            <p:cNvSpPr txBox="1"/>
            <p:nvPr/>
          </p:nvSpPr>
          <p:spPr>
            <a:xfrm>
              <a:off x="3141894" y="3389451"/>
              <a:ext cx="13340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2572EF92-8795-B44C-B7FE-2F9FBC775D79}"/>
              </a:ext>
            </a:extLst>
          </p:cNvPr>
          <p:cNvCxnSpPr>
            <a:cxnSpLocks/>
            <a:endCxn id="224" idx="0"/>
          </p:cNvCxnSpPr>
          <p:nvPr/>
        </p:nvCxnSpPr>
        <p:spPr>
          <a:xfrm flipH="1">
            <a:off x="7065305" y="5355236"/>
            <a:ext cx="940492" cy="36899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A232AE5E-085D-F343-9DD8-869656D83D75}"/>
              </a:ext>
            </a:extLst>
          </p:cNvPr>
          <p:cNvSpPr txBox="1"/>
          <p:nvPr/>
        </p:nvSpPr>
        <p:spPr>
          <a:xfrm>
            <a:off x="6795249" y="6210649"/>
            <a:ext cx="53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eats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B25619D3-8098-4446-BF86-363962B3C198}"/>
              </a:ext>
            </a:extLst>
          </p:cNvPr>
          <p:cNvSpPr/>
          <p:nvPr/>
        </p:nvSpPr>
        <p:spPr>
          <a:xfrm>
            <a:off x="7853250" y="4992207"/>
            <a:ext cx="313738" cy="60236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71750D20-108E-B541-89A3-B4EED4044CE9}"/>
              </a:ext>
            </a:extLst>
          </p:cNvPr>
          <p:cNvSpPr/>
          <p:nvPr/>
        </p:nvSpPr>
        <p:spPr>
          <a:xfrm>
            <a:off x="5525898" y="1075433"/>
            <a:ext cx="811854" cy="307777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O(log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n)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AD8BC77D-3290-6345-908C-3CA6C208F866}"/>
              </a:ext>
            </a:extLst>
          </p:cNvPr>
          <p:cNvSpPr/>
          <p:nvPr/>
        </p:nvSpPr>
        <p:spPr>
          <a:xfrm>
            <a:off x="2707532" y="3969516"/>
            <a:ext cx="588438" cy="307777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O(k)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595E6DA4-91A1-BC48-82F3-E82DB0215C34}"/>
              </a:ext>
            </a:extLst>
          </p:cNvPr>
          <p:cNvSpPr/>
          <p:nvPr/>
        </p:nvSpPr>
        <p:spPr>
          <a:xfrm>
            <a:off x="7196851" y="400332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re(TRIE)</a:t>
            </a:r>
            <a:r>
              <a:rPr lang="en-US" altLang="zh-CN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endParaRPr lang="en-US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A1AA134E-2EA3-D740-AD6A-F5DA20B14612}"/>
              </a:ext>
            </a:extLst>
          </p:cNvPr>
          <p:cNvSpPr/>
          <p:nvPr/>
        </p:nvSpPr>
        <p:spPr>
          <a:xfrm>
            <a:off x="5720919" y="3994234"/>
            <a:ext cx="3446777" cy="5488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itchFamily="2" charset="2"/>
              <a:buChar char="§"/>
            </a:pP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words</a:t>
            </a:r>
          </a:p>
          <a:p>
            <a:pPr marL="285750" indent="-285750">
              <a:spcBef>
                <a:spcPts val="100"/>
              </a:spcBef>
              <a:spcAft>
                <a:spcPts val="100"/>
              </a:spcAft>
              <a:buFont typeface="Wingdings" pitchFamily="2" charset="2"/>
              <a:buChar char="§"/>
            </a:pP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children</a:t>
            </a:r>
            <a:endParaRPr 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ADBAD75A-44F4-754F-8487-488A9489239D}"/>
                  </a:ext>
                </a:extLst>
              </p:cNvPr>
              <p:cNvSpPr/>
              <p:nvPr/>
            </p:nvSpPr>
            <p:spPr>
              <a:xfrm>
                <a:off x="4166539" y="6499101"/>
                <a:ext cx="184627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log</a:t>
                </a:r>
                <a:r>
                  <a:rPr lang="en-US" altLang="zh-CN" sz="1600" baseline="-250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altLang="zh-CN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(250000)</a:t>
                </a:r>
                <a:r>
                  <a:rPr lang="zh-CN" altLang="en-US" sz="1600" dirty="0">
                    <a:solidFill>
                      <a:schemeClr val="accent6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≈</m:t>
                    </m:r>
                    <m:r>
                      <a:rPr lang="en-US" altLang="zh-CN" sz="16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18</m:t>
                    </m:r>
                  </m:oMath>
                </a14:m>
                <a:endParaRPr lang="en-US" sz="160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ADBAD75A-44F4-754F-8487-488A94892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539" y="6499101"/>
                <a:ext cx="1846275" cy="338554"/>
              </a:xfrm>
              <a:prstGeom prst="rect">
                <a:avLst/>
              </a:prstGeom>
              <a:blipFill>
                <a:blip r:embed="rId3"/>
                <a:stretch>
                  <a:fillRect l="-1370" t="-3704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26F4CE3-E362-683C-ED0A-EF364B14FF3A}"/>
              </a:ext>
            </a:extLst>
          </p:cNvPr>
          <p:cNvSpPr txBox="1"/>
          <p:nvPr/>
        </p:nvSpPr>
        <p:spPr>
          <a:xfrm>
            <a:off x="138571" y="6253797"/>
            <a:ext cx="3982065" cy="523220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 err="1"/>
              <a:t>Trie</a:t>
            </a:r>
            <a:r>
              <a:rPr lang="en-GB" sz="1400" dirty="0"/>
              <a:t> Data Structure (EXPLAINED)</a:t>
            </a:r>
          </a:p>
          <a:p>
            <a:r>
              <a:rPr lang="en-GB" sz="1400" dirty="0">
                <a:hlinkClick r:id="rId4"/>
              </a:rPr>
              <a:t>https://www.youtube.com/watch?v=-urNrIAQnNo</a:t>
            </a:r>
            <a:r>
              <a:rPr lang="en-GB" sz="1400" dirty="0"/>
              <a:t> </a:t>
            </a:r>
            <a:endParaRPr lang="en-SE" sz="1400" dirty="0"/>
          </a:p>
        </p:txBody>
      </p:sp>
    </p:spTree>
    <p:extLst>
      <p:ext uri="{BB962C8B-B14F-4D97-AF65-F5344CB8AC3E}">
        <p14:creationId xmlns:p14="http://schemas.microsoft.com/office/powerpoint/2010/main" val="30640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0" grpId="0" animBg="1"/>
      <p:bldP spid="12294" grpId="0"/>
      <p:bldP spid="211" grpId="0"/>
      <p:bldP spid="212" grpId="0"/>
      <p:bldP spid="213" grpId="0"/>
      <p:bldP spid="215" grpId="0"/>
      <p:bldP spid="12301" grpId="0" animBg="1"/>
      <p:bldP spid="217" grpId="0" animBg="1"/>
      <p:bldP spid="218" grpId="0" animBg="1"/>
      <p:bldP spid="219" grpId="0" animBg="1"/>
      <p:bldP spid="214" grpId="0"/>
      <p:bldP spid="220" grpId="0" animBg="1"/>
      <p:bldP spid="221" grpId="0" animBg="1"/>
      <p:bldP spid="235" grpId="0"/>
      <p:bldP spid="236" grpId="0" animBg="1"/>
      <p:bldP spid="240" grpId="0" animBg="1"/>
      <p:bldP spid="241" grpId="0" animBg="1"/>
      <p:bldP spid="242" grpId="0"/>
      <p:bldP spid="248" grpId="0"/>
      <p:bldP spid="24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829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1"/>
                </a:solidFill>
              </a:rPr>
              <a:t>Trees and Binary Search Trees</a:t>
            </a:r>
          </a:p>
          <a:p>
            <a:pPr lvl="1"/>
            <a:r>
              <a:rPr lang="en-US" dirty="0">
                <a:hlinkClick r:id="rId2"/>
              </a:rPr>
              <a:t>http://www.openbookproject.net/thinkcs/archive/java/english/chap17.htm</a:t>
            </a:r>
            <a:r>
              <a:rPr lang="en-US" dirty="0"/>
              <a:t> -- explains trees, how to build and traverse it</a:t>
            </a:r>
          </a:p>
          <a:p>
            <a:pPr lvl="1"/>
            <a:r>
              <a:rPr lang="en-US" dirty="0">
                <a:hlinkClick r:id="rId3"/>
              </a:rPr>
              <a:t>http://algs4.cs.princeton.edu/32bst/</a:t>
            </a:r>
            <a:r>
              <a:rPr lang="en-US" dirty="0"/>
              <a:t> -- about binary search trees</a:t>
            </a:r>
          </a:p>
          <a:p>
            <a:pPr lvl="1"/>
            <a:r>
              <a:rPr lang="en-GB" dirty="0"/>
              <a:t>Data structures: Binary Search Tree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https://www.youtube.com/watch?v=pYT9F8_LFTM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1"/>
                </a:solidFill>
              </a:rPr>
              <a:t>Tries</a:t>
            </a:r>
          </a:p>
          <a:p>
            <a:pPr lvl="1"/>
            <a:r>
              <a:rPr lang="en-US" dirty="0">
                <a:hlinkClick r:id="rId5"/>
              </a:rPr>
              <a:t>https://www.toptal.com/java/the-trie-a-neglected-data-structure</a:t>
            </a:r>
            <a:r>
              <a:rPr lang="en-US" dirty="0"/>
              <a:t> --explains with solid example</a:t>
            </a:r>
          </a:p>
          <a:p>
            <a:pPr lvl="1"/>
            <a:r>
              <a:rPr lang="en-US" dirty="0">
                <a:hlinkClick r:id="rId6"/>
              </a:rPr>
              <a:t>https://www.topcoder.com/community/data-science/data-science-tutorials/using-tries/</a:t>
            </a:r>
            <a:r>
              <a:rPr lang="en-US" dirty="0"/>
              <a:t> -- explains as well as providing code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34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bject 16"/>
          <p:cNvSpPr/>
          <p:nvPr/>
        </p:nvSpPr>
        <p:spPr>
          <a:xfrm>
            <a:off x="6441234" y="5582210"/>
            <a:ext cx="1170290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996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Different Trees in Computer Science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62624" y="1204796"/>
            <a:ext cx="2802467" cy="2563307"/>
            <a:chOff x="992359" y="1297931"/>
            <a:chExt cx="2802467" cy="2563307"/>
          </a:xfrm>
        </p:grpSpPr>
        <p:sp>
          <p:nvSpPr>
            <p:cNvPr id="4" name="object 8"/>
            <p:cNvSpPr/>
            <p:nvPr/>
          </p:nvSpPr>
          <p:spPr>
            <a:xfrm>
              <a:off x="992359" y="1297931"/>
              <a:ext cx="2802467" cy="20757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  <a:ln w="9525">
              <a:noFill/>
            </a:ln>
          </p:spPr>
          <p:txBody>
            <a:bodyPr vert="horz" wrap="square" lIns="0" tIns="0" rIns="0" bIns="0" spcCol="0" rtlCol="0">
              <a:noAutofit/>
            </a:bodyPr>
            <a:lstStyle/>
            <a:p>
              <a:pPr algn="ctr"/>
              <a:endParaRPr sz="10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" name="object 9"/>
            <p:cNvSpPr txBox="1"/>
            <p:nvPr/>
          </p:nvSpPr>
          <p:spPr>
            <a:xfrm>
              <a:off x="2139514" y="1445958"/>
              <a:ext cx="491490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Tywin</a:t>
              </a:r>
            </a:p>
          </p:txBody>
        </p:sp>
        <p:sp>
          <p:nvSpPr>
            <p:cNvPr id="6" name="object 10"/>
            <p:cNvSpPr txBox="1"/>
            <p:nvPr/>
          </p:nvSpPr>
          <p:spPr>
            <a:xfrm>
              <a:off x="2089242" y="2186995"/>
              <a:ext cx="558166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Cersei</a:t>
              </a:r>
              <a:endParaRPr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" name="object 11"/>
            <p:cNvSpPr txBox="1"/>
            <p:nvPr/>
          </p:nvSpPr>
          <p:spPr>
            <a:xfrm>
              <a:off x="2891473" y="2186995"/>
              <a:ext cx="576120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Jaime</a:t>
              </a:r>
            </a:p>
          </p:txBody>
        </p:sp>
        <p:sp>
          <p:nvSpPr>
            <p:cNvPr id="8" name="object 12"/>
            <p:cNvSpPr txBox="1"/>
            <p:nvPr/>
          </p:nvSpPr>
          <p:spPr>
            <a:xfrm>
              <a:off x="1095307" y="2918151"/>
              <a:ext cx="775853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Myrcella</a:t>
              </a:r>
            </a:p>
          </p:txBody>
        </p:sp>
        <p:sp>
          <p:nvSpPr>
            <p:cNvPr id="9" name="object 13"/>
            <p:cNvSpPr txBox="1"/>
            <p:nvPr/>
          </p:nvSpPr>
          <p:spPr>
            <a:xfrm>
              <a:off x="2097776" y="2918151"/>
              <a:ext cx="574966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Joffrey</a:t>
              </a:r>
            </a:p>
          </p:txBody>
        </p:sp>
        <p:sp>
          <p:nvSpPr>
            <p:cNvPr id="10" name="object 14"/>
            <p:cNvSpPr txBox="1"/>
            <p:nvPr/>
          </p:nvSpPr>
          <p:spPr>
            <a:xfrm>
              <a:off x="2942655" y="2918151"/>
              <a:ext cx="732444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Tommen</a:t>
              </a:r>
            </a:p>
          </p:txBody>
        </p:sp>
        <p:sp>
          <p:nvSpPr>
            <p:cNvPr id="11" name="object 15"/>
            <p:cNvSpPr txBox="1"/>
            <p:nvPr/>
          </p:nvSpPr>
          <p:spPr>
            <a:xfrm>
              <a:off x="1314096" y="2186995"/>
              <a:ext cx="576426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95"/>
                </a:spcBef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Tyrion</a:t>
              </a:r>
              <a:endParaRPr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74096" y="3601552"/>
              <a:ext cx="1388458" cy="259686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3335" rIns="0" bIns="0" rtlCol="0" anchor="ctr">
              <a:spAutoFit/>
            </a:bodyPr>
            <a:lstStyle/>
            <a:p>
              <a:pPr marL="12700" algn="ctr">
                <a:spcBef>
                  <a:spcPts val="105"/>
                </a:spcBef>
              </a:pPr>
              <a:r>
                <a:rPr lang="en-US" sz="1600" dirty="0">
                  <a:solidFill>
                    <a:schemeClr val="accent1"/>
                  </a:solidFill>
                  <a:latin typeface="Arial" charset="0"/>
                  <a:ea typeface="Arial" charset="0"/>
                  <a:cs typeface="Arial" charset="0"/>
                </a:rPr>
                <a:t>Family Trees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620438" y="1204796"/>
            <a:ext cx="3033526" cy="2614108"/>
            <a:chOff x="4695707" y="1297931"/>
            <a:chExt cx="3033526" cy="2614108"/>
          </a:xfrm>
        </p:grpSpPr>
        <p:sp>
          <p:nvSpPr>
            <p:cNvPr id="13" name="object 7"/>
            <p:cNvSpPr txBox="1">
              <a:spLocks/>
            </p:cNvSpPr>
            <p:nvPr/>
          </p:nvSpPr>
          <p:spPr>
            <a:xfrm>
              <a:off x="5293954" y="3652353"/>
              <a:ext cx="1707455" cy="259686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3335" rIns="0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Helvetica"/>
                  <a:ea typeface="+mj-ea"/>
                  <a:cs typeface="Helvetica"/>
                </a:defRPr>
              </a:lvl1pPr>
            </a:lstStyle>
            <a:p>
              <a:pPr marL="12700">
                <a:spcBef>
                  <a:spcPts val="105"/>
                </a:spcBef>
              </a:pPr>
              <a:r>
                <a:rPr lang="en-US" sz="1600" dirty="0">
                  <a:latin typeface="Arial" charset="0"/>
                  <a:ea typeface="Arial" charset="0"/>
                  <a:cs typeface="Arial" charset="0"/>
                </a:rPr>
                <a:t>Decision Trees</a:t>
              </a:r>
            </a:p>
          </p:txBody>
        </p:sp>
        <p:sp>
          <p:nvSpPr>
            <p:cNvPr id="14" name="object 8"/>
            <p:cNvSpPr/>
            <p:nvPr/>
          </p:nvSpPr>
          <p:spPr>
            <a:xfrm>
              <a:off x="4695707" y="1297931"/>
              <a:ext cx="3033526" cy="21646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  <a:ln w="9525">
              <a:noFill/>
            </a:ln>
          </p:spPr>
          <p:txBody>
            <a:bodyPr wrap="square" lIns="0" tIns="0" rIns="0" bIns="0" rtlCol="0"/>
            <a:lstStyle/>
            <a:p>
              <a:endParaRPr sz="1400">
                <a:latin typeface="Arial" charset="0"/>
              </a:endParaRPr>
            </a:p>
          </p:txBody>
        </p:sp>
        <p:sp>
          <p:nvSpPr>
            <p:cNvPr id="15" name="object 9"/>
            <p:cNvSpPr txBox="1"/>
            <p:nvPr/>
          </p:nvSpPr>
          <p:spPr>
            <a:xfrm>
              <a:off x="5973388" y="2092344"/>
              <a:ext cx="1225815" cy="502561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dirty="0"/>
                <a:t>Floor</a:t>
              </a:r>
              <a:endParaRPr lang="en-US" dirty="0"/>
            </a:p>
            <a:p>
              <a:r>
                <a:rPr dirty="0"/>
                <a:t>Clean?</a:t>
              </a:r>
            </a:p>
          </p:txBody>
        </p:sp>
        <p:sp>
          <p:nvSpPr>
            <p:cNvPr id="16" name="object 10"/>
            <p:cNvSpPr txBox="1"/>
            <p:nvPr/>
          </p:nvSpPr>
          <p:spPr>
            <a:xfrm>
              <a:off x="6891338" y="2868686"/>
              <a:ext cx="750269" cy="443070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dirty="0"/>
                <a:t>Sweep  Floor</a:t>
              </a:r>
            </a:p>
          </p:txBody>
        </p:sp>
        <p:sp>
          <p:nvSpPr>
            <p:cNvPr id="17" name="object 11"/>
            <p:cNvSpPr txBox="1"/>
            <p:nvPr/>
          </p:nvSpPr>
          <p:spPr>
            <a:xfrm>
              <a:off x="4788985" y="2212877"/>
              <a:ext cx="473581" cy="227626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dirty="0"/>
                <a:t>Relax</a:t>
              </a:r>
            </a:p>
          </p:txBody>
        </p:sp>
        <p:sp>
          <p:nvSpPr>
            <p:cNvPr id="18" name="object 12"/>
            <p:cNvSpPr txBox="1"/>
            <p:nvPr/>
          </p:nvSpPr>
          <p:spPr>
            <a:xfrm>
              <a:off x="5240868" y="1367956"/>
              <a:ext cx="972717" cy="651423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dirty="0"/>
                <a:t>House </a:t>
              </a:r>
              <a:endParaRPr lang="en-US" dirty="0"/>
            </a:p>
            <a:p>
              <a:r>
                <a:rPr dirty="0"/>
                <a:t>clea</a:t>
              </a:r>
              <a:r>
                <a:rPr lang="en-US" dirty="0"/>
                <a:t>n</a:t>
              </a:r>
              <a:endParaRPr dirty="0"/>
            </a:p>
          </p:txBody>
        </p:sp>
        <p:sp>
          <p:nvSpPr>
            <p:cNvPr id="19" name="object 13"/>
            <p:cNvSpPr txBox="1"/>
            <p:nvPr/>
          </p:nvSpPr>
          <p:spPr>
            <a:xfrm>
              <a:off x="4990296" y="1670743"/>
              <a:ext cx="280737" cy="197490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spc="45" dirty="0">
                  <a:latin typeface="Arial" charset="0"/>
                  <a:cs typeface="Verdana"/>
                </a:rPr>
                <a:t>No</a:t>
              </a:r>
              <a:endParaRPr sz="1200" dirty="0">
                <a:latin typeface="Arial" charset="0"/>
                <a:cs typeface="Verdana"/>
              </a:endParaRPr>
            </a:p>
          </p:txBody>
        </p:sp>
        <p:sp>
          <p:nvSpPr>
            <p:cNvPr id="20" name="object 14"/>
            <p:cNvSpPr txBox="1"/>
            <p:nvPr/>
          </p:nvSpPr>
          <p:spPr>
            <a:xfrm>
              <a:off x="7044311" y="2526732"/>
              <a:ext cx="373338" cy="228268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sz="1200" dirty="0">
                  <a:solidFill>
                    <a:schemeClr val="tx1"/>
                  </a:solidFill>
                </a:rPr>
                <a:t>Yes</a:t>
              </a:r>
            </a:p>
          </p:txBody>
        </p:sp>
        <p:sp>
          <p:nvSpPr>
            <p:cNvPr id="21" name="object 15"/>
            <p:cNvSpPr txBox="1"/>
            <p:nvPr/>
          </p:nvSpPr>
          <p:spPr>
            <a:xfrm>
              <a:off x="5240868" y="2868686"/>
              <a:ext cx="1179702" cy="443070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dirty="0"/>
                <a:t>Wash</a:t>
              </a:r>
              <a:r>
                <a:rPr lang="en-US" dirty="0"/>
                <a:t> </a:t>
              </a:r>
            </a:p>
            <a:p>
              <a:r>
                <a:rPr dirty="0"/>
                <a:t>Windows</a:t>
              </a:r>
            </a:p>
          </p:txBody>
        </p:sp>
        <p:sp>
          <p:nvSpPr>
            <p:cNvPr id="22" name="object 16"/>
            <p:cNvSpPr txBox="1"/>
            <p:nvPr/>
          </p:nvSpPr>
          <p:spPr>
            <a:xfrm>
              <a:off x="5846617" y="2535199"/>
              <a:ext cx="280103" cy="197490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spc="40" dirty="0">
                  <a:latin typeface="Arial" charset="0"/>
                  <a:cs typeface="Verdana"/>
                </a:rPr>
                <a:t>No</a:t>
              </a:r>
              <a:endParaRPr sz="1200" dirty="0">
                <a:latin typeface="Arial" charset="0"/>
                <a:cs typeface="Verdana"/>
              </a:endParaRPr>
            </a:p>
          </p:txBody>
        </p:sp>
        <p:sp>
          <p:nvSpPr>
            <p:cNvPr id="23" name="object 14"/>
            <p:cNvSpPr txBox="1"/>
            <p:nvPr/>
          </p:nvSpPr>
          <p:spPr>
            <a:xfrm>
              <a:off x="6196023" y="1670500"/>
              <a:ext cx="373338" cy="228268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sz="1200" dirty="0">
                  <a:solidFill>
                    <a:schemeClr val="tx1"/>
                  </a:solidFill>
                </a:rPr>
                <a:t>Yes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01890" y="3957435"/>
            <a:ext cx="2697836" cy="2690787"/>
            <a:chOff x="1126366" y="4050570"/>
            <a:chExt cx="2697836" cy="2690787"/>
          </a:xfrm>
        </p:grpSpPr>
        <p:sp>
          <p:nvSpPr>
            <p:cNvPr id="24" name="object 7"/>
            <p:cNvSpPr txBox="1">
              <a:spLocks/>
            </p:cNvSpPr>
            <p:nvPr/>
          </p:nvSpPr>
          <p:spPr>
            <a:xfrm>
              <a:off x="1126366" y="6481671"/>
              <a:ext cx="2430545" cy="259686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3335" rIns="0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Helvetica"/>
                  <a:ea typeface="+mj-ea"/>
                  <a:cs typeface="Helvetica"/>
                </a:defRPr>
              </a:lvl1pPr>
            </a:lstStyle>
            <a:p>
              <a:pPr marL="12700">
                <a:spcBef>
                  <a:spcPts val="105"/>
                </a:spcBef>
              </a:pPr>
              <a:r>
                <a:rPr lang="en-US" sz="1600" dirty="0">
                  <a:latin typeface="Arial" charset="0"/>
                  <a:ea typeface="Arial" charset="0"/>
                  <a:cs typeface="Arial" charset="0"/>
                </a:rPr>
                <a:t>Expression Trees</a:t>
              </a:r>
            </a:p>
          </p:txBody>
        </p:sp>
        <p:sp>
          <p:nvSpPr>
            <p:cNvPr id="25" name="object 8"/>
            <p:cNvSpPr/>
            <p:nvPr/>
          </p:nvSpPr>
          <p:spPr>
            <a:xfrm>
              <a:off x="2584154" y="483285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6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2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6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6FAC46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" name="object 10"/>
            <p:cNvSpPr txBox="1"/>
            <p:nvPr/>
          </p:nvSpPr>
          <p:spPr>
            <a:xfrm>
              <a:off x="2794622" y="4930110"/>
              <a:ext cx="397748" cy="320601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20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+</a:t>
              </a:r>
              <a:endParaRPr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" name="object 11"/>
            <p:cNvSpPr/>
            <p:nvPr/>
          </p:nvSpPr>
          <p:spPr>
            <a:xfrm>
              <a:off x="2278288" y="5309643"/>
              <a:ext cx="380746" cy="303517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rgbClr val="3A3838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object 12"/>
            <p:cNvSpPr/>
            <p:nvPr/>
          </p:nvSpPr>
          <p:spPr>
            <a:xfrm>
              <a:off x="3113170" y="5297675"/>
              <a:ext cx="382970" cy="314322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7"/>
                  </a:lnTo>
                </a:path>
              </a:pathLst>
            </a:custGeom>
            <a:ln w="9525">
              <a:solidFill>
                <a:srgbClr val="3A3838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" name="object 13"/>
            <p:cNvSpPr/>
            <p:nvPr/>
          </p:nvSpPr>
          <p:spPr>
            <a:xfrm>
              <a:off x="1967493" y="5621035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6FAC46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object 15"/>
            <p:cNvSpPr txBox="1"/>
            <p:nvPr/>
          </p:nvSpPr>
          <p:spPr>
            <a:xfrm>
              <a:off x="2183922" y="5735856"/>
              <a:ext cx="284805" cy="320601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33" name="object 16"/>
            <p:cNvSpPr/>
            <p:nvPr/>
          </p:nvSpPr>
          <p:spPr>
            <a:xfrm>
              <a:off x="3209440" y="5620400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6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2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6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6FAC46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object 18"/>
            <p:cNvSpPr txBox="1"/>
            <p:nvPr/>
          </p:nvSpPr>
          <p:spPr>
            <a:xfrm>
              <a:off x="3442287" y="5736620"/>
              <a:ext cx="381915" cy="320601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</a:p>
          </p:txBody>
        </p:sp>
        <p:sp>
          <p:nvSpPr>
            <p:cNvPr id="36" name="object 19"/>
            <p:cNvSpPr/>
            <p:nvPr/>
          </p:nvSpPr>
          <p:spPr>
            <a:xfrm>
              <a:off x="1966772" y="4050570"/>
              <a:ext cx="592095" cy="556181"/>
            </a:xfrm>
            <a:custGeom>
              <a:avLst/>
              <a:gdLst/>
              <a:ahLst/>
              <a:cxnLst/>
              <a:rect l="l" t="t" r="r" b="b"/>
              <a:pathLst>
                <a:path w="1183004" h="1111250">
                  <a:moveTo>
                    <a:pt x="591312" y="0"/>
                  </a:moveTo>
                  <a:lnTo>
                    <a:pt x="542822" y="1841"/>
                  </a:lnTo>
                  <a:lnTo>
                    <a:pt x="495411" y="7269"/>
                  </a:lnTo>
                  <a:lnTo>
                    <a:pt x="449230" y="16142"/>
                  </a:lnTo>
                  <a:lnTo>
                    <a:pt x="404433" y="28315"/>
                  </a:lnTo>
                  <a:lnTo>
                    <a:pt x="361170" y="43648"/>
                  </a:lnTo>
                  <a:lnTo>
                    <a:pt x="319594" y="61996"/>
                  </a:lnTo>
                  <a:lnTo>
                    <a:pt x="279858" y="83217"/>
                  </a:lnTo>
                  <a:lnTo>
                    <a:pt x="242114" y="107167"/>
                  </a:lnTo>
                  <a:lnTo>
                    <a:pt x="206515" y="133705"/>
                  </a:lnTo>
                  <a:lnTo>
                    <a:pt x="173212" y="162687"/>
                  </a:lnTo>
                  <a:lnTo>
                    <a:pt x="142357" y="193969"/>
                  </a:lnTo>
                  <a:lnTo>
                    <a:pt x="114104" y="227411"/>
                  </a:lnTo>
                  <a:lnTo>
                    <a:pt x="88605" y="262868"/>
                  </a:lnTo>
                  <a:lnTo>
                    <a:pt x="66011" y="300197"/>
                  </a:lnTo>
                  <a:lnTo>
                    <a:pt x="46476" y="339256"/>
                  </a:lnTo>
                  <a:lnTo>
                    <a:pt x="30150" y="379902"/>
                  </a:lnTo>
                  <a:lnTo>
                    <a:pt x="17188" y="421992"/>
                  </a:lnTo>
                  <a:lnTo>
                    <a:pt x="7740" y="465383"/>
                  </a:lnTo>
                  <a:lnTo>
                    <a:pt x="1960" y="509933"/>
                  </a:lnTo>
                  <a:lnTo>
                    <a:pt x="0" y="555498"/>
                  </a:lnTo>
                  <a:lnTo>
                    <a:pt x="1960" y="601062"/>
                  </a:lnTo>
                  <a:lnTo>
                    <a:pt x="7740" y="645612"/>
                  </a:lnTo>
                  <a:lnTo>
                    <a:pt x="17188" y="689003"/>
                  </a:lnTo>
                  <a:lnTo>
                    <a:pt x="30150" y="731093"/>
                  </a:lnTo>
                  <a:lnTo>
                    <a:pt x="46476" y="771739"/>
                  </a:lnTo>
                  <a:lnTo>
                    <a:pt x="66011" y="810798"/>
                  </a:lnTo>
                  <a:lnTo>
                    <a:pt x="88605" y="848127"/>
                  </a:lnTo>
                  <a:lnTo>
                    <a:pt x="114104" y="883584"/>
                  </a:lnTo>
                  <a:lnTo>
                    <a:pt x="142357" y="917026"/>
                  </a:lnTo>
                  <a:lnTo>
                    <a:pt x="173212" y="948308"/>
                  </a:lnTo>
                  <a:lnTo>
                    <a:pt x="206515" y="977290"/>
                  </a:lnTo>
                  <a:lnTo>
                    <a:pt x="242114" y="1003828"/>
                  </a:lnTo>
                  <a:lnTo>
                    <a:pt x="279858" y="1027778"/>
                  </a:lnTo>
                  <a:lnTo>
                    <a:pt x="319594" y="1048999"/>
                  </a:lnTo>
                  <a:lnTo>
                    <a:pt x="361170" y="1067347"/>
                  </a:lnTo>
                  <a:lnTo>
                    <a:pt x="404433" y="1082680"/>
                  </a:lnTo>
                  <a:lnTo>
                    <a:pt x="449230" y="1094853"/>
                  </a:lnTo>
                  <a:lnTo>
                    <a:pt x="495411" y="1103726"/>
                  </a:lnTo>
                  <a:lnTo>
                    <a:pt x="542822" y="1109154"/>
                  </a:lnTo>
                  <a:lnTo>
                    <a:pt x="591312" y="1110995"/>
                  </a:lnTo>
                  <a:lnTo>
                    <a:pt x="639801" y="1109154"/>
                  </a:lnTo>
                  <a:lnTo>
                    <a:pt x="687212" y="1103726"/>
                  </a:lnTo>
                  <a:lnTo>
                    <a:pt x="733393" y="1094853"/>
                  </a:lnTo>
                  <a:lnTo>
                    <a:pt x="778190" y="1082680"/>
                  </a:lnTo>
                  <a:lnTo>
                    <a:pt x="821453" y="1067347"/>
                  </a:lnTo>
                  <a:lnTo>
                    <a:pt x="863029" y="1048999"/>
                  </a:lnTo>
                  <a:lnTo>
                    <a:pt x="902765" y="1027778"/>
                  </a:lnTo>
                  <a:lnTo>
                    <a:pt x="940509" y="1003828"/>
                  </a:lnTo>
                  <a:lnTo>
                    <a:pt x="976108" y="977290"/>
                  </a:lnTo>
                  <a:lnTo>
                    <a:pt x="1009411" y="948308"/>
                  </a:lnTo>
                  <a:lnTo>
                    <a:pt x="1040266" y="917026"/>
                  </a:lnTo>
                  <a:lnTo>
                    <a:pt x="1068519" y="883584"/>
                  </a:lnTo>
                  <a:lnTo>
                    <a:pt x="1094018" y="848127"/>
                  </a:lnTo>
                  <a:lnTo>
                    <a:pt x="1116612" y="810798"/>
                  </a:lnTo>
                  <a:lnTo>
                    <a:pt x="1136147" y="771739"/>
                  </a:lnTo>
                  <a:lnTo>
                    <a:pt x="1152473" y="731093"/>
                  </a:lnTo>
                  <a:lnTo>
                    <a:pt x="1165435" y="689003"/>
                  </a:lnTo>
                  <a:lnTo>
                    <a:pt x="1174883" y="645612"/>
                  </a:lnTo>
                  <a:lnTo>
                    <a:pt x="1180663" y="601062"/>
                  </a:lnTo>
                  <a:lnTo>
                    <a:pt x="1182624" y="555498"/>
                  </a:lnTo>
                  <a:lnTo>
                    <a:pt x="1180663" y="509933"/>
                  </a:lnTo>
                  <a:lnTo>
                    <a:pt x="1174883" y="465383"/>
                  </a:lnTo>
                  <a:lnTo>
                    <a:pt x="1165435" y="421992"/>
                  </a:lnTo>
                  <a:lnTo>
                    <a:pt x="1152473" y="379902"/>
                  </a:lnTo>
                  <a:lnTo>
                    <a:pt x="1136147" y="339256"/>
                  </a:lnTo>
                  <a:lnTo>
                    <a:pt x="1116612" y="300197"/>
                  </a:lnTo>
                  <a:lnTo>
                    <a:pt x="1094018" y="262868"/>
                  </a:lnTo>
                  <a:lnTo>
                    <a:pt x="1068519" y="227411"/>
                  </a:lnTo>
                  <a:lnTo>
                    <a:pt x="1040266" y="193969"/>
                  </a:lnTo>
                  <a:lnTo>
                    <a:pt x="1009411" y="162687"/>
                  </a:lnTo>
                  <a:lnTo>
                    <a:pt x="976108" y="133705"/>
                  </a:lnTo>
                  <a:lnTo>
                    <a:pt x="940509" y="107167"/>
                  </a:lnTo>
                  <a:lnTo>
                    <a:pt x="902765" y="83217"/>
                  </a:lnTo>
                  <a:lnTo>
                    <a:pt x="863029" y="61996"/>
                  </a:lnTo>
                  <a:lnTo>
                    <a:pt x="821453" y="43648"/>
                  </a:lnTo>
                  <a:lnTo>
                    <a:pt x="778190" y="28315"/>
                  </a:lnTo>
                  <a:lnTo>
                    <a:pt x="733393" y="16142"/>
                  </a:lnTo>
                  <a:lnTo>
                    <a:pt x="687212" y="7269"/>
                  </a:lnTo>
                  <a:lnTo>
                    <a:pt x="639801" y="1841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6FAC46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" name="object 21"/>
            <p:cNvSpPr txBox="1"/>
            <p:nvPr/>
          </p:nvSpPr>
          <p:spPr>
            <a:xfrm>
              <a:off x="2215409" y="4132629"/>
              <a:ext cx="176426" cy="382156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65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/</a:t>
              </a:r>
              <a:endParaRPr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9" name="object 22"/>
            <p:cNvSpPr/>
            <p:nvPr/>
          </p:nvSpPr>
          <p:spPr>
            <a:xfrm>
              <a:off x="1647967" y="4527880"/>
              <a:ext cx="380746" cy="303517"/>
            </a:xfrm>
            <a:custGeom>
              <a:avLst/>
              <a:gdLst/>
              <a:ahLst/>
              <a:cxnLst/>
              <a:rect l="l" t="t" r="r" b="b"/>
              <a:pathLst>
                <a:path w="760730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rgbClr val="3A3838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" name="object 23"/>
            <p:cNvSpPr/>
            <p:nvPr/>
          </p:nvSpPr>
          <p:spPr>
            <a:xfrm>
              <a:off x="2506162" y="4510132"/>
              <a:ext cx="382970" cy="314322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rgbClr val="3A3838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" name="object 24"/>
            <p:cNvSpPr/>
            <p:nvPr/>
          </p:nvSpPr>
          <p:spPr>
            <a:xfrm>
              <a:off x="1320080" y="483285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5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6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2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6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6FAC46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3" name="object 26"/>
            <p:cNvSpPr txBox="1"/>
            <p:nvPr/>
          </p:nvSpPr>
          <p:spPr>
            <a:xfrm>
              <a:off x="1462390" y="4925990"/>
              <a:ext cx="561381" cy="320601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45</a:t>
              </a:r>
            </a:p>
          </p:txBody>
        </p:sp>
      </p:grpSp>
      <p:sp>
        <p:nvSpPr>
          <p:cNvPr id="44" name="object 27"/>
          <p:cNvSpPr txBox="1"/>
          <p:nvPr/>
        </p:nvSpPr>
        <p:spPr>
          <a:xfrm>
            <a:off x="1705979" y="4161223"/>
            <a:ext cx="2068539" cy="259686"/>
          </a:xfrm>
          <a:prstGeom prst="rect">
            <a:avLst/>
          </a:prstGeom>
          <a:ln w="9525">
            <a:noFill/>
          </a:ln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Evaluate</a:t>
            </a:r>
            <a:r>
              <a:rPr lang="en-US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45 / (3 + 6)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3171839" y="4025171"/>
            <a:ext cx="3033526" cy="2614108"/>
            <a:chOff x="4814386" y="4118306"/>
            <a:chExt cx="3033526" cy="2614108"/>
          </a:xfrm>
        </p:grpSpPr>
        <p:sp>
          <p:nvSpPr>
            <p:cNvPr id="45" name="object 7"/>
            <p:cNvSpPr txBox="1">
              <a:spLocks/>
            </p:cNvSpPr>
            <p:nvPr/>
          </p:nvSpPr>
          <p:spPr>
            <a:xfrm>
              <a:off x="5302562" y="6472728"/>
              <a:ext cx="1707455" cy="259686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3335" rIns="0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Helvetica"/>
                  <a:ea typeface="+mj-ea"/>
                  <a:cs typeface="Helvetica"/>
                </a:defRPr>
              </a:lvl1pPr>
            </a:lstStyle>
            <a:p>
              <a:pPr marL="12700">
                <a:spcBef>
                  <a:spcPts val="105"/>
                </a:spcBef>
              </a:pPr>
              <a:r>
                <a:rPr lang="en-US" sz="1600" dirty="0">
                  <a:latin typeface="Arial" charset="0"/>
                  <a:ea typeface="Arial" charset="0"/>
                  <a:cs typeface="Arial" charset="0"/>
                </a:rPr>
                <a:t>File System</a:t>
              </a:r>
            </a:p>
          </p:txBody>
        </p:sp>
        <p:sp>
          <p:nvSpPr>
            <p:cNvPr id="46" name="object 8"/>
            <p:cNvSpPr/>
            <p:nvPr/>
          </p:nvSpPr>
          <p:spPr>
            <a:xfrm>
              <a:off x="4814386" y="4118306"/>
              <a:ext cx="3033526" cy="21646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  <a:ln w="9525">
              <a:noFill/>
            </a:ln>
          </p:spPr>
          <p:txBody>
            <a:bodyPr wrap="square" lIns="0" tIns="0" rIns="0" bIns="0" rtlCol="0"/>
            <a:lstStyle/>
            <a:p>
              <a:endParaRPr sz="1400" dirty="0">
                <a:latin typeface="Arial" charset="0"/>
              </a:endParaRPr>
            </a:p>
          </p:txBody>
        </p:sp>
        <p:sp>
          <p:nvSpPr>
            <p:cNvPr id="47" name="object 9"/>
            <p:cNvSpPr txBox="1"/>
            <p:nvPr/>
          </p:nvSpPr>
          <p:spPr>
            <a:xfrm>
              <a:off x="6339232" y="5005855"/>
              <a:ext cx="713742" cy="2996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lang="en-US" sz="1800" dirty="0"/>
                <a:t>users/</a:t>
              </a:r>
              <a:endParaRPr sz="1800" dirty="0"/>
            </a:p>
          </p:txBody>
        </p:sp>
        <p:sp>
          <p:nvSpPr>
            <p:cNvPr id="48" name="object 10"/>
            <p:cNvSpPr txBox="1"/>
            <p:nvPr/>
          </p:nvSpPr>
          <p:spPr>
            <a:xfrm>
              <a:off x="6956112" y="5788267"/>
              <a:ext cx="837895" cy="443070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lang="en-US" sz="1800" dirty="0"/>
                <a:t>minnes/</a:t>
              </a:r>
              <a:endParaRPr sz="1800" dirty="0"/>
            </a:p>
          </p:txBody>
        </p:sp>
        <p:sp>
          <p:nvSpPr>
            <p:cNvPr id="49" name="object 11"/>
            <p:cNvSpPr txBox="1"/>
            <p:nvPr/>
          </p:nvSpPr>
          <p:spPr>
            <a:xfrm>
              <a:off x="4865880" y="4988921"/>
              <a:ext cx="528892" cy="227626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lang="en-US" sz="1800" dirty="0"/>
                <a:t>etc/</a:t>
              </a:r>
              <a:endParaRPr sz="1800" dirty="0"/>
            </a:p>
          </p:txBody>
        </p:sp>
        <p:sp>
          <p:nvSpPr>
            <p:cNvPr id="50" name="object 12"/>
            <p:cNvSpPr txBox="1"/>
            <p:nvPr/>
          </p:nvSpPr>
          <p:spPr>
            <a:xfrm>
              <a:off x="5317215" y="4264533"/>
              <a:ext cx="1086323" cy="651423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lang="en-US" sz="2400" dirty="0"/>
                <a:t>/</a:t>
              </a:r>
            </a:p>
          </p:txBody>
        </p:sp>
        <p:sp>
          <p:nvSpPr>
            <p:cNvPr id="53" name="object 15"/>
            <p:cNvSpPr txBox="1"/>
            <p:nvPr/>
          </p:nvSpPr>
          <p:spPr>
            <a:xfrm>
              <a:off x="5514213" y="5762866"/>
              <a:ext cx="859840" cy="321899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lang="en-US" sz="1800" dirty="0"/>
                <a:t>porter/</a:t>
              </a:r>
              <a:endParaRPr sz="1800" dirty="0"/>
            </a:p>
          </p:txBody>
        </p:sp>
      </p:grpSp>
      <p:sp>
        <p:nvSpPr>
          <p:cNvPr id="56" name="object 27"/>
          <p:cNvSpPr txBox="1"/>
          <p:nvPr/>
        </p:nvSpPr>
        <p:spPr>
          <a:xfrm>
            <a:off x="4570618" y="4121549"/>
            <a:ext cx="2068539" cy="259686"/>
          </a:xfrm>
          <a:prstGeom prst="rect">
            <a:avLst/>
          </a:prstGeom>
          <a:ln w="9525">
            <a:noFill/>
          </a:ln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lang="en-US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/user/porter</a:t>
            </a:r>
            <a:endParaRPr sz="1600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67894" y="3407110"/>
            <a:ext cx="2170143" cy="52322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2800">
                <a:solidFill>
                  <a:schemeClr val="bg1"/>
                </a:solidFill>
              </a:rPr>
              <a:t>Why trees?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816069" y="6318425"/>
            <a:ext cx="2768200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Arial"/>
                <a:cs typeface="Arial"/>
              </a:rPr>
              <a:t>Dynamic Data Structure</a:t>
            </a:r>
          </a:p>
        </p:txBody>
      </p:sp>
      <p:sp>
        <p:nvSpPr>
          <p:cNvPr id="64" name="object 12"/>
          <p:cNvSpPr/>
          <p:nvPr/>
        </p:nvSpPr>
        <p:spPr>
          <a:xfrm>
            <a:off x="5410428" y="5153456"/>
            <a:ext cx="1622902" cy="421604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7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475689" y="5650951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alvarado/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669067" y="4564196"/>
            <a:ext cx="2122287" cy="646331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Structure </a:t>
            </a:r>
            <a:r>
              <a:rPr lang="en-US">
                <a:latin typeface="Arial"/>
                <a:cs typeface="Arial"/>
              </a:rPr>
              <a:t>conveys information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72" name="Straight Arrow Connector 71"/>
          <p:cNvCxnSpPr>
            <a:endCxn id="75" idx="3"/>
          </p:cNvCxnSpPr>
          <p:nvPr/>
        </p:nvCxnSpPr>
        <p:spPr>
          <a:xfrm flipH="1" flipV="1">
            <a:off x="6251651" y="4255631"/>
            <a:ext cx="417416" cy="321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D9D503C5-3835-8648-A038-406BED25A009}"/>
              </a:ext>
            </a:extLst>
          </p:cNvPr>
          <p:cNvSpPr/>
          <p:nvPr/>
        </p:nvSpPr>
        <p:spPr>
          <a:xfrm>
            <a:off x="4973298" y="4110294"/>
            <a:ext cx="1278353" cy="290674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76" name="object 27"/>
          <p:cNvSpPr txBox="1"/>
          <p:nvPr/>
        </p:nvSpPr>
        <p:spPr>
          <a:xfrm>
            <a:off x="1302191" y="1335602"/>
            <a:ext cx="2068539" cy="259686"/>
          </a:xfrm>
          <a:prstGeom prst="rect">
            <a:avLst/>
          </a:prstGeom>
          <a:ln w="9525">
            <a:noFill/>
          </a:ln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lang="en-US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parent</a:t>
            </a:r>
            <a:endParaRPr sz="1600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" name="object 27"/>
          <p:cNvSpPr txBox="1"/>
          <p:nvPr/>
        </p:nvSpPr>
        <p:spPr>
          <a:xfrm>
            <a:off x="2070624" y="2088074"/>
            <a:ext cx="2068539" cy="259686"/>
          </a:xfrm>
          <a:prstGeom prst="rect">
            <a:avLst/>
          </a:prstGeom>
          <a:ln w="9525">
            <a:noFill/>
          </a:ln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lang="en-US" sz="160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children</a:t>
            </a:r>
            <a:endParaRPr sz="1600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" name="object 27"/>
          <p:cNvSpPr txBox="1"/>
          <p:nvPr/>
        </p:nvSpPr>
        <p:spPr>
          <a:xfrm>
            <a:off x="2401589" y="2721552"/>
            <a:ext cx="2068539" cy="518732"/>
          </a:xfrm>
          <a:prstGeom prst="rect">
            <a:avLst/>
          </a:prstGeom>
          <a:ln w="9525">
            <a:noFill/>
          </a:ln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lang="en-US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children </a:t>
            </a:r>
          </a:p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lang="en-US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of children</a:t>
            </a:r>
            <a:endParaRPr sz="1600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132704" y="1197646"/>
            <a:ext cx="3031522" cy="187743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Font typeface="Wingdings" charset="2"/>
              <a:buChar char="§"/>
            </a:pPr>
            <a:r>
              <a:rPr lang="en-US" sz="16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Root is most important (Heap)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Font typeface="Wingdings" charset="2"/>
              <a:buChar char="§"/>
            </a:pPr>
            <a:r>
              <a:rPr lang="en-US" sz="16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Organized by character frequency (Huffman Tree)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Font typeface="Wingdings" charset="2"/>
              <a:buChar char="§"/>
            </a:pPr>
            <a:r>
              <a:rPr lang="en-US" sz="16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Organized by node ordering (Search Trees)</a:t>
            </a: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Font typeface="Wingdings" charset="2"/>
              <a:buChar char="§"/>
            </a:pPr>
            <a:r>
              <a:rPr lang="en-US" sz="16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Etc</a:t>
            </a:r>
            <a:r>
              <a:rPr lang="is-IS" sz="16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lang="en-US" sz="16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   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388828" y="3392996"/>
            <a:ext cx="2610936" cy="6463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Different Organizations → Different Trees 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9D503C5-3835-8648-A038-406BED25A009}"/>
              </a:ext>
            </a:extLst>
          </p:cNvPr>
          <p:cNvSpPr/>
          <p:nvPr/>
        </p:nvSpPr>
        <p:spPr>
          <a:xfrm>
            <a:off x="6182963" y="2131159"/>
            <a:ext cx="2732437" cy="562169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002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44" grpId="0"/>
      <p:bldP spid="56" grpId="0"/>
      <p:bldP spid="62" grpId="0" animBg="1"/>
      <p:bldP spid="63" grpId="0" animBg="1"/>
      <p:bldP spid="64" grpId="0" animBg="1"/>
      <p:bldP spid="68" grpId="0"/>
      <p:bldP spid="69" grpId="0" animBg="1"/>
      <p:bldP spid="75" grpId="0" animBg="1"/>
      <p:bldP spid="76" grpId="0"/>
      <p:bldP spid="77" grpId="0"/>
      <p:bldP spid="78" grpId="0"/>
      <p:bldP spid="80" grpId="0"/>
      <p:bldP spid="82" grpId="0" animBg="1"/>
      <p:bldP spid="8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Trees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98291" y="1416693"/>
            <a:ext cx="2802467" cy="2563307"/>
            <a:chOff x="992359" y="1297931"/>
            <a:chExt cx="2802467" cy="2563307"/>
          </a:xfrm>
        </p:grpSpPr>
        <p:sp>
          <p:nvSpPr>
            <p:cNvPr id="5" name="object 8"/>
            <p:cNvSpPr/>
            <p:nvPr/>
          </p:nvSpPr>
          <p:spPr>
            <a:xfrm>
              <a:off x="992359" y="1297931"/>
              <a:ext cx="2802467" cy="20757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  <a:ln w="9525">
              <a:noFill/>
            </a:ln>
          </p:spPr>
          <p:txBody>
            <a:bodyPr vert="horz" wrap="square" lIns="0" tIns="0" rIns="0" bIns="0" spcCol="0" rtlCol="0">
              <a:noAutofit/>
            </a:bodyPr>
            <a:lstStyle/>
            <a:p>
              <a:pPr algn="ctr"/>
              <a:endParaRPr sz="10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" name="object 9"/>
            <p:cNvSpPr txBox="1"/>
            <p:nvPr/>
          </p:nvSpPr>
          <p:spPr>
            <a:xfrm>
              <a:off x="2139514" y="1445958"/>
              <a:ext cx="491490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Tywin</a:t>
              </a:r>
            </a:p>
          </p:txBody>
        </p:sp>
        <p:sp>
          <p:nvSpPr>
            <p:cNvPr id="7" name="object 10"/>
            <p:cNvSpPr txBox="1"/>
            <p:nvPr/>
          </p:nvSpPr>
          <p:spPr>
            <a:xfrm>
              <a:off x="2089242" y="2186995"/>
              <a:ext cx="558166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Cersei</a:t>
              </a:r>
              <a:endParaRPr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object 11"/>
            <p:cNvSpPr txBox="1"/>
            <p:nvPr/>
          </p:nvSpPr>
          <p:spPr>
            <a:xfrm>
              <a:off x="2891473" y="2186995"/>
              <a:ext cx="576120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Jaime</a:t>
              </a:r>
            </a:p>
          </p:txBody>
        </p:sp>
        <p:sp>
          <p:nvSpPr>
            <p:cNvPr id="9" name="object 12"/>
            <p:cNvSpPr txBox="1"/>
            <p:nvPr/>
          </p:nvSpPr>
          <p:spPr>
            <a:xfrm>
              <a:off x="1095307" y="2918151"/>
              <a:ext cx="775853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Myrcella</a:t>
              </a:r>
            </a:p>
          </p:txBody>
        </p:sp>
        <p:sp>
          <p:nvSpPr>
            <p:cNvPr id="10" name="object 13"/>
            <p:cNvSpPr txBox="1"/>
            <p:nvPr/>
          </p:nvSpPr>
          <p:spPr>
            <a:xfrm>
              <a:off x="2097776" y="2918151"/>
              <a:ext cx="574966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Joffrey</a:t>
              </a:r>
            </a:p>
          </p:txBody>
        </p:sp>
        <p:sp>
          <p:nvSpPr>
            <p:cNvPr id="11" name="object 14"/>
            <p:cNvSpPr txBox="1"/>
            <p:nvPr/>
          </p:nvSpPr>
          <p:spPr>
            <a:xfrm>
              <a:off x="2942655" y="2918151"/>
              <a:ext cx="732444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Tommen</a:t>
              </a:r>
            </a:p>
          </p:txBody>
        </p:sp>
        <p:sp>
          <p:nvSpPr>
            <p:cNvPr id="12" name="object 15"/>
            <p:cNvSpPr txBox="1"/>
            <p:nvPr/>
          </p:nvSpPr>
          <p:spPr>
            <a:xfrm>
              <a:off x="1314096" y="2186995"/>
              <a:ext cx="576426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95"/>
                </a:spcBef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Tyrion</a:t>
              </a:r>
              <a:endParaRPr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74096" y="3601552"/>
              <a:ext cx="1388458" cy="259686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3335" rIns="0" bIns="0" rtlCol="0" anchor="ctr">
              <a:spAutoFit/>
            </a:bodyPr>
            <a:lstStyle/>
            <a:p>
              <a:pPr marL="12700" algn="ctr">
                <a:spcBef>
                  <a:spcPts val="105"/>
                </a:spcBef>
              </a:pPr>
              <a:r>
                <a:rPr lang="en-US" sz="1600" dirty="0">
                  <a:solidFill>
                    <a:schemeClr val="accent1"/>
                  </a:solidFill>
                  <a:latin typeface="Arial" charset="0"/>
                  <a:ea typeface="Arial" charset="0"/>
                  <a:cs typeface="Arial" charset="0"/>
                </a:rPr>
                <a:t>Family Trees</a:t>
              </a:r>
            </a:p>
          </p:txBody>
        </p:sp>
      </p:grpSp>
      <p:sp>
        <p:nvSpPr>
          <p:cNvPr id="14" name="object 27"/>
          <p:cNvSpPr txBox="1"/>
          <p:nvPr/>
        </p:nvSpPr>
        <p:spPr>
          <a:xfrm>
            <a:off x="3009604" y="1541994"/>
            <a:ext cx="878189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latin typeface="Arial"/>
                <a:cs typeface="Arial"/>
              </a:defRPr>
            </a:lvl1pPr>
          </a:lstStyle>
          <a:p>
            <a:r>
              <a:rPr lang="en-US" sz="1600" dirty="0"/>
              <a:t>parent</a:t>
            </a:r>
            <a:endParaRPr sz="1600" dirty="0"/>
          </a:p>
        </p:txBody>
      </p:sp>
      <p:sp>
        <p:nvSpPr>
          <p:cNvPr id="15" name="object 27"/>
          <p:cNvSpPr txBox="1"/>
          <p:nvPr/>
        </p:nvSpPr>
        <p:spPr>
          <a:xfrm>
            <a:off x="3524879" y="2285302"/>
            <a:ext cx="739321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latin typeface="Arial"/>
                <a:cs typeface="Arial"/>
              </a:defRPr>
            </a:lvl1pPr>
          </a:lstStyle>
          <a:p>
            <a:r>
              <a:rPr lang="en-US" dirty="0"/>
              <a:t>child</a:t>
            </a:r>
            <a:endParaRPr dirty="0"/>
          </a:p>
        </p:txBody>
      </p:sp>
      <p:sp>
        <p:nvSpPr>
          <p:cNvPr id="16" name="object 27"/>
          <p:cNvSpPr txBox="1"/>
          <p:nvPr/>
        </p:nvSpPr>
        <p:spPr>
          <a:xfrm>
            <a:off x="3633045" y="3036913"/>
            <a:ext cx="631155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latin typeface="Arial"/>
                <a:cs typeface="Arial"/>
              </a:defRPr>
            </a:lvl1pPr>
          </a:lstStyle>
          <a:p>
            <a:r>
              <a:rPr lang="en-US"/>
              <a:t>leaf</a:t>
            </a:r>
            <a:endParaRPr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257600" y="1693922"/>
            <a:ext cx="732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1"/>
          </p:cNvCxnSpPr>
          <p:nvPr/>
        </p:nvCxnSpPr>
        <p:spPr>
          <a:xfrm flipH="1">
            <a:off x="3035005" y="2454579"/>
            <a:ext cx="489874" cy="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bject 27"/>
          <p:cNvSpPr txBox="1"/>
          <p:nvPr/>
        </p:nvSpPr>
        <p:spPr>
          <a:xfrm>
            <a:off x="457200" y="1225035"/>
            <a:ext cx="631155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latin typeface="Arial"/>
                <a:cs typeface="Arial"/>
              </a:defRPr>
            </a:lvl1pPr>
          </a:lstStyle>
          <a:p>
            <a:r>
              <a:rPr lang="en-US" dirty="0"/>
              <a:t>root</a:t>
            </a:r>
            <a:endParaRPr dirty="0"/>
          </a:p>
        </p:txBody>
      </p:sp>
      <p:cxnSp>
        <p:nvCxnSpPr>
          <p:cNvPr id="23" name="Straight Arrow Connector 22"/>
          <p:cNvCxnSpPr>
            <a:stCxn id="16" idx="1"/>
          </p:cNvCxnSpPr>
          <p:nvPr/>
        </p:nvCxnSpPr>
        <p:spPr>
          <a:xfrm flipH="1">
            <a:off x="3317692" y="3206190"/>
            <a:ext cx="3153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108241" y="1454955"/>
            <a:ext cx="370425" cy="108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685116" y="1345333"/>
            <a:ext cx="4316140" cy="17851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What defines a tree? 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Single root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Each node can have only one parent (except for root)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No cycles in a tree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197278" y="4505025"/>
            <a:ext cx="1978309" cy="1358432"/>
            <a:chOff x="461549" y="4606937"/>
            <a:chExt cx="1978309" cy="1358432"/>
          </a:xfrm>
        </p:grpSpPr>
        <p:sp>
          <p:nvSpPr>
            <p:cNvPr id="40" name="object 11"/>
            <p:cNvSpPr/>
            <p:nvPr/>
          </p:nvSpPr>
          <p:spPr>
            <a:xfrm flipH="1">
              <a:off x="1419757" y="5163119"/>
              <a:ext cx="56291" cy="224646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rgbClr val="3A3838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2" name="object 13"/>
            <p:cNvSpPr/>
            <p:nvPr/>
          </p:nvSpPr>
          <p:spPr>
            <a:xfrm>
              <a:off x="1154656" y="5393991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6FAC46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object 19"/>
            <p:cNvSpPr/>
            <p:nvPr/>
          </p:nvSpPr>
          <p:spPr>
            <a:xfrm>
              <a:off x="1108241" y="4606937"/>
              <a:ext cx="592095" cy="556181"/>
            </a:xfrm>
            <a:custGeom>
              <a:avLst/>
              <a:gdLst/>
              <a:ahLst/>
              <a:cxnLst/>
              <a:rect l="l" t="t" r="r" b="b"/>
              <a:pathLst>
                <a:path w="1183004" h="1111250">
                  <a:moveTo>
                    <a:pt x="591312" y="0"/>
                  </a:moveTo>
                  <a:lnTo>
                    <a:pt x="542822" y="1841"/>
                  </a:lnTo>
                  <a:lnTo>
                    <a:pt x="495411" y="7269"/>
                  </a:lnTo>
                  <a:lnTo>
                    <a:pt x="449230" y="16142"/>
                  </a:lnTo>
                  <a:lnTo>
                    <a:pt x="404433" y="28315"/>
                  </a:lnTo>
                  <a:lnTo>
                    <a:pt x="361170" y="43648"/>
                  </a:lnTo>
                  <a:lnTo>
                    <a:pt x="319594" y="61996"/>
                  </a:lnTo>
                  <a:lnTo>
                    <a:pt x="279858" y="83217"/>
                  </a:lnTo>
                  <a:lnTo>
                    <a:pt x="242114" y="107167"/>
                  </a:lnTo>
                  <a:lnTo>
                    <a:pt x="206515" y="133705"/>
                  </a:lnTo>
                  <a:lnTo>
                    <a:pt x="173212" y="162687"/>
                  </a:lnTo>
                  <a:lnTo>
                    <a:pt x="142357" y="193969"/>
                  </a:lnTo>
                  <a:lnTo>
                    <a:pt x="114104" y="227411"/>
                  </a:lnTo>
                  <a:lnTo>
                    <a:pt x="88605" y="262868"/>
                  </a:lnTo>
                  <a:lnTo>
                    <a:pt x="66011" y="300197"/>
                  </a:lnTo>
                  <a:lnTo>
                    <a:pt x="46476" y="339256"/>
                  </a:lnTo>
                  <a:lnTo>
                    <a:pt x="30150" y="379902"/>
                  </a:lnTo>
                  <a:lnTo>
                    <a:pt x="17188" y="421992"/>
                  </a:lnTo>
                  <a:lnTo>
                    <a:pt x="7740" y="465383"/>
                  </a:lnTo>
                  <a:lnTo>
                    <a:pt x="1960" y="509933"/>
                  </a:lnTo>
                  <a:lnTo>
                    <a:pt x="0" y="555498"/>
                  </a:lnTo>
                  <a:lnTo>
                    <a:pt x="1960" y="601062"/>
                  </a:lnTo>
                  <a:lnTo>
                    <a:pt x="7740" y="645612"/>
                  </a:lnTo>
                  <a:lnTo>
                    <a:pt x="17188" y="689003"/>
                  </a:lnTo>
                  <a:lnTo>
                    <a:pt x="30150" y="731093"/>
                  </a:lnTo>
                  <a:lnTo>
                    <a:pt x="46476" y="771739"/>
                  </a:lnTo>
                  <a:lnTo>
                    <a:pt x="66011" y="810798"/>
                  </a:lnTo>
                  <a:lnTo>
                    <a:pt x="88605" y="848127"/>
                  </a:lnTo>
                  <a:lnTo>
                    <a:pt x="114104" y="883584"/>
                  </a:lnTo>
                  <a:lnTo>
                    <a:pt x="142357" y="917026"/>
                  </a:lnTo>
                  <a:lnTo>
                    <a:pt x="173212" y="948308"/>
                  </a:lnTo>
                  <a:lnTo>
                    <a:pt x="206515" y="977290"/>
                  </a:lnTo>
                  <a:lnTo>
                    <a:pt x="242114" y="1003828"/>
                  </a:lnTo>
                  <a:lnTo>
                    <a:pt x="279858" y="1027778"/>
                  </a:lnTo>
                  <a:lnTo>
                    <a:pt x="319594" y="1048999"/>
                  </a:lnTo>
                  <a:lnTo>
                    <a:pt x="361170" y="1067347"/>
                  </a:lnTo>
                  <a:lnTo>
                    <a:pt x="404433" y="1082680"/>
                  </a:lnTo>
                  <a:lnTo>
                    <a:pt x="449230" y="1094853"/>
                  </a:lnTo>
                  <a:lnTo>
                    <a:pt x="495411" y="1103726"/>
                  </a:lnTo>
                  <a:lnTo>
                    <a:pt x="542822" y="1109154"/>
                  </a:lnTo>
                  <a:lnTo>
                    <a:pt x="591312" y="1110995"/>
                  </a:lnTo>
                  <a:lnTo>
                    <a:pt x="639801" y="1109154"/>
                  </a:lnTo>
                  <a:lnTo>
                    <a:pt x="687212" y="1103726"/>
                  </a:lnTo>
                  <a:lnTo>
                    <a:pt x="733393" y="1094853"/>
                  </a:lnTo>
                  <a:lnTo>
                    <a:pt x="778190" y="1082680"/>
                  </a:lnTo>
                  <a:lnTo>
                    <a:pt x="821453" y="1067347"/>
                  </a:lnTo>
                  <a:lnTo>
                    <a:pt x="863029" y="1048999"/>
                  </a:lnTo>
                  <a:lnTo>
                    <a:pt x="902765" y="1027778"/>
                  </a:lnTo>
                  <a:lnTo>
                    <a:pt x="940509" y="1003828"/>
                  </a:lnTo>
                  <a:lnTo>
                    <a:pt x="976108" y="977290"/>
                  </a:lnTo>
                  <a:lnTo>
                    <a:pt x="1009411" y="948308"/>
                  </a:lnTo>
                  <a:lnTo>
                    <a:pt x="1040266" y="917026"/>
                  </a:lnTo>
                  <a:lnTo>
                    <a:pt x="1068519" y="883584"/>
                  </a:lnTo>
                  <a:lnTo>
                    <a:pt x="1094018" y="848127"/>
                  </a:lnTo>
                  <a:lnTo>
                    <a:pt x="1116612" y="810798"/>
                  </a:lnTo>
                  <a:lnTo>
                    <a:pt x="1136147" y="771739"/>
                  </a:lnTo>
                  <a:lnTo>
                    <a:pt x="1152473" y="731093"/>
                  </a:lnTo>
                  <a:lnTo>
                    <a:pt x="1165435" y="689003"/>
                  </a:lnTo>
                  <a:lnTo>
                    <a:pt x="1174883" y="645612"/>
                  </a:lnTo>
                  <a:lnTo>
                    <a:pt x="1180663" y="601062"/>
                  </a:lnTo>
                  <a:lnTo>
                    <a:pt x="1182624" y="555498"/>
                  </a:lnTo>
                  <a:lnTo>
                    <a:pt x="1180663" y="509933"/>
                  </a:lnTo>
                  <a:lnTo>
                    <a:pt x="1174883" y="465383"/>
                  </a:lnTo>
                  <a:lnTo>
                    <a:pt x="1165435" y="421992"/>
                  </a:lnTo>
                  <a:lnTo>
                    <a:pt x="1152473" y="379902"/>
                  </a:lnTo>
                  <a:lnTo>
                    <a:pt x="1136147" y="339256"/>
                  </a:lnTo>
                  <a:lnTo>
                    <a:pt x="1116612" y="300197"/>
                  </a:lnTo>
                  <a:lnTo>
                    <a:pt x="1094018" y="262868"/>
                  </a:lnTo>
                  <a:lnTo>
                    <a:pt x="1068519" y="227411"/>
                  </a:lnTo>
                  <a:lnTo>
                    <a:pt x="1040266" y="193969"/>
                  </a:lnTo>
                  <a:lnTo>
                    <a:pt x="1009411" y="162687"/>
                  </a:lnTo>
                  <a:lnTo>
                    <a:pt x="976108" y="133705"/>
                  </a:lnTo>
                  <a:lnTo>
                    <a:pt x="940509" y="107167"/>
                  </a:lnTo>
                  <a:lnTo>
                    <a:pt x="902765" y="83217"/>
                  </a:lnTo>
                  <a:lnTo>
                    <a:pt x="863029" y="61996"/>
                  </a:lnTo>
                  <a:lnTo>
                    <a:pt x="821453" y="43648"/>
                  </a:lnTo>
                  <a:lnTo>
                    <a:pt x="778190" y="28315"/>
                  </a:lnTo>
                  <a:lnTo>
                    <a:pt x="733393" y="16142"/>
                  </a:lnTo>
                  <a:lnTo>
                    <a:pt x="687212" y="7269"/>
                  </a:lnTo>
                  <a:lnTo>
                    <a:pt x="639801" y="1841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6FAC46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8" name="object 22"/>
            <p:cNvSpPr/>
            <p:nvPr/>
          </p:nvSpPr>
          <p:spPr>
            <a:xfrm>
              <a:off x="789436" y="5084247"/>
              <a:ext cx="380746" cy="303517"/>
            </a:xfrm>
            <a:custGeom>
              <a:avLst/>
              <a:gdLst/>
              <a:ahLst/>
              <a:cxnLst/>
              <a:rect l="l" t="t" r="r" b="b"/>
              <a:pathLst>
                <a:path w="760730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rgbClr val="3A3838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object 23"/>
            <p:cNvSpPr/>
            <p:nvPr/>
          </p:nvSpPr>
          <p:spPr>
            <a:xfrm>
              <a:off x="1647630" y="5066499"/>
              <a:ext cx="407223" cy="387540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rgbClr val="3A3838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0" name="object 24"/>
            <p:cNvSpPr/>
            <p:nvPr/>
          </p:nvSpPr>
          <p:spPr>
            <a:xfrm>
              <a:off x="461549" y="5389224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5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6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2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6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6FAC46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" name="object 8"/>
            <p:cNvSpPr/>
            <p:nvPr/>
          </p:nvSpPr>
          <p:spPr>
            <a:xfrm>
              <a:off x="1847763" y="5409823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6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2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6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6FAC46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53" name="object 11"/>
          <p:cNvSpPr/>
          <p:nvPr/>
        </p:nvSpPr>
        <p:spPr>
          <a:xfrm>
            <a:off x="6101626" y="5358596"/>
            <a:ext cx="286229" cy="21722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8" name="object 22"/>
          <p:cNvSpPr/>
          <p:nvPr/>
        </p:nvSpPr>
        <p:spPr>
          <a:xfrm>
            <a:off x="5460878" y="4615091"/>
            <a:ext cx="380746" cy="303517"/>
          </a:xfrm>
          <a:custGeom>
            <a:avLst/>
            <a:gdLst/>
            <a:ahLst/>
            <a:cxnLst/>
            <a:rect l="l" t="t" r="r" b="b"/>
            <a:pathLst>
              <a:path w="760730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9" name="object 23"/>
          <p:cNvSpPr/>
          <p:nvPr/>
        </p:nvSpPr>
        <p:spPr>
          <a:xfrm>
            <a:off x="6101626" y="4639656"/>
            <a:ext cx="382970" cy="314322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0" name="object 24"/>
          <p:cNvSpPr/>
          <p:nvPr/>
        </p:nvSpPr>
        <p:spPr>
          <a:xfrm>
            <a:off x="5132991" y="4920068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5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2" name="object 19"/>
          <p:cNvSpPr/>
          <p:nvPr/>
        </p:nvSpPr>
        <p:spPr>
          <a:xfrm>
            <a:off x="3132454" y="4479625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3" name="object 22"/>
          <p:cNvSpPr/>
          <p:nvPr/>
        </p:nvSpPr>
        <p:spPr>
          <a:xfrm>
            <a:off x="2813649" y="4940001"/>
            <a:ext cx="380746" cy="303517"/>
          </a:xfrm>
          <a:custGeom>
            <a:avLst/>
            <a:gdLst/>
            <a:ahLst/>
            <a:cxnLst/>
            <a:rect l="l" t="t" r="r" b="b"/>
            <a:pathLst>
              <a:path w="760730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4" name="object 24"/>
          <p:cNvSpPr/>
          <p:nvPr/>
        </p:nvSpPr>
        <p:spPr>
          <a:xfrm>
            <a:off x="2485762" y="5244978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5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5" name="object 19"/>
          <p:cNvSpPr/>
          <p:nvPr/>
        </p:nvSpPr>
        <p:spPr>
          <a:xfrm>
            <a:off x="4119018" y="4678869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object 12"/>
          <p:cNvSpPr/>
          <p:nvPr/>
        </p:nvSpPr>
        <p:spPr>
          <a:xfrm>
            <a:off x="5621952" y="5404385"/>
            <a:ext cx="314483" cy="209698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7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object 8"/>
          <p:cNvSpPr/>
          <p:nvPr/>
        </p:nvSpPr>
        <p:spPr>
          <a:xfrm>
            <a:off x="7998039" y="528731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object 11"/>
          <p:cNvSpPr/>
          <p:nvPr/>
        </p:nvSpPr>
        <p:spPr>
          <a:xfrm>
            <a:off x="8278250" y="4975392"/>
            <a:ext cx="380746" cy="30351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0" name="object 13"/>
          <p:cNvSpPr/>
          <p:nvPr/>
        </p:nvSpPr>
        <p:spPr>
          <a:xfrm>
            <a:off x="8362948" y="450502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" name="object 22"/>
          <p:cNvSpPr/>
          <p:nvPr/>
        </p:nvSpPr>
        <p:spPr>
          <a:xfrm>
            <a:off x="7320195" y="4964587"/>
            <a:ext cx="264208" cy="321265"/>
          </a:xfrm>
          <a:custGeom>
            <a:avLst/>
            <a:gdLst/>
            <a:ahLst/>
            <a:cxnLst/>
            <a:rect l="l" t="t" r="r" b="b"/>
            <a:pathLst>
              <a:path w="760730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" name="object 23"/>
          <p:cNvSpPr/>
          <p:nvPr/>
        </p:nvSpPr>
        <p:spPr>
          <a:xfrm>
            <a:off x="7892505" y="4964587"/>
            <a:ext cx="382970" cy="314322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object 24"/>
          <p:cNvSpPr/>
          <p:nvPr/>
        </p:nvSpPr>
        <p:spPr>
          <a:xfrm>
            <a:off x="6992308" y="528731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5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33662" y="4241485"/>
            <a:ext cx="2170553" cy="190546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377444" y="4232389"/>
            <a:ext cx="1447081" cy="1914563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891999" y="4241485"/>
            <a:ext cx="1071572" cy="190546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bject 13"/>
          <p:cNvSpPr/>
          <p:nvPr/>
        </p:nvSpPr>
        <p:spPr>
          <a:xfrm>
            <a:off x="5691218" y="554461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object 8"/>
          <p:cNvSpPr/>
          <p:nvPr/>
        </p:nvSpPr>
        <p:spPr>
          <a:xfrm>
            <a:off x="6232075" y="491166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object 19"/>
          <p:cNvSpPr/>
          <p:nvPr/>
        </p:nvSpPr>
        <p:spPr>
          <a:xfrm>
            <a:off x="5660507" y="4269243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031124" y="4232389"/>
            <a:ext cx="1863353" cy="191456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957716" y="4232389"/>
            <a:ext cx="2067395" cy="190684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bject 19"/>
          <p:cNvSpPr/>
          <p:nvPr/>
        </p:nvSpPr>
        <p:spPr>
          <a:xfrm>
            <a:off x="7452726" y="4505025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48749" y="425284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399431" y="425284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915725" y="425284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39743" y="425284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962055" y="42359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703255" y="3379158"/>
            <a:ext cx="2314924" cy="40011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Which are trees?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79BC0B0-EBC8-EC49-9ADA-E3DBA11F7CF1}"/>
              </a:ext>
            </a:extLst>
          </p:cNvPr>
          <p:cNvSpPr txBox="1"/>
          <p:nvPr/>
        </p:nvSpPr>
        <p:spPr>
          <a:xfrm>
            <a:off x="1780704" y="4321133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Bauhaus 93" pitchFamily="82" charset="77"/>
              </a:rPr>
              <a:t>✓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CA47656-99C9-0F42-ABF6-8C68551A7EBA}"/>
              </a:ext>
            </a:extLst>
          </p:cNvPr>
          <p:cNvSpPr txBox="1"/>
          <p:nvPr/>
        </p:nvSpPr>
        <p:spPr>
          <a:xfrm>
            <a:off x="3240949" y="5638493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Bauhaus 93" pitchFamily="82" charset="77"/>
              </a:rPr>
              <a:t>✓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86E9D34-521F-FD49-A39F-EFA29B3ECED3}"/>
              </a:ext>
            </a:extLst>
          </p:cNvPr>
          <p:cNvSpPr txBox="1"/>
          <p:nvPr/>
        </p:nvSpPr>
        <p:spPr>
          <a:xfrm>
            <a:off x="4438723" y="5619324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Bauhaus 93" pitchFamily="82" charset="77"/>
              </a:rPr>
              <a:t>✓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FB72F59-4EEB-0F4E-9E3A-B492FD6680F8}"/>
              </a:ext>
            </a:extLst>
          </p:cNvPr>
          <p:cNvSpPr txBox="1"/>
          <p:nvPr/>
        </p:nvSpPr>
        <p:spPr>
          <a:xfrm>
            <a:off x="6469366" y="5638170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12D2086-F8D8-2741-B8B7-A98ABBB20D9E}"/>
              </a:ext>
            </a:extLst>
          </p:cNvPr>
          <p:cNvSpPr txBox="1"/>
          <p:nvPr/>
        </p:nvSpPr>
        <p:spPr>
          <a:xfrm>
            <a:off x="8616173" y="563935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9A0471-8EEA-524F-97FF-FB9E879AA6AC}"/>
              </a:ext>
            </a:extLst>
          </p:cNvPr>
          <p:cNvSpPr txBox="1"/>
          <p:nvPr/>
        </p:nvSpPr>
        <p:spPr>
          <a:xfrm>
            <a:off x="2890515" y="1928546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only has one parent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EC4FC06-70F9-3845-8011-B68912C58775}"/>
              </a:ext>
            </a:extLst>
          </p:cNvPr>
          <p:cNvSpPr txBox="1"/>
          <p:nvPr/>
        </p:nvSpPr>
        <p:spPr>
          <a:xfrm>
            <a:off x="1150982" y="1032617"/>
            <a:ext cx="1725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has no parent node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CA46D10-6E28-B248-9705-3DBCCCBE81D3}"/>
              </a:ext>
            </a:extLst>
          </p:cNvPr>
          <p:cNvSpPr txBox="1"/>
          <p:nvPr/>
        </p:nvSpPr>
        <p:spPr>
          <a:xfrm>
            <a:off x="2685465" y="3566425"/>
            <a:ext cx="196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nodes without children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E54FAA7-3229-474A-ABE1-1C082E666BDC}"/>
              </a:ext>
            </a:extLst>
          </p:cNvPr>
          <p:cNvSpPr/>
          <p:nvPr/>
        </p:nvSpPr>
        <p:spPr>
          <a:xfrm>
            <a:off x="671119" y="2075306"/>
            <a:ext cx="835038" cy="738412"/>
          </a:xfrm>
          <a:prstGeom prst="rect">
            <a:avLst/>
          </a:prstGeom>
          <a:noFill/>
          <a:ln w="127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781BFB1-2AF3-1440-B245-5BD1A06204A7}"/>
              </a:ext>
            </a:extLst>
          </p:cNvPr>
          <p:cNvSpPr/>
          <p:nvPr/>
        </p:nvSpPr>
        <p:spPr>
          <a:xfrm>
            <a:off x="2276244" y="2060179"/>
            <a:ext cx="835038" cy="738412"/>
          </a:xfrm>
          <a:prstGeom prst="rect">
            <a:avLst/>
          </a:prstGeom>
          <a:noFill/>
          <a:ln w="127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89D720F-5910-2243-803C-88508192AED1}"/>
              </a:ext>
            </a:extLst>
          </p:cNvPr>
          <p:cNvSpPr/>
          <p:nvPr/>
        </p:nvSpPr>
        <p:spPr>
          <a:xfrm>
            <a:off x="385086" y="2860094"/>
            <a:ext cx="2932605" cy="687516"/>
          </a:xfrm>
          <a:prstGeom prst="rect">
            <a:avLst/>
          </a:prstGeom>
          <a:noFill/>
          <a:ln w="127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154572-7E5B-B545-B7ED-956F0AD83B19}"/>
              </a:ext>
            </a:extLst>
          </p:cNvPr>
          <p:cNvSpPr txBox="1"/>
          <p:nvPr/>
        </p:nvSpPr>
        <p:spPr>
          <a:xfrm>
            <a:off x="558410" y="424693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root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1856FB4-BA14-0840-9E59-17B260F59783}"/>
              </a:ext>
            </a:extLst>
          </p:cNvPr>
          <p:cNvSpPr txBox="1"/>
          <p:nvPr/>
        </p:nvSpPr>
        <p:spPr>
          <a:xfrm>
            <a:off x="299752" y="5854801"/>
            <a:ext cx="187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3 children (all leaves)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D6DD452-971F-4B41-B8D5-D1783B47AE57}"/>
              </a:ext>
            </a:extLst>
          </p:cNvPr>
          <p:cNvSpPr txBox="1"/>
          <p:nvPr/>
        </p:nvSpPr>
        <p:spPr>
          <a:xfrm>
            <a:off x="2632102" y="440617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root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8D11F17-F76E-2A42-B78B-987DD5C4DA66}"/>
              </a:ext>
            </a:extLst>
          </p:cNvPr>
          <p:cNvSpPr txBox="1"/>
          <p:nvPr/>
        </p:nvSpPr>
        <p:spPr>
          <a:xfrm>
            <a:off x="4402584" y="437109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root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51C7FDB-4816-6B42-AE45-245C61B7C234}"/>
              </a:ext>
            </a:extLst>
          </p:cNvPr>
          <p:cNvSpPr txBox="1"/>
          <p:nvPr/>
        </p:nvSpPr>
        <p:spPr>
          <a:xfrm>
            <a:off x="2519998" y="5828056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leaf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D0F5609-4415-0244-8B13-FF59AF0CA07E}"/>
              </a:ext>
            </a:extLst>
          </p:cNvPr>
          <p:cNvSpPr txBox="1"/>
          <p:nvPr/>
        </p:nvSpPr>
        <p:spPr>
          <a:xfrm>
            <a:off x="5003158" y="5569070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two </a:t>
            </a:r>
          </a:p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parents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03E0AD0-F285-814A-8F0B-AFF14540F298}"/>
              </a:ext>
            </a:extLst>
          </p:cNvPr>
          <p:cNvSpPr txBox="1"/>
          <p:nvPr/>
        </p:nvSpPr>
        <p:spPr>
          <a:xfrm>
            <a:off x="4896489" y="6255289"/>
            <a:ext cx="2241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Cycle: two different paths </a:t>
            </a:r>
          </a:p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between a pair of nodes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E7D7FCB-92A6-B74F-8FEE-5A37E8CCE7F5}"/>
              </a:ext>
            </a:extLst>
          </p:cNvPr>
          <p:cNvSpPr txBox="1"/>
          <p:nvPr/>
        </p:nvSpPr>
        <p:spPr>
          <a:xfrm>
            <a:off x="7693905" y="4197248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two roots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4B760FF-8994-674F-BF8D-7B3F804EF679}"/>
              </a:ext>
            </a:extLst>
          </p:cNvPr>
          <p:cNvSpPr txBox="1"/>
          <p:nvPr/>
        </p:nvSpPr>
        <p:spPr>
          <a:xfrm>
            <a:off x="7597622" y="5620217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two </a:t>
            </a:r>
          </a:p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parents</a:t>
            </a:r>
          </a:p>
        </p:txBody>
      </p:sp>
    </p:spTree>
    <p:extLst>
      <p:ext uri="{BB962C8B-B14F-4D97-AF65-F5344CB8AC3E}">
        <p14:creationId xmlns:p14="http://schemas.microsoft.com/office/powerpoint/2010/main" val="152794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22" grpId="0" animBg="1"/>
      <p:bldP spid="31" grpId="1" uiExpand="1" build="allAtOnce" animBg="1"/>
      <p:bldP spid="53" grpId="0" animBg="1"/>
      <p:bldP spid="58" grpId="0" animBg="1"/>
      <p:bldP spid="59" grpId="0" animBg="1"/>
      <p:bldP spid="60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0" grpId="0" animBg="1"/>
      <p:bldP spid="73" grpId="0" animBg="1"/>
      <p:bldP spid="74" grpId="0" animBg="1"/>
      <p:bldP spid="75" grpId="0" animBg="1"/>
      <p:bldP spid="77" grpId="0" animBg="1"/>
      <p:bldP spid="78" grpId="0" animBg="1"/>
      <p:bldP spid="79" grpId="0" animBg="1"/>
      <p:bldP spid="55" grpId="0" animBg="1"/>
      <p:bldP spid="52" grpId="0" animBg="1"/>
      <p:bldP spid="57" grpId="0" animBg="1"/>
      <p:bldP spid="80" grpId="0" animBg="1"/>
      <p:bldP spid="81" grpId="0" animBg="1"/>
      <p:bldP spid="72" grpId="0" animBg="1"/>
      <p:bldP spid="82" grpId="0"/>
      <p:bldP spid="83" grpId="0"/>
      <p:bldP spid="84" grpId="0"/>
      <p:bldP spid="85" grpId="0"/>
      <p:bldP spid="86" grpId="0"/>
      <p:bldP spid="87" grpId="0" animBg="1"/>
      <p:bldP spid="69" grpId="0"/>
      <p:bldP spid="71" grpId="0"/>
      <p:bldP spid="76" grpId="0"/>
      <p:bldP spid="88" grpId="0"/>
      <p:bldP spid="89" grpId="0"/>
      <p:bldP spid="24" grpId="0"/>
      <p:bldP spid="91" grpId="0"/>
      <p:bldP spid="92" grpId="0"/>
      <p:bldP spid="93" grpId="0" animBg="1"/>
      <p:bldP spid="94" grpId="0" animBg="1"/>
      <p:bldP spid="95" grpId="0" animBg="1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F883-6BF6-A344-9EE2-22CC9124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Trees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4FABBB-78E5-2B4C-AA64-8D6A01FF6306}"/>
              </a:ext>
            </a:extLst>
          </p:cNvPr>
          <p:cNvGrpSpPr/>
          <p:nvPr/>
        </p:nvGrpSpPr>
        <p:grpSpPr>
          <a:xfrm>
            <a:off x="566073" y="1540780"/>
            <a:ext cx="2802467" cy="2075773"/>
            <a:chOff x="992359" y="1297931"/>
            <a:chExt cx="2802467" cy="2075773"/>
          </a:xfrm>
        </p:grpSpPr>
        <p:sp>
          <p:nvSpPr>
            <p:cNvPr id="5" name="object 8">
              <a:extLst>
                <a:ext uri="{FF2B5EF4-FFF2-40B4-BE49-F238E27FC236}">
                  <a16:creationId xmlns:a16="http://schemas.microsoft.com/office/drawing/2014/main" id="{9BE536FD-C8B3-4046-A4D2-6BC07F5E44BE}"/>
                </a:ext>
              </a:extLst>
            </p:cNvPr>
            <p:cNvSpPr/>
            <p:nvPr/>
          </p:nvSpPr>
          <p:spPr>
            <a:xfrm>
              <a:off x="992359" y="1297931"/>
              <a:ext cx="2802467" cy="20757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  <a:ln w="9525">
              <a:noFill/>
            </a:ln>
          </p:spPr>
          <p:txBody>
            <a:bodyPr vert="horz" wrap="square" lIns="0" tIns="0" rIns="0" bIns="0" spcCol="0" rtlCol="0">
              <a:noAutofit/>
            </a:bodyPr>
            <a:lstStyle/>
            <a:p>
              <a:pPr algn="ctr"/>
              <a:endParaRPr sz="10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" name="object 9">
              <a:extLst>
                <a:ext uri="{FF2B5EF4-FFF2-40B4-BE49-F238E27FC236}">
                  <a16:creationId xmlns:a16="http://schemas.microsoft.com/office/drawing/2014/main" id="{B1D0480B-F6AA-AA48-946D-DDAF1F4D7106}"/>
                </a:ext>
              </a:extLst>
            </p:cNvPr>
            <p:cNvSpPr txBox="1"/>
            <p:nvPr/>
          </p:nvSpPr>
          <p:spPr>
            <a:xfrm>
              <a:off x="2139514" y="1445958"/>
              <a:ext cx="491490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Tywin</a:t>
              </a:r>
            </a:p>
          </p:txBody>
        </p:sp>
        <p:sp>
          <p:nvSpPr>
            <p:cNvPr id="7" name="object 10">
              <a:extLst>
                <a:ext uri="{FF2B5EF4-FFF2-40B4-BE49-F238E27FC236}">
                  <a16:creationId xmlns:a16="http://schemas.microsoft.com/office/drawing/2014/main" id="{471DB693-01B8-C94F-B7B9-8FD327388B4B}"/>
                </a:ext>
              </a:extLst>
            </p:cNvPr>
            <p:cNvSpPr txBox="1"/>
            <p:nvPr/>
          </p:nvSpPr>
          <p:spPr>
            <a:xfrm>
              <a:off x="2089242" y="2186995"/>
              <a:ext cx="558166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Cersei</a:t>
              </a:r>
              <a:endParaRPr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object 11">
              <a:extLst>
                <a:ext uri="{FF2B5EF4-FFF2-40B4-BE49-F238E27FC236}">
                  <a16:creationId xmlns:a16="http://schemas.microsoft.com/office/drawing/2014/main" id="{0A3CA81E-9278-0444-B63B-36B7DF48BD49}"/>
                </a:ext>
              </a:extLst>
            </p:cNvPr>
            <p:cNvSpPr txBox="1"/>
            <p:nvPr/>
          </p:nvSpPr>
          <p:spPr>
            <a:xfrm>
              <a:off x="2891473" y="2186995"/>
              <a:ext cx="576120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Jaime</a:t>
              </a:r>
            </a:p>
          </p:txBody>
        </p:sp>
        <p:sp>
          <p:nvSpPr>
            <p:cNvPr id="9" name="object 12">
              <a:extLst>
                <a:ext uri="{FF2B5EF4-FFF2-40B4-BE49-F238E27FC236}">
                  <a16:creationId xmlns:a16="http://schemas.microsoft.com/office/drawing/2014/main" id="{5D014C52-9463-0B41-81F2-C11308E23B33}"/>
                </a:ext>
              </a:extLst>
            </p:cNvPr>
            <p:cNvSpPr txBox="1"/>
            <p:nvPr/>
          </p:nvSpPr>
          <p:spPr>
            <a:xfrm>
              <a:off x="1095307" y="2918151"/>
              <a:ext cx="775853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Myrcella</a:t>
              </a:r>
            </a:p>
          </p:txBody>
        </p:sp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C91F3A17-5FF6-E94D-A0D9-9E5935616322}"/>
                </a:ext>
              </a:extLst>
            </p:cNvPr>
            <p:cNvSpPr txBox="1"/>
            <p:nvPr/>
          </p:nvSpPr>
          <p:spPr>
            <a:xfrm>
              <a:off x="2097776" y="2918151"/>
              <a:ext cx="574966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Joffrey</a:t>
              </a:r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A8D2DFA8-6BA3-9644-B1D7-A2270EAF7002}"/>
                </a:ext>
              </a:extLst>
            </p:cNvPr>
            <p:cNvSpPr txBox="1"/>
            <p:nvPr/>
          </p:nvSpPr>
          <p:spPr>
            <a:xfrm>
              <a:off x="2942655" y="2918151"/>
              <a:ext cx="732444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Tommen</a:t>
              </a:r>
            </a:p>
          </p:txBody>
        </p:sp>
        <p:sp>
          <p:nvSpPr>
            <p:cNvPr id="12" name="object 15">
              <a:extLst>
                <a:ext uri="{FF2B5EF4-FFF2-40B4-BE49-F238E27FC236}">
                  <a16:creationId xmlns:a16="http://schemas.microsoft.com/office/drawing/2014/main" id="{130FD28D-3733-824A-A521-AAD087E2179A}"/>
                </a:ext>
              </a:extLst>
            </p:cNvPr>
            <p:cNvSpPr txBox="1"/>
            <p:nvPr/>
          </p:nvSpPr>
          <p:spPr>
            <a:xfrm>
              <a:off x="1314096" y="2186995"/>
              <a:ext cx="576426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95"/>
                </a:spcBef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Tyrion</a:t>
              </a:r>
              <a:endParaRPr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D03962B-A3B9-6043-986D-190C44F8A695}"/>
              </a:ext>
            </a:extLst>
          </p:cNvPr>
          <p:cNvSpPr txBox="1"/>
          <p:nvPr/>
        </p:nvSpPr>
        <p:spPr>
          <a:xfrm>
            <a:off x="1349832" y="1139224"/>
            <a:ext cx="1320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Generic Tree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9C7507-623C-BB40-84A7-22106AF2CDA4}"/>
              </a:ext>
            </a:extLst>
          </p:cNvPr>
          <p:cNvSpPr txBox="1"/>
          <p:nvPr/>
        </p:nvSpPr>
        <p:spPr>
          <a:xfrm>
            <a:off x="3156147" y="1537042"/>
            <a:ext cx="2310864" cy="584775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latin typeface="Arial"/>
                <a:cs typeface="Arial"/>
              </a:defRPr>
            </a:lvl1pPr>
          </a:lstStyle>
          <a:p>
            <a:r>
              <a:rPr lang="en-US" dirty="0"/>
              <a:t>Any Parent can have any number of children</a:t>
            </a:r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C0C7D399-815B-AA41-A341-C2B3515A4CF5}"/>
              </a:ext>
            </a:extLst>
          </p:cNvPr>
          <p:cNvSpPr/>
          <p:nvPr/>
        </p:nvSpPr>
        <p:spPr>
          <a:xfrm flipH="1">
            <a:off x="5168320" y="5309956"/>
            <a:ext cx="295311" cy="430865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D5C1558C-4A2E-104F-BE9A-60B52AD67DBF}"/>
              </a:ext>
            </a:extLst>
          </p:cNvPr>
          <p:cNvSpPr/>
          <p:nvPr/>
        </p:nvSpPr>
        <p:spPr>
          <a:xfrm>
            <a:off x="4120260" y="4076665"/>
            <a:ext cx="693408" cy="598730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07B6BAC4-5642-8B47-AE4F-41B33E1B73E0}"/>
              </a:ext>
            </a:extLst>
          </p:cNvPr>
          <p:cNvSpPr/>
          <p:nvPr/>
        </p:nvSpPr>
        <p:spPr>
          <a:xfrm>
            <a:off x="4018817" y="4585911"/>
            <a:ext cx="202402" cy="256260"/>
          </a:xfrm>
          <a:custGeom>
            <a:avLst/>
            <a:gdLst/>
            <a:ahLst/>
            <a:cxnLst/>
            <a:rect l="l" t="t" r="r" b="b"/>
            <a:pathLst>
              <a:path w="760730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51C4C8D1-7E27-D24D-B766-DB65A5314191}"/>
              </a:ext>
            </a:extLst>
          </p:cNvPr>
          <p:cNvSpPr/>
          <p:nvPr/>
        </p:nvSpPr>
        <p:spPr>
          <a:xfrm>
            <a:off x="4699064" y="4585910"/>
            <a:ext cx="216047" cy="256260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object 9">
            <a:extLst>
              <a:ext uri="{FF2B5EF4-FFF2-40B4-BE49-F238E27FC236}">
                <a16:creationId xmlns:a16="http://schemas.microsoft.com/office/drawing/2014/main" id="{0C05E4DB-397F-8447-8D35-7766F66BAD46}"/>
              </a:ext>
            </a:extLst>
          </p:cNvPr>
          <p:cNvSpPr txBox="1"/>
          <p:nvPr/>
        </p:nvSpPr>
        <p:spPr>
          <a:xfrm>
            <a:off x="4221219" y="4243440"/>
            <a:ext cx="491490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Tywin</a:t>
            </a:r>
          </a:p>
        </p:txBody>
      </p:sp>
      <p:sp>
        <p:nvSpPr>
          <p:cNvPr id="27" name="object 19">
            <a:extLst>
              <a:ext uri="{FF2B5EF4-FFF2-40B4-BE49-F238E27FC236}">
                <a16:creationId xmlns:a16="http://schemas.microsoft.com/office/drawing/2014/main" id="{7DA6FB20-9ABD-E544-AF6B-85FE3AD3E4B5}"/>
              </a:ext>
            </a:extLst>
          </p:cNvPr>
          <p:cNvSpPr/>
          <p:nvPr/>
        </p:nvSpPr>
        <p:spPr>
          <a:xfrm>
            <a:off x="3715221" y="4807285"/>
            <a:ext cx="693408" cy="598730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4FAD2215-B7F8-9448-8750-39F3FF2CEC9C}"/>
              </a:ext>
            </a:extLst>
          </p:cNvPr>
          <p:cNvSpPr txBox="1"/>
          <p:nvPr/>
        </p:nvSpPr>
        <p:spPr>
          <a:xfrm>
            <a:off x="3773712" y="4960844"/>
            <a:ext cx="576426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Tyrion</a:t>
            </a:r>
            <a:endParaRPr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id="{F28273D6-3C51-9E40-8978-7F1CF5AB71B9}"/>
              </a:ext>
            </a:extLst>
          </p:cNvPr>
          <p:cNvSpPr/>
          <p:nvPr/>
        </p:nvSpPr>
        <p:spPr>
          <a:xfrm>
            <a:off x="4625422" y="4825185"/>
            <a:ext cx="693408" cy="598730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object 10">
            <a:extLst>
              <a:ext uri="{FF2B5EF4-FFF2-40B4-BE49-F238E27FC236}">
                <a16:creationId xmlns:a16="http://schemas.microsoft.com/office/drawing/2014/main" id="{BE9A02F2-A354-D34C-987D-CA15A92F5D80}"/>
              </a:ext>
            </a:extLst>
          </p:cNvPr>
          <p:cNvSpPr txBox="1"/>
          <p:nvPr/>
        </p:nvSpPr>
        <p:spPr>
          <a:xfrm>
            <a:off x="4702173" y="4995348"/>
            <a:ext cx="558166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Cersei</a:t>
            </a:r>
            <a:endParaRPr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object 19">
            <a:extLst>
              <a:ext uri="{FF2B5EF4-FFF2-40B4-BE49-F238E27FC236}">
                <a16:creationId xmlns:a16="http://schemas.microsoft.com/office/drawing/2014/main" id="{42A98B2E-87EE-0A4B-987A-2A7CE405F7C6}"/>
              </a:ext>
            </a:extLst>
          </p:cNvPr>
          <p:cNvSpPr/>
          <p:nvPr/>
        </p:nvSpPr>
        <p:spPr>
          <a:xfrm>
            <a:off x="4275774" y="5675839"/>
            <a:ext cx="776337" cy="598730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object 13">
            <a:extLst>
              <a:ext uri="{FF2B5EF4-FFF2-40B4-BE49-F238E27FC236}">
                <a16:creationId xmlns:a16="http://schemas.microsoft.com/office/drawing/2014/main" id="{8BCAAB6F-00CF-4E44-8C61-A5C89687A50D}"/>
              </a:ext>
            </a:extLst>
          </p:cNvPr>
          <p:cNvSpPr txBox="1"/>
          <p:nvPr/>
        </p:nvSpPr>
        <p:spPr>
          <a:xfrm>
            <a:off x="4376459" y="5832269"/>
            <a:ext cx="574966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Joffrey</a:t>
            </a:r>
          </a:p>
        </p:txBody>
      </p:sp>
      <p:sp>
        <p:nvSpPr>
          <p:cNvPr id="35" name="object 19">
            <a:extLst>
              <a:ext uri="{FF2B5EF4-FFF2-40B4-BE49-F238E27FC236}">
                <a16:creationId xmlns:a16="http://schemas.microsoft.com/office/drawing/2014/main" id="{2A5FEBC8-B2A8-D141-9DE4-F4B496533CB1}"/>
              </a:ext>
            </a:extLst>
          </p:cNvPr>
          <p:cNvSpPr/>
          <p:nvPr/>
        </p:nvSpPr>
        <p:spPr>
          <a:xfrm>
            <a:off x="5196913" y="5675839"/>
            <a:ext cx="955544" cy="598730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object 14">
            <a:extLst>
              <a:ext uri="{FF2B5EF4-FFF2-40B4-BE49-F238E27FC236}">
                <a16:creationId xmlns:a16="http://schemas.microsoft.com/office/drawing/2014/main" id="{C0BBB25B-BD7C-2C4B-82D9-DA907AD5CE48}"/>
              </a:ext>
            </a:extLst>
          </p:cNvPr>
          <p:cNvSpPr txBox="1"/>
          <p:nvPr/>
        </p:nvSpPr>
        <p:spPr>
          <a:xfrm>
            <a:off x="5308463" y="5846002"/>
            <a:ext cx="732444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Tommen</a:t>
            </a:r>
          </a:p>
        </p:txBody>
      </p:sp>
      <p:sp>
        <p:nvSpPr>
          <p:cNvPr id="37" name="object 22">
            <a:extLst>
              <a:ext uri="{FF2B5EF4-FFF2-40B4-BE49-F238E27FC236}">
                <a16:creationId xmlns:a16="http://schemas.microsoft.com/office/drawing/2014/main" id="{B4EB9B8B-CA66-BD4C-B0D3-D83F8FF8491F}"/>
              </a:ext>
            </a:extLst>
          </p:cNvPr>
          <p:cNvSpPr/>
          <p:nvPr/>
        </p:nvSpPr>
        <p:spPr>
          <a:xfrm>
            <a:off x="4625421" y="5380220"/>
            <a:ext cx="163953" cy="295620"/>
          </a:xfrm>
          <a:custGeom>
            <a:avLst/>
            <a:gdLst/>
            <a:ahLst/>
            <a:cxnLst/>
            <a:rect l="l" t="t" r="r" b="b"/>
            <a:pathLst>
              <a:path w="760730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661F7F-656F-344D-9E90-64C776E0BC44}"/>
              </a:ext>
            </a:extLst>
          </p:cNvPr>
          <p:cNvSpPr txBox="1"/>
          <p:nvPr/>
        </p:nvSpPr>
        <p:spPr>
          <a:xfrm>
            <a:off x="3794646" y="3615972"/>
            <a:ext cx="1227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Binary Tree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A3E496-8DFD-7241-A5B1-7CBDA79399AB}"/>
              </a:ext>
            </a:extLst>
          </p:cNvPr>
          <p:cNvSpPr txBox="1"/>
          <p:nvPr/>
        </p:nvSpPr>
        <p:spPr>
          <a:xfrm>
            <a:off x="5609265" y="3752177"/>
            <a:ext cx="2117917" cy="584775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latin typeface="Arial"/>
                <a:cs typeface="Arial"/>
              </a:defRPr>
            </a:lvl1pPr>
          </a:lstStyle>
          <a:p>
            <a:r>
              <a:rPr lang="en-US" dirty="0"/>
              <a:t>Any Parent can have </a:t>
            </a:r>
            <a:r>
              <a:rPr lang="en-US" dirty="0">
                <a:solidFill>
                  <a:srgbClr val="FF0000"/>
                </a:solidFill>
              </a:rPr>
              <a:t>at most </a:t>
            </a:r>
            <a:r>
              <a:rPr lang="en-US" dirty="0"/>
              <a:t>two children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55CDF2-F35B-B64D-8BB2-05667E726457}"/>
              </a:ext>
            </a:extLst>
          </p:cNvPr>
          <p:cNvSpPr txBox="1"/>
          <p:nvPr/>
        </p:nvSpPr>
        <p:spPr>
          <a:xfrm>
            <a:off x="6297929" y="5401895"/>
            <a:ext cx="2486014" cy="58477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z="1600" dirty="0"/>
              <a:t>Like Linked Lists, Trees have a "Linked Structure"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D2B2AA-A053-734A-909A-6EA83CAD2323}"/>
              </a:ext>
            </a:extLst>
          </p:cNvPr>
          <p:cNvSpPr/>
          <p:nvPr/>
        </p:nvSpPr>
        <p:spPr>
          <a:xfrm>
            <a:off x="5609265" y="4667334"/>
            <a:ext cx="2773583" cy="338554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How do we construct a tree?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64CE83-25B6-3849-9978-74929FCB0172}"/>
              </a:ext>
            </a:extLst>
          </p:cNvPr>
          <p:cNvSpPr txBox="1"/>
          <p:nvPr/>
        </p:nvSpPr>
        <p:spPr>
          <a:xfrm>
            <a:off x="1308202" y="5054612"/>
            <a:ext cx="1887589" cy="1323439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latin typeface="Arial"/>
                <a:cs typeface="Arial"/>
              </a:defRPr>
            </a:lvl1pPr>
          </a:lstStyle>
          <a:p>
            <a:r>
              <a:rPr lang="en-US" dirty="0"/>
              <a:t>Each node needs: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A value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A parent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A left child	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A right child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12A745-DD84-7543-9575-FF16BC5790A7}"/>
              </a:ext>
            </a:extLst>
          </p:cNvPr>
          <p:cNvSpPr txBox="1"/>
          <p:nvPr/>
        </p:nvSpPr>
        <p:spPr>
          <a:xfrm>
            <a:off x="345327" y="4084597"/>
            <a:ext cx="2810820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latin typeface="Arial"/>
                <a:cs typeface="Arial"/>
              </a:defRPr>
            </a:lvl1pPr>
          </a:lstStyle>
          <a:p>
            <a:r>
              <a:rPr lang="en-US" dirty="0"/>
              <a:t>A tree just needs a root node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7CF34C-6EE5-0144-A26E-E04CFADDCB45}"/>
              </a:ext>
            </a:extLst>
          </p:cNvPr>
          <p:cNvSpPr/>
          <p:nvPr/>
        </p:nvSpPr>
        <p:spPr>
          <a:xfrm>
            <a:off x="3247527" y="4084597"/>
            <a:ext cx="5487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root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771D588-EA97-7A42-BED4-B88AB9B759B8}"/>
              </a:ext>
            </a:extLst>
          </p:cNvPr>
          <p:cNvSpPr/>
          <p:nvPr/>
        </p:nvSpPr>
        <p:spPr>
          <a:xfrm>
            <a:off x="3727198" y="2440150"/>
            <a:ext cx="2159778" cy="58477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How would a general tree node differ?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714166-D510-F240-B1E3-7E962952A92E}"/>
              </a:ext>
            </a:extLst>
          </p:cNvPr>
          <p:cNvSpPr txBox="1"/>
          <p:nvPr/>
        </p:nvSpPr>
        <p:spPr>
          <a:xfrm>
            <a:off x="6137184" y="2237670"/>
            <a:ext cx="1887589" cy="83099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latin typeface="Arial"/>
                <a:cs typeface="Arial"/>
              </a:defRPr>
            </a:lvl1pPr>
          </a:lstStyle>
          <a:p>
            <a:r>
              <a:rPr lang="en-US" dirty="0"/>
              <a:t>A general tree would just have a list for children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720EBCA-AC7E-E644-A555-C632AF7BCFD9}"/>
              </a:ext>
            </a:extLst>
          </p:cNvPr>
          <p:cNvSpPr/>
          <p:nvPr/>
        </p:nvSpPr>
        <p:spPr>
          <a:xfrm>
            <a:off x="501003" y="2969870"/>
            <a:ext cx="2932605" cy="687516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5C0495-4AEE-604E-BB5F-7D5ADFECBB65}"/>
              </a:ext>
            </a:extLst>
          </p:cNvPr>
          <p:cNvSpPr/>
          <p:nvPr/>
        </p:nvSpPr>
        <p:spPr>
          <a:xfrm>
            <a:off x="1096288" y="5753254"/>
            <a:ext cx="1963111" cy="6748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288A5D6-40D0-6E46-A379-CC0EA30FED54}"/>
              </a:ext>
            </a:extLst>
          </p:cNvPr>
          <p:cNvCxnSpPr>
            <a:cxnSpLocks/>
          </p:cNvCxnSpPr>
          <p:nvPr/>
        </p:nvCxnSpPr>
        <p:spPr>
          <a:xfrm flipV="1">
            <a:off x="3170949" y="5304127"/>
            <a:ext cx="1521774" cy="671077"/>
          </a:xfrm>
          <a:prstGeom prst="straightConnector1">
            <a:avLst/>
          </a:prstGeom>
          <a:ln w="28575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D790078-ADEB-FF49-B2D0-09B15EEFE3A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3796228" y="4238486"/>
            <a:ext cx="324032" cy="108933"/>
          </a:xfrm>
          <a:prstGeom prst="straightConnector1">
            <a:avLst/>
          </a:prstGeom>
          <a:ln w="28575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0EB92DE-73D9-8948-949E-A07ED9DD4E33}"/>
              </a:ext>
            </a:extLst>
          </p:cNvPr>
          <p:cNvSpPr/>
          <p:nvPr/>
        </p:nvSpPr>
        <p:spPr>
          <a:xfrm>
            <a:off x="296987" y="4548480"/>
            <a:ext cx="29505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  <a:latin typeface="Arial"/>
                <a:cs typeface="Arial"/>
              </a:rPr>
              <a:t>like the head and tail for linked list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D3DFA0C-D9C7-254D-A9C8-E19FC2C474CC}"/>
              </a:ext>
            </a:extLst>
          </p:cNvPr>
          <p:cNvSpPr/>
          <p:nvPr/>
        </p:nvSpPr>
        <p:spPr>
          <a:xfrm>
            <a:off x="5988479" y="6235098"/>
            <a:ext cx="31049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  <a:latin typeface="Arial"/>
                <a:cs typeface="Arial"/>
              </a:rPr>
              <a:t>nodes are connected by references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C9915EA-8E40-5C40-ADBC-95C7B0CA4F3B}"/>
              </a:ext>
            </a:extLst>
          </p:cNvPr>
          <p:cNvSpPr/>
          <p:nvPr/>
        </p:nvSpPr>
        <p:spPr>
          <a:xfrm>
            <a:off x="4567023" y="4968638"/>
            <a:ext cx="810205" cy="33172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BE859CE-C0B4-7048-9772-5BF82B113EC4}"/>
              </a:ext>
            </a:extLst>
          </p:cNvPr>
          <p:cNvSpPr/>
          <p:nvPr/>
        </p:nvSpPr>
        <p:spPr>
          <a:xfrm>
            <a:off x="4524815" y="4550852"/>
            <a:ext cx="524353" cy="33172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0C498A4-4FBA-0E43-9D6B-8482CB5F2416}"/>
              </a:ext>
            </a:extLst>
          </p:cNvPr>
          <p:cNvSpPr/>
          <p:nvPr/>
        </p:nvSpPr>
        <p:spPr>
          <a:xfrm>
            <a:off x="4459746" y="5384014"/>
            <a:ext cx="524353" cy="33172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E273DEE-47EE-A946-B8D9-DDED7369F6E4}"/>
              </a:ext>
            </a:extLst>
          </p:cNvPr>
          <p:cNvSpPr/>
          <p:nvPr/>
        </p:nvSpPr>
        <p:spPr>
          <a:xfrm>
            <a:off x="5099319" y="5356389"/>
            <a:ext cx="524353" cy="33172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64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9" grpId="0" animBg="1"/>
      <p:bldP spid="21" grpId="0" animBg="1"/>
      <p:bldP spid="22" grpId="0" animBg="1"/>
      <p:bldP spid="23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/>
      <p:bldP spid="35" grpId="0" animBg="1"/>
      <p:bldP spid="36" grpId="0"/>
      <p:bldP spid="37" grpId="0" animBg="1"/>
      <p:bldP spid="38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/>
      <p:bldP spid="45" grpId="0" animBg="1"/>
      <p:bldP spid="46" grpId="0" animBg="1"/>
      <p:bldP spid="47" grpId="0" animBg="1"/>
      <p:bldP spid="17" grpId="0" animBg="1"/>
      <p:bldP spid="56" grpId="0"/>
      <p:bldP spid="57" grpId="0"/>
      <p:bldP spid="58" grpId="0" animBg="1"/>
      <p:bldP spid="59" grpId="0" animBg="1"/>
      <p:bldP spid="60" grpId="0" animBg="1"/>
      <p:bldP spid="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83EC-913E-CA46-9288-0CF134E8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Code for Binary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2C3DB6-EF84-3746-A805-728A6C6ED4E9}"/>
              </a:ext>
            </a:extLst>
          </p:cNvPr>
          <p:cNvSpPr/>
          <p:nvPr/>
        </p:nvSpPr>
        <p:spPr>
          <a:xfrm>
            <a:off x="339754" y="1191384"/>
            <a:ext cx="3200400" cy="110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public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r>
              <a:rPr lang="en-US" sz="1400" dirty="0" err="1">
                <a:latin typeface="Menlo" panose="020B0609030804020204" pitchFamily="49" charset="0"/>
              </a:rPr>
              <a:t>BinaryTree</a:t>
            </a:r>
            <a:r>
              <a:rPr lang="en-US" sz="1400" dirty="0">
                <a:latin typeface="Menlo" panose="020B0609030804020204" pitchFamily="49" charset="0"/>
              </a:rPr>
              <a:t>&lt;E&gt;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latin typeface="Menlo" panose="020B0609030804020204" pitchFamily="49" charset="0"/>
              </a:rPr>
              <a:t>    </a:t>
            </a:r>
            <a:r>
              <a:rPr lang="en-US" sz="1400" dirty="0" err="1">
                <a:latin typeface="Menlo" panose="020B0609030804020204" pitchFamily="49" charset="0"/>
              </a:rPr>
              <a:t>TreeNode</a:t>
            </a:r>
            <a:r>
              <a:rPr lang="en-US" sz="1400" dirty="0">
                <a:latin typeface="Menlo" panose="020B0609030804020204" pitchFamily="49" charset="0"/>
              </a:rPr>
              <a:t>&lt;E&gt; </a:t>
            </a:r>
            <a:r>
              <a:rPr lang="en-US" sz="1400" dirty="0">
                <a:solidFill>
                  <a:srgbClr val="0326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root</a:t>
            </a:r>
            <a:r>
              <a:rPr lang="en-US" sz="1400" dirty="0">
                <a:latin typeface="Menlo" panose="020B0609030804020204" pitchFamily="49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1400" dirty="0">
                <a:solidFill>
                  <a:srgbClr val="4E9072"/>
                </a:solidFill>
                <a:latin typeface="Menlo" panose="020B0609030804020204" pitchFamily="49" charset="0"/>
              </a:rPr>
              <a:t>// more methods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81C1F3-58DB-184B-B3E7-8DB8CD37F893}"/>
              </a:ext>
            </a:extLst>
          </p:cNvPr>
          <p:cNvSpPr/>
          <p:nvPr/>
        </p:nvSpPr>
        <p:spPr>
          <a:xfrm>
            <a:off x="339754" y="2414904"/>
            <a:ext cx="5525656" cy="43088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TreeNode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&lt;E&gt; { 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private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 </a:t>
            </a:r>
            <a:r>
              <a:rPr lang="en-US" sz="1400" dirty="0">
                <a:solidFill>
                  <a:srgbClr val="0326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endParaRPr lang="en-US" sz="1400" dirty="0">
              <a:solidFill>
                <a:srgbClr val="931A68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private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TreeNode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&lt;E&gt; </a:t>
            </a:r>
            <a:r>
              <a:rPr lang="en-US" sz="1400" dirty="0">
                <a:solidFill>
                  <a:srgbClr val="0326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parent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 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private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TreeNode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&lt;E&gt; </a:t>
            </a:r>
            <a:r>
              <a:rPr lang="en-US" sz="1400" dirty="0">
                <a:solidFill>
                  <a:srgbClr val="0326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left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 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private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TreeNode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&lt;E&gt; </a:t>
            </a:r>
            <a:r>
              <a:rPr lang="en-US" sz="1400" dirty="0">
                <a:solidFill>
                  <a:srgbClr val="0326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right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public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TreeNode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(E 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TreeNode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&lt;E&gt; </a:t>
            </a:r>
            <a:r>
              <a:rPr lang="en-US" sz="1400" dirty="0">
                <a:solidFill>
                  <a:srgbClr val="7E50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sz="1400" dirty="0" err="1">
                <a:solidFill>
                  <a:srgbClr val="931A6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326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sz="1400" dirty="0" err="1">
                <a:solidFill>
                  <a:srgbClr val="931A6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326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parent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dirty="0">
                <a:solidFill>
                  <a:srgbClr val="7E504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sz="1400" dirty="0" err="1">
                <a:solidFill>
                  <a:srgbClr val="931A6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326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left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null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sz="1400" dirty="0" err="1">
                <a:solidFill>
                  <a:srgbClr val="931A6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326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right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null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7C005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public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TreeNode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&lt;E&gt;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addLeftChild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(E </a:t>
            </a:r>
            <a:r>
              <a:rPr lang="en-US" sz="1400" dirty="0" err="1">
                <a:solidFill>
                  <a:srgbClr val="683D3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7C005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sz="1400" dirty="0" err="1">
                <a:solidFill>
                  <a:srgbClr val="7C005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000B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left</a:t>
            </a:r>
            <a:r>
              <a:rPr lang="en-US" sz="1400" dirty="0">
                <a:solidFill>
                  <a:srgbClr val="0000B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</a:t>
            </a:r>
            <a:r>
              <a:rPr lang="en-US" sz="1400" dirty="0">
                <a:solidFill>
                  <a:srgbClr val="7C005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TreeNode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&lt;E&gt;(</a:t>
            </a:r>
            <a:r>
              <a:rPr lang="en-US" sz="1400" dirty="0" err="1">
                <a:solidFill>
                  <a:srgbClr val="683D3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rgbClr val="7C005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return </a:t>
            </a:r>
            <a:r>
              <a:rPr lang="en-US" sz="1400" dirty="0" err="1">
                <a:solidFill>
                  <a:srgbClr val="7C005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000B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left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}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6" name="object 19">
            <a:extLst>
              <a:ext uri="{FF2B5EF4-FFF2-40B4-BE49-F238E27FC236}">
                <a16:creationId xmlns:a16="http://schemas.microsoft.com/office/drawing/2014/main" id="{515AC1A8-F392-D647-81A5-C7D2750836E6}"/>
              </a:ext>
            </a:extLst>
          </p:cNvPr>
          <p:cNvSpPr/>
          <p:nvPr/>
        </p:nvSpPr>
        <p:spPr>
          <a:xfrm>
            <a:off x="4553464" y="1726911"/>
            <a:ext cx="418184" cy="425179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339C6CB5-048D-A44A-A4B7-BC53B79352BC}"/>
              </a:ext>
            </a:extLst>
          </p:cNvPr>
          <p:cNvSpPr txBox="1"/>
          <p:nvPr/>
        </p:nvSpPr>
        <p:spPr>
          <a:xfrm>
            <a:off x="4603943" y="1810298"/>
            <a:ext cx="317225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52AAA4-2981-B142-9258-08DD02B8EAE2}"/>
              </a:ext>
            </a:extLst>
          </p:cNvPr>
          <p:cNvSpPr/>
          <p:nvPr/>
        </p:nvSpPr>
        <p:spPr>
          <a:xfrm>
            <a:off x="3753392" y="1257150"/>
            <a:ext cx="6168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326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root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7815EB-B250-5A42-8161-691FCE5F1AA1}"/>
              </a:ext>
            </a:extLst>
          </p:cNvPr>
          <p:cNvCxnSpPr>
            <a:cxnSpLocks/>
          </p:cNvCxnSpPr>
          <p:nvPr/>
        </p:nvCxnSpPr>
        <p:spPr>
          <a:xfrm>
            <a:off x="4321923" y="1501640"/>
            <a:ext cx="282020" cy="209079"/>
          </a:xfrm>
          <a:prstGeom prst="straightConnector1">
            <a:avLst/>
          </a:prstGeom>
          <a:ln w="28575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bject 19">
            <a:extLst>
              <a:ext uri="{FF2B5EF4-FFF2-40B4-BE49-F238E27FC236}">
                <a16:creationId xmlns:a16="http://schemas.microsoft.com/office/drawing/2014/main" id="{895367A5-F06F-7D4A-8295-D7257B440B0B}"/>
              </a:ext>
            </a:extLst>
          </p:cNvPr>
          <p:cNvSpPr/>
          <p:nvPr/>
        </p:nvSpPr>
        <p:spPr>
          <a:xfrm>
            <a:off x="6598632" y="2740553"/>
            <a:ext cx="418184" cy="425179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19291CFD-AC6A-1D43-9CAB-DD0631C97D33}"/>
              </a:ext>
            </a:extLst>
          </p:cNvPr>
          <p:cNvSpPr txBox="1"/>
          <p:nvPr/>
        </p:nvSpPr>
        <p:spPr>
          <a:xfrm>
            <a:off x="6649111" y="2823940"/>
            <a:ext cx="317225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17" name="object 22">
            <a:extLst>
              <a:ext uri="{FF2B5EF4-FFF2-40B4-BE49-F238E27FC236}">
                <a16:creationId xmlns:a16="http://schemas.microsoft.com/office/drawing/2014/main" id="{94D220EF-B635-2448-B25A-949D4424DDD2}"/>
              </a:ext>
            </a:extLst>
          </p:cNvPr>
          <p:cNvSpPr/>
          <p:nvPr/>
        </p:nvSpPr>
        <p:spPr>
          <a:xfrm>
            <a:off x="6455098" y="3112600"/>
            <a:ext cx="202402" cy="256260"/>
          </a:xfrm>
          <a:custGeom>
            <a:avLst/>
            <a:gdLst/>
            <a:ahLst/>
            <a:cxnLst/>
            <a:rect l="l" t="t" r="r" b="b"/>
            <a:pathLst>
              <a:path w="760730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object 22">
            <a:extLst>
              <a:ext uri="{FF2B5EF4-FFF2-40B4-BE49-F238E27FC236}">
                <a16:creationId xmlns:a16="http://schemas.microsoft.com/office/drawing/2014/main" id="{B9DDFB2F-9765-2E4C-BF38-15086D50821A}"/>
              </a:ext>
            </a:extLst>
          </p:cNvPr>
          <p:cNvSpPr/>
          <p:nvPr/>
        </p:nvSpPr>
        <p:spPr>
          <a:xfrm rot="20825658">
            <a:off x="6777892" y="2440873"/>
            <a:ext cx="61044" cy="299679"/>
          </a:xfrm>
          <a:custGeom>
            <a:avLst/>
            <a:gdLst/>
            <a:ahLst/>
            <a:cxnLst/>
            <a:rect l="l" t="t" r="r" b="b"/>
            <a:pathLst>
              <a:path w="760730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object 22">
            <a:extLst>
              <a:ext uri="{FF2B5EF4-FFF2-40B4-BE49-F238E27FC236}">
                <a16:creationId xmlns:a16="http://schemas.microsoft.com/office/drawing/2014/main" id="{3A90A332-4A9A-F445-B16A-D1F46D2FA753}"/>
              </a:ext>
            </a:extLst>
          </p:cNvPr>
          <p:cNvSpPr/>
          <p:nvPr/>
        </p:nvSpPr>
        <p:spPr>
          <a:xfrm flipH="1">
            <a:off x="6949039" y="3112293"/>
            <a:ext cx="156436" cy="256260"/>
          </a:xfrm>
          <a:custGeom>
            <a:avLst/>
            <a:gdLst/>
            <a:ahLst/>
            <a:cxnLst/>
            <a:rect l="l" t="t" r="r" b="b"/>
            <a:pathLst>
              <a:path w="760730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470550-9EB6-CA46-8E77-BE86FEA9E89A}"/>
              </a:ext>
            </a:extLst>
          </p:cNvPr>
          <p:cNvSpPr/>
          <p:nvPr/>
        </p:nvSpPr>
        <p:spPr>
          <a:xfrm>
            <a:off x="6249228" y="3594863"/>
            <a:ext cx="2362051" cy="584775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Let's write a constructor together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293C53-C9DE-B747-8F3D-701E600EA2F2}"/>
              </a:ext>
            </a:extLst>
          </p:cNvPr>
          <p:cNvSpPr txBox="1"/>
          <p:nvPr/>
        </p:nvSpPr>
        <p:spPr>
          <a:xfrm>
            <a:off x="6249227" y="4363277"/>
            <a:ext cx="2362051" cy="584775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>
                <a:latin typeface="Arial"/>
                <a:cs typeface="Arial"/>
              </a:defRPr>
            </a:lvl1pPr>
          </a:lstStyle>
          <a:p>
            <a:pPr algn="l"/>
            <a:r>
              <a:rPr lang="en-US" sz="1600" dirty="0"/>
              <a:t>Next Step is to able to set/get children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A820FF-EAA6-5047-A700-34D463E9403B}"/>
              </a:ext>
            </a:extLst>
          </p:cNvPr>
          <p:cNvSpPr/>
          <p:nvPr/>
        </p:nvSpPr>
        <p:spPr>
          <a:xfrm>
            <a:off x="6249227" y="5174362"/>
            <a:ext cx="1650577" cy="137473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latin typeface="Arial"/>
                <a:cs typeface="Arial"/>
              </a:rPr>
              <a:t>Fill in the blank: 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AutoNum type="alphaUcPeriod"/>
            </a:pPr>
            <a:r>
              <a:rPr lang="en-US" sz="1400" dirty="0" err="1">
                <a:latin typeface="Arial"/>
                <a:cs typeface="Arial"/>
              </a:rPr>
              <a:t>this.parent</a:t>
            </a:r>
            <a:r>
              <a:rPr lang="en-US" sz="1400" dirty="0">
                <a:latin typeface="Arial"/>
                <a:cs typeface="Arial"/>
              </a:rPr>
              <a:t> </a:t>
            </a: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AutoNum type="alphaUcPeriod"/>
            </a:pPr>
            <a:r>
              <a:rPr lang="en-US" sz="1400" dirty="0" err="1">
                <a:latin typeface="Arial"/>
                <a:cs typeface="Arial"/>
              </a:rPr>
              <a:t>this.left</a:t>
            </a:r>
            <a:endParaRPr lang="en-US" sz="1400" dirty="0">
              <a:latin typeface="Arial"/>
              <a:cs typeface="Arial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AutoNum type="alphaUcPeriod"/>
            </a:pPr>
            <a:r>
              <a:rPr lang="en-US" sz="1400" dirty="0" err="1">
                <a:latin typeface="Arial"/>
                <a:cs typeface="Arial"/>
              </a:rPr>
              <a:t>this.right</a:t>
            </a:r>
            <a:endParaRPr lang="en-US" sz="1400" dirty="0">
              <a:latin typeface="Arial"/>
              <a:cs typeface="Arial"/>
            </a:endParaRPr>
          </a:p>
          <a:p>
            <a:pPr marL="342900" indent="-342900">
              <a:spcBef>
                <a:spcPts val="200"/>
              </a:spcBef>
              <a:spcAft>
                <a:spcPts val="200"/>
              </a:spcAft>
              <a:buAutoNum type="alphaUcPeriod"/>
            </a:pPr>
            <a:r>
              <a:rPr lang="en-US" sz="1400" dirty="0">
                <a:latin typeface="Arial"/>
                <a:cs typeface="Arial"/>
              </a:rPr>
              <a:t>this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6D0900A-6AEF-D247-845F-79CC0E403172}"/>
              </a:ext>
            </a:extLst>
          </p:cNvPr>
          <p:cNvSpPr/>
          <p:nvPr/>
        </p:nvSpPr>
        <p:spPr>
          <a:xfrm>
            <a:off x="2779431" y="1169917"/>
            <a:ext cx="524353" cy="33172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0F9359D-E36B-4845-A5B8-25E228A2F69A}"/>
              </a:ext>
            </a:extLst>
          </p:cNvPr>
          <p:cNvSpPr/>
          <p:nvPr/>
        </p:nvSpPr>
        <p:spPr>
          <a:xfrm>
            <a:off x="1618795" y="1420531"/>
            <a:ext cx="524353" cy="33172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6E18AE-98D5-A444-9B3E-997BC69EAF48}"/>
              </a:ext>
            </a:extLst>
          </p:cNvPr>
          <p:cNvSpPr/>
          <p:nvPr/>
        </p:nvSpPr>
        <p:spPr>
          <a:xfrm>
            <a:off x="3219110" y="4050567"/>
            <a:ext cx="24205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root: </a:t>
            </a:r>
            <a:r>
              <a:rPr lang="en-US" sz="14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TreeNode</a:t>
            </a: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null)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C801FB-E290-6B4C-A258-73CD7AA5EFF7}"/>
              </a:ext>
            </a:extLst>
          </p:cNvPr>
          <p:cNvSpPr txBox="1"/>
          <p:nvPr/>
        </p:nvSpPr>
        <p:spPr>
          <a:xfrm>
            <a:off x="4751142" y="5574341"/>
            <a:ext cx="55367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___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36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13" grpId="0" animBg="1"/>
      <p:bldP spid="14" grpId="0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6" grpId="0" animBg="1"/>
      <p:bldP spid="27" grpId="0" animBg="1"/>
      <p:bldP spid="25" grpId="0"/>
      <p:bldP spid="28" grpId="1" animBg="1"/>
      <p:bldP spid="28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F40B-CA69-E442-84EC-F7516BC2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359"/>
            <a:ext cx="8229600" cy="1143000"/>
          </a:xfrm>
        </p:spPr>
        <p:txBody>
          <a:bodyPr/>
          <a:lstStyle/>
          <a:p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Traversal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Motivation</a:t>
            </a:r>
            <a:endParaRPr lang="en-US" dirty="0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828709E5-2A06-B641-8C96-9BD7D1A7346E}"/>
              </a:ext>
            </a:extLst>
          </p:cNvPr>
          <p:cNvCxnSpPr>
            <a:cxnSpLocks/>
          </p:cNvCxnSpPr>
          <p:nvPr/>
        </p:nvCxnSpPr>
        <p:spPr>
          <a:xfrm>
            <a:off x="2032729" y="2515143"/>
            <a:ext cx="1476462" cy="1057012"/>
          </a:xfrm>
          <a:prstGeom prst="bentConnector3">
            <a:avLst>
              <a:gd name="adj1" fmla="val 5965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BF8E7814-78B3-5548-A749-12B4C77B9199}"/>
              </a:ext>
            </a:extLst>
          </p:cNvPr>
          <p:cNvCxnSpPr>
            <a:cxnSpLocks/>
          </p:cNvCxnSpPr>
          <p:nvPr/>
        </p:nvCxnSpPr>
        <p:spPr>
          <a:xfrm flipV="1">
            <a:off x="1481154" y="3093982"/>
            <a:ext cx="492852" cy="478173"/>
          </a:xfrm>
          <a:prstGeom prst="bentConnector3">
            <a:avLst>
              <a:gd name="adj1" fmla="val 20149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F546785-1417-D841-B637-961674E36D54}"/>
              </a:ext>
            </a:extLst>
          </p:cNvPr>
          <p:cNvCxnSpPr>
            <a:cxnSpLocks/>
          </p:cNvCxnSpPr>
          <p:nvPr/>
        </p:nvCxnSpPr>
        <p:spPr>
          <a:xfrm flipV="1">
            <a:off x="1489543" y="2003414"/>
            <a:ext cx="8389" cy="15687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9F185CBF-EB7C-1649-84A3-02E669FF589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86590" y="2049553"/>
            <a:ext cx="1568741" cy="1476462"/>
          </a:xfrm>
          <a:prstGeom prst="bentConnector3">
            <a:avLst>
              <a:gd name="adj1" fmla="val 80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2BF32F4-E603-9540-8CC9-D05D01FC2E03}"/>
              </a:ext>
            </a:extLst>
          </p:cNvPr>
          <p:cNvSpPr txBox="1"/>
          <p:nvPr/>
        </p:nvSpPr>
        <p:spPr>
          <a:xfrm>
            <a:off x="730070" y="1801794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2000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US" sz="1600" dirty="0">
              <a:solidFill>
                <a:srgbClr val="2000E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5233214-88A5-F84E-B0DF-F901D68BEBD8}"/>
              </a:ext>
            </a:extLst>
          </p:cNvPr>
          <p:cNvSpPr txBox="1"/>
          <p:nvPr/>
        </p:nvSpPr>
        <p:spPr>
          <a:xfrm>
            <a:off x="2347500" y="3669164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2000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  <a:endParaRPr lang="en-US" sz="1600" dirty="0">
              <a:solidFill>
                <a:srgbClr val="2000E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5BAECE4-2A4A-164E-B61D-091CC635FB75}"/>
              </a:ext>
            </a:extLst>
          </p:cNvPr>
          <p:cNvSpPr txBox="1"/>
          <p:nvPr/>
        </p:nvSpPr>
        <p:spPr>
          <a:xfrm>
            <a:off x="3836673" y="1882101"/>
            <a:ext cx="3221373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latin typeface="Arial"/>
                <a:cs typeface="Arial"/>
              </a:defRPr>
            </a:lvl1pPr>
          </a:lstStyle>
          <a:p>
            <a:r>
              <a:rPr lang="en-US" sz="1800" dirty="0"/>
              <a:t>Imagine this is a hedge maze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6019291C-87A8-B540-BA25-0F4B7604B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558" y="1825613"/>
            <a:ext cx="355600" cy="35560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8156A8A9-DC3A-CA4F-BB77-7F8A434BE11E}"/>
              </a:ext>
            </a:extLst>
          </p:cNvPr>
          <p:cNvSpPr/>
          <p:nvPr/>
        </p:nvSpPr>
        <p:spPr>
          <a:xfrm>
            <a:off x="3838817" y="3002747"/>
            <a:ext cx="4590876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Mazes benefit from "Depth First Traversals" 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1A9A78C-DFBD-A74E-92BA-12C1B6827F57}"/>
              </a:ext>
            </a:extLst>
          </p:cNvPr>
          <p:cNvSpPr/>
          <p:nvPr/>
        </p:nvSpPr>
        <p:spPr>
          <a:xfrm>
            <a:off x="3836673" y="2426321"/>
            <a:ext cx="2427387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What's my next step?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A6F12CA-532F-4847-950A-64FD1D4265E8}"/>
              </a:ext>
            </a:extLst>
          </p:cNvPr>
          <p:cNvSpPr/>
          <p:nvPr/>
        </p:nvSpPr>
        <p:spPr>
          <a:xfrm>
            <a:off x="2032728" y="2660382"/>
            <a:ext cx="407912" cy="254804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DE4B57E-D7FB-2E41-BB62-B15082CDECBE}"/>
              </a:ext>
            </a:extLst>
          </p:cNvPr>
          <p:cNvSpPr/>
          <p:nvPr/>
        </p:nvSpPr>
        <p:spPr>
          <a:xfrm>
            <a:off x="1643691" y="3214219"/>
            <a:ext cx="407912" cy="254804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40D25A2-B5C5-5A49-83C0-F11D60135201}"/>
              </a:ext>
            </a:extLst>
          </p:cNvPr>
          <p:cNvSpPr/>
          <p:nvPr/>
        </p:nvSpPr>
        <p:spPr>
          <a:xfrm>
            <a:off x="2143544" y="2127243"/>
            <a:ext cx="407912" cy="2548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4682706E-12CA-C64B-8C82-8FFAFBEA7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558" y="2566644"/>
            <a:ext cx="355600" cy="355600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27BDDD40-2028-A346-84D5-4E66509FD42B}"/>
              </a:ext>
            </a:extLst>
          </p:cNvPr>
          <p:cNvSpPr/>
          <p:nvPr/>
        </p:nvSpPr>
        <p:spPr>
          <a:xfrm>
            <a:off x="1854244" y="3970292"/>
            <a:ext cx="1721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Maze Traversal</a:t>
            </a:r>
          </a:p>
        </p:txBody>
      </p:sp>
      <p:sp>
        <p:nvSpPr>
          <p:cNvPr id="91" name="object 11">
            <a:extLst>
              <a:ext uri="{FF2B5EF4-FFF2-40B4-BE49-F238E27FC236}">
                <a16:creationId xmlns:a16="http://schemas.microsoft.com/office/drawing/2014/main" id="{E21AB107-8BA3-0848-B663-E244CA2E66C8}"/>
              </a:ext>
            </a:extLst>
          </p:cNvPr>
          <p:cNvSpPr/>
          <p:nvPr/>
        </p:nvSpPr>
        <p:spPr>
          <a:xfrm>
            <a:off x="6075214" y="4471970"/>
            <a:ext cx="346184" cy="21722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3" name="object 23">
            <a:extLst>
              <a:ext uri="{FF2B5EF4-FFF2-40B4-BE49-F238E27FC236}">
                <a16:creationId xmlns:a16="http://schemas.microsoft.com/office/drawing/2014/main" id="{B650BD13-6425-0D44-B3DA-382738994B36}"/>
              </a:ext>
            </a:extLst>
          </p:cNvPr>
          <p:cNvSpPr/>
          <p:nvPr/>
        </p:nvSpPr>
        <p:spPr>
          <a:xfrm>
            <a:off x="5933474" y="4065814"/>
            <a:ext cx="409860" cy="193854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7" name="object 11">
            <a:extLst>
              <a:ext uri="{FF2B5EF4-FFF2-40B4-BE49-F238E27FC236}">
                <a16:creationId xmlns:a16="http://schemas.microsoft.com/office/drawing/2014/main" id="{A9818453-3E04-7447-B8DE-04728B9AF19B}"/>
              </a:ext>
            </a:extLst>
          </p:cNvPr>
          <p:cNvSpPr/>
          <p:nvPr/>
        </p:nvSpPr>
        <p:spPr>
          <a:xfrm>
            <a:off x="7481420" y="4385682"/>
            <a:ext cx="380746" cy="30351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8" name="object 13">
            <a:extLst>
              <a:ext uri="{FF2B5EF4-FFF2-40B4-BE49-F238E27FC236}">
                <a16:creationId xmlns:a16="http://schemas.microsoft.com/office/drawing/2014/main" id="{E61C9ACD-35CF-C749-8832-84365AD51862}"/>
              </a:ext>
            </a:extLst>
          </p:cNvPr>
          <p:cNvSpPr/>
          <p:nvPr/>
        </p:nvSpPr>
        <p:spPr>
          <a:xfrm>
            <a:off x="7654652" y="397349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9" name="object 22">
            <a:extLst>
              <a:ext uri="{FF2B5EF4-FFF2-40B4-BE49-F238E27FC236}">
                <a16:creationId xmlns:a16="http://schemas.microsoft.com/office/drawing/2014/main" id="{6D2AA04C-1E01-AB45-BC2F-1E8EB564F0AB}"/>
              </a:ext>
            </a:extLst>
          </p:cNvPr>
          <p:cNvSpPr/>
          <p:nvPr/>
        </p:nvSpPr>
        <p:spPr>
          <a:xfrm>
            <a:off x="6752071" y="5107924"/>
            <a:ext cx="369459" cy="308753"/>
          </a:xfrm>
          <a:custGeom>
            <a:avLst/>
            <a:gdLst/>
            <a:ahLst/>
            <a:cxnLst/>
            <a:rect l="l" t="t" r="r" b="b"/>
            <a:pathLst>
              <a:path w="760730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0" name="object 23">
            <a:extLst>
              <a:ext uri="{FF2B5EF4-FFF2-40B4-BE49-F238E27FC236}">
                <a16:creationId xmlns:a16="http://schemas.microsoft.com/office/drawing/2014/main" id="{46449827-38BC-CB49-9DCF-7E09EC2CAD29}"/>
              </a:ext>
            </a:extLst>
          </p:cNvPr>
          <p:cNvSpPr/>
          <p:nvPr/>
        </p:nvSpPr>
        <p:spPr>
          <a:xfrm>
            <a:off x="6794436" y="4405396"/>
            <a:ext cx="382970" cy="314322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" name="object 24">
            <a:extLst>
              <a:ext uri="{FF2B5EF4-FFF2-40B4-BE49-F238E27FC236}">
                <a16:creationId xmlns:a16="http://schemas.microsoft.com/office/drawing/2014/main" id="{2F89C3A6-8AE4-3A47-9297-A1ED0F994E10}"/>
              </a:ext>
            </a:extLst>
          </p:cNvPr>
          <p:cNvSpPr/>
          <p:nvPr/>
        </p:nvSpPr>
        <p:spPr>
          <a:xfrm>
            <a:off x="6441252" y="527212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5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2" name="object 13">
            <a:extLst>
              <a:ext uri="{FF2B5EF4-FFF2-40B4-BE49-F238E27FC236}">
                <a16:creationId xmlns:a16="http://schemas.microsoft.com/office/drawing/2014/main" id="{4A66D135-7F91-9C45-BBD4-182AB3515241}"/>
              </a:ext>
            </a:extLst>
          </p:cNvPr>
          <p:cNvSpPr/>
          <p:nvPr/>
        </p:nvSpPr>
        <p:spPr>
          <a:xfrm>
            <a:off x="5509350" y="451227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4" name="object 19">
            <a:extLst>
              <a:ext uri="{FF2B5EF4-FFF2-40B4-BE49-F238E27FC236}">
                <a16:creationId xmlns:a16="http://schemas.microsoft.com/office/drawing/2014/main" id="{C0297B20-2C85-3E4A-AE29-A4D725C3EC96}"/>
              </a:ext>
            </a:extLst>
          </p:cNvPr>
          <p:cNvSpPr/>
          <p:nvPr/>
        </p:nvSpPr>
        <p:spPr>
          <a:xfrm>
            <a:off x="5492355" y="3695401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5" name="object 19">
            <a:extLst>
              <a:ext uri="{FF2B5EF4-FFF2-40B4-BE49-F238E27FC236}">
                <a16:creationId xmlns:a16="http://schemas.microsoft.com/office/drawing/2014/main" id="{F2A88D08-A188-3744-9D43-B865A9A716C4}"/>
              </a:ext>
            </a:extLst>
          </p:cNvPr>
          <p:cNvSpPr/>
          <p:nvPr/>
        </p:nvSpPr>
        <p:spPr>
          <a:xfrm>
            <a:off x="6343334" y="3999335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6" name="object 12">
            <a:extLst>
              <a:ext uri="{FF2B5EF4-FFF2-40B4-BE49-F238E27FC236}">
                <a16:creationId xmlns:a16="http://schemas.microsoft.com/office/drawing/2014/main" id="{098743BD-BE06-E340-A0EF-F4C16A9B747F}"/>
              </a:ext>
            </a:extLst>
          </p:cNvPr>
          <p:cNvSpPr/>
          <p:nvPr/>
        </p:nvSpPr>
        <p:spPr>
          <a:xfrm>
            <a:off x="7514291" y="5120566"/>
            <a:ext cx="365314" cy="303121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7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7" name="object 13">
            <a:extLst>
              <a:ext uri="{FF2B5EF4-FFF2-40B4-BE49-F238E27FC236}">
                <a16:creationId xmlns:a16="http://schemas.microsoft.com/office/drawing/2014/main" id="{73E93E9F-0215-4E42-9E33-1FF9287EC1FE}"/>
              </a:ext>
            </a:extLst>
          </p:cNvPr>
          <p:cNvSpPr/>
          <p:nvPr/>
        </p:nvSpPr>
        <p:spPr>
          <a:xfrm>
            <a:off x="7654652" y="529549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6" name="object 8">
            <a:extLst>
              <a:ext uri="{FF2B5EF4-FFF2-40B4-BE49-F238E27FC236}">
                <a16:creationId xmlns:a16="http://schemas.microsoft.com/office/drawing/2014/main" id="{B77EA2CE-E046-5341-A889-86570B2B182E}"/>
              </a:ext>
            </a:extLst>
          </p:cNvPr>
          <p:cNvSpPr/>
          <p:nvPr/>
        </p:nvSpPr>
        <p:spPr>
          <a:xfrm>
            <a:off x="7040973" y="462691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8" name="object 9">
            <a:extLst>
              <a:ext uri="{FF2B5EF4-FFF2-40B4-BE49-F238E27FC236}">
                <a16:creationId xmlns:a16="http://schemas.microsoft.com/office/drawing/2014/main" id="{B6471FF2-7271-9B4D-A667-682BF1F3D966}"/>
              </a:ext>
            </a:extLst>
          </p:cNvPr>
          <p:cNvSpPr txBox="1"/>
          <p:nvPr/>
        </p:nvSpPr>
        <p:spPr>
          <a:xfrm>
            <a:off x="6480768" y="4130434"/>
            <a:ext cx="317225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109" name="object 9">
            <a:extLst>
              <a:ext uri="{FF2B5EF4-FFF2-40B4-BE49-F238E27FC236}">
                <a16:creationId xmlns:a16="http://schemas.microsoft.com/office/drawing/2014/main" id="{A9E07C97-D4F3-8A44-8BAA-C37F05020A9D}"/>
              </a:ext>
            </a:extLst>
          </p:cNvPr>
          <p:cNvSpPr txBox="1"/>
          <p:nvPr/>
        </p:nvSpPr>
        <p:spPr>
          <a:xfrm>
            <a:off x="5624111" y="3844289"/>
            <a:ext cx="317225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</a:t>
            </a:r>
          </a:p>
        </p:txBody>
      </p:sp>
      <p:sp>
        <p:nvSpPr>
          <p:cNvPr id="110" name="object 9">
            <a:extLst>
              <a:ext uri="{FF2B5EF4-FFF2-40B4-BE49-F238E27FC236}">
                <a16:creationId xmlns:a16="http://schemas.microsoft.com/office/drawing/2014/main" id="{EC047A2B-7C5E-C24B-B323-40326B3ED40B}"/>
              </a:ext>
            </a:extLst>
          </p:cNvPr>
          <p:cNvSpPr txBox="1"/>
          <p:nvPr/>
        </p:nvSpPr>
        <p:spPr>
          <a:xfrm>
            <a:off x="5634720" y="4647648"/>
            <a:ext cx="317225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sp>
        <p:nvSpPr>
          <p:cNvPr id="111" name="object 9">
            <a:extLst>
              <a:ext uri="{FF2B5EF4-FFF2-40B4-BE49-F238E27FC236}">
                <a16:creationId xmlns:a16="http://schemas.microsoft.com/office/drawing/2014/main" id="{5619A9EB-A301-B244-B07B-90B67A50F8EB}"/>
              </a:ext>
            </a:extLst>
          </p:cNvPr>
          <p:cNvSpPr txBox="1"/>
          <p:nvPr/>
        </p:nvSpPr>
        <p:spPr>
          <a:xfrm>
            <a:off x="7792086" y="4102693"/>
            <a:ext cx="317225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112" name="object 9">
            <a:extLst>
              <a:ext uri="{FF2B5EF4-FFF2-40B4-BE49-F238E27FC236}">
                <a16:creationId xmlns:a16="http://schemas.microsoft.com/office/drawing/2014/main" id="{04B7BFE3-8ED5-B14E-8276-7A27CBCE1C83}"/>
              </a:ext>
            </a:extLst>
          </p:cNvPr>
          <p:cNvSpPr txBox="1"/>
          <p:nvPr/>
        </p:nvSpPr>
        <p:spPr>
          <a:xfrm>
            <a:off x="6578686" y="5416060"/>
            <a:ext cx="317225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113" name="object 9">
            <a:extLst>
              <a:ext uri="{FF2B5EF4-FFF2-40B4-BE49-F238E27FC236}">
                <a16:creationId xmlns:a16="http://schemas.microsoft.com/office/drawing/2014/main" id="{BDB2B581-3D65-FE42-B18C-063E8B311766}"/>
              </a:ext>
            </a:extLst>
          </p:cNvPr>
          <p:cNvSpPr txBox="1"/>
          <p:nvPr/>
        </p:nvSpPr>
        <p:spPr>
          <a:xfrm>
            <a:off x="7792085" y="5416060"/>
            <a:ext cx="317225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sp>
        <p:nvSpPr>
          <p:cNvPr id="114" name="object 9">
            <a:extLst>
              <a:ext uri="{FF2B5EF4-FFF2-40B4-BE49-F238E27FC236}">
                <a16:creationId xmlns:a16="http://schemas.microsoft.com/office/drawing/2014/main" id="{7979C5FC-1709-734C-85D0-58F4E8E8C821}"/>
              </a:ext>
            </a:extLst>
          </p:cNvPr>
          <p:cNvSpPr txBox="1"/>
          <p:nvPr/>
        </p:nvSpPr>
        <p:spPr>
          <a:xfrm>
            <a:off x="7120932" y="4752171"/>
            <a:ext cx="432176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you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D236D86-E24D-9B42-BB03-270B3887DF93}"/>
              </a:ext>
            </a:extLst>
          </p:cNvPr>
          <p:cNvSpPr/>
          <p:nvPr/>
        </p:nvSpPr>
        <p:spPr>
          <a:xfrm>
            <a:off x="6429293" y="6145884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 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9B5EF9F-0DD9-5F49-9445-91B238F6D28D}"/>
              </a:ext>
            </a:extLst>
          </p:cNvPr>
          <p:cNvSpPr/>
          <p:nvPr/>
        </p:nvSpPr>
        <p:spPr>
          <a:xfrm>
            <a:off x="507390" y="5067966"/>
            <a:ext cx="4211409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How closely are you connected with D?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C0CD96A-B95D-ED48-A1FB-99E45AF3E0EC}"/>
              </a:ext>
            </a:extLst>
          </p:cNvPr>
          <p:cNvSpPr/>
          <p:nvPr/>
        </p:nvSpPr>
        <p:spPr>
          <a:xfrm>
            <a:off x="416368" y="4361972"/>
            <a:ext cx="4406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Suppose you have a list of your friends and each of your friends have lists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C2188C04-705F-F048-A3B2-99AEFB4C0EC2}"/>
              </a:ext>
            </a:extLst>
          </p:cNvPr>
          <p:cNvSpPr/>
          <p:nvPr/>
        </p:nvSpPr>
        <p:spPr>
          <a:xfrm>
            <a:off x="7526928" y="3896080"/>
            <a:ext cx="853215" cy="730832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402C8E7-1B9E-5948-96D2-6D263D5F1DBF}"/>
              </a:ext>
            </a:extLst>
          </p:cNvPr>
          <p:cNvSpPr/>
          <p:nvPr/>
        </p:nvSpPr>
        <p:spPr>
          <a:xfrm>
            <a:off x="6210789" y="3919942"/>
            <a:ext cx="853215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0140320-6535-DC4B-BBF7-A4834BE4341E}"/>
              </a:ext>
            </a:extLst>
          </p:cNvPr>
          <p:cNvSpPr/>
          <p:nvPr/>
        </p:nvSpPr>
        <p:spPr>
          <a:xfrm>
            <a:off x="5351795" y="3595358"/>
            <a:ext cx="853215" cy="730832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2DBA8DE-C8D4-A94B-BCEC-6800298F1855}"/>
              </a:ext>
            </a:extLst>
          </p:cNvPr>
          <p:cNvSpPr/>
          <p:nvPr/>
        </p:nvSpPr>
        <p:spPr>
          <a:xfrm>
            <a:off x="505765" y="5646236"/>
            <a:ext cx="2427387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What's my next step?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9B771D6-38C9-EF43-89C9-E41248A61502}"/>
              </a:ext>
            </a:extLst>
          </p:cNvPr>
          <p:cNvSpPr/>
          <p:nvPr/>
        </p:nvSpPr>
        <p:spPr>
          <a:xfrm>
            <a:off x="505765" y="6145884"/>
            <a:ext cx="5697678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This problem benefits from "Breadth First Traversals" 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CC9A59A-ACA7-834C-85C0-6A24E9BF39B2}"/>
              </a:ext>
            </a:extLst>
          </p:cNvPr>
          <p:cNvSpPr/>
          <p:nvPr/>
        </p:nvSpPr>
        <p:spPr>
          <a:xfrm>
            <a:off x="4622800" y="3491561"/>
            <a:ext cx="4018265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Bottom line: Order we visit matters and we'll make choices based on our needs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D7FC239-E4DF-A348-80AD-8764AE8E6E1E}"/>
              </a:ext>
            </a:extLst>
          </p:cNvPr>
          <p:cNvSpPr/>
          <p:nvPr/>
        </p:nvSpPr>
        <p:spPr>
          <a:xfrm>
            <a:off x="372849" y="1136369"/>
            <a:ext cx="6421587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Warning: These first examples are really graphs. We'll visit graphs in detail in the next course. Here they are used as motivating examples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017C015-9249-1847-BF8D-3F5150670893}"/>
              </a:ext>
            </a:extLst>
          </p:cNvPr>
          <p:cNvSpPr/>
          <p:nvPr/>
        </p:nvSpPr>
        <p:spPr>
          <a:xfrm>
            <a:off x="108970" y="2264405"/>
            <a:ext cx="13548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Strategy: go until hit a dead end, then retrace steps and try again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03CCD61-F1CF-4D48-B403-8817308FDE60}"/>
              </a:ext>
            </a:extLst>
          </p:cNvPr>
          <p:cNvSpPr/>
          <p:nvPr/>
        </p:nvSpPr>
        <p:spPr>
          <a:xfrm>
            <a:off x="3531490" y="5595154"/>
            <a:ext cx="2552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Strategy: look at all of your friends first, and then branch out.</a:t>
            </a:r>
          </a:p>
        </p:txBody>
      </p:sp>
    </p:spTree>
    <p:extLst>
      <p:ext uri="{BB962C8B-B14F-4D97-AF65-F5344CB8AC3E}">
        <p14:creationId xmlns:p14="http://schemas.microsoft.com/office/powerpoint/2010/main" val="11645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1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0" grpId="0"/>
      <p:bldP spid="91" grpId="0" animBg="1"/>
      <p:bldP spid="93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4" grpId="0" animBg="1"/>
      <p:bldP spid="105" grpId="0" animBg="1"/>
      <p:bldP spid="106" grpId="0" animBg="1"/>
      <p:bldP spid="107" grpId="0" animBg="1"/>
      <p:bldP spid="96" grpId="0" animBg="1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7" grpId="0" animBg="1"/>
      <p:bldP spid="118" grpId="0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7" grpId="0" animBg="1"/>
      <p:bldP spid="134" grpId="0"/>
      <p:bldP spid="1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D788-6151-34CF-62F3-265ED7D4E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Graph traversal with DFS: in-order, pre-order, post-order</a:t>
            </a:r>
            <a:endParaRPr lang="en-S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FB4200-CAD7-CFF2-B0EE-0E3D09E18D3D}"/>
              </a:ext>
            </a:extLst>
          </p:cNvPr>
          <p:cNvSpPr txBox="1"/>
          <p:nvPr/>
        </p:nvSpPr>
        <p:spPr>
          <a:xfrm>
            <a:off x="78060" y="1383103"/>
            <a:ext cx="2845612" cy="16004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/>
              <a:t>function </a:t>
            </a:r>
            <a:r>
              <a:rPr lang="en-GB" sz="1400" dirty="0" err="1"/>
              <a:t>inOrderTraversal</a:t>
            </a:r>
            <a:r>
              <a:rPr lang="en-GB" sz="1400" dirty="0"/>
              <a:t>(node) {</a:t>
            </a:r>
          </a:p>
          <a:p>
            <a:r>
              <a:rPr lang="en-GB" sz="1400" dirty="0"/>
              <a:t>  if (node !== null) {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inOrderTraversal</a:t>
            </a:r>
            <a:r>
              <a:rPr lang="en-GB" sz="1400" dirty="0"/>
              <a:t>(</a:t>
            </a:r>
            <a:r>
              <a:rPr lang="en-GB" sz="1400" dirty="0" err="1"/>
              <a:t>node.left</a:t>
            </a:r>
            <a:r>
              <a:rPr lang="en-GB" sz="1400" dirty="0"/>
              <a:t>);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visitNode</a:t>
            </a:r>
            <a:r>
              <a:rPr lang="en-GB" sz="1400" dirty="0"/>
              <a:t>(node);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inOrderTraversal</a:t>
            </a:r>
            <a:r>
              <a:rPr lang="en-GB" sz="1400" dirty="0"/>
              <a:t>(</a:t>
            </a:r>
            <a:r>
              <a:rPr lang="en-GB" sz="1400" dirty="0" err="1"/>
              <a:t>node.right</a:t>
            </a:r>
            <a:r>
              <a:rPr lang="en-GB" sz="1400" dirty="0"/>
              <a:t>);</a:t>
            </a:r>
          </a:p>
          <a:p>
            <a:r>
              <a:rPr lang="en-GB" sz="1400" dirty="0"/>
              <a:t>  }</a:t>
            </a:r>
          </a:p>
          <a:p>
            <a:r>
              <a:rPr lang="en-GB" sz="1400" dirty="0"/>
              <a:t>}</a:t>
            </a:r>
            <a:endParaRPr lang="en-SE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93432-8AE3-0FCF-16F0-B1D85B3BD335}"/>
              </a:ext>
            </a:extLst>
          </p:cNvPr>
          <p:cNvSpPr txBox="1"/>
          <p:nvPr/>
        </p:nvSpPr>
        <p:spPr>
          <a:xfrm>
            <a:off x="3144645" y="1383103"/>
            <a:ext cx="2845612" cy="16004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/>
              <a:t>function preOrderTraversal(node) {</a:t>
            </a:r>
          </a:p>
          <a:p>
            <a:r>
              <a:rPr lang="en-GB" sz="1400"/>
              <a:t>  if (node !== null) {</a:t>
            </a:r>
          </a:p>
          <a:p>
            <a:r>
              <a:rPr lang="en-GB" sz="1400"/>
              <a:t>    visitNode(node);</a:t>
            </a:r>
          </a:p>
          <a:p>
            <a:r>
              <a:rPr lang="en-GB" sz="1400"/>
              <a:t>    preOrderTraversal(node.left);</a:t>
            </a:r>
          </a:p>
          <a:p>
            <a:r>
              <a:rPr lang="en-GB" sz="1400"/>
              <a:t>    preOrderTraversal(node.right);</a:t>
            </a:r>
          </a:p>
          <a:p>
            <a:r>
              <a:rPr lang="en-GB" sz="1400"/>
              <a:t>  }</a:t>
            </a:r>
          </a:p>
          <a:p>
            <a:r>
              <a:rPr lang="en-GB" sz="1400"/>
              <a:t>}</a:t>
            </a:r>
            <a:endParaRPr lang="en-SE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D20DC7-149A-5101-151E-9AB842A9FA00}"/>
              </a:ext>
            </a:extLst>
          </p:cNvPr>
          <p:cNvSpPr txBox="1"/>
          <p:nvPr/>
        </p:nvSpPr>
        <p:spPr>
          <a:xfrm>
            <a:off x="6211230" y="1383103"/>
            <a:ext cx="2845612" cy="16004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/>
              <a:t>function </a:t>
            </a:r>
            <a:r>
              <a:rPr lang="en-GB" sz="1400" dirty="0" err="1"/>
              <a:t>postOrderTraversal</a:t>
            </a:r>
            <a:r>
              <a:rPr lang="en-GB" sz="1400" dirty="0"/>
              <a:t>(node) {</a:t>
            </a:r>
          </a:p>
          <a:p>
            <a:r>
              <a:rPr lang="en-GB" sz="1400" dirty="0"/>
              <a:t>  if (node !== null) {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postOrderTraversal</a:t>
            </a:r>
            <a:r>
              <a:rPr lang="en-GB" sz="1400" dirty="0"/>
              <a:t>(</a:t>
            </a:r>
            <a:r>
              <a:rPr lang="en-GB" sz="1400" dirty="0" err="1"/>
              <a:t>node.left</a:t>
            </a:r>
            <a:r>
              <a:rPr lang="en-GB" sz="1400" dirty="0"/>
              <a:t>);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postOrderTraversal</a:t>
            </a:r>
            <a:r>
              <a:rPr lang="en-GB" sz="1400" dirty="0"/>
              <a:t>(</a:t>
            </a:r>
            <a:r>
              <a:rPr lang="en-GB" sz="1400" dirty="0" err="1"/>
              <a:t>node.right</a:t>
            </a:r>
            <a:r>
              <a:rPr lang="en-GB" sz="1400" dirty="0"/>
              <a:t>);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visitNode</a:t>
            </a:r>
            <a:r>
              <a:rPr lang="en-GB" sz="1400" dirty="0"/>
              <a:t>(node);</a:t>
            </a:r>
          </a:p>
          <a:p>
            <a:r>
              <a:rPr lang="en-GB" sz="1400" dirty="0"/>
              <a:t>  }</a:t>
            </a:r>
          </a:p>
          <a:p>
            <a:r>
              <a:rPr lang="en-GB" sz="1400" dirty="0"/>
              <a:t>}</a:t>
            </a:r>
            <a:endParaRPr lang="en-SE" sz="1400" dirty="0"/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F8E1C901-3543-18D7-F38C-EF7333069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226" y="3164745"/>
            <a:ext cx="2845608" cy="292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98B2407E-135F-5671-D5F0-5D75E4F88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433" y="3110600"/>
            <a:ext cx="2922035" cy="297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>
            <a:extLst>
              <a:ext uri="{FF2B5EF4-FFF2-40B4-BE49-F238E27FC236}">
                <a16:creationId xmlns:a16="http://schemas.microsoft.com/office/drawing/2014/main" id="{DD33EF68-7854-5688-2832-D872304A3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6" y="3110600"/>
            <a:ext cx="2847666" cy="292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E1AC91-3869-FD51-31F8-70A1D9563C0A}"/>
              </a:ext>
            </a:extLst>
          </p:cNvPr>
          <p:cNvSpPr txBox="1"/>
          <p:nvPr/>
        </p:nvSpPr>
        <p:spPr>
          <a:xfrm>
            <a:off x="831827" y="5856590"/>
            <a:ext cx="10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cbdaef</a:t>
            </a:r>
            <a:endParaRPr lang="en-SE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19C1B1-EDF1-582A-6EEC-2CD4FD60457F}"/>
              </a:ext>
            </a:extLst>
          </p:cNvPr>
          <p:cNvSpPr txBox="1"/>
          <p:nvPr/>
        </p:nvSpPr>
        <p:spPr>
          <a:xfrm>
            <a:off x="3876110" y="5881092"/>
            <a:ext cx="10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abcdef</a:t>
            </a:r>
            <a:endParaRPr lang="en-SE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1CA710-A5AF-0C52-5A98-82A9EA9BC884}"/>
              </a:ext>
            </a:extLst>
          </p:cNvPr>
          <p:cNvSpPr txBox="1"/>
          <p:nvPr/>
        </p:nvSpPr>
        <p:spPr>
          <a:xfrm>
            <a:off x="7122031" y="5856589"/>
            <a:ext cx="1023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cdbfea</a:t>
            </a:r>
            <a:endParaRPr lang="en-SE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0F1BA3-58AA-EF8D-DA7D-01F53C4F8E15}"/>
              </a:ext>
            </a:extLst>
          </p:cNvPr>
          <p:cNvSpPr txBox="1"/>
          <p:nvPr/>
        </p:nvSpPr>
        <p:spPr>
          <a:xfrm>
            <a:off x="2386066" y="6287968"/>
            <a:ext cx="4436224" cy="523220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hlinkClick r:id="rId5"/>
              </a:rPr>
              <a:t>https://skilled.dev/course/tree-traversal-in-order-pre-order-post-order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765968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2A260-E369-024E-9825-366BC30C0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Binary Search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F45745-3F36-454F-8E94-ACDCB4F090A6}"/>
              </a:ext>
            </a:extLst>
          </p:cNvPr>
          <p:cNvSpPr/>
          <p:nvPr/>
        </p:nvSpPr>
        <p:spPr>
          <a:xfrm>
            <a:off x="721453" y="1436454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Agra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2A2BA9-6F0B-0448-813D-72354747DE60}"/>
              </a:ext>
            </a:extLst>
          </p:cNvPr>
          <p:cNvSpPr/>
          <p:nvPr/>
        </p:nvSpPr>
        <p:spPr>
          <a:xfrm>
            <a:off x="1677798" y="1436454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Beijing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A30A4D-1C25-2F4F-82E5-C2346B03A35A}"/>
              </a:ext>
            </a:extLst>
          </p:cNvPr>
          <p:cNvSpPr/>
          <p:nvPr/>
        </p:nvSpPr>
        <p:spPr>
          <a:xfrm>
            <a:off x="2634143" y="1436454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Chicago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D59D20-30B5-7542-AB01-B63F418712E5}"/>
              </a:ext>
            </a:extLst>
          </p:cNvPr>
          <p:cNvSpPr/>
          <p:nvPr/>
        </p:nvSpPr>
        <p:spPr>
          <a:xfrm>
            <a:off x="3590488" y="1436454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Essen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9CA3C9-883A-F844-B660-4BA952BD9EC5}"/>
              </a:ext>
            </a:extLst>
          </p:cNvPr>
          <p:cNvSpPr/>
          <p:nvPr/>
        </p:nvSpPr>
        <p:spPr>
          <a:xfrm>
            <a:off x="4546833" y="1436454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Lagos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AE2C50-1AC5-0D4D-B4AB-E57CEC49B4B5}"/>
              </a:ext>
            </a:extLst>
          </p:cNvPr>
          <p:cNvSpPr/>
          <p:nvPr/>
        </p:nvSpPr>
        <p:spPr>
          <a:xfrm>
            <a:off x="5503178" y="1436454"/>
            <a:ext cx="1015068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Montreal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2799FD-F98B-2246-8728-E43AE986DBA3}"/>
              </a:ext>
            </a:extLst>
          </p:cNvPr>
          <p:cNvSpPr/>
          <p:nvPr/>
        </p:nvSpPr>
        <p:spPr>
          <a:xfrm>
            <a:off x="6518246" y="1436454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Quito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8B99DF-D957-C14F-AC17-3446F5388A55}"/>
              </a:ext>
            </a:extLst>
          </p:cNvPr>
          <p:cNvSpPr txBox="1"/>
          <p:nvPr/>
        </p:nvSpPr>
        <p:spPr>
          <a:xfrm>
            <a:off x="721453" y="306204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toFind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0A1C0F-F973-DD43-AD76-DEDAF3B57DE1}"/>
              </a:ext>
            </a:extLst>
          </p:cNvPr>
          <p:cNvSpPr/>
          <p:nvPr/>
        </p:nvSpPr>
        <p:spPr>
          <a:xfrm>
            <a:off x="1805031" y="3007567"/>
            <a:ext cx="956345" cy="4782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Chicago</a:t>
            </a:r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B0D44E38-E209-594E-A51D-947DA57EC5C4}"/>
              </a:ext>
            </a:extLst>
          </p:cNvPr>
          <p:cNvSpPr/>
          <p:nvPr/>
        </p:nvSpPr>
        <p:spPr>
          <a:xfrm>
            <a:off x="3942825" y="2199853"/>
            <a:ext cx="251670" cy="507587"/>
          </a:xfrm>
          <a:prstGeom prst="upArrow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9F1AA0-0E70-2D49-9663-B6B5B4CD50DC}"/>
              </a:ext>
            </a:extLst>
          </p:cNvPr>
          <p:cNvSpPr/>
          <p:nvPr/>
        </p:nvSpPr>
        <p:spPr>
          <a:xfrm>
            <a:off x="3447873" y="2938262"/>
            <a:ext cx="3330431" cy="584775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600" dirty="0">
                <a:latin typeface="Arial"/>
                <a:cs typeface="Arial"/>
              </a:rPr>
              <a:t>Sorted arrays are good for search, but bad for insertion/removal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FEB8AE1A-4774-3A4F-B7D5-FF38D0F209E5}"/>
              </a:ext>
            </a:extLst>
          </p:cNvPr>
          <p:cNvSpPr/>
          <p:nvPr/>
        </p:nvSpPr>
        <p:spPr>
          <a:xfrm>
            <a:off x="2030135" y="2199852"/>
            <a:ext cx="251670" cy="507587"/>
          </a:xfrm>
          <a:prstGeom prst="upArrow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9201F3B4-6B76-BA48-8F82-3E4B23F4537E}"/>
              </a:ext>
            </a:extLst>
          </p:cNvPr>
          <p:cNvSpPr/>
          <p:nvPr/>
        </p:nvSpPr>
        <p:spPr>
          <a:xfrm>
            <a:off x="2986480" y="2199851"/>
            <a:ext cx="251670" cy="507587"/>
          </a:xfrm>
          <a:prstGeom prst="upArrow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D0B4D7-D21A-A848-A0C6-CE163307EFDF}"/>
              </a:ext>
            </a:extLst>
          </p:cNvPr>
          <p:cNvSpPr txBox="1"/>
          <p:nvPr/>
        </p:nvSpPr>
        <p:spPr>
          <a:xfrm>
            <a:off x="4706223" y="2235342"/>
            <a:ext cx="3154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</a:t>
            </a:r>
            <a:r>
              <a:rPr lang="en-US" altLang="zh-CN" sz="16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logn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search: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rid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half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1C0F8E-7F47-654B-9971-86A8A95DA08D}"/>
              </a:ext>
            </a:extLst>
          </p:cNvPr>
          <p:cNvSpPr/>
          <p:nvPr/>
        </p:nvSpPr>
        <p:spPr>
          <a:xfrm>
            <a:off x="160019" y="5759582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DA3E60-CF3A-DE41-920F-021134A06B78}"/>
              </a:ext>
            </a:extLst>
          </p:cNvPr>
          <p:cNvSpPr/>
          <p:nvPr/>
        </p:nvSpPr>
        <p:spPr>
          <a:xfrm>
            <a:off x="1116365" y="4771277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Beijing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C5B65C-FC57-3745-9E52-B7B7C8C29508}"/>
              </a:ext>
            </a:extLst>
          </p:cNvPr>
          <p:cNvSpPr/>
          <p:nvPr/>
        </p:nvSpPr>
        <p:spPr>
          <a:xfrm>
            <a:off x="2072709" y="5759582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Chicago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951B46-AC80-7C47-92AF-F7258F569B6E}"/>
              </a:ext>
            </a:extLst>
          </p:cNvPr>
          <p:cNvSpPr/>
          <p:nvPr/>
        </p:nvSpPr>
        <p:spPr>
          <a:xfrm>
            <a:off x="2760606" y="3989030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1FD15B-CFD8-054F-9D1B-452253BF8279}"/>
              </a:ext>
            </a:extLst>
          </p:cNvPr>
          <p:cNvSpPr/>
          <p:nvPr/>
        </p:nvSpPr>
        <p:spPr>
          <a:xfrm>
            <a:off x="3482059" y="5759582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Lagos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14B64B-A37C-9E4F-BD43-CEE7183BB1CE}"/>
              </a:ext>
            </a:extLst>
          </p:cNvPr>
          <p:cNvSpPr/>
          <p:nvPr/>
        </p:nvSpPr>
        <p:spPr>
          <a:xfrm>
            <a:off x="4438405" y="4771277"/>
            <a:ext cx="1015068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Montreal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D89CF9-0E20-244C-A5BA-EE31924E2214}"/>
              </a:ext>
            </a:extLst>
          </p:cNvPr>
          <p:cNvSpPr/>
          <p:nvPr/>
        </p:nvSpPr>
        <p:spPr>
          <a:xfrm>
            <a:off x="5453472" y="5759582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Quito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07579F-4020-7741-B808-DDB99C9CE219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716951" y="4282645"/>
            <a:ext cx="721453" cy="50281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591BDB0-E94D-1843-9C4F-97621966060F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2072709" y="4282645"/>
            <a:ext cx="687897" cy="5110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CA607E-7774-364F-8E67-81D6E2EB1F3D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960232" y="5358507"/>
            <a:ext cx="478172" cy="401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124FDC8-90F0-C648-9BC8-3877E5DDA579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638192" y="5358507"/>
            <a:ext cx="478172" cy="401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A29F17E-1284-C949-90F9-30AC7F35EAB7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2072709" y="5380877"/>
            <a:ext cx="478173" cy="3787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72BB02-379E-0645-AFBF-86DFF027FF94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5453472" y="5380877"/>
            <a:ext cx="478173" cy="3787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283E49F-C14D-7648-8EF7-A4E7F6B99E22}"/>
              </a:ext>
            </a:extLst>
          </p:cNvPr>
          <p:cNvSpPr/>
          <p:nvPr/>
        </p:nvSpPr>
        <p:spPr>
          <a:xfrm>
            <a:off x="2868962" y="3449889"/>
            <a:ext cx="739631" cy="30831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45C08BC-E4AA-E744-8BD0-466F77D61058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3238778" y="3766023"/>
            <a:ext cx="1" cy="223007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692F8F8-4276-6B49-9093-89225B0B7D0D}"/>
              </a:ext>
            </a:extLst>
          </p:cNvPr>
          <p:cNvSpPr/>
          <p:nvPr/>
        </p:nvSpPr>
        <p:spPr>
          <a:xfrm>
            <a:off x="5113089" y="3542585"/>
            <a:ext cx="3930243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now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do the same kind 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searching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did within an array, but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also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benefit of a fast insert and a fast removal that a tree provides.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F63C63D-7A21-F94F-9406-3D6B3F486157}"/>
              </a:ext>
            </a:extLst>
          </p:cNvPr>
          <p:cNvCxnSpPr/>
          <p:nvPr/>
        </p:nvCxnSpPr>
        <p:spPr>
          <a:xfrm>
            <a:off x="3804406" y="3485848"/>
            <a:ext cx="26173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7C6A0C-8F49-5B61-EBEC-2A2B937F9570}"/>
              </a:ext>
            </a:extLst>
          </p:cNvPr>
          <p:cNvSpPr txBox="1"/>
          <p:nvPr/>
        </p:nvSpPr>
        <p:spPr>
          <a:xfrm>
            <a:off x="2935650" y="6346812"/>
            <a:ext cx="4178710" cy="523220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/>
              <a:t>Binary Search Trees (BST) Explained in Animated Demo</a:t>
            </a:r>
          </a:p>
          <a:p>
            <a:r>
              <a:rPr lang="en-GB" sz="1400" dirty="0">
                <a:hlinkClick r:id="rId2"/>
              </a:rPr>
              <a:t>https://www.youtube.com/watch?v=mtvbVLK5xDQ</a:t>
            </a:r>
            <a:r>
              <a:rPr lang="en-GB" sz="1400" dirty="0"/>
              <a:t> </a:t>
            </a:r>
            <a:endParaRPr lang="en-SE" sz="1400" dirty="0"/>
          </a:p>
        </p:txBody>
      </p:sp>
    </p:spTree>
    <p:extLst>
      <p:ext uri="{BB962C8B-B14F-4D97-AF65-F5344CB8AC3E}">
        <p14:creationId xmlns:p14="http://schemas.microsoft.com/office/powerpoint/2010/main" val="209907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46" grpId="0" animBg="1"/>
      <p:bldP spid="5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52585</TotalTime>
  <Words>3059</Words>
  <Application>Microsoft Office PowerPoint</Application>
  <PresentationFormat>On-screen Show (4:3)</PresentationFormat>
  <Paragraphs>732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8" baseType="lpstr">
      <vt:lpstr>CenturyGothic</vt:lpstr>
      <vt:lpstr>Courier</vt:lpstr>
      <vt:lpstr>CourierNewPS</vt:lpstr>
      <vt:lpstr>Menlo</vt:lpstr>
      <vt:lpstr>Arial</vt:lpstr>
      <vt:lpstr>Arial Rounded MT Bold</vt:lpstr>
      <vt:lpstr>Bauhaus 93</vt:lpstr>
      <vt:lpstr>Calibri</vt:lpstr>
      <vt:lpstr>Cambria Math</vt:lpstr>
      <vt:lpstr>Helvetica</vt:lpstr>
      <vt:lpstr>Roboto</vt:lpstr>
      <vt:lpstr>Times New Roman</vt:lpstr>
      <vt:lpstr>Wingdings</vt:lpstr>
      <vt:lpstr>Office Theme</vt:lpstr>
      <vt:lpstr>Lecture 8 Binary Search Tree and Trie</vt:lpstr>
      <vt:lpstr>Lecture Goals</vt:lpstr>
      <vt:lpstr>Different Trees in Computer Science</vt:lpstr>
      <vt:lpstr>Defining Trees</vt:lpstr>
      <vt:lpstr>Binary Trees</vt:lpstr>
      <vt:lpstr>Write Code for Binary Tree</vt:lpstr>
      <vt:lpstr>Tree Traversal - Motivation</vt:lpstr>
      <vt:lpstr>Graph traversal with DFS: in-order, pre-order, post-order</vt:lpstr>
      <vt:lpstr>Motivation for Binary Search Tree</vt:lpstr>
      <vt:lpstr>Defining a Binary Search Tree</vt:lpstr>
      <vt:lpstr>Searching a BST</vt:lpstr>
      <vt:lpstr>Searching a BST Iteratively</vt:lpstr>
      <vt:lpstr>Searching a BST Recursively</vt:lpstr>
      <vt:lpstr>Inserting into a BST</vt:lpstr>
      <vt:lpstr>Deleting from a BST</vt:lpstr>
      <vt:lpstr>Binary Search Tree Shape</vt:lpstr>
      <vt:lpstr>Binary Search Tree Shape (Contd.)</vt:lpstr>
      <vt:lpstr>Binary Search Tree Shape (Contd.)</vt:lpstr>
      <vt:lpstr>Performance Analysis of BST</vt:lpstr>
      <vt:lpstr>Balanced BST</vt:lpstr>
      <vt:lpstr>BST vs. Hash Table</vt:lpstr>
      <vt:lpstr>Tree vs. Trie</vt:lpstr>
      <vt:lpstr>Trie Data Structure</vt:lpstr>
      <vt:lpstr>Additional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1337</cp:revision>
  <dcterms:created xsi:type="dcterms:W3CDTF">2018-08-13T22:58:39Z</dcterms:created>
  <dcterms:modified xsi:type="dcterms:W3CDTF">2024-09-18T01:48:09Z</dcterms:modified>
</cp:coreProperties>
</file>