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1" r:id="rId3"/>
    <p:sldId id="262" r:id="rId4"/>
    <p:sldId id="257" r:id="rId5"/>
    <p:sldId id="264" r:id="rId6"/>
    <p:sldId id="265" r:id="rId7"/>
    <p:sldId id="263"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9"/>
    <p:restoredTop sz="94671"/>
  </p:normalViewPr>
  <p:slideViewPr>
    <p:cSldViewPr snapToGrid="0" snapToObjects="1">
      <p:cViewPr varScale="1">
        <p:scale>
          <a:sx n="78" d="100"/>
          <a:sy n="78" d="100"/>
        </p:scale>
        <p:origin x="194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0EB13-15AA-4F17-85B5-7D7BBF18EB40}" type="datetimeFigureOut">
              <a:rPr lang="en-SE" smtClean="0"/>
              <a:t>2024-09-04</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8CD21-1CCD-4923-99C6-950C27132222}" type="slidenum">
              <a:rPr lang="en-SE" smtClean="0"/>
              <a:t>‹#›</a:t>
            </a:fld>
            <a:endParaRPr lang="en-SE"/>
          </a:p>
        </p:txBody>
      </p:sp>
    </p:spTree>
    <p:extLst>
      <p:ext uri="{BB962C8B-B14F-4D97-AF65-F5344CB8AC3E}">
        <p14:creationId xmlns:p14="http://schemas.microsoft.com/office/powerpoint/2010/main" val="108454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t>
            </a:r>
            <a:endParaRPr lang="en-SE"/>
          </a:p>
        </p:txBody>
      </p:sp>
      <p:sp>
        <p:nvSpPr>
          <p:cNvPr id="4" name="Slide Number Placeholder 3"/>
          <p:cNvSpPr>
            <a:spLocks noGrp="1"/>
          </p:cNvSpPr>
          <p:nvPr>
            <p:ph type="sldNum" sz="quarter" idx="5"/>
          </p:nvPr>
        </p:nvSpPr>
        <p:spPr/>
        <p:txBody>
          <a:bodyPr/>
          <a:lstStyle/>
          <a:p>
            <a:fld id="{6AE8CD21-1CCD-4923-99C6-950C27132222}" type="slidenum">
              <a:rPr lang="en-SE" smtClean="0"/>
              <a:t>2</a:t>
            </a:fld>
            <a:endParaRPr lang="en-SE"/>
          </a:p>
        </p:txBody>
      </p:sp>
    </p:spTree>
    <p:extLst>
      <p:ext uri="{BB962C8B-B14F-4D97-AF65-F5344CB8AC3E}">
        <p14:creationId xmlns:p14="http://schemas.microsoft.com/office/powerpoint/2010/main" val="3605486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9AAE71CB-FC86-5924-BA93-1470A136B44E}"/>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uhofstra.github.io/CSC01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a:t>
            </a:r>
            <a:br>
              <a:rPr lang="en-US" altLang="zh-CN" dirty="0">
                <a:solidFill>
                  <a:schemeClr val="accent1"/>
                </a:solidFill>
              </a:rPr>
            </a:br>
            <a:r>
              <a:rPr lang="en-US" altLang="zh-CN" dirty="0">
                <a:solidFill>
                  <a:schemeClr val="accent1"/>
                </a:solidFill>
              </a:rPr>
              <a:t>Welcome</a:t>
            </a:r>
            <a:r>
              <a:rPr lang="zh-CN" altLang="en-US" dirty="0">
                <a:solidFill>
                  <a:schemeClr val="accent1"/>
                </a:solidFill>
              </a:rPr>
              <a:t> </a:t>
            </a:r>
            <a:r>
              <a:rPr lang="en-US" altLang="zh-CN" dirty="0">
                <a:solidFill>
                  <a:schemeClr val="accent1"/>
                </a:solidFill>
              </a:rPr>
              <a:t>to</a:t>
            </a:r>
            <a:r>
              <a:rPr lang="zh-CN" altLang="en-US" dirty="0">
                <a:solidFill>
                  <a:schemeClr val="accent1"/>
                </a:solidFill>
              </a:rPr>
              <a:t> </a:t>
            </a:r>
            <a:r>
              <a:rPr lang="en-US" altLang="zh-CN" dirty="0">
                <a:solidFill>
                  <a:schemeClr val="accent1"/>
                </a:solidFill>
              </a:rPr>
              <a:t>CSC</a:t>
            </a:r>
            <a:r>
              <a:rPr lang="zh-CN" altLang="en-US" dirty="0">
                <a:solidFill>
                  <a:schemeClr val="accent1"/>
                </a:solidFill>
              </a:rPr>
              <a:t> </a:t>
            </a:r>
            <a:r>
              <a:rPr lang="en-US" altLang="zh-CN" dirty="0">
                <a:solidFill>
                  <a:schemeClr val="accent1"/>
                </a:solidFill>
              </a:rPr>
              <a:t>017</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GB" sz="2000">
                <a:solidFill>
                  <a:schemeClr val="tx1"/>
                </a:solidFill>
              </a:rPr>
              <a:t>Z. </a:t>
            </a:r>
            <a:r>
              <a:rPr lang="en-GB" sz="2000" dirty="0">
                <a:solidFill>
                  <a:schemeClr val="tx1"/>
                </a:solidFill>
              </a:rPr>
              <a:t>Gu</a:t>
            </a:r>
          </a:p>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is</a:t>
            </a:r>
            <a:r>
              <a:rPr lang="zh-CN" altLang="en-US" dirty="0"/>
              <a:t> </a:t>
            </a:r>
            <a:r>
              <a:rPr lang="en-US" altLang="zh-CN" dirty="0"/>
              <a:t>a</a:t>
            </a:r>
            <a:r>
              <a:rPr lang="zh-CN" altLang="en-US" dirty="0"/>
              <a:t> </a:t>
            </a:r>
            <a:r>
              <a:rPr lang="en-US" dirty="0"/>
              <a:t>P</a:t>
            </a:r>
            <a:r>
              <a:rPr lang="en-US" altLang="zh-CN" dirty="0"/>
              <a:t>latform</a:t>
            </a:r>
            <a:endParaRPr lang="en-US" dirty="0"/>
          </a:p>
        </p:txBody>
      </p:sp>
      <p:sp>
        <p:nvSpPr>
          <p:cNvPr id="4" name="Rectangle 3"/>
          <p:cNvSpPr/>
          <p:nvPr/>
        </p:nvSpPr>
        <p:spPr>
          <a:xfrm>
            <a:off x="457200" y="1416478"/>
            <a:ext cx="8334343" cy="5307838"/>
          </a:xfrm>
          <a:prstGeom prst="rect">
            <a:avLst/>
          </a:prstGeom>
          <a:solidFill>
            <a:schemeClr val="accent5">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b="1" dirty="0">
                <a:latin typeface="Times New Roman"/>
                <a:cs typeface="Times New Roman"/>
              </a:rPr>
              <a:t>Java</a:t>
            </a:r>
            <a:r>
              <a:rPr lang="zh-CN" altLang="en-US" b="1" dirty="0">
                <a:latin typeface="Times New Roman"/>
                <a:cs typeface="Times New Roman"/>
              </a:rPr>
              <a:t> </a:t>
            </a:r>
            <a:r>
              <a:rPr lang="en-US" altLang="zh-CN" b="1" dirty="0">
                <a:latin typeface="Times New Roman"/>
                <a:cs typeface="Times New Roman"/>
              </a:rPr>
              <a:t>Development</a:t>
            </a:r>
            <a:r>
              <a:rPr lang="zh-CN" altLang="en-US" b="1" dirty="0">
                <a:latin typeface="Times New Roman"/>
                <a:cs typeface="Times New Roman"/>
              </a:rPr>
              <a:t> </a:t>
            </a:r>
            <a:r>
              <a:rPr lang="en-US" altLang="zh-CN" b="1" dirty="0">
                <a:latin typeface="Times New Roman"/>
                <a:cs typeface="Times New Roman"/>
              </a:rPr>
              <a:t>Kit</a:t>
            </a:r>
            <a:r>
              <a:rPr lang="zh-CN" altLang="en-US" b="1" dirty="0">
                <a:latin typeface="Times New Roman"/>
                <a:cs typeface="Times New Roman"/>
              </a:rPr>
              <a:t> </a:t>
            </a:r>
            <a:r>
              <a:rPr lang="en-US" altLang="zh-CN" b="1" dirty="0">
                <a:latin typeface="Times New Roman"/>
                <a:cs typeface="Times New Roman"/>
              </a:rPr>
              <a:t>(JDK)</a:t>
            </a:r>
            <a:endParaRPr lang="en-US" b="1" dirty="0">
              <a:latin typeface="Times New Roman"/>
              <a:cs typeface="Times New Roman"/>
            </a:endParaRPr>
          </a:p>
        </p:txBody>
      </p:sp>
      <p:sp>
        <p:nvSpPr>
          <p:cNvPr id="5" name="Rectangle 4"/>
          <p:cNvSpPr/>
          <p:nvPr/>
        </p:nvSpPr>
        <p:spPr>
          <a:xfrm>
            <a:off x="1267484" y="1795754"/>
            <a:ext cx="1159267" cy="539047"/>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Compiler</a:t>
            </a:r>
          </a:p>
        </p:txBody>
      </p:sp>
      <p:sp>
        <p:nvSpPr>
          <p:cNvPr id="6" name="Rectangle 5"/>
          <p:cNvSpPr/>
          <p:nvPr/>
        </p:nvSpPr>
        <p:spPr>
          <a:xfrm>
            <a:off x="670256" y="2539800"/>
            <a:ext cx="7846368" cy="4184515"/>
          </a:xfrm>
          <a:prstGeom prst="rect">
            <a:avLst/>
          </a:prstGeom>
          <a:solidFill>
            <a:schemeClr val="accent6">
              <a:lumMod val="40000"/>
              <a:lumOff val="6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b="1" dirty="0">
                <a:latin typeface="Times New Roman"/>
                <a:cs typeface="Times New Roman"/>
              </a:rPr>
              <a:t>Java</a:t>
            </a:r>
            <a:r>
              <a:rPr lang="zh-CN" altLang="en-US" b="1" dirty="0">
                <a:latin typeface="Times New Roman"/>
                <a:cs typeface="Times New Roman"/>
              </a:rPr>
              <a:t> </a:t>
            </a:r>
            <a:r>
              <a:rPr lang="en-US" altLang="zh-CN" b="1" dirty="0">
                <a:latin typeface="Times New Roman"/>
                <a:cs typeface="Times New Roman"/>
              </a:rPr>
              <a:t>Runtime</a:t>
            </a:r>
            <a:r>
              <a:rPr lang="zh-CN" altLang="en-US" b="1" dirty="0">
                <a:latin typeface="Times New Roman"/>
                <a:cs typeface="Times New Roman"/>
              </a:rPr>
              <a:t> </a:t>
            </a:r>
            <a:r>
              <a:rPr lang="en-US" altLang="zh-CN" b="1" dirty="0">
                <a:latin typeface="Times New Roman"/>
                <a:cs typeface="Times New Roman"/>
              </a:rPr>
              <a:t>Environment</a:t>
            </a:r>
            <a:r>
              <a:rPr lang="zh-CN" altLang="en-US" b="1" dirty="0">
                <a:latin typeface="Times New Roman"/>
                <a:cs typeface="Times New Roman"/>
              </a:rPr>
              <a:t> </a:t>
            </a:r>
            <a:r>
              <a:rPr lang="en-US" altLang="zh-CN" b="1" dirty="0">
                <a:latin typeface="Times New Roman"/>
                <a:cs typeface="Times New Roman"/>
              </a:rPr>
              <a:t>(JRE)</a:t>
            </a:r>
            <a:endParaRPr lang="en-US" b="1" dirty="0">
              <a:latin typeface="Times New Roman"/>
              <a:cs typeface="Times New Roman"/>
            </a:endParaRPr>
          </a:p>
        </p:txBody>
      </p:sp>
      <p:sp>
        <p:nvSpPr>
          <p:cNvPr id="7" name="Rectangle 6"/>
          <p:cNvSpPr/>
          <p:nvPr/>
        </p:nvSpPr>
        <p:spPr>
          <a:xfrm>
            <a:off x="5760436" y="1861224"/>
            <a:ext cx="2756188" cy="539047"/>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O</a:t>
            </a:r>
            <a:r>
              <a:rPr lang="en-US" altLang="zh-CN" dirty="0">
                <a:latin typeface="Times New Roman"/>
                <a:cs typeface="Times New Roman"/>
              </a:rPr>
              <a:t>ther</a:t>
            </a:r>
            <a:r>
              <a:rPr lang="zh-CN" altLang="en-US" dirty="0">
                <a:latin typeface="Times New Roman"/>
                <a:cs typeface="Times New Roman"/>
              </a:rPr>
              <a:t> </a:t>
            </a:r>
            <a:r>
              <a:rPr lang="en-US" altLang="zh-CN" dirty="0">
                <a:latin typeface="Times New Roman"/>
                <a:cs typeface="Times New Roman"/>
              </a:rPr>
              <a:t>development</a:t>
            </a:r>
            <a:r>
              <a:rPr lang="zh-CN" altLang="en-US" dirty="0">
                <a:latin typeface="Times New Roman"/>
                <a:cs typeface="Times New Roman"/>
              </a:rPr>
              <a:t> </a:t>
            </a:r>
            <a:r>
              <a:rPr lang="en-US" altLang="zh-CN" dirty="0">
                <a:latin typeface="Times New Roman"/>
                <a:cs typeface="Times New Roman"/>
              </a:rPr>
              <a:t>tools</a:t>
            </a:r>
            <a:endParaRPr lang="en-US" dirty="0">
              <a:latin typeface="Times New Roman"/>
              <a:cs typeface="Times New Roman"/>
            </a:endParaRPr>
          </a:p>
        </p:txBody>
      </p:sp>
      <p:sp>
        <p:nvSpPr>
          <p:cNvPr id="10" name="Rounded Rectangle 9"/>
          <p:cNvSpPr/>
          <p:nvPr/>
        </p:nvSpPr>
        <p:spPr>
          <a:xfrm>
            <a:off x="73086" y="945093"/>
            <a:ext cx="1807882" cy="362232"/>
          </a:xfrm>
          <a:prstGeom prst="roundRect">
            <a:avLst/>
          </a:prstGeom>
          <a:solidFill>
            <a:srgbClr val="D9D9D9"/>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dk1"/>
                </a:solidFill>
                <a:latin typeface="Times New Roman"/>
                <a:cs typeface="Times New Roman"/>
              </a:rPr>
              <a:t>H</a:t>
            </a:r>
            <a:r>
              <a:rPr lang="en-US" altLang="zh-CN" dirty="0">
                <a:solidFill>
                  <a:schemeClr val="dk1"/>
                </a:solidFill>
                <a:latin typeface="Times New Roman"/>
                <a:cs typeface="Times New Roman"/>
              </a:rPr>
              <a:t>elloWorld.java</a:t>
            </a:r>
            <a:endParaRPr lang="en-US" dirty="0">
              <a:solidFill>
                <a:schemeClr val="dk1"/>
              </a:solidFill>
              <a:latin typeface="Times New Roman"/>
              <a:cs typeface="Times New Roman"/>
            </a:endParaRPr>
          </a:p>
        </p:txBody>
      </p:sp>
      <p:sp>
        <p:nvSpPr>
          <p:cNvPr id="13" name="Freeform 12"/>
          <p:cNvSpPr/>
          <p:nvPr/>
        </p:nvSpPr>
        <p:spPr>
          <a:xfrm>
            <a:off x="1902526" y="1131070"/>
            <a:ext cx="261108" cy="654702"/>
          </a:xfrm>
          <a:custGeom>
            <a:avLst/>
            <a:gdLst>
              <a:gd name="connsiteX0" fmla="*/ 0 w 458264"/>
              <a:gd name="connsiteY0" fmla="*/ 0 h 654702"/>
              <a:gd name="connsiteX1" fmla="*/ 458264 w 458264"/>
              <a:gd name="connsiteY1" fmla="*/ 0 h 654702"/>
              <a:gd name="connsiteX2" fmla="*/ 458264 w 458264"/>
              <a:gd name="connsiteY2" fmla="*/ 654702 h 654702"/>
            </a:gdLst>
            <a:ahLst/>
            <a:cxnLst>
              <a:cxn ang="0">
                <a:pos x="connsiteX0" y="connsiteY0"/>
              </a:cxn>
              <a:cxn ang="0">
                <a:pos x="connsiteX1" y="connsiteY1"/>
              </a:cxn>
              <a:cxn ang="0">
                <a:pos x="connsiteX2" y="connsiteY2"/>
              </a:cxn>
            </a:cxnLst>
            <a:rect l="l" t="t" r="r" b="b"/>
            <a:pathLst>
              <a:path w="458264" h="654702">
                <a:moveTo>
                  <a:pt x="0" y="0"/>
                </a:moveTo>
                <a:lnTo>
                  <a:pt x="458264" y="0"/>
                </a:lnTo>
                <a:lnTo>
                  <a:pt x="458264" y="654702"/>
                </a:lnTo>
              </a:path>
            </a:pathLst>
          </a:cu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ounded Rectangle 13"/>
          <p:cNvSpPr/>
          <p:nvPr/>
        </p:nvSpPr>
        <p:spPr>
          <a:xfrm>
            <a:off x="2831542" y="1846524"/>
            <a:ext cx="1991276" cy="389454"/>
          </a:xfrm>
          <a:prstGeom prst="roundRect">
            <a:avLst/>
          </a:prstGeom>
          <a:solidFill>
            <a:schemeClr val="bg1">
              <a:lumMod val="85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dk1"/>
                </a:solidFill>
                <a:latin typeface="Times New Roman"/>
                <a:cs typeface="Times New Roman"/>
              </a:rPr>
              <a:t>H</a:t>
            </a:r>
            <a:r>
              <a:rPr lang="en-US" altLang="zh-CN" dirty="0">
                <a:solidFill>
                  <a:schemeClr val="dk1"/>
                </a:solidFill>
                <a:latin typeface="Times New Roman"/>
                <a:cs typeface="Times New Roman"/>
              </a:rPr>
              <a:t>elloWorld.class</a:t>
            </a:r>
            <a:endParaRPr lang="en-US" dirty="0">
              <a:solidFill>
                <a:schemeClr val="dk1"/>
              </a:solidFill>
              <a:latin typeface="Times New Roman"/>
              <a:cs typeface="Times New Roman"/>
            </a:endParaRPr>
          </a:p>
        </p:txBody>
      </p:sp>
      <p:cxnSp>
        <p:nvCxnSpPr>
          <p:cNvPr id="18" name="Straight Arrow Connector 17"/>
          <p:cNvCxnSpPr/>
          <p:nvPr/>
        </p:nvCxnSpPr>
        <p:spPr>
          <a:xfrm>
            <a:off x="2466030" y="2069123"/>
            <a:ext cx="288053" cy="0"/>
          </a:xfrm>
          <a:prstGeom prst="straightConnector1">
            <a:avLst/>
          </a:pr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2368218" y="3009011"/>
            <a:ext cx="5972184" cy="3715304"/>
          </a:xfrm>
          <a:prstGeom prst="rect">
            <a:avLst/>
          </a:prstGeom>
          <a:solidFill>
            <a:srgbClr val="CCFFCC"/>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b="1" dirty="0">
                <a:latin typeface="Times New Roman"/>
                <a:cs typeface="Times New Roman"/>
              </a:rPr>
              <a:t>J</a:t>
            </a:r>
            <a:r>
              <a:rPr lang="en-US" altLang="zh-CN" b="1" dirty="0">
                <a:latin typeface="Times New Roman"/>
                <a:cs typeface="Times New Roman"/>
              </a:rPr>
              <a:t>ava</a:t>
            </a:r>
            <a:r>
              <a:rPr lang="zh-CN" altLang="en-US" b="1" dirty="0">
                <a:latin typeface="Times New Roman"/>
                <a:cs typeface="Times New Roman"/>
              </a:rPr>
              <a:t> </a:t>
            </a:r>
            <a:r>
              <a:rPr lang="en-US" altLang="zh-CN" b="1" dirty="0">
                <a:latin typeface="Times New Roman"/>
                <a:cs typeface="Times New Roman"/>
              </a:rPr>
              <a:t>Virtual</a:t>
            </a:r>
            <a:r>
              <a:rPr lang="zh-CN" altLang="en-US" b="1" dirty="0">
                <a:latin typeface="Times New Roman"/>
                <a:cs typeface="Times New Roman"/>
              </a:rPr>
              <a:t> </a:t>
            </a:r>
            <a:r>
              <a:rPr lang="en-US" altLang="zh-CN" b="1" dirty="0">
                <a:latin typeface="Times New Roman"/>
                <a:cs typeface="Times New Roman"/>
              </a:rPr>
              <a:t>Machine</a:t>
            </a:r>
            <a:r>
              <a:rPr lang="zh-CN" altLang="en-US" b="1" dirty="0">
                <a:latin typeface="Times New Roman"/>
                <a:cs typeface="Times New Roman"/>
              </a:rPr>
              <a:t> </a:t>
            </a:r>
            <a:r>
              <a:rPr lang="en-US" altLang="zh-CN" b="1" dirty="0">
                <a:latin typeface="Times New Roman"/>
                <a:cs typeface="Times New Roman"/>
              </a:rPr>
              <a:t>(JVM)</a:t>
            </a:r>
            <a:endParaRPr lang="en-US" b="1" dirty="0">
              <a:latin typeface="Times New Roman"/>
              <a:cs typeface="Times New Roman"/>
            </a:endParaRPr>
          </a:p>
        </p:txBody>
      </p:sp>
      <p:sp>
        <p:nvSpPr>
          <p:cNvPr id="24" name="Rectangle 23"/>
          <p:cNvSpPr/>
          <p:nvPr/>
        </p:nvSpPr>
        <p:spPr>
          <a:xfrm>
            <a:off x="2749114" y="3518684"/>
            <a:ext cx="1575272" cy="429937"/>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Class</a:t>
            </a:r>
            <a:r>
              <a:rPr lang="zh-CN" altLang="en-US" dirty="0">
                <a:latin typeface="Times New Roman"/>
                <a:cs typeface="Times New Roman"/>
              </a:rPr>
              <a:t> </a:t>
            </a:r>
            <a:r>
              <a:rPr lang="en-US" altLang="zh-CN" dirty="0">
                <a:latin typeface="Times New Roman"/>
                <a:cs typeface="Times New Roman"/>
              </a:rPr>
              <a:t>Loader</a:t>
            </a:r>
            <a:endParaRPr lang="en-US" dirty="0">
              <a:latin typeface="Times New Roman"/>
              <a:cs typeface="Times New Roman"/>
            </a:endParaRPr>
          </a:p>
        </p:txBody>
      </p:sp>
      <p:sp>
        <p:nvSpPr>
          <p:cNvPr id="25" name="Rectangle 24"/>
          <p:cNvSpPr/>
          <p:nvPr/>
        </p:nvSpPr>
        <p:spPr>
          <a:xfrm>
            <a:off x="799165" y="3009011"/>
            <a:ext cx="1416109" cy="925694"/>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L</a:t>
            </a:r>
            <a:r>
              <a:rPr lang="en-US" altLang="zh-CN" dirty="0">
                <a:latin typeface="Times New Roman"/>
                <a:cs typeface="Times New Roman"/>
              </a:rPr>
              <a:t>ibraries</a:t>
            </a:r>
            <a:r>
              <a:rPr lang="zh-CN" altLang="en-US" dirty="0">
                <a:latin typeface="Times New Roman"/>
                <a:cs typeface="Times New Roman"/>
              </a:rPr>
              <a:t> </a:t>
            </a:r>
            <a:r>
              <a:rPr lang="en-US" altLang="zh-CN" dirty="0">
                <a:latin typeface="Times New Roman"/>
                <a:cs typeface="Times New Roman"/>
              </a:rPr>
              <a:t>and</a:t>
            </a:r>
            <a:r>
              <a:rPr lang="zh-CN" altLang="en-US" dirty="0">
                <a:latin typeface="Times New Roman"/>
                <a:cs typeface="Times New Roman"/>
              </a:rPr>
              <a:t> </a:t>
            </a:r>
            <a:r>
              <a:rPr lang="en-US" altLang="zh-CN" dirty="0">
                <a:latin typeface="Times New Roman"/>
                <a:cs typeface="Times New Roman"/>
              </a:rPr>
              <a:t>Compiled</a:t>
            </a:r>
            <a:r>
              <a:rPr lang="zh-CN" altLang="en-US" dirty="0">
                <a:latin typeface="Times New Roman"/>
                <a:cs typeface="Times New Roman"/>
              </a:rPr>
              <a:t> </a:t>
            </a:r>
            <a:r>
              <a:rPr lang="en-US" altLang="zh-CN" dirty="0">
                <a:latin typeface="Times New Roman"/>
                <a:cs typeface="Times New Roman"/>
              </a:rPr>
              <a:t>Class</a:t>
            </a:r>
            <a:r>
              <a:rPr lang="zh-CN" altLang="en-US" dirty="0">
                <a:latin typeface="Times New Roman"/>
                <a:cs typeface="Times New Roman"/>
              </a:rPr>
              <a:t> </a:t>
            </a:r>
            <a:r>
              <a:rPr lang="en-US" altLang="zh-CN" dirty="0">
                <a:latin typeface="Times New Roman"/>
                <a:cs typeface="Times New Roman"/>
              </a:rPr>
              <a:t>files</a:t>
            </a:r>
            <a:endParaRPr lang="en-US" dirty="0">
              <a:latin typeface="Times New Roman"/>
              <a:cs typeface="Times New Roman"/>
            </a:endParaRPr>
          </a:p>
        </p:txBody>
      </p:sp>
      <p:cxnSp>
        <p:nvCxnSpPr>
          <p:cNvPr id="26" name="Straight Arrow Connector 25"/>
          <p:cNvCxnSpPr/>
          <p:nvPr/>
        </p:nvCxnSpPr>
        <p:spPr>
          <a:xfrm>
            <a:off x="2217106" y="3682943"/>
            <a:ext cx="492637" cy="0"/>
          </a:xfrm>
          <a:prstGeom prst="straightConnector1">
            <a:avLst/>
          </a:pr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403863" y="2314910"/>
            <a:ext cx="0" cy="1209254"/>
          </a:xfrm>
          <a:prstGeom prst="straightConnector1">
            <a:avLst/>
          </a:pr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2709743" y="4194793"/>
            <a:ext cx="2034642" cy="845292"/>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cs typeface="Times New Roman"/>
              </a:rPr>
              <a:t>Execution</a:t>
            </a:r>
            <a:r>
              <a:rPr lang="zh-CN" altLang="en-US" dirty="0">
                <a:cs typeface="Times New Roman"/>
              </a:rPr>
              <a:t> </a:t>
            </a:r>
            <a:r>
              <a:rPr lang="en-US" altLang="zh-CN" dirty="0">
                <a:cs typeface="Times New Roman"/>
              </a:rPr>
              <a:t>Engine</a:t>
            </a:r>
          </a:p>
        </p:txBody>
      </p:sp>
      <p:sp>
        <p:nvSpPr>
          <p:cNvPr id="62" name="Rectangle 61"/>
          <p:cNvSpPr/>
          <p:nvPr/>
        </p:nvSpPr>
        <p:spPr>
          <a:xfrm>
            <a:off x="2634523" y="6196143"/>
            <a:ext cx="2585664" cy="408292"/>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Native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Library</a:t>
            </a:r>
          </a:p>
        </p:txBody>
      </p:sp>
      <p:sp>
        <p:nvSpPr>
          <p:cNvPr id="63" name="Rectangle 62"/>
          <p:cNvSpPr/>
          <p:nvPr/>
        </p:nvSpPr>
        <p:spPr>
          <a:xfrm>
            <a:off x="5633853" y="6181296"/>
            <a:ext cx="2585664" cy="408292"/>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Native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Interface</a:t>
            </a:r>
          </a:p>
        </p:txBody>
      </p:sp>
      <p:cxnSp>
        <p:nvCxnSpPr>
          <p:cNvPr id="64" name="Straight Arrow Connector 63"/>
          <p:cNvCxnSpPr/>
          <p:nvPr/>
        </p:nvCxnSpPr>
        <p:spPr>
          <a:xfrm>
            <a:off x="4324386" y="3723327"/>
            <a:ext cx="1436050" cy="0"/>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3714364" y="5040085"/>
            <a:ext cx="0" cy="608482"/>
          </a:xfrm>
          <a:prstGeom prst="straightConnector1">
            <a:avLst/>
          </a:prstGeom>
          <a:ln w="28575"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95" idx="3"/>
            <a:endCxn id="86" idx="1"/>
          </p:cNvCxnSpPr>
          <p:nvPr/>
        </p:nvCxnSpPr>
        <p:spPr>
          <a:xfrm flipV="1">
            <a:off x="5483152" y="4625509"/>
            <a:ext cx="281725" cy="433543"/>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3" idx="0"/>
            <a:endCxn id="86" idx="2"/>
          </p:cNvCxnSpPr>
          <p:nvPr/>
        </p:nvCxnSpPr>
        <p:spPr>
          <a:xfrm flipV="1">
            <a:off x="6926685" y="5842320"/>
            <a:ext cx="65512" cy="338976"/>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63" idx="1"/>
            <a:endCxn id="62" idx="3"/>
          </p:cNvCxnSpPr>
          <p:nvPr/>
        </p:nvCxnSpPr>
        <p:spPr>
          <a:xfrm flipH="1">
            <a:off x="5220187" y="6385442"/>
            <a:ext cx="413666" cy="14847"/>
          </a:xfrm>
          <a:prstGeom prst="straightConnector1">
            <a:avLst/>
          </a:prstGeom>
          <a:ln w="28575"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5764877" y="3408697"/>
            <a:ext cx="2454640" cy="2433623"/>
          </a:xfrm>
          <a:prstGeom prst="rect">
            <a:avLst/>
          </a:prstGeom>
          <a:solidFill>
            <a:srgbClr val="FFFF00"/>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latin typeface="Times New Roman"/>
                <a:cs typeface="Times New Roman"/>
              </a:rPr>
              <a:t>Run</a:t>
            </a:r>
            <a:r>
              <a:rPr lang="zh-CN" altLang="en-US" dirty="0">
                <a:latin typeface="Times New Roman"/>
                <a:cs typeface="Times New Roman"/>
              </a:rPr>
              <a:t> </a:t>
            </a:r>
            <a:r>
              <a:rPr lang="en-US" altLang="zh-CN" dirty="0">
                <a:latin typeface="Times New Roman"/>
                <a:cs typeface="Times New Roman"/>
              </a:rPr>
              <a:t>Time</a:t>
            </a:r>
            <a:r>
              <a:rPr lang="zh-CN" altLang="en-US" dirty="0">
                <a:latin typeface="Times New Roman"/>
                <a:cs typeface="Times New Roman"/>
              </a:rPr>
              <a:t> </a:t>
            </a:r>
            <a:r>
              <a:rPr lang="en-US" altLang="zh-CN" dirty="0">
                <a:latin typeface="Times New Roman"/>
                <a:cs typeface="Times New Roman"/>
              </a:rPr>
              <a:t>Data</a:t>
            </a:r>
            <a:r>
              <a:rPr lang="zh-CN" altLang="en-US" dirty="0">
                <a:latin typeface="Times New Roman"/>
                <a:cs typeface="Times New Roman"/>
              </a:rPr>
              <a:t> </a:t>
            </a:r>
            <a:r>
              <a:rPr lang="en-US" altLang="zh-CN" dirty="0">
                <a:latin typeface="Times New Roman"/>
                <a:cs typeface="Times New Roman"/>
              </a:rPr>
              <a:t>Areas</a:t>
            </a:r>
          </a:p>
        </p:txBody>
      </p:sp>
      <p:sp>
        <p:nvSpPr>
          <p:cNvPr id="87" name="Rectangle 86"/>
          <p:cNvSpPr/>
          <p:nvPr/>
        </p:nvSpPr>
        <p:spPr>
          <a:xfrm>
            <a:off x="5925164" y="3893452"/>
            <a:ext cx="1077827" cy="440534"/>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Heap</a:t>
            </a:r>
          </a:p>
        </p:txBody>
      </p:sp>
      <p:sp>
        <p:nvSpPr>
          <p:cNvPr id="88" name="Rectangle 87"/>
          <p:cNvSpPr/>
          <p:nvPr/>
        </p:nvSpPr>
        <p:spPr>
          <a:xfrm>
            <a:off x="5925163" y="4425380"/>
            <a:ext cx="2147301" cy="393549"/>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Method</a:t>
            </a:r>
            <a:r>
              <a:rPr lang="zh-CN" altLang="en-US" dirty="0">
                <a:latin typeface="Times New Roman"/>
                <a:cs typeface="Times New Roman"/>
              </a:rPr>
              <a:t> </a:t>
            </a:r>
            <a:r>
              <a:rPr lang="en-US" altLang="zh-CN" dirty="0">
                <a:latin typeface="Times New Roman"/>
                <a:cs typeface="Times New Roman"/>
              </a:rPr>
              <a:t>Area</a:t>
            </a:r>
          </a:p>
        </p:txBody>
      </p:sp>
      <p:sp>
        <p:nvSpPr>
          <p:cNvPr id="89" name="Rectangle 88"/>
          <p:cNvSpPr/>
          <p:nvPr/>
        </p:nvSpPr>
        <p:spPr>
          <a:xfrm>
            <a:off x="7147110" y="3893452"/>
            <a:ext cx="925354" cy="440534"/>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Stack</a:t>
            </a:r>
          </a:p>
        </p:txBody>
      </p:sp>
      <p:sp>
        <p:nvSpPr>
          <p:cNvPr id="90" name="Rectangle 89"/>
          <p:cNvSpPr/>
          <p:nvPr/>
        </p:nvSpPr>
        <p:spPr>
          <a:xfrm>
            <a:off x="5925164" y="4927673"/>
            <a:ext cx="2147301" cy="360533"/>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PC</a:t>
            </a:r>
            <a:r>
              <a:rPr lang="zh-CN" altLang="en-US" dirty="0">
                <a:latin typeface="Times New Roman"/>
                <a:cs typeface="Times New Roman"/>
              </a:rPr>
              <a:t> </a:t>
            </a:r>
            <a:r>
              <a:rPr lang="en-US" altLang="zh-CN" dirty="0">
                <a:latin typeface="Times New Roman"/>
                <a:cs typeface="Times New Roman"/>
              </a:rPr>
              <a:t>Register</a:t>
            </a:r>
          </a:p>
        </p:txBody>
      </p:sp>
      <p:sp>
        <p:nvSpPr>
          <p:cNvPr id="91" name="Rectangle 90"/>
          <p:cNvSpPr/>
          <p:nvPr/>
        </p:nvSpPr>
        <p:spPr>
          <a:xfrm>
            <a:off x="5925164" y="5379864"/>
            <a:ext cx="2147301" cy="393549"/>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Native</a:t>
            </a:r>
            <a:r>
              <a:rPr lang="zh-CN" altLang="en-US" dirty="0">
                <a:latin typeface="Times New Roman"/>
                <a:cs typeface="Times New Roman"/>
              </a:rPr>
              <a:t> </a:t>
            </a:r>
            <a:r>
              <a:rPr lang="en-US" altLang="zh-CN" dirty="0">
                <a:latin typeface="Times New Roman"/>
                <a:cs typeface="Times New Roman"/>
              </a:rPr>
              <a:t>Method</a:t>
            </a:r>
            <a:r>
              <a:rPr lang="zh-CN" altLang="en-US" dirty="0">
                <a:latin typeface="Times New Roman"/>
                <a:cs typeface="Times New Roman"/>
              </a:rPr>
              <a:t> </a:t>
            </a:r>
            <a:r>
              <a:rPr lang="en-US" altLang="zh-CN" dirty="0">
                <a:latin typeface="Times New Roman"/>
                <a:cs typeface="Times New Roman"/>
              </a:rPr>
              <a:t>Stack</a:t>
            </a:r>
          </a:p>
        </p:txBody>
      </p:sp>
      <p:sp>
        <p:nvSpPr>
          <p:cNvPr id="95" name="Rectangle 94"/>
          <p:cNvSpPr/>
          <p:nvPr/>
        </p:nvSpPr>
        <p:spPr>
          <a:xfrm>
            <a:off x="2543238" y="4033187"/>
            <a:ext cx="2939914" cy="2051730"/>
          </a:xfrm>
          <a:prstGeom prst="rect">
            <a:avLst/>
          </a:prstGeom>
          <a:solidFill>
            <a:srgbClr val="FFFF00"/>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latin typeface="Times New Roman"/>
                <a:cs typeface="Times New Roman"/>
              </a:rPr>
              <a:t>Execution</a:t>
            </a:r>
            <a:r>
              <a:rPr lang="zh-CN" altLang="en-US" dirty="0">
                <a:latin typeface="Times New Roman"/>
                <a:cs typeface="Times New Roman"/>
              </a:rPr>
              <a:t> </a:t>
            </a:r>
            <a:r>
              <a:rPr lang="en-US" altLang="zh-CN" dirty="0">
                <a:latin typeface="Times New Roman"/>
                <a:cs typeface="Times New Roman"/>
              </a:rPr>
              <a:t>Engine</a:t>
            </a:r>
          </a:p>
        </p:txBody>
      </p:sp>
      <p:sp>
        <p:nvSpPr>
          <p:cNvPr id="96" name="Rectangle 95"/>
          <p:cNvSpPr/>
          <p:nvPr/>
        </p:nvSpPr>
        <p:spPr>
          <a:xfrm>
            <a:off x="2703525" y="4504573"/>
            <a:ext cx="2119293" cy="440534"/>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Java</a:t>
            </a:r>
            <a:r>
              <a:rPr lang="zh-CN" altLang="en-US" dirty="0">
                <a:latin typeface="Times New Roman"/>
                <a:cs typeface="Times New Roman"/>
              </a:rPr>
              <a:t> </a:t>
            </a:r>
            <a:r>
              <a:rPr lang="en-US" altLang="zh-CN" dirty="0">
                <a:latin typeface="Times New Roman"/>
                <a:cs typeface="Times New Roman"/>
              </a:rPr>
              <a:t>Interpreter</a:t>
            </a:r>
          </a:p>
        </p:txBody>
      </p:sp>
      <p:sp>
        <p:nvSpPr>
          <p:cNvPr id="97" name="Rectangle 96"/>
          <p:cNvSpPr/>
          <p:nvPr/>
        </p:nvSpPr>
        <p:spPr>
          <a:xfrm>
            <a:off x="2703525" y="5152893"/>
            <a:ext cx="2570134" cy="393549"/>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Just-In-Time</a:t>
            </a:r>
            <a:r>
              <a:rPr lang="zh-CN" altLang="en-US" dirty="0">
                <a:latin typeface="Times New Roman"/>
                <a:cs typeface="Times New Roman"/>
              </a:rPr>
              <a:t> </a:t>
            </a:r>
            <a:r>
              <a:rPr lang="en-US" altLang="zh-CN" dirty="0">
                <a:latin typeface="Times New Roman"/>
                <a:cs typeface="Times New Roman"/>
              </a:rPr>
              <a:t>Compiler</a:t>
            </a:r>
          </a:p>
        </p:txBody>
      </p:sp>
      <p:sp>
        <p:nvSpPr>
          <p:cNvPr id="99" name="Rectangle 98"/>
          <p:cNvSpPr/>
          <p:nvPr/>
        </p:nvSpPr>
        <p:spPr>
          <a:xfrm>
            <a:off x="2703525" y="5637687"/>
            <a:ext cx="2570134" cy="360533"/>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Garbage</a:t>
            </a:r>
            <a:r>
              <a:rPr lang="zh-CN" altLang="en-US" dirty="0">
                <a:latin typeface="Times New Roman"/>
                <a:cs typeface="Times New Roman"/>
              </a:rPr>
              <a:t> </a:t>
            </a:r>
            <a:r>
              <a:rPr lang="en-US" altLang="zh-CN" dirty="0">
                <a:latin typeface="Times New Roman"/>
                <a:cs typeface="Times New Roman"/>
              </a:rPr>
              <a:t>Collector</a:t>
            </a:r>
          </a:p>
        </p:txBody>
      </p:sp>
      <p:cxnSp>
        <p:nvCxnSpPr>
          <p:cNvPr id="124" name="Straight Arrow Connector 123"/>
          <p:cNvCxnSpPr/>
          <p:nvPr/>
        </p:nvCxnSpPr>
        <p:spPr>
          <a:xfrm flipH="1" flipV="1">
            <a:off x="5483153" y="5842321"/>
            <a:ext cx="706426" cy="338975"/>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6F58394-7710-754C-BA28-C1E786DA015C}"/>
              </a:ext>
            </a:extLst>
          </p:cNvPr>
          <p:cNvSpPr txBox="1"/>
          <p:nvPr/>
        </p:nvSpPr>
        <p:spPr>
          <a:xfrm>
            <a:off x="2737492" y="4271225"/>
            <a:ext cx="1598515" cy="430887"/>
          </a:xfrm>
          <a:prstGeom prst="rect">
            <a:avLst/>
          </a:prstGeom>
          <a:noFill/>
        </p:spPr>
        <p:txBody>
          <a:bodyPr wrap="none" rtlCol="0">
            <a:spAutoFit/>
          </a:bodyPr>
          <a:lstStyle/>
          <a:p>
            <a:r>
              <a:rPr lang="en-US" altLang="zh-CN" sz="1100" dirty="0">
                <a:solidFill>
                  <a:srgbClr val="FF0000"/>
                </a:solidFill>
              </a:rPr>
              <a:t>Per</a:t>
            </a:r>
            <a:r>
              <a:rPr lang="zh-CN" altLang="en-US" sz="1100" dirty="0">
                <a:solidFill>
                  <a:srgbClr val="FF0000"/>
                </a:solidFill>
              </a:rPr>
              <a:t> </a:t>
            </a:r>
            <a:r>
              <a:rPr lang="en-US" altLang="zh-CN" sz="1100" dirty="0">
                <a:solidFill>
                  <a:srgbClr val="FF0000"/>
                </a:solidFill>
              </a:rPr>
              <a:t>instruction</a:t>
            </a:r>
            <a:r>
              <a:rPr lang="zh-CN" altLang="en-US" sz="1100" dirty="0">
                <a:solidFill>
                  <a:srgbClr val="FF0000"/>
                </a:solidFill>
              </a:rPr>
              <a:t> </a:t>
            </a:r>
            <a:r>
              <a:rPr lang="en-US" altLang="zh-CN" sz="1100" dirty="0">
                <a:solidFill>
                  <a:srgbClr val="FF0000"/>
                </a:solidFill>
              </a:rPr>
              <a:t>on</a:t>
            </a:r>
            <a:r>
              <a:rPr lang="zh-CN" altLang="en-US" sz="1100" dirty="0">
                <a:solidFill>
                  <a:srgbClr val="FF0000"/>
                </a:solidFill>
              </a:rPr>
              <a:t> </a:t>
            </a:r>
            <a:r>
              <a:rPr lang="en-US" altLang="zh-CN" sz="1100" dirty="0">
                <a:solidFill>
                  <a:srgbClr val="FF0000"/>
                </a:solidFill>
              </a:rPr>
              <a:t>the</a:t>
            </a:r>
            <a:r>
              <a:rPr lang="zh-CN" altLang="en-US" sz="1100" dirty="0">
                <a:solidFill>
                  <a:srgbClr val="FF0000"/>
                </a:solidFill>
              </a:rPr>
              <a:t> </a:t>
            </a:r>
            <a:r>
              <a:rPr lang="en-US" altLang="zh-CN" sz="1100" dirty="0">
                <a:solidFill>
                  <a:srgbClr val="FF0000"/>
                </a:solidFill>
              </a:rPr>
              <a:t>fly</a:t>
            </a:r>
          </a:p>
          <a:p>
            <a:endParaRPr lang="en-US" sz="1100" dirty="0">
              <a:solidFill>
                <a:srgbClr val="FF0000"/>
              </a:solidFill>
            </a:endParaRPr>
          </a:p>
        </p:txBody>
      </p:sp>
      <p:sp>
        <p:nvSpPr>
          <p:cNvPr id="8" name="TextBox 7">
            <a:extLst>
              <a:ext uri="{FF2B5EF4-FFF2-40B4-BE49-F238E27FC236}">
                <a16:creationId xmlns:a16="http://schemas.microsoft.com/office/drawing/2014/main" id="{3E572B88-48CF-F84F-9D2F-424A54CC0735}"/>
              </a:ext>
            </a:extLst>
          </p:cNvPr>
          <p:cNvSpPr txBox="1"/>
          <p:nvPr/>
        </p:nvSpPr>
        <p:spPr>
          <a:xfrm>
            <a:off x="2736639" y="4923677"/>
            <a:ext cx="2159566" cy="261610"/>
          </a:xfrm>
          <a:prstGeom prst="rect">
            <a:avLst/>
          </a:prstGeom>
          <a:noFill/>
        </p:spPr>
        <p:txBody>
          <a:bodyPr wrap="none" rtlCol="0">
            <a:spAutoFit/>
          </a:bodyPr>
          <a:lstStyle/>
          <a:p>
            <a:r>
              <a:rPr lang="en-US" altLang="zh-CN" sz="1100" dirty="0">
                <a:solidFill>
                  <a:srgbClr val="FF0000"/>
                </a:solidFill>
              </a:rPr>
              <a:t>Block</a:t>
            </a:r>
            <a:r>
              <a:rPr lang="zh-CN" altLang="en-US" sz="1100" dirty="0">
                <a:solidFill>
                  <a:srgbClr val="FF0000"/>
                </a:solidFill>
              </a:rPr>
              <a:t> </a:t>
            </a:r>
            <a:r>
              <a:rPr lang="en-US" altLang="zh-CN" sz="1100" dirty="0">
                <a:solidFill>
                  <a:srgbClr val="FF0000"/>
                </a:solidFill>
              </a:rPr>
              <a:t>of</a:t>
            </a:r>
            <a:r>
              <a:rPr lang="zh-CN" altLang="en-US" sz="1100" dirty="0">
                <a:solidFill>
                  <a:srgbClr val="FF0000"/>
                </a:solidFill>
              </a:rPr>
              <a:t> </a:t>
            </a:r>
            <a:r>
              <a:rPr lang="en-US" altLang="zh-CN" sz="1100" dirty="0">
                <a:solidFill>
                  <a:srgbClr val="FF0000"/>
                </a:solidFill>
              </a:rPr>
              <a:t>source</a:t>
            </a:r>
            <a:r>
              <a:rPr lang="zh-CN" altLang="en-US" sz="1100" dirty="0">
                <a:solidFill>
                  <a:srgbClr val="FF0000"/>
                </a:solidFill>
              </a:rPr>
              <a:t> </a:t>
            </a:r>
            <a:r>
              <a:rPr lang="en-US" altLang="zh-CN" sz="1100" dirty="0">
                <a:solidFill>
                  <a:srgbClr val="FF0000"/>
                </a:solidFill>
              </a:rPr>
              <a:t>code</a:t>
            </a:r>
            <a:r>
              <a:rPr lang="zh-CN" altLang="en-US" sz="1100" dirty="0">
                <a:solidFill>
                  <a:srgbClr val="FF0000"/>
                </a:solidFill>
              </a:rPr>
              <a:t> </a:t>
            </a:r>
            <a:r>
              <a:rPr lang="en-US" altLang="zh-CN" sz="1100" dirty="0">
                <a:solidFill>
                  <a:srgbClr val="FF0000"/>
                </a:solidFill>
              </a:rPr>
              <a:t>pre-compiled</a:t>
            </a:r>
            <a:endParaRPr lang="en-US" sz="1100" dirty="0">
              <a:solidFill>
                <a:srgbClr val="FF0000"/>
              </a:solidFill>
            </a:endParaRPr>
          </a:p>
        </p:txBody>
      </p:sp>
    </p:spTree>
    <p:extLst>
      <p:ext uri="{BB962C8B-B14F-4D97-AF65-F5344CB8AC3E}">
        <p14:creationId xmlns:p14="http://schemas.microsoft.com/office/powerpoint/2010/main" val="273459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Information</a:t>
            </a:r>
          </a:p>
        </p:txBody>
      </p:sp>
      <p:sp>
        <p:nvSpPr>
          <p:cNvPr id="3" name="Content Placeholder 2"/>
          <p:cNvSpPr>
            <a:spLocks noGrp="1"/>
          </p:cNvSpPr>
          <p:nvPr>
            <p:ph idx="1"/>
          </p:nvPr>
        </p:nvSpPr>
        <p:spPr/>
        <p:txBody>
          <a:bodyPr/>
          <a:lstStyle/>
          <a:p>
            <a:pPr>
              <a:lnSpc>
                <a:spcPct val="150000"/>
              </a:lnSpc>
            </a:pPr>
            <a:r>
              <a:rPr lang="en-US" b="1" dirty="0"/>
              <a:t>Instructor: </a:t>
            </a:r>
            <a:r>
              <a:rPr lang="en-US" dirty="0"/>
              <a:t>Dr. Zonghua Gu</a:t>
            </a:r>
          </a:p>
          <a:p>
            <a:pPr>
              <a:lnSpc>
                <a:spcPct val="150000"/>
              </a:lnSpc>
            </a:pPr>
            <a:r>
              <a:rPr lang="en-US" b="1" dirty="0"/>
              <a:t>Email: </a:t>
            </a:r>
            <a:r>
              <a:rPr lang="en-US" dirty="0"/>
              <a:t>Zonghua.Gu@hofstra.edu</a:t>
            </a:r>
          </a:p>
          <a:p>
            <a:pPr>
              <a:lnSpc>
                <a:spcPct val="150000"/>
              </a:lnSpc>
            </a:pPr>
            <a:r>
              <a:rPr lang="en-US" b="1" dirty="0"/>
              <a:t>Office:</a:t>
            </a:r>
            <a:r>
              <a:rPr lang="en-US" dirty="0"/>
              <a:t> SIC 219</a:t>
            </a:r>
          </a:p>
          <a:p>
            <a:pPr>
              <a:lnSpc>
                <a:spcPct val="150000"/>
              </a:lnSpc>
            </a:pPr>
            <a:r>
              <a:rPr lang="en-US" b="1" dirty="0"/>
              <a:t>Office hours: </a:t>
            </a:r>
            <a:r>
              <a:rPr lang="en-US" dirty="0"/>
              <a:t>Tue 1:00-3:00 </a:t>
            </a:r>
            <a:r>
              <a:rPr lang="en-US" altLang="zh-CN" dirty="0"/>
              <a:t>pm</a:t>
            </a:r>
            <a:endParaRPr lang="en-US" sz="2000" dirty="0"/>
          </a:p>
        </p:txBody>
      </p:sp>
    </p:spTree>
    <p:extLst>
      <p:ext uri="{BB962C8B-B14F-4D97-AF65-F5344CB8AC3E}">
        <p14:creationId xmlns:p14="http://schemas.microsoft.com/office/powerpoint/2010/main" val="15505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Goals</a:t>
            </a:r>
          </a:p>
        </p:txBody>
      </p:sp>
      <p:sp>
        <p:nvSpPr>
          <p:cNvPr id="3" name="Content Placeholder 2"/>
          <p:cNvSpPr>
            <a:spLocks noGrp="1"/>
          </p:cNvSpPr>
          <p:nvPr>
            <p:ph idx="1"/>
          </p:nvPr>
        </p:nvSpPr>
        <p:spPr/>
        <p:txBody>
          <a:bodyPr/>
          <a:lstStyle/>
          <a:p>
            <a:pPr>
              <a:lnSpc>
                <a:spcPct val="120000"/>
              </a:lnSpc>
            </a:pPr>
            <a:r>
              <a:rPr lang="en-US" dirty="0"/>
              <a:t>Master the </a:t>
            </a:r>
            <a:r>
              <a:rPr lang="en-US" dirty="0">
                <a:solidFill>
                  <a:schemeClr val="accent1"/>
                </a:solidFill>
              </a:rPr>
              <a:t>concepts</a:t>
            </a:r>
            <a:r>
              <a:rPr lang="en-US" dirty="0"/>
              <a:t> of advanced data structures and object-oriented programming.</a:t>
            </a:r>
          </a:p>
          <a:p>
            <a:pPr>
              <a:lnSpc>
                <a:spcPct val="120000"/>
              </a:lnSpc>
            </a:pPr>
            <a:r>
              <a:rPr lang="en-US" dirty="0"/>
              <a:t>Learn practical programming </a:t>
            </a:r>
            <a:r>
              <a:rPr lang="en-US" dirty="0">
                <a:solidFill>
                  <a:srgbClr val="4F81BD"/>
                </a:solidFill>
              </a:rPr>
              <a:t>skills</a:t>
            </a:r>
            <a:r>
              <a:rPr lang="en-US" dirty="0"/>
              <a:t>.</a:t>
            </a:r>
          </a:p>
          <a:p>
            <a:pPr>
              <a:lnSpc>
                <a:spcPct val="120000"/>
              </a:lnSpc>
            </a:pPr>
            <a:r>
              <a:rPr lang="en-US" dirty="0"/>
              <a:t>Earn hands-on </a:t>
            </a:r>
            <a:r>
              <a:rPr lang="en-US" dirty="0">
                <a:solidFill>
                  <a:srgbClr val="4F81BD"/>
                </a:solidFill>
              </a:rPr>
              <a:t>experience</a:t>
            </a:r>
            <a:r>
              <a:rPr lang="en-US" dirty="0"/>
              <a:t> by solving real-word problem. </a:t>
            </a:r>
          </a:p>
          <a:p>
            <a:pPr>
              <a:lnSpc>
                <a:spcPct val="120000"/>
              </a:lnSpc>
            </a:pPr>
            <a:r>
              <a:rPr lang="en-US" dirty="0"/>
              <a:t>Master the software engineering </a:t>
            </a:r>
            <a:r>
              <a:rPr lang="en-US" dirty="0">
                <a:solidFill>
                  <a:srgbClr val="4F81BD"/>
                </a:solidFill>
              </a:rPr>
              <a:t>interview</a:t>
            </a:r>
            <a:r>
              <a:rPr lang="en-US" dirty="0"/>
              <a:t>.</a:t>
            </a:r>
          </a:p>
          <a:p>
            <a:pPr>
              <a:lnSpc>
                <a:spcPct val="120000"/>
              </a:lnSpc>
            </a:pPr>
            <a:r>
              <a:rPr lang="en-US" dirty="0"/>
              <a:t>3 hours lecture, 1 hour laboratory.</a:t>
            </a:r>
          </a:p>
          <a:p>
            <a:pPr>
              <a:lnSpc>
                <a:spcPct val="120000"/>
              </a:lnSpc>
            </a:pPr>
            <a:r>
              <a:rPr lang="en-US" dirty="0"/>
              <a:t>Course materials: </a:t>
            </a:r>
            <a:r>
              <a:rPr lang="en-US" dirty="0">
                <a:hlinkClick r:id="rId2"/>
              </a:rPr>
              <a:t>https://guhofstra.github.io/CSC017</a:t>
            </a:r>
            <a:r>
              <a:rPr lang="en-US" dirty="0"/>
              <a:t> </a:t>
            </a:r>
          </a:p>
          <a:p>
            <a:endParaRPr lang="en-US" dirty="0"/>
          </a:p>
        </p:txBody>
      </p:sp>
    </p:spTree>
    <p:extLst>
      <p:ext uri="{BB962C8B-B14F-4D97-AF65-F5344CB8AC3E}">
        <p14:creationId xmlns:p14="http://schemas.microsoft.com/office/powerpoint/2010/main" val="402164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Tentative Topics</a:t>
            </a:r>
          </a:p>
        </p:txBody>
      </p:sp>
      <p:graphicFrame>
        <p:nvGraphicFramePr>
          <p:cNvPr id="4" name="Table 3">
            <a:extLst>
              <a:ext uri="{FF2B5EF4-FFF2-40B4-BE49-F238E27FC236}">
                <a16:creationId xmlns:a16="http://schemas.microsoft.com/office/drawing/2014/main" id="{3E111B0B-D690-0243-B199-98FE2B5D5B78}"/>
              </a:ext>
            </a:extLst>
          </p:cNvPr>
          <p:cNvGraphicFramePr>
            <a:graphicFrameLocks noGrp="1"/>
          </p:cNvGraphicFramePr>
          <p:nvPr>
            <p:extLst>
              <p:ext uri="{D42A27DB-BD31-4B8C-83A1-F6EECF244321}">
                <p14:modId xmlns:p14="http://schemas.microsoft.com/office/powerpoint/2010/main" val="115288374"/>
              </p:ext>
            </p:extLst>
          </p:nvPr>
        </p:nvGraphicFramePr>
        <p:xfrm>
          <a:off x="696118" y="1301221"/>
          <a:ext cx="7990682" cy="4968345"/>
        </p:xfrm>
        <a:graphic>
          <a:graphicData uri="http://schemas.openxmlformats.org/drawingml/2006/table">
            <a:tbl>
              <a:tblPr>
                <a:tableStyleId>{BC89EF96-8CEA-46FF-86C4-4CE0E7609802}</a:tableStyleId>
              </a:tblPr>
              <a:tblGrid>
                <a:gridCol w="1603527">
                  <a:extLst>
                    <a:ext uri="{9D8B030D-6E8A-4147-A177-3AD203B41FA5}">
                      <a16:colId xmlns:a16="http://schemas.microsoft.com/office/drawing/2014/main" val="2449184693"/>
                    </a:ext>
                  </a:extLst>
                </a:gridCol>
                <a:gridCol w="6387155">
                  <a:extLst>
                    <a:ext uri="{9D8B030D-6E8A-4147-A177-3AD203B41FA5}">
                      <a16:colId xmlns:a16="http://schemas.microsoft.com/office/drawing/2014/main" val="2201097571"/>
                    </a:ext>
                  </a:extLst>
                </a:gridCol>
              </a:tblGrid>
              <a:tr h="41426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Week</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Topic</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28743107"/>
                  </a:ext>
                </a:extLst>
              </a:tr>
              <a:tr h="364552">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Introduction to Java Platform </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997788695"/>
                  </a:ext>
                </a:extLst>
              </a:tr>
              <a:tr h="364552">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2, 3</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Classes and Objects in Java, Inheritance and Polymorphism</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4039016766"/>
                  </a:ext>
                </a:extLst>
              </a:tr>
              <a:tr h="34798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4, 5</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Java String, Regular Expression, Algorithm Performance Analysis (Big-O)</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176377331"/>
                  </a:ext>
                </a:extLst>
              </a:tr>
              <a:tr h="34798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6, 7</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ADT, Generic Class in Java, Exception, Junit Test, Linked lists vs. Arrays</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3389168271"/>
                  </a:ext>
                </a:extLst>
              </a:tr>
              <a:tr h="34798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8</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Hash Table: Linear Probing vs. Separate Chaining, Hashcode Implementation</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3325022233"/>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9, 10</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Balanced Search Trees: 2-3 Tree, Red-Black Tree, B+ Tree</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583546567"/>
                  </a:ext>
                </a:extLst>
              </a:tr>
              <a:tr h="62747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11, 12</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Basic Graph Algorithms: Depth-first Search vs. Breadth-first Search, Connected Components, Topological Order</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2051373690"/>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13</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Minimum Spanning Trees: Kruskal’s Algorithm vs. Prim’s Algorithm</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2574166412"/>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14</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Shortest Paths: Dijkstra’s Algorithm, Bellman-Ford-Moore Algorithm</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903557966"/>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15</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Sorting Algorithms: Heapsort, Quicksort, Mergesort, and Radix Sort</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656447590"/>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Optional</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Multi-threading in Java, data compression</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4141140002"/>
                  </a:ext>
                </a:extLst>
              </a:tr>
            </a:tbl>
          </a:graphicData>
        </a:graphic>
      </p:graphicFrame>
      <p:sp>
        <p:nvSpPr>
          <p:cNvPr id="5" name="Rectangle 1">
            <a:extLst>
              <a:ext uri="{FF2B5EF4-FFF2-40B4-BE49-F238E27FC236}">
                <a16:creationId xmlns:a16="http://schemas.microsoft.com/office/drawing/2014/main" id="{DA9AE78A-76E4-C94F-8F7A-B3F3F58EAC75}"/>
              </a:ext>
            </a:extLst>
          </p:cNvPr>
          <p:cNvSpPr>
            <a:spLocks noChangeArrowheads="1"/>
          </p:cNvSpPr>
          <p:nvPr/>
        </p:nvSpPr>
        <p:spPr bwMode="auto">
          <a:xfrm>
            <a:off x="875771" y="161078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604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a:t>
            </a:r>
          </a:p>
        </p:txBody>
      </p:sp>
      <p:sp>
        <p:nvSpPr>
          <p:cNvPr id="3" name="Content Placeholder 2"/>
          <p:cNvSpPr>
            <a:spLocks noGrp="1"/>
          </p:cNvSpPr>
          <p:nvPr>
            <p:ph idx="1"/>
          </p:nvPr>
        </p:nvSpPr>
        <p:spPr/>
        <p:txBody>
          <a:bodyPr>
            <a:normAutofit/>
          </a:bodyPr>
          <a:lstStyle/>
          <a:p>
            <a:pPr fontAlgn="base">
              <a:lnSpc>
                <a:spcPct val="130000"/>
              </a:lnSpc>
              <a:spcAft>
                <a:spcPts val="0"/>
              </a:spcAft>
            </a:pPr>
            <a:r>
              <a:rPr lang="en-US" dirty="0"/>
              <a:t>No required textbook. </a:t>
            </a:r>
          </a:p>
          <a:p>
            <a:pPr fontAlgn="base">
              <a:lnSpc>
                <a:spcPct val="130000"/>
              </a:lnSpc>
            </a:pPr>
            <a:r>
              <a:rPr lang="en-US" dirty="0"/>
              <a:t>Course contents are selected from different books and the Internet</a:t>
            </a:r>
            <a:r>
              <a:rPr lang="zh-CN" altLang="en-US" dirty="0"/>
              <a:t> </a:t>
            </a:r>
            <a:r>
              <a:rPr lang="en-US" dirty="0"/>
              <a:t>including tutorials, open courses, official documents, programming learning platforms, etc.</a:t>
            </a:r>
          </a:p>
          <a:p>
            <a:pPr fontAlgn="base">
              <a:lnSpc>
                <a:spcPct val="130000"/>
              </a:lnSpc>
              <a:spcAft>
                <a:spcPts val="0"/>
              </a:spcAft>
            </a:pPr>
            <a:r>
              <a:rPr lang="en-US" dirty="0"/>
              <a:t>Recommended book: Algorithms, 4th Edition by Robert Sedgewick and Kevin Wayne.</a:t>
            </a:r>
          </a:p>
        </p:txBody>
      </p:sp>
    </p:spTree>
    <p:extLst>
      <p:ext uri="{BB962C8B-B14F-4D97-AF65-F5344CB8AC3E}">
        <p14:creationId xmlns:p14="http://schemas.microsoft.com/office/powerpoint/2010/main" val="5212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Resources</a:t>
            </a:r>
          </a:p>
        </p:txBody>
      </p:sp>
      <p:sp>
        <p:nvSpPr>
          <p:cNvPr id="3" name="Content Placeholder 2"/>
          <p:cNvSpPr>
            <a:spLocks noGrp="1"/>
          </p:cNvSpPr>
          <p:nvPr>
            <p:ph idx="1"/>
          </p:nvPr>
        </p:nvSpPr>
        <p:spPr>
          <a:xfrm>
            <a:off x="457200" y="1338127"/>
            <a:ext cx="8229600" cy="4525963"/>
          </a:xfrm>
        </p:spPr>
        <p:txBody>
          <a:bodyPr>
            <a:noAutofit/>
          </a:bodyPr>
          <a:lstStyle/>
          <a:p>
            <a:pPr>
              <a:lnSpc>
                <a:spcPct val="110000"/>
              </a:lnSpc>
            </a:pPr>
            <a:r>
              <a:rPr lang="en-US" sz="2000" dirty="0"/>
              <a:t>Online Comprehensive </a:t>
            </a:r>
            <a:r>
              <a:rPr lang="en-US" sz="2000" dirty="0">
                <a:solidFill>
                  <a:srgbClr val="4F81BD"/>
                </a:solidFill>
              </a:rPr>
              <a:t>Tutorial</a:t>
            </a:r>
            <a:r>
              <a:rPr lang="en-US" sz="2000" dirty="0"/>
              <a:t> for Java: </a:t>
            </a:r>
          </a:p>
          <a:p>
            <a:pPr lvl="1">
              <a:lnSpc>
                <a:spcPct val="110000"/>
              </a:lnSpc>
            </a:pPr>
            <a:r>
              <a:rPr lang="en-US" sz="1800" dirty="0"/>
              <a:t>Java Tutorial - https://www.tutorialspoint.com/java/index.htm</a:t>
            </a:r>
          </a:p>
          <a:p>
            <a:pPr>
              <a:lnSpc>
                <a:spcPct val="110000"/>
              </a:lnSpc>
            </a:pPr>
            <a:r>
              <a:rPr lang="en-US" sz="2000" dirty="0"/>
              <a:t>JDK and Java IDE </a:t>
            </a:r>
            <a:r>
              <a:rPr lang="en-US" sz="2000" dirty="0">
                <a:solidFill>
                  <a:srgbClr val="4F81BD"/>
                </a:solidFill>
              </a:rPr>
              <a:t>installation</a:t>
            </a:r>
            <a:r>
              <a:rPr lang="en-US" sz="2000" dirty="0"/>
              <a:t>: </a:t>
            </a:r>
          </a:p>
          <a:p>
            <a:pPr lvl="1">
              <a:lnSpc>
                <a:spcPct val="110000"/>
              </a:lnSpc>
            </a:pPr>
            <a:r>
              <a:rPr lang="en-US" sz="1800" dirty="0"/>
              <a:t>Install JDK and Eclipse - https://www3.ntu.edu.sg/home/</a:t>
            </a:r>
            <a:r>
              <a:rPr lang="en-US" sz="1800" dirty="0" err="1"/>
              <a:t>ehchua</a:t>
            </a:r>
            <a:r>
              <a:rPr lang="en-US" sz="1800" dirty="0"/>
              <a:t>/programming/</a:t>
            </a:r>
            <a:r>
              <a:rPr lang="en-US" sz="1800" dirty="0" err="1"/>
              <a:t>howto</a:t>
            </a:r>
            <a:r>
              <a:rPr lang="en-US" sz="1800" dirty="0"/>
              <a:t>/</a:t>
            </a:r>
            <a:r>
              <a:rPr lang="en-US" sz="1800" dirty="0" err="1"/>
              <a:t>JDK_Howto.html</a:t>
            </a:r>
            <a:endParaRPr lang="en-US" sz="1800" dirty="0"/>
          </a:p>
          <a:p>
            <a:pPr>
              <a:lnSpc>
                <a:spcPct val="110000"/>
              </a:lnSpc>
            </a:pPr>
            <a:r>
              <a:rPr lang="en-US" sz="2000" dirty="0"/>
              <a:t>Official </a:t>
            </a:r>
            <a:r>
              <a:rPr lang="en-US" sz="2000" dirty="0">
                <a:solidFill>
                  <a:srgbClr val="4F81BD"/>
                </a:solidFill>
              </a:rPr>
              <a:t>Document</a:t>
            </a:r>
            <a:r>
              <a:rPr lang="en-US" sz="2000" dirty="0"/>
              <a:t> for Java Libraries and Utilities: </a:t>
            </a:r>
          </a:p>
          <a:p>
            <a:pPr lvl="1">
              <a:lnSpc>
                <a:spcPct val="110000"/>
              </a:lnSpc>
            </a:pPr>
            <a:r>
              <a:rPr lang="en-US" sz="1800" dirty="0"/>
              <a:t>Java API - https://docs.oracle.com/javase/10/docs/api/index.html?overview-summary.html</a:t>
            </a:r>
          </a:p>
          <a:p>
            <a:pPr>
              <a:lnSpc>
                <a:spcPct val="110000"/>
              </a:lnSpc>
            </a:pPr>
            <a:r>
              <a:rPr lang="en-US" sz="2000" dirty="0"/>
              <a:t>Technical </a:t>
            </a:r>
            <a:r>
              <a:rPr lang="en-US" sz="2000" dirty="0">
                <a:solidFill>
                  <a:srgbClr val="4F81BD"/>
                </a:solidFill>
              </a:rPr>
              <a:t>Interviews</a:t>
            </a:r>
            <a:r>
              <a:rPr lang="en-US" sz="2000" dirty="0"/>
              <a:t> and Coding Challenge: </a:t>
            </a:r>
          </a:p>
          <a:p>
            <a:pPr lvl="1">
              <a:lnSpc>
                <a:spcPct val="110000"/>
              </a:lnSpc>
            </a:pPr>
            <a:r>
              <a:rPr lang="en-US" sz="1800" dirty="0"/>
              <a:t>LeetCode - https://leetcode.com/</a:t>
            </a:r>
          </a:p>
        </p:txBody>
      </p:sp>
    </p:spTree>
    <p:extLst>
      <p:ext uri="{BB962C8B-B14F-4D97-AF65-F5344CB8AC3E}">
        <p14:creationId xmlns:p14="http://schemas.microsoft.com/office/powerpoint/2010/main" val="505545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a:xfrm>
            <a:off x="457200" y="4130427"/>
            <a:ext cx="8229600" cy="2550625"/>
          </a:xfrm>
        </p:spPr>
        <p:txBody>
          <a:bodyPr>
            <a:normAutofit/>
          </a:bodyPr>
          <a:lstStyle/>
          <a:p>
            <a:pPr rtl="0" fontAlgn="base">
              <a:spcBef>
                <a:spcPts val="0"/>
              </a:spcBef>
              <a:spcAft>
                <a:spcPts val="0"/>
              </a:spcAft>
              <a:buFont typeface="Arial" panose="020B0604020202020204" pitchFamily="34" charset="0"/>
              <a:buChar char="•"/>
            </a:pPr>
            <a:r>
              <a:rPr lang="en-US" sz="2000" b="1" i="0" u="none" strike="noStrike" dirty="0">
                <a:solidFill>
                  <a:schemeClr val="accent1"/>
                </a:solidFill>
                <a:effectLst/>
                <a:latin typeface="Times New Roman" panose="02020603050405020304" pitchFamily="18" charset="0"/>
              </a:rPr>
              <a:t>Late Days: </a:t>
            </a:r>
            <a:r>
              <a:rPr lang="en-US" sz="2000" b="0" i="0" u="none" strike="noStrike" dirty="0">
                <a:solidFill>
                  <a:srgbClr val="000000"/>
                </a:solidFill>
                <a:effectLst/>
                <a:latin typeface="Times New Roman" panose="02020603050405020304" pitchFamily="18" charset="0"/>
              </a:rPr>
              <a:t>Each student is allowed a total of 3 late days for this class, which may be spent in units of one day (24 hours) on any project(s) throughout the semester. Once your late days have been used up, late work will not receive any credit. Late days are intended to handle all issues, including unexpected problems such as illness. </a:t>
            </a:r>
          </a:p>
        </p:txBody>
      </p:sp>
      <p:sp>
        <p:nvSpPr>
          <p:cNvPr id="4" name="Rectangle 3">
            <a:extLst>
              <a:ext uri="{FF2B5EF4-FFF2-40B4-BE49-F238E27FC236}">
                <a16:creationId xmlns:a16="http://schemas.microsoft.com/office/drawing/2014/main" id="{F4DF00CE-FFB2-0340-90EA-B73DF25FD24B}"/>
              </a:ext>
            </a:extLst>
          </p:cNvPr>
          <p:cNvSpPr txBox="1">
            <a:spLocks noChangeArrowheads="1"/>
          </p:cNvSpPr>
          <p:nvPr/>
        </p:nvSpPr>
        <p:spPr bwMode="auto">
          <a:xfrm>
            <a:off x="76200" y="1324706"/>
            <a:ext cx="8991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lvl="1">
              <a:buFont typeface="Arial" panose="020B0604020202020204" pitchFamily="34" charset="0"/>
              <a:buChar char="•"/>
              <a:tabLst>
                <a:tab pos="2055813" algn="l"/>
                <a:tab pos="2684463" algn="l"/>
              </a:tabLst>
            </a:pPr>
            <a:r>
              <a:rPr lang="en-GB" altLang="x-none" sz="2000" kern="0" dirty="0"/>
              <a:t>Midterm exam: 30%</a:t>
            </a:r>
          </a:p>
          <a:p>
            <a:pPr lvl="1">
              <a:buFont typeface="Arial" panose="020B0604020202020204" pitchFamily="34" charset="0"/>
              <a:buChar char="•"/>
              <a:tabLst>
                <a:tab pos="2055813" algn="l"/>
                <a:tab pos="2684463" algn="l"/>
              </a:tabLst>
            </a:pPr>
            <a:r>
              <a:rPr lang="en-GB" altLang="x-none" sz="2000" kern="0" dirty="0"/>
              <a:t>Final exam: 40%</a:t>
            </a:r>
          </a:p>
          <a:p>
            <a:pPr lvl="1">
              <a:buFont typeface="Arial" panose="020B0604020202020204" pitchFamily="34" charset="0"/>
              <a:buChar char="•"/>
              <a:tabLst>
                <a:tab pos="2055813" algn="l"/>
                <a:tab pos="2684463" algn="l"/>
              </a:tabLst>
            </a:pPr>
            <a:r>
              <a:rPr lang="en-GB" altLang="x-none" sz="2000" kern="0"/>
              <a:t>Programming </a:t>
            </a:r>
            <a:r>
              <a:rPr lang="en-GB" altLang="x-none" sz="2000" kern="0" dirty="0"/>
              <a:t>assignments/labs: 30%</a:t>
            </a:r>
          </a:p>
        </p:txBody>
      </p:sp>
    </p:spTree>
    <p:extLst>
      <p:ext uri="{BB962C8B-B14F-4D97-AF65-F5344CB8AC3E}">
        <p14:creationId xmlns:p14="http://schemas.microsoft.com/office/powerpoint/2010/main" val="377230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Reasons to Choose Java</a:t>
            </a:r>
            <a:endParaRPr lang="en-US" dirty="0"/>
          </a:p>
        </p:txBody>
      </p:sp>
      <p:sp>
        <p:nvSpPr>
          <p:cNvPr id="3" name="Content Placeholder 2"/>
          <p:cNvSpPr>
            <a:spLocks noGrp="1"/>
          </p:cNvSpPr>
          <p:nvPr>
            <p:ph idx="1"/>
          </p:nvPr>
        </p:nvSpPr>
        <p:spPr/>
        <p:txBody>
          <a:bodyPr>
            <a:normAutofit/>
          </a:bodyPr>
          <a:lstStyle/>
          <a:p>
            <a:pPr>
              <a:lnSpc>
                <a:spcPct val="120000"/>
              </a:lnSpc>
            </a:pPr>
            <a:r>
              <a:rPr lang="en-US" sz="2800" dirty="0"/>
              <a:t>Promise</a:t>
            </a:r>
            <a:r>
              <a:rPr lang="zh-CN" altLang="en-US" sz="2800" dirty="0"/>
              <a:t> </a:t>
            </a:r>
            <a:r>
              <a:rPr lang="en-US" altLang="zh-CN" sz="2800" dirty="0"/>
              <a:t>of</a:t>
            </a:r>
            <a:r>
              <a:rPr lang="zh-CN" altLang="en-US" sz="2800" dirty="0"/>
              <a:t> </a:t>
            </a:r>
            <a:r>
              <a:rPr lang="en-US" altLang="zh-CN" sz="2800" dirty="0"/>
              <a:t>p</a:t>
            </a:r>
            <a:r>
              <a:rPr lang="en-US" sz="2800" dirty="0"/>
              <a:t>ortabilit</a:t>
            </a:r>
            <a:r>
              <a:rPr lang="en-US" altLang="zh-CN" sz="2800" dirty="0"/>
              <a:t>y</a:t>
            </a:r>
          </a:p>
          <a:p>
            <a:pPr lvl="1">
              <a:lnSpc>
                <a:spcPct val="120000"/>
              </a:lnSpc>
            </a:pPr>
            <a:r>
              <a:rPr lang="en-US" altLang="zh-CN" sz="2400" dirty="0">
                <a:solidFill>
                  <a:srgbClr val="4F81BD"/>
                </a:solidFill>
              </a:rPr>
              <a:t>write-once/run-anywhere</a:t>
            </a:r>
          </a:p>
          <a:p>
            <a:pPr>
              <a:lnSpc>
                <a:spcPct val="120000"/>
              </a:lnSpc>
            </a:pPr>
            <a:r>
              <a:rPr lang="en-US" altLang="zh-CN" sz="2800" dirty="0"/>
              <a:t>Efficient</a:t>
            </a:r>
            <a:r>
              <a:rPr lang="zh-CN" altLang="en-US" sz="2800" dirty="0"/>
              <a:t> </a:t>
            </a:r>
            <a:r>
              <a:rPr lang="en-US" altLang="zh-CN" sz="2800" dirty="0"/>
              <a:t>memory</a:t>
            </a:r>
            <a:r>
              <a:rPr lang="zh-CN" altLang="en-US" sz="2800" dirty="0"/>
              <a:t> </a:t>
            </a:r>
            <a:r>
              <a:rPr lang="en-US" altLang="zh-CN" sz="2800" dirty="0"/>
              <a:t>management</a:t>
            </a:r>
          </a:p>
          <a:p>
            <a:pPr lvl="1">
              <a:lnSpc>
                <a:spcPct val="120000"/>
              </a:lnSpc>
            </a:pPr>
            <a:r>
              <a:rPr lang="en-US" altLang="zh-CN" sz="2400" dirty="0">
                <a:solidFill>
                  <a:srgbClr val="4F81BD"/>
                </a:solidFill>
              </a:rPr>
              <a:t>garbage</a:t>
            </a:r>
            <a:r>
              <a:rPr lang="zh-CN" altLang="en-US" sz="2400" dirty="0">
                <a:solidFill>
                  <a:srgbClr val="4F81BD"/>
                </a:solidFill>
              </a:rPr>
              <a:t> </a:t>
            </a:r>
            <a:r>
              <a:rPr lang="en-US" altLang="zh-CN" sz="2400" dirty="0">
                <a:solidFill>
                  <a:srgbClr val="4F81BD"/>
                </a:solidFill>
              </a:rPr>
              <a:t>collection</a:t>
            </a:r>
          </a:p>
          <a:p>
            <a:pPr>
              <a:lnSpc>
                <a:spcPct val="120000"/>
              </a:lnSpc>
            </a:pPr>
            <a:r>
              <a:rPr lang="en-US" sz="2800" dirty="0"/>
              <a:t>Powerful o</a:t>
            </a:r>
            <a:r>
              <a:rPr lang="en-US" altLang="zh-CN" sz="2800" dirty="0"/>
              <a:t>bject-oriented</a:t>
            </a:r>
            <a:r>
              <a:rPr lang="zh-CN" altLang="en-US" sz="2800" dirty="0"/>
              <a:t> </a:t>
            </a:r>
            <a:r>
              <a:rPr lang="en-US" altLang="zh-CN" sz="2800" dirty="0"/>
              <a:t>programming</a:t>
            </a:r>
          </a:p>
          <a:p>
            <a:pPr lvl="1">
              <a:lnSpc>
                <a:spcPct val="120000"/>
              </a:lnSpc>
            </a:pPr>
            <a:r>
              <a:rPr lang="en-US" altLang="zh-CN" sz="2400" dirty="0">
                <a:solidFill>
                  <a:srgbClr val="4F81BD"/>
                </a:solidFill>
              </a:rPr>
              <a:t>Inheritance and Polymorphism</a:t>
            </a:r>
          </a:p>
        </p:txBody>
      </p:sp>
    </p:spTree>
    <p:extLst>
      <p:ext uri="{BB962C8B-B14F-4D97-AF65-F5344CB8AC3E}">
        <p14:creationId xmlns:p14="http://schemas.microsoft.com/office/powerpoint/2010/main" val="353627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Once and Run Anywhere</a:t>
            </a:r>
          </a:p>
        </p:txBody>
      </p:sp>
      <p:sp>
        <p:nvSpPr>
          <p:cNvPr id="14" name="Rectangle 13"/>
          <p:cNvSpPr/>
          <p:nvPr/>
        </p:nvSpPr>
        <p:spPr>
          <a:xfrm>
            <a:off x="329282" y="1865572"/>
            <a:ext cx="4031698" cy="938719"/>
          </a:xfrm>
          <a:prstGeom prst="rect">
            <a:avLst/>
          </a:prstGeom>
          <a:solidFill>
            <a:schemeClr val="bg1">
              <a:lumMod val="85000"/>
            </a:schemeClr>
          </a:solidFill>
          <a:ln>
            <a:solidFill>
              <a:schemeClr val="accent1"/>
            </a:solidFill>
          </a:ln>
        </p:spPr>
        <p:txBody>
          <a:bodyPr wrap="square">
            <a:spAutoFit/>
          </a:bodyPr>
          <a:lstStyle/>
          <a:p>
            <a:r>
              <a:rPr lang="en-US" sz="1100" dirty="0">
                <a:solidFill>
                  <a:srgbClr val="7F0055"/>
                </a:solidFill>
                <a:latin typeface="Menlo"/>
              </a:rPr>
              <a:t>public</a:t>
            </a:r>
            <a:r>
              <a:rPr lang="en-US" sz="1100" dirty="0">
                <a:solidFill>
                  <a:srgbClr val="000000"/>
                </a:solidFill>
                <a:latin typeface="Menlo"/>
              </a:rPr>
              <a:t> </a:t>
            </a:r>
            <a:r>
              <a:rPr lang="en-US" sz="1100" dirty="0">
                <a:solidFill>
                  <a:srgbClr val="7F0055"/>
                </a:solidFill>
                <a:latin typeface="Menlo"/>
              </a:rPr>
              <a:t>class</a:t>
            </a:r>
            <a:r>
              <a:rPr lang="en-US" sz="1100" dirty="0">
                <a:solidFill>
                  <a:srgbClr val="000000"/>
                </a:solidFill>
                <a:latin typeface="Menlo"/>
              </a:rPr>
              <a:t> HelloWorld {</a:t>
            </a:r>
          </a:p>
          <a:p>
            <a:r>
              <a:rPr lang="en-US" sz="1100" dirty="0">
                <a:solidFill>
                  <a:srgbClr val="000000"/>
                </a:solidFill>
                <a:latin typeface="Menlo"/>
              </a:rPr>
              <a:t>	</a:t>
            </a:r>
            <a:r>
              <a:rPr lang="en-US" sz="1100" dirty="0">
                <a:solidFill>
                  <a:srgbClr val="7F0055"/>
                </a:solidFill>
                <a:latin typeface="Menlo"/>
              </a:rPr>
              <a:t>public</a:t>
            </a:r>
            <a:r>
              <a:rPr lang="en-US" sz="1100" dirty="0">
                <a:solidFill>
                  <a:srgbClr val="000000"/>
                </a:solidFill>
                <a:latin typeface="Menlo"/>
              </a:rPr>
              <a:t> </a:t>
            </a:r>
            <a:r>
              <a:rPr lang="en-US" sz="1100" dirty="0">
                <a:solidFill>
                  <a:srgbClr val="7F0055"/>
                </a:solidFill>
                <a:latin typeface="Menlo"/>
              </a:rPr>
              <a:t>static</a:t>
            </a:r>
            <a:r>
              <a:rPr lang="en-US" sz="1100" dirty="0">
                <a:solidFill>
                  <a:srgbClr val="000000"/>
                </a:solidFill>
                <a:latin typeface="Menlo"/>
              </a:rPr>
              <a:t> </a:t>
            </a:r>
            <a:r>
              <a:rPr lang="en-US" sz="1100" dirty="0">
                <a:solidFill>
                  <a:srgbClr val="7F0055"/>
                </a:solidFill>
                <a:latin typeface="Menlo"/>
              </a:rPr>
              <a:t>void</a:t>
            </a:r>
            <a:r>
              <a:rPr lang="en-US" sz="1100" dirty="0">
                <a:solidFill>
                  <a:srgbClr val="000000"/>
                </a:solidFill>
                <a:latin typeface="Menlo"/>
              </a:rPr>
              <a:t> main(String[] </a:t>
            </a:r>
            <a:r>
              <a:rPr lang="en-US" sz="1100" dirty="0">
                <a:solidFill>
                  <a:srgbClr val="6A3E3E"/>
                </a:solidFill>
                <a:latin typeface="Menlo"/>
              </a:rPr>
              <a:t>args</a:t>
            </a:r>
            <a:r>
              <a:rPr lang="en-US" sz="1100" dirty="0">
                <a:solidFill>
                  <a:srgbClr val="000000"/>
                </a:solidFill>
                <a:latin typeface="Menlo"/>
              </a:rPr>
              <a:t>) {</a:t>
            </a:r>
          </a:p>
          <a:p>
            <a:r>
              <a:rPr lang="en-US" sz="1100" dirty="0">
                <a:solidFill>
                  <a:srgbClr val="000000"/>
                </a:solidFill>
                <a:latin typeface="Menlo"/>
              </a:rPr>
              <a:t>		System.</a:t>
            </a:r>
            <a:r>
              <a:rPr lang="en-US" sz="1100" i="1" dirty="0">
                <a:solidFill>
                  <a:srgbClr val="0000C0"/>
                </a:solidFill>
                <a:latin typeface="Menlo"/>
              </a:rPr>
              <a:t>out</a:t>
            </a:r>
            <a:r>
              <a:rPr lang="en-US" sz="1100" i="1" dirty="0">
                <a:solidFill>
                  <a:srgbClr val="000000"/>
                </a:solidFill>
                <a:latin typeface="Menlo"/>
              </a:rPr>
              <a:t>.println(</a:t>
            </a:r>
            <a:r>
              <a:rPr lang="en-US" sz="1100" i="1" dirty="0">
                <a:solidFill>
                  <a:srgbClr val="2A00FF"/>
                </a:solidFill>
                <a:latin typeface="Menlo"/>
              </a:rPr>
              <a:t>"Hello World"</a:t>
            </a:r>
            <a:r>
              <a:rPr lang="en-US" sz="1100" i="1" dirty="0">
                <a:solidFill>
                  <a:srgbClr val="000000"/>
                </a:solidFill>
                <a:latin typeface="Menlo"/>
              </a:rPr>
              <a:t>);</a:t>
            </a:r>
          </a:p>
          <a:p>
            <a:r>
              <a:rPr lang="en-US" sz="1100" dirty="0">
                <a:solidFill>
                  <a:srgbClr val="000000"/>
                </a:solidFill>
                <a:latin typeface="Menlo"/>
              </a:rPr>
              <a:t>	}</a:t>
            </a:r>
            <a:endParaRPr lang="en-US" sz="1100" dirty="0">
              <a:latin typeface="Menlo"/>
            </a:endParaRPr>
          </a:p>
          <a:p>
            <a:r>
              <a:rPr lang="en-US" sz="1100" dirty="0">
                <a:solidFill>
                  <a:srgbClr val="000000"/>
                </a:solidFill>
                <a:latin typeface="Menlo"/>
              </a:rPr>
              <a:t>}</a:t>
            </a:r>
            <a:endParaRPr lang="en-US" sz="1100" dirty="0"/>
          </a:p>
        </p:txBody>
      </p:sp>
      <p:sp>
        <p:nvSpPr>
          <p:cNvPr id="15" name="Rectangle 14"/>
          <p:cNvSpPr/>
          <p:nvPr/>
        </p:nvSpPr>
        <p:spPr>
          <a:xfrm>
            <a:off x="1507630" y="3872571"/>
            <a:ext cx="1176954" cy="539047"/>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Compiler</a:t>
            </a:r>
          </a:p>
        </p:txBody>
      </p:sp>
      <p:sp>
        <p:nvSpPr>
          <p:cNvPr id="18" name="Rectangle 17"/>
          <p:cNvSpPr/>
          <p:nvPr/>
        </p:nvSpPr>
        <p:spPr>
          <a:xfrm>
            <a:off x="5258870" y="1730965"/>
            <a:ext cx="2177572" cy="730911"/>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Java</a:t>
            </a:r>
            <a:r>
              <a:rPr lang="zh-CN" altLang="en-US" dirty="0">
                <a:latin typeface="Times New Roman"/>
                <a:cs typeface="Times New Roman"/>
              </a:rPr>
              <a:t> </a:t>
            </a:r>
            <a:r>
              <a:rPr lang="en-US" altLang="zh-CN" dirty="0">
                <a:latin typeface="Times New Roman"/>
                <a:cs typeface="Times New Roman"/>
              </a:rPr>
              <a:t>Virtual</a:t>
            </a:r>
            <a:r>
              <a:rPr lang="zh-CN" altLang="en-US" dirty="0">
                <a:latin typeface="Times New Roman"/>
                <a:cs typeface="Times New Roman"/>
              </a:rPr>
              <a:t> </a:t>
            </a:r>
            <a:r>
              <a:rPr lang="en-US" altLang="zh-CN" dirty="0">
                <a:latin typeface="Times New Roman"/>
                <a:cs typeface="Times New Roman"/>
              </a:rPr>
              <a:t>Machine</a:t>
            </a:r>
            <a:endParaRPr lang="en-US" dirty="0">
              <a:latin typeface="Times New Roman"/>
              <a:cs typeface="Times New Roman"/>
            </a:endParaRPr>
          </a:p>
        </p:txBody>
      </p:sp>
      <p:sp>
        <p:nvSpPr>
          <p:cNvPr id="23" name="TextBox 22"/>
          <p:cNvSpPr txBox="1"/>
          <p:nvPr/>
        </p:nvSpPr>
        <p:spPr>
          <a:xfrm>
            <a:off x="288167" y="1364322"/>
            <a:ext cx="3782437" cy="369332"/>
          </a:xfrm>
          <a:prstGeom prst="rect">
            <a:avLst/>
          </a:prstGeom>
          <a:noFill/>
        </p:spPr>
        <p:txBody>
          <a:bodyPr wrap="square" rtlCol="0">
            <a:spAutoFit/>
          </a:bodyPr>
          <a:lstStyle/>
          <a:p>
            <a:r>
              <a:rPr lang="en-US" altLang="zh-CN" dirty="0"/>
              <a:t>1.</a:t>
            </a:r>
            <a:r>
              <a:rPr lang="zh-CN" altLang="en-US" dirty="0"/>
              <a:t> </a:t>
            </a:r>
            <a:r>
              <a:rPr lang="en-US" dirty="0"/>
              <a:t>Write</a:t>
            </a:r>
            <a:r>
              <a:rPr lang="zh-CN" altLang="en-US" dirty="0"/>
              <a:t> </a:t>
            </a:r>
            <a:r>
              <a:rPr lang="en-US" altLang="zh-CN" dirty="0"/>
              <a:t>source</a:t>
            </a:r>
            <a:r>
              <a:rPr lang="zh-CN" altLang="en-US" dirty="0"/>
              <a:t> </a:t>
            </a:r>
            <a:r>
              <a:rPr lang="en-US" altLang="zh-CN" dirty="0"/>
              <a:t>code</a:t>
            </a:r>
            <a:r>
              <a:rPr lang="zh-CN" altLang="en-US" dirty="0"/>
              <a:t> </a:t>
            </a:r>
            <a:r>
              <a:rPr lang="en-US" altLang="zh-CN" dirty="0"/>
              <a:t>-</a:t>
            </a:r>
            <a:r>
              <a:rPr lang="zh-CN" altLang="en-US" dirty="0"/>
              <a:t> </a:t>
            </a:r>
            <a:r>
              <a:rPr lang="en-US" altLang="zh-CN" dirty="0"/>
              <a:t>HelloWorld.java</a:t>
            </a:r>
            <a:endParaRPr lang="en-US" dirty="0"/>
          </a:p>
        </p:txBody>
      </p:sp>
      <p:cxnSp>
        <p:nvCxnSpPr>
          <p:cNvPr id="26" name="Straight Arrow Connector 25"/>
          <p:cNvCxnSpPr/>
          <p:nvPr/>
        </p:nvCxnSpPr>
        <p:spPr>
          <a:xfrm>
            <a:off x="2147229" y="2911595"/>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5616696" y="3180115"/>
            <a:ext cx="1489182" cy="913639"/>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r>
              <a:rPr lang="en-US" altLang="zh-CN" dirty="0"/>
              <a:t>ative</a:t>
            </a:r>
            <a:r>
              <a:rPr lang="zh-CN" altLang="en-US" dirty="0"/>
              <a:t> </a:t>
            </a:r>
            <a:r>
              <a:rPr lang="en-US" altLang="zh-CN" dirty="0"/>
              <a:t>Machine</a:t>
            </a:r>
            <a:r>
              <a:rPr lang="zh-CN" altLang="en-US" dirty="0"/>
              <a:t> </a:t>
            </a:r>
            <a:r>
              <a:rPr lang="en-US" altLang="zh-CN" dirty="0"/>
              <a:t>Code</a:t>
            </a:r>
            <a:endParaRPr lang="en-US" dirty="0"/>
          </a:p>
        </p:txBody>
      </p:sp>
      <p:cxnSp>
        <p:nvCxnSpPr>
          <p:cNvPr id="29" name="Straight Arrow Connector 28"/>
          <p:cNvCxnSpPr/>
          <p:nvPr/>
        </p:nvCxnSpPr>
        <p:spPr>
          <a:xfrm>
            <a:off x="2028448" y="4509010"/>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82581" y="3389767"/>
            <a:ext cx="4613915" cy="369332"/>
          </a:xfrm>
          <a:prstGeom prst="rect">
            <a:avLst/>
          </a:prstGeom>
          <a:noFill/>
        </p:spPr>
        <p:txBody>
          <a:bodyPr wrap="square" rtlCol="0">
            <a:spAutoFit/>
          </a:bodyPr>
          <a:lstStyle/>
          <a:p>
            <a:r>
              <a:rPr lang="en-US" altLang="zh-CN" dirty="0"/>
              <a:t>2.</a:t>
            </a:r>
            <a:r>
              <a:rPr lang="zh-CN" altLang="en-US" dirty="0"/>
              <a:t> </a:t>
            </a:r>
            <a:r>
              <a:rPr lang="en-US" dirty="0"/>
              <a:t>Compile</a:t>
            </a:r>
            <a:r>
              <a:rPr lang="zh-CN" altLang="en-US" dirty="0"/>
              <a:t> </a:t>
            </a:r>
            <a:r>
              <a:rPr lang="en-US" altLang="zh-CN" dirty="0"/>
              <a:t>source</a:t>
            </a:r>
            <a:r>
              <a:rPr lang="zh-CN" altLang="en-US" dirty="0"/>
              <a:t> </a:t>
            </a:r>
            <a:r>
              <a:rPr lang="en-US" altLang="zh-CN" dirty="0"/>
              <a:t>code</a:t>
            </a:r>
            <a:r>
              <a:rPr lang="zh-CN" altLang="en-US" dirty="0"/>
              <a:t> </a:t>
            </a:r>
            <a:r>
              <a:rPr lang="en-US" altLang="zh-CN" dirty="0"/>
              <a:t>-</a:t>
            </a:r>
            <a:r>
              <a:rPr lang="zh-CN" altLang="en-US" dirty="0"/>
              <a:t> </a:t>
            </a:r>
            <a:r>
              <a:rPr lang="en-US" altLang="zh-CN" dirty="0"/>
              <a:t>javac</a:t>
            </a:r>
            <a:r>
              <a:rPr lang="zh-CN" altLang="en-US" dirty="0"/>
              <a:t> </a:t>
            </a:r>
            <a:r>
              <a:rPr lang="en-US" altLang="zh-CN" dirty="0"/>
              <a:t>HelloWorld.java</a:t>
            </a:r>
          </a:p>
        </p:txBody>
      </p:sp>
      <p:sp>
        <p:nvSpPr>
          <p:cNvPr id="35" name="Rectangle 34"/>
          <p:cNvSpPr/>
          <p:nvPr/>
        </p:nvSpPr>
        <p:spPr>
          <a:xfrm>
            <a:off x="5175014" y="4737147"/>
            <a:ext cx="2002230" cy="516396"/>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Operating</a:t>
            </a:r>
            <a:r>
              <a:rPr lang="zh-CN" altLang="en-US" dirty="0">
                <a:latin typeface="Times New Roman"/>
                <a:cs typeface="Times New Roman"/>
              </a:rPr>
              <a:t> </a:t>
            </a:r>
            <a:r>
              <a:rPr lang="en-US" altLang="zh-CN" dirty="0">
                <a:latin typeface="Times New Roman"/>
                <a:cs typeface="Times New Roman"/>
              </a:rPr>
              <a:t>Systems</a:t>
            </a:r>
            <a:endParaRPr lang="en-US" dirty="0">
              <a:latin typeface="Times New Roman"/>
              <a:cs typeface="Times New Roman"/>
            </a:endParaRPr>
          </a:p>
        </p:txBody>
      </p:sp>
      <p:sp>
        <p:nvSpPr>
          <p:cNvPr id="36" name="Rectangle 35"/>
          <p:cNvSpPr/>
          <p:nvPr/>
        </p:nvSpPr>
        <p:spPr>
          <a:xfrm>
            <a:off x="5175014" y="5245440"/>
            <a:ext cx="2002230" cy="414483"/>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H</a:t>
            </a:r>
            <a:r>
              <a:rPr lang="en-US" altLang="zh-CN" dirty="0">
                <a:latin typeface="Times New Roman"/>
                <a:cs typeface="Times New Roman"/>
              </a:rPr>
              <a:t>ardware</a:t>
            </a:r>
            <a:endParaRPr lang="en-US" dirty="0">
              <a:latin typeface="Times New Roman"/>
              <a:cs typeface="Times New Roman"/>
            </a:endParaRPr>
          </a:p>
        </p:txBody>
      </p:sp>
      <p:sp>
        <p:nvSpPr>
          <p:cNvPr id="37" name="TextBox 36"/>
          <p:cNvSpPr txBox="1"/>
          <p:nvPr/>
        </p:nvSpPr>
        <p:spPr>
          <a:xfrm>
            <a:off x="447723" y="5947800"/>
            <a:ext cx="3486539" cy="369332"/>
          </a:xfrm>
          <a:prstGeom prst="rect">
            <a:avLst/>
          </a:prstGeom>
          <a:noFill/>
        </p:spPr>
        <p:txBody>
          <a:bodyPr wrap="none" rtlCol="0">
            <a:spAutoFit/>
          </a:bodyPr>
          <a:lstStyle/>
          <a:p>
            <a:r>
              <a:rPr lang="en-US" dirty="0"/>
              <a:t>Obtain</a:t>
            </a:r>
            <a:r>
              <a:rPr lang="zh-CN" altLang="en-US" dirty="0"/>
              <a:t> </a:t>
            </a:r>
            <a:r>
              <a:rPr lang="en-US" altLang="zh-CN" dirty="0"/>
              <a:t>bytecode</a:t>
            </a:r>
            <a:r>
              <a:rPr lang="zh-CN" altLang="en-US" dirty="0"/>
              <a:t> </a:t>
            </a:r>
            <a:r>
              <a:rPr lang="en-US" altLang="zh-CN" dirty="0"/>
              <a:t>-</a:t>
            </a:r>
            <a:r>
              <a:rPr lang="zh-CN" altLang="en-US" dirty="0"/>
              <a:t> </a:t>
            </a:r>
            <a:r>
              <a:rPr lang="en-US" altLang="zh-CN" dirty="0"/>
              <a:t>HelloWorld.class</a:t>
            </a:r>
            <a:endParaRPr lang="en-US" dirty="0"/>
          </a:p>
        </p:txBody>
      </p:sp>
      <p:sp>
        <p:nvSpPr>
          <p:cNvPr id="42" name="Freeform 41"/>
          <p:cNvSpPr/>
          <p:nvPr/>
        </p:nvSpPr>
        <p:spPr>
          <a:xfrm>
            <a:off x="3855881" y="2046561"/>
            <a:ext cx="1306612" cy="4038283"/>
          </a:xfrm>
          <a:custGeom>
            <a:avLst/>
            <a:gdLst>
              <a:gd name="connsiteX0" fmla="*/ 0 w 1306612"/>
              <a:gd name="connsiteY0" fmla="*/ 4038283 h 4038283"/>
              <a:gd name="connsiteX1" fmla="*/ 840617 w 1306612"/>
              <a:gd name="connsiteY1" fmla="*/ 2996735 h 4038283"/>
              <a:gd name="connsiteX2" fmla="*/ 840617 w 1306612"/>
              <a:gd name="connsiteY2" fmla="*/ 0 h 4038283"/>
              <a:gd name="connsiteX3" fmla="*/ 1306612 w 1306612"/>
              <a:gd name="connsiteY3" fmla="*/ 0 h 4038283"/>
            </a:gdLst>
            <a:ahLst/>
            <a:cxnLst>
              <a:cxn ang="0">
                <a:pos x="connsiteX0" y="connsiteY0"/>
              </a:cxn>
              <a:cxn ang="0">
                <a:pos x="connsiteX1" y="connsiteY1"/>
              </a:cxn>
              <a:cxn ang="0">
                <a:pos x="connsiteX2" y="connsiteY2"/>
              </a:cxn>
              <a:cxn ang="0">
                <a:pos x="connsiteX3" y="connsiteY3"/>
              </a:cxn>
            </a:cxnLst>
            <a:rect l="l" t="t" r="r" b="b"/>
            <a:pathLst>
              <a:path w="1306612" h="4038283">
                <a:moveTo>
                  <a:pt x="0" y="4038283"/>
                </a:moveTo>
                <a:lnTo>
                  <a:pt x="840617" y="2996735"/>
                </a:lnTo>
                <a:lnTo>
                  <a:pt x="840617" y="0"/>
                </a:lnTo>
                <a:lnTo>
                  <a:pt x="1306612" y="0"/>
                </a:lnTo>
              </a:path>
            </a:pathLst>
          </a:custGeom>
          <a:ln w="190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4823227" y="1185623"/>
            <a:ext cx="3389879" cy="369332"/>
          </a:xfrm>
          <a:prstGeom prst="rect">
            <a:avLst/>
          </a:prstGeom>
          <a:noFill/>
        </p:spPr>
        <p:txBody>
          <a:bodyPr wrap="square" rtlCol="0">
            <a:spAutoFit/>
          </a:bodyPr>
          <a:lstStyle/>
          <a:p>
            <a:r>
              <a:rPr lang="en-US" altLang="zh-CN" dirty="0"/>
              <a:t>2.</a:t>
            </a:r>
            <a:r>
              <a:rPr lang="zh-CN" altLang="en-US" dirty="0"/>
              <a:t> </a:t>
            </a:r>
            <a:r>
              <a:rPr lang="en-US" dirty="0"/>
              <a:t>Run</a:t>
            </a:r>
            <a:r>
              <a:rPr lang="zh-CN" altLang="en-US" dirty="0"/>
              <a:t> </a:t>
            </a:r>
            <a:r>
              <a:rPr lang="en-US" altLang="zh-CN" dirty="0"/>
              <a:t>in</a:t>
            </a:r>
            <a:r>
              <a:rPr lang="zh-CN" altLang="en-US" dirty="0"/>
              <a:t> </a:t>
            </a:r>
            <a:r>
              <a:rPr lang="en-US" altLang="zh-CN" dirty="0"/>
              <a:t>JVM</a:t>
            </a:r>
            <a:r>
              <a:rPr lang="zh-CN" altLang="en-US" dirty="0"/>
              <a:t> </a:t>
            </a:r>
            <a:r>
              <a:rPr lang="en-US" altLang="zh-CN" dirty="0"/>
              <a:t>-</a:t>
            </a:r>
            <a:r>
              <a:rPr lang="zh-CN" altLang="en-US" dirty="0"/>
              <a:t> </a:t>
            </a:r>
            <a:r>
              <a:rPr lang="en-US" altLang="zh-CN" dirty="0"/>
              <a:t>java</a:t>
            </a:r>
            <a:r>
              <a:rPr lang="zh-CN" altLang="en-US" dirty="0"/>
              <a:t> </a:t>
            </a:r>
            <a:r>
              <a:rPr lang="en-US" altLang="zh-CN" dirty="0"/>
              <a:t>HelloWorld</a:t>
            </a:r>
          </a:p>
        </p:txBody>
      </p:sp>
      <p:sp>
        <p:nvSpPr>
          <p:cNvPr id="44" name="Oval 43"/>
          <p:cNvSpPr/>
          <p:nvPr/>
        </p:nvSpPr>
        <p:spPr>
          <a:xfrm>
            <a:off x="1288338" y="5095201"/>
            <a:ext cx="1572091" cy="831411"/>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Java</a:t>
            </a:r>
            <a:r>
              <a:rPr lang="zh-CN" altLang="en-US" dirty="0"/>
              <a:t> </a:t>
            </a:r>
            <a:r>
              <a:rPr lang="en-US" altLang="zh-CN" dirty="0"/>
              <a:t>Bytecode</a:t>
            </a:r>
            <a:endParaRPr lang="en-US" dirty="0"/>
          </a:p>
        </p:txBody>
      </p:sp>
      <p:cxnSp>
        <p:nvCxnSpPr>
          <p:cNvPr id="45" name="Straight Arrow Connector 44"/>
          <p:cNvCxnSpPr/>
          <p:nvPr/>
        </p:nvCxnSpPr>
        <p:spPr>
          <a:xfrm>
            <a:off x="6426797" y="2572733"/>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7882535" y="1863863"/>
            <a:ext cx="1148002" cy="411752"/>
          </a:xfrm>
          <a:prstGeom prst="rect">
            <a:avLst/>
          </a:prstGeom>
          <a:solidFill>
            <a:schemeClr val="bg1">
              <a:lumMod val="85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J</a:t>
            </a:r>
            <a:r>
              <a:rPr lang="en-US" altLang="zh-CN" dirty="0">
                <a:latin typeface="Times New Roman"/>
                <a:cs typeface="Times New Roman"/>
              </a:rPr>
              <a:t>ava</a:t>
            </a:r>
            <a:r>
              <a:rPr lang="zh-CN" altLang="en-US" dirty="0">
                <a:latin typeface="Times New Roman"/>
                <a:cs typeface="Times New Roman"/>
              </a:rPr>
              <a:t> </a:t>
            </a:r>
            <a:r>
              <a:rPr lang="en-US" altLang="zh-CN" dirty="0">
                <a:latin typeface="Times New Roman"/>
                <a:cs typeface="Times New Roman"/>
              </a:rPr>
              <a:t>API</a:t>
            </a:r>
            <a:endParaRPr lang="en-US" dirty="0">
              <a:latin typeface="Times New Roman"/>
              <a:cs typeface="Times New Roman"/>
            </a:endParaRPr>
          </a:p>
        </p:txBody>
      </p:sp>
      <p:cxnSp>
        <p:nvCxnSpPr>
          <p:cNvPr id="47" name="Straight Arrow Connector 46"/>
          <p:cNvCxnSpPr/>
          <p:nvPr/>
        </p:nvCxnSpPr>
        <p:spPr>
          <a:xfrm flipH="1">
            <a:off x="7535328" y="2074436"/>
            <a:ext cx="319798" cy="0"/>
          </a:xfrm>
          <a:prstGeom prst="straightConnector1">
            <a:avLst/>
          </a:prstGeom>
          <a:ln w="190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6439209" y="4164308"/>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52" name="Picture 51" descr="arm.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366" y="6226412"/>
            <a:ext cx="540785" cy="528873"/>
          </a:xfrm>
          <a:prstGeom prst="rect">
            <a:avLst/>
          </a:prstGeom>
        </p:spPr>
      </p:pic>
      <p:pic>
        <p:nvPicPr>
          <p:cNvPr id="53" name="Picture 52" descr="android.png"/>
          <p:cNvPicPr>
            <a:picLocks noChangeAspect="1"/>
          </p:cNvPicPr>
          <p:nvPr/>
        </p:nvPicPr>
        <p:blipFill rotWithShape="1">
          <a:blip r:embed="rId3">
            <a:extLst>
              <a:ext uri="{28A0092B-C50C-407E-A947-70E740481C1C}">
                <a14:useLocalDpi xmlns:a14="http://schemas.microsoft.com/office/drawing/2010/main" val="0"/>
              </a:ext>
            </a:extLst>
          </a:blip>
          <a:srcRect l="24819" t="6381" r="26018" b="3265"/>
          <a:stretch/>
        </p:blipFill>
        <p:spPr>
          <a:xfrm>
            <a:off x="5945326" y="5792616"/>
            <a:ext cx="387309" cy="398612"/>
          </a:xfrm>
          <a:prstGeom prst="rect">
            <a:avLst/>
          </a:prstGeom>
        </p:spPr>
      </p:pic>
      <p:pic>
        <p:nvPicPr>
          <p:cNvPr id="55" name="Picture 54" descr="AMD.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951" y="6261086"/>
            <a:ext cx="615857" cy="459524"/>
          </a:xfrm>
          <a:prstGeom prst="rect">
            <a:avLst/>
          </a:prstGeom>
        </p:spPr>
      </p:pic>
      <p:pic>
        <p:nvPicPr>
          <p:cNvPr id="56" name="Picture 55" descr="intel.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0877" y="6254183"/>
            <a:ext cx="473330" cy="473330"/>
          </a:xfrm>
          <a:prstGeom prst="rect">
            <a:avLst/>
          </a:prstGeom>
        </p:spPr>
      </p:pic>
      <p:pic>
        <p:nvPicPr>
          <p:cNvPr id="57" name="Picture 56" descr="mac.jpeg"/>
          <p:cNvPicPr>
            <a:picLocks noChangeAspect="1"/>
          </p:cNvPicPr>
          <p:nvPr/>
        </p:nvPicPr>
        <p:blipFill rotWithShape="1">
          <a:blip r:embed="rId6">
            <a:extLst>
              <a:ext uri="{28A0092B-C50C-407E-A947-70E740481C1C}">
                <a14:useLocalDpi xmlns:a14="http://schemas.microsoft.com/office/drawing/2010/main" val="0"/>
              </a:ext>
            </a:extLst>
          </a:blip>
          <a:srcRect l="12043" r="18702"/>
          <a:stretch/>
        </p:blipFill>
        <p:spPr>
          <a:xfrm>
            <a:off x="7453165" y="5782778"/>
            <a:ext cx="371616" cy="418289"/>
          </a:xfrm>
          <a:prstGeom prst="rect">
            <a:avLst/>
          </a:prstGeom>
        </p:spPr>
      </p:pic>
      <p:pic>
        <p:nvPicPr>
          <p:cNvPr id="58" name="Picture 57" descr="linux.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3138" y="5799617"/>
            <a:ext cx="624992" cy="384611"/>
          </a:xfrm>
          <a:prstGeom prst="rect">
            <a:avLst/>
          </a:prstGeom>
        </p:spPr>
      </p:pic>
      <p:pic>
        <p:nvPicPr>
          <p:cNvPr id="60" name="Picture 59" descr="windows.png"/>
          <p:cNvPicPr>
            <a:picLocks noChangeAspect="1"/>
          </p:cNvPicPr>
          <p:nvPr/>
        </p:nvPicPr>
        <p:blipFill rotWithShape="1">
          <a:blip r:embed="rId8">
            <a:extLst>
              <a:ext uri="{28A0092B-C50C-407E-A947-70E740481C1C}">
                <a14:useLocalDpi xmlns:a14="http://schemas.microsoft.com/office/drawing/2010/main" val="0"/>
              </a:ext>
            </a:extLst>
          </a:blip>
          <a:srcRect t="38039" b="32299"/>
          <a:stretch/>
        </p:blipFill>
        <p:spPr>
          <a:xfrm>
            <a:off x="6523423" y="5883203"/>
            <a:ext cx="733055" cy="217438"/>
          </a:xfrm>
          <a:prstGeom prst="rect">
            <a:avLst/>
          </a:prstGeom>
        </p:spPr>
      </p:pic>
      <p:pic>
        <p:nvPicPr>
          <p:cNvPr id="61" name="Picture 60" descr="apple-chips.jpeg"/>
          <p:cNvPicPr>
            <a:picLocks noChangeAspect="1"/>
          </p:cNvPicPr>
          <p:nvPr/>
        </p:nvPicPr>
        <p:blipFill rotWithShape="1">
          <a:blip r:embed="rId9">
            <a:extLst>
              <a:ext uri="{28A0092B-C50C-407E-A947-70E740481C1C}">
                <a14:useLocalDpi xmlns:a14="http://schemas.microsoft.com/office/drawing/2010/main" val="0"/>
              </a:ext>
            </a:extLst>
          </a:blip>
          <a:srcRect l="30692" t="12794" r="30892" b="31270"/>
          <a:stretch/>
        </p:blipFill>
        <p:spPr>
          <a:xfrm>
            <a:off x="7444557" y="6311990"/>
            <a:ext cx="380224" cy="357717"/>
          </a:xfrm>
          <a:prstGeom prst="rect">
            <a:avLst/>
          </a:prstGeom>
        </p:spPr>
      </p:pic>
      <p:pic>
        <p:nvPicPr>
          <p:cNvPr id="64" name="Picture 63" descr="Screen Shot 2018-08-10 at 6.39.05 PM.png"/>
          <p:cNvPicPr>
            <a:picLocks noChangeAspect="1"/>
          </p:cNvPicPr>
          <p:nvPr/>
        </p:nvPicPr>
        <p:blipFill rotWithShape="1">
          <a:blip r:embed="rId10">
            <a:extLst>
              <a:ext uri="{28A0092B-C50C-407E-A947-70E740481C1C}">
                <a14:useLocalDpi xmlns:a14="http://schemas.microsoft.com/office/drawing/2010/main" val="0"/>
              </a:ext>
            </a:extLst>
          </a:blip>
          <a:srcRect t="9746"/>
          <a:stretch/>
        </p:blipFill>
        <p:spPr>
          <a:xfrm>
            <a:off x="7243473" y="4962066"/>
            <a:ext cx="1842772" cy="382081"/>
          </a:xfrm>
          <a:prstGeom prst="rect">
            <a:avLst/>
          </a:prstGeom>
        </p:spPr>
      </p:pic>
    </p:spTree>
    <p:extLst>
      <p:ext uri="{BB962C8B-B14F-4D97-AF65-F5344CB8AC3E}">
        <p14:creationId xmlns:p14="http://schemas.microsoft.com/office/powerpoint/2010/main" val="2401698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2958</TotalTime>
  <Words>663</Words>
  <Application>Microsoft Office PowerPoint</Application>
  <PresentationFormat>On-screen Show (4:3)</PresentationFormat>
  <Paragraphs>110</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Menlo</vt:lpstr>
      <vt:lpstr>Aptos</vt:lpstr>
      <vt:lpstr>Arial</vt:lpstr>
      <vt:lpstr>Calibri</vt:lpstr>
      <vt:lpstr>Helvetica</vt:lpstr>
      <vt:lpstr>Times New Roman</vt:lpstr>
      <vt:lpstr>Wingdings</vt:lpstr>
      <vt:lpstr>Office Theme</vt:lpstr>
      <vt:lpstr>Lecture 1 Welcome to CSC 017</vt:lpstr>
      <vt:lpstr>Instructor Information</vt:lpstr>
      <vt:lpstr>Course Goals</vt:lpstr>
      <vt:lpstr>Tentative Topics</vt:lpstr>
      <vt:lpstr>Textbook</vt:lpstr>
      <vt:lpstr>External Resources</vt:lpstr>
      <vt:lpstr>Grading Policy</vt:lpstr>
      <vt:lpstr>Reasons to Choose Java</vt:lpstr>
      <vt:lpstr>Write Once and Run Anywhere</vt:lpstr>
      <vt:lpstr>Java is a Platform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96</cp:revision>
  <dcterms:created xsi:type="dcterms:W3CDTF">2018-08-13T22:58:39Z</dcterms:created>
  <dcterms:modified xsi:type="dcterms:W3CDTF">2024-09-04T13:05:53Z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