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57" r:id="rId3"/>
    <p:sldId id="346" r:id="rId4"/>
    <p:sldId id="348" r:id="rId5"/>
    <p:sldId id="347" r:id="rId6"/>
    <p:sldId id="359" r:id="rId7"/>
    <p:sldId id="342" r:id="rId8"/>
    <p:sldId id="343" r:id="rId9"/>
    <p:sldId id="360" r:id="rId10"/>
    <p:sldId id="361" r:id="rId11"/>
    <p:sldId id="345" r:id="rId12"/>
    <p:sldId id="349" r:id="rId13"/>
    <p:sldId id="314" r:id="rId14"/>
    <p:sldId id="351" r:id="rId15"/>
    <p:sldId id="315" r:id="rId16"/>
    <p:sldId id="316" r:id="rId17"/>
    <p:sldId id="317" r:id="rId18"/>
    <p:sldId id="318" r:id="rId19"/>
    <p:sldId id="319" r:id="rId20"/>
    <p:sldId id="320" r:id="rId21"/>
    <p:sldId id="322" r:id="rId22"/>
    <p:sldId id="328" r:id="rId23"/>
    <p:sldId id="327" r:id="rId24"/>
    <p:sldId id="329" r:id="rId25"/>
    <p:sldId id="330" r:id="rId26"/>
    <p:sldId id="321" r:id="rId27"/>
    <p:sldId id="341" r:id="rId28"/>
    <p:sldId id="355" r:id="rId29"/>
    <p:sldId id="339" r:id="rId30"/>
    <p:sldId id="273" r:id="rId31"/>
    <p:sldId id="334" r:id="rId32"/>
    <p:sldId id="354" r:id="rId33"/>
    <p:sldId id="336" r:id="rId34"/>
    <p:sldId id="265" r:id="rId35"/>
    <p:sldId id="337" r:id="rId36"/>
    <p:sldId id="264" r:id="rId37"/>
    <p:sldId id="352" r:id="rId38"/>
    <p:sldId id="269" r:id="rId39"/>
    <p:sldId id="270" r:id="rId40"/>
    <p:sldId id="275" r:id="rId41"/>
    <p:sldId id="357" r:id="rId42"/>
    <p:sldId id="290" r:id="rId43"/>
    <p:sldId id="356" r:id="rId44"/>
    <p:sldId id="298" r:id="rId45"/>
    <p:sldId id="300" r:id="rId46"/>
    <p:sldId id="301" r:id="rId47"/>
    <p:sldId id="302" r:id="rId48"/>
    <p:sldId id="303" r:id="rId49"/>
    <p:sldId id="304" r:id="rId50"/>
    <p:sldId id="350" r:id="rId51"/>
    <p:sldId id="353" r:id="rId52"/>
    <p:sldId id="333" r:id="rId53"/>
    <p:sldId id="340" r:id="rId54"/>
    <p:sldId id="358" r:id="rId55"/>
    <p:sldId id="296"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0E"/>
    <a:srgbClr val="1B8E1D"/>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83399" autoAdjust="0"/>
  </p:normalViewPr>
  <p:slideViewPr>
    <p:cSldViewPr snapToGrid="0" snapToObjects="1">
      <p:cViewPr varScale="1">
        <p:scale>
          <a:sx n="69" d="100"/>
          <a:sy n="69" d="100"/>
        </p:scale>
        <p:origin x="1886"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4/22/2025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4vc5OYLMcY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AE5I0xACpZ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youtube.com/watch?v=es2T6KY45cA"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2" Type="http://schemas.openxmlformats.org/officeDocument/2006/relationships/slide" Target="../slides/slide55.xml"/><Relationship Id="rId1" Type="http://schemas.openxmlformats.org/officeDocument/2006/relationships/notesMaster" Target="../notesMasters/notesMaster1.xm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H5kAcmGOn4Q"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 pass, we consider remaining elements and compare all adjacent and swap if larger element is before a smaller element.</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2629284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r>
              <a:rPr lang="en-GB" dirty="0"/>
              <a:t>Rearrange the array around the pivot. After partitioning, all elements smaller than the pivot will be on its left, and all elements greater than the pivot will be on its right. The pivot is then in its correct position, and we obtain the index of the pivot.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28</a:t>
            </a:fld>
            <a:endParaRPr lang="en-US"/>
          </a:p>
        </p:txBody>
      </p:sp>
    </p:spTree>
    <p:extLst>
      <p:ext uri="{BB962C8B-B14F-4D97-AF65-F5344CB8AC3E}">
        <p14:creationId xmlns:p14="http://schemas.microsoft.com/office/powerpoint/2010/main" val="420885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We use the first element as Pivot in the examples.</a:t>
            </a:r>
          </a:p>
          <a:p>
            <a:endParaRPr lang="en-GB" dirty="0"/>
          </a:p>
          <a:p>
            <a:r>
              <a:rPr lang="en-GB" dirty="0"/>
              <a:t>## Recursive Implementation</a:t>
            </a:r>
          </a:p>
          <a:p>
            <a:endParaRPr lang="en-GB" dirty="0"/>
          </a:p>
          <a:p>
            <a:r>
              <a:rPr lang="en-GB" dirty="0"/>
              <a:t>After partitioning, the Quick 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 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Quick Sort(array, low, high):</a:t>
            </a:r>
          </a:p>
          <a:p>
            <a:r>
              <a:rPr lang="en-GB" dirty="0"/>
              <a:t>    if low &lt; high:</a:t>
            </a:r>
          </a:p>
          <a:p>
            <a:r>
              <a:rPr lang="en-GB" dirty="0"/>
              <a:t>        pi = partition(array, low, high)</a:t>
            </a:r>
          </a:p>
          <a:p>
            <a:r>
              <a:rPr lang="en-GB" dirty="0"/>
              <a:t>        Quick Sort(array, low, pi - 1)</a:t>
            </a:r>
          </a:p>
          <a:p>
            <a:r>
              <a:rPr lang="en-GB" dirty="0"/>
              <a:t>        Quick Sort(array,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a:t>Quick Sort(data,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 Sort's performance:</a:t>
            </a:r>
          </a:p>
          <a:p>
            <a:endParaRPr lang="en-GB" dirty="0"/>
          </a:p>
          <a:p>
            <a:r>
              <a:rPr lang="en-GB" dirty="0"/>
              <a:t>- **Multi-pivot Quick 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 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 Sort</a:t>
            </a:r>
          </a:p>
          <a:p>
            <a:r>
              <a:rPr lang="en-GB" dirty="0"/>
              <a:t>[5] https://builtin.com/articles/Quick Sort</a:t>
            </a:r>
          </a:p>
          <a:p>
            <a:r>
              <a:rPr lang="en-GB" dirty="0"/>
              <a:t>[6] https://stackoverflow.com/questions/164163/Quick Sort-choosing-the-pivot</a:t>
            </a:r>
          </a:p>
          <a:p>
            <a:r>
              <a:rPr lang="en-GB" dirty="0"/>
              <a:t>[7] https://www.youtube.com/watch?v=Vtckgz38QHs</a:t>
            </a:r>
          </a:p>
          <a:p>
            <a:r>
              <a:rPr lang="en-GB" dirty="0"/>
              <a:t>[8] https://algs4.cs.princeton.edu/23Quick 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29</a:t>
            </a:fld>
            <a:endParaRPr lang="en-US"/>
          </a:p>
        </p:txBody>
      </p:sp>
    </p:spTree>
    <p:extLst>
      <p:ext uri="{BB962C8B-B14F-4D97-AF65-F5344CB8AC3E}">
        <p14:creationId xmlns:p14="http://schemas.microsoft.com/office/powerpoint/2010/main" val="2798079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Quick Sort Animations | Data Structure | Visual How</a:t>
            </a:r>
          </a:p>
          <a:p>
            <a:r>
              <a:rPr lang="en-GB" sz="1200" dirty="0">
                <a:hlinkClick r:id="rId3"/>
              </a:rPr>
              <a:t>https://www.youtube.com/watch?v=4vc5OYLMcYE</a:t>
            </a:r>
            <a:r>
              <a:rPr lang="en-GB" sz="1200" dirty="0"/>
              <a:t> </a:t>
            </a:r>
            <a:endParaRPr lang="en-SE"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31</a:t>
            </a:fld>
            <a:endParaRPr lang="en-US"/>
          </a:p>
        </p:txBody>
      </p:sp>
    </p:spTree>
    <p:extLst>
      <p:ext uri="{BB962C8B-B14F-4D97-AF65-F5344CB8AC3E}">
        <p14:creationId xmlns:p14="http://schemas.microsoft.com/office/powerpoint/2010/main" val="4023542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https://www.geeksforgeeks.org/time-and-space-complexity-of-radix-sort-algorithm/</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32</a:t>
            </a:fld>
            <a:endParaRPr lang="en-US"/>
          </a:p>
        </p:txBody>
      </p:sp>
    </p:spTree>
    <p:extLst>
      <p:ext uri="{BB962C8B-B14F-4D97-AF65-F5344CB8AC3E}">
        <p14:creationId xmlns:p14="http://schemas.microsoft.com/office/powerpoint/2010/main" val="3409263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44</a:t>
            </a:fld>
            <a:endParaRPr lang="en-US"/>
          </a:p>
        </p:txBody>
      </p:sp>
    </p:spTree>
    <p:extLst>
      <p:ext uri="{BB962C8B-B14F-4D97-AF65-F5344CB8AC3E}">
        <p14:creationId xmlns:p14="http://schemas.microsoft.com/office/powerpoint/2010/main" val="3744913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sort is said to be stable if order of equivalent items is preserved.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BY_SECTION);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a:t>
            </a:r>
            <a:r>
              <a:rPr lang="en-US" sz="1200" dirty="0">
                <a:solidFill>
                  <a:schemeClr val="accent1"/>
                </a:solidFill>
                <a:latin typeface="Arial"/>
                <a:cs typeface="Arial"/>
              </a:rPr>
              <a:t>stable</a:t>
            </a:r>
            <a:r>
              <a:rPr lang="en-US" sz="1200" dirty="0">
                <a:latin typeface="Arial"/>
                <a:cs typeface="Arial"/>
              </a:rPr>
              <a:t> sort preserves the relative order of items with equal keys.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if two elements are equal, their order will be preserved after sorting.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50</a:t>
            </a:fld>
            <a:endParaRPr lang="en-US"/>
          </a:p>
        </p:txBody>
      </p:sp>
    </p:spTree>
    <p:extLst>
      <p:ext uri="{BB962C8B-B14F-4D97-AF65-F5344CB8AC3E}">
        <p14:creationId xmlns:p14="http://schemas.microsoft.com/office/powerpoint/2010/main" val="1151707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latin typeface="Times New Roman"/>
                <a:cs typeface="Times New Roman"/>
              </a:rPr>
              <a:t>What Is a Binary Heap? (Talks about min heap)</a:t>
            </a:r>
          </a:p>
          <a:p>
            <a:pPr lvl="1"/>
            <a:r>
              <a:rPr lang="en-GB" dirty="0">
                <a:latin typeface="Times New Roman"/>
                <a:cs typeface="Times New Roman"/>
                <a:hlinkClick r:id="rId3"/>
              </a:rPr>
              <a:t>https://www.youtube.com/watch?v=AE5I0xACpZs</a:t>
            </a:r>
            <a:r>
              <a:rPr lang="en-GB" dirty="0">
                <a:latin typeface="Times New Roman"/>
                <a:cs typeface="Times New Roman"/>
              </a:rPr>
              <a:t> </a:t>
            </a:r>
            <a:endParaRPr lang="en-SE"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53</a:t>
            </a:fld>
            <a:endParaRPr lang="en-US"/>
          </a:p>
        </p:txBody>
      </p:sp>
    </p:spTree>
    <p:extLst>
      <p:ext uri="{BB962C8B-B14F-4D97-AF65-F5344CB8AC3E}">
        <p14:creationId xmlns:p14="http://schemas.microsoft.com/office/powerpoint/2010/main" val="2510204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Merge Sort vs Quick Sort</a:t>
            </a:r>
          </a:p>
          <a:p>
            <a:pPr lvl="2"/>
            <a:r>
              <a:rPr lang="en-GB" dirty="0">
                <a:hlinkClick r:id="rId3"/>
              </a:rPr>
              <a:t>https://www.youtube.com/watch?v=es2T6KY45cA</a:t>
            </a:r>
            <a:r>
              <a:rPr lang="en-GB" dirty="0"/>
              <a:t>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54</a:t>
            </a:fld>
            <a:endParaRPr lang="en-US"/>
          </a:p>
        </p:txBody>
      </p:sp>
    </p:spTree>
    <p:extLst>
      <p:ext uri="{BB962C8B-B14F-4D97-AF65-F5344CB8AC3E}">
        <p14:creationId xmlns:p14="http://schemas.microsoft.com/office/powerpoint/2010/main" val="2569821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55</a:t>
            </a:fld>
            <a:endParaRPr lang="en-US"/>
          </a:p>
        </p:txBody>
      </p:sp>
    </p:spTree>
    <p:extLst>
      <p:ext uri="{BB962C8B-B14F-4D97-AF65-F5344CB8AC3E}">
        <p14:creationId xmlns:p14="http://schemas.microsoft.com/office/powerpoint/2010/main" val="328729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05971-17B4-4FF2-F34B-7C329749FE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3A17-6506-2116-6C0D-E0386D7797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7091BE-C008-0E7B-0FAB-54775590F85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a:cs typeface="Times New Roman"/>
              </a:rPr>
              <a:t>The </a:t>
            </a:r>
            <a:r>
              <a:rPr lang="en-US" sz="1200" dirty="0">
                <a:solidFill>
                  <a:srgbClr val="4F81BD"/>
                </a:solidFill>
                <a:latin typeface="Times New Roman"/>
                <a:cs typeface="Times New Roman"/>
              </a:rPr>
              <a:t>idea </a:t>
            </a:r>
            <a:r>
              <a:rPr lang="en-US" sz="1200" dirty="0">
                <a:latin typeface="Times New Roman"/>
                <a:cs typeface="Times New Roman"/>
              </a:rPr>
              <a:t>is to find the smallest value in the remaining unsorted array and put that at the start. And then just keep repeating that process over and over. </a:t>
            </a:r>
          </a:p>
          <a:p>
            <a:endParaRPr lang="en-SE" dirty="0"/>
          </a:p>
        </p:txBody>
      </p:sp>
      <p:sp>
        <p:nvSpPr>
          <p:cNvPr id="4" name="Slide Number Placeholder 3">
            <a:extLst>
              <a:ext uri="{FF2B5EF4-FFF2-40B4-BE49-F238E27FC236}">
                <a16:creationId xmlns:a16="http://schemas.microsoft.com/office/drawing/2014/main" id="{6C071076-0235-D845-98EB-722F4AC0CB78}"/>
              </a:ext>
            </a:extLst>
          </p:cNvPr>
          <p:cNvSpPr>
            <a:spLocks noGrp="1"/>
          </p:cNvSpPr>
          <p:nvPr>
            <p:ph type="sldNum" sz="quarter" idx="5"/>
          </p:nvPr>
        </p:nvSpPr>
        <p:spPr/>
        <p:txBody>
          <a:bodyPr/>
          <a:lstStyle/>
          <a:p>
            <a:fld id="{13F62E29-99FC-EB40-923F-D38E4FE7BE7E}" type="slidenum">
              <a:rPr lang="en-US" smtClean="0"/>
              <a:t>6</a:t>
            </a:fld>
            <a:endParaRPr lang="en-US"/>
          </a:p>
        </p:txBody>
      </p:sp>
    </p:spTree>
    <p:extLst>
      <p:ext uri="{BB962C8B-B14F-4D97-AF65-F5344CB8AC3E}">
        <p14:creationId xmlns:p14="http://schemas.microsoft.com/office/powerpoint/2010/main" val="1950132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7</a:t>
            </a:fld>
            <a:endParaRPr lang="en-US"/>
          </a:p>
        </p:txBody>
      </p:sp>
    </p:spTree>
    <p:extLst>
      <p:ext uri="{BB962C8B-B14F-4D97-AF65-F5344CB8AC3E}">
        <p14:creationId xmlns:p14="http://schemas.microsoft.com/office/powerpoint/2010/main" val="4145254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3345988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https://www.youtube.com/watch?v=EitnYxinKkw</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182403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Heaps and Heap Sort 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https://www.youtube.com/watch?v=H5kAcmGOn4Q</a:t>
            </a:r>
            <a:r>
              <a:rPr lang="en-GB" dirty="0"/>
              <a:t> </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417966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23</a:t>
            </a:fld>
            <a:endParaRPr lang="en-US"/>
          </a:p>
        </p:txBody>
      </p:sp>
    </p:spTree>
    <p:extLst>
      <p:ext uri="{BB962C8B-B14F-4D97-AF65-F5344CB8AC3E}">
        <p14:creationId xmlns:p14="http://schemas.microsoft.com/office/powerpoint/2010/main" val="332230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node can have 2 subtrees.</a:t>
            </a:r>
          </a:p>
          <a:p>
            <a:r>
              <a:rPr lang="en-GB" dirty="0"/>
              <a:t>, but is less efficient in terms of memory and execution time than efficient sorting algorithms.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2653604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94946" y="637655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4/22/2025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04182" y="640079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time-and-space-complexity-of-insertion-sort-algorithm/" TargetMode="External"/><Relationship Id="rId2" Type="http://schemas.openxmlformats.org/officeDocument/2006/relationships/hyperlink" Target="https://www.geeksforgeeks.org/insertion-sort-algorithm/" TargetMode="External"/><Relationship Id="rId1" Type="http://schemas.openxmlformats.org/officeDocument/2006/relationships/slideLayout" Target="../slideLayouts/slideLayout2.xml"/><Relationship Id="rId4" Type="http://schemas.openxmlformats.org/officeDocument/2006/relationships/hyperlink" Target="https://www.youtube.com/watch?v=OGzPmgsI-pQ"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uU0iWaVxMg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v=EitnYxinKkw"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33" Type="http://schemas.openxmlformats.org/officeDocument/2006/relationships/image" Target="../media/image47.png"/><Relationship Id="rId2" Type="http://schemas.openxmlformats.org/officeDocument/2006/relationships/notesSlide" Target="../notesSlides/notesSlide8.xml"/><Relationship Id="rId16" Type="http://schemas.openxmlformats.org/officeDocument/2006/relationships/image" Target="../media/image30.png"/><Relationship Id="rId20" Type="http://schemas.openxmlformats.org/officeDocument/2006/relationships/image" Target="../media/image34.png"/><Relationship Id="rId29"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32" Type="http://schemas.openxmlformats.org/officeDocument/2006/relationships/image" Target="../media/image46.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31" Type="http://schemas.openxmlformats.org/officeDocument/2006/relationships/image" Target="../media/image45.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 Id="rId30" Type="http://schemas.openxmlformats.org/officeDocument/2006/relationships/image" Target="../media/image44.png"/><Relationship Id="rId8"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eeksforgeeks.org/quick-sort-algorith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utube.com/watch?v=OwR53k9DZ9c" TargetMode="External"/><Relationship Id="rId4" Type="http://schemas.openxmlformats.org/officeDocument/2006/relationships/hyperlink" Target="https://www.youtube.com/watch?v=PgBzjlCcFvc&amp;t=80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bubble-sort-algorith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youtube.com/watch?v=nmhjrI-aW5o" TargetMode="External"/><Relationship Id="rId4" Type="http://schemas.openxmlformats.org/officeDocument/2006/relationships/hyperlink" Target="https://www.geeksforgeeks.org/time-and-space-complexity-analysis-of-bubble-sor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57.png"/><Relationship Id="rId7" Type="http://schemas.openxmlformats.org/officeDocument/2006/relationships/image" Target="../media/image45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59.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17" Type="http://schemas.openxmlformats.org/officeDocument/2006/relationships/image" Target="../media/image177.png"/><Relationship Id="rId21" Type="http://schemas.openxmlformats.org/officeDocument/2006/relationships/image" Target="../media/image81.png"/><Relationship Id="rId42" Type="http://schemas.openxmlformats.org/officeDocument/2006/relationships/image" Target="../media/image102.png"/><Relationship Id="rId63" Type="http://schemas.openxmlformats.org/officeDocument/2006/relationships/image" Target="../media/image123.png"/><Relationship Id="rId84" Type="http://schemas.openxmlformats.org/officeDocument/2006/relationships/image" Target="../media/image144.png"/><Relationship Id="rId138" Type="http://schemas.openxmlformats.org/officeDocument/2006/relationships/image" Target="../media/image198.png"/><Relationship Id="rId159" Type="http://schemas.openxmlformats.org/officeDocument/2006/relationships/image" Target="../media/image219.png"/><Relationship Id="rId170" Type="http://schemas.openxmlformats.org/officeDocument/2006/relationships/image" Target="../media/image230.png"/><Relationship Id="rId107" Type="http://schemas.openxmlformats.org/officeDocument/2006/relationships/image" Target="../media/image167.png"/><Relationship Id="rId11" Type="http://schemas.openxmlformats.org/officeDocument/2006/relationships/image" Target="../media/image71.png"/><Relationship Id="rId32" Type="http://schemas.openxmlformats.org/officeDocument/2006/relationships/image" Target="../media/image92.png"/><Relationship Id="rId53" Type="http://schemas.openxmlformats.org/officeDocument/2006/relationships/image" Target="../media/image113.png"/><Relationship Id="rId74" Type="http://schemas.openxmlformats.org/officeDocument/2006/relationships/image" Target="../media/image134.png"/><Relationship Id="rId128" Type="http://schemas.openxmlformats.org/officeDocument/2006/relationships/image" Target="../media/image188.png"/><Relationship Id="rId149" Type="http://schemas.openxmlformats.org/officeDocument/2006/relationships/image" Target="../media/image209.png"/><Relationship Id="rId5" Type="http://schemas.openxmlformats.org/officeDocument/2006/relationships/image" Target="../media/image65.png"/><Relationship Id="rId95" Type="http://schemas.openxmlformats.org/officeDocument/2006/relationships/image" Target="../media/image155.png"/><Relationship Id="rId160" Type="http://schemas.openxmlformats.org/officeDocument/2006/relationships/image" Target="../media/image220.png"/><Relationship Id="rId22" Type="http://schemas.openxmlformats.org/officeDocument/2006/relationships/image" Target="../media/image82.png"/><Relationship Id="rId43" Type="http://schemas.openxmlformats.org/officeDocument/2006/relationships/image" Target="../media/image103.png"/><Relationship Id="rId64" Type="http://schemas.openxmlformats.org/officeDocument/2006/relationships/image" Target="../media/image124.png"/><Relationship Id="rId118" Type="http://schemas.openxmlformats.org/officeDocument/2006/relationships/image" Target="../media/image178.png"/><Relationship Id="rId139" Type="http://schemas.openxmlformats.org/officeDocument/2006/relationships/image" Target="../media/image199.png"/><Relationship Id="rId85" Type="http://schemas.openxmlformats.org/officeDocument/2006/relationships/image" Target="../media/image145.png"/><Relationship Id="rId150" Type="http://schemas.openxmlformats.org/officeDocument/2006/relationships/image" Target="../media/image210.png"/><Relationship Id="rId171" Type="http://schemas.openxmlformats.org/officeDocument/2006/relationships/image" Target="../media/image231.png"/><Relationship Id="rId12" Type="http://schemas.openxmlformats.org/officeDocument/2006/relationships/image" Target="../media/image72.png"/><Relationship Id="rId33" Type="http://schemas.openxmlformats.org/officeDocument/2006/relationships/image" Target="../media/image93.png"/><Relationship Id="rId108" Type="http://schemas.openxmlformats.org/officeDocument/2006/relationships/image" Target="../media/image168.png"/><Relationship Id="rId129" Type="http://schemas.openxmlformats.org/officeDocument/2006/relationships/image" Target="../media/image189.png"/><Relationship Id="rId54" Type="http://schemas.openxmlformats.org/officeDocument/2006/relationships/image" Target="../media/image114.png"/><Relationship Id="rId70" Type="http://schemas.openxmlformats.org/officeDocument/2006/relationships/image" Target="../media/image130.png"/><Relationship Id="rId75" Type="http://schemas.openxmlformats.org/officeDocument/2006/relationships/image" Target="../media/image135.png"/><Relationship Id="rId91" Type="http://schemas.openxmlformats.org/officeDocument/2006/relationships/image" Target="../media/image151.png"/><Relationship Id="rId96" Type="http://schemas.openxmlformats.org/officeDocument/2006/relationships/image" Target="../media/image156.png"/><Relationship Id="rId140" Type="http://schemas.openxmlformats.org/officeDocument/2006/relationships/image" Target="../media/image200.png"/><Relationship Id="rId145" Type="http://schemas.openxmlformats.org/officeDocument/2006/relationships/image" Target="../media/image205.png"/><Relationship Id="rId161" Type="http://schemas.openxmlformats.org/officeDocument/2006/relationships/image" Target="../media/image221.png"/><Relationship Id="rId166" Type="http://schemas.openxmlformats.org/officeDocument/2006/relationships/image" Target="../media/image226.png"/><Relationship Id="rId1" Type="http://schemas.openxmlformats.org/officeDocument/2006/relationships/slideLayout" Target="../slideLayouts/slideLayout2.xml"/><Relationship Id="rId6" Type="http://schemas.openxmlformats.org/officeDocument/2006/relationships/image" Target="../media/image66.png"/><Relationship Id="rId23" Type="http://schemas.openxmlformats.org/officeDocument/2006/relationships/image" Target="../media/image83.png"/><Relationship Id="rId28" Type="http://schemas.openxmlformats.org/officeDocument/2006/relationships/image" Target="../media/image88.png"/><Relationship Id="rId49" Type="http://schemas.openxmlformats.org/officeDocument/2006/relationships/image" Target="../media/image109.png"/><Relationship Id="rId114" Type="http://schemas.openxmlformats.org/officeDocument/2006/relationships/image" Target="../media/image174.png"/><Relationship Id="rId119" Type="http://schemas.openxmlformats.org/officeDocument/2006/relationships/image" Target="../media/image179.png"/><Relationship Id="rId44" Type="http://schemas.openxmlformats.org/officeDocument/2006/relationships/image" Target="../media/image104.png"/><Relationship Id="rId60" Type="http://schemas.openxmlformats.org/officeDocument/2006/relationships/image" Target="../media/image120.png"/><Relationship Id="rId65" Type="http://schemas.openxmlformats.org/officeDocument/2006/relationships/image" Target="../media/image125.png"/><Relationship Id="rId81" Type="http://schemas.openxmlformats.org/officeDocument/2006/relationships/image" Target="../media/image141.png"/><Relationship Id="rId86" Type="http://schemas.openxmlformats.org/officeDocument/2006/relationships/image" Target="../media/image146.png"/><Relationship Id="rId130" Type="http://schemas.openxmlformats.org/officeDocument/2006/relationships/image" Target="../media/image190.png"/><Relationship Id="rId135" Type="http://schemas.openxmlformats.org/officeDocument/2006/relationships/image" Target="../media/image195.png"/><Relationship Id="rId151" Type="http://schemas.openxmlformats.org/officeDocument/2006/relationships/image" Target="../media/image211.png"/><Relationship Id="rId156" Type="http://schemas.openxmlformats.org/officeDocument/2006/relationships/image" Target="../media/image216.png"/><Relationship Id="rId172" Type="http://schemas.openxmlformats.org/officeDocument/2006/relationships/image" Target="../media/image232.png"/><Relationship Id="rId13" Type="http://schemas.openxmlformats.org/officeDocument/2006/relationships/image" Target="../media/image73.png"/><Relationship Id="rId18" Type="http://schemas.openxmlformats.org/officeDocument/2006/relationships/image" Target="../media/image78.png"/><Relationship Id="rId39" Type="http://schemas.openxmlformats.org/officeDocument/2006/relationships/image" Target="../media/image99.png"/><Relationship Id="rId109" Type="http://schemas.openxmlformats.org/officeDocument/2006/relationships/image" Target="../media/image169.png"/><Relationship Id="rId34" Type="http://schemas.openxmlformats.org/officeDocument/2006/relationships/image" Target="../media/image94.png"/><Relationship Id="rId50" Type="http://schemas.openxmlformats.org/officeDocument/2006/relationships/image" Target="../media/image110.png"/><Relationship Id="rId55" Type="http://schemas.openxmlformats.org/officeDocument/2006/relationships/image" Target="../media/image115.png"/><Relationship Id="rId76" Type="http://schemas.openxmlformats.org/officeDocument/2006/relationships/image" Target="../media/image136.png"/><Relationship Id="rId97" Type="http://schemas.openxmlformats.org/officeDocument/2006/relationships/image" Target="../media/image157.png"/><Relationship Id="rId104" Type="http://schemas.openxmlformats.org/officeDocument/2006/relationships/image" Target="../media/image164.png"/><Relationship Id="rId120" Type="http://schemas.openxmlformats.org/officeDocument/2006/relationships/image" Target="../media/image180.png"/><Relationship Id="rId125" Type="http://schemas.openxmlformats.org/officeDocument/2006/relationships/image" Target="../media/image185.png"/><Relationship Id="rId141" Type="http://schemas.openxmlformats.org/officeDocument/2006/relationships/image" Target="../media/image201.png"/><Relationship Id="rId146" Type="http://schemas.openxmlformats.org/officeDocument/2006/relationships/image" Target="../media/image206.png"/><Relationship Id="rId167" Type="http://schemas.openxmlformats.org/officeDocument/2006/relationships/image" Target="../media/image227.png"/><Relationship Id="rId7" Type="http://schemas.openxmlformats.org/officeDocument/2006/relationships/image" Target="../media/image67.png"/><Relationship Id="rId71" Type="http://schemas.openxmlformats.org/officeDocument/2006/relationships/image" Target="../media/image131.png"/><Relationship Id="rId92" Type="http://schemas.openxmlformats.org/officeDocument/2006/relationships/image" Target="../media/image152.png"/><Relationship Id="rId162" Type="http://schemas.openxmlformats.org/officeDocument/2006/relationships/image" Target="../media/image222.png"/><Relationship Id="rId2" Type="http://schemas.openxmlformats.org/officeDocument/2006/relationships/image" Target="../media/image62.png"/><Relationship Id="rId29" Type="http://schemas.openxmlformats.org/officeDocument/2006/relationships/image" Target="../media/image89.png"/><Relationship Id="rId24" Type="http://schemas.openxmlformats.org/officeDocument/2006/relationships/image" Target="../media/image84.png"/><Relationship Id="rId40" Type="http://schemas.openxmlformats.org/officeDocument/2006/relationships/image" Target="../media/image100.png"/><Relationship Id="rId45" Type="http://schemas.openxmlformats.org/officeDocument/2006/relationships/image" Target="../media/image105.png"/><Relationship Id="rId66" Type="http://schemas.openxmlformats.org/officeDocument/2006/relationships/image" Target="../media/image126.png"/><Relationship Id="rId87" Type="http://schemas.openxmlformats.org/officeDocument/2006/relationships/image" Target="../media/image147.png"/><Relationship Id="rId110" Type="http://schemas.openxmlformats.org/officeDocument/2006/relationships/image" Target="../media/image170.png"/><Relationship Id="rId115" Type="http://schemas.openxmlformats.org/officeDocument/2006/relationships/image" Target="../media/image175.png"/><Relationship Id="rId131" Type="http://schemas.openxmlformats.org/officeDocument/2006/relationships/image" Target="../media/image191.png"/><Relationship Id="rId136" Type="http://schemas.openxmlformats.org/officeDocument/2006/relationships/image" Target="../media/image196.png"/><Relationship Id="rId157" Type="http://schemas.openxmlformats.org/officeDocument/2006/relationships/image" Target="../media/image217.png"/><Relationship Id="rId61" Type="http://schemas.openxmlformats.org/officeDocument/2006/relationships/image" Target="../media/image121.png"/><Relationship Id="rId82" Type="http://schemas.openxmlformats.org/officeDocument/2006/relationships/image" Target="../media/image142.png"/><Relationship Id="rId152" Type="http://schemas.openxmlformats.org/officeDocument/2006/relationships/image" Target="../media/image212.png"/><Relationship Id="rId19" Type="http://schemas.openxmlformats.org/officeDocument/2006/relationships/image" Target="../media/image79.png"/><Relationship Id="rId14" Type="http://schemas.openxmlformats.org/officeDocument/2006/relationships/image" Target="../media/image74.png"/><Relationship Id="rId30" Type="http://schemas.openxmlformats.org/officeDocument/2006/relationships/image" Target="../media/image90.png"/><Relationship Id="rId35" Type="http://schemas.openxmlformats.org/officeDocument/2006/relationships/image" Target="../media/image95.png"/><Relationship Id="rId56" Type="http://schemas.openxmlformats.org/officeDocument/2006/relationships/image" Target="../media/image116.png"/><Relationship Id="rId77" Type="http://schemas.openxmlformats.org/officeDocument/2006/relationships/image" Target="../media/image137.png"/><Relationship Id="rId100" Type="http://schemas.openxmlformats.org/officeDocument/2006/relationships/image" Target="../media/image160.png"/><Relationship Id="rId105" Type="http://schemas.openxmlformats.org/officeDocument/2006/relationships/image" Target="../media/image165.png"/><Relationship Id="rId126" Type="http://schemas.openxmlformats.org/officeDocument/2006/relationships/image" Target="../media/image186.png"/><Relationship Id="rId147" Type="http://schemas.openxmlformats.org/officeDocument/2006/relationships/image" Target="../media/image207.png"/><Relationship Id="rId168" Type="http://schemas.openxmlformats.org/officeDocument/2006/relationships/image" Target="../media/image228.png"/><Relationship Id="rId8" Type="http://schemas.openxmlformats.org/officeDocument/2006/relationships/image" Target="../media/image68.png"/><Relationship Id="rId51" Type="http://schemas.openxmlformats.org/officeDocument/2006/relationships/image" Target="../media/image111.png"/><Relationship Id="rId72" Type="http://schemas.openxmlformats.org/officeDocument/2006/relationships/image" Target="../media/image132.png"/><Relationship Id="rId93" Type="http://schemas.openxmlformats.org/officeDocument/2006/relationships/image" Target="../media/image153.png"/><Relationship Id="rId98" Type="http://schemas.openxmlformats.org/officeDocument/2006/relationships/image" Target="../media/image158.png"/><Relationship Id="rId121" Type="http://schemas.openxmlformats.org/officeDocument/2006/relationships/image" Target="../media/image181.png"/><Relationship Id="rId142" Type="http://schemas.openxmlformats.org/officeDocument/2006/relationships/image" Target="../media/image202.png"/><Relationship Id="rId163" Type="http://schemas.openxmlformats.org/officeDocument/2006/relationships/image" Target="../media/image223.png"/><Relationship Id="rId3" Type="http://schemas.openxmlformats.org/officeDocument/2006/relationships/image" Target="../media/image63.png"/><Relationship Id="rId25" Type="http://schemas.openxmlformats.org/officeDocument/2006/relationships/image" Target="../media/image85.png"/><Relationship Id="rId46" Type="http://schemas.openxmlformats.org/officeDocument/2006/relationships/image" Target="../media/image106.png"/><Relationship Id="rId67" Type="http://schemas.openxmlformats.org/officeDocument/2006/relationships/image" Target="../media/image127.png"/><Relationship Id="rId116" Type="http://schemas.openxmlformats.org/officeDocument/2006/relationships/image" Target="../media/image176.png"/><Relationship Id="rId137" Type="http://schemas.openxmlformats.org/officeDocument/2006/relationships/image" Target="../media/image197.png"/><Relationship Id="rId158" Type="http://schemas.openxmlformats.org/officeDocument/2006/relationships/image" Target="../media/image218.png"/><Relationship Id="rId20" Type="http://schemas.openxmlformats.org/officeDocument/2006/relationships/image" Target="../media/image80.png"/><Relationship Id="rId41" Type="http://schemas.openxmlformats.org/officeDocument/2006/relationships/image" Target="../media/image101.png"/><Relationship Id="rId62" Type="http://schemas.openxmlformats.org/officeDocument/2006/relationships/image" Target="../media/image122.png"/><Relationship Id="rId83" Type="http://schemas.openxmlformats.org/officeDocument/2006/relationships/image" Target="../media/image143.png"/><Relationship Id="rId88" Type="http://schemas.openxmlformats.org/officeDocument/2006/relationships/image" Target="../media/image148.png"/><Relationship Id="rId111" Type="http://schemas.openxmlformats.org/officeDocument/2006/relationships/image" Target="../media/image171.png"/><Relationship Id="rId132" Type="http://schemas.openxmlformats.org/officeDocument/2006/relationships/image" Target="../media/image192.png"/><Relationship Id="rId153" Type="http://schemas.openxmlformats.org/officeDocument/2006/relationships/image" Target="../media/image213.png"/><Relationship Id="rId15" Type="http://schemas.openxmlformats.org/officeDocument/2006/relationships/image" Target="../media/image75.png"/><Relationship Id="rId36" Type="http://schemas.openxmlformats.org/officeDocument/2006/relationships/image" Target="../media/image96.png"/><Relationship Id="rId57" Type="http://schemas.openxmlformats.org/officeDocument/2006/relationships/image" Target="../media/image117.png"/><Relationship Id="rId106" Type="http://schemas.openxmlformats.org/officeDocument/2006/relationships/image" Target="../media/image166.png"/><Relationship Id="rId127" Type="http://schemas.openxmlformats.org/officeDocument/2006/relationships/image" Target="../media/image187.png"/><Relationship Id="rId10" Type="http://schemas.openxmlformats.org/officeDocument/2006/relationships/image" Target="../media/image70.png"/><Relationship Id="rId31" Type="http://schemas.openxmlformats.org/officeDocument/2006/relationships/image" Target="../media/image91.png"/><Relationship Id="rId52" Type="http://schemas.openxmlformats.org/officeDocument/2006/relationships/image" Target="../media/image112.png"/><Relationship Id="rId73" Type="http://schemas.openxmlformats.org/officeDocument/2006/relationships/image" Target="../media/image133.png"/><Relationship Id="rId78" Type="http://schemas.openxmlformats.org/officeDocument/2006/relationships/image" Target="../media/image138.png"/><Relationship Id="rId94" Type="http://schemas.openxmlformats.org/officeDocument/2006/relationships/image" Target="../media/image154.png"/><Relationship Id="rId99" Type="http://schemas.openxmlformats.org/officeDocument/2006/relationships/image" Target="../media/image159.png"/><Relationship Id="rId101" Type="http://schemas.openxmlformats.org/officeDocument/2006/relationships/image" Target="../media/image161.png"/><Relationship Id="rId122" Type="http://schemas.openxmlformats.org/officeDocument/2006/relationships/image" Target="../media/image182.png"/><Relationship Id="rId143" Type="http://schemas.openxmlformats.org/officeDocument/2006/relationships/image" Target="../media/image203.png"/><Relationship Id="rId148" Type="http://schemas.openxmlformats.org/officeDocument/2006/relationships/image" Target="../media/image208.png"/><Relationship Id="rId164" Type="http://schemas.openxmlformats.org/officeDocument/2006/relationships/image" Target="../media/image224.png"/><Relationship Id="rId169" Type="http://schemas.openxmlformats.org/officeDocument/2006/relationships/image" Target="../media/image229.png"/><Relationship Id="rId4" Type="http://schemas.openxmlformats.org/officeDocument/2006/relationships/image" Target="../media/image64.png"/><Relationship Id="rId9" Type="http://schemas.openxmlformats.org/officeDocument/2006/relationships/image" Target="../media/image69.png"/><Relationship Id="rId26" Type="http://schemas.openxmlformats.org/officeDocument/2006/relationships/image" Target="../media/image86.png"/><Relationship Id="rId47" Type="http://schemas.openxmlformats.org/officeDocument/2006/relationships/image" Target="../media/image107.png"/><Relationship Id="rId68" Type="http://schemas.openxmlformats.org/officeDocument/2006/relationships/image" Target="../media/image128.png"/><Relationship Id="rId89" Type="http://schemas.openxmlformats.org/officeDocument/2006/relationships/image" Target="../media/image149.png"/><Relationship Id="rId112" Type="http://schemas.openxmlformats.org/officeDocument/2006/relationships/image" Target="../media/image172.png"/><Relationship Id="rId133" Type="http://schemas.openxmlformats.org/officeDocument/2006/relationships/image" Target="../media/image193.png"/><Relationship Id="rId154" Type="http://schemas.openxmlformats.org/officeDocument/2006/relationships/image" Target="../media/image214.png"/><Relationship Id="rId16" Type="http://schemas.openxmlformats.org/officeDocument/2006/relationships/image" Target="../media/image76.png"/><Relationship Id="rId37" Type="http://schemas.openxmlformats.org/officeDocument/2006/relationships/image" Target="../media/image97.png"/><Relationship Id="rId58" Type="http://schemas.openxmlformats.org/officeDocument/2006/relationships/image" Target="../media/image118.png"/><Relationship Id="rId79" Type="http://schemas.openxmlformats.org/officeDocument/2006/relationships/image" Target="../media/image139.png"/><Relationship Id="rId102" Type="http://schemas.openxmlformats.org/officeDocument/2006/relationships/image" Target="../media/image162.png"/><Relationship Id="rId123" Type="http://schemas.openxmlformats.org/officeDocument/2006/relationships/image" Target="../media/image183.png"/><Relationship Id="rId144" Type="http://schemas.openxmlformats.org/officeDocument/2006/relationships/image" Target="../media/image204.png"/><Relationship Id="rId90" Type="http://schemas.openxmlformats.org/officeDocument/2006/relationships/image" Target="../media/image150.png"/><Relationship Id="rId165" Type="http://schemas.openxmlformats.org/officeDocument/2006/relationships/image" Target="../media/image225.png"/><Relationship Id="rId27" Type="http://schemas.openxmlformats.org/officeDocument/2006/relationships/image" Target="../media/image87.png"/><Relationship Id="rId48" Type="http://schemas.openxmlformats.org/officeDocument/2006/relationships/image" Target="../media/image108.png"/><Relationship Id="rId69" Type="http://schemas.openxmlformats.org/officeDocument/2006/relationships/image" Target="../media/image129.png"/><Relationship Id="rId113" Type="http://schemas.openxmlformats.org/officeDocument/2006/relationships/image" Target="../media/image173.png"/><Relationship Id="rId134" Type="http://schemas.openxmlformats.org/officeDocument/2006/relationships/image" Target="../media/image194.png"/><Relationship Id="rId80" Type="http://schemas.openxmlformats.org/officeDocument/2006/relationships/image" Target="../media/image140.png"/><Relationship Id="rId155" Type="http://schemas.openxmlformats.org/officeDocument/2006/relationships/image" Target="../media/image215.png"/><Relationship Id="rId17" Type="http://schemas.openxmlformats.org/officeDocument/2006/relationships/image" Target="../media/image77.png"/><Relationship Id="rId38" Type="http://schemas.openxmlformats.org/officeDocument/2006/relationships/image" Target="../media/image98.png"/><Relationship Id="rId59" Type="http://schemas.openxmlformats.org/officeDocument/2006/relationships/image" Target="../media/image119.png"/><Relationship Id="rId103" Type="http://schemas.openxmlformats.org/officeDocument/2006/relationships/image" Target="../media/image163.png"/><Relationship Id="rId124" Type="http://schemas.openxmlformats.org/officeDocument/2006/relationships/image" Target="../media/image184.png"/></Relationships>
</file>

<file path=ppt/slides/_rels/slide39.xml.rels><?xml version="1.0" encoding="UTF-8" standalone="yes"?>
<Relationships xmlns="http://schemas.openxmlformats.org/package/2006/relationships"><Relationship Id="rId117" Type="http://schemas.openxmlformats.org/officeDocument/2006/relationships/image" Target="../media/image185.png"/><Relationship Id="rId21" Type="http://schemas.openxmlformats.org/officeDocument/2006/relationships/image" Target="../media/image81.png"/><Relationship Id="rId42" Type="http://schemas.openxmlformats.org/officeDocument/2006/relationships/image" Target="../media/image101.png"/><Relationship Id="rId63" Type="http://schemas.openxmlformats.org/officeDocument/2006/relationships/image" Target="../media/image206.png"/><Relationship Id="rId84" Type="http://schemas.openxmlformats.org/officeDocument/2006/relationships/image" Target="../media/image268.png"/><Relationship Id="rId138" Type="http://schemas.openxmlformats.org/officeDocument/2006/relationships/image" Target="../media/image188.png"/><Relationship Id="rId159" Type="http://schemas.openxmlformats.org/officeDocument/2006/relationships/image" Target="../media/image226.png"/><Relationship Id="rId107" Type="http://schemas.openxmlformats.org/officeDocument/2006/relationships/image" Target="../media/image277.png"/><Relationship Id="rId11" Type="http://schemas.openxmlformats.org/officeDocument/2006/relationships/image" Target="../media/image71.png"/><Relationship Id="rId32" Type="http://schemas.openxmlformats.org/officeDocument/2006/relationships/image" Target="../media/image93.png"/><Relationship Id="rId53" Type="http://schemas.openxmlformats.org/officeDocument/2006/relationships/image" Target="../media/image246.png"/><Relationship Id="rId74" Type="http://schemas.openxmlformats.org/officeDocument/2006/relationships/image" Target="../media/image262.png"/><Relationship Id="rId128" Type="http://schemas.openxmlformats.org/officeDocument/2006/relationships/image" Target="../media/image195.png"/><Relationship Id="rId149" Type="http://schemas.openxmlformats.org/officeDocument/2006/relationships/image" Target="../media/image295.png"/><Relationship Id="rId5" Type="http://schemas.openxmlformats.org/officeDocument/2006/relationships/image" Target="../media/image65.png"/><Relationship Id="rId95" Type="http://schemas.openxmlformats.org/officeDocument/2006/relationships/image" Target="../media/image99.png"/><Relationship Id="rId160" Type="http://schemas.openxmlformats.org/officeDocument/2006/relationships/image" Target="../media/image227.png"/><Relationship Id="rId22" Type="http://schemas.openxmlformats.org/officeDocument/2006/relationships/image" Target="../media/image235.png"/><Relationship Id="rId43" Type="http://schemas.openxmlformats.org/officeDocument/2006/relationships/image" Target="../media/image103.png"/><Relationship Id="rId64" Type="http://schemas.openxmlformats.org/officeDocument/2006/relationships/image" Target="../media/image254.png"/><Relationship Id="rId118" Type="http://schemas.openxmlformats.org/officeDocument/2006/relationships/image" Target="../media/image186.png"/><Relationship Id="rId139" Type="http://schemas.openxmlformats.org/officeDocument/2006/relationships/image" Target="../media/image290.png"/><Relationship Id="rId85" Type="http://schemas.openxmlformats.org/officeDocument/2006/relationships/image" Target="../media/image152.png"/><Relationship Id="rId150" Type="http://schemas.openxmlformats.org/officeDocument/2006/relationships/image" Target="../media/image217.png"/><Relationship Id="rId12" Type="http://schemas.openxmlformats.org/officeDocument/2006/relationships/image" Target="../media/image72.png"/><Relationship Id="rId17" Type="http://schemas.openxmlformats.org/officeDocument/2006/relationships/image" Target="../media/image78.png"/><Relationship Id="rId33" Type="http://schemas.openxmlformats.org/officeDocument/2006/relationships/image" Target="../media/image94.png"/><Relationship Id="rId38" Type="http://schemas.openxmlformats.org/officeDocument/2006/relationships/image" Target="../media/image98.png"/><Relationship Id="rId59" Type="http://schemas.openxmlformats.org/officeDocument/2006/relationships/image" Target="../media/image250.png"/><Relationship Id="rId103" Type="http://schemas.openxmlformats.org/officeDocument/2006/relationships/image" Target="../media/image171.png"/><Relationship Id="rId108" Type="http://schemas.openxmlformats.org/officeDocument/2006/relationships/image" Target="../media/image278.png"/><Relationship Id="rId124" Type="http://schemas.openxmlformats.org/officeDocument/2006/relationships/image" Target="../media/image286.png"/><Relationship Id="rId129" Type="http://schemas.openxmlformats.org/officeDocument/2006/relationships/image" Target="../media/image130.png"/><Relationship Id="rId54" Type="http://schemas.openxmlformats.org/officeDocument/2006/relationships/image" Target="../media/image247.png"/><Relationship Id="rId70" Type="http://schemas.openxmlformats.org/officeDocument/2006/relationships/image" Target="../media/image259.png"/><Relationship Id="rId75" Type="http://schemas.openxmlformats.org/officeDocument/2006/relationships/image" Target="../media/image263.png"/><Relationship Id="rId91" Type="http://schemas.openxmlformats.org/officeDocument/2006/relationships/image" Target="../media/image160.png"/><Relationship Id="rId96" Type="http://schemas.openxmlformats.org/officeDocument/2006/relationships/image" Target="../media/image180.png"/><Relationship Id="rId140" Type="http://schemas.openxmlformats.org/officeDocument/2006/relationships/image" Target="../media/image208.png"/><Relationship Id="rId145" Type="http://schemas.openxmlformats.org/officeDocument/2006/relationships/image" Target="../media/image214.png"/><Relationship Id="rId161" Type="http://schemas.openxmlformats.org/officeDocument/2006/relationships/image" Target="../media/image228.png"/><Relationship Id="rId1" Type="http://schemas.openxmlformats.org/officeDocument/2006/relationships/slideLayout" Target="../slideLayouts/slideLayout2.xml"/><Relationship Id="rId6" Type="http://schemas.openxmlformats.org/officeDocument/2006/relationships/image" Target="../media/image66.png"/><Relationship Id="rId23" Type="http://schemas.openxmlformats.org/officeDocument/2006/relationships/image" Target="../media/image82.png"/><Relationship Id="rId28" Type="http://schemas.openxmlformats.org/officeDocument/2006/relationships/image" Target="../media/image85.png"/><Relationship Id="rId49" Type="http://schemas.openxmlformats.org/officeDocument/2006/relationships/image" Target="../media/image243.png"/><Relationship Id="rId114" Type="http://schemas.openxmlformats.org/officeDocument/2006/relationships/image" Target="../media/image280.png"/><Relationship Id="rId119" Type="http://schemas.openxmlformats.org/officeDocument/2006/relationships/image" Target="../media/image187.png"/><Relationship Id="rId44" Type="http://schemas.openxmlformats.org/officeDocument/2006/relationships/image" Target="../media/image201.png"/><Relationship Id="rId60" Type="http://schemas.openxmlformats.org/officeDocument/2006/relationships/image" Target="../media/image251.png"/><Relationship Id="rId65" Type="http://schemas.openxmlformats.org/officeDocument/2006/relationships/image" Target="../media/image255.png"/><Relationship Id="rId81" Type="http://schemas.openxmlformats.org/officeDocument/2006/relationships/image" Target="../media/image265.png"/><Relationship Id="rId86" Type="http://schemas.openxmlformats.org/officeDocument/2006/relationships/image" Target="../media/image153.png"/><Relationship Id="rId130" Type="http://schemas.openxmlformats.org/officeDocument/2006/relationships/image" Target="../media/image287.png"/><Relationship Id="rId135" Type="http://schemas.openxmlformats.org/officeDocument/2006/relationships/image" Target="../media/image204.png"/><Relationship Id="rId151" Type="http://schemas.openxmlformats.org/officeDocument/2006/relationships/image" Target="../media/image218.png"/><Relationship Id="rId156" Type="http://schemas.openxmlformats.org/officeDocument/2006/relationships/image" Target="../media/image223.png"/><Relationship Id="rId13" Type="http://schemas.openxmlformats.org/officeDocument/2006/relationships/image" Target="../media/image73.png"/><Relationship Id="rId18" Type="http://schemas.openxmlformats.org/officeDocument/2006/relationships/image" Target="../media/image234.png"/><Relationship Id="rId39" Type="http://schemas.openxmlformats.org/officeDocument/2006/relationships/image" Target="../media/image240.png"/><Relationship Id="rId109" Type="http://schemas.openxmlformats.org/officeDocument/2006/relationships/image" Target="../media/image176.png"/><Relationship Id="rId34" Type="http://schemas.openxmlformats.org/officeDocument/2006/relationships/image" Target="../media/image237.png"/><Relationship Id="rId50" Type="http://schemas.openxmlformats.org/officeDocument/2006/relationships/image" Target="../media/image244.png"/><Relationship Id="rId55" Type="http://schemas.openxmlformats.org/officeDocument/2006/relationships/image" Target="../media/image248.png"/><Relationship Id="rId76" Type="http://schemas.openxmlformats.org/officeDocument/2006/relationships/image" Target="../media/image143.png"/><Relationship Id="rId97" Type="http://schemas.openxmlformats.org/officeDocument/2006/relationships/image" Target="../media/image274.png"/><Relationship Id="rId104" Type="http://schemas.openxmlformats.org/officeDocument/2006/relationships/image" Target="../media/image172.png"/><Relationship Id="rId120" Type="http://schemas.openxmlformats.org/officeDocument/2006/relationships/image" Target="../media/image138.png"/><Relationship Id="rId125" Type="http://schemas.openxmlformats.org/officeDocument/2006/relationships/image" Target="../media/image192.png"/><Relationship Id="rId141" Type="http://schemas.openxmlformats.org/officeDocument/2006/relationships/image" Target="../media/image291.png"/><Relationship Id="rId146" Type="http://schemas.openxmlformats.org/officeDocument/2006/relationships/image" Target="../media/image120.png"/><Relationship Id="rId7" Type="http://schemas.openxmlformats.org/officeDocument/2006/relationships/image" Target="../media/image67.png"/><Relationship Id="rId71" Type="http://schemas.openxmlformats.org/officeDocument/2006/relationships/image" Target="../media/image136.png"/><Relationship Id="rId92" Type="http://schemas.openxmlformats.org/officeDocument/2006/relationships/image" Target="../media/image161.png"/><Relationship Id="rId162" Type="http://schemas.openxmlformats.org/officeDocument/2006/relationships/image" Target="../media/image229.png"/><Relationship Id="rId2" Type="http://schemas.openxmlformats.org/officeDocument/2006/relationships/image" Target="../media/image62.png"/><Relationship Id="rId29" Type="http://schemas.openxmlformats.org/officeDocument/2006/relationships/image" Target="../media/image89.png"/><Relationship Id="rId24" Type="http://schemas.openxmlformats.org/officeDocument/2006/relationships/image" Target="../media/image84.png"/><Relationship Id="rId40" Type="http://schemas.openxmlformats.org/officeDocument/2006/relationships/image" Target="../media/image100.png"/><Relationship Id="rId45" Type="http://schemas.openxmlformats.org/officeDocument/2006/relationships/image" Target="../media/image151.png"/><Relationship Id="rId66" Type="http://schemas.openxmlformats.org/officeDocument/2006/relationships/image" Target="../media/image256.png"/><Relationship Id="rId87" Type="http://schemas.openxmlformats.org/officeDocument/2006/relationships/image" Target="../media/image269.png"/><Relationship Id="rId110" Type="http://schemas.openxmlformats.org/officeDocument/2006/relationships/image" Target="../media/image177.png"/><Relationship Id="rId115" Type="http://schemas.openxmlformats.org/officeDocument/2006/relationships/image" Target="../media/image281.png"/><Relationship Id="rId131" Type="http://schemas.openxmlformats.org/officeDocument/2006/relationships/image" Target="../media/image288.png"/><Relationship Id="rId136" Type="http://schemas.openxmlformats.org/officeDocument/2006/relationships/image" Target="../media/image205.png"/><Relationship Id="rId157" Type="http://schemas.openxmlformats.org/officeDocument/2006/relationships/image" Target="../media/image224.png"/><Relationship Id="rId61" Type="http://schemas.openxmlformats.org/officeDocument/2006/relationships/image" Target="../media/image252.png"/><Relationship Id="rId82" Type="http://schemas.openxmlformats.org/officeDocument/2006/relationships/image" Target="../media/image266.png"/><Relationship Id="rId152" Type="http://schemas.openxmlformats.org/officeDocument/2006/relationships/image" Target="../media/image219.png"/><Relationship Id="rId19" Type="http://schemas.openxmlformats.org/officeDocument/2006/relationships/image" Target="../media/image79.png"/><Relationship Id="rId14" Type="http://schemas.openxmlformats.org/officeDocument/2006/relationships/image" Target="../media/image74.png"/><Relationship Id="rId30" Type="http://schemas.openxmlformats.org/officeDocument/2006/relationships/image" Target="../media/image90.png"/><Relationship Id="rId35" Type="http://schemas.openxmlformats.org/officeDocument/2006/relationships/image" Target="../media/image238.png"/><Relationship Id="rId56" Type="http://schemas.openxmlformats.org/officeDocument/2006/relationships/image" Target="../media/image249.png"/><Relationship Id="rId77" Type="http://schemas.openxmlformats.org/officeDocument/2006/relationships/image" Target="../media/image144.png"/><Relationship Id="rId100" Type="http://schemas.openxmlformats.org/officeDocument/2006/relationships/image" Target="../media/image168.png"/><Relationship Id="rId105" Type="http://schemas.openxmlformats.org/officeDocument/2006/relationships/image" Target="../media/image119.png"/><Relationship Id="rId126" Type="http://schemas.openxmlformats.org/officeDocument/2006/relationships/image" Target="../media/image193.png"/><Relationship Id="rId147" Type="http://schemas.openxmlformats.org/officeDocument/2006/relationships/image" Target="../media/image293.png"/><Relationship Id="rId8" Type="http://schemas.openxmlformats.org/officeDocument/2006/relationships/image" Target="../media/image68.png"/><Relationship Id="rId51" Type="http://schemas.openxmlformats.org/officeDocument/2006/relationships/image" Target="../media/image245.png"/><Relationship Id="rId72" Type="http://schemas.openxmlformats.org/officeDocument/2006/relationships/image" Target="../media/image260.png"/><Relationship Id="rId93" Type="http://schemas.openxmlformats.org/officeDocument/2006/relationships/image" Target="../media/image162.png"/><Relationship Id="rId98" Type="http://schemas.openxmlformats.org/officeDocument/2006/relationships/image" Target="../media/image275.png"/><Relationship Id="rId121" Type="http://schemas.openxmlformats.org/officeDocument/2006/relationships/image" Target="../media/image283.png"/><Relationship Id="rId142" Type="http://schemas.openxmlformats.org/officeDocument/2006/relationships/image" Target="../media/image292.png"/><Relationship Id="rId163" Type="http://schemas.openxmlformats.org/officeDocument/2006/relationships/image" Target="../media/image230.png"/><Relationship Id="rId3" Type="http://schemas.openxmlformats.org/officeDocument/2006/relationships/image" Target="../media/image63.png"/><Relationship Id="rId25" Type="http://schemas.openxmlformats.org/officeDocument/2006/relationships/image" Target="../media/image86.png"/><Relationship Id="rId46" Type="http://schemas.openxmlformats.org/officeDocument/2006/relationships/image" Target="../media/image106.png"/><Relationship Id="rId67" Type="http://schemas.openxmlformats.org/officeDocument/2006/relationships/image" Target="../media/image257.png"/><Relationship Id="rId116" Type="http://schemas.openxmlformats.org/officeDocument/2006/relationships/image" Target="../media/image282.png"/><Relationship Id="rId137" Type="http://schemas.openxmlformats.org/officeDocument/2006/relationships/image" Target="../media/image129.png"/><Relationship Id="rId158" Type="http://schemas.openxmlformats.org/officeDocument/2006/relationships/image" Target="../media/image225.png"/><Relationship Id="rId20" Type="http://schemas.openxmlformats.org/officeDocument/2006/relationships/image" Target="../media/image76.png"/><Relationship Id="rId41" Type="http://schemas.openxmlformats.org/officeDocument/2006/relationships/image" Target="../media/image241.png"/><Relationship Id="rId62" Type="http://schemas.openxmlformats.org/officeDocument/2006/relationships/image" Target="../media/image253.png"/><Relationship Id="rId83" Type="http://schemas.openxmlformats.org/officeDocument/2006/relationships/image" Target="../media/image267.png"/><Relationship Id="rId88" Type="http://schemas.openxmlformats.org/officeDocument/2006/relationships/image" Target="../media/image270.png"/><Relationship Id="rId111" Type="http://schemas.openxmlformats.org/officeDocument/2006/relationships/image" Target="../media/image178.png"/><Relationship Id="rId132" Type="http://schemas.openxmlformats.org/officeDocument/2006/relationships/image" Target="../media/image200.png"/><Relationship Id="rId153" Type="http://schemas.openxmlformats.org/officeDocument/2006/relationships/image" Target="../media/image220.png"/><Relationship Id="rId15" Type="http://schemas.openxmlformats.org/officeDocument/2006/relationships/image" Target="../media/image75.png"/><Relationship Id="rId36" Type="http://schemas.openxmlformats.org/officeDocument/2006/relationships/image" Target="../media/image97.png"/><Relationship Id="rId57" Type="http://schemas.openxmlformats.org/officeDocument/2006/relationships/image" Target="../media/image184.png"/><Relationship Id="rId106" Type="http://schemas.openxmlformats.org/officeDocument/2006/relationships/image" Target="../media/image173.png"/><Relationship Id="rId127" Type="http://schemas.openxmlformats.org/officeDocument/2006/relationships/image" Target="../media/image194.png"/><Relationship Id="rId10" Type="http://schemas.openxmlformats.org/officeDocument/2006/relationships/image" Target="../media/image70.png"/><Relationship Id="rId31" Type="http://schemas.openxmlformats.org/officeDocument/2006/relationships/image" Target="../media/image92.png"/><Relationship Id="rId52" Type="http://schemas.openxmlformats.org/officeDocument/2006/relationships/image" Target="../media/image211.png"/><Relationship Id="rId73" Type="http://schemas.openxmlformats.org/officeDocument/2006/relationships/image" Target="../media/image261.png"/><Relationship Id="rId78" Type="http://schemas.openxmlformats.org/officeDocument/2006/relationships/image" Target="../media/image145.png"/><Relationship Id="rId94" Type="http://schemas.openxmlformats.org/officeDocument/2006/relationships/image" Target="../media/image273.png"/><Relationship Id="rId99" Type="http://schemas.openxmlformats.org/officeDocument/2006/relationships/image" Target="../media/image167.png"/><Relationship Id="rId101" Type="http://schemas.openxmlformats.org/officeDocument/2006/relationships/image" Target="../media/image276.png"/><Relationship Id="rId122" Type="http://schemas.openxmlformats.org/officeDocument/2006/relationships/image" Target="../media/image284.png"/><Relationship Id="rId143" Type="http://schemas.openxmlformats.org/officeDocument/2006/relationships/image" Target="../media/image212.png"/><Relationship Id="rId148" Type="http://schemas.openxmlformats.org/officeDocument/2006/relationships/image" Target="../media/image294.png"/><Relationship Id="rId164" Type="http://schemas.openxmlformats.org/officeDocument/2006/relationships/image" Target="../media/image231.png"/><Relationship Id="rId4" Type="http://schemas.openxmlformats.org/officeDocument/2006/relationships/image" Target="../media/image64.png"/><Relationship Id="rId9" Type="http://schemas.openxmlformats.org/officeDocument/2006/relationships/image" Target="../media/image69.png"/><Relationship Id="rId26" Type="http://schemas.openxmlformats.org/officeDocument/2006/relationships/image" Target="../media/image236.png"/><Relationship Id="rId47" Type="http://schemas.openxmlformats.org/officeDocument/2006/relationships/image" Target="../media/image242.png"/><Relationship Id="rId68" Type="http://schemas.openxmlformats.org/officeDocument/2006/relationships/image" Target="../media/image258.png"/><Relationship Id="rId89" Type="http://schemas.openxmlformats.org/officeDocument/2006/relationships/image" Target="../media/image271.png"/><Relationship Id="rId112" Type="http://schemas.openxmlformats.org/officeDocument/2006/relationships/image" Target="../media/image179.png"/><Relationship Id="rId133" Type="http://schemas.openxmlformats.org/officeDocument/2006/relationships/image" Target="../media/image289.png"/><Relationship Id="rId154" Type="http://schemas.openxmlformats.org/officeDocument/2006/relationships/image" Target="../media/image221.png"/><Relationship Id="rId16" Type="http://schemas.openxmlformats.org/officeDocument/2006/relationships/image" Target="../media/image233.png"/><Relationship Id="rId37" Type="http://schemas.openxmlformats.org/officeDocument/2006/relationships/image" Target="../media/image239.png"/><Relationship Id="rId58" Type="http://schemas.openxmlformats.org/officeDocument/2006/relationships/image" Target="../media/image126.png"/><Relationship Id="rId79" Type="http://schemas.openxmlformats.org/officeDocument/2006/relationships/image" Target="../media/image146.png"/><Relationship Id="rId102" Type="http://schemas.openxmlformats.org/officeDocument/2006/relationships/image" Target="../media/image170.png"/><Relationship Id="rId123" Type="http://schemas.openxmlformats.org/officeDocument/2006/relationships/image" Target="../media/image285.png"/><Relationship Id="rId144" Type="http://schemas.openxmlformats.org/officeDocument/2006/relationships/image" Target="../media/image213.png"/><Relationship Id="rId90" Type="http://schemas.openxmlformats.org/officeDocument/2006/relationships/image" Target="../media/image272.png"/><Relationship Id="rId165" Type="http://schemas.openxmlformats.org/officeDocument/2006/relationships/image" Target="../media/image232.png"/><Relationship Id="rId27" Type="http://schemas.openxmlformats.org/officeDocument/2006/relationships/image" Target="../media/image87.png"/><Relationship Id="rId48" Type="http://schemas.openxmlformats.org/officeDocument/2006/relationships/image" Target="../media/image108.png"/><Relationship Id="rId69" Type="http://schemas.openxmlformats.org/officeDocument/2006/relationships/image" Target="../media/image134.png"/><Relationship Id="rId113" Type="http://schemas.openxmlformats.org/officeDocument/2006/relationships/image" Target="../media/image279.png"/><Relationship Id="rId134" Type="http://schemas.openxmlformats.org/officeDocument/2006/relationships/image" Target="../media/image203.png"/><Relationship Id="rId80" Type="http://schemas.openxmlformats.org/officeDocument/2006/relationships/image" Target="../media/image264.png"/><Relationship Id="rId155" Type="http://schemas.openxmlformats.org/officeDocument/2006/relationships/image" Target="../media/image2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9.png"/><Relationship Id="rId2" Type="http://schemas.openxmlformats.org/officeDocument/2006/relationships/image" Target="../media/image298.png"/><Relationship Id="rId1" Type="http://schemas.openxmlformats.org/officeDocument/2006/relationships/slideLayout" Target="../slideLayouts/slideLayout2.xml"/><Relationship Id="rId5" Type="http://schemas.openxmlformats.org/officeDocument/2006/relationships/image" Target="../media/image301.png"/><Relationship Id="rId4" Type="http://schemas.openxmlformats.org/officeDocument/2006/relationships/image" Target="../media/image300.png"/></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5.png"/><Relationship Id="rId2" Type="http://schemas.openxmlformats.org/officeDocument/2006/relationships/image" Target="../media/image30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6.png"/><Relationship Id="rId2" Type="http://schemas.openxmlformats.org/officeDocument/2006/relationships/image" Target="../media/image3000.png"/><Relationship Id="rId1" Type="http://schemas.openxmlformats.org/officeDocument/2006/relationships/slideLayout" Target="../slideLayouts/slideLayout2.xml"/><Relationship Id="rId4" Type="http://schemas.openxmlformats.org/officeDocument/2006/relationships/image" Target="../media/image30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youtube.com/playlist?list=PL9xmBV_5YoZNsyqgPW-DNwUeT8F8uhWc6" TargetMode="External"/><Relationship Id="rId7" Type="http://schemas.openxmlformats.org/officeDocument/2006/relationships/hyperlink" Target="https://www.youtube.com/watch?v=HqPJF2L5h9U&amp;list=PLDN4rrl48XKpZkf03iYFl-O29szjTrs_O&amp;index=3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youtube.com/watch?v=MtQL_ll5KhQ" TargetMode="External"/><Relationship Id="rId5" Type="http://schemas.openxmlformats.org/officeDocument/2006/relationships/hyperlink" Target="https://www.youtube.com/@visualhow/videos" TargetMode="External"/><Relationship Id="rId4" Type="http://schemas.openxmlformats.org/officeDocument/2006/relationships/hyperlink" Target="https://www.youtube.com/playlist?list=PLvTjg4siRgU197GA1yFNRWUgsPZnvjuyL"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s://www.youtube.com/watch?v=spVhtO_IcGg" TargetMode="External"/><Relationship Id="rId3" Type="http://schemas.openxmlformats.org/officeDocument/2006/relationships/hyperlink" Target="https://www.youtube.com/watch?v=Hoixgm4-P4M" TargetMode="External"/><Relationship Id="rId7" Type="http://schemas.openxmlformats.org/officeDocument/2006/relationships/hyperlink" Target="https://www.youtube.com/watch?v=ho05egqcPl4"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youtube.com/watch?v=4VqmGXwpLqc" TargetMode="External"/><Relationship Id="rId5" Type="http://schemas.openxmlformats.org/officeDocument/2006/relationships/hyperlink" Target="https://www.youtube.com/watch?v=aXXWXz5rF64" TargetMode="External"/><Relationship Id="rId4" Type="http://schemas.openxmlformats.org/officeDocument/2006/relationships/hyperlink" Target="https://www.youtube.com/watch?v=bZkzH5x0SKU"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playlist?list=PL9xmBV_5YoZOZSbGAXAPIq1BeUf4j20p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youtube.com/watch?v=rbbTd-gkajw"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selection-sort-algorithm-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youtube.com/watch?v=xWBP4lzkoyM" TargetMode="External"/><Relationship Id="rId4" Type="http://schemas.openxmlformats.org/officeDocument/2006/relationships/hyperlink" Target="https://www.geeksforgeeks.org/time-and-space-complexity-analysis-of-selection-sor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9B1D-8857-68EB-DEA0-5FDA276A3739}"/>
              </a:ext>
            </a:extLst>
          </p:cNvPr>
          <p:cNvSpPr>
            <a:spLocks noGrp="1"/>
          </p:cNvSpPr>
          <p:nvPr>
            <p:ph type="title"/>
          </p:nvPr>
        </p:nvSpPr>
        <p:spPr/>
        <p:txBody>
          <a:bodyPr/>
          <a:lstStyle/>
          <a:p>
            <a:r>
              <a:rPr lang="en-GB" dirty="0">
                <a:solidFill>
                  <a:srgbClr val="FF0000"/>
                </a:solidFill>
              </a:rPr>
              <a:t>Insertion Sort Time Complexity</a:t>
            </a:r>
            <a:endParaRPr lang="en-SE" dirty="0">
              <a:solidFill>
                <a:srgbClr val="FF0000"/>
              </a:solidFill>
            </a:endParaRPr>
          </a:p>
        </p:txBody>
      </p:sp>
      <p:sp>
        <p:nvSpPr>
          <p:cNvPr id="3" name="Content Placeholder 2">
            <a:extLst>
              <a:ext uri="{FF2B5EF4-FFF2-40B4-BE49-F238E27FC236}">
                <a16:creationId xmlns:a16="http://schemas.microsoft.com/office/drawing/2014/main" id="{FE155493-407A-8233-33EC-B6C419A61694}"/>
              </a:ext>
            </a:extLst>
          </p:cNvPr>
          <p:cNvSpPr>
            <a:spLocks noGrp="1"/>
          </p:cNvSpPr>
          <p:nvPr>
            <p:ph idx="1"/>
          </p:nvPr>
        </p:nvSpPr>
        <p:spPr>
          <a:xfrm>
            <a:off x="457200" y="1338147"/>
            <a:ext cx="8229600" cy="2506932"/>
          </a:xfrm>
        </p:spPr>
        <p:txBody>
          <a:bodyPr>
            <a:normAutofit fontScale="85000" lnSpcReduction="20000"/>
          </a:bodyPr>
          <a:lstStyle/>
          <a:p>
            <a:r>
              <a:rPr lang="en-GB" dirty="0"/>
              <a:t>Time complexity: O(n</a:t>
            </a:r>
            <a:r>
              <a:rPr lang="en-GB" baseline="30000" dirty="0"/>
              <a:t>2</a:t>
            </a:r>
            <a:r>
              <a:rPr lang="en-GB" dirty="0"/>
              <a:t>), as there are two nested loops:</a:t>
            </a:r>
          </a:p>
          <a:p>
            <a:pPr lvl="1"/>
            <a:r>
              <a:rPr lang="en-GB" dirty="0"/>
              <a:t>Outer loop to select each element in the unsorted group one by one, with O(n) complexity</a:t>
            </a:r>
          </a:p>
          <a:p>
            <a:pPr lvl="1"/>
            <a:r>
              <a:rPr lang="en-GB" dirty="0"/>
              <a:t>Inner loop to insert that element into the sorted group, with O(n) complexity</a:t>
            </a:r>
          </a:p>
          <a:p>
            <a:r>
              <a:rPr lang="en-GB" dirty="0"/>
              <a:t>Insertion Sort | </a:t>
            </a:r>
            <a:r>
              <a:rPr lang="en-GB" dirty="0" err="1"/>
              <a:t>GeeksforGeeks</a:t>
            </a:r>
            <a:endParaRPr lang="en-GB" dirty="0"/>
          </a:p>
          <a:p>
            <a:pPr lvl="1"/>
            <a:r>
              <a:rPr lang="en-GB" dirty="0">
                <a:hlinkClick r:id="rId2"/>
              </a:rPr>
              <a:t>https://www.geeksforgeeks.org/insertion-sort-algorithm/</a:t>
            </a:r>
            <a:endParaRPr lang="en-GB" dirty="0"/>
          </a:p>
          <a:p>
            <a:pPr lvl="1"/>
            <a:r>
              <a:rPr lang="en-GB" dirty="0">
                <a:hlinkClick r:id="rId3"/>
              </a:rPr>
              <a:t>https://www.geeksforgeeks.org/time-and-space-complexity-of-insertion-sort-algorithm/</a:t>
            </a:r>
            <a:r>
              <a:rPr lang="en-GB" dirty="0"/>
              <a:t> </a:t>
            </a:r>
          </a:p>
          <a:p>
            <a:pPr lvl="1"/>
            <a:r>
              <a:rPr lang="en-GB" dirty="0">
                <a:hlinkClick r:id="rId4"/>
              </a:rPr>
              <a:t>https://www.youtube.com/watch?v=OGzPmgsI-pQ</a:t>
            </a:r>
            <a:r>
              <a:rPr lang="en-GB" dirty="0"/>
              <a:t> </a:t>
            </a:r>
            <a:endParaRPr lang="en-SE" dirty="0"/>
          </a:p>
        </p:txBody>
      </p:sp>
      <p:sp>
        <p:nvSpPr>
          <p:cNvPr id="5" name="Rectangle 4">
            <a:extLst>
              <a:ext uri="{FF2B5EF4-FFF2-40B4-BE49-F238E27FC236}">
                <a16:creationId xmlns:a16="http://schemas.microsoft.com/office/drawing/2014/main" id="{AF6E04F4-80D5-4BCA-00A7-3D7CE381C9C2}"/>
              </a:ext>
            </a:extLst>
          </p:cNvPr>
          <p:cNvSpPr/>
          <p:nvPr/>
        </p:nvSpPr>
        <p:spPr>
          <a:xfrm>
            <a:off x="2420800" y="4665308"/>
            <a:ext cx="4255570" cy="568922"/>
          </a:xfrm>
          <a:prstGeom prst="rect">
            <a:avLst/>
          </a:prstGeom>
          <a:solidFill>
            <a:srgbClr val="E6A20E">
              <a:alpha val="4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05F6167-CBE3-8DB4-1CEC-88D7944DA1E2}"/>
              </a:ext>
            </a:extLst>
          </p:cNvPr>
          <p:cNvSpPr/>
          <p:nvPr/>
        </p:nvSpPr>
        <p:spPr>
          <a:xfrm>
            <a:off x="2420747" y="3845079"/>
            <a:ext cx="4255570" cy="1384995"/>
          </a:xfrm>
          <a:prstGeom prst="rect">
            <a:avLst/>
          </a:prstGeom>
          <a:ln>
            <a:solidFill>
              <a:schemeClr val="accent1"/>
            </a:solidFill>
          </a:ln>
        </p:spPr>
        <p:txBody>
          <a:bodyPr wrap="square">
            <a:spAutoFit/>
          </a:bodyPr>
          <a:lstStyle/>
          <a:p>
            <a:r>
              <a:rPr lang="en-US" sz="1400" u="sng" dirty="0">
                <a:latin typeface="Arial"/>
                <a:cs typeface="Arial"/>
              </a:rPr>
              <a:t>Insertion</a:t>
            </a:r>
            <a:r>
              <a:rPr lang="zh-CN" altLang="en-US" sz="1400" u="sng" dirty="0">
                <a:latin typeface="Arial"/>
                <a:cs typeface="Arial"/>
              </a:rPr>
              <a:t> </a:t>
            </a:r>
            <a:r>
              <a:rPr lang="en-US" altLang="zh-CN" sz="1400" u="sng" dirty="0">
                <a:latin typeface="Arial"/>
                <a:cs typeface="Arial"/>
              </a:rPr>
              <a:t>Sort</a:t>
            </a:r>
            <a:r>
              <a:rPr lang="en-US" sz="1400" u="sng" dirty="0">
                <a:latin typeface="Arial"/>
                <a:cs typeface="Arial"/>
              </a:rPr>
              <a:t>: Basic Algorithm</a:t>
            </a:r>
            <a:endParaRPr lang="en-US" sz="1400" dirty="0">
              <a:latin typeface="CenturyGothic"/>
            </a:endParaRPr>
          </a:p>
          <a:p>
            <a:endParaRPr lang="en-US" sz="1400" dirty="0">
              <a:latin typeface="CenturyGothic"/>
            </a:endParaRPr>
          </a:p>
          <a:p>
            <a:r>
              <a:rPr lang="en-US" sz="1400" dirty="0">
                <a:latin typeface="CenturyGothic"/>
              </a:rPr>
              <a:t>For each </a:t>
            </a:r>
            <a:r>
              <a:rPr lang="en-US" sz="1400" b="1" dirty="0">
                <a:latin typeface="CenturyGothic"/>
              </a:rPr>
              <a:t>position i</a:t>
            </a:r>
            <a:r>
              <a:rPr lang="en-US" sz="1400" dirty="0">
                <a:latin typeface="CenturyGothic"/>
              </a:rPr>
              <a:t> from </a:t>
            </a:r>
            <a:r>
              <a:rPr lang="en-US" altLang="zh-CN" sz="1400" b="1" dirty="0">
                <a:latin typeface="CenturyGothic"/>
              </a:rPr>
              <a:t>1</a:t>
            </a:r>
            <a:r>
              <a:rPr lang="en-US" sz="1400" dirty="0">
                <a:latin typeface="CenturyGothic"/>
              </a:rPr>
              <a:t> to </a:t>
            </a:r>
            <a:r>
              <a:rPr lang="en-US" sz="1400" b="1" dirty="0">
                <a:latin typeface="CenturyGothic"/>
              </a:rPr>
              <a:t>length-</a:t>
            </a:r>
            <a:r>
              <a:rPr lang="en-US" altLang="zh-CN" sz="1400" b="1" dirty="0">
                <a:latin typeface="CenturyGothic"/>
              </a:rPr>
              <a:t>1</a:t>
            </a:r>
            <a:r>
              <a:rPr lang="en-US" sz="1400" dirty="0">
                <a:latin typeface="CenturyGothic"/>
              </a:rPr>
              <a:t> </a:t>
            </a:r>
          </a:p>
          <a:p>
            <a:endParaRPr lang="en-US" sz="1400" dirty="0">
              <a:latin typeface="CenturyGothic"/>
            </a:endParaRPr>
          </a:p>
          <a:p>
            <a:r>
              <a:rPr lang="en-US" sz="1400" dirty="0">
                <a:latin typeface="CenturyGothic"/>
              </a:rPr>
              <a:t>Swap successive pairs to put value in </a:t>
            </a:r>
            <a:r>
              <a:rPr lang="en-US" sz="1400" b="1" dirty="0">
                <a:latin typeface="CenturyGothic"/>
              </a:rPr>
              <a:t>position i </a:t>
            </a:r>
            <a:r>
              <a:rPr lang="en-US" sz="1400" dirty="0">
                <a:latin typeface="CenturyGothic"/>
              </a:rPr>
              <a:t>in correct location relative to earlier values</a:t>
            </a:r>
            <a:endParaRPr lang="en-US" sz="1400" b="1" dirty="0">
              <a:latin typeface="CenturyGothic"/>
            </a:endParaRPr>
          </a:p>
        </p:txBody>
      </p:sp>
      <p:sp>
        <p:nvSpPr>
          <p:cNvPr id="8" name="Rectangle 7">
            <a:extLst>
              <a:ext uri="{FF2B5EF4-FFF2-40B4-BE49-F238E27FC236}">
                <a16:creationId xmlns:a16="http://schemas.microsoft.com/office/drawing/2014/main" id="{EB1FDE25-32BD-7329-10E1-AF5915A0DDE3}"/>
              </a:ext>
            </a:extLst>
          </p:cNvPr>
          <p:cNvSpPr/>
          <p:nvPr/>
        </p:nvSpPr>
        <p:spPr>
          <a:xfrm>
            <a:off x="2585193" y="5566318"/>
            <a:ext cx="404517" cy="385704"/>
          </a:xfrm>
          <a:prstGeom prst="rect">
            <a:avLst/>
          </a:prstGeom>
          <a:solidFill>
            <a:srgbClr val="008000">
              <a:alpha val="7000"/>
            </a:srgb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9" name="Rectangle 8">
            <a:extLst>
              <a:ext uri="{FF2B5EF4-FFF2-40B4-BE49-F238E27FC236}">
                <a16:creationId xmlns:a16="http://schemas.microsoft.com/office/drawing/2014/main" id="{4A434EE3-C32B-CAE6-47CF-2EF7A0E1D89B}"/>
              </a:ext>
            </a:extLst>
          </p:cNvPr>
          <p:cNvSpPr/>
          <p:nvPr/>
        </p:nvSpPr>
        <p:spPr>
          <a:xfrm>
            <a:off x="2989710" y="5566318"/>
            <a:ext cx="404517" cy="385704"/>
          </a:xfrm>
          <a:prstGeom prst="rect">
            <a:avLst/>
          </a:prstGeom>
          <a:solidFill>
            <a:srgbClr val="008000">
              <a:alpha val="7000"/>
            </a:srgb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0" name="Rectangle 9">
            <a:extLst>
              <a:ext uri="{FF2B5EF4-FFF2-40B4-BE49-F238E27FC236}">
                <a16:creationId xmlns:a16="http://schemas.microsoft.com/office/drawing/2014/main" id="{594D7D62-7C07-6897-C3F5-25913C11BCB4}"/>
              </a:ext>
            </a:extLst>
          </p:cNvPr>
          <p:cNvSpPr/>
          <p:nvPr/>
        </p:nvSpPr>
        <p:spPr>
          <a:xfrm>
            <a:off x="3394227" y="5566318"/>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1" name="Rectangle 10">
            <a:extLst>
              <a:ext uri="{FF2B5EF4-FFF2-40B4-BE49-F238E27FC236}">
                <a16:creationId xmlns:a16="http://schemas.microsoft.com/office/drawing/2014/main" id="{05A37F30-BB88-1784-7CED-B923EC6EEFE3}"/>
              </a:ext>
            </a:extLst>
          </p:cNvPr>
          <p:cNvSpPr/>
          <p:nvPr/>
        </p:nvSpPr>
        <p:spPr>
          <a:xfrm>
            <a:off x="3798744" y="5566318"/>
            <a:ext cx="404517" cy="385704"/>
          </a:xfrm>
          <a:prstGeom prst="rect">
            <a:avLst/>
          </a:prstGeom>
          <a:no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2" name="Rectangle 11">
            <a:extLst>
              <a:ext uri="{FF2B5EF4-FFF2-40B4-BE49-F238E27FC236}">
                <a16:creationId xmlns:a16="http://schemas.microsoft.com/office/drawing/2014/main" id="{C4573E25-7A62-0D6E-F0C6-AECDD965FBE7}"/>
              </a:ext>
            </a:extLst>
          </p:cNvPr>
          <p:cNvSpPr/>
          <p:nvPr/>
        </p:nvSpPr>
        <p:spPr>
          <a:xfrm>
            <a:off x="4203261" y="5566318"/>
            <a:ext cx="404517" cy="385704"/>
          </a:xfrm>
          <a:prstGeom prst="rect">
            <a:avLst/>
          </a:prstGeom>
          <a:no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3" name="Rectangle 12">
            <a:extLst>
              <a:ext uri="{FF2B5EF4-FFF2-40B4-BE49-F238E27FC236}">
                <a16:creationId xmlns:a16="http://schemas.microsoft.com/office/drawing/2014/main" id="{E084457B-FB3F-8672-11CB-86AFBA57775D}"/>
              </a:ext>
            </a:extLst>
          </p:cNvPr>
          <p:cNvSpPr/>
          <p:nvPr/>
        </p:nvSpPr>
        <p:spPr>
          <a:xfrm>
            <a:off x="4607778" y="5566318"/>
            <a:ext cx="404517" cy="385704"/>
          </a:xfrm>
          <a:prstGeom prst="rect">
            <a:avLst/>
          </a:prstGeom>
          <a:no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4" name="TextBox 13">
            <a:extLst>
              <a:ext uri="{FF2B5EF4-FFF2-40B4-BE49-F238E27FC236}">
                <a16:creationId xmlns:a16="http://schemas.microsoft.com/office/drawing/2014/main" id="{7A09662C-8F52-14D8-773F-40A2965FC239}"/>
              </a:ext>
            </a:extLst>
          </p:cNvPr>
          <p:cNvSpPr txBox="1"/>
          <p:nvPr/>
        </p:nvSpPr>
        <p:spPr>
          <a:xfrm>
            <a:off x="2781860" y="5952022"/>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18" name="TextBox 17">
            <a:extLst>
              <a:ext uri="{FF2B5EF4-FFF2-40B4-BE49-F238E27FC236}">
                <a16:creationId xmlns:a16="http://schemas.microsoft.com/office/drawing/2014/main" id="{0C2C7AE1-D9C7-35EB-B386-197740D38329}"/>
              </a:ext>
            </a:extLst>
          </p:cNvPr>
          <p:cNvSpPr txBox="1"/>
          <p:nvPr/>
        </p:nvSpPr>
        <p:spPr>
          <a:xfrm>
            <a:off x="3798744" y="5957394"/>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19" name="Rectangle 18">
            <a:extLst>
              <a:ext uri="{FF2B5EF4-FFF2-40B4-BE49-F238E27FC236}">
                <a16:creationId xmlns:a16="http://schemas.microsoft.com/office/drawing/2014/main" id="{EE6F7BCA-E15C-D093-A0C8-5374C3FF9F3D}"/>
              </a:ext>
            </a:extLst>
          </p:cNvPr>
          <p:cNvSpPr/>
          <p:nvPr/>
        </p:nvSpPr>
        <p:spPr>
          <a:xfrm>
            <a:off x="2420800" y="5234229"/>
            <a:ext cx="2729953" cy="107517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7452D33-E6E6-09AE-BCA2-BFDD69F58BFD}"/>
              </a:ext>
            </a:extLst>
          </p:cNvPr>
          <p:cNvSpPr txBox="1"/>
          <p:nvPr/>
        </p:nvSpPr>
        <p:spPr>
          <a:xfrm>
            <a:off x="3442803" y="5957394"/>
            <a:ext cx="292756" cy="307777"/>
          </a:xfrm>
          <a:prstGeom prst="rect">
            <a:avLst/>
          </a:prstGeom>
          <a:noFill/>
        </p:spPr>
        <p:txBody>
          <a:bodyPr wrap="none" rtlCol="0">
            <a:spAutoFit/>
          </a:bodyPr>
          <a:lstStyle/>
          <a:p>
            <a:r>
              <a:rPr lang="en-US" sz="1400" dirty="0">
                <a:solidFill>
                  <a:schemeClr val="accent1"/>
                </a:solidFill>
                <a:latin typeface="Menlo Regular"/>
                <a:cs typeface="Menlo Regular"/>
              </a:rPr>
              <a:t>i</a:t>
            </a:r>
          </a:p>
        </p:txBody>
      </p:sp>
      <p:sp>
        <p:nvSpPr>
          <p:cNvPr id="21" name="Freeform 44">
            <a:extLst>
              <a:ext uri="{FF2B5EF4-FFF2-40B4-BE49-F238E27FC236}">
                <a16:creationId xmlns:a16="http://schemas.microsoft.com/office/drawing/2014/main" id="{BDDB95BE-4712-D1CC-B2A3-0F8E22763413}"/>
              </a:ext>
            </a:extLst>
          </p:cNvPr>
          <p:cNvSpPr/>
          <p:nvPr/>
        </p:nvSpPr>
        <p:spPr>
          <a:xfrm>
            <a:off x="2989709" y="5322050"/>
            <a:ext cx="556315" cy="213807"/>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1" name="Group 30">
            <a:extLst>
              <a:ext uri="{FF2B5EF4-FFF2-40B4-BE49-F238E27FC236}">
                <a16:creationId xmlns:a16="http://schemas.microsoft.com/office/drawing/2014/main" id="{598F901D-0E51-729F-874E-299F1EBEAA47}"/>
              </a:ext>
            </a:extLst>
          </p:cNvPr>
          <p:cNvGrpSpPr/>
          <p:nvPr/>
        </p:nvGrpSpPr>
        <p:grpSpPr>
          <a:xfrm>
            <a:off x="5307388" y="5345717"/>
            <a:ext cx="1314170" cy="208826"/>
            <a:chOff x="7529903" y="5386341"/>
            <a:chExt cx="1314170" cy="208826"/>
          </a:xfrm>
        </p:grpSpPr>
        <p:sp>
          <p:nvSpPr>
            <p:cNvPr id="35" name="Rectangle 34">
              <a:extLst>
                <a:ext uri="{FF2B5EF4-FFF2-40B4-BE49-F238E27FC236}">
                  <a16:creationId xmlns:a16="http://schemas.microsoft.com/office/drawing/2014/main" id="{317AEE5D-B811-8E57-6424-24DE9FACC4C0}"/>
                </a:ext>
              </a:extLst>
            </p:cNvPr>
            <p:cNvSpPr/>
            <p:nvPr/>
          </p:nvSpPr>
          <p:spPr>
            <a:xfrm>
              <a:off x="7529903" y="5386341"/>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36" name="Rectangle 35">
              <a:extLst>
                <a:ext uri="{FF2B5EF4-FFF2-40B4-BE49-F238E27FC236}">
                  <a16:creationId xmlns:a16="http://schemas.microsoft.com/office/drawing/2014/main" id="{8666B62E-3E56-F8A4-F9CA-8D6B9B0C87D1}"/>
                </a:ext>
              </a:extLst>
            </p:cNvPr>
            <p:cNvSpPr/>
            <p:nvPr/>
          </p:nvSpPr>
          <p:spPr>
            <a:xfrm>
              <a:off x="7749013" y="5386341"/>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sp>
          <p:nvSpPr>
            <p:cNvPr id="37" name="Rectangle 36">
              <a:extLst>
                <a:ext uri="{FF2B5EF4-FFF2-40B4-BE49-F238E27FC236}">
                  <a16:creationId xmlns:a16="http://schemas.microsoft.com/office/drawing/2014/main" id="{940AFD45-87D5-DE12-9439-A9E30DB25130}"/>
                </a:ext>
              </a:extLst>
            </p:cNvPr>
            <p:cNvSpPr/>
            <p:nvPr/>
          </p:nvSpPr>
          <p:spPr>
            <a:xfrm>
              <a:off x="7968025" y="5386341"/>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4</a:t>
              </a:r>
              <a:endParaRPr lang="en-US" sz="1100" dirty="0">
                <a:latin typeface="Arial"/>
                <a:cs typeface="Arial"/>
              </a:endParaRPr>
            </a:p>
          </p:txBody>
        </p:sp>
        <p:sp>
          <p:nvSpPr>
            <p:cNvPr id="38" name="Rectangle 37">
              <a:extLst>
                <a:ext uri="{FF2B5EF4-FFF2-40B4-BE49-F238E27FC236}">
                  <a16:creationId xmlns:a16="http://schemas.microsoft.com/office/drawing/2014/main" id="{A0D7E6F0-F59A-7AEA-35AB-18277C7265F0}"/>
                </a:ext>
              </a:extLst>
            </p:cNvPr>
            <p:cNvSpPr/>
            <p:nvPr/>
          </p:nvSpPr>
          <p:spPr>
            <a:xfrm>
              <a:off x="8187037" y="5386341"/>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3</a:t>
              </a:r>
              <a:endParaRPr lang="en-US" sz="1100" dirty="0">
                <a:latin typeface="Arial"/>
                <a:cs typeface="Arial"/>
              </a:endParaRPr>
            </a:p>
          </p:txBody>
        </p:sp>
        <p:sp>
          <p:nvSpPr>
            <p:cNvPr id="40" name="Rectangle 39">
              <a:extLst>
                <a:ext uri="{FF2B5EF4-FFF2-40B4-BE49-F238E27FC236}">
                  <a16:creationId xmlns:a16="http://schemas.microsoft.com/office/drawing/2014/main" id="{1516B42A-75D1-307F-BF63-3079A7DCD6E0}"/>
                </a:ext>
              </a:extLst>
            </p:cNvPr>
            <p:cNvSpPr/>
            <p:nvPr/>
          </p:nvSpPr>
          <p:spPr>
            <a:xfrm>
              <a:off x="8406049" y="5386341"/>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7</a:t>
              </a:r>
              <a:endParaRPr lang="en-US" sz="1100" dirty="0">
                <a:latin typeface="Arial"/>
                <a:cs typeface="Arial"/>
              </a:endParaRPr>
            </a:p>
          </p:txBody>
        </p:sp>
        <p:sp>
          <p:nvSpPr>
            <p:cNvPr id="41" name="Rectangle 40">
              <a:extLst>
                <a:ext uri="{FF2B5EF4-FFF2-40B4-BE49-F238E27FC236}">
                  <a16:creationId xmlns:a16="http://schemas.microsoft.com/office/drawing/2014/main" id="{44DB9735-D1D7-CBA7-9BC3-F2667FD5F2AB}"/>
                </a:ext>
              </a:extLst>
            </p:cNvPr>
            <p:cNvSpPr/>
            <p:nvPr/>
          </p:nvSpPr>
          <p:spPr>
            <a:xfrm>
              <a:off x="8625061" y="5386341"/>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2</a:t>
              </a:r>
              <a:endParaRPr lang="en-US" sz="1100" dirty="0">
                <a:latin typeface="Arial"/>
                <a:cs typeface="Arial"/>
              </a:endParaRPr>
            </a:p>
          </p:txBody>
        </p:sp>
      </p:grpSp>
      <p:grpSp>
        <p:nvGrpSpPr>
          <p:cNvPr id="42" name="Group 41">
            <a:extLst>
              <a:ext uri="{FF2B5EF4-FFF2-40B4-BE49-F238E27FC236}">
                <a16:creationId xmlns:a16="http://schemas.microsoft.com/office/drawing/2014/main" id="{B6B174DF-886C-B397-97BB-24C96E245F5A}"/>
              </a:ext>
            </a:extLst>
          </p:cNvPr>
          <p:cNvGrpSpPr/>
          <p:nvPr/>
        </p:nvGrpSpPr>
        <p:grpSpPr>
          <a:xfrm>
            <a:off x="5307388" y="5617964"/>
            <a:ext cx="1314170" cy="208826"/>
            <a:chOff x="7529903" y="5648813"/>
            <a:chExt cx="1314170" cy="208826"/>
          </a:xfrm>
        </p:grpSpPr>
        <p:sp>
          <p:nvSpPr>
            <p:cNvPr id="43" name="Rectangle 42">
              <a:extLst>
                <a:ext uri="{FF2B5EF4-FFF2-40B4-BE49-F238E27FC236}">
                  <a16:creationId xmlns:a16="http://schemas.microsoft.com/office/drawing/2014/main" id="{D7D102AC-2689-0A20-DF45-AF7EFD9A183B}"/>
                </a:ext>
              </a:extLst>
            </p:cNvPr>
            <p:cNvSpPr/>
            <p:nvPr/>
          </p:nvSpPr>
          <p:spPr>
            <a:xfrm>
              <a:off x="7529903" y="5648813"/>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46" name="Rectangle 45">
              <a:extLst>
                <a:ext uri="{FF2B5EF4-FFF2-40B4-BE49-F238E27FC236}">
                  <a16:creationId xmlns:a16="http://schemas.microsoft.com/office/drawing/2014/main" id="{9ED87433-5ECC-280A-FA6F-EE2CDE9BE63F}"/>
                </a:ext>
              </a:extLst>
            </p:cNvPr>
            <p:cNvSpPr/>
            <p:nvPr/>
          </p:nvSpPr>
          <p:spPr>
            <a:xfrm>
              <a:off x="7749013" y="5648813"/>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4</a:t>
              </a:r>
              <a:endParaRPr lang="en-US" sz="1100" dirty="0">
                <a:latin typeface="Arial"/>
                <a:cs typeface="Arial"/>
              </a:endParaRPr>
            </a:p>
          </p:txBody>
        </p:sp>
        <p:sp>
          <p:nvSpPr>
            <p:cNvPr id="51" name="Rectangle 50">
              <a:extLst>
                <a:ext uri="{FF2B5EF4-FFF2-40B4-BE49-F238E27FC236}">
                  <a16:creationId xmlns:a16="http://schemas.microsoft.com/office/drawing/2014/main" id="{8CE0BAEC-D0F2-9E45-6C4F-046EA39920D4}"/>
                </a:ext>
              </a:extLst>
            </p:cNvPr>
            <p:cNvSpPr/>
            <p:nvPr/>
          </p:nvSpPr>
          <p:spPr>
            <a:xfrm>
              <a:off x="7968025" y="5648813"/>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sp>
          <p:nvSpPr>
            <p:cNvPr id="52" name="Rectangle 51">
              <a:extLst>
                <a:ext uri="{FF2B5EF4-FFF2-40B4-BE49-F238E27FC236}">
                  <a16:creationId xmlns:a16="http://schemas.microsoft.com/office/drawing/2014/main" id="{7A87DF8C-8DD5-D435-6BFF-BEAFAD462F4D}"/>
                </a:ext>
              </a:extLst>
            </p:cNvPr>
            <p:cNvSpPr/>
            <p:nvPr/>
          </p:nvSpPr>
          <p:spPr>
            <a:xfrm>
              <a:off x="8187037" y="5648813"/>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3</a:t>
              </a:r>
              <a:endParaRPr lang="en-US" sz="1100" dirty="0">
                <a:latin typeface="Arial"/>
                <a:cs typeface="Arial"/>
              </a:endParaRPr>
            </a:p>
          </p:txBody>
        </p:sp>
        <p:sp>
          <p:nvSpPr>
            <p:cNvPr id="53" name="Rectangle 52">
              <a:extLst>
                <a:ext uri="{FF2B5EF4-FFF2-40B4-BE49-F238E27FC236}">
                  <a16:creationId xmlns:a16="http://schemas.microsoft.com/office/drawing/2014/main" id="{DF367956-1C1A-4F17-7CA3-400BF7A0EDDD}"/>
                </a:ext>
              </a:extLst>
            </p:cNvPr>
            <p:cNvSpPr/>
            <p:nvPr/>
          </p:nvSpPr>
          <p:spPr>
            <a:xfrm>
              <a:off x="8406049" y="5648813"/>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7</a:t>
              </a:r>
              <a:endParaRPr lang="en-US" sz="1100" dirty="0">
                <a:latin typeface="Arial"/>
                <a:cs typeface="Arial"/>
              </a:endParaRPr>
            </a:p>
          </p:txBody>
        </p:sp>
        <p:sp>
          <p:nvSpPr>
            <p:cNvPr id="54" name="Rectangle 53">
              <a:extLst>
                <a:ext uri="{FF2B5EF4-FFF2-40B4-BE49-F238E27FC236}">
                  <a16:creationId xmlns:a16="http://schemas.microsoft.com/office/drawing/2014/main" id="{DC7785FF-1D84-65F4-379B-4A0ECCF3BD2C}"/>
                </a:ext>
              </a:extLst>
            </p:cNvPr>
            <p:cNvSpPr/>
            <p:nvPr/>
          </p:nvSpPr>
          <p:spPr>
            <a:xfrm>
              <a:off x="8625061" y="5648813"/>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2</a:t>
              </a:r>
              <a:endParaRPr lang="en-US" sz="1100" dirty="0">
                <a:latin typeface="Arial"/>
                <a:cs typeface="Arial"/>
              </a:endParaRPr>
            </a:p>
          </p:txBody>
        </p:sp>
      </p:grpSp>
      <p:grpSp>
        <p:nvGrpSpPr>
          <p:cNvPr id="55" name="Group 54">
            <a:extLst>
              <a:ext uri="{FF2B5EF4-FFF2-40B4-BE49-F238E27FC236}">
                <a16:creationId xmlns:a16="http://schemas.microsoft.com/office/drawing/2014/main" id="{FB4D008C-7DD8-9370-6C66-73F34BD11D40}"/>
              </a:ext>
            </a:extLst>
          </p:cNvPr>
          <p:cNvGrpSpPr/>
          <p:nvPr/>
        </p:nvGrpSpPr>
        <p:grpSpPr>
          <a:xfrm>
            <a:off x="5307388" y="5890211"/>
            <a:ext cx="1314170" cy="208826"/>
            <a:chOff x="7530001" y="5914440"/>
            <a:chExt cx="1314170" cy="208826"/>
          </a:xfrm>
        </p:grpSpPr>
        <p:sp>
          <p:nvSpPr>
            <p:cNvPr id="56" name="Rectangle 55">
              <a:extLst>
                <a:ext uri="{FF2B5EF4-FFF2-40B4-BE49-F238E27FC236}">
                  <a16:creationId xmlns:a16="http://schemas.microsoft.com/office/drawing/2014/main" id="{685DA042-B0FD-D5D6-ED1B-7A06C38C614B}"/>
                </a:ext>
              </a:extLst>
            </p:cNvPr>
            <p:cNvSpPr/>
            <p:nvPr/>
          </p:nvSpPr>
          <p:spPr>
            <a:xfrm>
              <a:off x="7530001" y="591444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57" name="Rectangle 56">
              <a:extLst>
                <a:ext uri="{FF2B5EF4-FFF2-40B4-BE49-F238E27FC236}">
                  <a16:creationId xmlns:a16="http://schemas.microsoft.com/office/drawing/2014/main" id="{9807555F-B9B9-F8B5-1AAF-DBB1A3A7BDAC}"/>
                </a:ext>
              </a:extLst>
            </p:cNvPr>
            <p:cNvSpPr/>
            <p:nvPr/>
          </p:nvSpPr>
          <p:spPr>
            <a:xfrm>
              <a:off x="7749111" y="591444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3</a:t>
              </a:r>
              <a:endParaRPr lang="en-US" sz="1100" dirty="0">
                <a:latin typeface="Arial"/>
                <a:cs typeface="Arial"/>
              </a:endParaRPr>
            </a:p>
          </p:txBody>
        </p:sp>
        <p:sp>
          <p:nvSpPr>
            <p:cNvPr id="58" name="Rectangle 57">
              <a:extLst>
                <a:ext uri="{FF2B5EF4-FFF2-40B4-BE49-F238E27FC236}">
                  <a16:creationId xmlns:a16="http://schemas.microsoft.com/office/drawing/2014/main" id="{7BF1CA8B-F2F5-CE98-C2E0-2E6354916F45}"/>
                </a:ext>
              </a:extLst>
            </p:cNvPr>
            <p:cNvSpPr/>
            <p:nvPr/>
          </p:nvSpPr>
          <p:spPr>
            <a:xfrm>
              <a:off x="7968123" y="591444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4</a:t>
              </a:r>
              <a:endParaRPr lang="en-US" sz="1100" dirty="0">
                <a:latin typeface="Arial"/>
                <a:cs typeface="Arial"/>
              </a:endParaRPr>
            </a:p>
          </p:txBody>
        </p:sp>
        <p:sp>
          <p:nvSpPr>
            <p:cNvPr id="59" name="Rectangle 58">
              <a:extLst>
                <a:ext uri="{FF2B5EF4-FFF2-40B4-BE49-F238E27FC236}">
                  <a16:creationId xmlns:a16="http://schemas.microsoft.com/office/drawing/2014/main" id="{97C859D2-F4D8-E71C-FCFE-2B29273D5773}"/>
                </a:ext>
              </a:extLst>
            </p:cNvPr>
            <p:cNvSpPr/>
            <p:nvPr/>
          </p:nvSpPr>
          <p:spPr>
            <a:xfrm>
              <a:off x="8187135" y="591444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sp>
          <p:nvSpPr>
            <p:cNvPr id="60" name="Rectangle 59">
              <a:extLst>
                <a:ext uri="{FF2B5EF4-FFF2-40B4-BE49-F238E27FC236}">
                  <a16:creationId xmlns:a16="http://schemas.microsoft.com/office/drawing/2014/main" id="{3BF9EEE0-4553-9538-F98A-554CACEC4FD0}"/>
                </a:ext>
              </a:extLst>
            </p:cNvPr>
            <p:cNvSpPr/>
            <p:nvPr/>
          </p:nvSpPr>
          <p:spPr>
            <a:xfrm>
              <a:off x="8406147" y="5914440"/>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7</a:t>
              </a:r>
              <a:endParaRPr lang="en-US" sz="1100" dirty="0">
                <a:latin typeface="Arial"/>
                <a:cs typeface="Arial"/>
              </a:endParaRPr>
            </a:p>
          </p:txBody>
        </p:sp>
        <p:sp>
          <p:nvSpPr>
            <p:cNvPr id="61" name="Rectangle 60">
              <a:extLst>
                <a:ext uri="{FF2B5EF4-FFF2-40B4-BE49-F238E27FC236}">
                  <a16:creationId xmlns:a16="http://schemas.microsoft.com/office/drawing/2014/main" id="{02476785-5179-05FA-A4A2-2F434CB32C4F}"/>
                </a:ext>
              </a:extLst>
            </p:cNvPr>
            <p:cNvSpPr/>
            <p:nvPr/>
          </p:nvSpPr>
          <p:spPr>
            <a:xfrm>
              <a:off x="8625159" y="5914440"/>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2</a:t>
              </a:r>
              <a:endParaRPr lang="en-US" sz="1100" dirty="0">
                <a:latin typeface="Arial"/>
                <a:cs typeface="Arial"/>
              </a:endParaRPr>
            </a:p>
          </p:txBody>
        </p:sp>
      </p:grpSp>
      <p:grpSp>
        <p:nvGrpSpPr>
          <p:cNvPr id="62" name="Group 61">
            <a:extLst>
              <a:ext uri="{FF2B5EF4-FFF2-40B4-BE49-F238E27FC236}">
                <a16:creationId xmlns:a16="http://schemas.microsoft.com/office/drawing/2014/main" id="{0C140F71-5325-D9B6-630B-4575CDB48C70}"/>
              </a:ext>
            </a:extLst>
          </p:cNvPr>
          <p:cNvGrpSpPr/>
          <p:nvPr/>
        </p:nvGrpSpPr>
        <p:grpSpPr>
          <a:xfrm>
            <a:off x="5307388" y="6162458"/>
            <a:ext cx="1314170" cy="208826"/>
            <a:chOff x="7530099" y="6205095"/>
            <a:chExt cx="1314170" cy="208826"/>
          </a:xfrm>
        </p:grpSpPr>
        <p:sp>
          <p:nvSpPr>
            <p:cNvPr id="63" name="Rectangle 62">
              <a:extLst>
                <a:ext uri="{FF2B5EF4-FFF2-40B4-BE49-F238E27FC236}">
                  <a16:creationId xmlns:a16="http://schemas.microsoft.com/office/drawing/2014/main" id="{94013223-9054-6485-4CFA-CBDE49494709}"/>
                </a:ext>
              </a:extLst>
            </p:cNvPr>
            <p:cNvSpPr/>
            <p:nvPr/>
          </p:nvSpPr>
          <p:spPr>
            <a:xfrm>
              <a:off x="7530099"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64" name="Rectangle 63">
              <a:extLst>
                <a:ext uri="{FF2B5EF4-FFF2-40B4-BE49-F238E27FC236}">
                  <a16:creationId xmlns:a16="http://schemas.microsoft.com/office/drawing/2014/main" id="{D5AC3F74-0B20-7B2B-EDBE-0658F38063F2}"/>
                </a:ext>
              </a:extLst>
            </p:cNvPr>
            <p:cNvSpPr/>
            <p:nvPr/>
          </p:nvSpPr>
          <p:spPr>
            <a:xfrm>
              <a:off x="7749209"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3</a:t>
              </a:r>
              <a:endParaRPr lang="en-US" sz="1100" dirty="0">
                <a:latin typeface="Arial"/>
                <a:cs typeface="Arial"/>
              </a:endParaRPr>
            </a:p>
          </p:txBody>
        </p:sp>
        <p:sp>
          <p:nvSpPr>
            <p:cNvPr id="65" name="Rectangle 64">
              <a:extLst>
                <a:ext uri="{FF2B5EF4-FFF2-40B4-BE49-F238E27FC236}">
                  <a16:creationId xmlns:a16="http://schemas.microsoft.com/office/drawing/2014/main" id="{77E4BCA2-0878-E8DC-D986-0B6E7A54C442}"/>
                </a:ext>
              </a:extLst>
            </p:cNvPr>
            <p:cNvSpPr/>
            <p:nvPr/>
          </p:nvSpPr>
          <p:spPr>
            <a:xfrm>
              <a:off x="7968221"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4</a:t>
              </a:r>
              <a:endParaRPr lang="en-US" sz="1100" dirty="0">
                <a:latin typeface="Arial"/>
                <a:cs typeface="Arial"/>
              </a:endParaRPr>
            </a:p>
          </p:txBody>
        </p:sp>
        <p:sp>
          <p:nvSpPr>
            <p:cNvPr id="100" name="Rectangle 99">
              <a:extLst>
                <a:ext uri="{FF2B5EF4-FFF2-40B4-BE49-F238E27FC236}">
                  <a16:creationId xmlns:a16="http://schemas.microsoft.com/office/drawing/2014/main" id="{F7AEF837-B006-3B1A-E1B0-1720755E45C5}"/>
                </a:ext>
              </a:extLst>
            </p:cNvPr>
            <p:cNvSpPr/>
            <p:nvPr/>
          </p:nvSpPr>
          <p:spPr>
            <a:xfrm>
              <a:off x="8187233"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7</a:t>
              </a:r>
              <a:endParaRPr lang="en-US" sz="1100" dirty="0">
                <a:latin typeface="Arial"/>
                <a:cs typeface="Arial"/>
              </a:endParaRPr>
            </a:p>
          </p:txBody>
        </p:sp>
        <p:sp>
          <p:nvSpPr>
            <p:cNvPr id="101" name="Rectangle 100">
              <a:extLst>
                <a:ext uri="{FF2B5EF4-FFF2-40B4-BE49-F238E27FC236}">
                  <a16:creationId xmlns:a16="http://schemas.microsoft.com/office/drawing/2014/main" id="{AD35F9BD-A888-AEF6-C914-B5115D9F5776}"/>
                </a:ext>
              </a:extLst>
            </p:cNvPr>
            <p:cNvSpPr/>
            <p:nvPr/>
          </p:nvSpPr>
          <p:spPr>
            <a:xfrm>
              <a:off x="8406245"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sp>
          <p:nvSpPr>
            <p:cNvPr id="102" name="Rectangle 101">
              <a:extLst>
                <a:ext uri="{FF2B5EF4-FFF2-40B4-BE49-F238E27FC236}">
                  <a16:creationId xmlns:a16="http://schemas.microsoft.com/office/drawing/2014/main" id="{121B404B-AF58-7764-D218-4DEEC8E48055}"/>
                </a:ext>
              </a:extLst>
            </p:cNvPr>
            <p:cNvSpPr/>
            <p:nvPr/>
          </p:nvSpPr>
          <p:spPr>
            <a:xfrm>
              <a:off x="8625257" y="6205095"/>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2</a:t>
              </a:r>
              <a:endParaRPr lang="en-US" sz="1100" dirty="0">
                <a:latin typeface="Arial"/>
                <a:cs typeface="Arial"/>
              </a:endParaRPr>
            </a:p>
          </p:txBody>
        </p:sp>
      </p:grpSp>
      <p:grpSp>
        <p:nvGrpSpPr>
          <p:cNvPr id="103" name="Group 102">
            <a:extLst>
              <a:ext uri="{FF2B5EF4-FFF2-40B4-BE49-F238E27FC236}">
                <a16:creationId xmlns:a16="http://schemas.microsoft.com/office/drawing/2014/main" id="{A15BA553-8F5A-7583-D202-116313A710C7}"/>
              </a:ext>
            </a:extLst>
          </p:cNvPr>
          <p:cNvGrpSpPr/>
          <p:nvPr/>
        </p:nvGrpSpPr>
        <p:grpSpPr>
          <a:xfrm>
            <a:off x="5307388" y="6434706"/>
            <a:ext cx="1314170" cy="208826"/>
            <a:chOff x="7530197" y="6475330"/>
            <a:chExt cx="1314170" cy="208826"/>
          </a:xfrm>
        </p:grpSpPr>
        <p:sp>
          <p:nvSpPr>
            <p:cNvPr id="104" name="Rectangle 103">
              <a:extLst>
                <a:ext uri="{FF2B5EF4-FFF2-40B4-BE49-F238E27FC236}">
                  <a16:creationId xmlns:a16="http://schemas.microsoft.com/office/drawing/2014/main" id="{9E36BD49-8E7F-D84E-97B3-98643BF25CBA}"/>
                </a:ext>
              </a:extLst>
            </p:cNvPr>
            <p:cNvSpPr/>
            <p:nvPr/>
          </p:nvSpPr>
          <p:spPr>
            <a:xfrm>
              <a:off x="7530197"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105" name="Rectangle 104">
              <a:extLst>
                <a:ext uri="{FF2B5EF4-FFF2-40B4-BE49-F238E27FC236}">
                  <a16:creationId xmlns:a16="http://schemas.microsoft.com/office/drawing/2014/main" id="{6594A0E6-D219-3B62-7EA1-0EAFB423DDD0}"/>
                </a:ext>
              </a:extLst>
            </p:cNvPr>
            <p:cNvSpPr/>
            <p:nvPr/>
          </p:nvSpPr>
          <p:spPr>
            <a:xfrm>
              <a:off x="7749307"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2</a:t>
              </a:r>
              <a:endParaRPr lang="en-US" sz="1100" dirty="0">
                <a:latin typeface="Arial"/>
                <a:cs typeface="Arial"/>
              </a:endParaRPr>
            </a:p>
          </p:txBody>
        </p:sp>
        <p:sp>
          <p:nvSpPr>
            <p:cNvPr id="106" name="Rectangle 105">
              <a:extLst>
                <a:ext uri="{FF2B5EF4-FFF2-40B4-BE49-F238E27FC236}">
                  <a16:creationId xmlns:a16="http://schemas.microsoft.com/office/drawing/2014/main" id="{4B7802A7-A226-D750-C467-39C16C10FDBC}"/>
                </a:ext>
              </a:extLst>
            </p:cNvPr>
            <p:cNvSpPr/>
            <p:nvPr/>
          </p:nvSpPr>
          <p:spPr>
            <a:xfrm>
              <a:off x="7968319"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3</a:t>
              </a:r>
              <a:endParaRPr lang="en-US" sz="1100" dirty="0">
                <a:latin typeface="Arial"/>
                <a:cs typeface="Arial"/>
              </a:endParaRPr>
            </a:p>
          </p:txBody>
        </p:sp>
        <p:sp>
          <p:nvSpPr>
            <p:cNvPr id="107" name="Rectangle 106">
              <a:extLst>
                <a:ext uri="{FF2B5EF4-FFF2-40B4-BE49-F238E27FC236}">
                  <a16:creationId xmlns:a16="http://schemas.microsoft.com/office/drawing/2014/main" id="{34090180-A682-A638-9CBF-863EBCCA29FE}"/>
                </a:ext>
              </a:extLst>
            </p:cNvPr>
            <p:cNvSpPr/>
            <p:nvPr/>
          </p:nvSpPr>
          <p:spPr>
            <a:xfrm>
              <a:off x="8187331"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4</a:t>
              </a:r>
              <a:endParaRPr lang="en-US" sz="1100" dirty="0">
                <a:latin typeface="Arial"/>
                <a:cs typeface="Arial"/>
              </a:endParaRPr>
            </a:p>
          </p:txBody>
        </p:sp>
        <p:sp>
          <p:nvSpPr>
            <p:cNvPr id="108" name="Rectangle 107">
              <a:extLst>
                <a:ext uri="{FF2B5EF4-FFF2-40B4-BE49-F238E27FC236}">
                  <a16:creationId xmlns:a16="http://schemas.microsoft.com/office/drawing/2014/main" id="{638A8D21-AFD2-5CA1-DCBD-52AB8EE67848}"/>
                </a:ext>
              </a:extLst>
            </p:cNvPr>
            <p:cNvSpPr/>
            <p:nvPr/>
          </p:nvSpPr>
          <p:spPr>
            <a:xfrm>
              <a:off x="8406343"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7</a:t>
              </a:r>
              <a:endParaRPr lang="en-US" sz="1100" dirty="0">
                <a:latin typeface="Arial"/>
                <a:cs typeface="Arial"/>
              </a:endParaRPr>
            </a:p>
          </p:txBody>
        </p:sp>
        <p:sp>
          <p:nvSpPr>
            <p:cNvPr id="109" name="Rectangle 108">
              <a:extLst>
                <a:ext uri="{FF2B5EF4-FFF2-40B4-BE49-F238E27FC236}">
                  <a16:creationId xmlns:a16="http://schemas.microsoft.com/office/drawing/2014/main" id="{EE76D1EC-9E80-0A34-7381-1FFC16540F4E}"/>
                </a:ext>
              </a:extLst>
            </p:cNvPr>
            <p:cNvSpPr/>
            <p:nvPr/>
          </p:nvSpPr>
          <p:spPr>
            <a:xfrm>
              <a:off x="8625355"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grpSp>
      <p:sp>
        <p:nvSpPr>
          <p:cNvPr id="110" name="Rectangle 109">
            <a:extLst>
              <a:ext uri="{FF2B5EF4-FFF2-40B4-BE49-F238E27FC236}">
                <a16:creationId xmlns:a16="http://schemas.microsoft.com/office/drawing/2014/main" id="{B1B9C44C-DD3A-743A-E5FC-F26CE41591BC}"/>
              </a:ext>
            </a:extLst>
          </p:cNvPr>
          <p:cNvSpPr/>
          <p:nvPr/>
        </p:nvSpPr>
        <p:spPr>
          <a:xfrm>
            <a:off x="6619550" y="5321658"/>
            <a:ext cx="512468"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1</a:t>
            </a:r>
            <a:endParaRPr lang="en-US" sz="1000" dirty="0"/>
          </a:p>
        </p:txBody>
      </p:sp>
      <p:sp>
        <p:nvSpPr>
          <p:cNvPr id="111" name="Rectangle 110">
            <a:extLst>
              <a:ext uri="{FF2B5EF4-FFF2-40B4-BE49-F238E27FC236}">
                <a16:creationId xmlns:a16="http://schemas.microsoft.com/office/drawing/2014/main" id="{7260701C-4BA5-17B5-7CE8-29DC795C8208}"/>
              </a:ext>
            </a:extLst>
          </p:cNvPr>
          <p:cNvSpPr/>
          <p:nvPr/>
        </p:nvSpPr>
        <p:spPr>
          <a:xfrm>
            <a:off x="6619550" y="5592963"/>
            <a:ext cx="512468"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2</a:t>
            </a:r>
            <a:endParaRPr lang="en-US" sz="1000" dirty="0"/>
          </a:p>
        </p:txBody>
      </p:sp>
      <p:sp>
        <p:nvSpPr>
          <p:cNvPr id="112" name="Rectangle 111">
            <a:extLst>
              <a:ext uri="{FF2B5EF4-FFF2-40B4-BE49-F238E27FC236}">
                <a16:creationId xmlns:a16="http://schemas.microsoft.com/office/drawing/2014/main" id="{8ACE3E24-4C09-DFA8-469E-68A1B4DF409D}"/>
              </a:ext>
            </a:extLst>
          </p:cNvPr>
          <p:cNvSpPr/>
          <p:nvPr/>
        </p:nvSpPr>
        <p:spPr>
          <a:xfrm>
            <a:off x="6619550" y="5864267"/>
            <a:ext cx="512468"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3</a:t>
            </a:r>
            <a:endParaRPr lang="en-US" sz="1000" dirty="0"/>
          </a:p>
        </p:txBody>
      </p:sp>
      <p:sp>
        <p:nvSpPr>
          <p:cNvPr id="113" name="Rectangle 112">
            <a:extLst>
              <a:ext uri="{FF2B5EF4-FFF2-40B4-BE49-F238E27FC236}">
                <a16:creationId xmlns:a16="http://schemas.microsoft.com/office/drawing/2014/main" id="{D2AF531C-31F7-2A76-A7BD-F20BD3EFFAD1}"/>
              </a:ext>
            </a:extLst>
          </p:cNvPr>
          <p:cNvSpPr/>
          <p:nvPr/>
        </p:nvSpPr>
        <p:spPr>
          <a:xfrm>
            <a:off x="6619550" y="6135571"/>
            <a:ext cx="518091"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4</a:t>
            </a:r>
            <a:endParaRPr lang="en-US" sz="1000" dirty="0"/>
          </a:p>
        </p:txBody>
      </p:sp>
      <p:sp>
        <p:nvSpPr>
          <p:cNvPr id="114" name="Rectangle 113">
            <a:extLst>
              <a:ext uri="{FF2B5EF4-FFF2-40B4-BE49-F238E27FC236}">
                <a16:creationId xmlns:a16="http://schemas.microsoft.com/office/drawing/2014/main" id="{36413E19-2BD0-7D2C-40AC-70FB4A198263}"/>
              </a:ext>
            </a:extLst>
          </p:cNvPr>
          <p:cNvSpPr/>
          <p:nvPr/>
        </p:nvSpPr>
        <p:spPr>
          <a:xfrm>
            <a:off x="6619550" y="6406876"/>
            <a:ext cx="518091"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4</a:t>
            </a:r>
            <a:endParaRPr lang="en-US" sz="1000" dirty="0"/>
          </a:p>
        </p:txBody>
      </p:sp>
    </p:spTree>
    <p:extLst>
      <p:ext uri="{BB962C8B-B14F-4D97-AF65-F5344CB8AC3E}">
        <p14:creationId xmlns:p14="http://schemas.microsoft.com/office/powerpoint/2010/main" val="134534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dissolv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dissolve">
                                      <p:cBhvr>
                                        <p:cTn id="48" dur="500"/>
                                        <p:tgtEl>
                                          <p:spTgt spid="31"/>
                                        </p:tgtEl>
                                      </p:cBhvr>
                                    </p:animEffect>
                                  </p:childTnLst>
                                </p:cTn>
                              </p:par>
                              <p:par>
                                <p:cTn id="49" presetID="9"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dissolve">
                                      <p:cBhvr>
                                        <p:cTn id="51" dur="500"/>
                                        <p:tgtEl>
                                          <p:spTgt spid="42"/>
                                        </p:tgtEl>
                                      </p:cBhvr>
                                    </p:animEffect>
                                  </p:childTnLst>
                                </p:cTn>
                              </p:par>
                              <p:par>
                                <p:cTn id="52" presetID="9" presetClass="entr" presetSubtype="0" fill="hold"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dissolve">
                                      <p:cBhvr>
                                        <p:cTn id="54" dur="500"/>
                                        <p:tgtEl>
                                          <p:spTgt spid="55"/>
                                        </p:tgtEl>
                                      </p:cBhvr>
                                    </p:animEffect>
                                  </p:childTnLst>
                                </p:cTn>
                              </p:par>
                              <p:par>
                                <p:cTn id="55" presetID="9"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dissolve">
                                      <p:cBhvr>
                                        <p:cTn id="57" dur="500"/>
                                        <p:tgtEl>
                                          <p:spTgt spid="62"/>
                                        </p:tgtEl>
                                      </p:cBhvr>
                                    </p:animEffect>
                                  </p:childTnLst>
                                </p:cTn>
                              </p:par>
                              <p:par>
                                <p:cTn id="58" presetID="9" presetClass="entr" presetSubtype="0" fill="hold" nodeType="withEffect">
                                  <p:stCondLst>
                                    <p:cond delay="0"/>
                                  </p:stCondLst>
                                  <p:childTnLst>
                                    <p:set>
                                      <p:cBhvr>
                                        <p:cTn id="59" dur="1" fill="hold">
                                          <p:stCondLst>
                                            <p:cond delay="0"/>
                                          </p:stCondLst>
                                        </p:cTn>
                                        <p:tgtEl>
                                          <p:spTgt spid="103"/>
                                        </p:tgtEl>
                                        <p:attrNameLst>
                                          <p:attrName>style.visibility</p:attrName>
                                        </p:attrNameLst>
                                      </p:cBhvr>
                                      <p:to>
                                        <p:strVal val="visible"/>
                                      </p:to>
                                    </p:set>
                                    <p:animEffect transition="in" filter="dissolve">
                                      <p:cBhvr>
                                        <p:cTn id="60" dur="500"/>
                                        <p:tgtEl>
                                          <p:spTgt spid="10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10"/>
                                        </p:tgtEl>
                                        <p:attrNameLst>
                                          <p:attrName>style.visibility</p:attrName>
                                        </p:attrNameLst>
                                      </p:cBhvr>
                                      <p:to>
                                        <p:strVal val="visible"/>
                                      </p:to>
                                    </p:set>
                                    <p:animEffect transition="in" filter="dissolve">
                                      <p:cBhvr>
                                        <p:cTn id="63" dur="500"/>
                                        <p:tgtEl>
                                          <p:spTgt spid="11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11"/>
                                        </p:tgtEl>
                                        <p:attrNameLst>
                                          <p:attrName>style.visibility</p:attrName>
                                        </p:attrNameLst>
                                      </p:cBhvr>
                                      <p:to>
                                        <p:strVal val="visible"/>
                                      </p:to>
                                    </p:set>
                                    <p:animEffect transition="in" filter="dissolve">
                                      <p:cBhvr>
                                        <p:cTn id="66" dur="500"/>
                                        <p:tgtEl>
                                          <p:spTgt spid="11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12"/>
                                        </p:tgtEl>
                                        <p:attrNameLst>
                                          <p:attrName>style.visibility</p:attrName>
                                        </p:attrNameLst>
                                      </p:cBhvr>
                                      <p:to>
                                        <p:strVal val="visible"/>
                                      </p:to>
                                    </p:set>
                                    <p:animEffect transition="in" filter="dissolve">
                                      <p:cBhvr>
                                        <p:cTn id="69" dur="500"/>
                                        <p:tgtEl>
                                          <p:spTgt spid="11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13"/>
                                        </p:tgtEl>
                                        <p:attrNameLst>
                                          <p:attrName>style.visibility</p:attrName>
                                        </p:attrNameLst>
                                      </p:cBhvr>
                                      <p:to>
                                        <p:strVal val="visible"/>
                                      </p:to>
                                    </p:set>
                                    <p:animEffect transition="in" filter="dissolve">
                                      <p:cBhvr>
                                        <p:cTn id="72" dur="500"/>
                                        <p:tgtEl>
                                          <p:spTgt spid="11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114"/>
                                        </p:tgtEl>
                                        <p:attrNameLst>
                                          <p:attrName>style.visibility</p:attrName>
                                        </p:attrNameLst>
                                      </p:cBhvr>
                                      <p:to>
                                        <p:strVal val="visible"/>
                                      </p:to>
                                    </p:set>
                                    <p:animEffect transition="in" filter="dissolve">
                                      <p:cBhvr>
                                        <p:cTn id="75"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P spid="14" grpId="0"/>
      <p:bldP spid="18" grpId="0"/>
      <p:bldP spid="19" grpId="0" animBg="1"/>
      <p:bldP spid="20" grpId="0"/>
      <p:bldP spid="21" grpId="0" animBg="1"/>
      <p:bldP spid="110" grpId="0"/>
      <p:bldP spid="111" grpId="0"/>
      <p:bldP spid="112" grpId="0"/>
      <p:bldP spid="113" grpId="0"/>
      <p:bldP spid="1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5FAD-72E7-5747-335E-DA89FFFED28D}"/>
              </a:ext>
            </a:extLst>
          </p:cNvPr>
          <p:cNvSpPr>
            <a:spLocks noGrp="1"/>
          </p:cNvSpPr>
          <p:nvPr>
            <p:ph type="title"/>
          </p:nvPr>
        </p:nvSpPr>
        <p:spPr/>
        <p:txBody>
          <a:bodyPr/>
          <a:lstStyle/>
          <a:p>
            <a:r>
              <a:rPr lang="en-GB" dirty="0">
                <a:solidFill>
                  <a:srgbClr val="FF0000"/>
                </a:solidFill>
              </a:rPr>
              <a:t>Insertion Sort Example 1</a:t>
            </a:r>
            <a:endParaRPr lang="en-SE" dirty="0">
              <a:solidFill>
                <a:srgbClr val="FF0000"/>
              </a:solidFill>
            </a:endParaRPr>
          </a:p>
        </p:txBody>
      </p:sp>
      <p:sp>
        <p:nvSpPr>
          <p:cNvPr id="3" name="Content Placeholder 2">
            <a:extLst>
              <a:ext uri="{FF2B5EF4-FFF2-40B4-BE49-F238E27FC236}">
                <a16:creationId xmlns:a16="http://schemas.microsoft.com/office/drawing/2014/main" id="{C36E6D16-6F92-52A4-A460-562711EB1ECA}"/>
              </a:ext>
            </a:extLst>
          </p:cNvPr>
          <p:cNvSpPr>
            <a:spLocks noGrp="1"/>
          </p:cNvSpPr>
          <p:nvPr>
            <p:ph idx="1"/>
          </p:nvPr>
        </p:nvSpPr>
        <p:spPr/>
        <p:txBody>
          <a:bodyPr/>
          <a:lstStyle/>
          <a:p>
            <a:endParaRPr lang="en-SE"/>
          </a:p>
        </p:txBody>
      </p:sp>
      <p:pic>
        <p:nvPicPr>
          <p:cNvPr id="2050" name="Picture 2" descr="Insertion-sorting">
            <a:extLst>
              <a:ext uri="{FF2B5EF4-FFF2-40B4-BE49-F238E27FC236}">
                <a16:creationId xmlns:a16="http://schemas.microsoft.com/office/drawing/2014/main" id="{711FC4B3-983F-E47F-0F28-FEECAECBD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554163"/>
            <a:ext cx="88582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07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E74F-D3C4-CFC0-3DA0-0E1A7F2FADD6}"/>
              </a:ext>
            </a:extLst>
          </p:cNvPr>
          <p:cNvSpPr>
            <a:spLocks noGrp="1"/>
          </p:cNvSpPr>
          <p:nvPr>
            <p:ph type="title"/>
          </p:nvPr>
        </p:nvSpPr>
        <p:spPr/>
        <p:txBody>
          <a:bodyPr/>
          <a:lstStyle/>
          <a:p>
            <a:r>
              <a:rPr lang="en-GB" dirty="0">
                <a:solidFill>
                  <a:srgbClr val="FF0000"/>
                </a:solidFill>
              </a:rPr>
              <a:t>Insertion Sort Example 2</a:t>
            </a:r>
            <a:endParaRPr lang="en-SE" dirty="0">
              <a:solidFill>
                <a:srgbClr val="FF0000"/>
              </a:solidFill>
            </a:endParaRPr>
          </a:p>
        </p:txBody>
      </p:sp>
      <p:sp>
        <p:nvSpPr>
          <p:cNvPr id="3" name="Content Placeholder 2">
            <a:extLst>
              <a:ext uri="{FF2B5EF4-FFF2-40B4-BE49-F238E27FC236}">
                <a16:creationId xmlns:a16="http://schemas.microsoft.com/office/drawing/2014/main" id="{3BB75E1F-B50E-6ACA-1387-59C2CD79058D}"/>
              </a:ext>
            </a:extLst>
          </p:cNvPr>
          <p:cNvSpPr>
            <a:spLocks noGrp="1"/>
          </p:cNvSpPr>
          <p:nvPr>
            <p:ph idx="1"/>
          </p:nvPr>
        </p:nvSpPr>
        <p:spPr/>
        <p:txBody>
          <a:bodyPr/>
          <a:lstStyle/>
          <a:p>
            <a:endParaRPr lang="en-SE"/>
          </a:p>
        </p:txBody>
      </p:sp>
      <p:pic>
        <p:nvPicPr>
          <p:cNvPr id="4098" name="Picture 2">
            <a:extLst>
              <a:ext uri="{FF2B5EF4-FFF2-40B4-BE49-F238E27FC236}">
                <a16:creationId xmlns:a16="http://schemas.microsoft.com/office/drawing/2014/main" id="{BDCC7C72-CF05-B2D6-7507-2B1EBCABD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243150"/>
            <a:ext cx="535305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6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 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637440"/>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a:t>
            </a:r>
            <a:r>
              <a:rPr lang="en-US" altLang="zh-CN" sz="1800" dirty="0"/>
              <a:t>largest</a:t>
            </a:r>
            <a:r>
              <a:rPr lang="en-GB" altLang="zh-CN" sz="1800" dirty="0"/>
              <a:t> (or smallest)</a:t>
            </a:r>
            <a:r>
              <a:rPr lang="en-US" sz="1800" dirty="0"/>
              <a:t> element is always stored at the root, hence the name "heap". A heap is useful data structure when you need to remove the </a:t>
            </a:r>
            <a:r>
              <a:rPr lang="en-US" altLang="zh-CN" sz="1800" dirty="0"/>
              <a:t>largest</a:t>
            </a:r>
            <a:r>
              <a:rPr lang="en-GB" altLang="zh-CN" sz="1800" dirty="0"/>
              <a:t> (or smallest) element</a:t>
            </a:r>
            <a:r>
              <a:rPr lang="en-US" sz="1800" dirty="0"/>
              <a:t>.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 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lvl="1">
              <a:lnSpc>
                <a:spcPct val="120000"/>
              </a:lnSpc>
            </a:pPr>
            <a:r>
              <a:rPr lang="en-US" sz="1600" dirty="0"/>
              <a:t>In a </a:t>
            </a:r>
            <a:r>
              <a:rPr lang="en-US" sz="1600" i="1" dirty="0"/>
              <a:t>complete tree</a:t>
            </a:r>
            <a:r>
              <a:rPr lang="en-US" sz="1600" dirty="0"/>
              <a:t>, every level (except possibly the leaf level) is completely filled; the leaf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232664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123664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338927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284839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330117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330117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123721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69634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176346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149108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165811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165811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393337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366100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382803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382803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69189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41952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58655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58655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42461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9067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31866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31866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96039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82645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85444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85444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203196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189801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192600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192600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366609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353214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356014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356014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420187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406792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409592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409592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8174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14779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17578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17578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114912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114912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223854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223854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285288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258050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274753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274753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149617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136223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139022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139022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259453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246058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248857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24885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313031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299636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302435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302435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72812" y="6282365"/>
            <a:ext cx="4084876"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A </a:t>
            </a:r>
            <a:r>
              <a:rPr sz="1400" b="1" dirty="0">
                <a:solidFill>
                  <a:srgbClr val="A34431"/>
                </a:solidFill>
                <a:latin typeface="Times New Roman"/>
                <a:cs typeface="Times New Roman"/>
              </a:rPr>
              <a:t>complete binary tree with n = 16 nodes (height = 4)</a:t>
            </a:r>
          </a:p>
        </p:txBody>
      </p:sp>
      <p:sp>
        <p:nvSpPr>
          <p:cNvPr id="135" name="object 4">
            <a:extLst>
              <a:ext uri="{FF2B5EF4-FFF2-40B4-BE49-F238E27FC236}">
                <a16:creationId xmlns:a16="http://schemas.microsoft.com/office/drawing/2014/main" id="{006F8610-3FC4-875B-DB9C-72FDB472188B}"/>
              </a:ext>
            </a:extLst>
          </p:cNvPr>
          <p:cNvSpPr/>
          <p:nvPr/>
        </p:nvSpPr>
        <p:spPr>
          <a:xfrm>
            <a:off x="6918711"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36" name="object 5">
            <a:extLst>
              <a:ext uri="{FF2B5EF4-FFF2-40B4-BE49-F238E27FC236}">
                <a16:creationId xmlns:a16="http://schemas.microsoft.com/office/drawing/2014/main" id="{C6B9D38E-7464-5437-2401-3A818F3963E4}"/>
              </a:ext>
            </a:extLst>
          </p:cNvPr>
          <p:cNvSpPr/>
          <p:nvPr/>
        </p:nvSpPr>
        <p:spPr>
          <a:xfrm>
            <a:off x="5828718"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37" name="object 6">
            <a:extLst>
              <a:ext uri="{FF2B5EF4-FFF2-40B4-BE49-F238E27FC236}">
                <a16:creationId xmlns:a16="http://schemas.microsoft.com/office/drawing/2014/main" id="{8922D1FB-023D-A860-0404-8CA8C07A0E61}"/>
              </a:ext>
            </a:extLst>
          </p:cNvPr>
          <p:cNvSpPr/>
          <p:nvPr/>
        </p:nvSpPr>
        <p:spPr>
          <a:xfrm>
            <a:off x="7981344"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8" name="object 7">
            <a:extLst>
              <a:ext uri="{FF2B5EF4-FFF2-40B4-BE49-F238E27FC236}">
                <a16:creationId xmlns:a16="http://schemas.microsoft.com/office/drawing/2014/main" id="{77EE53E8-31DA-6EE9-88EE-8755FF8C4EBE}"/>
              </a:ext>
            </a:extLst>
          </p:cNvPr>
          <p:cNvSpPr/>
          <p:nvPr/>
        </p:nvSpPr>
        <p:spPr>
          <a:xfrm>
            <a:off x="7440470"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9" name="object 8">
            <a:extLst>
              <a:ext uri="{FF2B5EF4-FFF2-40B4-BE49-F238E27FC236}">
                <a16:creationId xmlns:a16="http://schemas.microsoft.com/office/drawing/2014/main" id="{64CB3575-F954-B8AB-DA3D-AA573FE14D71}"/>
              </a:ext>
            </a:extLst>
          </p:cNvPr>
          <p:cNvSpPr/>
          <p:nvPr/>
        </p:nvSpPr>
        <p:spPr>
          <a:xfrm>
            <a:off x="7893250"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0" name="object 9">
            <a:extLst>
              <a:ext uri="{FF2B5EF4-FFF2-40B4-BE49-F238E27FC236}">
                <a16:creationId xmlns:a16="http://schemas.microsoft.com/office/drawing/2014/main" id="{2767B13C-E605-854A-FADE-86374C177E16}"/>
              </a:ext>
            </a:extLst>
          </p:cNvPr>
          <p:cNvSpPr/>
          <p:nvPr/>
        </p:nvSpPr>
        <p:spPr>
          <a:xfrm>
            <a:off x="7893250"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1" name="object 10">
            <a:extLst>
              <a:ext uri="{FF2B5EF4-FFF2-40B4-BE49-F238E27FC236}">
                <a16:creationId xmlns:a16="http://schemas.microsoft.com/office/drawing/2014/main" id="{A5380780-5E83-A819-9A20-52AFB9F7957A}"/>
              </a:ext>
            </a:extLst>
          </p:cNvPr>
          <p:cNvSpPr/>
          <p:nvPr/>
        </p:nvSpPr>
        <p:spPr>
          <a:xfrm>
            <a:off x="5829289"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2" name="object 11">
            <a:extLst>
              <a:ext uri="{FF2B5EF4-FFF2-40B4-BE49-F238E27FC236}">
                <a16:creationId xmlns:a16="http://schemas.microsoft.com/office/drawing/2014/main" id="{912A73C7-312C-375A-5B78-069179D43319}"/>
              </a:ext>
            </a:extLst>
          </p:cNvPr>
          <p:cNvSpPr/>
          <p:nvPr/>
        </p:nvSpPr>
        <p:spPr>
          <a:xfrm>
            <a:off x="5288416"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3" name="object 12">
            <a:extLst>
              <a:ext uri="{FF2B5EF4-FFF2-40B4-BE49-F238E27FC236}">
                <a16:creationId xmlns:a16="http://schemas.microsoft.com/office/drawing/2014/main" id="{F89A5DEB-F917-BF77-0060-3CDE802EEA49}"/>
              </a:ext>
            </a:extLst>
          </p:cNvPr>
          <p:cNvSpPr/>
          <p:nvPr/>
        </p:nvSpPr>
        <p:spPr>
          <a:xfrm>
            <a:off x="6355533"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4" name="object 13">
            <a:extLst>
              <a:ext uri="{FF2B5EF4-FFF2-40B4-BE49-F238E27FC236}">
                <a16:creationId xmlns:a16="http://schemas.microsoft.com/office/drawing/2014/main" id="{5938D1BF-A3A8-5D22-0C9F-23EDD359F9AB}"/>
              </a:ext>
            </a:extLst>
          </p:cNvPr>
          <p:cNvSpPr/>
          <p:nvPr/>
        </p:nvSpPr>
        <p:spPr>
          <a:xfrm>
            <a:off x="6083158"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5" name="object 14">
            <a:extLst>
              <a:ext uri="{FF2B5EF4-FFF2-40B4-BE49-F238E27FC236}">
                <a16:creationId xmlns:a16="http://schemas.microsoft.com/office/drawing/2014/main" id="{71563549-3E49-57C9-875F-27B4ACAF3A86}"/>
              </a:ext>
            </a:extLst>
          </p:cNvPr>
          <p:cNvSpPr/>
          <p:nvPr/>
        </p:nvSpPr>
        <p:spPr>
          <a:xfrm>
            <a:off x="6250187"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6" name="object 15">
            <a:extLst>
              <a:ext uri="{FF2B5EF4-FFF2-40B4-BE49-F238E27FC236}">
                <a16:creationId xmlns:a16="http://schemas.microsoft.com/office/drawing/2014/main" id="{4D488B6E-A7E7-AED4-9CC1-304857392A5E}"/>
              </a:ext>
            </a:extLst>
          </p:cNvPr>
          <p:cNvSpPr/>
          <p:nvPr/>
        </p:nvSpPr>
        <p:spPr>
          <a:xfrm>
            <a:off x="625018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7" name="object 16">
            <a:extLst>
              <a:ext uri="{FF2B5EF4-FFF2-40B4-BE49-F238E27FC236}">
                <a16:creationId xmlns:a16="http://schemas.microsoft.com/office/drawing/2014/main" id="{AE8F6620-E37A-C530-74FA-1405A379D274}"/>
              </a:ext>
            </a:extLst>
          </p:cNvPr>
          <p:cNvSpPr/>
          <p:nvPr/>
        </p:nvSpPr>
        <p:spPr>
          <a:xfrm>
            <a:off x="8525447"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8" name="object 17">
            <a:extLst>
              <a:ext uri="{FF2B5EF4-FFF2-40B4-BE49-F238E27FC236}">
                <a16:creationId xmlns:a16="http://schemas.microsoft.com/office/drawing/2014/main" id="{45452632-94CA-4F48-E435-5E8E84985C42}"/>
              </a:ext>
            </a:extLst>
          </p:cNvPr>
          <p:cNvSpPr/>
          <p:nvPr/>
        </p:nvSpPr>
        <p:spPr>
          <a:xfrm>
            <a:off x="8253072"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9" name="object 18">
            <a:extLst>
              <a:ext uri="{FF2B5EF4-FFF2-40B4-BE49-F238E27FC236}">
                <a16:creationId xmlns:a16="http://schemas.microsoft.com/office/drawing/2014/main" id="{D32B4447-DA58-F4BD-E845-6558285F6596}"/>
              </a:ext>
            </a:extLst>
          </p:cNvPr>
          <p:cNvSpPr/>
          <p:nvPr/>
        </p:nvSpPr>
        <p:spPr>
          <a:xfrm>
            <a:off x="8420101"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0" name="object 19">
            <a:extLst>
              <a:ext uri="{FF2B5EF4-FFF2-40B4-BE49-F238E27FC236}">
                <a16:creationId xmlns:a16="http://schemas.microsoft.com/office/drawing/2014/main" id="{5E2F6EAA-A7C1-AD89-D0E8-C51E5926C155}"/>
              </a:ext>
            </a:extLst>
          </p:cNvPr>
          <p:cNvSpPr/>
          <p:nvPr/>
        </p:nvSpPr>
        <p:spPr>
          <a:xfrm>
            <a:off x="8420101"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1" name="object 20">
            <a:extLst>
              <a:ext uri="{FF2B5EF4-FFF2-40B4-BE49-F238E27FC236}">
                <a16:creationId xmlns:a16="http://schemas.microsoft.com/office/drawing/2014/main" id="{BAF47401-62CD-61F4-9BB7-8F0866433CDE}"/>
              </a:ext>
            </a:extLst>
          </p:cNvPr>
          <p:cNvSpPr/>
          <p:nvPr/>
        </p:nvSpPr>
        <p:spPr>
          <a:xfrm>
            <a:off x="5283970"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52" name="object 21">
            <a:extLst>
              <a:ext uri="{FF2B5EF4-FFF2-40B4-BE49-F238E27FC236}">
                <a16:creationId xmlns:a16="http://schemas.microsoft.com/office/drawing/2014/main" id="{1AA0C4CA-9BE9-2961-1DD1-8A1798F9426A}"/>
              </a:ext>
            </a:extLst>
          </p:cNvPr>
          <p:cNvSpPr/>
          <p:nvPr/>
        </p:nvSpPr>
        <p:spPr>
          <a:xfrm>
            <a:off x="5011596"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3" name="object 22">
            <a:extLst>
              <a:ext uri="{FF2B5EF4-FFF2-40B4-BE49-F238E27FC236}">
                <a16:creationId xmlns:a16="http://schemas.microsoft.com/office/drawing/2014/main" id="{C8570ABC-088B-33C7-719C-D6CC81748F32}"/>
              </a:ext>
            </a:extLst>
          </p:cNvPr>
          <p:cNvSpPr/>
          <p:nvPr/>
        </p:nvSpPr>
        <p:spPr>
          <a:xfrm>
            <a:off x="5178625"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4" name="object 23">
            <a:extLst>
              <a:ext uri="{FF2B5EF4-FFF2-40B4-BE49-F238E27FC236}">
                <a16:creationId xmlns:a16="http://schemas.microsoft.com/office/drawing/2014/main" id="{A92ABFC5-169F-BE37-6943-BBC7872C1F2E}"/>
              </a:ext>
            </a:extLst>
          </p:cNvPr>
          <p:cNvSpPr/>
          <p:nvPr/>
        </p:nvSpPr>
        <p:spPr>
          <a:xfrm>
            <a:off x="5178625"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5" name="object 25">
            <a:extLst>
              <a:ext uri="{FF2B5EF4-FFF2-40B4-BE49-F238E27FC236}">
                <a16:creationId xmlns:a16="http://schemas.microsoft.com/office/drawing/2014/main" id="{9BD89991-C956-3DEE-071E-6669C1A2B187}"/>
              </a:ext>
            </a:extLst>
          </p:cNvPr>
          <p:cNvSpPr/>
          <p:nvPr/>
        </p:nvSpPr>
        <p:spPr>
          <a:xfrm>
            <a:off x="501668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57" name="object 27">
            <a:extLst>
              <a:ext uri="{FF2B5EF4-FFF2-40B4-BE49-F238E27FC236}">
                <a16:creationId xmlns:a16="http://schemas.microsoft.com/office/drawing/2014/main" id="{333B4151-86EB-3766-8250-A72779F889C8}"/>
              </a:ext>
            </a:extLst>
          </p:cNvPr>
          <p:cNvSpPr/>
          <p:nvPr/>
        </p:nvSpPr>
        <p:spPr>
          <a:xfrm>
            <a:off x="491073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8" name="object 28">
            <a:extLst>
              <a:ext uri="{FF2B5EF4-FFF2-40B4-BE49-F238E27FC236}">
                <a16:creationId xmlns:a16="http://schemas.microsoft.com/office/drawing/2014/main" id="{ADCFAF1E-9578-66DE-EA39-DB559E907D16}"/>
              </a:ext>
            </a:extLst>
          </p:cNvPr>
          <p:cNvSpPr/>
          <p:nvPr/>
        </p:nvSpPr>
        <p:spPr>
          <a:xfrm>
            <a:off x="491073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9" name="object 29">
            <a:extLst>
              <a:ext uri="{FF2B5EF4-FFF2-40B4-BE49-F238E27FC236}">
                <a16:creationId xmlns:a16="http://schemas.microsoft.com/office/drawing/2014/main" id="{3F5BD97A-EB85-7DD1-C5DD-A4A530930A23}"/>
              </a:ext>
            </a:extLst>
          </p:cNvPr>
          <p:cNvSpPr/>
          <p:nvPr/>
        </p:nvSpPr>
        <p:spPr>
          <a:xfrm>
            <a:off x="5552468"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0" name="object 30">
            <a:extLst>
              <a:ext uri="{FF2B5EF4-FFF2-40B4-BE49-F238E27FC236}">
                <a16:creationId xmlns:a16="http://schemas.microsoft.com/office/drawing/2014/main" id="{73744A0F-FD6A-6136-15F7-AFBA47199156}"/>
              </a:ext>
            </a:extLst>
          </p:cNvPr>
          <p:cNvSpPr/>
          <p:nvPr/>
        </p:nvSpPr>
        <p:spPr>
          <a:xfrm>
            <a:off x="541852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1" name="object 31">
            <a:extLst>
              <a:ext uri="{FF2B5EF4-FFF2-40B4-BE49-F238E27FC236}">
                <a16:creationId xmlns:a16="http://schemas.microsoft.com/office/drawing/2014/main" id="{00A70EEE-4D43-914B-49CD-39B3A330A81B}"/>
              </a:ext>
            </a:extLst>
          </p:cNvPr>
          <p:cNvSpPr/>
          <p:nvPr/>
        </p:nvSpPr>
        <p:spPr>
          <a:xfrm>
            <a:off x="5446515"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2" name="object 32">
            <a:extLst>
              <a:ext uri="{FF2B5EF4-FFF2-40B4-BE49-F238E27FC236}">
                <a16:creationId xmlns:a16="http://schemas.microsoft.com/office/drawing/2014/main" id="{672A14AF-EA51-BF22-0150-F0DF21C479BA}"/>
              </a:ext>
            </a:extLst>
          </p:cNvPr>
          <p:cNvSpPr/>
          <p:nvPr/>
        </p:nvSpPr>
        <p:spPr>
          <a:xfrm>
            <a:off x="544651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3" name="object 33">
            <a:extLst>
              <a:ext uri="{FF2B5EF4-FFF2-40B4-BE49-F238E27FC236}">
                <a16:creationId xmlns:a16="http://schemas.microsoft.com/office/drawing/2014/main" id="{458431ED-911D-BA63-76BE-34FB5C1F7B4F}"/>
              </a:ext>
            </a:extLst>
          </p:cNvPr>
          <p:cNvSpPr/>
          <p:nvPr/>
        </p:nvSpPr>
        <p:spPr>
          <a:xfrm>
            <a:off x="662403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4" name="object 34">
            <a:extLst>
              <a:ext uri="{FF2B5EF4-FFF2-40B4-BE49-F238E27FC236}">
                <a16:creationId xmlns:a16="http://schemas.microsoft.com/office/drawing/2014/main" id="{4C617822-21CE-4F18-55CC-F8CEA529F195}"/>
              </a:ext>
            </a:extLst>
          </p:cNvPr>
          <p:cNvSpPr/>
          <p:nvPr/>
        </p:nvSpPr>
        <p:spPr>
          <a:xfrm>
            <a:off x="649008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5" name="object 35">
            <a:extLst>
              <a:ext uri="{FF2B5EF4-FFF2-40B4-BE49-F238E27FC236}">
                <a16:creationId xmlns:a16="http://schemas.microsoft.com/office/drawing/2014/main" id="{BF5C131C-52C3-CC13-2DB7-E098696BB7B6}"/>
              </a:ext>
            </a:extLst>
          </p:cNvPr>
          <p:cNvSpPr/>
          <p:nvPr/>
        </p:nvSpPr>
        <p:spPr>
          <a:xfrm>
            <a:off x="651807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6" name="object 36">
            <a:extLst>
              <a:ext uri="{FF2B5EF4-FFF2-40B4-BE49-F238E27FC236}">
                <a16:creationId xmlns:a16="http://schemas.microsoft.com/office/drawing/2014/main" id="{CFEFDC5B-D53B-853D-B13A-3D8EFE08018E}"/>
              </a:ext>
            </a:extLst>
          </p:cNvPr>
          <p:cNvSpPr/>
          <p:nvPr/>
        </p:nvSpPr>
        <p:spPr>
          <a:xfrm>
            <a:off x="65180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7" name="object 37">
            <a:extLst>
              <a:ext uri="{FF2B5EF4-FFF2-40B4-BE49-F238E27FC236}">
                <a16:creationId xmlns:a16="http://schemas.microsoft.com/office/drawing/2014/main" id="{38B41B51-1C04-9709-EA5D-9AE53830FF55}"/>
              </a:ext>
            </a:extLst>
          </p:cNvPr>
          <p:cNvSpPr/>
          <p:nvPr/>
        </p:nvSpPr>
        <p:spPr>
          <a:xfrm>
            <a:off x="825816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8" name="object 38">
            <a:extLst>
              <a:ext uri="{FF2B5EF4-FFF2-40B4-BE49-F238E27FC236}">
                <a16:creationId xmlns:a16="http://schemas.microsoft.com/office/drawing/2014/main" id="{DBC88DDE-D3B8-44DE-5FA1-2DC62564A45A}"/>
              </a:ext>
            </a:extLst>
          </p:cNvPr>
          <p:cNvSpPr/>
          <p:nvPr/>
        </p:nvSpPr>
        <p:spPr>
          <a:xfrm>
            <a:off x="8124218"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9" name="object 39">
            <a:extLst>
              <a:ext uri="{FF2B5EF4-FFF2-40B4-BE49-F238E27FC236}">
                <a16:creationId xmlns:a16="http://schemas.microsoft.com/office/drawing/2014/main" id="{D55E017C-AA02-CE36-4E16-9982871F105E}"/>
              </a:ext>
            </a:extLst>
          </p:cNvPr>
          <p:cNvSpPr/>
          <p:nvPr/>
        </p:nvSpPr>
        <p:spPr>
          <a:xfrm>
            <a:off x="815221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0" name="object 40">
            <a:extLst>
              <a:ext uri="{FF2B5EF4-FFF2-40B4-BE49-F238E27FC236}">
                <a16:creationId xmlns:a16="http://schemas.microsoft.com/office/drawing/2014/main" id="{96FB0D14-A666-2C5F-BE97-59AC91FD7514}"/>
              </a:ext>
            </a:extLst>
          </p:cNvPr>
          <p:cNvSpPr/>
          <p:nvPr/>
        </p:nvSpPr>
        <p:spPr>
          <a:xfrm>
            <a:off x="815221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1" name="object 41">
            <a:extLst>
              <a:ext uri="{FF2B5EF4-FFF2-40B4-BE49-F238E27FC236}">
                <a16:creationId xmlns:a16="http://schemas.microsoft.com/office/drawing/2014/main" id="{DAE610ED-44DD-B74F-285B-2F1E3EF2CD30}"/>
              </a:ext>
            </a:extLst>
          </p:cNvPr>
          <p:cNvSpPr/>
          <p:nvPr/>
        </p:nvSpPr>
        <p:spPr>
          <a:xfrm>
            <a:off x="8793945"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2" name="object 42">
            <a:extLst>
              <a:ext uri="{FF2B5EF4-FFF2-40B4-BE49-F238E27FC236}">
                <a16:creationId xmlns:a16="http://schemas.microsoft.com/office/drawing/2014/main" id="{9FB87C4D-E5F9-FFA6-8094-B18B6D59D974}"/>
              </a:ext>
            </a:extLst>
          </p:cNvPr>
          <p:cNvSpPr/>
          <p:nvPr/>
        </p:nvSpPr>
        <p:spPr>
          <a:xfrm>
            <a:off x="8660000"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3" name="object 43">
            <a:extLst>
              <a:ext uri="{FF2B5EF4-FFF2-40B4-BE49-F238E27FC236}">
                <a16:creationId xmlns:a16="http://schemas.microsoft.com/office/drawing/2014/main" id="{4027DE54-B248-073A-035F-D4FB3D20B204}"/>
              </a:ext>
            </a:extLst>
          </p:cNvPr>
          <p:cNvSpPr/>
          <p:nvPr/>
        </p:nvSpPr>
        <p:spPr>
          <a:xfrm>
            <a:off x="8687992"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4" name="object 44">
            <a:extLst>
              <a:ext uri="{FF2B5EF4-FFF2-40B4-BE49-F238E27FC236}">
                <a16:creationId xmlns:a16="http://schemas.microsoft.com/office/drawing/2014/main" id="{BE692DEF-BAE3-8D8B-A97C-FBAB490A7285}"/>
              </a:ext>
            </a:extLst>
          </p:cNvPr>
          <p:cNvSpPr/>
          <p:nvPr/>
        </p:nvSpPr>
        <p:spPr>
          <a:xfrm>
            <a:off x="8687992"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5" name="object 45">
            <a:extLst>
              <a:ext uri="{FF2B5EF4-FFF2-40B4-BE49-F238E27FC236}">
                <a16:creationId xmlns:a16="http://schemas.microsoft.com/office/drawing/2014/main" id="{A0AF1E2B-5086-FD85-9A01-6C92C67B1B19}"/>
              </a:ext>
            </a:extLst>
          </p:cNvPr>
          <p:cNvSpPr/>
          <p:nvPr/>
        </p:nvSpPr>
        <p:spPr>
          <a:xfrm>
            <a:off x="8627754" y="584055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6" name="object 46">
            <a:extLst>
              <a:ext uri="{FF2B5EF4-FFF2-40B4-BE49-F238E27FC236}">
                <a16:creationId xmlns:a16="http://schemas.microsoft.com/office/drawing/2014/main" id="{1A350950-2F5E-F381-86D2-BBFBEE079071}"/>
              </a:ext>
            </a:extLst>
          </p:cNvPr>
          <p:cNvSpPr/>
          <p:nvPr/>
        </p:nvSpPr>
        <p:spPr>
          <a:xfrm>
            <a:off x="8493809" y="584055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7" name="object 47">
            <a:extLst>
              <a:ext uri="{FF2B5EF4-FFF2-40B4-BE49-F238E27FC236}">
                <a16:creationId xmlns:a16="http://schemas.microsoft.com/office/drawing/2014/main" id="{3FFD30A4-0D2C-9C8B-44D1-7B60FD2E3F7D}"/>
              </a:ext>
            </a:extLst>
          </p:cNvPr>
          <p:cNvSpPr/>
          <p:nvPr/>
        </p:nvSpPr>
        <p:spPr>
          <a:xfrm>
            <a:off x="8521801" y="574352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8" name="object 48">
            <a:extLst>
              <a:ext uri="{FF2B5EF4-FFF2-40B4-BE49-F238E27FC236}">
                <a16:creationId xmlns:a16="http://schemas.microsoft.com/office/drawing/2014/main" id="{C79BAC6E-B663-8472-A0B8-6952FEFA8D45}"/>
              </a:ext>
            </a:extLst>
          </p:cNvPr>
          <p:cNvSpPr/>
          <p:nvPr/>
        </p:nvSpPr>
        <p:spPr>
          <a:xfrm>
            <a:off x="8521802" y="574352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9" name="object 49">
            <a:extLst>
              <a:ext uri="{FF2B5EF4-FFF2-40B4-BE49-F238E27FC236}">
                <a16:creationId xmlns:a16="http://schemas.microsoft.com/office/drawing/2014/main" id="{F58F07FB-B532-0A2F-8B8B-AC22DBF6CF91}"/>
              </a:ext>
            </a:extLst>
          </p:cNvPr>
          <p:cNvSpPr/>
          <p:nvPr/>
        </p:nvSpPr>
        <p:spPr>
          <a:xfrm>
            <a:off x="5741195"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0" name="object 50">
            <a:extLst>
              <a:ext uri="{FF2B5EF4-FFF2-40B4-BE49-F238E27FC236}">
                <a16:creationId xmlns:a16="http://schemas.microsoft.com/office/drawing/2014/main" id="{4667BFC0-9CA0-C52C-07DE-9E5F232EA38A}"/>
              </a:ext>
            </a:extLst>
          </p:cNvPr>
          <p:cNvSpPr/>
          <p:nvPr/>
        </p:nvSpPr>
        <p:spPr>
          <a:xfrm>
            <a:off x="5741196"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1" name="object 51">
            <a:extLst>
              <a:ext uri="{FF2B5EF4-FFF2-40B4-BE49-F238E27FC236}">
                <a16:creationId xmlns:a16="http://schemas.microsoft.com/office/drawing/2014/main" id="{388380A0-8EDD-5879-152D-2EF1E18330E5}"/>
              </a:ext>
            </a:extLst>
          </p:cNvPr>
          <p:cNvSpPr/>
          <p:nvPr/>
        </p:nvSpPr>
        <p:spPr>
          <a:xfrm>
            <a:off x="6830617"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2" name="object 52">
            <a:extLst>
              <a:ext uri="{FF2B5EF4-FFF2-40B4-BE49-F238E27FC236}">
                <a16:creationId xmlns:a16="http://schemas.microsoft.com/office/drawing/2014/main" id="{BB409086-9AC7-5BE9-18E3-34D0D133E289}"/>
              </a:ext>
            </a:extLst>
          </p:cNvPr>
          <p:cNvSpPr/>
          <p:nvPr/>
        </p:nvSpPr>
        <p:spPr>
          <a:xfrm>
            <a:off x="6830618"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3" name="object 53">
            <a:extLst>
              <a:ext uri="{FF2B5EF4-FFF2-40B4-BE49-F238E27FC236}">
                <a16:creationId xmlns:a16="http://schemas.microsoft.com/office/drawing/2014/main" id="{9DBCF671-D646-4DF2-1C91-55FF9C2700CE}"/>
              </a:ext>
            </a:extLst>
          </p:cNvPr>
          <p:cNvSpPr/>
          <p:nvPr/>
        </p:nvSpPr>
        <p:spPr>
          <a:xfrm>
            <a:off x="7444955"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4" name="object 54">
            <a:extLst>
              <a:ext uri="{FF2B5EF4-FFF2-40B4-BE49-F238E27FC236}">
                <a16:creationId xmlns:a16="http://schemas.microsoft.com/office/drawing/2014/main" id="{42B87316-FDB4-B5A2-F3B0-70EE0B47632D}"/>
              </a:ext>
            </a:extLst>
          </p:cNvPr>
          <p:cNvSpPr/>
          <p:nvPr/>
        </p:nvSpPr>
        <p:spPr>
          <a:xfrm>
            <a:off x="7172580"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85" name="object 55">
            <a:extLst>
              <a:ext uri="{FF2B5EF4-FFF2-40B4-BE49-F238E27FC236}">
                <a16:creationId xmlns:a16="http://schemas.microsoft.com/office/drawing/2014/main" id="{8D2F3775-1159-50B1-55B9-20078D349E56}"/>
              </a:ext>
            </a:extLst>
          </p:cNvPr>
          <p:cNvSpPr/>
          <p:nvPr/>
        </p:nvSpPr>
        <p:spPr>
          <a:xfrm>
            <a:off x="7339609"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6" name="object 56">
            <a:extLst>
              <a:ext uri="{FF2B5EF4-FFF2-40B4-BE49-F238E27FC236}">
                <a16:creationId xmlns:a16="http://schemas.microsoft.com/office/drawing/2014/main" id="{9A2C93AC-4305-F68B-0E79-07CAB9069917}"/>
              </a:ext>
            </a:extLst>
          </p:cNvPr>
          <p:cNvSpPr/>
          <p:nvPr/>
        </p:nvSpPr>
        <p:spPr>
          <a:xfrm>
            <a:off x="7339609"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7" name="object 57">
            <a:extLst>
              <a:ext uri="{FF2B5EF4-FFF2-40B4-BE49-F238E27FC236}">
                <a16:creationId xmlns:a16="http://schemas.microsoft.com/office/drawing/2014/main" id="{86104293-51CA-8FB8-B38C-A0558C70659B}"/>
              </a:ext>
            </a:extLst>
          </p:cNvPr>
          <p:cNvSpPr/>
          <p:nvPr/>
        </p:nvSpPr>
        <p:spPr>
          <a:xfrm>
            <a:off x="608825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88" name="object 58">
            <a:extLst>
              <a:ext uri="{FF2B5EF4-FFF2-40B4-BE49-F238E27FC236}">
                <a16:creationId xmlns:a16="http://schemas.microsoft.com/office/drawing/2014/main" id="{A4D24B43-7FED-38F7-CD9E-10546BDB9C3D}"/>
              </a:ext>
            </a:extLst>
          </p:cNvPr>
          <p:cNvSpPr/>
          <p:nvPr/>
        </p:nvSpPr>
        <p:spPr>
          <a:xfrm>
            <a:off x="5954304"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89" name="object 59">
            <a:extLst>
              <a:ext uri="{FF2B5EF4-FFF2-40B4-BE49-F238E27FC236}">
                <a16:creationId xmlns:a16="http://schemas.microsoft.com/office/drawing/2014/main" id="{5E2675E5-6AA0-84C8-16FF-130AE99BB573}"/>
              </a:ext>
            </a:extLst>
          </p:cNvPr>
          <p:cNvSpPr/>
          <p:nvPr/>
        </p:nvSpPr>
        <p:spPr>
          <a:xfrm>
            <a:off x="598229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0" name="object 60">
            <a:extLst>
              <a:ext uri="{FF2B5EF4-FFF2-40B4-BE49-F238E27FC236}">
                <a16:creationId xmlns:a16="http://schemas.microsoft.com/office/drawing/2014/main" id="{CCAF6C93-1467-6662-D485-427869AFE91A}"/>
              </a:ext>
            </a:extLst>
          </p:cNvPr>
          <p:cNvSpPr/>
          <p:nvPr/>
        </p:nvSpPr>
        <p:spPr>
          <a:xfrm>
            <a:off x="598229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1" name="object 61">
            <a:extLst>
              <a:ext uri="{FF2B5EF4-FFF2-40B4-BE49-F238E27FC236}">
                <a16:creationId xmlns:a16="http://schemas.microsoft.com/office/drawing/2014/main" id="{860D8BA2-B2B7-2DEE-3794-C10E03870F38}"/>
              </a:ext>
            </a:extLst>
          </p:cNvPr>
          <p:cNvSpPr/>
          <p:nvPr/>
        </p:nvSpPr>
        <p:spPr>
          <a:xfrm>
            <a:off x="718660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2" name="object 62">
            <a:extLst>
              <a:ext uri="{FF2B5EF4-FFF2-40B4-BE49-F238E27FC236}">
                <a16:creationId xmlns:a16="http://schemas.microsoft.com/office/drawing/2014/main" id="{1B75DAC7-893D-91A8-0721-4C7C0895CDCB}"/>
              </a:ext>
            </a:extLst>
          </p:cNvPr>
          <p:cNvSpPr/>
          <p:nvPr/>
        </p:nvSpPr>
        <p:spPr>
          <a:xfrm>
            <a:off x="705265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3" name="object 63">
            <a:extLst>
              <a:ext uri="{FF2B5EF4-FFF2-40B4-BE49-F238E27FC236}">
                <a16:creationId xmlns:a16="http://schemas.microsoft.com/office/drawing/2014/main" id="{6F1A5FB5-C881-4DF4-8FFF-4FD296FFB51D}"/>
              </a:ext>
            </a:extLst>
          </p:cNvPr>
          <p:cNvSpPr/>
          <p:nvPr/>
        </p:nvSpPr>
        <p:spPr>
          <a:xfrm>
            <a:off x="708064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4" name="object 64">
            <a:extLst>
              <a:ext uri="{FF2B5EF4-FFF2-40B4-BE49-F238E27FC236}">
                <a16:creationId xmlns:a16="http://schemas.microsoft.com/office/drawing/2014/main" id="{FA94B04A-9986-C63B-DAE9-ECED93518C88}"/>
              </a:ext>
            </a:extLst>
          </p:cNvPr>
          <p:cNvSpPr/>
          <p:nvPr/>
        </p:nvSpPr>
        <p:spPr>
          <a:xfrm>
            <a:off x="708064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5" name="object 65">
            <a:extLst>
              <a:ext uri="{FF2B5EF4-FFF2-40B4-BE49-F238E27FC236}">
                <a16:creationId xmlns:a16="http://schemas.microsoft.com/office/drawing/2014/main" id="{BA4D7E3E-E1EC-3660-E70E-B38A397F4DEE}"/>
              </a:ext>
            </a:extLst>
          </p:cNvPr>
          <p:cNvSpPr/>
          <p:nvPr/>
        </p:nvSpPr>
        <p:spPr>
          <a:xfrm>
            <a:off x="772238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6" name="object 66">
            <a:extLst>
              <a:ext uri="{FF2B5EF4-FFF2-40B4-BE49-F238E27FC236}">
                <a16:creationId xmlns:a16="http://schemas.microsoft.com/office/drawing/2014/main" id="{6EE73148-583B-CF9E-4053-8E417D4E99FB}"/>
              </a:ext>
            </a:extLst>
          </p:cNvPr>
          <p:cNvSpPr/>
          <p:nvPr/>
        </p:nvSpPr>
        <p:spPr>
          <a:xfrm>
            <a:off x="758843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7" name="object 67">
            <a:extLst>
              <a:ext uri="{FF2B5EF4-FFF2-40B4-BE49-F238E27FC236}">
                <a16:creationId xmlns:a16="http://schemas.microsoft.com/office/drawing/2014/main" id="{AF7CA1E0-5783-667A-C925-01A1EC423534}"/>
              </a:ext>
            </a:extLst>
          </p:cNvPr>
          <p:cNvSpPr/>
          <p:nvPr/>
        </p:nvSpPr>
        <p:spPr>
          <a:xfrm>
            <a:off x="7616429"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8" name="object 68">
            <a:extLst>
              <a:ext uri="{FF2B5EF4-FFF2-40B4-BE49-F238E27FC236}">
                <a16:creationId xmlns:a16="http://schemas.microsoft.com/office/drawing/2014/main" id="{107E77E1-812A-AA83-236C-DF668C5F891B}"/>
              </a:ext>
            </a:extLst>
          </p:cNvPr>
          <p:cNvSpPr/>
          <p:nvPr/>
        </p:nvSpPr>
        <p:spPr>
          <a:xfrm>
            <a:off x="761642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9" name="object 69">
            <a:extLst>
              <a:ext uri="{FF2B5EF4-FFF2-40B4-BE49-F238E27FC236}">
                <a16:creationId xmlns:a16="http://schemas.microsoft.com/office/drawing/2014/main" id="{1D9B2966-2B66-AF6C-0861-7498E7E91EA1}"/>
              </a:ext>
            </a:extLst>
          </p:cNvPr>
          <p:cNvSpPr txBox="1"/>
          <p:nvPr/>
        </p:nvSpPr>
        <p:spPr>
          <a:xfrm>
            <a:off x="4864882" y="6282365"/>
            <a:ext cx="4279117"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Not a </a:t>
            </a:r>
            <a:r>
              <a:rPr sz="1400" b="1" dirty="0">
                <a:solidFill>
                  <a:srgbClr val="A34431"/>
                </a:solidFill>
                <a:latin typeface="Times New Roman"/>
                <a:cs typeface="Times New Roman"/>
              </a:rPr>
              <a:t>complete binary tree</a:t>
            </a:r>
            <a:r>
              <a:rPr lang="en-GB" sz="1400" b="1" dirty="0">
                <a:solidFill>
                  <a:srgbClr val="A34431"/>
                </a:solidFill>
                <a:latin typeface="Times New Roman"/>
                <a:cs typeface="Times New Roman"/>
              </a:rPr>
              <a:t> (not filled from left to right)</a:t>
            </a:r>
            <a:endParaRPr sz="1400" b="1" dirty="0">
              <a:solidFill>
                <a:srgbClr val="A34431"/>
              </a:solidFill>
              <a:latin typeface="Times New Roman"/>
              <a:cs typeface="Times New Roman"/>
            </a:endParaRPr>
          </a:p>
        </p:txBody>
      </p:sp>
      <p:sp>
        <p:nvSpPr>
          <p:cNvPr id="201" name="object 69">
            <a:extLst>
              <a:ext uri="{FF2B5EF4-FFF2-40B4-BE49-F238E27FC236}">
                <a16:creationId xmlns:a16="http://schemas.microsoft.com/office/drawing/2014/main" id="{EDF0F055-94CD-F79B-80AA-7C94490E6A1B}"/>
              </a:ext>
            </a:extLst>
          </p:cNvPr>
          <p:cNvSpPr txBox="1"/>
          <p:nvPr/>
        </p:nvSpPr>
        <p:spPr>
          <a:xfrm>
            <a:off x="1654778" y="39503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0</a:t>
            </a:r>
            <a:endParaRPr sz="1400" b="1" dirty="0">
              <a:solidFill>
                <a:srgbClr val="A34431"/>
              </a:solidFill>
              <a:latin typeface="Times New Roman"/>
              <a:cs typeface="Times New Roman"/>
            </a:endParaRPr>
          </a:p>
        </p:txBody>
      </p:sp>
      <p:sp>
        <p:nvSpPr>
          <p:cNvPr id="202" name="object 69">
            <a:extLst>
              <a:ext uri="{FF2B5EF4-FFF2-40B4-BE49-F238E27FC236}">
                <a16:creationId xmlns:a16="http://schemas.microsoft.com/office/drawing/2014/main" id="{3A03F9F2-769A-F52B-98FA-8640E929CEFE}"/>
              </a:ext>
            </a:extLst>
          </p:cNvPr>
          <p:cNvSpPr txBox="1"/>
          <p:nvPr/>
        </p:nvSpPr>
        <p:spPr>
          <a:xfrm>
            <a:off x="587285" y="4406477"/>
            <a:ext cx="607890"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1</a:t>
            </a:r>
            <a:endParaRPr sz="1400" b="1" dirty="0">
              <a:solidFill>
                <a:srgbClr val="A34431"/>
              </a:solidFill>
              <a:latin typeface="Times New Roman"/>
              <a:cs typeface="Times New Roman"/>
            </a:endParaRPr>
          </a:p>
        </p:txBody>
      </p:sp>
      <p:sp>
        <p:nvSpPr>
          <p:cNvPr id="203" name="object 69">
            <a:extLst>
              <a:ext uri="{FF2B5EF4-FFF2-40B4-BE49-F238E27FC236}">
                <a16:creationId xmlns:a16="http://schemas.microsoft.com/office/drawing/2014/main" id="{F14658E0-18FA-AA44-40FE-70FE3B1FD04F}"/>
              </a:ext>
            </a:extLst>
          </p:cNvPr>
          <p:cNvSpPr txBox="1"/>
          <p:nvPr/>
        </p:nvSpPr>
        <p:spPr>
          <a:xfrm>
            <a:off x="27599" y="4843239"/>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2</a:t>
            </a:r>
            <a:endParaRPr sz="1400" b="1" dirty="0">
              <a:solidFill>
                <a:srgbClr val="A34431"/>
              </a:solidFill>
              <a:latin typeface="Times New Roman"/>
              <a:cs typeface="Times New Roman"/>
            </a:endParaRPr>
          </a:p>
        </p:txBody>
      </p:sp>
      <p:sp>
        <p:nvSpPr>
          <p:cNvPr id="204" name="object 69">
            <a:extLst>
              <a:ext uri="{FF2B5EF4-FFF2-40B4-BE49-F238E27FC236}">
                <a16:creationId xmlns:a16="http://schemas.microsoft.com/office/drawing/2014/main" id="{C10ACC0E-B863-E75F-5269-CF5E9983375E}"/>
              </a:ext>
            </a:extLst>
          </p:cNvPr>
          <p:cNvSpPr txBox="1"/>
          <p:nvPr/>
        </p:nvSpPr>
        <p:spPr>
          <a:xfrm>
            <a:off x="402261" y="5837948"/>
            <a:ext cx="1064232"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4 (leaf)</a:t>
            </a:r>
            <a:endParaRPr sz="1400" b="1" dirty="0">
              <a:solidFill>
                <a:srgbClr val="A34431"/>
              </a:solidFill>
              <a:latin typeface="Times New Roman"/>
              <a:cs typeface="Times New Roman"/>
            </a:endParaRPr>
          </a:p>
        </p:txBody>
      </p:sp>
      <p:sp>
        <p:nvSpPr>
          <p:cNvPr id="205" name="object 69">
            <a:extLst>
              <a:ext uri="{FF2B5EF4-FFF2-40B4-BE49-F238E27FC236}">
                <a16:creationId xmlns:a16="http://schemas.microsoft.com/office/drawing/2014/main" id="{87314F89-F68D-67E7-575B-D1E45898DEDE}"/>
              </a:ext>
            </a:extLst>
          </p:cNvPr>
          <p:cNvSpPr txBox="1"/>
          <p:nvPr/>
        </p:nvSpPr>
        <p:spPr>
          <a:xfrm>
            <a:off x="-36925" y="51457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3</a:t>
            </a:r>
            <a:endParaRPr sz="1400" b="1" dirty="0">
              <a:solidFill>
                <a:srgbClr val="A34431"/>
              </a:solidFill>
              <a:latin typeface="Times New Roman"/>
              <a:cs typeface="Times New Roman"/>
            </a:endParaRPr>
          </a:p>
        </p:txBody>
      </p:sp>
      <p:sp>
        <p:nvSpPr>
          <p:cNvPr id="206" name="object 30">
            <a:extLst>
              <a:ext uri="{FF2B5EF4-FFF2-40B4-BE49-F238E27FC236}">
                <a16:creationId xmlns:a16="http://schemas.microsoft.com/office/drawing/2014/main" id="{8AB490F7-AFAD-C599-B71F-619F2DD95534}"/>
              </a:ext>
            </a:extLst>
          </p:cNvPr>
          <p:cNvSpPr/>
          <p:nvPr/>
        </p:nvSpPr>
        <p:spPr>
          <a:xfrm>
            <a:off x="4817112" y="5517596"/>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Tree>
    <p:extLst>
      <p:ext uri="{BB962C8B-B14F-4D97-AF65-F5344CB8AC3E}">
        <p14:creationId xmlns:p14="http://schemas.microsoft.com/office/powerpoint/2010/main" val="1451530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7EC-1B42-89DE-A04C-9D339FDF202A}"/>
              </a:ext>
            </a:extLst>
          </p:cNvPr>
          <p:cNvSpPr>
            <a:spLocks noGrp="1"/>
          </p:cNvSpPr>
          <p:nvPr>
            <p:ph type="title"/>
          </p:nvPr>
        </p:nvSpPr>
        <p:spPr/>
        <p:txBody>
          <a:bodyPr/>
          <a:lstStyle/>
          <a:p>
            <a:r>
              <a:rPr lang="en-GB" dirty="0"/>
              <a:t>Complete Binary Tree or Not?</a:t>
            </a:r>
            <a:endParaRPr lang="en-SE" dirty="0"/>
          </a:p>
        </p:txBody>
      </p:sp>
      <p:sp>
        <p:nvSpPr>
          <p:cNvPr id="6" name="object 4">
            <a:extLst>
              <a:ext uri="{FF2B5EF4-FFF2-40B4-BE49-F238E27FC236}">
                <a16:creationId xmlns:a16="http://schemas.microsoft.com/office/drawing/2014/main" id="{051DF34E-0DB4-CCCE-F654-950C5DDE137C}"/>
              </a:ext>
            </a:extLst>
          </p:cNvPr>
          <p:cNvSpPr/>
          <p:nvPr/>
        </p:nvSpPr>
        <p:spPr>
          <a:xfrm>
            <a:off x="2028426" y="1533789"/>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7" name="object 5">
            <a:extLst>
              <a:ext uri="{FF2B5EF4-FFF2-40B4-BE49-F238E27FC236}">
                <a16:creationId xmlns:a16="http://schemas.microsoft.com/office/drawing/2014/main" id="{5CE7275D-D6FB-55E8-C395-87A1F1FDDD4B}"/>
              </a:ext>
            </a:extLst>
          </p:cNvPr>
          <p:cNvSpPr/>
          <p:nvPr/>
        </p:nvSpPr>
        <p:spPr>
          <a:xfrm>
            <a:off x="1500632" y="1592151"/>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 name="object 6">
            <a:extLst>
              <a:ext uri="{FF2B5EF4-FFF2-40B4-BE49-F238E27FC236}">
                <a16:creationId xmlns:a16="http://schemas.microsoft.com/office/drawing/2014/main" id="{B27E4505-C779-45CB-3CA2-EDEF6F600514}"/>
              </a:ext>
            </a:extLst>
          </p:cNvPr>
          <p:cNvSpPr/>
          <p:nvPr/>
        </p:nvSpPr>
        <p:spPr>
          <a:xfrm>
            <a:off x="2708285"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9" name="object 7">
            <a:extLst>
              <a:ext uri="{FF2B5EF4-FFF2-40B4-BE49-F238E27FC236}">
                <a16:creationId xmlns:a16="http://schemas.microsoft.com/office/drawing/2014/main" id="{E4C3EAB2-B5A3-C191-C4D2-B8F2FFC9734E}"/>
              </a:ext>
            </a:extLst>
          </p:cNvPr>
          <p:cNvSpPr/>
          <p:nvPr/>
        </p:nvSpPr>
        <p:spPr>
          <a:xfrm>
            <a:off x="2167411"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0" name="object 8">
            <a:extLst>
              <a:ext uri="{FF2B5EF4-FFF2-40B4-BE49-F238E27FC236}">
                <a16:creationId xmlns:a16="http://schemas.microsoft.com/office/drawing/2014/main" id="{EFCEFA62-B9BE-AF16-637E-C948EE537DD7}"/>
              </a:ext>
            </a:extLst>
          </p:cNvPr>
          <p:cNvSpPr/>
          <p:nvPr/>
        </p:nvSpPr>
        <p:spPr>
          <a:xfrm>
            <a:off x="2620191"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 name="object 9">
            <a:extLst>
              <a:ext uri="{FF2B5EF4-FFF2-40B4-BE49-F238E27FC236}">
                <a16:creationId xmlns:a16="http://schemas.microsoft.com/office/drawing/2014/main" id="{C9782655-DE1D-8AB5-0413-5CA2239F1C2E}"/>
              </a:ext>
            </a:extLst>
          </p:cNvPr>
          <p:cNvSpPr/>
          <p:nvPr/>
        </p:nvSpPr>
        <p:spPr>
          <a:xfrm>
            <a:off x="2620191"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 name="object 10">
            <a:extLst>
              <a:ext uri="{FF2B5EF4-FFF2-40B4-BE49-F238E27FC236}">
                <a16:creationId xmlns:a16="http://schemas.microsoft.com/office/drawing/2014/main" id="{9C51340A-E154-DDF1-6C8B-229BDFF85060}"/>
              </a:ext>
            </a:extLst>
          </p:cNvPr>
          <p:cNvSpPr/>
          <p:nvPr/>
        </p:nvSpPr>
        <p:spPr>
          <a:xfrm>
            <a:off x="1385576"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 name="object 11">
            <a:extLst>
              <a:ext uri="{FF2B5EF4-FFF2-40B4-BE49-F238E27FC236}">
                <a16:creationId xmlns:a16="http://schemas.microsoft.com/office/drawing/2014/main" id="{A868FA24-458F-0C5F-1F5D-DED6736D6C45}"/>
              </a:ext>
            </a:extLst>
          </p:cNvPr>
          <p:cNvSpPr/>
          <p:nvPr/>
        </p:nvSpPr>
        <p:spPr>
          <a:xfrm>
            <a:off x="844703"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2CA1BB6C-A404-30EC-69CA-A678C4E25A3F}"/>
              </a:ext>
            </a:extLst>
          </p:cNvPr>
          <p:cNvSpPr/>
          <p:nvPr/>
        </p:nvSpPr>
        <p:spPr>
          <a:xfrm>
            <a:off x="1806474"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 name="object 15">
            <a:extLst>
              <a:ext uri="{FF2B5EF4-FFF2-40B4-BE49-F238E27FC236}">
                <a16:creationId xmlns:a16="http://schemas.microsoft.com/office/drawing/2014/main" id="{CD5EDDC4-8107-757E-B370-194FDF48FA30}"/>
              </a:ext>
            </a:extLst>
          </p:cNvPr>
          <p:cNvSpPr/>
          <p:nvPr/>
        </p:nvSpPr>
        <p:spPr>
          <a:xfrm>
            <a:off x="1806475"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 name="object 18">
            <a:extLst>
              <a:ext uri="{FF2B5EF4-FFF2-40B4-BE49-F238E27FC236}">
                <a16:creationId xmlns:a16="http://schemas.microsoft.com/office/drawing/2014/main" id="{6F059D49-17AF-D3BC-C66A-15825B482A5C}"/>
              </a:ext>
            </a:extLst>
          </p:cNvPr>
          <p:cNvSpPr/>
          <p:nvPr/>
        </p:nvSpPr>
        <p:spPr>
          <a:xfrm>
            <a:off x="314704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 name="object 19">
            <a:extLst>
              <a:ext uri="{FF2B5EF4-FFF2-40B4-BE49-F238E27FC236}">
                <a16:creationId xmlns:a16="http://schemas.microsoft.com/office/drawing/2014/main" id="{73928146-CA3F-4488-806E-58D1C3813C59}"/>
              </a:ext>
            </a:extLst>
          </p:cNvPr>
          <p:cNvSpPr/>
          <p:nvPr/>
        </p:nvSpPr>
        <p:spPr>
          <a:xfrm>
            <a:off x="314704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 name="object 22">
            <a:extLst>
              <a:ext uri="{FF2B5EF4-FFF2-40B4-BE49-F238E27FC236}">
                <a16:creationId xmlns:a16="http://schemas.microsoft.com/office/drawing/2014/main" id="{2B8E2128-83B5-3097-21E8-2CC37C7BA8F3}"/>
              </a:ext>
            </a:extLst>
          </p:cNvPr>
          <p:cNvSpPr/>
          <p:nvPr/>
        </p:nvSpPr>
        <p:spPr>
          <a:xfrm>
            <a:off x="73491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 name="object 23">
            <a:extLst>
              <a:ext uri="{FF2B5EF4-FFF2-40B4-BE49-F238E27FC236}">
                <a16:creationId xmlns:a16="http://schemas.microsoft.com/office/drawing/2014/main" id="{CAF38579-1A32-AA89-F379-81D3695BE18F}"/>
              </a:ext>
            </a:extLst>
          </p:cNvPr>
          <p:cNvSpPr/>
          <p:nvPr/>
        </p:nvSpPr>
        <p:spPr>
          <a:xfrm>
            <a:off x="73491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0" name="object 49">
            <a:extLst>
              <a:ext uri="{FF2B5EF4-FFF2-40B4-BE49-F238E27FC236}">
                <a16:creationId xmlns:a16="http://schemas.microsoft.com/office/drawing/2014/main" id="{BC7AAA84-952A-A463-11B1-917DA65B4D60}"/>
              </a:ext>
            </a:extLst>
          </p:cNvPr>
          <p:cNvSpPr/>
          <p:nvPr/>
        </p:nvSpPr>
        <p:spPr>
          <a:xfrm>
            <a:off x="1297482"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1" name="object 50">
            <a:extLst>
              <a:ext uri="{FF2B5EF4-FFF2-40B4-BE49-F238E27FC236}">
                <a16:creationId xmlns:a16="http://schemas.microsoft.com/office/drawing/2014/main" id="{4371D1E0-3F5E-F462-1130-F673C67CBC86}"/>
              </a:ext>
            </a:extLst>
          </p:cNvPr>
          <p:cNvSpPr/>
          <p:nvPr/>
        </p:nvSpPr>
        <p:spPr>
          <a:xfrm>
            <a:off x="1297483"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2" name="object 51">
            <a:extLst>
              <a:ext uri="{FF2B5EF4-FFF2-40B4-BE49-F238E27FC236}">
                <a16:creationId xmlns:a16="http://schemas.microsoft.com/office/drawing/2014/main" id="{AB010FC1-62E8-0504-CACA-5927DB8B0B1C}"/>
              </a:ext>
            </a:extLst>
          </p:cNvPr>
          <p:cNvSpPr/>
          <p:nvPr/>
        </p:nvSpPr>
        <p:spPr>
          <a:xfrm>
            <a:off x="1940332" y="14189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3" name="object 52">
            <a:extLst>
              <a:ext uri="{FF2B5EF4-FFF2-40B4-BE49-F238E27FC236}">
                <a16:creationId xmlns:a16="http://schemas.microsoft.com/office/drawing/2014/main" id="{BF2B9355-1CEB-BE09-0B5C-246FB6C7702F}"/>
              </a:ext>
            </a:extLst>
          </p:cNvPr>
          <p:cNvSpPr/>
          <p:nvPr/>
        </p:nvSpPr>
        <p:spPr>
          <a:xfrm>
            <a:off x="1940333" y="141890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4" name="object 55">
            <a:extLst>
              <a:ext uri="{FF2B5EF4-FFF2-40B4-BE49-F238E27FC236}">
                <a16:creationId xmlns:a16="http://schemas.microsoft.com/office/drawing/2014/main" id="{B466E987-9AA4-B602-B4F0-4A5861BA94BC}"/>
              </a:ext>
            </a:extLst>
          </p:cNvPr>
          <p:cNvSpPr/>
          <p:nvPr/>
        </p:nvSpPr>
        <p:spPr>
          <a:xfrm>
            <a:off x="2066550"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5" name="object 56">
            <a:extLst>
              <a:ext uri="{FF2B5EF4-FFF2-40B4-BE49-F238E27FC236}">
                <a16:creationId xmlns:a16="http://schemas.microsoft.com/office/drawing/2014/main" id="{A25D4760-1FD4-C599-39E0-8E508FF040DC}"/>
              </a:ext>
            </a:extLst>
          </p:cNvPr>
          <p:cNvSpPr/>
          <p:nvPr/>
        </p:nvSpPr>
        <p:spPr>
          <a:xfrm>
            <a:off x="2066550"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4">
            <a:extLst>
              <a:ext uri="{FF2B5EF4-FFF2-40B4-BE49-F238E27FC236}">
                <a16:creationId xmlns:a16="http://schemas.microsoft.com/office/drawing/2014/main" id="{D0164F81-40C9-B913-0D7D-F87AFD3427C9}"/>
              </a:ext>
            </a:extLst>
          </p:cNvPr>
          <p:cNvSpPr/>
          <p:nvPr/>
        </p:nvSpPr>
        <p:spPr>
          <a:xfrm>
            <a:off x="4843204" y="155963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30" name="object 5">
            <a:extLst>
              <a:ext uri="{FF2B5EF4-FFF2-40B4-BE49-F238E27FC236}">
                <a16:creationId xmlns:a16="http://schemas.microsoft.com/office/drawing/2014/main" id="{E4E7E3E8-9EF8-36D2-8262-438501A0AB9D}"/>
              </a:ext>
            </a:extLst>
          </p:cNvPr>
          <p:cNvSpPr/>
          <p:nvPr/>
        </p:nvSpPr>
        <p:spPr>
          <a:xfrm>
            <a:off x="4315410" y="161800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32" name="object 7">
            <a:extLst>
              <a:ext uri="{FF2B5EF4-FFF2-40B4-BE49-F238E27FC236}">
                <a16:creationId xmlns:a16="http://schemas.microsoft.com/office/drawing/2014/main" id="{2E0C9B84-A3F2-7F99-5FEF-D1C68D211A73}"/>
              </a:ext>
            </a:extLst>
          </p:cNvPr>
          <p:cNvSpPr/>
          <p:nvPr/>
        </p:nvSpPr>
        <p:spPr>
          <a:xfrm>
            <a:off x="4982189"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3" name="object 8">
            <a:extLst>
              <a:ext uri="{FF2B5EF4-FFF2-40B4-BE49-F238E27FC236}">
                <a16:creationId xmlns:a16="http://schemas.microsoft.com/office/drawing/2014/main" id="{0FA15F1F-2B83-47C1-6274-CB5D47E2416A}"/>
              </a:ext>
            </a:extLst>
          </p:cNvPr>
          <p:cNvSpPr/>
          <p:nvPr/>
        </p:nvSpPr>
        <p:spPr>
          <a:xfrm>
            <a:off x="5434969"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4" name="object 9">
            <a:extLst>
              <a:ext uri="{FF2B5EF4-FFF2-40B4-BE49-F238E27FC236}">
                <a16:creationId xmlns:a16="http://schemas.microsoft.com/office/drawing/2014/main" id="{39B0D391-7F99-E077-19E3-E15437709163}"/>
              </a:ext>
            </a:extLst>
          </p:cNvPr>
          <p:cNvSpPr/>
          <p:nvPr/>
        </p:nvSpPr>
        <p:spPr>
          <a:xfrm>
            <a:off x="5434969"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5" name="object 10">
            <a:extLst>
              <a:ext uri="{FF2B5EF4-FFF2-40B4-BE49-F238E27FC236}">
                <a16:creationId xmlns:a16="http://schemas.microsoft.com/office/drawing/2014/main" id="{FD1E64E1-031B-188A-D673-3C04E3F3CC7A}"/>
              </a:ext>
            </a:extLst>
          </p:cNvPr>
          <p:cNvSpPr/>
          <p:nvPr/>
        </p:nvSpPr>
        <p:spPr>
          <a:xfrm>
            <a:off x="4200354" y="200612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36" name="object 11">
            <a:extLst>
              <a:ext uri="{FF2B5EF4-FFF2-40B4-BE49-F238E27FC236}">
                <a16:creationId xmlns:a16="http://schemas.microsoft.com/office/drawing/2014/main" id="{82072DD5-200F-B4F8-10A2-15DC7C8CC054}"/>
              </a:ext>
            </a:extLst>
          </p:cNvPr>
          <p:cNvSpPr/>
          <p:nvPr/>
        </p:nvSpPr>
        <p:spPr>
          <a:xfrm>
            <a:off x="3659481"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7" name="object 14">
            <a:extLst>
              <a:ext uri="{FF2B5EF4-FFF2-40B4-BE49-F238E27FC236}">
                <a16:creationId xmlns:a16="http://schemas.microsoft.com/office/drawing/2014/main" id="{E99A5DE2-A935-7525-5C51-86218DFEE6C2}"/>
              </a:ext>
            </a:extLst>
          </p:cNvPr>
          <p:cNvSpPr/>
          <p:nvPr/>
        </p:nvSpPr>
        <p:spPr>
          <a:xfrm>
            <a:off x="4621252"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8" name="object 15">
            <a:extLst>
              <a:ext uri="{FF2B5EF4-FFF2-40B4-BE49-F238E27FC236}">
                <a16:creationId xmlns:a16="http://schemas.microsoft.com/office/drawing/2014/main" id="{197662A5-C196-29C1-B301-0422DAF9257C}"/>
              </a:ext>
            </a:extLst>
          </p:cNvPr>
          <p:cNvSpPr/>
          <p:nvPr/>
        </p:nvSpPr>
        <p:spPr>
          <a:xfrm>
            <a:off x="4621253"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22">
            <a:extLst>
              <a:ext uri="{FF2B5EF4-FFF2-40B4-BE49-F238E27FC236}">
                <a16:creationId xmlns:a16="http://schemas.microsoft.com/office/drawing/2014/main" id="{6CD97809-C29C-AA1D-A415-3902818C0A7A}"/>
              </a:ext>
            </a:extLst>
          </p:cNvPr>
          <p:cNvSpPr/>
          <p:nvPr/>
        </p:nvSpPr>
        <p:spPr>
          <a:xfrm>
            <a:off x="3549690"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2" name="object 23">
            <a:extLst>
              <a:ext uri="{FF2B5EF4-FFF2-40B4-BE49-F238E27FC236}">
                <a16:creationId xmlns:a16="http://schemas.microsoft.com/office/drawing/2014/main" id="{6DE77CAE-D0BF-23F2-CAA0-9EF0D93ADB46}"/>
              </a:ext>
            </a:extLst>
          </p:cNvPr>
          <p:cNvSpPr/>
          <p:nvPr/>
        </p:nvSpPr>
        <p:spPr>
          <a:xfrm>
            <a:off x="3549690"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3" name="object 49">
            <a:extLst>
              <a:ext uri="{FF2B5EF4-FFF2-40B4-BE49-F238E27FC236}">
                <a16:creationId xmlns:a16="http://schemas.microsoft.com/office/drawing/2014/main" id="{2F5326F7-092E-5399-7B43-026D3534FD34}"/>
              </a:ext>
            </a:extLst>
          </p:cNvPr>
          <p:cNvSpPr/>
          <p:nvPr/>
        </p:nvSpPr>
        <p:spPr>
          <a:xfrm>
            <a:off x="4112260"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50">
            <a:extLst>
              <a:ext uri="{FF2B5EF4-FFF2-40B4-BE49-F238E27FC236}">
                <a16:creationId xmlns:a16="http://schemas.microsoft.com/office/drawing/2014/main" id="{82BEF1E9-30F7-9A00-C5B0-18E0FEE6E100}"/>
              </a:ext>
            </a:extLst>
          </p:cNvPr>
          <p:cNvSpPr/>
          <p:nvPr/>
        </p:nvSpPr>
        <p:spPr>
          <a:xfrm>
            <a:off x="4112261"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51">
            <a:extLst>
              <a:ext uri="{FF2B5EF4-FFF2-40B4-BE49-F238E27FC236}">
                <a16:creationId xmlns:a16="http://schemas.microsoft.com/office/drawing/2014/main" id="{63320F5C-8871-D232-616F-99ACC2CAF18A}"/>
              </a:ext>
            </a:extLst>
          </p:cNvPr>
          <p:cNvSpPr/>
          <p:nvPr/>
        </p:nvSpPr>
        <p:spPr>
          <a:xfrm>
            <a:off x="4755110" y="144475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6" name="object 52">
            <a:extLst>
              <a:ext uri="{FF2B5EF4-FFF2-40B4-BE49-F238E27FC236}">
                <a16:creationId xmlns:a16="http://schemas.microsoft.com/office/drawing/2014/main" id="{C02F95CE-6FD2-0A46-4FD3-362FB7F1A6E2}"/>
              </a:ext>
            </a:extLst>
          </p:cNvPr>
          <p:cNvSpPr/>
          <p:nvPr/>
        </p:nvSpPr>
        <p:spPr>
          <a:xfrm>
            <a:off x="4755111" y="144475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7" name="object 55">
            <a:extLst>
              <a:ext uri="{FF2B5EF4-FFF2-40B4-BE49-F238E27FC236}">
                <a16:creationId xmlns:a16="http://schemas.microsoft.com/office/drawing/2014/main" id="{80339916-D0B2-66A9-9AFA-B4ECC6C6535E}"/>
              </a:ext>
            </a:extLst>
          </p:cNvPr>
          <p:cNvSpPr/>
          <p:nvPr/>
        </p:nvSpPr>
        <p:spPr>
          <a:xfrm>
            <a:off x="4881328"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56">
            <a:extLst>
              <a:ext uri="{FF2B5EF4-FFF2-40B4-BE49-F238E27FC236}">
                <a16:creationId xmlns:a16="http://schemas.microsoft.com/office/drawing/2014/main" id="{AD39A520-E226-2C22-3B92-BF5FFD576C96}"/>
              </a:ext>
            </a:extLst>
          </p:cNvPr>
          <p:cNvSpPr/>
          <p:nvPr/>
        </p:nvSpPr>
        <p:spPr>
          <a:xfrm>
            <a:off x="4881328"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
            <a:extLst>
              <a:ext uri="{FF2B5EF4-FFF2-40B4-BE49-F238E27FC236}">
                <a16:creationId xmlns:a16="http://schemas.microsoft.com/office/drawing/2014/main" id="{327758B2-4C69-9272-6842-1617D6FD45CD}"/>
              </a:ext>
            </a:extLst>
          </p:cNvPr>
          <p:cNvSpPr/>
          <p:nvPr/>
        </p:nvSpPr>
        <p:spPr>
          <a:xfrm>
            <a:off x="7214155" y="157976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50" name="object 5">
            <a:extLst>
              <a:ext uri="{FF2B5EF4-FFF2-40B4-BE49-F238E27FC236}">
                <a16:creationId xmlns:a16="http://schemas.microsoft.com/office/drawing/2014/main" id="{BECCBB04-26C6-53F8-CA1F-5DB11767FAF3}"/>
              </a:ext>
            </a:extLst>
          </p:cNvPr>
          <p:cNvSpPr/>
          <p:nvPr/>
        </p:nvSpPr>
        <p:spPr>
          <a:xfrm>
            <a:off x="6686361" y="163813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52" name="object 8">
            <a:extLst>
              <a:ext uri="{FF2B5EF4-FFF2-40B4-BE49-F238E27FC236}">
                <a16:creationId xmlns:a16="http://schemas.microsoft.com/office/drawing/2014/main" id="{8CB3A0C6-CBF9-081D-4586-C12645355104}"/>
              </a:ext>
            </a:extLst>
          </p:cNvPr>
          <p:cNvSpPr/>
          <p:nvPr/>
        </p:nvSpPr>
        <p:spPr>
          <a:xfrm>
            <a:off x="7805920"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3" name="object 9">
            <a:extLst>
              <a:ext uri="{FF2B5EF4-FFF2-40B4-BE49-F238E27FC236}">
                <a16:creationId xmlns:a16="http://schemas.microsoft.com/office/drawing/2014/main" id="{AB495115-FCFA-AF3A-4D4C-E0A8C7BB0634}"/>
              </a:ext>
            </a:extLst>
          </p:cNvPr>
          <p:cNvSpPr/>
          <p:nvPr/>
        </p:nvSpPr>
        <p:spPr>
          <a:xfrm>
            <a:off x="7805920"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4" name="object 10">
            <a:extLst>
              <a:ext uri="{FF2B5EF4-FFF2-40B4-BE49-F238E27FC236}">
                <a16:creationId xmlns:a16="http://schemas.microsoft.com/office/drawing/2014/main" id="{8CC8660F-894A-667F-8371-18D64CBAD10E}"/>
              </a:ext>
            </a:extLst>
          </p:cNvPr>
          <p:cNvSpPr/>
          <p:nvPr/>
        </p:nvSpPr>
        <p:spPr>
          <a:xfrm>
            <a:off x="6571305" y="202625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55" name="object 11">
            <a:extLst>
              <a:ext uri="{FF2B5EF4-FFF2-40B4-BE49-F238E27FC236}">
                <a16:creationId xmlns:a16="http://schemas.microsoft.com/office/drawing/2014/main" id="{BCBA4E91-F467-3295-ECCB-A733BE2BF5FC}"/>
              </a:ext>
            </a:extLst>
          </p:cNvPr>
          <p:cNvSpPr/>
          <p:nvPr/>
        </p:nvSpPr>
        <p:spPr>
          <a:xfrm>
            <a:off x="6030432" y="202678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BB4B6897-8935-97C8-AF25-CC4E43F6278F}"/>
              </a:ext>
            </a:extLst>
          </p:cNvPr>
          <p:cNvSpPr/>
          <p:nvPr/>
        </p:nvSpPr>
        <p:spPr>
          <a:xfrm>
            <a:off x="6992203"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550D386A-35AB-AC70-BB1B-B38039881176}"/>
              </a:ext>
            </a:extLst>
          </p:cNvPr>
          <p:cNvSpPr/>
          <p:nvPr/>
        </p:nvSpPr>
        <p:spPr>
          <a:xfrm>
            <a:off x="6992204"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8" name="object 22">
            <a:extLst>
              <a:ext uri="{FF2B5EF4-FFF2-40B4-BE49-F238E27FC236}">
                <a16:creationId xmlns:a16="http://schemas.microsoft.com/office/drawing/2014/main" id="{61164A78-8035-72F4-DC3E-A6FC0FA1E749}"/>
              </a:ext>
            </a:extLst>
          </p:cNvPr>
          <p:cNvSpPr/>
          <p:nvPr/>
        </p:nvSpPr>
        <p:spPr>
          <a:xfrm>
            <a:off x="5920641"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9" name="object 23">
            <a:extLst>
              <a:ext uri="{FF2B5EF4-FFF2-40B4-BE49-F238E27FC236}">
                <a16:creationId xmlns:a16="http://schemas.microsoft.com/office/drawing/2014/main" id="{FF7AD0B9-3D5D-8B23-DF67-20ED2D6581CD}"/>
              </a:ext>
            </a:extLst>
          </p:cNvPr>
          <p:cNvSpPr/>
          <p:nvPr/>
        </p:nvSpPr>
        <p:spPr>
          <a:xfrm>
            <a:off x="5920641"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0" name="object 49">
            <a:extLst>
              <a:ext uri="{FF2B5EF4-FFF2-40B4-BE49-F238E27FC236}">
                <a16:creationId xmlns:a16="http://schemas.microsoft.com/office/drawing/2014/main" id="{62062678-E72A-F73C-4684-BDDBF275D7F3}"/>
              </a:ext>
            </a:extLst>
          </p:cNvPr>
          <p:cNvSpPr/>
          <p:nvPr/>
        </p:nvSpPr>
        <p:spPr>
          <a:xfrm>
            <a:off x="6483211"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1" name="object 50">
            <a:extLst>
              <a:ext uri="{FF2B5EF4-FFF2-40B4-BE49-F238E27FC236}">
                <a16:creationId xmlns:a16="http://schemas.microsoft.com/office/drawing/2014/main" id="{76394943-8BED-F644-CC9D-0781A5220DD8}"/>
              </a:ext>
            </a:extLst>
          </p:cNvPr>
          <p:cNvSpPr/>
          <p:nvPr/>
        </p:nvSpPr>
        <p:spPr>
          <a:xfrm>
            <a:off x="6483212"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2" name="object 51">
            <a:extLst>
              <a:ext uri="{FF2B5EF4-FFF2-40B4-BE49-F238E27FC236}">
                <a16:creationId xmlns:a16="http://schemas.microsoft.com/office/drawing/2014/main" id="{E9453A7F-B489-7CA3-5DC7-C326E641076A}"/>
              </a:ext>
            </a:extLst>
          </p:cNvPr>
          <p:cNvSpPr/>
          <p:nvPr/>
        </p:nvSpPr>
        <p:spPr>
          <a:xfrm>
            <a:off x="7126061" y="146488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3" name="object 52">
            <a:extLst>
              <a:ext uri="{FF2B5EF4-FFF2-40B4-BE49-F238E27FC236}">
                <a16:creationId xmlns:a16="http://schemas.microsoft.com/office/drawing/2014/main" id="{B39CD63F-4B25-7B63-F26E-AB4A78D028AD}"/>
              </a:ext>
            </a:extLst>
          </p:cNvPr>
          <p:cNvSpPr/>
          <p:nvPr/>
        </p:nvSpPr>
        <p:spPr>
          <a:xfrm>
            <a:off x="7126062" y="14648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6" name="object 4">
            <a:extLst>
              <a:ext uri="{FF2B5EF4-FFF2-40B4-BE49-F238E27FC236}">
                <a16:creationId xmlns:a16="http://schemas.microsoft.com/office/drawing/2014/main" id="{653C10F8-0DD9-F9F5-65FF-A3C946611E1C}"/>
              </a:ext>
            </a:extLst>
          </p:cNvPr>
          <p:cNvSpPr/>
          <p:nvPr/>
        </p:nvSpPr>
        <p:spPr>
          <a:xfrm>
            <a:off x="2231576" y="2973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7" name="object 5">
            <a:extLst>
              <a:ext uri="{FF2B5EF4-FFF2-40B4-BE49-F238E27FC236}">
                <a16:creationId xmlns:a16="http://schemas.microsoft.com/office/drawing/2014/main" id="{ADE8D7B3-DE7C-9C07-EC6B-7B6DC64DF563}"/>
              </a:ext>
            </a:extLst>
          </p:cNvPr>
          <p:cNvSpPr/>
          <p:nvPr/>
        </p:nvSpPr>
        <p:spPr>
          <a:xfrm>
            <a:off x="1703782" y="3032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68" name="object 8">
            <a:extLst>
              <a:ext uri="{FF2B5EF4-FFF2-40B4-BE49-F238E27FC236}">
                <a16:creationId xmlns:a16="http://schemas.microsoft.com/office/drawing/2014/main" id="{2291D40F-52F1-6376-1117-C19CBCBE810C}"/>
              </a:ext>
            </a:extLst>
          </p:cNvPr>
          <p:cNvSpPr/>
          <p:nvPr/>
        </p:nvSpPr>
        <p:spPr>
          <a:xfrm>
            <a:off x="2823341"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9" name="object 9">
            <a:extLst>
              <a:ext uri="{FF2B5EF4-FFF2-40B4-BE49-F238E27FC236}">
                <a16:creationId xmlns:a16="http://schemas.microsoft.com/office/drawing/2014/main" id="{14488AA2-D1EE-2D6F-6F41-64ADB050E93C}"/>
              </a:ext>
            </a:extLst>
          </p:cNvPr>
          <p:cNvSpPr/>
          <p:nvPr/>
        </p:nvSpPr>
        <p:spPr>
          <a:xfrm>
            <a:off x="2823341"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1" name="object 11">
            <a:extLst>
              <a:ext uri="{FF2B5EF4-FFF2-40B4-BE49-F238E27FC236}">
                <a16:creationId xmlns:a16="http://schemas.microsoft.com/office/drawing/2014/main" id="{AC89E074-CD2C-17A7-2563-569E3DD2A2DB}"/>
              </a:ext>
            </a:extLst>
          </p:cNvPr>
          <p:cNvSpPr/>
          <p:nvPr/>
        </p:nvSpPr>
        <p:spPr>
          <a:xfrm>
            <a:off x="1047853" y="3420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74" name="object 22">
            <a:extLst>
              <a:ext uri="{FF2B5EF4-FFF2-40B4-BE49-F238E27FC236}">
                <a16:creationId xmlns:a16="http://schemas.microsoft.com/office/drawing/2014/main" id="{273338BA-A344-1841-221F-CD5B99CA572F}"/>
              </a:ext>
            </a:extLst>
          </p:cNvPr>
          <p:cNvSpPr/>
          <p:nvPr/>
        </p:nvSpPr>
        <p:spPr>
          <a:xfrm>
            <a:off x="938062" y="3752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5" name="object 23">
            <a:extLst>
              <a:ext uri="{FF2B5EF4-FFF2-40B4-BE49-F238E27FC236}">
                <a16:creationId xmlns:a16="http://schemas.microsoft.com/office/drawing/2014/main" id="{F012F2AE-6C6A-009A-BC06-3B030898A8C2}"/>
              </a:ext>
            </a:extLst>
          </p:cNvPr>
          <p:cNvSpPr/>
          <p:nvPr/>
        </p:nvSpPr>
        <p:spPr>
          <a:xfrm>
            <a:off x="938062" y="3752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6" name="object 49">
            <a:extLst>
              <a:ext uri="{FF2B5EF4-FFF2-40B4-BE49-F238E27FC236}">
                <a16:creationId xmlns:a16="http://schemas.microsoft.com/office/drawing/2014/main" id="{34556B46-E765-68C9-91A2-968607645DCF}"/>
              </a:ext>
            </a:extLst>
          </p:cNvPr>
          <p:cNvSpPr/>
          <p:nvPr/>
        </p:nvSpPr>
        <p:spPr>
          <a:xfrm>
            <a:off x="1500632"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7" name="object 50">
            <a:extLst>
              <a:ext uri="{FF2B5EF4-FFF2-40B4-BE49-F238E27FC236}">
                <a16:creationId xmlns:a16="http://schemas.microsoft.com/office/drawing/2014/main" id="{C9AFD2D3-527D-3750-CB3A-DA2FCB007612}"/>
              </a:ext>
            </a:extLst>
          </p:cNvPr>
          <p:cNvSpPr/>
          <p:nvPr/>
        </p:nvSpPr>
        <p:spPr>
          <a:xfrm>
            <a:off x="1500633"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8" name="object 51">
            <a:extLst>
              <a:ext uri="{FF2B5EF4-FFF2-40B4-BE49-F238E27FC236}">
                <a16:creationId xmlns:a16="http://schemas.microsoft.com/office/drawing/2014/main" id="{9BE21F27-C165-3440-F54B-678276D2406D}"/>
              </a:ext>
            </a:extLst>
          </p:cNvPr>
          <p:cNvSpPr/>
          <p:nvPr/>
        </p:nvSpPr>
        <p:spPr>
          <a:xfrm>
            <a:off x="2143482" y="2859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9" name="object 52">
            <a:extLst>
              <a:ext uri="{FF2B5EF4-FFF2-40B4-BE49-F238E27FC236}">
                <a16:creationId xmlns:a16="http://schemas.microsoft.com/office/drawing/2014/main" id="{A93531F0-078E-60CC-70BA-CDCACF68850C}"/>
              </a:ext>
            </a:extLst>
          </p:cNvPr>
          <p:cNvSpPr/>
          <p:nvPr/>
        </p:nvSpPr>
        <p:spPr>
          <a:xfrm>
            <a:off x="2143483" y="2859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0" name="object 4">
            <a:extLst>
              <a:ext uri="{FF2B5EF4-FFF2-40B4-BE49-F238E27FC236}">
                <a16:creationId xmlns:a16="http://schemas.microsoft.com/office/drawing/2014/main" id="{E0CD1802-4418-70DC-BBDA-5DB1897732C1}"/>
              </a:ext>
            </a:extLst>
          </p:cNvPr>
          <p:cNvSpPr/>
          <p:nvPr/>
        </p:nvSpPr>
        <p:spPr>
          <a:xfrm>
            <a:off x="2793898" y="4906756"/>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81" name="object 5">
            <a:extLst>
              <a:ext uri="{FF2B5EF4-FFF2-40B4-BE49-F238E27FC236}">
                <a16:creationId xmlns:a16="http://schemas.microsoft.com/office/drawing/2014/main" id="{BBEBD917-9E57-88F0-F039-A6406E91B3BA}"/>
              </a:ext>
            </a:extLst>
          </p:cNvPr>
          <p:cNvSpPr/>
          <p:nvPr/>
        </p:nvSpPr>
        <p:spPr>
          <a:xfrm>
            <a:off x="2266104" y="4965118"/>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2" name="object 8">
            <a:extLst>
              <a:ext uri="{FF2B5EF4-FFF2-40B4-BE49-F238E27FC236}">
                <a16:creationId xmlns:a16="http://schemas.microsoft.com/office/drawing/2014/main" id="{7FA42FEE-722A-E2C0-728B-1D52C99AC09C}"/>
              </a:ext>
            </a:extLst>
          </p:cNvPr>
          <p:cNvSpPr/>
          <p:nvPr/>
        </p:nvSpPr>
        <p:spPr>
          <a:xfrm>
            <a:off x="3385663"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3" name="object 9">
            <a:extLst>
              <a:ext uri="{FF2B5EF4-FFF2-40B4-BE49-F238E27FC236}">
                <a16:creationId xmlns:a16="http://schemas.microsoft.com/office/drawing/2014/main" id="{970E007A-9BA0-BA08-15A4-DBC9DFA58055}"/>
              </a:ext>
            </a:extLst>
          </p:cNvPr>
          <p:cNvSpPr/>
          <p:nvPr/>
        </p:nvSpPr>
        <p:spPr>
          <a:xfrm>
            <a:off x="3385663"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4" name="object 11">
            <a:extLst>
              <a:ext uri="{FF2B5EF4-FFF2-40B4-BE49-F238E27FC236}">
                <a16:creationId xmlns:a16="http://schemas.microsoft.com/office/drawing/2014/main" id="{FB09A3E3-BE4C-30A9-608F-61444A8A1804}"/>
              </a:ext>
            </a:extLst>
          </p:cNvPr>
          <p:cNvSpPr/>
          <p:nvPr/>
        </p:nvSpPr>
        <p:spPr>
          <a:xfrm>
            <a:off x="2835593" y="5401637"/>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85" name="object 22">
            <a:extLst>
              <a:ext uri="{FF2B5EF4-FFF2-40B4-BE49-F238E27FC236}">
                <a16:creationId xmlns:a16="http://schemas.microsoft.com/office/drawing/2014/main" id="{4D3EE43D-119A-0A54-D4EA-871E3107741F}"/>
              </a:ext>
            </a:extLst>
          </p:cNvPr>
          <p:cNvSpPr/>
          <p:nvPr/>
        </p:nvSpPr>
        <p:spPr>
          <a:xfrm>
            <a:off x="2725802" y="57327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6" name="object 23">
            <a:extLst>
              <a:ext uri="{FF2B5EF4-FFF2-40B4-BE49-F238E27FC236}">
                <a16:creationId xmlns:a16="http://schemas.microsoft.com/office/drawing/2014/main" id="{631AD6F7-90CE-C7AD-6A9A-2FE22F810E29}"/>
              </a:ext>
            </a:extLst>
          </p:cNvPr>
          <p:cNvSpPr/>
          <p:nvPr/>
        </p:nvSpPr>
        <p:spPr>
          <a:xfrm>
            <a:off x="2725802" y="573270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7" name="object 49">
            <a:extLst>
              <a:ext uri="{FF2B5EF4-FFF2-40B4-BE49-F238E27FC236}">
                <a16:creationId xmlns:a16="http://schemas.microsoft.com/office/drawing/2014/main" id="{856108BC-4E36-B1AA-E21E-43D521174B23}"/>
              </a:ext>
            </a:extLst>
          </p:cNvPr>
          <p:cNvSpPr/>
          <p:nvPr/>
        </p:nvSpPr>
        <p:spPr>
          <a:xfrm>
            <a:off x="2062954"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8" name="object 50">
            <a:extLst>
              <a:ext uri="{FF2B5EF4-FFF2-40B4-BE49-F238E27FC236}">
                <a16:creationId xmlns:a16="http://schemas.microsoft.com/office/drawing/2014/main" id="{2AF95C3E-4231-B58A-B2E6-5EB501687570}"/>
              </a:ext>
            </a:extLst>
          </p:cNvPr>
          <p:cNvSpPr/>
          <p:nvPr/>
        </p:nvSpPr>
        <p:spPr>
          <a:xfrm>
            <a:off x="2062955"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9" name="object 51">
            <a:extLst>
              <a:ext uri="{FF2B5EF4-FFF2-40B4-BE49-F238E27FC236}">
                <a16:creationId xmlns:a16="http://schemas.microsoft.com/office/drawing/2014/main" id="{04AB2A03-1979-8E18-617F-129434087991}"/>
              </a:ext>
            </a:extLst>
          </p:cNvPr>
          <p:cNvSpPr/>
          <p:nvPr/>
        </p:nvSpPr>
        <p:spPr>
          <a:xfrm>
            <a:off x="2705804" y="479187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0" name="object 52">
            <a:extLst>
              <a:ext uri="{FF2B5EF4-FFF2-40B4-BE49-F238E27FC236}">
                <a16:creationId xmlns:a16="http://schemas.microsoft.com/office/drawing/2014/main" id="{94F6F716-0055-E84A-748A-77BE7242650D}"/>
              </a:ext>
            </a:extLst>
          </p:cNvPr>
          <p:cNvSpPr/>
          <p:nvPr/>
        </p:nvSpPr>
        <p:spPr>
          <a:xfrm>
            <a:off x="2705805" y="4791873"/>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1" name="object 4">
            <a:extLst>
              <a:ext uri="{FF2B5EF4-FFF2-40B4-BE49-F238E27FC236}">
                <a16:creationId xmlns:a16="http://schemas.microsoft.com/office/drawing/2014/main" id="{54130D70-EBCA-3024-BEF0-CD860542C223}"/>
              </a:ext>
            </a:extLst>
          </p:cNvPr>
          <p:cNvSpPr/>
          <p:nvPr/>
        </p:nvSpPr>
        <p:spPr>
          <a:xfrm>
            <a:off x="4490410"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92" name="object 5">
            <a:extLst>
              <a:ext uri="{FF2B5EF4-FFF2-40B4-BE49-F238E27FC236}">
                <a16:creationId xmlns:a16="http://schemas.microsoft.com/office/drawing/2014/main" id="{38060095-30C0-255A-B6FE-669B2E325F8D}"/>
              </a:ext>
            </a:extLst>
          </p:cNvPr>
          <p:cNvSpPr/>
          <p:nvPr/>
        </p:nvSpPr>
        <p:spPr>
          <a:xfrm>
            <a:off x="3962616"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93" name="object 8">
            <a:extLst>
              <a:ext uri="{FF2B5EF4-FFF2-40B4-BE49-F238E27FC236}">
                <a16:creationId xmlns:a16="http://schemas.microsoft.com/office/drawing/2014/main" id="{B31CC493-087E-731D-C9B8-4064D983D0D4}"/>
              </a:ext>
            </a:extLst>
          </p:cNvPr>
          <p:cNvSpPr/>
          <p:nvPr/>
        </p:nvSpPr>
        <p:spPr>
          <a:xfrm>
            <a:off x="5082175"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4" name="object 9">
            <a:extLst>
              <a:ext uri="{FF2B5EF4-FFF2-40B4-BE49-F238E27FC236}">
                <a16:creationId xmlns:a16="http://schemas.microsoft.com/office/drawing/2014/main" id="{145F28FD-41A3-6F64-2D90-E0826175F392}"/>
              </a:ext>
            </a:extLst>
          </p:cNvPr>
          <p:cNvSpPr/>
          <p:nvPr/>
        </p:nvSpPr>
        <p:spPr>
          <a:xfrm>
            <a:off x="5082175"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8" name="object 49">
            <a:extLst>
              <a:ext uri="{FF2B5EF4-FFF2-40B4-BE49-F238E27FC236}">
                <a16:creationId xmlns:a16="http://schemas.microsoft.com/office/drawing/2014/main" id="{F31DD153-CA67-3341-351B-22142E2E66B2}"/>
              </a:ext>
            </a:extLst>
          </p:cNvPr>
          <p:cNvSpPr/>
          <p:nvPr/>
        </p:nvSpPr>
        <p:spPr>
          <a:xfrm>
            <a:off x="3759466"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9" name="object 50">
            <a:extLst>
              <a:ext uri="{FF2B5EF4-FFF2-40B4-BE49-F238E27FC236}">
                <a16:creationId xmlns:a16="http://schemas.microsoft.com/office/drawing/2014/main" id="{8A1ABF2E-E876-1472-D119-02D6C41A38B1}"/>
              </a:ext>
            </a:extLst>
          </p:cNvPr>
          <p:cNvSpPr/>
          <p:nvPr/>
        </p:nvSpPr>
        <p:spPr>
          <a:xfrm>
            <a:off x="3759467"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0" name="object 51">
            <a:extLst>
              <a:ext uri="{FF2B5EF4-FFF2-40B4-BE49-F238E27FC236}">
                <a16:creationId xmlns:a16="http://schemas.microsoft.com/office/drawing/2014/main" id="{99473454-F7FB-02B2-2B31-8D17F47C9A5F}"/>
              </a:ext>
            </a:extLst>
          </p:cNvPr>
          <p:cNvSpPr/>
          <p:nvPr/>
        </p:nvSpPr>
        <p:spPr>
          <a:xfrm>
            <a:off x="4402316"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1" name="object 52">
            <a:extLst>
              <a:ext uri="{FF2B5EF4-FFF2-40B4-BE49-F238E27FC236}">
                <a16:creationId xmlns:a16="http://schemas.microsoft.com/office/drawing/2014/main" id="{64EF885B-EA4A-0E40-6724-0AD6D5DD40F1}"/>
              </a:ext>
            </a:extLst>
          </p:cNvPr>
          <p:cNvSpPr/>
          <p:nvPr/>
        </p:nvSpPr>
        <p:spPr>
          <a:xfrm>
            <a:off x="4402317"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5" name="object 6">
            <a:extLst>
              <a:ext uri="{FF2B5EF4-FFF2-40B4-BE49-F238E27FC236}">
                <a16:creationId xmlns:a16="http://schemas.microsoft.com/office/drawing/2014/main" id="{6CB916AC-53AD-175D-6C7B-36EF6E7765CD}"/>
              </a:ext>
            </a:extLst>
          </p:cNvPr>
          <p:cNvSpPr/>
          <p:nvPr/>
        </p:nvSpPr>
        <p:spPr>
          <a:xfrm>
            <a:off x="5270934" y="5414836"/>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06" name="object 18">
            <a:extLst>
              <a:ext uri="{FF2B5EF4-FFF2-40B4-BE49-F238E27FC236}">
                <a16:creationId xmlns:a16="http://schemas.microsoft.com/office/drawing/2014/main" id="{F5016805-1D4D-7229-8FA0-2EAC6ED87DE3}"/>
              </a:ext>
            </a:extLst>
          </p:cNvPr>
          <p:cNvSpPr/>
          <p:nvPr/>
        </p:nvSpPr>
        <p:spPr>
          <a:xfrm>
            <a:off x="5709691" y="574643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7" name="object 19">
            <a:extLst>
              <a:ext uri="{FF2B5EF4-FFF2-40B4-BE49-F238E27FC236}">
                <a16:creationId xmlns:a16="http://schemas.microsoft.com/office/drawing/2014/main" id="{D29902A8-8588-000E-BAA6-6FD6524A4D01}"/>
              </a:ext>
            </a:extLst>
          </p:cNvPr>
          <p:cNvSpPr/>
          <p:nvPr/>
        </p:nvSpPr>
        <p:spPr>
          <a:xfrm>
            <a:off x="5709691" y="574643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8" name="object 4">
            <a:extLst>
              <a:ext uri="{FF2B5EF4-FFF2-40B4-BE49-F238E27FC236}">
                <a16:creationId xmlns:a16="http://schemas.microsoft.com/office/drawing/2014/main" id="{D8174AA7-03D7-DE67-7013-C1B57A22AD1A}"/>
              </a:ext>
            </a:extLst>
          </p:cNvPr>
          <p:cNvSpPr/>
          <p:nvPr/>
        </p:nvSpPr>
        <p:spPr>
          <a:xfrm>
            <a:off x="7994393" y="4541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09" name="object 5">
            <a:extLst>
              <a:ext uri="{FF2B5EF4-FFF2-40B4-BE49-F238E27FC236}">
                <a16:creationId xmlns:a16="http://schemas.microsoft.com/office/drawing/2014/main" id="{CEA0BBD7-54BE-E5FC-A5CC-C1310014348C}"/>
              </a:ext>
            </a:extLst>
          </p:cNvPr>
          <p:cNvSpPr/>
          <p:nvPr/>
        </p:nvSpPr>
        <p:spPr>
          <a:xfrm>
            <a:off x="7466599" y="4600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12" name="object 8">
            <a:extLst>
              <a:ext uri="{FF2B5EF4-FFF2-40B4-BE49-F238E27FC236}">
                <a16:creationId xmlns:a16="http://schemas.microsoft.com/office/drawing/2014/main" id="{747C1286-0E7F-B596-8CE9-C5E5DF272C1D}"/>
              </a:ext>
            </a:extLst>
          </p:cNvPr>
          <p:cNvSpPr/>
          <p:nvPr/>
        </p:nvSpPr>
        <p:spPr>
          <a:xfrm>
            <a:off x="8586158"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3" name="object 9">
            <a:extLst>
              <a:ext uri="{FF2B5EF4-FFF2-40B4-BE49-F238E27FC236}">
                <a16:creationId xmlns:a16="http://schemas.microsoft.com/office/drawing/2014/main" id="{FF467147-E30B-DDD3-70DB-B9BFD09FEDEE}"/>
              </a:ext>
            </a:extLst>
          </p:cNvPr>
          <p:cNvSpPr/>
          <p:nvPr/>
        </p:nvSpPr>
        <p:spPr>
          <a:xfrm>
            <a:off x="8586158"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4" name="object 10">
            <a:extLst>
              <a:ext uri="{FF2B5EF4-FFF2-40B4-BE49-F238E27FC236}">
                <a16:creationId xmlns:a16="http://schemas.microsoft.com/office/drawing/2014/main" id="{0BD9FE84-4D30-8160-15D0-D23A85D6EC06}"/>
              </a:ext>
            </a:extLst>
          </p:cNvPr>
          <p:cNvSpPr/>
          <p:nvPr/>
        </p:nvSpPr>
        <p:spPr>
          <a:xfrm>
            <a:off x="7351543" y="4988447"/>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15" name="object 11">
            <a:extLst>
              <a:ext uri="{FF2B5EF4-FFF2-40B4-BE49-F238E27FC236}">
                <a16:creationId xmlns:a16="http://schemas.microsoft.com/office/drawing/2014/main" id="{3A51DB8A-E466-FFA8-65AC-B1CAC7B594E3}"/>
              </a:ext>
            </a:extLst>
          </p:cNvPr>
          <p:cNvSpPr/>
          <p:nvPr/>
        </p:nvSpPr>
        <p:spPr>
          <a:xfrm>
            <a:off x="6810670" y="4988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16" name="object 14">
            <a:extLst>
              <a:ext uri="{FF2B5EF4-FFF2-40B4-BE49-F238E27FC236}">
                <a16:creationId xmlns:a16="http://schemas.microsoft.com/office/drawing/2014/main" id="{71974E6E-1864-22B9-7E7A-BA02487F3B50}"/>
              </a:ext>
            </a:extLst>
          </p:cNvPr>
          <p:cNvSpPr/>
          <p:nvPr/>
        </p:nvSpPr>
        <p:spPr>
          <a:xfrm>
            <a:off x="7772441"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7" name="object 15">
            <a:extLst>
              <a:ext uri="{FF2B5EF4-FFF2-40B4-BE49-F238E27FC236}">
                <a16:creationId xmlns:a16="http://schemas.microsoft.com/office/drawing/2014/main" id="{396AD576-4015-DAAB-C4B8-7CF12EB9E6ED}"/>
              </a:ext>
            </a:extLst>
          </p:cNvPr>
          <p:cNvSpPr/>
          <p:nvPr/>
        </p:nvSpPr>
        <p:spPr>
          <a:xfrm>
            <a:off x="7772442"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0" name="object 22">
            <a:extLst>
              <a:ext uri="{FF2B5EF4-FFF2-40B4-BE49-F238E27FC236}">
                <a16:creationId xmlns:a16="http://schemas.microsoft.com/office/drawing/2014/main" id="{84342756-BAE6-2B28-797A-36F4444571B6}"/>
              </a:ext>
            </a:extLst>
          </p:cNvPr>
          <p:cNvSpPr/>
          <p:nvPr/>
        </p:nvSpPr>
        <p:spPr>
          <a:xfrm>
            <a:off x="6700879"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2" name="object 49">
            <a:extLst>
              <a:ext uri="{FF2B5EF4-FFF2-40B4-BE49-F238E27FC236}">
                <a16:creationId xmlns:a16="http://schemas.microsoft.com/office/drawing/2014/main" id="{A0BB471C-30CA-A3A6-60F5-EEE33A8905DE}"/>
              </a:ext>
            </a:extLst>
          </p:cNvPr>
          <p:cNvSpPr/>
          <p:nvPr/>
        </p:nvSpPr>
        <p:spPr>
          <a:xfrm>
            <a:off x="7263449"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3" name="object 50">
            <a:extLst>
              <a:ext uri="{FF2B5EF4-FFF2-40B4-BE49-F238E27FC236}">
                <a16:creationId xmlns:a16="http://schemas.microsoft.com/office/drawing/2014/main" id="{40A1C43E-DD94-F250-3E19-89AF77985884}"/>
              </a:ext>
            </a:extLst>
          </p:cNvPr>
          <p:cNvSpPr/>
          <p:nvPr/>
        </p:nvSpPr>
        <p:spPr>
          <a:xfrm>
            <a:off x="7263450"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4" name="object 51">
            <a:extLst>
              <a:ext uri="{FF2B5EF4-FFF2-40B4-BE49-F238E27FC236}">
                <a16:creationId xmlns:a16="http://schemas.microsoft.com/office/drawing/2014/main" id="{A3320AA3-5E10-574C-4A4E-D24CCBC4D32A}"/>
              </a:ext>
            </a:extLst>
          </p:cNvPr>
          <p:cNvSpPr/>
          <p:nvPr/>
        </p:nvSpPr>
        <p:spPr>
          <a:xfrm>
            <a:off x="7906299" y="4427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5" name="object 52">
            <a:extLst>
              <a:ext uri="{FF2B5EF4-FFF2-40B4-BE49-F238E27FC236}">
                <a16:creationId xmlns:a16="http://schemas.microsoft.com/office/drawing/2014/main" id="{7D86F2D6-EB93-A925-AB5C-8A0429E3D01F}"/>
              </a:ext>
            </a:extLst>
          </p:cNvPr>
          <p:cNvSpPr/>
          <p:nvPr/>
        </p:nvSpPr>
        <p:spPr>
          <a:xfrm>
            <a:off x="7906300" y="4427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6" name="object 55">
            <a:extLst>
              <a:ext uri="{FF2B5EF4-FFF2-40B4-BE49-F238E27FC236}">
                <a16:creationId xmlns:a16="http://schemas.microsoft.com/office/drawing/2014/main" id="{0CF326F4-4F4D-4A39-6A4A-AB316DA9E7F3}"/>
              </a:ext>
            </a:extLst>
          </p:cNvPr>
          <p:cNvSpPr/>
          <p:nvPr/>
        </p:nvSpPr>
        <p:spPr>
          <a:xfrm>
            <a:off x="8032517"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8" name="object 10">
            <a:extLst>
              <a:ext uri="{FF2B5EF4-FFF2-40B4-BE49-F238E27FC236}">
                <a16:creationId xmlns:a16="http://schemas.microsoft.com/office/drawing/2014/main" id="{1EFBB98B-ECA0-3638-2710-7787746CCBD2}"/>
              </a:ext>
            </a:extLst>
          </p:cNvPr>
          <p:cNvSpPr/>
          <p:nvPr/>
        </p:nvSpPr>
        <p:spPr>
          <a:xfrm>
            <a:off x="6766320" y="5454159"/>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9" name="object 11">
            <a:extLst>
              <a:ext uri="{FF2B5EF4-FFF2-40B4-BE49-F238E27FC236}">
                <a16:creationId xmlns:a16="http://schemas.microsoft.com/office/drawing/2014/main" id="{FD0FAC07-D2AE-0CC3-94C0-81CA630BCA0F}"/>
              </a:ext>
            </a:extLst>
          </p:cNvPr>
          <p:cNvSpPr/>
          <p:nvPr/>
        </p:nvSpPr>
        <p:spPr>
          <a:xfrm>
            <a:off x="6225447" y="5454691"/>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0" name="object 14">
            <a:extLst>
              <a:ext uri="{FF2B5EF4-FFF2-40B4-BE49-F238E27FC236}">
                <a16:creationId xmlns:a16="http://schemas.microsoft.com/office/drawing/2014/main" id="{E920DAA4-FE7B-2FAF-8E55-DCF554D86223}"/>
              </a:ext>
            </a:extLst>
          </p:cNvPr>
          <p:cNvSpPr/>
          <p:nvPr/>
        </p:nvSpPr>
        <p:spPr>
          <a:xfrm>
            <a:off x="7187218"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1" name="object 15">
            <a:extLst>
              <a:ext uri="{FF2B5EF4-FFF2-40B4-BE49-F238E27FC236}">
                <a16:creationId xmlns:a16="http://schemas.microsoft.com/office/drawing/2014/main" id="{146CFA27-63DD-0D77-ADC6-4F9E8AFBAEEC}"/>
              </a:ext>
            </a:extLst>
          </p:cNvPr>
          <p:cNvSpPr/>
          <p:nvPr/>
        </p:nvSpPr>
        <p:spPr>
          <a:xfrm>
            <a:off x="7187219"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2" name="object 22">
            <a:extLst>
              <a:ext uri="{FF2B5EF4-FFF2-40B4-BE49-F238E27FC236}">
                <a16:creationId xmlns:a16="http://schemas.microsoft.com/office/drawing/2014/main" id="{4521AF5E-8FD4-6031-64C7-A1F686CE689E}"/>
              </a:ext>
            </a:extLst>
          </p:cNvPr>
          <p:cNvSpPr/>
          <p:nvPr/>
        </p:nvSpPr>
        <p:spPr>
          <a:xfrm>
            <a:off x="6115656"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3" name="object 23">
            <a:extLst>
              <a:ext uri="{FF2B5EF4-FFF2-40B4-BE49-F238E27FC236}">
                <a16:creationId xmlns:a16="http://schemas.microsoft.com/office/drawing/2014/main" id="{738BB8EC-7BD5-7100-F704-1D4E9A20E94F}"/>
              </a:ext>
            </a:extLst>
          </p:cNvPr>
          <p:cNvSpPr/>
          <p:nvPr/>
        </p:nvSpPr>
        <p:spPr>
          <a:xfrm>
            <a:off x="6115656"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4" name="object 49">
            <a:extLst>
              <a:ext uri="{FF2B5EF4-FFF2-40B4-BE49-F238E27FC236}">
                <a16:creationId xmlns:a16="http://schemas.microsoft.com/office/drawing/2014/main" id="{5ED3AF1E-CB2F-AABC-B270-807D6536DAE7}"/>
              </a:ext>
            </a:extLst>
          </p:cNvPr>
          <p:cNvSpPr/>
          <p:nvPr/>
        </p:nvSpPr>
        <p:spPr>
          <a:xfrm>
            <a:off x="6678226" y="533927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6" name="object 55">
            <a:extLst>
              <a:ext uri="{FF2B5EF4-FFF2-40B4-BE49-F238E27FC236}">
                <a16:creationId xmlns:a16="http://schemas.microsoft.com/office/drawing/2014/main" id="{6F44017D-972F-21C5-B778-2C2588A3A7A8}"/>
              </a:ext>
            </a:extLst>
          </p:cNvPr>
          <p:cNvSpPr/>
          <p:nvPr/>
        </p:nvSpPr>
        <p:spPr>
          <a:xfrm>
            <a:off x="7447294"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1" name="object 23">
            <a:extLst>
              <a:ext uri="{FF2B5EF4-FFF2-40B4-BE49-F238E27FC236}">
                <a16:creationId xmlns:a16="http://schemas.microsoft.com/office/drawing/2014/main" id="{00C9C87B-A21C-E6D6-DCFD-27CF43ECF5B2}"/>
              </a:ext>
            </a:extLst>
          </p:cNvPr>
          <p:cNvSpPr/>
          <p:nvPr/>
        </p:nvSpPr>
        <p:spPr>
          <a:xfrm>
            <a:off x="6700879"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9" name="object 4">
            <a:extLst>
              <a:ext uri="{FF2B5EF4-FFF2-40B4-BE49-F238E27FC236}">
                <a16:creationId xmlns:a16="http://schemas.microsoft.com/office/drawing/2014/main" id="{3D9D6460-99D5-61AA-DC9B-46A8869CE74D}"/>
              </a:ext>
            </a:extLst>
          </p:cNvPr>
          <p:cNvSpPr/>
          <p:nvPr/>
        </p:nvSpPr>
        <p:spPr>
          <a:xfrm>
            <a:off x="847305"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40" name="object 5">
            <a:extLst>
              <a:ext uri="{FF2B5EF4-FFF2-40B4-BE49-F238E27FC236}">
                <a16:creationId xmlns:a16="http://schemas.microsoft.com/office/drawing/2014/main" id="{EA147FFC-F25C-24A1-34CA-1D7889F348C8}"/>
              </a:ext>
            </a:extLst>
          </p:cNvPr>
          <p:cNvSpPr/>
          <p:nvPr/>
        </p:nvSpPr>
        <p:spPr>
          <a:xfrm>
            <a:off x="319511"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41" name="object 8">
            <a:extLst>
              <a:ext uri="{FF2B5EF4-FFF2-40B4-BE49-F238E27FC236}">
                <a16:creationId xmlns:a16="http://schemas.microsoft.com/office/drawing/2014/main" id="{09C0E46E-EDF7-A892-A5DC-6F5D5335C8BB}"/>
              </a:ext>
            </a:extLst>
          </p:cNvPr>
          <p:cNvSpPr/>
          <p:nvPr/>
        </p:nvSpPr>
        <p:spPr>
          <a:xfrm>
            <a:off x="1439070"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2" name="object 9">
            <a:extLst>
              <a:ext uri="{FF2B5EF4-FFF2-40B4-BE49-F238E27FC236}">
                <a16:creationId xmlns:a16="http://schemas.microsoft.com/office/drawing/2014/main" id="{7DFAD4C3-B2E1-9CA9-8659-AB2F189663A9}"/>
              </a:ext>
            </a:extLst>
          </p:cNvPr>
          <p:cNvSpPr/>
          <p:nvPr/>
        </p:nvSpPr>
        <p:spPr>
          <a:xfrm>
            <a:off x="1439070"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3" name="object 10">
            <a:extLst>
              <a:ext uri="{FF2B5EF4-FFF2-40B4-BE49-F238E27FC236}">
                <a16:creationId xmlns:a16="http://schemas.microsoft.com/office/drawing/2014/main" id="{AB99952B-5AD1-6390-0919-43F2D04282A0}"/>
              </a:ext>
            </a:extLst>
          </p:cNvPr>
          <p:cNvSpPr/>
          <p:nvPr/>
        </p:nvSpPr>
        <p:spPr>
          <a:xfrm>
            <a:off x="204455" y="5361694"/>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4" name="object 14">
            <a:extLst>
              <a:ext uri="{FF2B5EF4-FFF2-40B4-BE49-F238E27FC236}">
                <a16:creationId xmlns:a16="http://schemas.microsoft.com/office/drawing/2014/main" id="{FCE9332A-47D0-87BD-B1C7-F9BF155FB92C}"/>
              </a:ext>
            </a:extLst>
          </p:cNvPr>
          <p:cNvSpPr/>
          <p:nvPr/>
        </p:nvSpPr>
        <p:spPr>
          <a:xfrm>
            <a:off x="625353" y="569329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5" name="object 15">
            <a:extLst>
              <a:ext uri="{FF2B5EF4-FFF2-40B4-BE49-F238E27FC236}">
                <a16:creationId xmlns:a16="http://schemas.microsoft.com/office/drawing/2014/main" id="{9A3D8B22-3A6D-5E60-0DF8-44618B1AA7AF}"/>
              </a:ext>
            </a:extLst>
          </p:cNvPr>
          <p:cNvSpPr/>
          <p:nvPr/>
        </p:nvSpPr>
        <p:spPr>
          <a:xfrm>
            <a:off x="625354" y="569329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22D34E62-2264-5FE3-99DD-D6690107CA31}"/>
              </a:ext>
            </a:extLst>
          </p:cNvPr>
          <p:cNvSpPr/>
          <p:nvPr/>
        </p:nvSpPr>
        <p:spPr>
          <a:xfrm>
            <a:off x="116361"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7" name="object 50">
            <a:extLst>
              <a:ext uri="{FF2B5EF4-FFF2-40B4-BE49-F238E27FC236}">
                <a16:creationId xmlns:a16="http://schemas.microsoft.com/office/drawing/2014/main" id="{09F6163B-11C9-40E7-9767-7B49C613DFB9}"/>
              </a:ext>
            </a:extLst>
          </p:cNvPr>
          <p:cNvSpPr/>
          <p:nvPr/>
        </p:nvSpPr>
        <p:spPr>
          <a:xfrm>
            <a:off x="116362"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8" name="object 51">
            <a:extLst>
              <a:ext uri="{FF2B5EF4-FFF2-40B4-BE49-F238E27FC236}">
                <a16:creationId xmlns:a16="http://schemas.microsoft.com/office/drawing/2014/main" id="{92FD4A81-88BF-64BB-3C13-3DA4372C5E4A}"/>
              </a:ext>
            </a:extLst>
          </p:cNvPr>
          <p:cNvSpPr/>
          <p:nvPr/>
        </p:nvSpPr>
        <p:spPr>
          <a:xfrm>
            <a:off x="759211"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9" name="object 52">
            <a:extLst>
              <a:ext uri="{FF2B5EF4-FFF2-40B4-BE49-F238E27FC236}">
                <a16:creationId xmlns:a16="http://schemas.microsoft.com/office/drawing/2014/main" id="{6EEF1C4F-0BAD-E6D6-BEBC-591015EA30D7}"/>
              </a:ext>
            </a:extLst>
          </p:cNvPr>
          <p:cNvSpPr/>
          <p:nvPr/>
        </p:nvSpPr>
        <p:spPr>
          <a:xfrm>
            <a:off x="759212"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cxnSp>
        <p:nvCxnSpPr>
          <p:cNvPr id="162" name="Straight Connector 161">
            <a:extLst>
              <a:ext uri="{FF2B5EF4-FFF2-40B4-BE49-F238E27FC236}">
                <a16:creationId xmlns:a16="http://schemas.microsoft.com/office/drawing/2014/main" id="{A36E3B44-C65B-EA40-C05C-5670377372FA}"/>
              </a:ext>
            </a:extLst>
          </p:cNvPr>
          <p:cNvCxnSpPr/>
          <p:nvPr/>
        </p:nvCxnSpPr>
        <p:spPr>
          <a:xfrm flipV="1">
            <a:off x="255512" y="4054562"/>
            <a:ext cx="8469796" cy="38415"/>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3" name="TextBox 162">
            <a:extLst>
              <a:ext uri="{FF2B5EF4-FFF2-40B4-BE49-F238E27FC236}">
                <a16:creationId xmlns:a16="http://schemas.microsoft.com/office/drawing/2014/main" id="{BA30187C-BB23-9FF3-380C-84EAFD133B25}"/>
              </a:ext>
            </a:extLst>
          </p:cNvPr>
          <p:cNvSpPr txBox="1"/>
          <p:nvPr/>
        </p:nvSpPr>
        <p:spPr>
          <a:xfrm>
            <a:off x="4928611" y="3702646"/>
            <a:ext cx="3080459" cy="369332"/>
          </a:xfrm>
          <a:prstGeom prst="rect">
            <a:avLst/>
          </a:prstGeom>
          <a:noFill/>
        </p:spPr>
        <p:txBody>
          <a:bodyPr wrap="none" rtlCol="0">
            <a:spAutoFit/>
          </a:bodyPr>
          <a:lstStyle/>
          <a:p>
            <a:r>
              <a:rPr lang="en-US" dirty="0"/>
              <a:t>Above: c</a:t>
            </a:r>
            <a:r>
              <a:rPr lang="en-US" altLang="zh-CN" dirty="0"/>
              <a:t>omplete binary trees  </a:t>
            </a:r>
            <a:endParaRPr lang="en-SE" dirty="0"/>
          </a:p>
        </p:txBody>
      </p:sp>
      <p:sp>
        <p:nvSpPr>
          <p:cNvPr id="164" name="TextBox 163">
            <a:extLst>
              <a:ext uri="{FF2B5EF4-FFF2-40B4-BE49-F238E27FC236}">
                <a16:creationId xmlns:a16="http://schemas.microsoft.com/office/drawing/2014/main" id="{280F0FB4-3AA9-A594-8994-369AAF758D0C}"/>
              </a:ext>
            </a:extLst>
          </p:cNvPr>
          <p:cNvSpPr txBox="1"/>
          <p:nvPr/>
        </p:nvSpPr>
        <p:spPr>
          <a:xfrm>
            <a:off x="4671436" y="4003957"/>
            <a:ext cx="3412729" cy="369332"/>
          </a:xfrm>
          <a:prstGeom prst="rect">
            <a:avLst/>
          </a:prstGeom>
          <a:noFill/>
        </p:spPr>
        <p:txBody>
          <a:bodyPr wrap="none" rtlCol="0">
            <a:spAutoFit/>
          </a:bodyPr>
          <a:lstStyle/>
          <a:p>
            <a:r>
              <a:rPr lang="en-US" dirty="0"/>
              <a:t>Below: not c</a:t>
            </a:r>
            <a:r>
              <a:rPr lang="en-US" altLang="zh-CN" dirty="0"/>
              <a:t>omplete binary trees  </a:t>
            </a:r>
            <a:endParaRPr lang="en-SE" dirty="0"/>
          </a:p>
        </p:txBody>
      </p:sp>
      <p:sp>
        <p:nvSpPr>
          <p:cNvPr id="3" name="TextBox 2">
            <a:extLst>
              <a:ext uri="{FF2B5EF4-FFF2-40B4-BE49-F238E27FC236}">
                <a16:creationId xmlns:a16="http://schemas.microsoft.com/office/drawing/2014/main" id="{2383C6EE-9A0D-FB6E-1452-FCD4D898EA1F}"/>
              </a:ext>
            </a:extLst>
          </p:cNvPr>
          <p:cNvSpPr txBox="1"/>
          <p:nvPr/>
        </p:nvSpPr>
        <p:spPr>
          <a:xfrm>
            <a:off x="1596254" y="6144869"/>
            <a:ext cx="3930115" cy="369332"/>
          </a:xfrm>
          <a:prstGeom prst="rect">
            <a:avLst/>
          </a:prstGeom>
          <a:noFill/>
        </p:spPr>
        <p:txBody>
          <a:bodyPr wrap="none" rtlCol="0">
            <a:spAutoFit/>
          </a:bodyPr>
          <a:lstStyle/>
          <a:p>
            <a:r>
              <a:rPr lang="en-GB" dirty="0"/>
              <a:t>Leaf level is not filled from left to right.</a:t>
            </a:r>
            <a:endParaRPr lang="en-SE" dirty="0"/>
          </a:p>
        </p:txBody>
      </p:sp>
      <p:sp>
        <p:nvSpPr>
          <p:cNvPr id="4" name="TextBox 3">
            <a:extLst>
              <a:ext uri="{FF2B5EF4-FFF2-40B4-BE49-F238E27FC236}">
                <a16:creationId xmlns:a16="http://schemas.microsoft.com/office/drawing/2014/main" id="{57624A80-47E4-0622-A15A-835EB3213BB6}"/>
              </a:ext>
            </a:extLst>
          </p:cNvPr>
          <p:cNvSpPr txBox="1"/>
          <p:nvPr/>
        </p:nvSpPr>
        <p:spPr>
          <a:xfrm>
            <a:off x="6785956" y="6008677"/>
            <a:ext cx="2355920" cy="646331"/>
          </a:xfrm>
          <a:prstGeom prst="rect">
            <a:avLst/>
          </a:prstGeom>
          <a:noFill/>
        </p:spPr>
        <p:txBody>
          <a:bodyPr wrap="square" rtlCol="0">
            <a:spAutoFit/>
          </a:bodyPr>
          <a:lstStyle/>
          <a:p>
            <a:r>
              <a:rPr lang="en-GB" dirty="0"/>
              <a:t>Non-leaf level is not completely filled.</a:t>
            </a:r>
            <a:endParaRPr lang="en-SE" dirty="0"/>
          </a:p>
        </p:txBody>
      </p:sp>
    </p:spTree>
    <p:extLst>
      <p:ext uri="{BB962C8B-B14F-4D97-AF65-F5344CB8AC3E}">
        <p14:creationId xmlns:p14="http://schemas.microsoft.com/office/powerpoint/2010/main" val="3535913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 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There is no particular relationship among nodes on any given level, even among the siblings.</a:t>
            </a:r>
          </a:p>
          <a:p>
            <a:pPr>
              <a:lnSpc>
                <a:spcPct val="120000"/>
              </a:lnSpc>
            </a:pPr>
            <a:r>
              <a:rPr lang="en-US" sz="1800" dirty="0"/>
              <a:t>Since a heap is a complete binary tree, it has a smallest possible height - a heap with n nodes has </a:t>
            </a:r>
            <a:r>
              <a:rPr lang="en-US" sz="1800" b="1" i="1" dirty="0">
                <a:solidFill>
                  <a:srgbClr val="1B8E1D"/>
                </a:solidFill>
              </a:rPr>
              <a:t>O(</a:t>
            </a:r>
            <a:r>
              <a:rPr lang="en-US" sz="1800" b="1" dirty="0">
                <a:solidFill>
                  <a:srgbClr val="1B8E1D"/>
                </a:solidFill>
              </a:rPr>
              <a:t>log</a:t>
            </a:r>
            <a:r>
              <a:rPr lang="en-US" sz="1800" b="1" i="1" dirty="0">
                <a:solidFill>
                  <a:srgbClr val="1B8E1D"/>
                </a:solidFill>
              </a:rPr>
              <a:t>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5" name="Content Placeholder 2">
            <a:extLst>
              <a:ext uri="{FF2B5EF4-FFF2-40B4-BE49-F238E27FC236}">
                <a16:creationId xmlns:a16="http://schemas.microsoft.com/office/drawing/2014/main" id="{2034C915-DC5C-6FB0-BCFE-66C0C610D0BE}"/>
              </a:ext>
            </a:extLst>
          </p:cNvPr>
          <p:cNvSpPr txBox="1">
            <a:spLocks/>
          </p:cNvSpPr>
          <p:nvPr/>
        </p:nvSpPr>
        <p:spPr>
          <a:xfrm>
            <a:off x="1097623" y="6230875"/>
            <a:ext cx="8229600" cy="8236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SE" dirty="0"/>
          </a:p>
        </p:txBody>
      </p:sp>
      <p:sp>
        <p:nvSpPr>
          <p:cNvPr id="17" name="TextBox 16">
            <a:extLst>
              <a:ext uri="{FF2B5EF4-FFF2-40B4-BE49-F238E27FC236}">
                <a16:creationId xmlns:a16="http://schemas.microsoft.com/office/drawing/2014/main" id="{FC328AC8-E5B6-F12D-F6F1-B3A9B1227976}"/>
              </a:ext>
            </a:extLst>
          </p:cNvPr>
          <p:cNvSpPr txBox="1"/>
          <p:nvPr/>
        </p:nvSpPr>
        <p:spPr>
          <a:xfrm>
            <a:off x="2630268" y="6264244"/>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Max Heap Animations | Data Structure | Visual How</a:t>
            </a:r>
          </a:p>
          <a:p>
            <a:r>
              <a:rPr lang="en-GB" sz="1400" dirty="0">
                <a:hlinkClick r:id="rId2"/>
              </a:rPr>
              <a:t>https://www.youtube.com/watch?v=uU0iWaVxMgc</a:t>
            </a:r>
            <a:r>
              <a:rPr lang="en-GB" sz="1400" dirty="0"/>
              <a:t> </a:t>
            </a: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244350" y="1027352"/>
            <a:ext cx="3971008" cy="1958269"/>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lang="en-GB" sz="2000" spc="-4" dirty="0">
                <a:latin typeface="Times New Roman" panose="02020603050405020304" pitchFamily="18" charset="0"/>
                <a:cs typeface="Times New Roman" panose="02020603050405020304" pitchFamily="18" charset="0"/>
              </a:rPr>
              <a:t>range in</a:t>
            </a:r>
            <a:r>
              <a:rPr sz="2000" spc="-18" dirty="0">
                <a:latin typeface="Times New Roman" panose="02020603050405020304" pitchFamily="18" charset="0"/>
                <a:cs typeface="Times New Roman" panose="02020603050405020304" pitchFamily="18" charset="0"/>
              </a:rPr>
              <a:t> </a:t>
            </a:r>
            <a:r>
              <a:rPr lang="en-GB" sz="2000" spc="-18"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n]</a:t>
            </a:r>
            <a:r>
              <a:rPr sz="2000" dirty="0">
                <a:latin typeface="Times New Roman" panose="02020603050405020304" pitchFamily="18" charset="0"/>
                <a:cs typeface="Times New Roman" panose="02020603050405020304" pitchFamily="18" charset="0"/>
              </a:rPr>
              <a:t>.</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pointers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lang="en-GB" sz="2000" spc="-28"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lang="en-GB" sz="2000" spc="-28" dirty="0">
                <a:latin typeface="Times New Roman" panose="02020603050405020304" pitchFamily="18" charset="0"/>
                <a:cs typeface="Times New Roman" panose="02020603050405020304" pitchFamily="18" charset="0"/>
              </a:rPr>
              <a:t>Only works for complete binary trees</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545333" y="2576988"/>
            <a:ext cx="2818848" cy="1499255"/>
            <a:chOff x="3165842" y="2850460"/>
            <a:chExt cx="2818848" cy="149925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22401" y="4168475"/>
              <a:ext cx="857376" cy="181240"/>
            </a:xfrm>
            <a:prstGeom prst="rect">
              <a:avLst/>
            </a:prstGeom>
          </p:spPr>
          <p:txBody>
            <a:bodyPr vert="horz" wrap="square" lIns="0" tIns="8037" rIns="0" bIns="0" rtlCol="0">
              <a:spAutoFit/>
            </a:bodyPr>
            <a:lstStyle/>
            <a:p>
              <a:pPr>
                <a:spcBef>
                  <a:spcPts val="63"/>
                </a:spcBef>
              </a:pPr>
              <a:r>
                <a:rPr lang="en-GB" sz="1125" b="1" spc="28" dirty="0">
                  <a:solidFill>
                    <a:schemeClr val="accent2"/>
                  </a:solidFill>
                  <a:latin typeface="Calibri"/>
                  <a:cs typeface="Calibri"/>
                </a:rPr>
                <a:t>A Min </a:t>
              </a:r>
              <a:r>
                <a:rPr sz="1125" b="1" spc="28" dirty="0">
                  <a:solidFill>
                    <a:schemeClr val="accent2"/>
                  </a:solidFill>
                  <a:latin typeface="Calibri"/>
                  <a:cs typeface="Calibri"/>
                </a:rPr>
                <a:t>Heap</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271275"/>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3"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4"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73824" y="4125598"/>
            <a:ext cx="4556188" cy="21749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index k is at floor</a:t>
            </a:r>
            <a:r>
              <a:rPr lang="en-GB" sz="1600" dirty="0">
                <a:latin typeface="Arial"/>
                <a:cs typeface="Arial"/>
              </a:rPr>
              <a:t>(</a:t>
            </a:r>
            <a:r>
              <a:rPr lang="en-US" sz="1600" dirty="0">
                <a:latin typeface="Arial"/>
                <a:cs typeface="Arial"/>
              </a:rPr>
              <a:t>k/2).</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Parent of node at 8 or 9 is at floor</a:t>
            </a:r>
            <a:r>
              <a:rPr lang="en-GB" sz="1400" dirty="0">
                <a:latin typeface="Arial"/>
                <a:cs typeface="Arial"/>
              </a:rPr>
              <a:t>(</a:t>
            </a:r>
            <a:r>
              <a:rPr lang="en-US" sz="1400" dirty="0">
                <a:latin typeface="Arial"/>
                <a:cs typeface="Arial"/>
              </a:rPr>
              <a:t>8/2)= floor</a:t>
            </a:r>
            <a:r>
              <a:rPr lang="en-GB" sz="1400" dirty="0">
                <a:latin typeface="Arial"/>
                <a:cs typeface="Arial"/>
              </a:rPr>
              <a:t>(</a:t>
            </a:r>
            <a:r>
              <a:rPr lang="en-US" sz="1400" dirty="0">
                <a:latin typeface="Arial"/>
                <a:cs typeface="Arial"/>
              </a:rPr>
              <a:t>9/2)=4.</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index k are at 2k and 2k+1.</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Children of node at 4 is at </a:t>
            </a:r>
            <a:r>
              <a:rPr lang="en-GB" sz="1400" dirty="0">
                <a:latin typeface="Arial"/>
                <a:cs typeface="Arial"/>
              </a:rPr>
              <a:t>2*4=8 and 2*4+1=9</a:t>
            </a:r>
            <a:endParaRPr lang="en-US" sz="1400" dirty="0">
              <a:latin typeface="Arial"/>
              <a:cs typeface="Arial"/>
            </a:endParaRPr>
          </a:p>
        </p:txBody>
      </p:sp>
      <p:sp>
        <p:nvSpPr>
          <p:cNvPr id="103" name="Rectangle 102">
            <a:extLst>
              <a:ext uri="{FF2B5EF4-FFF2-40B4-BE49-F238E27FC236}">
                <a16:creationId xmlns:a16="http://schemas.microsoft.com/office/drawing/2014/main" id="{3693CF9C-90CA-CD49-8CB3-D1DE9284FD1C}"/>
              </a:ext>
            </a:extLst>
          </p:cNvPr>
          <p:cNvSpPr/>
          <p:nvPr/>
        </p:nvSpPr>
        <p:spPr>
          <a:xfrm>
            <a:off x="4733559" y="4176894"/>
            <a:ext cx="4318919" cy="2072362"/>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Leaf nodes have indices [floor</a:t>
            </a:r>
            <a:r>
              <a:rPr lang="en-GB" sz="1600" dirty="0">
                <a:latin typeface="Arial"/>
                <a:cs typeface="Arial"/>
              </a:rPr>
              <a:t>(</a:t>
            </a:r>
            <a:r>
              <a:rPr lang="en-US" sz="1600" dirty="0">
                <a:latin typeface="Arial"/>
                <a:cs typeface="Arial"/>
              </a:rPr>
              <a:t>n/2)+1, n]</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[floor</a:t>
            </a:r>
            <a:r>
              <a:rPr lang="en-GB" sz="1600" dirty="0">
                <a:latin typeface="Arial"/>
                <a:cs typeface="Arial"/>
              </a:rPr>
              <a:t>(</a:t>
            </a:r>
            <a:r>
              <a:rPr lang="en-US" sz="1600" dirty="0">
                <a:latin typeface="Arial"/>
                <a:cs typeface="Arial"/>
              </a:rPr>
              <a:t>11/2)+1, n]=[6, 11]</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Non-leaf nodes have indices [1, floor</a:t>
            </a:r>
            <a:r>
              <a:rPr lang="en-GB" sz="1600" dirty="0">
                <a:latin typeface="Arial"/>
                <a:cs typeface="Arial"/>
              </a:rPr>
              <a:t>(</a:t>
            </a:r>
            <a:r>
              <a:rPr lang="en-US" sz="1600" dirty="0">
                <a:latin typeface="Arial"/>
                <a:cs typeface="Arial"/>
              </a:rPr>
              <a:t>n/2)]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[1, floor</a:t>
            </a:r>
            <a:r>
              <a:rPr lang="en-GB" sz="1600" dirty="0">
                <a:latin typeface="Arial"/>
                <a:cs typeface="Arial"/>
              </a:rPr>
              <a:t>(</a:t>
            </a:r>
            <a:r>
              <a:rPr lang="en-US" sz="1600" dirty="0">
                <a:latin typeface="Arial"/>
                <a:cs typeface="Arial"/>
              </a:rPr>
              <a:t>11/2)]=[1, 5]</a:t>
            </a:r>
          </a:p>
          <a:p>
            <a:pPr marL="742950" lvl="1" indent="-285750">
              <a:spcBef>
                <a:spcPts val="200"/>
              </a:spcBef>
              <a:spcAft>
                <a:spcPts val="200"/>
              </a:spcAft>
              <a:buClr>
                <a:schemeClr val="accent1"/>
              </a:buClr>
              <a:buFont typeface="Wingdings" pitchFamily="2" charset="2"/>
              <a:buChar char="§"/>
            </a:pPr>
            <a:endParaRPr lang="en-US" sz="1600" dirty="0">
              <a:latin typeface="Arial"/>
              <a:cs typeface="Arial"/>
            </a:endParaRPr>
          </a:p>
        </p:txBody>
      </p:sp>
      <p:sp>
        <p:nvSpPr>
          <p:cNvPr id="3" name="TextBox 2">
            <a:extLst>
              <a:ext uri="{FF2B5EF4-FFF2-40B4-BE49-F238E27FC236}">
                <a16:creationId xmlns:a16="http://schemas.microsoft.com/office/drawing/2014/main" id="{D68515F6-55B1-CED0-749C-A6F418E09E64}"/>
              </a:ext>
            </a:extLst>
          </p:cNvPr>
          <p:cNvSpPr txBox="1"/>
          <p:nvPr/>
        </p:nvSpPr>
        <p:spPr>
          <a:xfrm>
            <a:off x="2640862" y="6300552"/>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Can we represent a tree with an array? - Inside code</a:t>
            </a:r>
          </a:p>
          <a:p>
            <a:r>
              <a:rPr lang="en-GB" sz="1400" dirty="0">
                <a:hlinkClick r:id="rId5"/>
              </a:rPr>
              <a:t>https://www.youtube.com/watch?v=EitnYxinKkw</a:t>
            </a:r>
            <a:r>
              <a:rPr lang="en-GB" sz="1400" dirty="0"/>
              <a:t> </a:t>
            </a: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as leaf,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O(log n) compares since tree height is O(log n).</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of the two children.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p>
          <a:p>
            <a:pPr marL="8929">
              <a:spcBef>
                <a:spcPts val="300"/>
              </a:spcBef>
              <a:spcAft>
                <a:spcPts val="300"/>
              </a:spcAft>
              <a:tabLst>
                <a:tab pos="1089830" algn="l"/>
              </a:tabLst>
            </a:pPr>
            <a:r>
              <a:rPr lang="en-US" sz="2000" spc="-4" dirty="0">
                <a:latin typeface="Times New Roman" panose="02020603050405020304" pitchFamily="18" charset="0"/>
                <a:cs typeface="Times New Roman" panose="02020603050405020304" pitchFamily="18" charset="0"/>
              </a:rPr>
              <a:t>(Called </a:t>
            </a:r>
            <a:r>
              <a:rPr lang="en-US" sz="2000" spc="-4" dirty="0" err="1">
                <a:latin typeface="Times New Roman" panose="02020603050405020304" pitchFamily="18" charset="0"/>
                <a:cs typeface="Times New Roman" panose="02020603050405020304" pitchFamily="18" charset="0"/>
              </a:rPr>
              <a:t>max_heapify</a:t>
            </a:r>
            <a:r>
              <a:rPr lang="en-US" sz="2000" spc="-4" dirty="0">
                <a:latin typeface="Times New Roman" panose="02020603050405020304" pitchFamily="18" charset="0"/>
                <a:cs typeface="Times New Roman" panose="02020603050405020304" pitchFamily="18" charset="0"/>
              </a:rPr>
              <a:t> in video)</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88815"/>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8" y="3433464"/>
            <a:ext cx="3341937"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r>
              <a:rPr lang="en-GB" sz="1406" spc="-4" dirty="0">
                <a:latin typeface="Lucida Sans Typewriter"/>
                <a:cs typeface="Lucida Sans Typewriter"/>
              </a:rPr>
              <a:t>, int n</a:t>
            </a:r>
            <a:r>
              <a:rPr sz="1406" spc="-4" dirty="0">
                <a:latin typeface="Lucida Sans Typewriter"/>
                <a:cs typeface="Lucida Sans Typewriter"/>
              </a:rPr>
              <a:t>)</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951386"/>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719339"/>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90901"/>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6049862"/>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953171"/>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45144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619547"/>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46037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628476"/>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3060512"/>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872419"/>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522246"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lang="en-GB" sz="914" b="1" spc="21" dirty="0">
                  <a:solidFill>
                    <a:srgbClr val="231F20"/>
                  </a:solidFill>
                  <a:latin typeface="Calibri"/>
                  <a:cs typeface="Calibri"/>
                </a:rPr>
                <a:t>max_</a:t>
              </a:r>
              <a:r>
                <a:rPr sz="914" b="1" spc="21" dirty="0" err="1">
                  <a:solidFill>
                    <a:srgbClr val="231F20"/>
                  </a:solidFill>
                  <a:latin typeface="Calibri"/>
                  <a:cs typeface="Calibri"/>
                </a:rPr>
                <a:t>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dirty="0">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dissolve">
                                      <p:cBhvr>
                                        <p:cTn id="26" dur="500"/>
                                        <p:tgtEl>
                                          <p:spTgt spid="2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dissolve">
                                      <p:cBhvr>
                                        <p:cTn id="36" dur="500"/>
                                        <p:tgtEl>
                                          <p:spTgt spid="1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dissolve">
                                      <p:cBhvr>
                                        <p:cTn id="39" dur="500"/>
                                        <p:tgtEl>
                                          <p:spTgt spid="1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dissolve">
                                      <p:cBhvr>
                                        <p:cTn id="42" dur="500"/>
                                        <p:tgtEl>
                                          <p:spTgt spid="1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dissolve">
                                      <p:cBhvr>
                                        <p:cTn id="45" dur="500"/>
                                        <p:tgtEl>
                                          <p:spTgt spid="1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dissolve">
                                      <p:cBhvr>
                                        <p:cTn id="48" dur="500"/>
                                        <p:tgtEl>
                                          <p:spTgt spid="1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dissolve">
                                      <p:cBhvr>
                                        <p:cTn id="51" dur="500"/>
                                        <p:tgtEl>
                                          <p:spTgt spid="1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dissolve">
                                      <p:cBhvr>
                                        <p:cTn id="60" dur="500"/>
                                        <p:tgtEl>
                                          <p:spTgt spid="1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dissolve">
                                      <p:cBhvr>
                                        <p:cTn id="63" dur="500"/>
                                        <p:tgtEl>
                                          <p:spTgt spid="1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dissolve">
                                      <p:cBhvr>
                                        <p:cTn id="6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simple sorting algorithms, incl. Bubble Sort, Selection Sort, and Insertion Sort, with high time complexity.</a:t>
            </a:r>
          </a:p>
          <a:p>
            <a:r>
              <a:rPr lang="en-US" dirty="0"/>
              <a:t>We introduce </a:t>
            </a:r>
            <a:r>
              <a:rPr lang="en-US" i="1" dirty="0"/>
              <a:t>binary heap </a:t>
            </a:r>
            <a:r>
              <a:rPr lang="en-US" dirty="0"/>
              <a:t>for priority queue data abstract, which leads to an efficient sorting algorithm known as Heap Sort. </a:t>
            </a:r>
          </a:p>
          <a:p>
            <a:r>
              <a:rPr lang="en-US" dirty="0"/>
              <a:t>We introduce the</a:t>
            </a:r>
            <a:r>
              <a:rPr lang="en-US" i="1" dirty="0"/>
              <a:t> </a:t>
            </a:r>
            <a:r>
              <a:rPr lang="en-US" dirty="0"/>
              <a:t>Quick Sort algorithm and analyze its performance. </a:t>
            </a:r>
          </a:p>
          <a:p>
            <a:r>
              <a:rPr lang="en-US" dirty="0"/>
              <a:t>We introduce the Merge Sort algorithm and analyze its performance.</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rightmost leaf node (last element of the array),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O(log 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2500313" cy="2254746"/>
            <a:chOff x="4680942" y="4306596"/>
            <a:chExt cx="2500313"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 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 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48593" y="1479797"/>
            <a:ext cx="4500619"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4600492" y="1109245"/>
            <a:ext cx="4494915" cy="1126382"/>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a:t>
            </a:r>
            <a:r>
              <a:rPr lang="en-GB" sz="1406" spc="-4" dirty="0">
                <a:latin typeface="Lucida Sans Typewriter"/>
                <a:cs typeface="Lucida Sans Typewriter"/>
              </a:rPr>
              <a:t>floor(</a:t>
            </a:r>
            <a:r>
              <a:rPr sz="1406" spc="-4" dirty="0">
                <a:latin typeface="Lucida Sans Typewriter"/>
                <a:cs typeface="Lucida Sans Typewriter"/>
              </a:rPr>
              <a:t>n</a:t>
            </a:r>
            <a:r>
              <a:rPr lang="en-GB" sz="1406" spc="-4" dirty="0">
                <a:latin typeface="Lucida Sans Typewriter"/>
                <a:cs typeface="Lucida Sans Typewriter"/>
              </a:rPr>
              <a:t>/</a:t>
            </a:r>
            <a:r>
              <a:rPr sz="1406" spc="-4" dirty="0">
                <a:latin typeface="Lucida Sans Typewriter"/>
                <a:cs typeface="Lucida Sans Typewriter"/>
              </a:rPr>
              <a:t>2</a:t>
            </a:r>
            <a:r>
              <a:rPr lang="en-GB" sz="1406" spc="-4" dirty="0">
                <a:latin typeface="Lucida Sans Typewriter"/>
                <a:cs typeface="Lucida Sans Typewriter"/>
              </a:rPr>
              <a:t>)</a:t>
            </a:r>
            <a:r>
              <a:rPr sz="1406" spc="-4" dirty="0">
                <a:latin typeface="Lucida Sans Typewriter"/>
                <a:cs typeface="Lucida Sans Typewriter"/>
              </a:rPr>
              <a:t>; k &gt;= 1; k--) </a:t>
            </a:r>
            <a:r>
              <a:rPr lang="en-GB" sz="1406" spc="-4" dirty="0">
                <a:latin typeface="Lucida Sans Typewriter"/>
                <a:cs typeface="Lucida Sans Typewriter"/>
              </a:rPr>
              <a:t>//call sink(k) on all non-leaf nodes k from bottom up</a:t>
            </a:r>
          </a:p>
          <a:p>
            <a:pPr marL="474150" marR="332619" indent="-322797">
              <a:lnSpc>
                <a:spcPct val="120800"/>
              </a:lnSpc>
              <a:spcBef>
                <a:spcPts val="422"/>
              </a:spcBef>
            </a:pPr>
            <a:r>
              <a:rPr lang="en-GB" sz="1406" spc="-4" dirty="0">
                <a:latin typeface="Lucida Sans Typewriter"/>
                <a:cs typeface="Lucida Sans Typewriter"/>
              </a:rPr>
              <a:t>   sink(k, 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lang="en-SE" sz="914" spc="14" dirty="0">
                  <a:solidFill>
                    <a:srgbClr val="BF311A"/>
                  </a:solidFill>
                  <a:latin typeface="Lucida Sans Typewriter"/>
                  <a:cs typeface="Lucida Sans Typewriter"/>
                </a:rPr>
                <a:t>,</a:t>
              </a:r>
              <a:r>
                <a:rPr lang="en-SE" sz="914" spc="-49" dirty="0">
                  <a:solidFill>
                    <a:srgbClr val="BF311A"/>
                  </a:solidFill>
                  <a:latin typeface="Lucida Sans Typewriter"/>
                  <a:cs typeface="Lucida Sans Typewriter"/>
                </a:rPr>
                <a:t> </a:t>
              </a:r>
              <a:r>
                <a:rPr lang="en-SE" sz="914" spc="14" dirty="0">
                  <a:solidFill>
                    <a:srgbClr val="BF311A"/>
                  </a:solidFill>
                  <a:latin typeface="Lucida Sans Typewriter"/>
                  <a:cs typeface="Lucida Sans Typewriter"/>
                </a:rPr>
                <a:t>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 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3"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4"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5"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6"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7"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8"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9"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10"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1"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2"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3"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3"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4"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4"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5"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7"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6"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7"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1"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8"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3"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3"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4"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4"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9"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6"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10"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1"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20"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3"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3"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4"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1"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2"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10"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1"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3"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4"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4"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5"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2"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10"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1"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6"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3"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4"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5"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2"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10"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1"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6"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4"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7"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8"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10"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8"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4"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9"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7"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30"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9"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10"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20"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1"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2"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3"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FD9-B858-A446-903E-4AF3305C52DC}"/>
              </a:ext>
            </a:extLst>
          </p:cNvPr>
          <p:cNvSpPr>
            <a:spLocks noGrp="1"/>
          </p:cNvSpPr>
          <p:nvPr>
            <p:ph type="title"/>
          </p:nvPr>
        </p:nvSpPr>
        <p:spPr>
          <a:xfrm>
            <a:off x="457200" y="8518"/>
            <a:ext cx="8229600" cy="1143000"/>
          </a:xfrm>
        </p:spPr>
        <p:txBody>
          <a:bodyPr/>
          <a:lstStyle/>
          <a:p>
            <a:r>
              <a:rPr lang="en-US" spc="39" dirty="0">
                <a:latin typeface="Arial"/>
                <a:cs typeface="Arial"/>
              </a:rPr>
              <a:t>Heap Sort: </a:t>
            </a:r>
            <a:r>
              <a:rPr lang="en-US" spc="-7" dirty="0">
                <a:latin typeface="Arial"/>
                <a:cs typeface="Arial"/>
              </a:rPr>
              <a:t>Java</a:t>
            </a:r>
            <a:r>
              <a:rPr lang="en-US" spc="14" dirty="0">
                <a:latin typeface="Arial"/>
                <a:cs typeface="Arial"/>
              </a:rPr>
              <a:t> Implementation</a:t>
            </a:r>
            <a:endParaRPr lang="en-US" dirty="0"/>
          </a:p>
        </p:txBody>
      </p:sp>
      <p:sp>
        <p:nvSpPr>
          <p:cNvPr id="4" name="object 2">
            <a:extLst>
              <a:ext uri="{FF2B5EF4-FFF2-40B4-BE49-F238E27FC236}">
                <a16:creationId xmlns:a16="http://schemas.microsoft.com/office/drawing/2014/main" id="{E1284573-783E-D24C-A214-2747B1BCA5FF}"/>
              </a:ext>
            </a:extLst>
          </p:cNvPr>
          <p:cNvSpPr/>
          <p:nvPr/>
        </p:nvSpPr>
        <p:spPr>
          <a:xfrm>
            <a:off x="1241767" y="1123286"/>
            <a:ext cx="6315968" cy="5453683"/>
          </a:xfrm>
          <a:custGeom>
            <a:avLst/>
            <a:gdLst/>
            <a:ahLst/>
            <a:cxnLst/>
            <a:rect l="l" t="t" r="r" b="b"/>
            <a:pathLst>
              <a:path w="8982710" h="8020684">
                <a:moveTo>
                  <a:pt x="0" y="0"/>
                </a:moveTo>
                <a:lnTo>
                  <a:pt x="8982303" y="0"/>
                </a:lnTo>
                <a:lnTo>
                  <a:pt x="8982303" y="8020176"/>
                </a:lnTo>
                <a:lnTo>
                  <a:pt x="0" y="8020176"/>
                </a:lnTo>
                <a:lnTo>
                  <a:pt x="0" y="0"/>
                </a:lnTo>
                <a:close/>
              </a:path>
            </a:pathLst>
          </a:custGeom>
          <a:solidFill>
            <a:srgbClr val="CCDAEE"/>
          </a:solidFill>
        </p:spPr>
        <p:txBody>
          <a:bodyPr wrap="square" lIns="0" tIns="0" rIns="0" bIns="0" rtlCol="0"/>
          <a:lstStyle/>
          <a:p>
            <a:endParaRPr sz="1266"/>
          </a:p>
        </p:txBody>
      </p:sp>
      <p:sp>
        <p:nvSpPr>
          <p:cNvPr id="5" name="object 3">
            <a:extLst>
              <a:ext uri="{FF2B5EF4-FFF2-40B4-BE49-F238E27FC236}">
                <a16:creationId xmlns:a16="http://schemas.microsoft.com/office/drawing/2014/main" id="{3E0CF5E0-F474-7147-9AD4-9B53F210696B}"/>
              </a:ext>
            </a:extLst>
          </p:cNvPr>
          <p:cNvSpPr/>
          <p:nvPr/>
        </p:nvSpPr>
        <p:spPr>
          <a:xfrm>
            <a:off x="1626329" y="1604889"/>
            <a:ext cx="4188023" cy="2543175"/>
          </a:xfrm>
          <a:custGeom>
            <a:avLst/>
            <a:gdLst/>
            <a:ahLst/>
            <a:cxnLst/>
            <a:rect l="l" t="t" r="r" b="b"/>
            <a:pathLst>
              <a:path w="5956300" h="3616960">
                <a:moveTo>
                  <a:pt x="5357133" y="0"/>
                </a:moveTo>
                <a:lnTo>
                  <a:pt x="601584" y="0"/>
                </a:lnTo>
                <a:lnTo>
                  <a:pt x="471295" y="684"/>
                </a:lnTo>
                <a:lnTo>
                  <a:pt x="418116" y="2310"/>
                </a:lnTo>
                <a:lnTo>
                  <a:pt x="370754" y="5477"/>
                </a:lnTo>
                <a:lnTo>
                  <a:pt x="327588" y="10697"/>
                </a:lnTo>
                <a:lnTo>
                  <a:pt x="286998" y="18485"/>
                </a:lnTo>
                <a:lnTo>
                  <a:pt x="247365" y="29353"/>
                </a:lnTo>
                <a:lnTo>
                  <a:pt x="198577" y="51279"/>
                </a:lnTo>
                <a:lnTo>
                  <a:pt x="153970" y="79769"/>
                </a:lnTo>
                <a:lnTo>
                  <a:pt x="114141" y="114226"/>
                </a:lnTo>
                <a:lnTo>
                  <a:pt x="79683" y="154056"/>
                </a:lnTo>
                <a:lnTo>
                  <a:pt x="51194" y="198662"/>
                </a:lnTo>
                <a:lnTo>
                  <a:pt x="29267" y="247450"/>
                </a:lnTo>
                <a:lnTo>
                  <a:pt x="18397" y="287084"/>
                </a:lnTo>
                <a:lnTo>
                  <a:pt x="10604" y="327674"/>
                </a:lnTo>
                <a:lnTo>
                  <a:pt x="5377" y="370840"/>
                </a:lnTo>
                <a:lnTo>
                  <a:pt x="2225" y="417705"/>
                </a:lnTo>
                <a:lnTo>
                  <a:pt x="599" y="470411"/>
                </a:lnTo>
                <a:lnTo>
                  <a:pt x="0" y="530320"/>
                </a:lnTo>
                <a:lnTo>
                  <a:pt x="16" y="3086519"/>
                </a:lnTo>
                <a:lnTo>
                  <a:pt x="599" y="3145457"/>
                </a:lnTo>
                <a:lnTo>
                  <a:pt x="2225" y="3198636"/>
                </a:lnTo>
                <a:lnTo>
                  <a:pt x="5416" y="3246208"/>
                </a:lnTo>
                <a:lnTo>
                  <a:pt x="10623" y="3289227"/>
                </a:lnTo>
                <a:lnTo>
                  <a:pt x="18401" y="3329762"/>
                </a:lnTo>
                <a:lnTo>
                  <a:pt x="29267" y="3369388"/>
                </a:lnTo>
                <a:lnTo>
                  <a:pt x="51194" y="3418176"/>
                </a:lnTo>
                <a:lnTo>
                  <a:pt x="79683" y="3462783"/>
                </a:lnTo>
                <a:lnTo>
                  <a:pt x="114141" y="3502612"/>
                </a:lnTo>
                <a:lnTo>
                  <a:pt x="153970" y="3537070"/>
                </a:lnTo>
                <a:lnTo>
                  <a:pt x="198577" y="3565559"/>
                </a:lnTo>
                <a:lnTo>
                  <a:pt x="247365" y="3587485"/>
                </a:lnTo>
                <a:lnTo>
                  <a:pt x="286990" y="3598354"/>
                </a:lnTo>
                <a:lnTo>
                  <a:pt x="327526" y="3606142"/>
                </a:lnTo>
                <a:lnTo>
                  <a:pt x="370544" y="3611362"/>
                </a:lnTo>
                <a:lnTo>
                  <a:pt x="417619" y="3614528"/>
                </a:lnTo>
                <a:lnTo>
                  <a:pt x="470324" y="3616154"/>
                </a:lnTo>
                <a:lnTo>
                  <a:pt x="598921" y="3616839"/>
                </a:lnTo>
                <a:lnTo>
                  <a:pt x="5354470" y="3616839"/>
                </a:lnTo>
                <a:lnTo>
                  <a:pt x="5484759" y="3616154"/>
                </a:lnTo>
                <a:lnTo>
                  <a:pt x="5537938" y="3614528"/>
                </a:lnTo>
                <a:lnTo>
                  <a:pt x="5585300" y="3611362"/>
                </a:lnTo>
                <a:lnTo>
                  <a:pt x="5628466" y="3606142"/>
                </a:lnTo>
                <a:lnTo>
                  <a:pt x="5669056" y="3598354"/>
                </a:lnTo>
                <a:lnTo>
                  <a:pt x="5708690" y="3587485"/>
                </a:lnTo>
                <a:lnTo>
                  <a:pt x="5757477" y="3565559"/>
                </a:lnTo>
                <a:lnTo>
                  <a:pt x="5802084" y="3537070"/>
                </a:lnTo>
                <a:lnTo>
                  <a:pt x="5841914" y="3502612"/>
                </a:lnTo>
                <a:lnTo>
                  <a:pt x="5876371" y="3462783"/>
                </a:lnTo>
                <a:lnTo>
                  <a:pt x="5904860" y="3418176"/>
                </a:lnTo>
                <a:lnTo>
                  <a:pt x="5926787" y="3369388"/>
                </a:lnTo>
                <a:lnTo>
                  <a:pt x="5937657" y="3329754"/>
                </a:lnTo>
                <a:lnTo>
                  <a:pt x="5945450" y="3289165"/>
                </a:lnTo>
                <a:lnTo>
                  <a:pt x="5950677" y="3245999"/>
                </a:lnTo>
                <a:lnTo>
                  <a:pt x="5953830" y="3199133"/>
                </a:lnTo>
                <a:lnTo>
                  <a:pt x="5955456" y="3146428"/>
                </a:lnTo>
                <a:lnTo>
                  <a:pt x="5956055" y="3086519"/>
                </a:lnTo>
                <a:lnTo>
                  <a:pt x="5956038" y="530320"/>
                </a:lnTo>
                <a:lnTo>
                  <a:pt x="5955456" y="471381"/>
                </a:lnTo>
                <a:lnTo>
                  <a:pt x="5953830" y="418202"/>
                </a:lnTo>
                <a:lnTo>
                  <a:pt x="5950638" y="370630"/>
                </a:lnTo>
                <a:lnTo>
                  <a:pt x="5945431" y="327612"/>
                </a:lnTo>
                <a:lnTo>
                  <a:pt x="5937653" y="287076"/>
                </a:lnTo>
                <a:lnTo>
                  <a:pt x="5926787" y="247450"/>
                </a:lnTo>
                <a:lnTo>
                  <a:pt x="5904860" y="198662"/>
                </a:lnTo>
                <a:lnTo>
                  <a:pt x="5876371" y="154056"/>
                </a:lnTo>
                <a:lnTo>
                  <a:pt x="5841914" y="114226"/>
                </a:lnTo>
                <a:lnTo>
                  <a:pt x="5802084" y="79769"/>
                </a:lnTo>
                <a:lnTo>
                  <a:pt x="5757477" y="51279"/>
                </a:lnTo>
                <a:lnTo>
                  <a:pt x="5708690" y="29353"/>
                </a:lnTo>
                <a:lnTo>
                  <a:pt x="5669064" y="18485"/>
                </a:lnTo>
                <a:lnTo>
                  <a:pt x="5628528" y="10697"/>
                </a:lnTo>
                <a:lnTo>
                  <a:pt x="5585510" y="5477"/>
                </a:lnTo>
                <a:lnTo>
                  <a:pt x="5538435" y="2310"/>
                </a:lnTo>
                <a:lnTo>
                  <a:pt x="5485730" y="684"/>
                </a:lnTo>
                <a:lnTo>
                  <a:pt x="5425820" y="85"/>
                </a:lnTo>
                <a:lnTo>
                  <a:pt x="5357133" y="0"/>
                </a:lnTo>
                <a:close/>
              </a:path>
            </a:pathLst>
          </a:custGeom>
          <a:solidFill>
            <a:srgbClr val="FFFFFF"/>
          </a:solidFill>
        </p:spPr>
        <p:txBody>
          <a:bodyPr wrap="square" lIns="0" tIns="0" rIns="0" bIns="0" rtlCol="0"/>
          <a:lstStyle/>
          <a:p>
            <a:endParaRPr sz="1266"/>
          </a:p>
        </p:txBody>
      </p:sp>
      <p:sp>
        <p:nvSpPr>
          <p:cNvPr id="6" name="object 4">
            <a:extLst>
              <a:ext uri="{FF2B5EF4-FFF2-40B4-BE49-F238E27FC236}">
                <a16:creationId xmlns:a16="http://schemas.microsoft.com/office/drawing/2014/main" id="{DDF1A8AA-DA16-D647-8B7B-C4CFFE54CB6F}"/>
              </a:ext>
            </a:extLst>
          </p:cNvPr>
          <p:cNvSpPr txBox="1"/>
          <p:nvPr/>
        </p:nvSpPr>
        <p:spPr>
          <a:xfrm>
            <a:off x="1500728" y="1179750"/>
            <a:ext cx="4082207" cy="1336695"/>
          </a:xfrm>
          <a:prstGeom prst="rect">
            <a:avLst/>
          </a:prstGeom>
        </p:spPr>
        <p:txBody>
          <a:bodyPr vert="horz" wrap="square" lIns="0" tIns="39290" rIns="0" bIns="0" rtlCol="0">
            <a:spAutoFit/>
          </a:bodyPr>
          <a:lstStyle/>
          <a:p>
            <a:pPr marL="8929">
              <a:spcBef>
                <a:spcPts val="309"/>
              </a:spcBef>
            </a:pPr>
            <a:r>
              <a:rPr sz="1266" spc="-4" dirty="0">
                <a:latin typeface="Lucida Sans Typewriter"/>
                <a:cs typeface="Lucida Sans Typewriter"/>
              </a:rPr>
              <a:t>public class</a:t>
            </a:r>
            <a:r>
              <a:rPr sz="1266" spc="-7" dirty="0">
                <a:latin typeface="Lucida Sans Typewriter"/>
                <a:cs typeface="Lucida Sans Typewriter"/>
              </a:rPr>
              <a:t> </a:t>
            </a:r>
            <a:r>
              <a:rPr sz="1266" spc="-4" dirty="0">
                <a:latin typeface="Lucida Sans Typewriter"/>
                <a:cs typeface="Lucida Sans Typewriter"/>
              </a:rPr>
              <a:t>Heap</a:t>
            </a:r>
            <a:endParaRPr sz="1266" dirty="0">
              <a:latin typeface="Lucida Sans Typewriter"/>
              <a:cs typeface="Lucida Sans Typewriter"/>
            </a:endParaRPr>
          </a:p>
          <a:p>
            <a:pPr marL="8929">
              <a:spcBef>
                <a:spcPts val="239"/>
              </a:spcBef>
            </a:pPr>
            <a:r>
              <a:rPr sz="1266" spc="-4" dirty="0">
                <a:latin typeface="Lucida Sans Typewriter"/>
                <a:cs typeface="Lucida Sans Typewriter"/>
              </a:rPr>
              <a:t>{</a:t>
            </a:r>
            <a:endParaRPr sz="1266" dirty="0">
              <a:latin typeface="Lucida Sans Typewriter"/>
              <a:cs typeface="Lucida Sans Typewriter"/>
            </a:endParaRPr>
          </a:p>
          <a:p>
            <a:pPr marL="299134">
              <a:spcBef>
                <a:spcPts val="239"/>
              </a:spcBef>
            </a:pPr>
            <a:r>
              <a:rPr sz="1266" spc="-4" dirty="0">
                <a:latin typeface="Lucida Sans Typewriter"/>
                <a:cs typeface="Lucida Sans Typewriter"/>
              </a:rPr>
              <a:t>public static void sort(Comparable[]</a:t>
            </a:r>
            <a:r>
              <a:rPr sz="1266" spc="25" dirty="0">
                <a:latin typeface="Lucida Sans Typewriter"/>
                <a:cs typeface="Lucida Sans Typewriter"/>
              </a:rPr>
              <a:t> </a:t>
            </a:r>
            <a:r>
              <a:rPr sz="1266" spc="-4" dirty="0">
                <a:latin typeface="Lucida Sans Typewriter"/>
                <a:cs typeface="Lucida Sans Typewriter"/>
              </a:rPr>
              <a:t>a)</a:t>
            </a:r>
            <a:endParaRPr sz="1266" dirty="0">
              <a:latin typeface="Lucida Sans Typewriter"/>
              <a:cs typeface="Lucida Sans Typewriter"/>
            </a:endParaRPr>
          </a:p>
          <a:p>
            <a:pPr marL="299134">
              <a:spcBef>
                <a:spcPts val="169"/>
              </a:spcBef>
            </a:pPr>
            <a:r>
              <a:rPr sz="1266" spc="-4" dirty="0">
                <a:latin typeface="Lucida Sans Typewriter"/>
                <a:cs typeface="Lucida Sans Typewriter"/>
              </a:rPr>
              <a:t>{</a:t>
            </a:r>
            <a:endParaRPr sz="1266" dirty="0">
              <a:latin typeface="Lucida Sans Typewriter"/>
              <a:cs typeface="Lucida Sans Typewriter"/>
            </a:endParaRPr>
          </a:p>
          <a:p>
            <a:pPr marL="589338">
              <a:spcBef>
                <a:spcPts val="239"/>
              </a:spcBef>
            </a:pPr>
            <a:r>
              <a:rPr sz="1266" spc="-4" dirty="0">
                <a:latin typeface="Lucida Sans Typewriter"/>
                <a:cs typeface="Lucida Sans Typewriter"/>
              </a:rPr>
              <a:t>int n =</a:t>
            </a:r>
            <a:r>
              <a:rPr sz="1266" spc="-11" dirty="0">
                <a:latin typeface="Lucida Sans Typewriter"/>
                <a:cs typeface="Lucida Sans Typewriter"/>
              </a:rPr>
              <a:t> </a:t>
            </a:r>
            <a:r>
              <a:rPr sz="1266" spc="-4" dirty="0">
                <a:latin typeface="Lucida Sans Typewriter"/>
                <a:cs typeface="Lucida Sans Typewriter"/>
              </a:rPr>
              <a:t>a.length;</a:t>
            </a:r>
            <a:endParaRPr sz="1266" dirty="0">
              <a:latin typeface="Lucida Sans Typewriter"/>
              <a:cs typeface="Lucida Sans Typewriter"/>
            </a:endParaRPr>
          </a:p>
          <a:p>
            <a:pPr marL="589338">
              <a:spcBef>
                <a:spcPts val="169"/>
              </a:spcBef>
            </a:pPr>
            <a:r>
              <a:rPr sz="1266" spc="-4" dirty="0">
                <a:latin typeface="Lucida Sans Typewriter"/>
                <a:cs typeface="Lucida Sans Typewriter"/>
              </a:rPr>
              <a:t>for (int k = n/2; k &gt;= 1;</a:t>
            </a:r>
            <a:r>
              <a:rPr sz="1266" spc="-11" dirty="0">
                <a:latin typeface="Lucida Sans Typewriter"/>
                <a:cs typeface="Lucida Sans Typewriter"/>
              </a:rPr>
              <a:t> </a:t>
            </a:r>
            <a:r>
              <a:rPr sz="1266" spc="-4" dirty="0">
                <a:latin typeface="Lucida Sans Typewriter"/>
                <a:cs typeface="Lucida Sans Typewriter"/>
              </a:rPr>
              <a:t>k--)</a:t>
            </a:r>
            <a:endParaRPr sz="1266" dirty="0">
              <a:latin typeface="Lucida Sans Typewriter"/>
              <a:cs typeface="Lucida Sans Typewriter"/>
            </a:endParaRPr>
          </a:p>
        </p:txBody>
      </p:sp>
      <p:graphicFrame>
        <p:nvGraphicFramePr>
          <p:cNvPr id="7" name="object 5">
            <a:extLst>
              <a:ext uri="{FF2B5EF4-FFF2-40B4-BE49-F238E27FC236}">
                <a16:creationId xmlns:a16="http://schemas.microsoft.com/office/drawing/2014/main" id="{BBFF9958-8585-E14F-9623-63319500E716}"/>
              </a:ext>
            </a:extLst>
          </p:cNvPr>
          <p:cNvGraphicFramePr>
            <a:graphicFrameLocks noGrp="1"/>
          </p:cNvGraphicFramePr>
          <p:nvPr>
            <p:extLst>
              <p:ext uri="{D42A27DB-BD31-4B8C-83A1-F6EECF244321}">
                <p14:modId xmlns:p14="http://schemas.microsoft.com/office/powerpoint/2010/main" val="3260687576"/>
              </p:ext>
            </p:extLst>
          </p:nvPr>
        </p:nvGraphicFramePr>
        <p:xfrm>
          <a:off x="2067906" y="2552208"/>
          <a:ext cx="2294974" cy="1178838"/>
        </p:xfrm>
        <a:graphic>
          <a:graphicData uri="http://schemas.openxmlformats.org/drawingml/2006/table">
            <a:tbl>
              <a:tblPr firstRow="1" bandRow="1">
                <a:tableStyleId>{2D5ABB26-0587-4C30-8999-92F81FD0307C}</a:tableStyleId>
              </a:tblPr>
              <a:tblGrid>
                <a:gridCol w="1264955">
                  <a:extLst>
                    <a:ext uri="{9D8B030D-6E8A-4147-A177-3AD203B41FA5}">
                      <a16:colId xmlns:a16="http://schemas.microsoft.com/office/drawing/2014/main" val="20000"/>
                    </a:ext>
                  </a:extLst>
                </a:gridCol>
                <a:gridCol w="354035">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tblGrid>
              <a:tr h="643848">
                <a:tc>
                  <a:txBody>
                    <a:bodyPr/>
                    <a:lstStyle/>
                    <a:p>
                      <a:pPr marL="444500">
                        <a:lnSpc>
                          <a:spcPts val="2030"/>
                        </a:lnSpc>
                      </a:pPr>
                      <a:r>
                        <a:rPr sz="1300" spc="-5" dirty="0">
                          <a:latin typeface="Lucida Sans Typewriter"/>
                          <a:cs typeface="Lucida Sans Typewriter"/>
                        </a:rPr>
                        <a:t>sink(a,</a:t>
                      </a:r>
                      <a:endParaRPr sz="1300" dirty="0">
                        <a:latin typeface="Lucida Sans Typewriter"/>
                        <a:cs typeface="Lucida Sans Typewriter"/>
                      </a:endParaRPr>
                    </a:p>
                    <a:p>
                      <a:pPr marL="31750">
                        <a:lnSpc>
                          <a:spcPct val="100000"/>
                        </a:lnSpc>
                        <a:spcBef>
                          <a:spcPts val="340"/>
                        </a:spcBef>
                      </a:pPr>
                      <a:r>
                        <a:rPr sz="1300" spc="-5" dirty="0">
                          <a:latin typeface="Lucida Sans Typewriter"/>
                          <a:cs typeface="Lucida Sans Typewriter"/>
                        </a:rPr>
                        <a:t>while (n</a:t>
                      </a:r>
                      <a:r>
                        <a:rPr sz="1300" spc="-75" dirty="0">
                          <a:latin typeface="Lucida Sans Typewriter"/>
                          <a:cs typeface="Lucida Sans Typewriter"/>
                        </a:rPr>
                        <a:t> </a:t>
                      </a:r>
                      <a:r>
                        <a:rPr sz="1300" spc="-5" dirty="0">
                          <a:latin typeface="Lucida Sans Typewriter"/>
                          <a:cs typeface="Lucida Sans Typewriter"/>
                        </a:rPr>
                        <a:t>&gt;</a:t>
                      </a:r>
                      <a:endParaRPr sz="1300" dirty="0">
                        <a:latin typeface="Lucida Sans Typewriter"/>
                        <a:cs typeface="Lucida Sans Typewriter"/>
                      </a:endParaRPr>
                    </a:p>
                    <a:p>
                      <a:pPr marL="31750">
                        <a:lnSpc>
                          <a:spcPct val="100000"/>
                        </a:lnSpc>
                        <a:spcBef>
                          <a:spcPts val="240"/>
                        </a:spcBef>
                      </a:pPr>
                      <a:r>
                        <a:rPr sz="1300" dirty="0">
                          <a:latin typeface="Lucida Sans Typewriter"/>
                          <a:cs typeface="Lucida Sans Typewriter"/>
                        </a:rPr>
                        <a:t>{</a:t>
                      </a: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k</a:t>
                      </a:r>
                      <a:r>
                        <a:rPr lang="en-SE" sz="1300" spc="-5" dirty="0">
                          <a:latin typeface="Lucida Sans Typewriter"/>
                          <a:cs typeface="Lucida Sans Typewriter"/>
                        </a:rPr>
                        <a:t>,</a:t>
                      </a:r>
                      <a:endParaRPr lang="en-SE" sz="1300" dirty="0">
                        <a:latin typeface="Lucida Sans Typewriter"/>
                        <a:cs typeface="Lucida Sans Typewriter"/>
                      </a:endParaRPr>
                    </a:p>
                    <a:p>
                      <a:pPr marL="68580">
                        <a:lnSpc>
                          <a:spcPct val="100000"/>
                        </a:lnSpc>
                        <a:spcBef>
                          <a:spcPts val="340"/>
                        </a:spcBef>
                      </a:pPr>
                      <a:r>
                        <a:rPr lang="en-SE" sz="1300" spc="-5" dirty="0">
                          <a:latin typeface="Lucida Sans Typewriter"/>
                          <a:cs typeface="Lucida Sans Typewriter"/>
                        </a:rPr>
                        <a:t>1)</a:t>
                      </a:r>
                      <a:endParaRPr lang="en-SE" sz="1300" dirty="0">
                        <a:latin typeface="Lucida Sans Typewriter"/>
                        <a:cs typeface="Lucida Sans Typewriter"/>
                      </a:endParaRP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n);</a:t>
                      </a:r>
                      <a:endParaRPr sz="1300" dirty="0">
                        <a:latin typeface="Lucida Sans Typewriter"/>
                        <a:cs typeface="Lucida Sans Typewriter"/>
                      </a:endParaRPr>
                    </a:p>
                  </a:txBody>
                  <a:tcPr marL="0" marR="0" marT="0" marB="0">
                    <a:solidFill>
                      <a:schemeClr val="bg1"/>
                    </a:solidFill>
                  </a:tcPr>
                </a:tc>
                <a:extLst>
                  <a:ext uri="{0D108BD9-81ED-4DB2-BD59-A6C34878D82A}">
                    <a16:rowId xmlns:a16="http://schemas.microsoft.com/office/drawing/2014/main" val="10000"/>
                  </a:ext>
                </a:extLst>
              </a:tr>
              <a:tr h="218777">
                <a:tc>
                  <a:txBody>
                    <a:bodyPr/>
                    <a:lstStyle/>
                    <a:p>
                      <a:pPr marR="60960" algn="r">
                        <a:lnSpc>
                          <a:spcPct val="100000"/>
                        </a:lnSpc>
                        <a:spcBef>
                          <a:spcPts val="60"/>
                        </a:spcBef>
                      </a:pPr>
                      <a:r>
                        <a:rPr sz="1300" dirty="0">
                          <a:latin typeface="Lucida Sans Typewriter"/>
                          <a:cs typeface="Lucida Sans Typewriter"/>
                        </a:rPr>
                        <a:t>exch(a,</a:t>
                      </a:r>
                      <a:endParaRPr sz="1300">
                        <a:latin typeface="Lucida Sans Typewriter"/>
                        <a:cs typeface="Lucida Sans Typewriter"/>
                      </a:endParaRPr>
                    </a:p>
                  </a:txBody>
                  <a:tcPr marL="0" marR="0" marT="5358" marB="0">
                    <a:solidFill>
                      <a:schemeClr val="bg1"/>
                    </a:solidFill>
                  </a:tcPr>
                </a:tc>
                <a:tc>
                  <a:txBody>
                    <a:bodyPr/>
                    <a:lstStyle/>
                    <a:p>
                      <a:pPr marR="60960" algn="r">
                        <a:lnSpc>
                          <a:spcPct val="100000"/>
                        </a:lnSpc>
                        <a:spcBef>
                          <a:spcPts val="60"/>
                        </a:spcBef>
                      </a:pPr>
                      <a:r>
                        <a:rPr sz="1300" dirty="0">
                          <a:latin typeface="Lucida Sans Typewriter"/>
                          <a:cs typeface="Lucida Sans Typewriter"/>
                        </a:rPr>
                        <a:t>1,</a:t>
                      </a:r>
                      <a:endParaRPr sz="1300">
                        <a:latin typeface="Lucida Sans Typewriter"/>
                        <a:cs typeface="Lucida Sans Typewriter"/>
                      </a:endParaRPr>
                    </a:p>
                  </a:txBody>
                  <a:tcPr marL="0" marR="0" marT="5358" marB="0">
                    <a:solidFill>
                      <a:schemeClr val="bg1"/>
                    </a:solidFill>
                  </a:tcPr>
                </a:tc>
                <a:tc>
                  <a:txBody>
                    <a:bodyPr/>
                    <a:lstStyle/>
                    <a:p>
                      <a:pPr marL="68580">
                        <a:lnSpc>
                          <a:spcPct val="100000"/>
                        </a:lnSpc>
                        <a:spcBef>
                          <a:spcPts val="60"/>
                        </a:spcBef>
                      </a:pPr>
                      <a:r>
                        <a:rPr sz="1300" spc="-5" dirty="0">
                          <a:latin typeface="Lucida Sans Typewriter"/>
                          <a:cs typeface="Lucida Sans Typewriter"/>
                        </a:rPr>
                        <a:t>n);</a:t>
                      </a:r>
                      <a:endParaRPr sz="1300">
                        <a:latin typeface="Lucida Sans Typewriter"/>
                        <a:cs typeface="Lucida Sans Typewriter"/>
                      </a:endParaRPr>
                    </a:p>
                  </a:txBody>
                  <a:tcPr marL="0" marR="0" marT="5358" marB="0">
                    <a:solidFill>
                      <a:schemeClr val="bg1"/>
                    </a:solidFill>
                  </a:tcPr>
                </a:tc>
                <a:extLst>
                  <a:ext uri="{0D108BD9-81ED-4DB2-BD59-A6C34878D82A}">
                    <a16:rowId xmlns:a16="http://schemas.microsoft.com/office/drawing/2014/main" val="10001"/>
                  </a:ext>
                </a:extLst>
              </a:tr>
              <a:tr h="201829">
                <a:tc>
                  <a:txBody>
                    <a:bodyPr/>
                    <a:lstStyle/>
                    <a:p>
                      <a:pPr marR="60960" algn="r">
                        <a:lnSpc>
                          <a:spcPts val="2150"/>
                        </a:lnSpc>
                        <a:spcBef>
                          <a:spcPts val="10"/>
                        </a:spcBef>
                      </a:pPr>
                      <a:r>
                        <a:rPr sz="1300" dirty="0">
                          <a:latin typeface="Lucida Sans Typewriter"/>
                          <a:cs typeface="Lucida Sans Typewriter"/>
                        </a:rPr>
                        <a:t>sink(a,</a:t>
                      </a:r>
                    </a:p>
                  </a:txBody>
                  <a:tcPr marL="0" marR="0" marT="893" marB="0">
                    <a:solidFill>
                      <a:schemeClr val="bg1"/>
                    </a:solidFill>
                  </a:tcPr>
                </a:tc>
                <a:tc>
                  <a:txBody>
                    <a:bodyPr/>
                    <a:lstStyle/>
                    <a:p>
                      <a:pPr marR="60960" algn="r">
                        <a:lnSpc>
                          <a:spcPts val="2150"/>
                        </a:lnSpc>
                        <a:spcBef>
                          <a:spcPts val="10"/>
                        </a:spcBef>
                      </a:pPr>
                      <a:r>
                        <a:rPr sz="1300" dirty="0">
                          <a:latin typeface="Lucida Sans Typewriter"/>
                          <a:cs typeface="Lucida Sans Typewriter"/>
                        </a:rPr>
                        <a:t>1,</a:t>
                      </a:r>
                    </a:p>
                  </a:txBody>
                  <a:tcPr marL="0" marR="0" marT="893" marB="0">
                    <a:solidFill>
                      <a:schemeClr val="bg1"/>
                    </a:solidFill>
                  </a:tcPr>
                </a:tc>
                <a:tc>
                  <a:txBody>
                    <a:bodyPr/>
                    <a:lstStyle/>
                    <a:p>
                      <a:pPr marL="68580">
                        <a:lnSpc>
                          <a:spcPts val="2150"/>
                        </a:lnSpc>
                        <a:spcBef>
                          <a:spcPts val="10"/>
                        </a:spcBef>
                      </a:pPr>
                      <a:r>
                        <a:rPr sz="1300" spc="-5" dirty="0">
                          <a:latin typeface="Lucida Sans Typewriter"/>
                          <a:cs typeface="Lucida Sans Typewriter"/>
                        </a:rPr>
                        <a:t>--n);</a:t>
                      </a:r>
                      <a:endParaRPr sz="1300" dirty="0">
                        <a:latin typeface="Lucida Sans Typewriter"/>
                        <a:cs typeface="Lucida Sans Typewriter"/>
                      </a:endParaRPr>
                    </a:p>
                  </a:txBody>
                  <a:tcPr marL="0" marR="0" marT="893" marB="0">
                    <a:solidFill>
                      <a:schemeClr val="bg1"/>
                    </a:solidFill>
                  </a:tcPr>
                </a:tc>
                <a:extLst>
                  <a:ext uri="{0D108BD9-81ED-4DB2-BD59-A6C34878D82A}">
                    <a16:rowId xmlns:a16="http://schemas.microsoft.com/office/drawing/2014/main" val="10002"/>
                  </a:ext>
                </a:extLst>
              </a:tr>
            </a:tbl>
          </a:graphicData>
        </a:graphic>
      </p:graphicFrame>
      <p:sp>
        <p:nvSpPr>
          <p:cNvPr id="8" name="object 6">
            <a:extLst>
              <a:ext uri="{FF2B5EF4-FFF2-40B4-BE49-F238E27FC236}">
                <a16:creationId xmlns:a16="http://schemas.microsoft.com/office/drawing/2014/main" id="{091741D5-A0C6-8F48-B032-02C3423197C4}"/>
              </a:ext>
            </a:extLst>
          </p:cNvPr>
          <p:cNvSpPr txBox="1"/>
          <p:nvPr/>
        </p:nvSpPr>
        <p:spPr>
          <a:xfrm>
            <a:off x="1791014" y="3599696"/>
            <a:ext cx="5243066" cy="903949"/>
          </a:xfrm>
          <a:prstGeom prst="rect">
            <a:avLst/>
          </a:prstGeom>
        </p:spPr>
        <p:txBody>
          <a:bodyPr vert="horz" wrap="square" lIns="0" tIns="39290" rIns="0" bIns="0" rtlCol="0">
            <a:spAutoFit/>
          </a:bodyPr>
          <a:lstStyle/>
          <a:p>
            <a:pPr marL="299134">
              <a:spcBef>
                <a:spcPts val="309"/>
              </a:spcBef>
            </a:pPr>
            <a:r>
              <a:rPr sz="1266" spc="-4" dirty="0">
                <a:latin typeface="Lucida Sans Typewriter"/>
                <a:cs typeface="Lucida Sans Typewriter"/>
              </a:rPr>
              <a:t>}</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a:spcBef>
                <a:spcPts val="25"/>
              </a:spcBef>
            </a:pPr>
            <a:endParaRPr sz="1652">
              <a:latin typeface="Times New Roman"/>
              <a:cs typeface="Times New Roman"/>
            </a:endParaRPr>
          </a:p>
          <a:p>
            <a:pPr marL="8929"/>
            <a:r>
              <a:rPr sz="1266" spc="-4" dirty="0">
                <a:latin typeface="Lucida Sans Typewriter"/>
                <a:cs typeface="Lucida Sans Typewriter"/>
              </a:rPr>
              <a:t>private static void sink(Comparable[] a, int k, int</a:t>
            </a:r>
            <a:r>
              <a:rPr sz="1266" spc="53" dirty="0">
                <a:latin typeface="Lucida Sans Typewriter"/>
                <a:cs typeface="Lucida Sans Typewriter"/>
              </a:rPr>
              <a:t> </a:t>
            </a:r>
            <a:r>
              <a:rPr sz="1266" spc="-4" dirty="0">
                <a:latin typeface="Lucida Sans Typewriter"/>
                <a:cs typeface="Lucida Sans Typewriter"/>
              </a:rPr>
              <a:t>n)</a:t>
            </a:r>
            <a:endParaRPr sz="1266">
              <a:latin typeface="Lucida Sans Typewriter"/>
              <a:cs typeface="Lucida Sans Typewriter"/>
            </a:endParaRPr>
          </a:p>
        </p:txBody>
      </p:sp>
      <p:sp>
        <p:nvSpPr>
          <p:cNvPr id="9" name="object 7">
            <a:extLst>
              <a:ext uri="{FF2B5EF4-FFF2-40B4-BE49-F238E27FC236}">
                <a16:creationId xmlns:a16="http://schemas.microsoft.com/office/drawing/2014/main" id="{18B05C67-809D-8449-A52E-170A4388B861}"/>
              </a:ext>
            </a:extLst>
          </p:cNvPr>
          <p:cNvSpPr txBox="1"/>
          <p:nvPr/>
        </p:nvSpPr>
        <p:spPr>
          <a:xfrm>
            <a:off x="1791014" y="4505167"/>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0" name="object 8">
            <a:extLst>
              <a:ext uri="{FF2B5EF4-FFF2-40B4-BE49-F238E27FC236}">
                <a16:creationId xmlns:a16="http://schemas.microsoft.com/office/drawing/2014/main" id="{DD9BFCCE-04A2-A24C-9EB3-5D65E1ED6BC7}"/>
              </a:ext>
            </a:extLst>
          </p:cNvPr>
          <p:cNvSpPr txBox="1"/>
          <p:nvPr/>
        </p:nvSpPr>
        <p:spPr>
          <a:xfrm>
            <a:off x="1791014" y="4930219"/>
            <a:ext cx="5533727" cy="894933"/>
          </a:xfrm>
          <a:prstGeom prst="rect">
            <a:avLst/>
          </a:prstGeom>
        </p:spPr>
        <p:txBody>
          <a:bodyPr vert="horz" wrap="square" lIns="0" tIns="30361" rIns="0" bIns="0" rtlCol="0">
            <a:spAutoFit/>
          </a:bodyPr>
          <a:lstStyle/>
          <a:p>
            <a:pPr marL="8929">
              <a:spcBef>
                <a:spcPts val="239"/>
              </a:spcBef>
            </a:pPr>
            <a:r>
              <a:rPr sz="1266" spc="-4" dirty="0">
                <a:latin typeface="Lucida Sans Typewriter"/>
                <a:cs typeface="Lucida Sans Typewriter"/>
              </a:rPr>
              <a:t>private static boolean less(Comparable[] a, int i, int</a:t>
            </a:r>
            <a:r>
              <a:rPr sz="1266" spc="63"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a:p>
            <a:pPr marL="8929">
              <a:spcBef>
                <a:spcPts val="169"/>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a:t>
            </a:r>
            <a:r>
              <a:rPr sz="1266" spc="11"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before</a:t>
            </a:r>
            <a:r>
              <a:rPr sz="1266" spc="7"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	</a:t>
            </a:r>
            <a:r>
              <a:rPr sz="1266" spc="-4" dirty="0">
                <a:latin typeface="Lucida Sans Typewriter"/>
                <a:cs typeface="Lucida Sans Typewriter"/>
              </a:rPr>
              <a:t>}</a:t>
            </a:r>
            <a:endParaRPr sz="1266" dirty="0">
              <a:latin typeface="Lucida Sans Typewriter"/>
              <a:cs typeface="Lucida Sans Typewriter"/>
            </a:endParaRPr>
          </a:p>
          <a:p>
            <a:pPr>
              <a:spcBef>
                <a:spcPts val="25"/>
              </a:spcBef>
            </a:pPr>
            <a:endParaRPr sz="1652" dirty="0">
              <a:latin typeface="Times New Roman"/>
              <a:cs typeface="Times New Roman"/>
            </a:endParaRPr>
          </a:p>
          <a:p>
            <a:pPr marL="8929"/>
            <a:r>
              <a:rPr sz="1266" spc="-4" dirty="0">
                <a:latin typeface="Lucida Sans Typewriter"/>
                <a:cs typeface="Lucida Sans Typewriter"/>
              </a:rPr>
              <a:t>private static void exch(Object[] a, int i, int</a:t>
            </a:r>
            <a:r>
              <a:rPr sz="1266" spc="21"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p:txBody>
      </p:sp>
      <p:sp>
        <p:nvSpPr>
          <p:cNvPr id="11" name="object 9">
            <a:extLst>
              <a:ext uri="{FF2B5EF4-FFF2-40B4-BE49-F238E27FC236}">
                <a16:creationId xmlns:a16="http://schemas.microsoft.com/office/drawing/2014/main" id="{4B087B40-7529-F94C-ACDE-F16C46474A93}"/>
              </a:ext>
            </a:extLst>
          </p:cNvPr>
          <p:cNvSpPr txBox="1"/>
          <p:nvPr/>
        </p:nvSpPr>
        <p:spPr>
          <a:xfrm>
            <a:off x="1791014" y="5826761"/>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2" name="object 10">
            <a:extLst>
              <a:ext uri="{FF2B5EF4-FFF2-40B4-BE49-F238E27FC236}">
                <a16:creationId xmlns:a16="http://schemas.microsoft.com/office/drawing/2014/main" id="{1E74DA58-6054-7F46-B08D-1C58749E74CE}"/>
              </a:ext>
            </a:extLst>
          </p:cNvPr>
          <p:cNvSpPr txBox="1"/>
          <p:nvPr/>
        </p:nvSpPr>
        <p:spPr>
          <a:xfrm>
            <a:off x="1500729" y="6264315"/>
            <a:ext cx="114746" cy="203814"/>
          </a:xfrm>
          <a:prstGeom prst="rect">
            <a:avLst/>
          </a:prstGeom>
        </p:spPr>
        <p:txBody>
          <a:bodyPr vert="horz" wrap="square" lIns="0" tIns="8930" rIns="0" bIns="0" rtlCol="0">
            <a:spAutoFit/>
          </a:bodyPr>
          <a:lstStyle/>
          <a:p>
            <a:pPr marL="8929">
              <a:spcBef>
                <a:spcPts val="70"/>
              </a:spcBef>
            </a:pPr>
            <a:r>
              <a:rPr sz="1266" spc="-4" dirty="0">
                <a:latin typeface="Lucida Sans Typewriter"/>
                <a:cs typeface="Lucida Sans Typewriter"/>
              </a:rPr>
              <a:t>}</a:t>
            </a:r>
            <a:endParaRPr sz="1266">
              <a:latin typeface="Lucida Sans Typewriter"/>
              <a:cs typeface="Lucida Sans Typewriter"/>
            </a:endParaRPr>
          </a:p>
        </p:txBody>
      </p:sp>
      <p:sp>
        <p:nvSpPr>
          <p:cNvPr id="13" name="object 12">
            <a:extLst>
              <a:ext uri="{FF2B5EF4-FFF2-40B4-BE49-F238E27FC236}">
                <a16:creationId xmlns:a16="http://schemas.microsoft.com/office/drawing/2014/main" id="{A99CC0D5-A158-574D-BE6C-6DA02CB36B62}"/>
              </a:ext>
            </a:extLst>
          </p:cNvPr>
          <p:cNvSpPr txBox="1"/>
          <p:nvPr/>
        </p:nvSpPr>
        <p:spPr>
          <a:xfrm>
            <a:off x="5170830" y="5926773"/>
            <a:ext cx="1964531" cy="404703"/>
          </a:xfrm>
          <a:prstGeom prst="rect">
            <a:avLst/>
          </a:prstGeom>
        </p:spPr>
        <p:txBody>
          <a:bodyPr vert="horz" wrap="square" lIns="0" tIns="8930" rIns="0" bIns="0" rtlCol="0">
            <a:spAutoFit/>
          </a:bodyPr>
          <a:lstStyle/>
          <a:p>
            <a:pPr marL="8929" marR="3572" indent="89294">
              <a:lnSpc>
                <a:spcPct val="119800"/>
              </a:lnSpc>
              <a:spcBef>
                <a:spcPts val="70"/>
              </a:spcBef>
            </a:pPr>
            <a:r>
              <a:rPr sz="1125" dirty="0">
                <a:solidFill>
                  <a:srgbClr val="8D3124"/>
                </a:solidFill>
                <a:latin typeface="Lucida Sans"/>
                <a:cs typeface="Lucida Sans"/>
              </a:rPr>
              <a:t>but </a:t>
            </a:r>
            <a:r>
              <a:rPr sz="1125" spc="7" dirty="0">
                <a:solidFill>
                  <a:srgbClr val="8D3124"/>
                </a:solidFill>
                <a:latin typeface="Lucida Sans"/>
                <a:cs typeface="Lucida Sans"/>
              </a:rPr>
              <a:t>convert </a:t>
            </a:r>
            <a:r>
              <a:rPr sz="1125" spc="-4" dirty="0">
                <a:solidFill>
                  <a:srgbClr val="8D3124"/>
                </a:solidFill>
                <a:latin typeface="Lucida Sans"/>
                <a:cs typeface="Lucida Sans"/>
              </a:rPr>
              <a:t>from </a:t>
            </a:r>
            <a:r>
              <a:rPr sz="1125" dirty="0">
                <a:solidFill>
                  <a:srgbClr val="8D3124"/>
                </a:solidFill>
                <a:latin typeface="Lucida Sans"/>
                <a:cs typeface="Lucida Sans"/>
              </a:rPr>
              <a:t>1-based  </a:t>
            </a:r>
            <a:r>
              <a:rPr sz="1125" spc="-4" dirty="0">
                <a:solidFill>
                  <a:srgbClr val="8D3124"/>
                </a:solidFill>
                <a:latin typeface="Lucida Sans"/>
                <a:cs typeface="Lucida Sans"/>
              </a:rPr>
              <a:t>indexing to </a:t>
            </a:r>
            <a:r>
              <a:rPr sz="1125" dirty="0">
                <a:solidFill>
                  <a:srgbClr val="8D3124"/>
                </a:solidFill>
                <a:latin typeface="Lucida Sans"/>
                <a:cs typeface="Lucida Sans"/>
              </a:rPr>
              <a:t>0-base</a:t>
            </a:r>
            <a:r>
              <a:rPr sz="1125" spc="-14" dirty="0">
                <a:solidFill>
                  <a:srgbClr val="8D3124"/>
                </a:solidFill>
                <a:latin typeface="Lucida Sans"/>
                <a:cs typeface="Lucida Sans"/>
              </a:rPr>
              <a:t> </a:t>
            </a:r>
            <a:r>
              <a:rPr sz="1125" spc="-4" dirty="0">
                <a:solidFill>
                  <a:srgbClr val="8D3124"/>
                </a:solidFill>
                <a:latin typeface="Lucida Sans"/>
                <a:cs typeface="Lucida Sans"/>
              </a:rPr>
              <a:t>indexing</a:t>
            </a:r>
            <a:endParaRPr sz="1125">
              <a:latin typeface="Lucida Sans"/>
              <a:cs typeface="Lucida Sans"/>
            </a:endParaRPr>
          </a:p>
        </p:txBody>
      </p:sp>
      <p:sp>
        <p:nvSpPr>
          <p:cNvPr id="14" name="object 13">
            <a:extLst>
              <a:ext uri="{FF2B5EF4-FFF2-40B4-BE49-F238E27FC236}">
                <a16:creationId xmlns:a16="http://schemas.microsoft.com/office/drawing/2014/main" id="{13ED51CC-CCE5-0649-820C-ED4A8244DD3D}"/>
              </a:ext>
            </a:extLst>
          </p:cNvPr>
          <p:cNvSpPr/>
          <p:nvPr/>
        </p:nvSpPr>
        <p:spPr>
          <a:xfrm>
            <a:off x="3966346" y="5393179"/>
            <a:ext cx="1148804" cy="787152"/>
          </a:xfrm>
          <a:custGeom>
            <a:avLst/>
            <a:gdLst/>
            <a:ahLst/>
            <a:cxnLst/>
            <a:rect l="l" t="t" r="r" b="b"/>
            <a:pathLst>
              <a:path w="1633854" h="1119504">
                <a:moveTo>
                  <a:pt x="0" y="0"/>
                </a:moveTo>
                <a:lnTo>
                  <a:pt x="10476" y="7178"/>
                </a:lnTo>
                <a:lnTo>
                  <a:pt x="1633236" y="1119013"/>
                </a:lnTo>
              </a:path>
            </a:pathLst>
          </a:custGeom>
          <a:ln w="25399">
            <a:solidFill>
              <a:srgbClr val="8D3124"/>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FE9986CB-A49C-624F-8875-CF8B6B715773}"/>
              </a:ext>
            </a:extLst>
          </p:cNvPr>
          <p:cNvSpPr/>
          <p:nvPr/>
        </p:nvSpPr>
        <p:spPr>
          <a:xfrm>
            <a:off x="3920674" y="5361886"/>
            <a:ext cx="95101" cy="83939"/>
          </a:xfrm>
          <a:custGeom>
            <a:avLst/>
            <a:gdLst/>
            <a:ahLst/>
            <a:cxnLst/>
            <a:rect l="l" t="t" r="r" b="b"/>
            <a:pathLst>
              <a:path w="135254" h="119379">
                <a:moveTo>
                  <a:pt x="0" y="0"/>
                </a:moveTo>
                <a:lnTo>
                  <a:pt x="66122" y="119199"/>
                </a:lnTo>
                <a:lnTo>
                  <a:pt x="75432" y="51682"/>
                </a:lnTo>
                <a:lnTo>
                  <a:pt x="135032" y="18622"/>
                </a:lnTo>
                <a:lnTo>
                  <a:pt x="0" y="0"/>
                </a:lnTo>
                <a:close/>
              </a:path>
            </a:pathLst>
          </a:custGeom>
          <a:solidFill>
            <a:srgbClr val="8D3124"/>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7AC2E99A-D6B3-B541-8D0E-3B5FCA62858C}"/>
              </a:ext>
            </a:extLst>
          </p:cNvPr>
          <p:cNvSpPr/>
          <p:nvPr/>
        </p:nvSpPr>
        <p:spPr>
          <a:xfrm>
            <a:off x="4243052" y="6019313"/>
            <a:ext cx="880467" cy="166092"/>
          </a:xfrm>
          <a:custGeom>
            <a:avLst/>
            <a:gdLst/>
            <a:ahLst/>
            <a:cxnLst/>
            <a:rect l="l" t="t" r="r" b="b"/>
            <a:pathLst>
              <a:path w="1252220" h="236220">
                <a:moveTo>
                  <a:pt x="0" y="0"/>
                </a:moveTo>
                <a:lnTo>
                  <a:pt x="12480" y="2351"/>
                </a:lnTo>
                <a:lnTo>
                  <a:pt x="1251887" y="235874"/>
                </a:lnTo>
              </a:path>
            </a:pathLst>
          </a:custGeom>
          <a:ln w="25400">
            <a:solidFill>
              <a:srgbClr val="8D3124"/>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7C7F2FA8-565E-5A47-B531-F8C6F6736B23}"/>
              </a:ext>
            </a:extLst>
          </p:cNvPr>
          <p:cNvSpPr/>
          <p:nvPr/>
        </p:nvSpPr>
        <p:spPr>
          <a:xfrm>
            <a:off x="4188645" y="5982814"/>
            <a:ext cx="92422" cy="84385"/>
          </a:xfrm>
          <a:custGeom>
            <a:avLst/>
            <a:gdLst/>
            <a:ahLst/>
            <a:cxnLst/>
            <a:rect l="l" t="t" r="r" b="b"/>
            <a:pathLst>
              <a:path w="131445" h="120015">
                <a:moveTo>
                  <a:pt x="131098" y="0"/>
                </a:moveTo>
                <a:lnTo>
                  <a:pt x="0" y="37334"/>
                </a:lnTo>
                <a:lnTo>
                  <a:pt x="108526" y="119811"/>
                </a:lnTo>
                <a:lnTo>
                  <a:pt x="89860" y="54263"/>
                </a:lnTo>
                <a:lnTo>
                  <a:pt x="131098" y="0"/>
                </a:lnTo>
                <a:close/>
              </a:path>
            </a:pathLst>
          </a:custGeom>
          <a:solidFill>
            <a:srgbClr val="8D3124"/>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0D88EB8C-545D-0940-86C2-74341F20E3E0}"/>
              </a:ext>
            </a:extLst>
          </p:cNvPr>
          <p:cNvSpPr/>
          <p:nvPr/>
        </p:nvSpPr>
        <p:spPr>
          <a:xfrm>
            <a:off x="4039179" y="4537259"/>
            <a:ext cx="323701" cy="127248"/>
          </a:xfrm>
          <a:custGeom>
            <a:avLst/>
            <a:gdLst/>
            <a:ahLst/>
            <a:cxnLst/>
            <a:rect l="l" t="t" r="r" b="b"/>
            <a:pathLst>
              <a:path w="460375" h="180975">
                <a:moveTo>
                  <a:pt x="0" y="0"/>
                </a:moveTo>
                <a:lnTo>
                  <a:pt x="11822" y="4638"/>
                </a:lnTo>
                <a:lnTo>
                  <a:pt x="460185" y="180547"/>
                </a:lnTo>
              </a:path>
            </a:pathLst>
          </a:custGeom>
          <a:ln w="25399">
            <a:solidFill>
              <a:srgbClr val="8D3124"/>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E899A5D3-0A2A-CA45-8887-DAF32822DE2A}"/>
              </a:ext>
            </a:extLst>
          </p:cNvPr>
          <p:cNvSpPr/>
          <p:nvPr/>
        </p:nvSpPr>
        <p:spPr>
          <a:xfrm>
            <a:off x="3987640" y="4508446"/>
            <a:ext cx="95548" cy="79920"/>
          </a:xfrm>
          <a:custGeom>
            <a:avLst/>
            <a:gdLst/>
            <a:ahLst/>
            <a:cxnLst/>
            <a:rect l="l" t="t" r="r" b="b"/>
            <a:pathLst>
              <a:path w="135889" h="113664">
                <a:moveTo>
                  <a:pt x="135761" y="0"/>
                </a:moveTo>
                <a:lnTo>
                  <a:pt x="0" y="12219"/>
                </a:lnTo>
                <a:lnTo>
                  <a:pt x="91232" y="113497"/>
                </a:lnTo>
                <a:lnTo>
                  <a:pt x="85123" y="45615"/>
                </a:lnTo>
                <a:lnTo>
                  <a:pt x="135761" y="0"/>
                </a:lnTo>
                <a:close/>
              </a:path>
            </a:pathLst>
          </a:custGeom>
          <a:solidFill>
            <a:srgbClr val="8D3124"/>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938D196-3F94-D543-8F1C-9896D865B2E1}"/>
              </a:ext>
            </a:extLst>
          </p:cNvPr>
          <p:cNvSpPr txBox="1"/>
          <p:nvPr/>
        </p:nvSpPr>
        <p:spPr>
          <a:xfrm>
            <a:off x="4527893" y="4585534"/>
            <a:ext cx="2632918" cy="182142"/>
          </a:xfrm>
          <a:prstGeom prst="rect">
            <a:avLst/>
          </a:prstGeom>
        </p:spPr>
        <p:txBody>
          <a:bodyPr vert="horz" wrap="square" lIns="0" tIns="8930" rIns="0" bIns="0" rtlCol="0">
            <a:spAutoFit/>
          </a:bodyPr>
          <a:lstStyle/>
          <a:p>
            <a:pPr marL="8929">
              <a:spcBef>
                <a:spcPts val="70"/>
              </a:spcBef>
            </a:pPr>
            <a:r>
              <a:rPr sz="1125" dirty="0">
                <a:solidFill>
                  <a:srgbClr val="8D3124"/>
                </a:solidFill>
                <a:latin typeface="Lucida Sans"/>
                <a:cs typeface="Lucida Sans"/>
              </a:rPr>
              <a:t>but make static </a:t>
            </a:r>
            <a:r>
              <a:rPr sz="1125" spc="-4" dirty="0">
                <a:solidFill>
                  <a:srgbClr val="8D3124"/>
                </a:solidFill>
                <a:latin typeface="Lucida Sans"/>
                <a:cs typeface="Lucida Sans"/>
              </a:rPr>
              <a:t>(and </a:t>
            </a:r>
            <a:r>
              <a:rPr sz="1125" dirty="0">
                <a:solidFill>
                  <a:srgbClr val="8D3124"/>
                </a:solidFill>
                <a:latin typeface="Lucida Sans"/>
                <a:cs typeface="Lucida Sans"/>
              </a:rPr>
              <a:t>pass</a:t>
            </a:r>
            <a:r>
              <a:rPr sz="1125" spc="-32" dirty="0">
                <a:solidFill>
                  <a:srgbClr val="8D3124"/>
                </a:solidFill>
                <a:latin typeface="Lucida Sans"/>
                <a:cs typeface="Lucida Sans"/>
              </a:rPr>
              <a:t> </a:t>
            </a:r>
            <a:r>
              <a:rPr sz="1125" spc="-4" dirty="0">
                <a:solidFill>
                  <a:srgbClr val="8D3124"/>
                </a:solidFill>
                <a:latin typeface="Lucida Sans"/>
                <a:cs typeface="Lucida Sans"/>
              </a:rPr>
              <a:t>arguments)</a:t>
            </a:r>
            <a:endParaRPr sz="1125">
              <a:latin typeface="Lucida Sans"/>
              <a:cs typeface="Lucida Sans"/>
            </a:endParaRPr>
          </a:p>
        </p:txBody>
      </p:sp>
      <p:sp>
        <p:nvSpPr>
          <p:cNvPr id="22" name="TextBox 21">
            <a:extLst>
              <a:ext uri="{FF2B5EF4-FFF2-40B4-BE49-F238E27FC236}">
                <a16:creationId xmlns:a16="http://schemas.microsoft.com/office/drawing/2014/main" id="{6505CA8E-3D2E-5240-9E7C-D3DED24B9784}"/>
              </a:ext>
            </a:extLst>
          </p:cNvPr>
          <p:cNvSpPr txBox="1"/>
          <p:nvPr/>
        </p:nvSpPr>
        <p:spPr>
          <a:xfrm>
            <a:off x="7135361" y="3338584"/>
            <a:ext cx="1031051" cy="369332"/>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O(</a:t>
            </a:r>
            <a:r>
              <a:rPr lang="en-US" dirty="0" err="1">
                <a:solidFill>
                  <a:schemeClr val="bg1"/>
                </a:solidFill>
                <a:latin typeface="Times New Roman" panose="02020603050405020304" pitchFamily="18" charset="0"/>
                <a:cs typeface="Times New Roman" panose="02020603050405020304" pitchFamily="18" charset="0"/>
              </a:rPr>
              <a:t>nlogn</a:t>
            </a:r>
            <a:r>
              <a:rPr lang="en-US" dirty="0">
                <a:solidFill>
                  <a:schemeClr val="bg1"/>
                </a:solidFill>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05F5612A-C259-EF93-37A4-56562E60D2A4}"/>
              </a:ext>
            </a:extLst>
          </p:cNvPr>
          <p:cNvSpPr txBox="1"/>
          <p:nvPr/>
        </p:nvSpPr>
        <p:spPr>
          <a:xfrm>
            <a:off x="6302434" y="2198161"/>
            <a:ext cx="2430474" cy="646331"/>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Integer arithmetic k=n/2</a:t>
            </a:r>
          </a:p>
          <a:p>
            <a:r>
              <a:rPr lang="en-US" dirty="0">
                <a:solidFill>
                  <a:schemeClr val="bg1"/>
                </a:solidFill>
                <a:latin typeface="Times New Roman" panose="02020603050405020304" pitchFamily="18" charset="0"/>
                <a:cs typeface="Times New Roman" panose="02020603050405020304" pitchFamily="18" charset="0"/>
              </a:rPr>
              <a:t>takes the floor of n/2</a:t>
            </a:r>
          </a:p>
        </p:txBody>
      </p:sp>
    </p:spTree>
    <p:extLst>
      <p:ext uri="{BB962C8B-B14F-4D97-AF65-F5344CB8AC3E}">
        <p14:creationId xmlns:p14="http://schemas.microsoft.com/office/powerpoint/2010/main" val="41781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Heap Sort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376359"/>
          </a:xfrm>
          <a:prstGeom prst="rect">
            <a:avLst/>
          </a:prstGeom>
        </p:spPr>
        <p:txBody>
          <a:bodyPr vert="horz" wrap="square" lIns="0" tIns="8483" rIns="0" bIns="0" rtlCol="0">
            <a:spAutoFit/>
          </a:bodyPr>
          <a:lstStyle/>
          <a:p>
            <a:pPr marL="8929">
              <a:spcBef>
                <a:spcPts val="67"/>
              </a:spcBef>
            </a:pPr>
            <a:r>
              <a:rPr lang="en-GB" sz="1195" b="1" spc="28" dirty="0">
                <a:solidFill>
                  <a:srgbClr val="231F20"/>
                </a:solidFill>
                <a:latin typeface="Calibri"/>
                <a:cs typeface="Calibri"/>
              </a:rPr>
              <a:t>Heap 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20820"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grpSp>
        <p:nvGrpSpPr>
          <p:cNvPr id="46" name="Group 45">
            <a:extLst>
              <a:ext uri="{FF2B5EF4-FFF2-40B4-BE49-F238E27FC236}">
                <a16:creationId xmlns:a16="http://schemas.microsoft.com/office/drawing/2014/main" id="{A1F18ADE-7B02-DB07-35CD-B1C554FE7BD5}"/>
              </a:ext>
            </a:extLst>
          </p:cNvPr>
          <p:cNvGrpSpPr/>
          <p:nvPr/>
        </p:nvGrpSpPr>
        <p:grpSpPr>
          <a:xfrm>
            <a:off x="7061887" y="172988"/>
            <a:ext cx="1921212" cy="1160606"/>
            <a:chOff x="2449620" y="2895327"/>
            <a:chExt cx="1921212" cy="1160606"/>
          </a:xfrm>
        </p:grpSpPr>
        <p:sp>
          <p:nvSpPr>
            <p:cNvPr id="47" name="object 5">
              <a:extLst>
                <a:ext uri="{FF2B5EF4-FFF2-40B4-BE49-F238E27FC236}">
                  <a16:creationId xmlns:a16="http://schemas.microsoft.com/office/drawing/2014/main" id="{137465E9-FB33-A767-00E1-925A34784A8B}"/>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48" name="object 6">
              <a:extLst>
                <a:ext uri="{FF2B5EF4-FFF2-40B4-BE49-F238E27FC236}">
                  <a16:creationId xmlns:a16="http://schemas.microsoft.com/office/drawing/2014/main" id="{BA940F83-F5DD-34ED-FBA2-BB8C4931B050}"/>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49" name="object 7">
              <a:extLst>
                <a:ext uri="{FF2B5EF4-FFF2-40B4-BE49-F238E27FC236}">
                  <a16:creationId xmlns:a16="http://schemas.microsoft.com/office/drawing/2014/main" id="{10C45486-9692-ED18-F0E0-64CB993F3926}"/>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0" name="object 8">
              <a:extLst>
                <a:ext uri="{FF2B5EF4-FFF2-40B4-BE49-F238E27FC236}">
                  <a16:creationId xmlns:a16="http://schemas.microsoft.com/office/drawing/2014/main" id="{E4A9F365-FA6B-81A3-E560-9BD29704F071}"/>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51" name="object 9">
              <a:extLst>
                <a:ext uri="{FF2B5EF4-FFF2-40B4-BE49-F238E27FC236}">
                  <a16:creationId xmlns:a16="http://schemas.microsoft.com/office/drawing/2014/main" id="{4BC9E208-DC0D-825D-3427-AC315088FCA2}"/>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52" name="object 10">
              <a:extLst>
                <a:ext uri="{FF2B5EF4-FFF2-40B4-BE49-F238E27FC236}">
                  <a16:creationId xmlns:a16="http://schemas.microsoft.com/office/drawing/2014/main" id="{684BEA03-38F5-D45D-CE8F-E6028F915D8C}"/>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53" name="object 11">
              <a:extLst>
                <a:ext uri="{FF2B5EF4-FFF2-40B4-BE49-F238E27FC236}">
                  <a16:creationId xmlns:a16="http://schemas.microsoft.com/office/drawing/2014/main" id="{2364615F-CD15-ED17-42E9-5F285C196C77}"/>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4" name="object 12">
              <a:extLst>
                <a:ext uri="{FF2B5EF4-FFF2-40B4-BE49-F238E27FC236}">
                  <a16:creationId xmlns:a16="http://schemas.microsoft.com/office/drawing/2014/main" id="{1210142E-BC62-7B1D-710E-8A9142AAE60F}"/>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55" name="object 13">
              <a:extLst>
                <a:ext uri="{FF2B5EF4-FFF2-40B4-BE49-F238E27FC236}">
                  <a16:creationId xmlns:a16="http://schemas.microsoft.com/office/drawing/2014/main" id="{96764A82-B303-5B33-F82C-88D8AE0440E7}"/>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67256F14-54E9-E6F5-AE04-B916C9AD75BE}"/>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047530D5-AA44-CDA4-5F08-10F84CBF5F36}"/>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58" name="object 16">
              <a:extLst>
                <a:ext uri="{FF2B5EF4-FFF2-40B4-BE49-F238E27FC236}">
                  <a16:creationId xmlns:a16="http://schemas.microsoft.com/office/drawing/2014/main" id="{1C1418D1-7C20-10EA-FDE1-C5F0F5FDF05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59" name="object 17">
              <a:extLst>
                <a:ext uri="{FF2B5EF4-FFF2-40B4-BE49-F238E27FC236}">
                  <a16:creationId xmlns:a16="http://schemas.microsoft.com/office/drawing/2014/main" id="{44222AE3-B578-709D-409A-9347C0D4E26A}"/>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0" name="object 18">
              <a:extLst>
                <a:ext uri="{FF2B5EF4-FFF2-40B4-BE49-F238E27FC236}">
                  <a16:creationId xmlns:a16="http://schemas.microsoft.com/office/drawing/2014/main" id="{8C32FE0F-042C-380F-54B4-2ADB2F8286AD}"/>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61" name="object 19">
              <a:extLst>
                <a:ext uri="{FF2B5EF4-FFF2-40B4-BE49-F238E27FC236}">
                  <a16:creationId xmlns:a16="http://schemas.microsoft.com/office/drawing/2014/main" id="{3CC37958-579E-87A9-3E6E-86DD8BBA1C4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2" name="object 20">
              <a:extLst>
                <a:ext uri="{FF2B5EF4-FFF2-40B4-BE49-F238E27FC236}">
                  <a16:creationId xmlns:a16="http://schemas.microsoft.com/office/drawing/2014/main" id="{F5D78F97-2D9D-E4BA-1D4D-4DA558202A59}"/>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63" name="object 21">
              <a:extLst>
                <a:ext uri="{FF2B5EF4-FFF2-40B4-BE49-F238E27FC236}">
                  <a16:creationId xmlns:a16="http://schemas.microsoft.com/office/drawing/2014/main" id="{B4F03B49-FD40-EEBA-67CB-07C056AA4ECA}"/>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64" name="object 22">
              <a:extLst>
                <a:ext uri="{FF2B5EF4-FFF2-40B4-BE49-F238E27FC236}">
                  <a16:creationId xmlns:a16="http://schemas.microsoft.com/office/drawing/2014/main" id="{1F1EDD93-B6DC-A97E-AE48-5B8E71C8F846}"/>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23">
              <a:extLst>
                <a:ext uri="{FF2B5EF4-FFF2-40B4-BE49-F238E27FC236}">
                  <a16:creationId xmlns:a16="http://schemas.microsoft.com/office/drawing/2014/main" id="{28BA0CD4-863C-A7CB-5F86-FC4C61E59580}"/>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6" name="object 24">
              <a:extLst>
                <a:ext uri="{FF2B5EF4-FFF2-40B4-BE49-F238E27FC236}">
                  <a16:creationId xmlns:a16="http://schemas.microsoft.com/office/drawing/2014/main" id="{6965F568-7B77-2519-8BF1-1FD44D199BC8}"/>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67" name="object 25">
              <a:extLst>
                <a:ext uri="{FF2B5EF4-FFF2-40B4-BE49-F238E27FC236}">
                  <a16:creationId xmlns:a16="http://schemas.microsoft.com/office/drawing/2014/main" id="{3BC1A489-601F-CBC7-B038-A03D4211EF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68" name="object 26">
              <a:extLst>
                <a:ext uri="{FF2B5EF4-FFF2-40B4-BE49-F238E27FC236}">
                  <a16:creationId xmlns:a16="http://schemas.microsoft.com/office/drawing/2014/main" id="{24D4DA38-022F-1D5D-8FEF-9BA4C8B67DCA}"/>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9" name="object 27">
              <a:extLst>
                <a:ext uri="{FF2B5EF4-FFF2-40B4-BE49-F238E27FC236}">
                  <a16:creationId xmlns:a16="http://schemas.microsoft.com/office/drawing/2014/main" id="{E6BD97EE-9557-C0CE-2CA5-4B9E6798BB6B}"/>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0" name="object 28">
              <a:extLst>
                <a:ext uri="{FF2B5EF4-FFF2-40B4-BE49-F238E27FC236}">
                  <a16:creationId xmlns:a16="http://schemas.microsoft.com/office/drawing/2014/main" id="{C92D3B2C-1761-FF79-F1A9-A68BEC49EAA3}"/>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1" name="object 29">
              <a:extLst>
                <a:ext uri="{FF2B5EF4-FFF2-40B4-BE49-F238E27FC236}">
                  <a16:creationId xmlns:a16="http://schemas.microsoft.com/office/drawing/2014/main" id="{8EBDD601-99C2-5F85-F81F-4F7D89102274}"/>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2" name="object 30">
              <a:extLst>
                <a:ext uri="{FF2B5EF4-FFF2-40B4-BE49-F238E27FC236}">
                  <a16:creationId xmlns:a16="http://schemas.microsoft.com/office/drawing/2014/main" id="{0338D4B8-8D3A-B90D-DDD1-C7180319D9E8}"/>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3" name="object 31">
              <a:extLst>
                <a:ext uri="{FF2B5EF4-FFF2-40B4-BE49-F238E27FC236}">
                  <a16:creationId xmlns:a16="http://schemas.microsoft.com/office/drawing/2014/main" id="{5EADDD8A-AAC9-B03C-9AC8-EA2F8639477A}"/>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4" name="object 32">
              <a:extLst>
                <a:ext uri="{FF2B5EF4-FFF2-40B4-BE49-F238E27FC236}">
                  <a16:creationId xmlns:a16="http://schemas.microsoft.com/office/drawing/2014/main" id="{D69A1168-4393-9DC4-E1C5-8C687FDB80D2}"/>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75" name="object 33">
              <a:extLst>
                <a:ext uri="{FF2B5EF4-FFF2-40B4-BE49-F238E27FC236}">
                  <a16:creationId xmlns:a16="http://schemas.microsoft.com/office/drawing/2014/main" id="{90527DFB-8653-5E89-A9F1-AB89912EA5C6}"/>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76" name="object 34">
              <a:extLst>
                <a:ext uri="{FF2B5EF4-FFF2-40B4-BE49-F238E27FC236}">
                  <a16:creationId xmlns:a16="http://schemas.microsoft.com/office/drawing/2014/main" id="{9FF62466-6146-86FC-B070-E0504F34B012}"/>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7" name="object 35">
              <a:extLst>
                <a:ext uri="{FF2B5EF4-FFF2-40B4-BE49-F238E27FC236}">
                  <a16:creationId xmlns:a16="http://schemas.microsoft.com/office/drawing/2014/main" id="{34281C27-4B38-A862-349E-58EE7DCA739F}"/>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8" name="object 36">
              <a:extLst>
                <a:ext uri="{FF2B5EF4-FFF2-40B4-BE49-F238E27FC236}">
                  <a16:creationId xmlns:a16="http://schemas.microsoft.com/office/drawing/2014/main" id="{62288D7D-06C2-D64E-869B-67844BC01BF0}"/>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79" name="object 37">
              <a:extLst>
                <a:ext uri="{FF2B5EF4-FFF2-40B4-BE49-F238E27FC236}">
                  <a16:creationId xmlns:a16="http://schemas.microsoft.com/office/drawing/2014/main" id="{72D4FF32-CF94-FCAD-EC2A-5394432686FC}"/>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80" name="object 38">
              <a:extLst>
                <a:ext uri="{FF2B5EF4-FFF2-40B4-BE49-F238E27FC236}">
                  <a16:creationId xmlns:a16="http://schemas.microsoft.com/office/drawing/2014/main" id="{D43021A3-E163-DB9F-2661-C963DD240814}"/>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81" name="object 39">
              <a:extLst>
                <a:ext uri="{FF2B5EF4-FFF2-40B4-BE49-F238E27FC236}">
                  <a16:creationId xmlns:a16="http://schemas.microsoft.com/office/drawing/2014/main" id="{A70ADAC5-F838-B757-B090-08705E777925}"/>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82" name="object 40">
              <a:extLst>
                <a:ext uri="{FF2B5EF4-FFF2-40B4-BE49-F238E27FC236}">
                  <a16:creationId xmlns:a16="http://schemas.microsoft.com/office/drawing/2014/main" id="{7B4C0E7D-D49C-7C06-E712-03A0EB5A7F1A}"/>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83" name="object 41">
              <a:extLst>
                <a:ext uri="{FF2B5EF4-FFF2-40B4-BE49-F238E27FC236}">
                  <a16:creationId xmlns:a16="http://schemas.microsoft.com/office/drawing/2014/main" id="{D1F9DB9D-F92B-7F28-11F4-662B8FC819B3}"/>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dirty="0">
                <a:latin typeface="Lucida Sans Typewriter"/>
                <a:cs typeface="Lucida Sans Typewriter"/>
              </a:endParaRPr>
            </a:p>
          </p:txBody>
        </p:sp>
        <p:sp>
          <p:nvSpPr>
            <p:cNvPr id="84" name="object 42">
              <a:extLst>
                <a:ext uri="{FF2B5EF4-FFF2-40B4-BE49-F238E27FC236}">
                  <a16:creationId xmlns:a16="http://schemas.microsoft.com/office/drawing/2014/main" id="{FCD82B44-7FD4-EB4E-7DDC-01C6EADE5834}"/>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85" name="object 43">
              <a:extLst>
                <a:ext uri="{FF2B5EF4-FFF2-40B4-BE49-F238E27FC236}">
                  <a16:creationId xmlns:a16="http://schemas.microsoft.com/office/drawing/2014/main" id="{628D1B0A-83B3-7639-3040-707B5836DC7D}"/>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86" name="object 44">
              <a:extLst>
                <a:ext uri="{FF2B5EF4-FFF2-40B4-BE49-F238E27FC236}">
                  <a16:creationId xmlns:a16="http://schemas.microsoft.com/office/drawing/2014/main" id="{621B0DA5-B999-E1D0-EDE1-0D210D7096D2}"/>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87" name="object 45">
              <a:extLst>
                <a:ext uri="{FF2B5EF4-FFF2-40B4-BE49-F238E27FC236}">
                  <a16:creationId xmlns:a16="http://schemas.microsoft.com/office/drawing/2014/main" id="{3C7DC572-40CD-B46C-83C8-8B433604E9D7}"/>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88" name="object 46">
              <a:extLst>
                <a:ext uri="{FF2B5EF4-FFF2-40B4-BE49-F238E27FC236}">
                  <a16:creationId xmlns:a16="http://schemas.microsoft.com/office/drawing/2014/main" id="{33D74598-F0C6-A161-E663-539AA031C2DF}"/>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89" name="object 47">
              <a:extLst>
                <a:ext uri="{FF2B5EF4-FFF2-40B4-BE49-F238E27FC236}">
                  <a16:creationId xmlns:a16="http://schemas.microsoft.com/office/drawing/2014/main" id="{1FCB32B3-1170-5690-175D-AC9096BADDBF}"/>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90" name="object 48">
              <a:extLst>
                <a:ext uri="{FF2B5EF4-FFF2-40B4-BE49-F238E27FC236}">
                  <a16:creationId xmlns:a16="http://schemas.microsoft.com/office/drawing/2014/main" id="{3449012A-262F-016D-27F0-10CEA09CBD76}"/>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91" name="object 49">
              <a:extLst>
                <a:ext uri="{FF2B5EF4-FFF2-40B4-BE49-F238E27FC236}">
                  <a16:creationId xmlns:a16="http://schemas.microsoft.com/office/drawing/2014/main" id="{17EA43A3-BD65-4B59-AC25-C834F10302EF}"/>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92" name="object 50">
              <a:extLst>
                <a:ext uri="{FF2B5EF4-FFF2-40B4-BE49-F238E27FC236}">
                  <a16:creationId xmlns:a16="http://schemas.microsoft.com/office/drawing/2014/main" id="{F63B5826-9110-9CBE-F2D9-BCA8DD5F2DE8}"/>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93" name="object 51">
              <a:extLst>
                <a:ext uri="{FF2B5EF4-FFF2-40B4-BE49-F238E27FC236}">
                  <a16:creationId xmlns:a16="http://schemas.microsoft.com/office/drawing/2014/main" id="{9F2B8275-672B-E37F-8FE8-91697E4FEB07}"/>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spTree>
    <p:extLst>
      <p:ext uri="{BB962C8B-B14F-4D97-AF65-F5344CB8AC3E}">
        <p14:creationId xmlns:p14="http://schemas.microsoft.com/office/powerpoint/2010/main" val="3974801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O(log </a:t>
            </a:r>
            <a:r>
              <a:rPr lang="en-US" baseline="-25000" dirty="0"/>
              <a:t>d</a:t>
            </a:r>
            <a:r>
              <a:rPr lang="en-US" dirty="0"/>
              <a:t> n).</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A26-A685-9D50-93AF-E5ECD3967108}"/>
              </a:ext>
            </a:extLst>
          </p:cNvPr>
          <p:cNvSpPr>
            <a:spLocks noGrp="1"/>
          </p:cNvSpPr>
          <p:nvPr>
            <p:ph type="title"/>
          </p:nvPr>
        </p:nvSpPr>
        <p:spPr/>
        <p:txBody>
          <a:bodyPr/>
          <a:lstStyle/>
          <a:p>
            <a:r>
              <a:rPr lang="en-GB" dirty="0"/>
              <a:t>Binary Heap vs. </a:t>
            </a:r>
            <a:r>
              <a:rPr lang="en-US" dirty="0"/>
              <a:t>Binary Search Tree</a:t>
            </a:r>
            <a:endParaRPr lang="en-SE" dirty="0"/>
          </a:p>
        </p:txBody>
      </p:sp>
      <p:sp>
        <p:nvSpPr>
          <p:cNvPr id="3" name="Content Placeholder 2">
            <a:extLst>
              <a:ext uri="{FF2B5EF4-FFF2-40B4-BE49-F238E27FC236}">
                <a16:creationId xmlns:a16="http://schemas.microsoft.com/office/drawing/2014/main" id="{F2D309D4-FF23-02FA-7AEB-F4DC1BD66450}"/>
              </a:ext>
            </a:extLst>
          </p:cNvPr>
          <p:cNvSpPr>
            <a:spLocks noGrp="1"/>
          </p:cNvSpPr>
          <p:nvPr>
            <p:ph idx="1"/>
          </p:nvPr>
        </p:nvSpPr>
        <p:spPr>
          <a:xfrm>
            <a:off x="130655" y="1364936"/>
            <a:ext cx="6609954" cy="5071905"/>
          </a:xfrm>
        </p:spPr>
        <p:txBody>
          <a:bodyPr>
            <a:normAutofit fontScale="85000" lnSpcReduction="10000"/>
          </a:bodyPr>
          <a:lstStyle/>
          <a:p>
            <a:r>
              <a:rPr lang="en-GB" dirty="0"/>
              <a:t>Binary Heap is different from Binary Search Tree (BST, e.g., red-black tree)</a:t>
            </a:r>
          </a:p>
          <a:p>
            <a:r>
              <a:rPr lang="en-GB" dirty="0"/>
              <a:t>Binary Heap: the max-heap property</a:t>
            </a:r>
          </a:p>
          <a:p>
            <a:pPr lvl="1"/>
            <a:r>
              <a:rPr lang="en-GB" dirty="0"/>
              <a:t>Value of each node is less than or equal to the value of its parent, with the maximum-value element at the root.</a:t>
            </a:r>
          </a:p>
          <a:p>
            <a:pPr lvl="1"/>
            <a:r>
              <a:rPr lang="en-GB" dirty="0"/>
              <a:t>A heap is not a sorted structure and can be regarded as partially ordered. </a:t>
            </a:r>
          </a:p>
          <a:p>
            <a:r>
              <a:rPr lang="en-GB" dirty="0"/>
              <a:t>BST: Ordered, or sorted, binary trees</a:t>
            </a:r>
          </a:p>
          <a:p>
            <a:pPr lvl="1"/>
            <a:r>
              <a:rPr lang="en-GB" dirty="0"/>
              <a:t>Items to the left of a given node are smaller.</a:t>
            </a:r>
          </a:p>
          <a:p>
            <a:pPr lvl="1"/>
            <a:r>
              <a:rPr lang="en-GB" dirty="0"/>
              <a:t>Items to the right of a given node are larger.</a:t>
            </a:r>
          </a:p>
          <a:p>
            <a:r>
              <a:rPr lang="en-GB" dirty="0"/>
              <a:t>Both structures offer O(log n) time complexity for certain operations, they are used in different scenarios.</a:t>
            </a:r>
          </a:p>
          <a:p>
            <a:pPr lvl="1"/>
            <a:r>
              <a:rPr lang="en-GB" dirty="0"/>
              <a:t>Heap Sort is used for efficient sorting and simple priority queue implementations</a:t>
            </a:r>
          </a:p>
          <a:p>
            <a:pPr lvl="1"/>
            <a:r>
              <a:rPr lang="en-GB" dirty="0"/>
              <a:t>BST can also be used for sorting, by insertions followed by in-order traversal, with O(n log(n)) average-case complexity.</a:t>
            </a:r>
          </a:p>
          <a:p>
            <a:pPr lvl="2"/>
            <a:r>
              <a:rPr lang="en-GB" dirty="0"/>
              <a:t>Red-black trees are for maintaining ordered data with frequent updates and searches.</a:t>
            </a:r>
          </a:p>
        </p:txBody>
      </p:sp>
      <p:sp>
        <p:nvSpPr>
          <p:cNvPr id="4" name="Oval 3">
            <a:extLst>
              <a:ext uri="{FF2B5EF4-FFF2-40B4-BE49-F238E27FC236}">
                <a16:creationId xmlns:a16="http://schemas.microsoft.com/office/drawing/2014/main" id="{5114DBA8-BF7C-18BF-3326-A1B2F9443630}"/>
              </a:ext>
            </a:extLst>
          </p:cNvPr>
          <p:cNvSpPr/>
          <p:nvPr/>
        </p:nvSpPr>
        <p:spPr>
          <a:xfrm>
            <a:off x="7787837" y="185640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 name="Oval 4">
            <a:extLst>
              <a:ext uri="{FF2B5EF4-FFF2-40B4-BE49-F238E27FC236}">
                <a16:creationId xmlns:a16="http://schemas.microsoft.com/office/drawing/2014/main" id="{B6EFEDCD-C217-AB7F-D4C8-820BAEAB54B6}"/>
              </a:ext>
            </a:extLst>
          </p:cNvPr>
          <p:cNvSpPr/>
          <p:nvPr/>
        </p:nvSpPr>
        <p:spPr>
          <a:xfrm>
            <a:off x="8291177"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Oval 5">
            <a:extLst>
              <a:ext uri="{FF2B5EF4-FFF2-40B4-BE49-F238E27FC236}">
                <a16:creationId xmlns:a16="http://schemas.microsoft.com/office/drawing/2014/main" id="{88CD35C2-E5DA-6377-B2AA-9AAD25BB54C5}"/>
              </a:ext>
            </a:extLst>
          </p:cNvPr>
          <p:cNvSpPr/>
          <p:nvPr/>
        </p:nvSpPr>
        <p:spPr>
          <a:xfrm>
            <a:off x="7277505"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Oval 6">
            <a:extLst>
              <a:ext uri="{FF2B5EF4-FFF2-40B4-BE49-F238E27FC236}">
                <a16:creationId xmlns:a16="http://schemas.microsoft.com/office/drawing/2014/main" id="{CE560993-BCB2-1165-9245-C45E6051DF38}"/>
              </a:ext>
            </a:extLst>
          </p:cNvPr>
          <p:cNvSpPr/>
          <p:nvPr/>
        </p:nvSpPr>
        <p:spPr>
          <a:xfrm>
            <a:off x="6916778"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Oval 7">
            <a:extLst>
              <a:ext uri="{FF2B5EF4-FFF2-40B4-BE49-F238E27FC236}">
                <a16:creationId xmlns:a16="http://schemas.microsoft.com/office/drawing/2014/main" id="{6E456E55-711D-6E67-6214-6FAD855EA226}"/>
              </a:ext>
            </a:extLst>
          </p:cNvPr>
          <p:cNvSpPr/>
          <p:nvPr/>
        </p:nvSpPr>
        <p:spPr>
          <a:xfrm>
            <a:off x="7586500"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EFFB4E39-5352-4E92-B721-C3BBA0CFC5DF}"/>
              </a:ext>
            </a:extLst>
          </p:cNvPr>
          <p:cNvSpPr/>
          <p:nvPr/>
        </p:nvSpPr>
        <p:spPr>
          <a:xfrm>
            <a:off x="8115007" y="291766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10" name="Straight Connector 9">
            <a:extLst>
              <a:ext uri="{FF2B5EF4-FFF2-40B4-BE49-F238E27FC236}">
                <a16:creationId xmlns:a16="http://schemas.microsoft.com/office/drawing/2014/main" id="{3EC11B1D-B2EA-F58C-6E6B-FBFEDB0C0305}"/>
              </a:ext>
            </a:extLst>
          </p:cNvPr>
          <p:cNvCxnSpPr>
            <a:stCxn id="6" idx="7"/>
            <a:endCxn id="4" idx="3"/>
          </p:cNvCxnSpPr>
          <p:nvPr/>
        </p:nvCxnSpPr>
        <p:spPr>
          <a:xfrm flipV="1">
            <a:off x="7578244" y="2157142"/>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833B32-4547-75B3-0748-4AA107152EC1}"/>
              </a:ext>
            </a:extLst>
          </p:cNvPr>
          <p:cNvCxnSpPr>
            <a:cxnSpLocks/>
            <a:stCxn id="7" idx="0"/>
            <a:endCxn id="6" idx="3"/>
          </p:cNvCxnSpPr>
          <p:nvPr/>
        </p:nvCxnSpPr>
        <p:spPr>
          <a:xfrm flipV="1">
            <a:off x="7092947" y="2678761"/>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E49338E-F03E-8273-2570-36BCAD3B6BDE}"/>
              </a:ext>
            </a:extLst>
          </p:cNvPr>
          <p:cNvCxnSpPr>
            <a:cxnSpLocks/>
            <a:stCxn id="5" idx="1"/>
            <a:endCxn id="4" idx="5"/>
          </p:cNvCxnSpPr>
          <p:nvPr/>
        </p:nvCxnSpPr>
        <p:spPr>
          <a:xfrm flipH="1" flipV="1">
            <a:off x="8088576" y="2157142"/>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2432BC-AEDB-C03A-5C5A-7B8926E85A63}"/>
              </a:ext>
            </a:extLst>
          </p:cNvPr>
          <p:cNvCxnSpPr>
            <a:cxnSpLocks/>
            <a:stCxn id="9" idx="0"/>
          </p:cNvCxnSpPr>
          <p:nvPr/>
        </p:nvCxnSpPr>
        <p:spPr>
          <a:xfrm flipV="1">
            <a:off x="8291176" y="2730360"/>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A5C5414-7A51-3DDD-2404-D0B462678819}"/>
              </a:ext>
            </a:extLst>
          </p:cNvPr>
          <p:cNvCxnSpPr>
            <a:cxnSpLocks/>
            <a:stCxn id="8" idx="0"/>
            <a:endCxn id="6" idx="5"/>
          </p:cNvCxnSpPr>
          <p:nvPr/>
        </p:nvCxnSpPr>
        <p:spPr>
          <a:xfrm flipH="1" flipV="1">
            <a:off x="7578244" y="267876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B78AF7B3-39AE-98AE-E34C-E9ECFFD01F2B}"/>
              </a:ext>
            </a:extLst>
          </p:cNvPr>
          <p:cNvSpPr/>
          <p:nvPr/>
        </p:nvSpPr>
        <p:spPr>
          <a:xfrm>
            <a:off x="7787837" y="4252004"/>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 name="Oval 15">
            <a:extLst>
              <a:ext uri="{FF2B5EF4-FFF2-40B4-BE49-F238E27FC236}">
                <a16:creationId xmlns:a16="http://schemas.microsoft.com/office/drawing/2014/main" id="{C2244712-4F3F-D03C-EA77-9F6354100FAE}"/>
              </a:ext>
            </a:extLst>
          </p:cNvPr>
          <p:cNvSpPr/>
          <p:nvPr/>
        </p:nvSpPr>
        <p:spPr>
          <a:xfrm>
            <a:off x="8291176" y="4773623"/>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Oval 16">
            <a:extLst>
              <a:ext uri="{FF2B5EF4-FFF2-40B4-BE49-F238E27FC236}">
                <a16:creationId xmlns:a16="http://schemas.microsoft.com/office/drawing/2014/main" id="{E951A900-6F71-F7F5-57BB-BEBDA1800211}"/>
              </a:ext>
            </a:extLst>
          </p:cNvPr>
          <p:cNvSpPr/>
          <p:nvPr/>
        </p:nvSpPr>
        <p:spPr>
          <a:xfrm>
            <a:off x="7277505" y="477362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 name="Oval 17">
            <a:extLst>
              <a:ext uri="{FF2B5EF4-FFF2-40B4-BE49-F238E27FC236}">
                <a16:creationId xmlns:a16="http://schemas.microsoft.com/office/drawing/2014/main" id="{5060F860-1443-67D0-824A-2E48EBC7EFE5}"/>
              </a:ext>
            </a:extLst>
          </p:cNvPr>
          <p:cNvSpPr/>
          <p:nvPr/>
        </p:nvSpPr>
        <p:spPr>
          <a:xfrm>
            <a:off x="6916778"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E0E48AA-D457-2E9F-C632-61C5C3E91571}"/>
              </a:ext>
            </a:extLst>
          </p:cNvPr>
          <p:cNvSpPr/>
          <p:nvPr/>
        </p:nvSpPr>
        <p:spPr>
          <a:xfrm>
            <a:off x="7586500"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0" name="Oval 19">
            <a:extLst>
              <a:ext uri="{FF2B5EF4-FFF2-40B4-BE49-F238E27FC236}">
                <a16:creationId xmlns:a16="http://schemas.microsoft.com/office/drawing/2014/main" id="{0665EEF0-3F29-8E66-E777-053E26C6DE0E}"/>
              </a:ext>
            </a:extLst>
          </p:cNvPr>
          <p:cNvSpPr/>
          <p:nvPr/>
        </p:nvSpPr>
        <p:spPr>
          <a:xfrm>
            <a:off x="8115007" y="531326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21" name="Straight Connector 20">
            <a:extLst>
              <a:ext uri="{FF2B5EF4-FFF2-40B4-BE49-F238E27FC236}">
                <a16:creationId xmlns:a16="http://schemas.microsoft.com/office/drawing/2014/main" id="{8D8F73F3-5AE4-13F6-AC0E-C11BAB85C025}"/>
              </a:ext>
            </a:extLst>
          </p:cNvPr>
          <p:cNvCxnSpPr>
            <a:stCxn id="17" idx="7"/>
            <a:endCxn id="15" idx="3"/>
          </p:cNvCxnSpPr>
          <p:nvPr/>
        </p:nvCxnSpPr>
        <p:spPr>
          <a:xfrm flipV="1">
            <a:off x="7578244" y="4552743"/>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3FD1B51-5137-B1F8-C4E4-6321DA08FB73}"/>
              </a:ext>
            </a:extLst>
          </p:cNvPr>
          <p:cNvCxnSpPr>
            <a:cxnSpLocks/>
            <a:stCxn id="18" idx="0"/>
            <a:endCxn id="17" idx="3"/>
          </p:cNvCxnSpPr>
          <p:nvPr/>
        </p:nvCxnSpPr>
        <p:spPr>
          <a:xfrm flipV="1">
            <a:off x="7092947" y="5074362"/>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CBCD59-737D-25A9-14D2-7A31B1C811AE}"/>
              </a:ext>
            </a:extLst>
          </p:cNvPr>
          <p:cNvCxnSpPr>
            <a:cxnSpLocks/>
            <a:stCxn id="16" idx="1"/>
            <a:endCxn id="15" idx="5"/>
          </p:cNvCxnSpPr>
          <p:nvPr/>
        </p:nvCxnSpPr>
        <p:spPr>
          <a:xfrm flipH="1" flipV="1">
            <a:off x="8088576" y="4552743"/>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0E5F430-21C0-7CEB-1583-D21BD2C50B7B}"/>
              </a:ext>
            </a:extLst>
          </p:cNvPr>
          <p:cNvCxnSpPr>
            <a:cxnSpLocks/>
            <a:stCxn id="20" idx="0"/>
          </p:cNvCxnSpPr>
          <p:nvPr/>
        </p:nvCxnSpPr>
        <p:spPr>
          <a:xfrm flipV="1">
            <a:off x="8291176" y="5125961"/>
            <a:ext cx="176169"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78677-E5B3-75C5-BCCA-E689B8B1D0EB}"/>
              </a:ext>
            </a:extLst>
          </p:cNvPr>
          <p:cNvCxnSpPr>
            <a:cxnSpLocks/>
            <a:stCxn id="19" idx="0"/>
            <a:endCxn id="17" idx="5"/>
          </p:cNvCxnSpPr>
          <p:nvPr/>
        </p:nvCxnSpPr>
        <p:spPr>
          <a:xfrm flipH="1" flipV="1">
            <a:off x="7578244" y="507436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C3CB6D5-5C21-3DB1-1BAF-981413A57D3A}"/>
              </a:ext>
            </a:extLst>
          </p:cNvPr>
          <p:cNvSpPr txBox="1"/>
          <p:nvPr/>
        </p:nvSpPr>
        <p:spPr>
          <a:xfrm>
            <a:off x="7317959" y="3283473"/>
            <a:ext cx="1325556" cy="369332"/>
          </a:xfrm>
          <a:prstGeom prst="rect">
            <a:avLst/>
          </a:prstGeom>
          <a:noFill/>
        </p:spPr>
        <p:txBody>
          <a:bodyPr wrap="none" rtlCol="0">
            <a:spAutoFit/>
          </a:bodyPr>
          <a:lstStyle/>
          <a:p>
            <a:r>
              <a:rPr lang="en-GB" dirty="0"/>
              <a:t>Binary Heap</a:t>
            </a:r>
            <a:endParaRPr lang="en-SE" dirty="0"/>
          </a:p>
        </p:txBody>
      </p:sp>
      <p:sp>
        <p:nvSpPr>
          <p:cNvPr id="31" name="TextBox 30">
            <a:extLst>
              <a:ext uri="{FF2B5EF4-FFF2-40B4-BE49-F238E27FC236}">
                <a16:creationId xmlns:a16="http://schemas.microsoft.com/office/drawing/2014/main" id="{4B6D44BD-CED4-7F10-81BD-A7B0B6C25D4D}"/>
              </a:ext>
            </a:extLst>
          </p:cNvPr>
          <p:cNvSpPr txBox="1"/>
          <p:nvPr/>
        </p:nvSpPr>
        <p:spPr>
          <a:xfrm>
            <a:off x="6751679" y="5730524"/>
            <a:ext cx="2527484" cy="923330"/>
          </a:xfrm>
          <a:prstGeom prst="rect">
            <a:avLst/>
          </a:prstGeom>
          <a:noFill/>
        </p:spPr>
        <p:txBody>
          <a:bodyPr wrap="square" rtlCol="0">
            <a:spAutoFit/>
          </a:bodyPr>
          <a:lstStyle/>
          <a:p>
            <a:r>
              <a:rPr lang="en-GB" dirty="0"/>
              <a:t>Binary Search Tree</a:t>
            </a:r>
          </a:p>
          <a:p>
            <a:r>
              <a:rPr lang="en-GB" dirty="0"/>
              <a:t>In-order traversal gives sorted list [1,5,7,8,9,10]</a:t>
            </a:r>
            <a:endParaRPr lang="en-SE" dirty="0"/>
          </a:p>
        </p:txBody>
      </p:sp>
      <p:sp>
        <p:nvSpPr>
          <p:cNvPr id="27" name="TextBox 26">
            <a:extLst>
              <a:ext uri="{FF2B5EF4-FFF2-40B4-BE49-F238E27FC236}">
                <a16:creationId xmlns:a16="http://schemas.microsoft.com/office/drawing/2014/main" id="{23CB8600-5439-40F5-EAE2-F9010A065F2C}"/>
              </a:ext>
            </a:extLst>
          </p:cNvPr>
          <p:cNvSpPr txBox="1"/>
          <p:nvPr/>
        </p:nvSpPr>
        <p:spPr>
          <a:xfrm>
            <a:off x="8279633" y="4767262"/>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27574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1EB4-C6AE-3AD1-6E5C-8932C485997A}"/>
              </a:ext>
            </a:extLst>
          </p:cNvPr>
          <p:cNvSpPr>
            <a:spLocks noGrp="1"/>
          </p:cNvSpPr>
          <p:nvPr>
            <p:ph type="title"/>
          </p:nvPr>
        </p:nvSpPr>
        <p:spPr/>
        <p:txBody>
          <a:bodyPr/>
          <a:lstStyle/>
          <a:p>
            <a:r>
              <a:rPr lang="en-GB" dirty="0">
                <a:solidFill>
                  <a:srgbClr val="FF0000"/>
                </a:solidFill>
              </a:rPr>
              <a:t>Quick Sort</a:t>
            </a:r>
            <a:endParaRPr lang="en-SE" dirty="0"/>
          </a:p>
        </p:txBody>
      </p:sp>
      <p:sp>
        <p:nvSpPr>
          <p:cNvPr id="3" name="Content Placeholder 2">
            <a:extLst>
              <a:ext uri="{FF2B5EF4-FFF2-40B4-BE49-F238E27FC236}">
                <a16:creationId xmlns:a16="http://schemas.microsoft.com/office/drawing/2014/main" id="{5212DC98-50B1-1621-A7D2-1E7C52E134BF}"/>
              </a:ext>
            </a:extLst>
          </p:cNvPr>
          <p:cNvSpPr>
            <a:spLocks noGrp="1"/>
          </p:cNvSpPr>
          <p:nvPr>
            <p:ph idx="1"/>
          </p:nvPr>
        </p:nvSpPr>
        <p:spPr>
          <a:xfrm>
            <a:off x="457200" y="1417638"/>
            <a:ext cx="8229600" cy="5165724"/>
          </a:xfrm>
        </p:spPr>
        <p:txBody>
          <a:bodyPr>
            <a:normAutofit fontScale="77500" lnSpcReduction="20000"/>
          </a:bodyPr>
          <a:lstStyle/>
          <a:p>
            <a:r>
              <a:rPr lang="en-GB" dirty="0"/>
              <a:t>Quick Sort is based on the principle of divide and conquer: breaking down the problem into smaller sub-problems.</a:t>
            </a:r>
          </a:p>
          <a:p>
            <a:r>
              <a:rPr lang="en-GB" b="1" dirty="0"/>
              <a:t>Choose a Pivot</a:t>
            </a:r>
            <a:r>
              <a:rPr lang="en-GB" dirty="0"/>
              <a:t>: Select an element from the array as the pivot. The choice of pivot can vary (e.g., first element, last element, random element, or median).</a:t>
            </a:r>
          </a:p>
          <a:p>
            <a:r>
              <a:rPr lang="en-GB" b="1" dirty="0"/>
              <a:t>Partition the Array</a:t>
            </a:r>
            <a:r>
              <a:rPr lang="en-GB" dirty="0"/>
              <a:t>: </a:t>
            </a:r>
          </a:p>
          <a:p>
            <a:r>
              <a:rPr lang="en-GB" dirty="0"/>
              <a:t>1. The pivot is compared with each element in the array.</a:t>
            </a:r>
          </a:p>
          <a:p>
            <a:r>
              <a:rPr lang="en-GB" dirty="0"/>
              <a:t>2. Elements smaller than the pivot are moved to its left.</a:t>
            </a:r>
          </a:p>
          <a:p>
            <a:r>
              <a:rPr lang="en-GB" dirty="0"/>
              <a:t>3. Elements larger than the pivot are moved to its right.</a:t>
            </a:r>
          </a:p>
          <a:p>
            <a:r>
              <a:rPr lang="en-GB" dirty="0"/>
              <a:t>4. The pivot is placed in its final sorted position.</a:t>
            </a:r>
          </a:p>
          <a:p>
            <a:r>
              <a:rPr lang="en-GB" b="1" dirty="0"/>
              <a:t>Recursively Call</a:t>
            </a:r>
            <a:r>
              <a:rPr lang="en-GB" dirty="0"/>
              <a:t>: Recursively apply the same process to the two partitioned sub-arrays (left and right of the pivot).</a:t>
            </a:r>
          </a:p>
          <a:p>
            <a:r>
              <a:rPr lang="en-GB" b="1" dirty="0"/>
              <a:t>Base Case</a:t>
            </a:r>
            <a:r>
              <a:rPr lang="en-GB" dirty="0"/>
              <a:t>: The recursion stops when there is only one element left in the sub-array, as a single element is already sorted.</a:t>
            </a:r>
          </a:p>
          <a:p>
            <a:r>
              <a:rPr lang="en-GB" dirty="0"/>
              <a:t>Quick Sort | </a:t>
            </a:r>
            <a:r>
              <a:rPr lang="en-GB" dirty="0" err="1"/>
              <a:t>geeksforgeeks</a:t>
            </a:r>
            <a:endParaRPr lang="en-GB" dirty="0"/>
          </a:p>
          <a:p>
            <a:pPr lvl="1"/>
            <a:r>
              <a:rPr lang="en-GB" dirty="0">
                <a:hlinkClick r:id="rId3"/>
              </a:rPr>
              <a:t>https://www.geeksforgeeks.org/quick-sort-algorithm/</a:t>
            </a:r>
            <a:endParaRPr lang="en-GB" dirty="0"/>
          </a:p>
          <a:p>
            <a:pPr lvl="1"/>
            <a:r>
              <a:rPr lang="en-GB" dirty="0"/>
              <a:t>QUICK SORT | Sorting Algorithms | DSA | </a:t>
            </a:r>
            <a:r>
              <a:rPr lang="en-GB" dirty="0" err="1"/>
              <a:t>GeeksforGeeks</a:t>
            </a:r>
            <a:r>
              <a:rPr lang="en-GB" dirty="0"/>
              <a:t> </a:t>
            </a:r>
          </a:p>
          <a:p>
            <a:pPr lvl="1"/>
            <a:r>
              <a:rPr lang="en-GB" dirty="0">
                <a:hlinkClick r:id="rId4"/>
              </a:rPr>
              <a:t>https://www.youtube.com/watch?v=PgBzjlCcFvc&amp;t=80s</a:t>
            </a:r>
            <a:r>
              <a:rPr lang="en-GB" dirty="0"/>
              <a:t> </a:t>
            </a:r>
          </a:p>
          <a:p>
            <a:pPr lvl="1"/>
            <a:r>
              <a:rPr lang="en-GB" dirty="0"/>
              <a:t>Partition Function of Quick Sort | </a:t>
            </a:r>
            <a:r>
              <a:rPr lang="en-GB" dirty="0" err="1"/>
              <a:t>GeeksforGeeks</a:t>
            </a:r>
            <a:r>
              <a:rPr lang="en-GB" dirty="0"/>
              <a:t>  </a:t>
            </a:r>
            <a:r>
              <a:rPr lang="en-GB" dirty="0">
                <a:hlinkClick r:id="rId5"/>
              </a:rPr>
              <a:t>https://www.youtube.com/watch?v=OwR53k9DZ9c</a:t>
            </a:r>
            <a:r>
              <a:rPr lang="en-GB" dirty="0"/>
              <a:t> </a:t>
            </a:r>
          </a:p>
          <a:p>
            <a:endParaRPr lang="en-SE" dirty="0"/>
          </a:p>
        </p:txBody>
      </p:sp>
    </p:spTree>
    <p:extLst>
      <p:ext uri="{BB962C8B-B14F-4D97-AF65-F5344CB8AC3E}">
        <p14:creationId xmlns:p14="http://schemas.microsoft.com/office/powerpoint/2010/main" val="1318004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spc="40" dirty="0">
                <a:solidFill>
                  <a:srgbClr val="FF0000"/>
                </a:solidFill>
                <a:latin typeface="Arial"/>
                <a:cs typeface="Arial"/>
              </a:rPr>
              <a:t>Quick Sort: Selection of Pivot</a:t>
            </a:r>
            <a:endParaRPr lang="en-SE" spc="40" dirty="0">
              <a:solidFill>
                <a:srgbClr val="FF0000"/>
              </a:solidFill>
              <a:latin typeface="Arial"/>
              <a:cs typeface="Arial"/>
            </a:endParaRPr>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316334"/>
            <a:ext cx="8229600" cy="4829285"/>
          </a:xfrm>
        </p:spPr>
        <p:txBody>
          <a:bodyPr>
            <a:normAutofit/>
          </a:bodyPr>
          <a:lstStyle/>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DDA7-F21C-DDAA-408D-C1BEA7ABF5F9}"/>
              </a:ext>
            </a:extLst>
          </p:cNvPr>
          <p:cNvSpPr>
            <a:spLocks noGrp="1"/>
          </p:cNvSpPr>
          <p:nvPr>
            <p:ph type="title"/>
          </p:nvPr>
        </p:nvSpPr>
        <p:spPr/>
        <p:txBody>
          <a:bodyPr/>
          <a:lstStyle/>
          <a:p>
            <a:r>
              <a:rPr lang="en-GB" dirty="0">
                <a:solidFill>
                  <a:schemeClr val="bg1">
                    <a:lumMod val="75000"/>
                  </a:schemeClr>
                </a:solidFill>
              </a:rPr>
              <a:t>Bubble Sort</a:t>
            </a:r>
            <a:endParaRPr lang="en-SE" dirty="0">
              <a:solidFill>
                <a:schemeClr val="bg1">
                  <a:lumMod val="75000"/>
                </a:schemeClr>
              </a:solidFill>
            </a:endParaRPr>
          </a:p>
        </p:txBody>
      </p:sp>
      <p:sp>
        <p:nvSpPr>
          <p:cNvPr id="3" name="Content Placeholder 2">
            <a:extLst>
              <a:ext uri="{FF2B5EF4-FFF2-40B4-BE49-F238E27FC236}">
                <a16:creationId xmlns:a16="http://schemas.microsoft.com/office/drawing/2014/main" id="{A23A4B54-8CB1-6427-5074-674BE00EF8A5}"/>
              </a:ext>
            </a:extLst>
          </p:cNvPr>
          <p:cNvSpPr>
            <a:spLocks noGrp="1"/>
          </p:cNvSpPr>
          <p:nvPr>
            <p:ph idx="1"/>
          </p:nvPr>
        </p:nvSpPr>
        <p:spPr/>
        <p:txBody>
          <a:bodyPr>
            <a:normAutofit fontScale="92500" lnSpcReduction="10000"/>
          </a:bodyPr>
          <a:lstStyle/>
          <a:p>
            <a:r>
              <a:rPr lang="en-GB" dirty="0"/>
              <a:t>Bubble Sort works by repeatedly swapping adjacent elements if they are in the wrong order. </a:t>
            </a:r>
          </a:p>
          <a:p>
            <a:pPr lvl="1"/>
            <a:r>
              <a:rPr lang="en-GB" dirty="0"/>
              <a:t>We sort the array using multiple passes. After the first pass, the maximum element goes to end (its correct position). Same way, after second pass, the second largest element goes to second last position and so on.</a:t>
            </a:r>
          </a:p>
          <a:p>
            <a:pPr lvl="1"/>
            <a:r>
              <a:rPr lang="en-GB" dirty="0"/>
              <a:t>In every pass, we process only those elements that have already not moved to correct position. After k passes, the largest k elements must have been moved to the last k positions.</a:t>
            </a:r>
          </a:p>
          <a:p>
            <a:r>
              <a:rPr lang="en-GB" dirty="0"/>
              <a:t>Time complexity: O(n</a:t>
            </a:r>
            <a:r>
              <a:rPr lang="en-GB" baseline="30000" dirty="0"/>
              <a:t>2</a:t>
            </a:r>
            <a:r>
              <a:rPr lang="en-GB" dirty="0"/>
              <a:t>)</a:t>
            </a:r>
          </a:p>
          <a:p>
            <a:r>
              <a:rPr lang="en-US" altLang="zh-CN" dirty="0"/>
              <a:t>Bubble</a:t>
            </a:r>
            <a:r>
              <a:rPr lang="en-GB" dirty="0"/>
              <a:t> Sort | </a:t>
            </a:r>
            <a:r>
              <a:rPr lang="en-GB" dirty="0" err="1"/>
              <a:t>GeeksforGeeks</a:t>
            </a:r>
            <a:endParaRPr lang="en-GB" dirty="0"/>
          </a:p>
          <a:p>
            <a:pPr lvl="1"/>
            <a:r>
              <a:rPr lang="en-GB" dirty="0">
                <a:hlinkClick r:id="rId3"/>
              </a:rPr>
              <a:t>https://www.geeksforgeeks.org/bubble-sort-algorithm/</a:t>
            </a:r>
            <a:endParaRPr lang="en-GB" dirty="0"/>
          </a:p>
          <a:p>
            <a:pPr lvl="1"/>
            <a:r>
              <a:rPr lang="en-GB" dirty="0">
                <a:hlinkClick r:id="rId4"/>
              </a:rPr>
              <a:t>https://www.geeksforgeeks.org/time-and-space-complexity-analysis-of-bubble-sort/</a:t>
            </a:r>
            <a:r>
              <a:rPr lang="en-GB" dirty="0"/>
              <a:t> </a:t>
            </a:r>
          </a:p>
          <a:p>
            <a:pPr lvl="1"/>
            <a:r>
              <a:rPr lang="en-GB" dirty="0">
                <a:hlinkClick r:id="rId5"/>
              </a:rPr>
              <a:t>https://www.youtube.com/watch?v=nmhjrI-aW5o</a:t>
            </a:r>
            <a:endParaRPr lang="en-SE" dirty="0"/>
          </a:p>
          <a:p>
            <a:endParaRPr lang="en-GB" dirty="0"/>
          </a:p>
        </p:txBody>
      </p:sp>
    </p:spTree>
    <p:extLst>
      <p:ext uri="{BB962C8B-B14F-4D97-AF65-F5344CB8AC3E}">
        <p14:creationId xmlns:p14="http://schemas.microsoft.com/office/powerpoint/2010/main" val="198691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4311275"/>
          </a:xfrm>
          <a:prstGeom prst="rect">
            <a:avLst/>
          </a:prstGeom>
        </p:spPr>
        <p:txBody>
          <a:bodyPr vert="horz" wrap="square" lIns="0" tIns="11206" rIns="0" bIns="0" rtlCol="0">
            <a:spAutoFit/>
          </a:bodyPr>
          <a:lstStyle/>
          <a:p>
            <a:pPr marL="11206">
              <a:lnSpc>
                <a:spcPts val="1716"/>
              </a:lnSpc>
              <a:spcBef>
                <a:spcPts val="88"/>
              </a:spcBef>
              <a:tabLst>
                <a:tab pos="1247842" algn="l"/>
              </a:tabLst>
            </a:pPr>
            <a:r>
              <a:rPr lang="en-GB" sz="2000" spc="44" dirty="0">
                <a:solidFill>
                  <a:srgbClr val="005493"/>
                </a:solidFill>
                <a:latin typeface="Arial" panose="020B0604020202020204" pitchFamily="34" charset="0"/>
                <a:cs typeface="Arial" panose="020B0604020202020204" pitchFamily="34" charset="0"/>
              </a:rPr>
              <a:t>Worst</a:t>
            </a:r>
            <a:r>
              <a:rPr lang="en-GB" sz="2000" spc="26"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case.	</a:t>
            </a:r>
            <a:r>
              <a:rPr lang="en-GB" sz="2000" spc="101" dirty="0">
                <a:latin typeface="Arial" panose="020B0604020202020204" pitchFamily="34" charset="0"/>
                <a:cs typeface="Arial" panose="020B0604020202020204" pitchFamily="34" charset="0"/>
              </a:rPr>
              <a:t>Number </a:t>
            </a:r>
            <a:r>
              <a:rPr lang="en-GB" sz="2000" spc="57" dirty="0">
                <a:latin typeface="Arial" panose="020B0604020202020204" pitchFamily="34" charset="0"/>
                <a:cs typeface="Arial" panose="020B0604020202020204" pitchFamily="34" charset="0"/>
              </a:rPr>
              <a:t>of </a:t>
            </a:r>
            <a:r>
              <a:rPr lang="en-GB" sz="2000" spc="84" dirty="0">
                <a:latin typeface="Arial" panose="020B0604020202020204" pitchFamily="34" charset="0"/>
                <a:cs typeface="Arial" panose="020B0604020202020204" pitchFamily="34" charset="0"/>
              </a:rPr>
              <a:t>compares is</a:t>
            </a:r>
            <a:r>
              <a:rPr lang="en-GB" sz="2000" spc="-159"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quadratic.</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0185" dirty="0">
                <a:latin typeface="Arial" panose="020B0604020202020204" pitchFamily="34" charset="0"/>
                <a:cs typeface="Arial" panose="020B0604020202020204" pitchFamily="34" charset="0"/>
              </a:rPr>
              <a:t>・</a:t>
            </a:r>
            <a:r>
              <a:rPr lang="en-GB" sz="4800" spc="-297" baseline="-10185"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 </a:t>
            </a:r>
            <a:r>
              <a:rPr lang="en-GB" sz="2000" dirty="0">
                <a:latin typeface="Arial" panose="020B0604020202020204" pitchFamily="34" charset="0"/>
                <a:cs typeface="Arial" panose="020B0604020202020204" pitchFamily="34" charset="0"/>
              </a:rPr>
              <a:t>+ </a:t>
            </a:r>
            <a:r>
              <a:rPr lang="en-GB"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a:t>
            </a:r>
            <a:r>
              <a:rPr lang="en-GB" sz="2000" i="1" dirty="0">
                <a:latin typeface="Arial" panose="020B0604020202020204" pitchFamily="34" charset="0"/>
                <a:cs typeface="Arial" panose="020B0604020202020204" pitchFamily="34" charset="0"/>
              </a:rPr>
              <a:t> </a:t>
            </a:r>
            <a:r>
              <a:rPr lang="en-GB" sz="2000" spc="199" dirty="0">
                <a:latin typeface="Arial" panose="020B0604020202020204" pitchFamily="34" charset="0"/>
                <a:cs typeface="Arial" panose="020B0604020202020204" pitchFamily="34" charset="0"/>
              </a:rPr>
              <a:t>-</a:t>
            </a:r>
            <a:r>
              <a:rPr lang="en-GB" sz="2000" spc="-163"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1) + </a:t>
            </a:r>
            <a:r>
              <a:rPr lang="en-GB"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 </a:t>
            </a:r>
            <a:r>
              <a:rPr lang="en-GB" sz="2000" spc="199" dirty="0">
                <a:latin typeface="Arial" panose="020B0604020202020204" pitchFamily="34" charset="0"/>
                <a:cs typeface="Arial" panose="020B0604020202020204" pitchFamily="34" charset="0"/>
              </a:rPr>
              <a:t>-</a:t>
            </a:r>
            <a:r>
              <a:rPr lang="en-GB" sz="2000" spc="-163"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2)  + … + 1</a:t>
            </a:r>
            <a:r>
              <a:rPr lang="en-GB" sz="2000" spc="393" dirty="0">
                <a:latin typeface="Arial" panose="020B0604020202020204" pitchFamily="34" charset="0"/>
                <a:cs typeface="Arial" panose="020B0604020202020204" pitchFamily="34" charset="0"/>
              </a:rPr>
              <a:t> </a:t>
            </a:r>
            <a:r>
              <a:rPr lang="en-GB" sz="2000" spc="393" dirty="0">
                <a:latin typeface="Arial" panose="020B0604020202020204" pitchFamily="34" charset="0"/>
                <a:cs typeface="Arial" panose="020B0604020202020204" pitchFamily="34" charset="0"/>
                <a:sym typeface="Wingdings" panose="05000000000000000000" pitchFamily="2" charset="2"/>
              </a:rPr>
              <a:t></a:t>
            </a:r>
            <a:r>
              <a:rPr lang="en-GB" sz="2000" dirty="0">
                <a:latin typeface="Arial" panose="020B0604020202020204" pitchFamily="34" charset="0"/>
                <a:cs typeface="Arial" panose="020B0604020202020204" pitchFamily="34" charset="0"/>
              </a:rPr>
              <a:t>O(</a:t>
            </a:r>
            <a:r>
              <a:rPr lang="en-GB" sz="2000" i="1" dirty="0">
                <a:latin typeface="Arial" panose="020B0604020202020204" pitchFamily="34" charset="0"/>
                <a:cs typeface="Arial" panose="020B0604020202020204" pitchFamily="34" charset="0"/>
              </a:rPr>
              <a:t>n</a:t>
            </a:r>
            <a:r>
              <a:rPr lang="en-GB" sz="2000" i="1" spc="-132" dirty="0">
                <a:latin typeface="Arial" panose="020B0604020202020204" pitchFamily="34" charset="0"/>
                <a:cs typeface="Arial" panose="020B0604020202020204" pitchFamily="34" charset="0"/>
              </a:rPr>
              <a:t> </a:t>
            </a:r>
            <a:r>
              <a:rPr lang="en-GB" sz="2000" baseline="25462"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a:t>
            </a: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93" dirty="0">
                <a:latin typeface="Arial" panose="020B0604020202020204" pitchFamily="34" charset="0"/>
                <a:cs typeface="Arial" panose="020B0604020202020204" pitchFamily="34" charset="0"/>
              </a:rPr>
              <a:t>More</a:t>
            </a:r>
            <a:r>
              <a:rPr lang="en-GB" sz="2000" spc="22"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likely</a:t>
            </a:r>
            <a:r>
              <a:rPr lang="en-GB" sz="2000" spc="22" dirty="0">
                <a:latin typeface="Arial" panose="020B0604020202020204" pitchFamily="34" charset="0"/>
                <a:cs typeface="Arial" panose="020B0604020202020204" pitchFamily="34" charset="0"/>
              </a:rPr>
              <a:t> that </a:t>
            </a:r>
            <a:r>
              <a:rPr lang="en-GB" sz="2000" spc="97" dirty="0">
                <a:latin typeface="Arial" panose="020B0604020202020204" pitchFamily="34" charset="0"/>
                <a:cs typeface="Arial" panose="020B0604020202020204" pitchFamily="34" charset="0"/>
              </a:rPr>
              <a:t>your</a:t>
            </a:r>
            <a:r>
              <a:rPr lang="en-GB" sz="2000" spc="26" dirty="0">
                <a:latin typeface="Arial" panose="020B0604020202020204" pitchFamily="34" charset="0"/>
                <a:cs typeface="Arial" panose="020B0604020202020204" pitchFamily="34" charset="0"/>
              </a:rPr>
              <a:t> </a:t>
            </a:r>
            <a:r>
              <a:rPr lang="en-GB" sz="2000" spc="71" dirty="0">
                <a:latin typeface="Arial" panose="020B0604020202020204" pitchFamily="34" charset="0"/>
                <a:cs typeface="Arial" panose="020B0604020202020204" pitchFamily="34" charset="0"/>
              </a:rPr>
              <a:t>computer</a:t>
            </a:r>
            <a:r>
              <a:rPr lang="en-GB" sz="2000" spc="22"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is</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struck</a:t>
            </a:r>
            <a:r>
              <a:rPr lang="en-GB" sz="2000" spc="26" dirty="0">
                <a:latin typeface="Arial" panose="020B0604020202020204" pitchFamily="34" charset="0"/>
                <a:cs typeface="Arial" panose="020B0604020202020204" pitchFamily="34" charset="0"/>
              </a:rPr>
              <a:t> </a:t>
            </a:r>
            <a:r>
              <a:rPr lang="en-GB" sz="2000" spc="115" dirty="0">
                <a:latin typeface="Arial" panose="020B0604020202020204" pitchFamily="34" charset="0"/>
                <a:cs typeface="Arial" panose="020B0604020202020204" pitchFamily="34" charset="0"/>
              </a:rPr>
              <a:t>by</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lightning</a:t>
            </a:r>
            <a:r>
              <a:rPr lang="en-GB" sz="2000" spc="22" dirty="0">
                <a:latin typeface="Arial" panose="020B0604020202020204" pitchFamily="34" charset="0"/>
                <a:cs typeface="Arial" panose="020B0604020202020204" pitchFamily="34" charset="0"/>
              </a:rPr>
              <a:t> bolt.</a:t>
            </a:r>
            <a:endParaRPr lang="en-GB" sz="2000"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lang="en-GB" sz="2000" spc="79" dirty="0">
                <a:solidFill>
                  <a:srgbClr val="005493"/>
                </a:solidFill>
                <a:latin typeface="Arial" panose="020B0604020202020204" pitchFamily="34" charset="0"/>
                <a:cs typeface="Arial" panose="020B0604020202020204" pitchFamily="34" charset="0"/>
              </a:rPr>
              <a:t>Average</a:t>
            </a:r>
            <a:r>
              <a:rPr lang="en-GB" sz="2000" spc="31"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case.	</a:t>
            </a:r>
            <a:r>
              <a:rPr lang="en-GB" sz="2000" spc="101" dirty="0">
                <a:latin typeface="Arial" panose="020B0604020202020204" pitchFamily="34" charset="0"/>
                <a:cs typeface="Arial" panose="020B0604020202020204" pitchFamily="34" charset="0"/>
              </a:rPr>
              <a:t>Number </a:t>
            </a:r>
            <a:r>
              <a:rPr lang="en-GB" sz="2000" spc="57" dirty="0">
                <a:latin typeface="Arial" panose="020B0604020202020204" pitchFamily="34" charset="0"/>
                <a:cs typeface="Arial" panose="020B0604020202020204" pitchFamily="34" charset="0"/>
              </a:rPr>
              <a:t>of </a:t>
            </a:r>
            <a:r>
              <a:rPr lang="en-GB" sz="2000" spc="84" dirty="0">
                <a:latin typeface="Arial" panose="020B0604020202020204" pitchFamily="34" charset="0"/>
                <a:cs typeface="Arial" panose="020B0604020202020204" pitchFamily="34" charset="0"/>
              </a:rPr>
              <a:t>compares is </a:t>
            </a:r>
            <a:r>
              <a:rPr lang="en-GB" sz="2000" dirty="0">
                <a:latin typeface="Arial" panose="020B0604020202020204" pitchFamily="34" charset="0"/>
                <a:cs typeface="Arial" panose="020B0604020202020204" pitchFamily="34" charset="0"/>
              </a:rPr>
              <a:t>~1.39 </a:t>
            </a:r>
            <a:r>
              <a:rPr lang="en-GB" sz="2000" i="1" dirty="0">
                <a:latin typeface="Arial" panose="020B0604020202020204" pitchFamily="34" charset="0"/>
                <a:cs typeface="Arial" panose="020B0604020202020204" pitchFamily="34" charset="0"/>
              </a:rPr>
              <a:t>n </a:t>
            </a:r>
            <a:r>
              <a:rPr lang="en-GB" sz="2000" spc="-4" dirty="0">
                <a:latin typeface="Arial" panose="020B0604020202020204" pitchFamily="34" charset="0"/>
                <a:cs typeface="Arial" panose="020B0604020202020204" pitchFamily="34" charset="0"/>
              </a:rPr>
              <a:t>log</a:t>
            </a:r>
            <a:r>
              <a:rPr lang="en-GB" sz="2000" spc="-247" dirty="0">
                <a:latin typeface="Arial" panose="020B0604020202020204" pitchFamily="34" charset="0"/>
                <a:cs typeface="Arial" panose="020B0604020202020204" pitchFamily="34" charset="0"/>
              </a:rPr>
              <a:t> </a:t>
            </a:r>
            <a:r>
              <a:rPr lang="en-GB" sz="2000" i="1" spc="-40" dirty="0">
                <a:latin typeface="Arial" panose="020B0604020202020204" pitchFamily="34" charset="0"/>
                <a:cs typeface="Arial" panose="020B0604020202020204" pitchFamily="34" charset="0"/>
              </a:rPr>
              <a:t>n</a:t>
            </a:r>
            <a:r>
              <a:rPr lang="en-GB" sz="2000" spc="-40" dirty="0">
                <a:solidFill>
                  <a:srgbClr val="005493"/>
                </a:solidFill>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2037" dirty="0">
                <a:latin typeface="Arial" panose="020B0604020202020204" pitchFamily="34" charset="0"/>
                <a:cs typeface="Arial" panose="020B0604020202020204" pitchFamily="34" charset="0"/>
              </a:rPr>
              <a:t>・</a:t>
            </a:r>
            <a:r>
              <a:rPr lang="en-GB" sz="2000" spc="150" dirty="0">
                <a:latin typeface="Arial" panose="020B0604020202020204" pitchFamily="34" charset="0"/>
                <a:cs typeface="Arial" panose="020B0604020202020204" pitchFamily="34" charset="0"/>
              </a:rPr>
              <a:t>39%</a:t>
            </a:r>
            <a:r>
              <a:rPr lang="en-GB" sz="2000" spc="18"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more</a:t>
            </a:r>
            <a:r>
              <a:rPr lang="en-GB" sz="2000" spc="22"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compares</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than</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Merge Sort.</a:t>
            </a:r>
            <a:endParaRPr lang="en-GB" sz="2000" dirty="0">
              <a:latin typeface="Arial" panose="020B0604020202020204" pitchFamily="34" charset="0"/>
              <a:cs typeface="Arial" panose="020B0604020202020204" pitchFamily="34" charset="0"/>
            </a:endParaRP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31" dirty="0">
                <a:solidFill>
                  <a:srgbClr val="8D3124"/>
                </a:solidFill>
                <a:latin typeface="Arial" panose="020B0604020202020204" pitchFamily="34" charset="0"/>
                <a:cs typeface="Arial" panose="020B0604020202020204" pitchFamily="34" charset="0"/>
              </a:rPr>
              <a:t>But</a:t>
            </a:r>
            <a:r>
              <a:rPr lang="en-GB" sz="2000" spc="26" dirty="0">
                <a:solidFill>
                  <a:srgbClr val="8D3124"/>
                </a:solidFill>
                <a:latin typeface="Arial" panose="020B0604020202020204" pitchFamily="34" charset="0"/>
                <a:cs typeface="Arial" panose="020B0604020202020204" pitchFamily="34" charset="0"/>
              </a:rPr>
              <a:t> </a:t>
            </a:r>
            <a:r>
              <a:rPr lang="en-GB" sz="2000" spc="35" dirty="0">
                <a:latin typeface="Arial" panose="020B0604020202020204" pitchFamily="34" charset="0"/>
                <a:cs typeface="Arial" panose="020B0604020202020204" pitchFamily="34" charset="0"/>
              </a:rPr>
              <a:t>faster</a:t>
            </a:r>
            <a:r>
              <a:rPr lang="en-GB" sz="2000" spc="31"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than</a:t>
            </a:r>
            <a:r>
              <a:rPr lang="en-GB" sz="2000" spc="26"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Merge Sort</a:t>
            </a:r>
            <a:r>
              <a:rPr lang="en-GB" sz="2000" spc="31" dirty="0">
                <a:latin typeface="Arial" panose="020B0604020202020204" pitchFamily="34" charset="0"/>
                <a:cs typeface="Arial" panose="020B0604020202020204" pitchFamily="34" charset="0"/>
              </a:rPr>
              <a:t> </a:t>
            </a:r>
            <a:r>
              <a:rPr lang="en-GB" sz="2000" spc="62" dirty="0">
                <a:latin typeface="Arial" panose="020B0604020202020204" pitchFamily="34" charset="0"/>
                <a:cs typeface="Arial" panose="020B0604020202020204" pitchFamily="34" charset="0"/>
              </a:rPr>
              <a:t>in</a:t>
            </a:r>
            <a:r>
              <a:rPr lang="en-GB" sz="2000" spc="26" dirty="0">
                <a:latin typeface="Arial" panose="020B0604020202020204" pitchFamily="34" charset="0"/>
                <a:cs typeface="Arial" panose="020B0604020202020204" pitchFamily="34" charset="0"/>
              </a:rPr>
              <a:t> </a:t>
            </a:r>
            <a:r>
              <a:rPr lang="en-GB" sz="2000" spc="31" dirty="0">
                <a:latin typeface="Arial" panose="020B0604020202020204" pitchFamily="34" charset="0"/>
                <a:cs typeface="Arial" panose="020B0604020202020204" pitchFamily="34" charset="0"/>
              </a:rPr>
              <a:t>practice </a:t>
            </a:r>
            <a:r>
              <a:rPr lang="en-GB" sz="2000" spc="71" dirty="0">
                <a:latin typeface="Arial" panose="020B0604020202020204" pitchFamily="34" charset="0"/>
                <a:cs typeface="Arial" panose="020B0604020202020204" pitchFamily="34" charset="0"/>
              </a:rPr>
              <a:t>because</a:t>
            </a:r>
            <a:r>
              <a:rPr lang="en-GB" sz="2000" spc="31"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of</a:t>
            </a:r>
            <a:r>
              <a:rPr lang="en-GB" sz="2000" spc="26"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less</a:t>
            </a:r>
            <a:r>
              <a:rPr lang="en-GB" sz="2000" spc="31"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data</a:t>
            </a:r>
            <a:r>
              <a:rPr lang="en-GB" sz="2000" spc="26"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movement.</a:t>
            </a:r>
            <a:endParaRPr lang="en-GB" sz="2000" dirty="0">
              <a:latin typeface="Arial" panose="020B0604020202020204" pitchFamily="34" charset="0"/>
              <a:cs typeface="Arial" panose="020B0604020202020204" pitchFamily="34" charset="0"/>
            </a:endParaRPr>
          </a:p>
          <a:p>
            <a:pPr marL="11206">
              <a:lnSpc>
                <a:spcPts val="1716"/>
              </a:lnSpc>
              <a:spcBef>
                <a:spcPts val="3048"/>
              </a:spcBef>
            </a:pPr>
            <a:r>
              <a:rPr lang="en-GB" sz="2000" spc="106" dirty="0">
                <a:solidFill>
                  <a:srgbClr val="005493"/>
                </a:solidFill>
                <a:latin typeface="Arial" panose="020B0604020202020204" pitchFamily="34" charset="0"/>
                <a:cs typeface="Arial" panose="020B0604020202020204" pitchFamily="34" charset="0"/>
              </a:rPr>
              <a:t>Random</a:t>
            </a:r>
            <a:r>
              <a:rPr lang="en-GB" sz="2000" spc="18"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shuffle.</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2037" dirty="0">
                <a:latin typeface="Arial" panose="020B0604020202020204" pitchFamily="34" charset="0"/>
                <a:cs typeface="Arial" panose="020B0604020202020204" pitchFamily="34" charset="0"/>
              </a:rPr>
              <a:t>・</a:t>
            </a:r>
            <a:r>
              <a:rPr lang="en-GB" sz="2000" spc="44" dirty="0">
                <a:latin typeface="Arial" panose="020B0604020202020204" pitchFamily="34" charset="0"/>
                <a:cs typeface="Arial" panose="020B0604020202020204" pitchFamily="34" charset="0"/>
              </a:rPr>
              <a:t>Probabilistic</a:t>
            </a:r>
            <a:r>
              <a:rPr lang="en-GB" sz="2000" spc="18"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guarantee</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against</a:t>
            </a:r>
            <a:r>
              <a:rPr lang="en-GB" sz="2000" spc="22" dirty="0">
                <a:latin typeface="Arial" panose="020B0604020202020204" pitchFamily="34" charset="0"/>
                <a:cs typeface="Arial" panose="020B0604020202020204" pitchFamily="34" charset="0"/>
              </a:rPr>
              <a:t> </a:t>
            </a:r>
            <a:r>
              <a:rPr lang="en-GB" sz="2000" spc="88" dirty="0">
                <a:latin typeface="Arial" panose="020B0604020202020204" pitchFamily="34" charset="0"/>
                <a:cs typeface="Arial" panose="020B0604020202020204" pitchFamily="34" charset="0"/>
              </a:rPr>
              <a:t>worst</a:t>
            </a:r>
            <a:r>
              <a:rPr lang="en-GB" sz="2000" spc="22" dirty="0">
                <a:latin typeface="Arial" panose="020B0604020202020204" pitchFamily="34" charset="0"/>
                <a:cs typeface="Arial" panose="020B0604020202020204" pitchFamily="34" charset="0"/>
              </a:rPr>
              <a:t> </a:t>
            </a:r>
            <a:r>
              <a:rPr lang="en-GB" sz="2000" spc="35" dirty="0">
                <a:latin typeface="Arial" panose="020B0604020202020204" pitchFamily="34" charset="0"/>
                <a:cs typeface="Arial" panose="020B0604020202020204" pitchFamily="34" charset="0"/>
              </a:rPr>
              <a:t>case.</a:t>
            </a:r>
            <a:endParaRPr lang="en-GB" sz="2000" dirty="0">
              <a:latin typeface="Arial" panose="020B0604020202020204" pitchFamily="34" charset="0"/>
              <a:cs typeface="Arial" panose="020B0604020202020204" pitchFamily="34" charset="0"/>
            </a:endParaRP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79" dirty="0">
                <a:latin typeface="Arial" panose="020B0604020202020204" pitchFamily="34" charset="0"/>
                <a:cs typeface="Arial" panose="020B0604020202020204" pitchFamily="34" charset="0"/>
              </a:rPr>
              <a:t>Basis</a:t>
            </a:r>
            <a:r>
              <a:rPr lang="en-GB" sz="2000" spc="22" dirty="0">
                <a:latin typeface="Arial" panose="020B0604020202020204" pitchFamily="34" charset="0"/>
                <a:cs typeface="Arial" panose="020B0604020202020204" pitchFamily="34" charset="0"/>
              </a:rPr>
              <a:t> </a:t>
            </a:r>
            <a:r>
              <a:rPr lang="en-GB" sz="2000" spc="49" dirty="0">
                <a:latin typeface="Arial" panose="020B0604020202020204" pitchFamily="34" charset="0"/>
                <a:cs typeface="Arial" panose="020B0604020202020204" pitchFamily="34" charset="0"/>
              </a:rPr>
              <a:t>for</a:t>
            </a:r>
            <a:r>
              <a:rPr lang="en-GB" sz="2000" spc="22" dirty="0">
                <a:latin typeface="Arial" panose="020B0604020202020204" pitchFamily="34" charset="0"/>
                <a:cs typeface="Arial" panose="020B0604020202020204" pitchFamily="34" charset="0"/>
              </a:rPr>
              <a:t> </a:t>
            </a:r>
            <a:r>
              <a:rPr lang="en-GB" sz="2000" spc="71" dirty="0">
                <a:latin typeface="Arial" panose="020B0604020202020204" pitchFamily="34" charset="0"/>
                <a:cs typeface="Arial" panose="020B0604020202020204" pitchFamily="34" charset="0"/>
              </a:rPr>
              <a:t>math</a:t>
            </a:r>
            <a:r>
              <a:rPr lang="en-GB" sz="2000" spc="26"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model</a:t>
            </a:r>
            <a:r>
              <a:rPr lang="en-GB" sz="2000" spc="22" dirty="0">
                <a:latin typeface="Arial" panose="020B0604020202020204" pitchFamily="34" charset="0"/>
                <a:cs typeface="Arial" panose="020B0604020202020204" pitchFamily="34" charset="0"/>
              </a:rPr>
              <a:t> that</a:t>
            </a:r>
            <a:r>
              <a:rPr lang="en-GB" sz="2000" spc="26"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can</a:t>
            </a:r>
            <a:r>
              <a:rPr lang="en-GB" sz="2000" spc="22"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be</a:t>
            </a:r>
            <a:r>
              <a:rPr lang="en-GB" sz="2000" spc="26" dirty="0">
                <a:latin typeface="Arial" panose="020B0604020202020204" pitchFamily="34" charset="0"/>
                <a:cs typeface="Arial" panose="020B0604020202020204" pitchFamily="34" charset="0"/>
              </a:rPr>
              <a:t> </a:t>
            </a:r>
            <a:r>
              <a:rPr lang="en-GB" sz="2000" spc="44" dirty="0">
                <a:latin typeface="Arial" panose="020B0604020202020204" pitchFamily="34" charset="0"/>
                <a:cs typeface="Arial" panose="020B0604020202020204" pitchFamily="34" charset="0"/>
              </a:rPr>
              <a:t>validated</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with</a:t>
            </a:r>
            <a:r>
              <a:rPr lang="en-GB" sz="2000" spc="26"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experiments.</a:t>
            </a:r>
            <a:endParaRPr lang="en-GB" sz="20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pc="40" dirty="0">
                <a:solidFill>
                  <a:schemeClr val="bg1">
                    <a:lumMod val="85000"/>
                  </a:schemeClr>
                </a:solidFill>
                <a:latin typeface="Arial"/>
                <a:cs typeface="Arial"/>
              </a:rPr>
              <a:t>Quick Sort Time Complexity</a:t>
            </a:r>
            <a:endParaRPr lang="en-US" dirty="0">
              <a:solidFill>
                <a:schemeClr val="bg1">
                  <a:lumMod val="85000"/>
                </a:schemeClr>
              </a:solidFill>
            </a:endParaRPr>
          </a:p>
        </p:txBody>
      </p:sp>
    </p:spTree>
    <p:extLst>
      <p:ext uri="{BB962C8B-B14F-4D97-AF65-F5344CB8AC3E}">
        <p14:creationId xmlns:p14="http://schemas.microsoft.com/office/powerpoint/2010/main" val="1061634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a:xfrm>
            <a:off x="457200" y="0"/>
            <a:ext cx="8229600" cy="1143000"/>
          </a:xfrm>
        </p:spPr>
        <p:txBody>
          <a:bodyPr/>
          <a:lstStyle/>
          <a:p>
            <a:r>
              <a:rPr lang="en-US" dirty="0">
                <a:solidFill>
                  <a:schemeClr val="bg1">
                    <a:lumMod val="85000"/>
                  </a:schemeClr>
                </a:solidFill>
              </a:rPr>
              <a:t>Quick Sort Example 1 </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4404732" cy="223551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C17C7D79-E75C-F218-6DDB-6B1915C155A6}"/>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first element as pivot</a:t>
            </a:r>
            <a:endParaRPr lang="en-SE" sz="2000" dirty="0"/>
          </a:p>
        </p:txBody>
      </p:sp>
    </p:spTree>
    <p:extLst>
      <p:ext uri="{BB962C8B-B14F-4D97-AF65-F5344CB8AC3E}">
        <p14:creationId xmlns:p14="http://schemas.microsoft.com/office/powerpoint/2010/main" val="31735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FA56-456A-282D-2E8F-AAEABEDA06A8}"/>
              </a:ext>
            </a:extLst>
          </p:cNvPr>
          <p:cNvSpPr>
            <a:spLocks noGrp="1"/>
          </p:cNvSpPr>
          <p:nvPr>
            <p:ph type="title"/>
          </p:nvPr>
        </p:nvSpPr>
        <p:spPr/>
        <p:txBody>
          <a:bodyPr/>
          <a:lstStyle/>
          <a:p>
            <a:r>
              <a:rPr lang="en-US" dirty="0">
                <a:solidFill>
                  <a:srgbClr val="FF0000"/>
                </a:solidFill>
              </a:rPr>
              <a:t>Quick Sort Example 2</a:t>
            </a:r>
            <a:endParaRPr lang="en-SE" dirty="0">
              <a:solidFill>
                <a:srgbClr val="FF0000"/>
              </a:solidFill>
            </a:endParaRPr>
          </a:p>
        </p:txBody>
      </p:sp>
      <p:sp>
        <p:nvSpPr>
          <p:cNvPr id="3" name="Content Placeholder 2">
            <a:extLst>
              <a:ext uri="{FF2B5EF4-FFF2-40B4-BE49-F238E27FC236}">
                <a16:creationId xmlns:a16="http://schemas.microsoft.com/office/drawing/2014/main" id="{8C403524-08A7-8387-59E3-43BD809191FA}"/>
              </a:ext>
            </a:extLst>
          </p:cNvPr>
          <p:cNvSpPr>
            <a:spLocks noGrp="1"/>
          </p:cNvSpPr>
          <p:nvPr>
            <p:ph idx="1"/>
          </p:nvPr>
        </p:nvSpPr>
        <p:spPr/>
        <p:txBody>
          <a:bodyPr/>
          <a:lstStyle/>
          <a:p>
            <a:r>
              <a:rPr lang="en-GB" dirty="0"/>
              <a:t>Input array [4, 3, 9, 7, 1, 2, 10, 6, 5]</a:t>
            </a:r>
            <a:endParaRPr lang="en-SE" dirty="0"/>
          </a:p>
        </p:txBody>
      </p:sp>
      <p:pic>
        <p:nvPicPr>
          <p:cNvPr id="5" name="Picture 4">
            <a:extLst>
              <a:ext uri="{FF2B5EF4-FFF2-40B4-BE49-F238E27FC236}">
                <a16:creationId xmlns:a16="http://schemas.microsoft.com/office/drawing/2014/main" id="{CCDFAC2D-6CCC-A4D1-01FE-68FA65AF995F}"/>
              </a:ext>
            </a:extLst>
          </p:cNvPr>
          <p:cNvPicPr>
            <a:picLocks noChangeAspect="1"/>
          </p:cNvPicPr>
          <p:nvPr/>
        </p:nvPicPr>
        <p:blipFill>
          <a:blip r:embed="rId3"/>
          <a:stretch>
            <a:fillRect/>
          </a:stretch>
        </p:blipFill>
        <p:spPr>
          <a:xfrm>
            <a:off x="757237" y="2301322"/>
            <a:ext cx="7629525" cy="3819525"/>
          </a:xfrm>
          <a:prstGeom prst="rect">
            <a:avLst/>
          </a:prstGeom>
        </p:spPr>
      </p:pic>
      <p:sp>
        <p:nvSpPr>
          <p:cNvPr id="4" name="TextBox 3">
            <a:extLst>
              <a:ext uri="{FF2B5EF4-FFF2-40B4-BE49-F238E27FC236}">
                <a16:creationId xmlns:a16="http://schemas.microsoft.com/office/drawing/2014/main" id="{314D09F5-EBDD-64B7-3E57-DB37E4631737}"/>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last element as pivot</a:t>
            </a:r>
            <a:endParaRPr lang="en-SE" sz="2000" dirty="0"/>
          </a:p>
        </p:txBody>
      </p:sp>
      <p:sp>
        <p:nvSpPr>
          <p:cNvPr id="6" name="Content Placeholder 2">
            <a:extLst>
              <a:ext uri="{FF2B5EF4-FFF2-40B4-BE49-F238E27FC236}">
                <a16:creationId xmlns:a16="http://schemas.microsoft.com/office/drawing/2014/main" id="{2DAFF0D5-92D1-1470-3AC7-0EF1CA1CA219}"/>
              </a:ext>
            </a:extLst>
          </p:cNvPr>
          <p:cNvSpPr txBox="1">
            <a:spLocks/>
          </p:cNvSpPr>
          <p:nvPr/>
        </p:nvSpPr>
        <p:spPr>
          <a:xfrm>
            <a:off x="457200" y="1316334"/>
            <a:ext cx="8229600" cy="48292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SE" dirty="0"/>
          </a:p>
        </p:txBody>
      </p:sp>
    </p:spTree>
    <p:extLst>
      <p:ext uri="{BB962C8B-B14F-4D97-AF65-F5344CB8AC3E}">
        <p14:creationId xmlns:p14="http://schemas.microsoft.com/office/powerpoint/2010/main" val="1255164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solidFill>
                  <a:srgbClr val="FF0000"/>
                </a:solidFill>
              </a:rPr>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1"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1"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0"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0"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1"/>
      <p:bldP spid="71" grpId="0" animBg="1"/>
      <p:bldP spid="71" grpId="1"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0"/>
      <p:bldP spid="129" grpId="0"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682449"/>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dirty="0">
              <a:latin typeface="Trebuchet MS"/>
              <a:cs typeface="Trebuchet MS"/>
            </a:endParaRPr>
          </a:p>
          <a:p>
            <a:pPr marL="968800">
              <a:spcBef>
                <a:spcPts val="1094"/>
              </a:spcBef>
            </a:pPr>
            <a:r>
              <a:rPr lang="en-GB" sz="1191" b="1" spc="-26" dirty="0">
                <a:solidFill>
                  <a:srgbClr val="231F20"/>
                </a:solidFill>
                <a:latin typeface="Trebuchet MS"/>
                <a:cs typeface="Trebuchet MS"/>
              </a:rPr>
              <a:t>Quick 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dirty="0">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solidFill>
                  <a:srgbClr val="FF0000"/>
                </a:solidFill>
                <a:latin typeface="Arial"/>
                <a:cs typeface="Arial"/>
              </a:rPr>
              <a:t>Quick Sort:</a:t>
            </a:r>
            <a:r>
              <a:rPr lang="en-US" spc="4" dirty="0">
                <a:solidFill>
                  <a:srgbClr val="FF0000"/>
                </a:solidFill>
                <a:latin typeface="Arial"/>
                <a:cs typeface="Arial"/>
              </a:rPr>
              <a:t> </a:t>
            </a:r>
            <a:r>
              <a:rPr lang="en-US" spc="13" dirty="0">
                <a:solidFill>
                  <a:srgbClr val="FF0000"/>
                </a:solidFill>
                <a:latin typeface="Arial"/>
                <a:cs typeface="Arial"/>
              </a:rPr>
              <a:t>Trace</a:t>
            </a:r>
            <a:endParaRPr lang="en-US" dirty="0">
              <a:solidFill>
                <a:srgbClr val="FF0000"/>
              </a:solidFill>
            </a:endParaRPr>
          </a:p>
        </p:txBody>
      </p:sp>
    </p:spTree>
    <p:extLst>
      <p:ext uri="{BB962C8B-B14F-4D97-AF65-F5344CB8AC3E}">
        <p14:creationId xmlns:p14="http://schemas.microsoft.com/office/powerpoint/2010/main" val="2629577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solidFill>
                  <a:schemeClr val="bg1">
                    <a:lumMod val="75000"/>
                  </a:schemeClr>
                </a:solidFill>
              </a:rPr>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695567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lang="en-GB" sz="1059" spc="44" dirty="0">
                <a:solidFill>
                  <a:srgbClr val="8D3124"/>
                </a:solidFill>
                <a:latin typeface="Trebuchet MS"/>
                <a:cs typeface="Trebuchet MS"/>
              </a:rPr>
              <a:t>to</a:t>
            </a:r>
            <a:r>
              <a:rPr sz="1059" spc="31" dirty="0">
                <a:solidFill>
                  <a:srgbClr val="8D3124"/>
                </a:solidFill>
                <a:latin typeface="Trebuchet MS"/>
                <a:cs typeface="Trebuchet MS"/>
              </a:rPr>
              <a:t>  </a:t>
            </a:r>
            <a:r>
              <a:rPr lang="en-GB" sz="1059" spc="31" dirty="0">
                <a:solidFill>
                  <a:srgbClr val="8D3124"/>
                </a:solidFill>
                <a:latin typeface="Trebuchet MS"/>
                <a:cs typeface="Trebuchet MS"/>
              </a:rPr>
              <a:t>improve </a:t>
            </a:r>
            <a:r>
              <a:rPr sz="1059" spc="40" dirty="0">
                <a:solidFill>
                  <a:srgbClr val="8D3124"/>
                </a:solidFill>
                <a:latin typeface="Trebuchet MS"/>
                <a:cs typeface="Trebuchet MS"/>
              </a:rPr>
              <a:t>performance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solidFill>
                  <a:schemeClr val="bg1">
                    <a:lumMod val="75000"/>
                  </a:schemeClr>
                </a:solidFill>
              </a:rPr>
              <a:t>Quick 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330A-E5D2-780F-FAE3-941D2B0B77E6}"/>
              </a:ext>
            </a:extLst>
          </p:cNvPr>
          <p:cNvSpPr>
            <a:spLocks noGrp="1"/>
          </p:cNvSpPr>
          <p:nvPr>
            <p:ph type="title"/>
          </p:nvPr>
        </p:nvSpPr>
        <p:spPr/>
        <p:txBody>
          <a:bodyPr>
            <a:normAutofit fontScale="90000"/>
          </a:bodyPr>
          <a:lstStyle/>
          <a:p>
            <a:r>
              <a:rPr lang="en-GB" dirty="0">
                <a:solidFill>
                  <a:srgbClr val="FF0000"/>
                </a:solidFill>
              </a:rPr>
              <a:t>Quick Sort is Equivalent to Sorting by BST  </a:t>
            </a:r>
            <a:endParaRPr lang="en-SE" dirty="0">
              <a:solidFill>
                <a:srgbClr val="FF0000"/>
              </a:solidFill>
            </a:endParaRPr>
          </a:p>
        </p:txBody>
      </p:sp>
      <p:sp>
        <p:nvSpPr>
          <p:cNvPr id="3" name="Content Placeholder 2">
            <a:extLst>
              <a:ext uri="{FF2B5EF4-FFF2-40B4-BE49-F238E27FC236}">
                <a16:creationId xmlns:a16="http://schemas.microsoft.com/office/drawing/2014/main" id="{0C321B42-BD9B-02DC-C5D3-1A35289CDBE5}"/>
              </a:ext>
            </a:extLst>
          </p:cNvPr>
          <p:cNvSpPr>
            <a:spLocks noGrp="1"/>
          </p:cNvSpPr>
          <p:nvPr>
            <p:ph idx="1"/>
          </p:nvPr>
        </p:nvSpPr>
        <p:spPr>
          <a:xfrm>
            <a:off x="530008" y="1420908"/>
            <a:ext cx="8229600" cy="1916481"/>
          </a:xfrm>
        </p:spPr>
        <p:txBody>
          <a:bodyPr>
            <a:normAutofit lnSpcReduction="10000"/>
          </a:bodyPr>
          <a:lstStyle/>
          <a:p>
            <a:r>
              <a:rPr lang="en-GB" dirty="0"/>
              <a:t>Key idea: </a:t>
            </a:r>
            <a:r>
              <a:rPr lang="en-GB" dirty="0" err="1"/>
              <a:t>compareTo</a:t>
            </a:r>
            <a:r>
              <a:rPr lang="en-GB" dirty="0"/>
              <a:t> calls are same for BST insert and Quick Sort. </a:t>
            </a:r>
          </a:p>
          <a:p>
            <a:pPr lvl="1"/>
            <a:r>
              <a:rPr lang="en-GB" dirty="0"/>
              <a:t>Every number gets compared to 5; 1, 3, 4 get compared to only 2.</a:t>
            </a:r>
          </a:p>
          <a:p>
            <a:r>
              <a:rPr lang="en-GB" dirty="0"/>
              <a:t>Recall: Insertion into a BST has average-case complexity O(N log N).</a:t>
            </a:r>
            <a:endParaRPr lang="en-SE" dirty="0"/>
          </a:p>
        </p:txBody>
      </p:sp>
      <p:sp>
        <p:nvSpPr>
          <p:cNvPr id="4" name="Oval 3">
            <a:extLst>
              <a:ext uri="{FF2B5EF4-FFF2-40B4-BE49-F238E27FC236}">
                <a16:creationId xmlns:a16="http://schemas.microsoft.com/office/drawing/2014/main" id="{DA7E0E47-5B9A-6BD7-86A3-0CAF10249BD6}"/>
              </a:ext>
            </a:extLst>
          </p:cNvPr>
          <p:cNvSpPr/>
          <p:nvPr/>
        </p:nvSpPr>
        <p:spPr>
          <a:xfrm>
            <a:off x="7234942" y="33375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 name="Oval 4">
            <a:extLst>
              <a:ext uri="{FF2B5EF4-FFF2-40B4-BE49-F238E27FC236}">
                <a16:creationId xmlns:a16="http://schemas.microsoft.com/office/drawing/2014/main" id="{60B5A6A3-B7B9-E1F7-55A0-B10EA38AF900}"/>
              </a:ext>
            </a:extLst>
          </p:cNvPr>
          <p:cNvSpPr/>
          <p:nvPr/>
        </p:nvSpPr>
        <p:spPr>
          <a:xfrm>
            <a:off x="7738281" y="3859216"/>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Oval 5">
            <a:extLst>
              <a:ext uri="{FF2B5EF4-FFF2-40B4-BE49-F238E27FC236}">
                <a16:creationId xmlns:a16="http://schemas.microsoft.com/office/drawing/2014/main" id="{E73BCB30-A64E-2B2E-5FB5-A5D92DF391E3}"/>
              </a:ext>
            </a:extLst>
          </p:cNvPr>
          <p:cNvSpPr/>
          <p:nvPr/>
        </p:nvSpPr>
        <p:spPr>
          <a:xfrm>
            <a:off x="6724610" y="385921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00604484-82A7-5200-3A8C-A19E12FF4D1A}"/>
              </a:ext>
            </a:extLst>
          </p:cNvPr>
          <p:cNvSpPr/>
          <p:nvPr/>
        </p:nvSpPr>
        <p:spPr>
          <a:xfrm>
            <a:off x="6363883"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Oval 7">
            <a:extLst>
              <a:ext uri="{FF2B5EF4-FFF2-40B4-BE49-F238E27FC236}">
                <a16:creationId xmlns:a16="http://schemas.microsoft.com/office/drawing/2014/main" id="{24A25E71-DC86-EC13-6BFC-45E563CAB929}"/>
              </a:ext>
            </a:extLst>
          </p:cNvPr>
          <p:cNvSpPr/>
          <p:nvPr/>
        </p:nvSpPr>
        <p:spPr>
          <a:xfrm>
            <a:off x="7033605"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10" name="Straight Connector 9">
            <a:extLst>
              <a:ext uri="{FF2B5EF4-FFF2-40B4-BE49-F238E27FC236}">
                <a16:creationId xmlns:a16="http://schemas.microsoft.com/office/drawing/2014/main" id="{B4AC690F-1FF0-36B0-342F-FE9D993006D4}"/>
              </a:ext>
            </a:extLst>
          </p:cNvPr>
          <p:cNvCxnSpPr>
            <a:stCxn id="6" idx="7"/>
            <a:endCxn id="4" idx="3"/>
          </p:cNvCxnSpPr>
          <p:nvPr/>
        </p:nvCxnSpPr>
        <p:spPr>
          <a:xfrm flipV="1">
            <a:off x="7025349" y="363833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FCE2AF2-43B1-0917-80EF-193C99CDC472}"/>
              </a:ext>
            </a:extLst>
          </p:cNvPr>
          <p:cNvCxnSpPr>
            <a:cxnSpLocks/>
            <a:stCxn id="7" idx="0"/>
            <a:endCxn id="6" idx="3"/>
          </p:cNvCxnSpPr>
          <p:nvPr/>
        </p:nvCxnSpPr>
        <p:spPr>
          <a:xfrm flipV="1">
            <a:off x="6540052" y="415995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23C4FA5-0A70-9D09-238F-437A3E2A5D3F}"/>
              </a:ext>
            </a:extLst>
          </p:cNvPr>
          <p:cNvCxnSpPr>
            <a:cxnSpLocks/>
            <a:stCxn id="5" idx="1"/>
            <a:endCxn id="4" idx="5"/>
          </p:cNvCxnSpPr>
          <p:nvPr/>
        </p:nvCxnSpPr>
        <p:spPr>
          <a:xfrm flipH="1" flipV="1">
            <a:off x="7535681" y="3638336"/>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E4DB61-7844-C19B-9778-0816D420AB2D}"/>
              </a:ext>
            </a:extLst>
          </p:cNvPr>
          <p:cNvCxnSpPr>
            <a:cxnSpLocks/>
            <a:stCxn id="8" idx="0"/>
            <a:endCxn id="6" idx="5"/>
          </p:cNvCxnSpPr>
          <p:nvPr/>
        </p:nvCxnSpPr>
        <p:spPr>
          <a:xfrm flipH="1" flipV="1">
            <a:off x="7025349" y="415995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99444A75-3D80-2B44-5F4B-DC32FF54EA80}"/>
              </a:ext>
            </a:extLst>
          </p:cNvPr>
          <p:cNvSpPr txBox="1"/>
          <p:nvPr/>
        </p:nvSpPr>
        <p:spPr>
          <a:xfrm>
            <a:off x="6447807" y="5409567"/>
            <a:ext cx="2680429" cy="1200329"/>
          </a:xfrm>
          <a:prstGeom prst="rect">
            <a:avLst/>
          </a:prstGeom>
          <a:noFill/>
        </p:spPr>
        <p:txBody>
          <a:bodyPr wrap="square" rtlCol="0">
            <a:spAutoFit/>
          </a:bodyPr>
          <a:lstStyle/>
          <a:p>
            <a:r>
              <a:rPr lang="en-GB" dirty="0"/>
              <a:t>Binary Search Tree</a:t>
            </a:r>
          </a:p>
          <a:p>
            <a:r>
              <a:rPr lang="en-GB" dirty="0"/>
              <a:t>In-order traversal gives sorted list [1,2,3,4,5,6,7,9,10]</a:t>
            </a:r>
            <a:endParaRPr lang="en-SE" dirty="0"/>
          </a:p>
        </p:txBody>
      </p:sp>
      <p:pic>
        <p:nvPicPr>
          <p:cNvPr id="75" name="Picture 74">
            <a:extLst>
              <a:ext uri="{FF2B5EF4-FFF2-40B4-BE49-F238E27FC236}">
                <a16:creationId xmlns:a16="http://schemas.microsoft.com/office/drawing/2014/main" id="{386AB3D7-23A2-408F-17BE-7D0C3D518963}"/>
              </a:ext>
            </a:extLst>
          </p:cNvPr>
          <p:cNvPicPr>
            <a:picLocks noChangeAspect="1"/>
          </p:cNvPicPr>
          <p:nvPr/>
        </p:nvPicPr>
        <p:blipFill>
          <a:blip r:embed="rId2"/>
          <a:stretch>
            <a:fillRect/>
          </a:stretch>
        </p:blipFill>
        <p:spPr>
          <a:xfrm>
            <a:off x="15764" y="3263016"/>
            <a:ext cx="6117579" cy="3062608"/>
          </a:xfrm>
          <a:prstGeom prst="rect">
            <a:avLst/>
          </a:prstGeom>
        </p:spPr>
      </p:pic>
      <p:sp>
        <p:nvSpPr>
          <p:cNvPr id="76" name="Oval 75">
            <a:extLst>
              <a:ext uri="{FF2B5EF4-FFF2-40B4-BE49-F238E27FC236}">
                <a16:creationId xmlns:a16="http://schemas.microsoft.com/office/drawing/2014/main" id="{583FA32E-0A6B-2BD1-DB30-62BFEB20C8CF}"/>
              </a:ext>
            </a:extLst>
          </p:cNvPr>
          <p:cNvSpPr/>
          <p:nvPr/>
        </p:nvSpPr>
        <p:spPr>
          <a:xfrm>
            <a:off x="7363257" y="48868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77" name="Straight Connector 76">
            <a:extLst>
              <a:ext uri="{FF2B5EF4-FFF2-40B4-BE49-F238E27FC236}">
                <a16:creationId xmlns:a16="http://schemas.microsoft.com/office/drawing/2014/main" id="{145C7412-5C96-40D5-8C05-DCEEDD0244F6}"/>
              </a:ext>
            </a:extLst>
          </p:cNvPr>
          <p:cNvCxnSpPr>
            <a:cxnSpLocks/>
            <a:stCxn id="76" idx="0"/>
          </p:cNvCxnSpPr>
          <p:nvPr/>
        </p:nvCxnSpPr>
        <p:spPr>
          <a:xfrm flipH="1" flipV="1">
            <a:off x="7355001" y="465773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50D49624-B6F6-0FF3-CACD-A4ADD4F52179}"/>
              </a:ext>
            </a:extLst>
          </p:cNvPr>
          <p:cNvSpPr/>
          <p:nvPr/>
        </p:nvSpPr>
        <p:spPr>
          <a:xfrm>
            <a:off x="8066115" y="439885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80" name="Straight Connector 79">
            <a:extLst>
              <a:ext uri="{FF2B5EF4-FFF2-40B4-BE49-F238E27FC236}">
                <a16:creationId xmlns:a16="http://schemas.microsoft.com/office/drawing/2014/main" id="{AD9BE53D-536F-3F6A-731C-55350E6F2617}"/>
              </a:ext>
            </a:extLst>
          </p:cNvPr>
          <p:cNvCxnSpPr>
            <a:cxnSpLocks/>
            <a:stCxn id="79" idx="0"/>
          </p:cNvCxnSpPr>
          <p:nvPr/>
        </p:nvCxnSpPr>
        <p:spPr>
          <a:xfrm flipH="1" flipV="1">
            <a:off x="8057859" y="416969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1" name="Oval 80">
            <a:extLst>
              <a:ext uri="{FF2B5EF4-FFF2-40B4-BE49-F238E27FC236}">
                <a16:creationId xmlns:a16="http://schemas.microsoft.com/office/drawing/2014/main" id="{765AFB2E-E9FD-A588-460A-9AAA6F69292C}"/>
              </a:ext>
            </a:extLst>
          </p:cNvPr>
          <p:cNvSpPr/>
          <p:nvPr/>
        </p:nvSpPr>
        <p:spPr>
          <a:xfrm>
            <a:off x="7778734" y="4889045"/>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82" name="Oval 81">
            <a:extLst>
              <a:ext uri="{FF2B5EF4-FFF2-40B4-BE49-F238E27FC236}">
                <a16:creationId xmlns:a16="http://schemas.microsoft.com/office/drawing/2014/main" id="{BA213E2B-764C-A6CA-C4CB-166B610D6651}"/>
              </a:ext>
            </a:extLst>
          </p:cNvPr>
          <p:cNvSpPr/>
          <p:nvPr/>
        </p:nvSpPr>
        <p:spPr>
          <a:xfrm>
            <a:off x="8437823" y="4867779"/>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3" name="Straight Connector 82">
            <a:extLst>
              <a:ext uri="{FF2B5EF4-FFF2-40B4-BE49-F238E27FC236}">
                <a16:creationId xmlns:a16="http://schemas.microsoft.com/office/drawing/2014/main" id="{FBB742D4-37EF-3BEB-6FD2-3CA9B4A21BA7}"/>
              </a:ext>
            </a:extLst>
          </p:cNvPr>
          <p:cNvCxnSpPr>
            <a:cxnSpLocks/>
            <a:stCxn id="81" idx="0"/>
            <a:endCxn id="79" idx="3"/>
          </p:cNvCxnSpPr>
          <p:nvPr/>
        </p:nvCxnSpPr>
        <p:spPr>
          <a:xfrm flipV="1">
            <a:off x="7954903" y="4699595"/>
            <a:ext cx="162811" cy="18945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31270896-F540-8482-6333-D6545E3EC770}"/>
              </a:ext>
            </a:extLst>
          </p:cNvPr>
          <p:cNvCxnSpPr>
            <a:cxnSpLocks/>
            <a:stCxn id="82" idx="0"/>
          </p:cNvCxnSpPr>
          <p:nvPr/>
        </p:nvCxnSpPr>
        <p:spPr>
          <a:xfrm flipH="1" flipV="1">
            <a:off x="8429567" y="4638614"/>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56C6B617-4350-A0F7-77F1-20BD5E7B23F6}"/>
              </a:ext>
            </a:extLst>
          </p:cNvPr>
          <p:cNvSpPr txBox="1"/>
          <p:nvPr/>
        </p:nvSpPr>
        <p:spPr>
          <a:xfrm>
            <a:off x="8404975" y="4863146"/>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11444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dissolve">
                                      <p:cBhvr>
                                        <p:cTn id="34" dur="500"/>
                                        <p:tgtEl>
                                          <p:spTgt spid="76"/>
                                        </p:tgtEl>
                                      </p:cBhvr>
                                    </p:animEffect>
                                  </p:childTnLst>
                                </p:cTn>
                              </p:par>
                              <p:par>
                                <p:cTn id="35" presetID="9" presetClass="entr" presetSubtype="0"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dissolve">
                                      <p:cBhvr>
                                        <p:cTn id="37" dur="500"/>
                                        <p:tgtEl>
                                          <p:spTgt spid="7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dissolve">
                                      <p:cBhvr>
                                        <p:cTn id="40" dur="500"/>
                                        <p:tgtEl>
                                          <p:spTgt spid="79"/>
                                        </p:tgtEl>
                                      </p:cBhvr>
                                    </p:animEffect>
                                  </p:childTnLst>
                                </p:cTn>
                              </p:par>
                              <p:par>
                                <p:cTn id="41" presetID="9"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dissolve">
                                      <p:cBhvr>
                                        <p:cTn id="43" dur="500"/>
                                        <p:tgtEl>
                                          <p:spTgt spid="8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dissolve">
                                      <p:cBhvr>
                                        <p:cTn id="46" dur="500"/>
                                        <p:tgtEl>
                                          <p:spTgt spid="8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dissolve">
                                      <p:cBhvr>
                                        <p:cTn id="49" dur="500"/>
                                        <p:tgtEl>
                                          <p:spTgt spid="82"/>
                                        </p:tgtEl>
                                      </p:cBhvr>
                                    </p:animEffect>
                                  </p:childTnLst>
                                </p:cTn>
                              </p:par>
                              <p:par>
                                <p:cTn id="50" presetID="9" presetClass="entr" presetSubtype="0"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dissolve">
                                      <p:cBhvr>
                                        <p:cTn id="52" dur="500"/>
                                        <p:tgtEl>
                                          <p:spTgt spid="83"/>
                                        </p:tgtEl>
                                      </p:cBhvr>
                                    </p:animEffect>
                                  </p:childTnLst>
                                </p:cTn>
                              </p:par>
                              <p:par>
                                <p:cTn id="53" presetID="9" presetClass="entr" presetSubtype="0" fill="hold"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dissolve">
                                      <p:cBhvr>
                                        <p:cTn id="5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76" grpId="0" animBg="1"/>
      <p:bldP spid="79" grpId="0" animBg="1"/>
      <p:bldP spid="81" grpId="0" animBg="1"/>
      <p:bldP spid="8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4191437" y="1660997"/>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240978" y="1719536"/>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dirty="0"/>
          </a:p>
        </p:txBody>
      </p:sp>
      <p:sp>
        <p:nvSpPr>
          <p:cNvPr id="6" name="object 6"/>
          <p:cNvSpPr/>
          <p:nvPr/>
        </p:nvSpPr>
        <p:spPr>
          <a:xfrm>
            <a:off x="6988604" y="1881115"/>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343379" y="2111082"/>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580138" y="2111082"/>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798395" y="2111082"/>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6026960" y="2111082"/>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247268" y="2113244"/>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482020" y="2113244"/>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701813" y="2111026"/>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933124" y="2113244"/>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156878" y="2111026"/>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381931" y="2111082"/>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580275" y="2111082"/>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806611" y="2111081"/>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8032948" y="2111081"/>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259273" y="2111082"/>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485620" y="2111081"/>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480100" y="2107451"/>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779365" y="2113244"/>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5045942" y="2107451"/>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467313" y="2251433"/>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337731" y="2339581"/>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558499" y="2339581"/>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5789922" y="2337419"/>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6030569" y="2339581"/>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6256905" y="2339581"/>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483242" y="2339581"/>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695268" y="2337419"/>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922086" y="2339581"/>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162251" y="2339581"/>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7408494" y="23395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7610307" y="2339581"/>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833136" y="2339581"/>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8053757" y="2339581"/>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275488" y="2339581"/>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501342" y="2337419"/>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337731" y="2565917"/>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5558499" y="2565917"/>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5789922" y="2563755"/>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6030569" y="256591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6256905" y="2565917"/>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483242" y="2565917"/>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695268" y="2563755"/>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922086" y="2565917"/>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162251" y="2565917"/>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7408494" y="256591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7610307" y="2565917"/>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833136" y="2565916"/>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8053757" y="2565917"/>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8275488" y="2565917"/>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8501342" y="2563755"/>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4494623" y="2790091"/>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5034008" y="2790091"/>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4782928" y="2792254"/>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5337731" y="2792254"/>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558499" y="2792254"/>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5789922" y="2790091"/>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6030569" y="2792254"/>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6256905" y="2792254"/>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483242" y="2792254"/>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695268" y="2790091"/>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922086" y="2792254"/>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162251" y="2792254"/>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7408494" y="279225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7610307" y="2792254"/>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833136" y="2792253"/>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8053757" y="2792254"/>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275488" y="2792254"/>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501343" y="2790091"/>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494623" y="3016427"/>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5060868" y="3016371"/>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4782110" y="3016427"/>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5351571" y="3018589"/>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5558499" y="3018590"/>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5789922" y="3016427"/>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6016740" y="3018590"/>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256905" y="3018589"/>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483242" y="3018589"/>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695268" y="3016427"/>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922086" y="3018590"/>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7162251" y="3018589"/>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7408494" y="301858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7610307" y="3018590"/>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7833136" y="3018589"/>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8053757" y="3018590"/>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8275488" y="3018590"/>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8501343" y="3016427"/>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4494623" y="3242764"/>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5062807" y="3242764"/>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4787971" y="3242764"/>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5332162" y="3244926"/>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5577896" y="3244926"/>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5789922" y="3242764"/>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6016740" y="3244926"/>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6256905" y="3244926"/>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6483242" y="3244926"/>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6695268" y="3242764"/>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6922086" y="3244926"/>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7162251" y="332282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7168392" y="324438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7408494" y="324492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7610307" y="3244926"/>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7833136" y="3244926"/>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8053757" y="3244926"/>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8275488" y="3244926"/>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8501343" y="3242764"/>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4494623" y="3469089"/>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5060464" y="3469089"/>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5332162" y="3471263"/>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5577896" y="3471263"/>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5789922" y="3469089"/>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6016740" y="3471263"/>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6256905" y="3471263"/>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6483242" y="3471263"/>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6695268" y="3469089"/>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6922086" y="3471263"/>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7162251" y="354918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7168392" y="347074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7408494" y="347126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7610307" y="3471263"/>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7833136" y="3471263"/>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8053757" y="3471263"/>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8275488" y="3471263"/>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8501343" y="3469089"/>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4496966" y="3695436"/>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5062807" y="3695436"/>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5332162" y="3697598"/>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5577896" y="3697599"/>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5789922" y="3695437"/>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6016740" y="3697598"/>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6256905" y="3697599"/>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6483242" y="3697599"/>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6695268" y="3695437"/>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6922086" y="3697598"/>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7162251" y="3775547"/>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7168392" y="3697106"/>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7408494" y="36975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7610307" y="3697598"/>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7833136" y="3697598"/>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8053757" y="3697598"/>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8275488" y="3697598"/>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8501343" y="3695437"/>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4493156" y="3923936"/>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5060868" y="3921706"/>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4784508" y="3923936"/>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5332162" y="3923936"/>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5577896" y="3923936"/>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5789922" y="3921762"/>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6016740" y="3923936"/>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6256906" y="3923936"/>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6483241" y="392393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6695268" y="3921762"/>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6922086" y="3923936"/>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7162251" y="4001905"/>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7168392" y="3923464"/>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7408494" y="392393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7610307" y="3923936"/>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7833136" y="3923935"/>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8053757" y="3923936"/>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8275488" y="3923936"/>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8501343" y="3921762"/>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4493156" y="4150261"/>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5058997" y="4150261"/>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5332162" y="4150261"/>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5577896" y="415026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5789922" y="4148109"/>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6016740" y="4150261"/>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6256906" y="415026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6483241" y="415026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6695268" y="4148109"/>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6922086" y="4150261"/>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7162251" y="4228265"/>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7168392" y="4149824"/>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7408494" y="4150261"/>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7610307" y="4150261"/>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7833136" y="4150261"/>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8053757" y="4150261"/>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8275488" y="4150261"/>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8501342" y="4148109"/>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4495027" y="4374379"/>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5060868" y="4374379"/>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5332162" y="4376609"/>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5577896" y="4376608"/>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5789922" y="4374435"/>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6016740" y="4376609"/>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6256906" y="4376608"/>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6483241" y="4376608"/>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6695268" y="4374435"/>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6922086" y="4376609"/>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7162251" y="4376608"/>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7408494" y="437660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7610307" y="4376609"/>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7833136" y="4376608"/>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8053757" y="4376609"/>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8275488" y="4376609"/>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8501342" y="4374435"/>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4497426" y="4600714"/>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5034008" y="4600781"/>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4751081" y="4600781"/>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5332162" y="4602934"/>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5577896" y="460293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5789922" y="4600782"/>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6016740" y="4602934"/>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6256906" y="460293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6483241" y="460293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6695268" y="4600782"/>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6922086" y="4602934"/>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7154126" y="460293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7408494" y="460293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7610307" y="4602934"/>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7841261" y="460293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8053757" y="4602934"/>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8275488" y="4602934"/>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8501343" y="4600782"/>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4497426" y="4827051"/>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5034007" y="4827108"/>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4779062" y="4827108"/>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5332162" y="4829280"/>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5577896" y="4829281"/>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5789922" y="4827108"/>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6016740" y="4829280"/>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6256906" y="4829281"/>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6483241" y="4829281"/>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6695268" y="4827108"/>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6922086" y="4829280"/>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7182169" y="48292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7380463" y="4829281"/>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7610307" y="4829280"/>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7841261" y="4829281"/>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8053757" y="4829280"/>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8275488" y="4829280"/>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8501342" y="4827108"/>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4497431" y="5053388"/>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5063272" y="5053388"/>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5332162" y="5055606"/>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5577896" y="5055606"/>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5789922" y="5053444"/>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6016740" y="5055606"/>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6256906" y="505560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6483241" y="5055606"/>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6695268" y="5053444"/>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6922086" y="5055606"/>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7182169" y="5055606"/>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7380463" y="5055606"/>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7610307" y="5055606"/>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7841261" y="505560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8053757" y="5055606"/>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8275488" y="5055606"/>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8501343" y="5053444"/>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4468166" y="5279781"/>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5034007" y="5279781"/>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5332162" y="5281955"/>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5577896" y="5281954"/>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5789922" y="5279781"/>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6016740" y="5281955"/>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6256906" y="5281954"/>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6483241" y="5281954"/>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6695268" y="5279781"/>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6922086" y="5281955"/>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7182169" y="5281954"/>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7380463" y="5281954"/>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7610307" y="5281955"/>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7841261" y="5281954"/>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8053757" y="5281955"/>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8275488" y="5281955"/>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8501342" y="5279781"/>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4468166" y="5506116"/>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5034008" y="5506116"/>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4751081" y="5506117"/>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5332162" y="5508279"/>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5577896" y="5508279"/>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5789922" y="5506117"/>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6016740" y="5508279"/>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6256906" y="550827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6483241" y="550827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6695268" y="5506117"/>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6922086" y="5508279"/>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7182169" y="550827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7380463" y="5508278"/>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7610307" y="5508279"/>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7841261" y="550827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8049151" y="5508279"/>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8280093" y="5508279"/>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8501342" y="5506117"/>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4468166" y="5732453"/>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5034008" y="5732453"/>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5332162" y="5734616"/>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5577896" y="5734616"/>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5789922" y="5732453"/>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6016740" y="5734616"/>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6256906" y="5734616"/>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6483241" y="5734616"/>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6695268" y="5732453"/>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6922086" y="5734616"/>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7182169" y="5734616"/>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7380463" y="5734615"/>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7610307" y="5734616"/>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7841261" y="5734616"/>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8049151" y="5734616"/>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8280093" y="5734616"/>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8501343" y="5732453"/>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4468166" y="5958784"/>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5034008" y="5958784"/>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5332162" y="5960951"/>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5577896" y="5960951"/>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5789922" y="5958783"/>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6016740" y="5960951"/>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6256906" y="5960951"/>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6483241" y="5960951"/>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6695268" y="5958783"/>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6922086" y="5960951"/>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7182169" y="5960951"/>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7380463" y="5960950"/>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7610307" y="5960951"/>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7841261" y="5960951"/>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8049151" y="5960951"/>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8280093" y="5960951"/>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8501343" y="5958783"/>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5332162" y="6187292"/>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5577896" y="6187292"/>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5789922" y="6185125"/>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6016740" y="6187292"/>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6256906" y="6187292"/>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6483241" y="6187292"/>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6695268" y="6185125"/>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6922086" y="6187292"/>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7182169" y="6187292"/>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7380463" y="6187291"/>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7610307" y="6187292"/>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7841261" y="6187292"/>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8049151" y="6187292"/>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8280093" y="6187292"/>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8501343" y="6185125"/>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4240978" y="2309447"/>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solidFill>
                  <a:srgbClr val="FF0000"/>
                </a:solidFill>
                <a:latin typeface="Arial"/>
                <a:cs typeface="Arial"/>
              </a:rPr>
              <a:t>Quick Sort:	</a:t>
            </a:r>
            <a:r>
              <a:rPr lang="en-US" spc="-53" dirty="0">
                <a:solidFill>
                  <a:srgbClr val="FF0000"/>
                </a:solidFill>
                <a:latin typeface="Arial"/>
                <a:cs typeface="Arial"/>
              </a:rPr>
              <a:t>Best-case</a:t>
            </a:r>
            <a:r>
              <a:rPr lang="en-US" spc="22" dirty="0">
                <a:solidFill>
                  <a:srgbClr val="FF0000"/>
                </a:solidFill>
                <a:latin typeface="Arial"/>
                <a:cs typeface="Arial"/>
              </a:rPr>
              <a:t> </a:t>
            </a:r>
            <a:r>
              <a:rPr lang="en-US" spc="-4" dirty="0">
                <a:solidFill>
                  <a:srgbClr val="FF0000"/>
                </a:solidFill>
                <a:latin typeface="Arial"/>
                <a:cs typeface="Arial"/>
              </a:rPr>
              <a:t>Analysis</a:t>
            </a:r>
            <a:endParaRPr lang="en-US" dirty="0">
              <a:solidFill>
                <a:srgbClr val="FF0000"/>
              </a:solidFill>
            </a:endParaRPr>
          </a:p>
        </p:txBody>
      </p:sp>
      <p:sp>
        <p:nvSpPr>
          <p:cNvPr id="2" name="Content Placeholder 2">
            <a:extLst>
              <a:ext uri="{FF2B5EF4-FFF2-40B4-BE49-F238E27FC236}">
                <a16:creationId xmlns:a16="http://schemas.microsoft.com/office/drawing/2014/main" id="{689B01F0-B9D9-93D8-1E49-CC9F89BEBAB0}"/>
              </a:ext>
            </a:extLst>
          </p:cNvPr>
          <p:cNvSpPr>
            <a:spLocks noGrp="1"/>
          </p:cNvSpPr>
          <p:nvPr>
            <p:ph idx="1"/>
          </p:nvPr>
        </p:nvSpPr>
        <p:spPr>
          <a:xfrm>
            <a:off x="148856" y="1761143"/>
            <a:ext cx="4038110" cy="4365020"/>
          </a:xfrm>
        </p:spPr>
        <p:txBody>
          <a:bodyPr/>
          <a:lstStyle/>
          <a:p>
            <a:r>
              <a:rPr lang="en-GB" dirty="0"/>
              <a:t>When the list is randomly shuffled:</a:t>
            </a:r>
          </a:p>
          <a:p>
            <a:pPr lvl="1"/>
            <a:r>
              <a:rPr lang="en-GB" dirty="0"/>
              <a:t>If we happen to always pick the median element as the pivot, then Quick 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1359396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a:t>
            </a:r>
            <a:r>
              <a:rPr lang="en-GB" dirty="0">
                <a:solidFill>
                  <a:schemeClr val="tx1"/>
                </a:solidFill>
              </a:rPr>
              <a:t>O(</a:t>
            </a:r>
            <a:r>
              <a:rPr dirty="0">
                <a:solidFill>
                  <a:schemeClr val="tx1"/>
                </a:solidFill>
              </a:rPr>
              <a:t>N</a:t>
            </a:r>
            <a:r>
              <a:rPr baseline="30000" dirty="0">
                <a:solidFill>
                  <a:schemeClr val="tx1"/>
                </a:solidFill>
              </a:rPr>
              <a:t>2</a:t>
            </a:r>
            <a:r>
              <a:rPr lang="en-GB" dirty="0">
                <a:solidFill>
                  <a:schemeClr val="tx1"/>
                </a:solidFill>
              </a:rPr>
              <a:t>)</a:t>
            </a:r>
            <a:r>
              <a:rPr dirty="0">
                <a:solidFill>
                  <a:schemeClr val="tx1"/>
                </a:solidFill>
              </a:rPr>
              <a:t>.</a:t>
            </a:r>
          </a:p>
        </p:txBody>
      </p:sp>
      <p:sp>
        <p:nvSpPr>
          <p:cNvPr id="4" name="object 4"/>
          <p:cNvSpPr/>
          <p:nvPr/>
        </p:nvSpPr>
        <p:spPr>
          <a:xfrm>
            <a:off x="4071657" y="1702604"/>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121198" y="1761143"/>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6868824" y="1922722"/>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223599" y="2152689"/>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460358" y="2152689"/>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678615" y="2152689"/>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5907180" y="2152689"/>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127488" y="2154851"/>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362240" y="2154851"/>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582033" y="2152633"/>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813344" y="2154851"/>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037098" y="2152633"/>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262151" y="2152689"/>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460495" y="2152689"/>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686831" y="2152688"/>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7913168" y="2152688"/>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139493" y="2152689"/>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365840" y="2152688"/>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360320" y="2149058"/>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659585" y="2154851"/>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4926162" y="2149058"/>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347533" y="2293040"/>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212382" y="2381188"/>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458116" y="2381188"/>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5670142" y="2379026"/>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5896960" y="2381188"/>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6137126" y="238118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363461" y="238118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575488" y="2379026"/>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802306" y="2381188"/>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062389" y="238118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7260683" y="2381188"/>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7490527" y="2381188"/>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721481" y="2381188"/>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7929371" y="2381188"/>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160313" y="2381188"/>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381562" y="2379026"/>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212382" y="2607524"/>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5458116" y="260752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5670142" y="2605362"/>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5896960" y="2607524"/>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6137126" y="260752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363461" y="260752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575488" y="2605362"/>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802306" y="2607524"/>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062389" y="260752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7260683" y="260752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7490527" y="2607524"/>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721481" y="260752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7929371" y="2607524"/>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8160313" y="2607524"/>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8381562" y="2605362"/>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4374843" y="2831698"/>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4914228" y="2831698"/>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4657769" y="2831698"/>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5212382" y="2833861"/>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458116" y="2833861"/>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5670142" y="2831698"/>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5896960" y="2833861"/>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6137126" y="2833861"/>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363461" y="2833861"/>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575488" y="2831698"/>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802306" y="2833861"/>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062389" y="283386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7260683" y="2833860"/>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7490527" y="2833861"/>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721481" y="2833861"/>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7929371" y="2833861"/>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160313" y="2833861"/>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381563" y="2831698"/>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385265" y="3058034"/>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4914228" y="3058033"/>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4668191" y="3058034"/>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5212382" y="3060197"/>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5458116" y="306019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5670142" y="3058034"/>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5896960" y="3060197"/>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137126" y="306019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363461" y="306019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575488" y="3058034"/>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802306" y="3060197"/>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7062389" y="306019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7260683" y="306019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7490527" y="3060197"/>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7721481" y="3060196"/>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7929371" y="3060197"/>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8160313" y="3060197"/>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8381563" y="3058034"/>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4377186" y="3284371"/>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4914228" y="3284370"/>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4660112" y="3284371"/>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5212382" y="3286533"/>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5458116" y="3286533"/>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5670142" y="3284371"/>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5896960" y="3286533"/>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6137126" y="3286533"/>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6363461" y="3286533"/>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6575488" y="3284371"/>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6802306" y="3286533"/>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7062389" y="328653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7260683" y="3286533"/>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7490527" y="3286533"/>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7721481" y="3364436"/>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7727626" y="328599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7929371" y="3286533"/>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8160313" y="3286533"/>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8381563" y="3284371"/>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4379404" y="3510696"/>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4914228" y="3510696"/>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4662330" y="3510696"/>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5212382" y="3512870"/>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5458116" y="3512870"/>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5670142" y="3510696"/>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5896960" y="3512870"/>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6137126" y="3512870"/>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6363461" y="3512870"/>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6575488" y="3510696"/>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6802306" y="3512870"/>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7062389" y="351287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7260683" y="351287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7490527" y="3512870"/>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7721481" y="3590795"/>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7727626" y="351235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7929371" y="3512870"/>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8160313" y="3512870"/>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8381563" y="3510696"/>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4373376" y="3739205"/>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4914228" y="3737043"/>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4656302" y="3739205"/>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5212382" y="3739205"/>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5458116" y="3739206"/>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5670142" y="3737044"/>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5896960" y="3739205"/>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6137126" y="3739206"/>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6363461" y="3739206"/>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6575488" y="3737044"/>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6802306" y="3739205"/>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7062389" y="373920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7260683" y="3739205"/>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7490527" y="3739205"/>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7721481" y="3817154"/>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7727626" y="3738713"/>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7929371" y="3739205"/>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8160313" y="3739205"/>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8381563" y="3737044"/>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4381801" y="3965543"/>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4914228" y="3963369"/>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4664728" y="3965543"/>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5212382" y="3965543"/>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5458116" y="3965543"/>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5670142" y="3963369"/>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5896960" y="3965543"/>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6137126" y="3965543"/>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6363461" y="3965543"/>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6575488" y="3963369"/>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6802306" y="3965543"/>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7062389" y="396554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7260683" y="3965542"/>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7490527" y="3965543"/>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7721481" y="404351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7727626" y="396507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7929371" y="3965543"/>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8160313" y="3965543"/>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8381563" y="3963369"/>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4375247" y="4189649"/>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4914228" y="4189716"/>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4658172" y="4189649"/>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5212382" y="4191868"/>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5458116" y="419186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5670142" y="4189716"/>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5896960" y="4191868"/>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6137126" y="419186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6363461" y="419186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6575488" y="4189716"/>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6802306" y="4191868"/>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7062389" y="419186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7260683" y="4191868"/>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7490527" y="4191868"/>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7721481" y="4269872"/>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7727626" y="4191431"/>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7929371" y="4191868"/>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8160313" y="4191868"/>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8381562" y="4189716"/>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4380233" y="4418215"/>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4914228" y="4416041"/>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4663148" y="4418215"/>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5212382" y="4418216"/>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5458116" y="4418215"/>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5670142" y="4416042"/>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5896960" y="4418216"/>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6137126" y="4418215"/>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6363461" y="4418215"/>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6575488" y="4416042"/>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6802306" y="4418216"/>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7062389" y="441821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7260683" y="4418215"/>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7490527" y="4418216"/>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7721481" y="4418215"/>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7929371" y="4418216"/>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8160313" y="4418216"/>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8381562" y="4416042"/>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4377646" y="4642321"/>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4914228" y="4642388"/>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4660571" y="4642321"/>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5212382" y="4644541"/>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5458116" y="464454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5670142" y="4642389"/>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5896960" y="4644541"/>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6137126" y="464454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6363461" y="464454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6575488" y="4642389"/>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6802306" y="4644541"/>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7062389" y="4644541"/>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7260683" y="464454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7490527" y="4644541"/>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7721481" y="4644541"/>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7929371" y="4644541"/>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8160313" y="4644541"/>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8381563" y="4642389"/>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4376367" y="4868715"/>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4914228" y="4868714"/>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4659282" y="4868715"/>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5212382" y="4870887"/>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5458116" y="4870888"/>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5670142" y="4868715"/>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5896960" y="4870887"/>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6137126" y="4870888"/>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6363461" y="4870888"/>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6575488" y="4868715"/>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6802306" y="4870887"/>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7062389" y="487088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7260683" y="4870888"/>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7490527" y="4870887"/>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7721481" y="4870888"/>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7929371" y="4870887"/>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8160313" y="4870887"/>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8381562" y="4868715"/>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4348386" y="5095051"/>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4914228" y="5095050"/>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4631301" y="5095051"/>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5212382" y="5097213"/>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5458116" y="5097213"/>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5670142" y="5095051"/>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5896960" y="5097213"/>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6137126" y="5097213"/>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6363461" y="5097213"/>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6575488" y="5095051"/>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6802306" y="5097213"/>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7062389" y="509721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7260683" y="5097213"/>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7490527" y="5097213"/>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7721481" y="5097213"/>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7929371" y="5097213"/>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8160313" y="5097213"/>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8381563" y="5095051"/>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4348386" y="5321387"/>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4914228" y="5321387"/>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4631301" y="5321387"/>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5212382" y="5323562"/>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5458116" y="5323561"/>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5670142" y="5321388"/>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5896960" y="5323562"/>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6137126" y="5323561"/>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6363461" y="5323561"/>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6575488" y="5321388"/>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6802306" y="5323562"/>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7062389" y="5323561"/>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7260683" y="5323561"/>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7490527" y="5323562"/>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7721481" y="5323561"/>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7929371" y="5323562"/>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8160313" y="5323562"/>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8381562" y="5321388"/>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4348386" y="5547723"/>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4914228" y="5547723"/>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4631301" y="5547723"/>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5212382" y="5549886"/>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5458116" y="5549886"/>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5670142" y="5547724"/>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5896960" y="5549886"/>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6137126" y="554988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6363461" y="554988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6575488" y="5547724"/>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6802306" y="5549886"/>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7062389" y="554988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7260683" y="5549885"/>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7490527" y="5549886"/>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7721481" y="554988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7929371" y="5549886"/>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8160313" y="5549886"/>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8381562" y="5547724"/>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4348386" y="5774060"/>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4914228" y="5774060"/>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4631301" y="5774060"/>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5212382" y="5776223"/>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5458116" y="5776223"/>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5670142" y="5774060"/>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5896960" y="5776223"/>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6137126" y="5776223"/>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6363461" y="5776223"/>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6575488" y="5774060"/>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6802306" y="5776223"/>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7062389" y="5776223"/>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7260683" y="5776222"/>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7490527" y="5776223"/>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7721481" y="5776223"/>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7929371" y="5776223"/>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8160313" y="5776223"/>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8381563" y="5774060"/>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4348386" y="6000391"/>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4914228" y="6000391"/>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5212382" y="6002558"/>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5458116" y="6002558"/>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5670142" y="6000390"/>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5896960" y="6002558"/>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6137126" y="6002558"/>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6363461" y="6002558"/>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6575488" y="6000390"/>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6802306" y="6002558"/>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7062389" y="6002558"/>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7260683" y="6002557"/>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7490527" y="6002558"/>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7721481" y="6002558"/>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7929371" y="6002558"/>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8160313" y="6002558"/>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8381563" y="6000390"/>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5212382" y="6228899"/>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5458116" y="6228899"/>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5670142" y="6226732"/>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5896960" y="6228899"/>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6137126" y="6228899"/>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6363461" y="6228899"/>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6575488" y="6226732"/>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6802306" y="6228899"/>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7062389" y="6228899"/>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7260683" y="6228898"/>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7490527" y="6228899"/>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7721481" y="6228899"/>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7929371" y="6228899"/>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8160313" y="6228899"/>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8381563" y="6226732"/>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4121198" y="2351054"/>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solidFill>
                  <a:srgbClr val="FF0000"/>
                </a:solidFill>
                <a:latin typeface="Arial"/>
                <a:cs typeface="Arial"/>
              </a:rPr>
              <a:t>Quick Sort:	</a:t>
            </a:r>
            <a:r>
              <a:rPr lang="en-US" spc="-35" dirty="0">
                <a:solidFill>
                  <a:srgbClr val="FF0000"/>
                </a:solidFill>
                <a:latin typeface="Arial"/>
                <a:cs typeface="Arial"/>
              </a:rPr>
              <a:t>Worst-case</a:t>
            </a:r>
            <a:r>
              <a:rPr lang="en-US" spc="35" dirty="0">
                <a:solidFill>
                  <a:srgbClr val="FF0000"/>
                </a:solidFill>
                <a:latin typeface="Arial"/>
                <a:cs typeface="Arial"/>
              </a:rPr>
              <a:t> </a:t>
            </a:r>
            <a:r>
              <a:rPr lang="en-US" spc="-4" dirty="0">
                <a:solidFill>
                  <a:srgbClr val="FF0000"/>
                </a:solidFill>
                <a:latin typeface="Arial"/>
                <a:cs typeface="Arial"/>
              </a:rPr>
              <a:t>Analysis</a:t>
            </a:r>
            <a:endParaRPr lang="en-US" dirty="0">
              <a:solidFill>
                <a:srgbClr val="FF0000"/>
              </a:solidFill>
            </a:endParaRPr>
          </a:p>
        </p:txBody>
      </p:sp>
      <p:sp>
        <p:nvSpPr>
          <p:cNvPr id="3" name="Content Placeholder 2">
            <a:extLst>
              <a:ext uri="{FF2B5EF4-FFF2-40B4-BE49-F238E27FC236}">
                <a16:creationId xmlns:a16="http://schemas.microsoft.com/office/drawing/2014/main" id="{E1A7E8FE-16E2-87A3-9956-25D5F1E2FDBE}"/>
              </a:ext>
            </a:extLst>
          </p:cNvPr>
          <p:cNvSpPr>
            <a:spLocks noGrp="1"/>
          </p:cNvSpPr>
          <p:nvPr>
            <p:ph idx="1"/>
          </p:nvPr>
        </p:nvSpPr>
        <p:spPr>
          <a:xfrm>
            <a:off x="148856" y="1761143"/>
            <a:ext cx="4038110" cy="4365020"/>
          </a:xfrm>
        </p:spPr>
        <p:txBody>
          <a:bodyPr>
            <a:normAutofit lnSpcReduction="10000"/>
          </a:bodyPr>
          <a:lstStyle/>
          <a:p>
            <a:r>
              <a:rPr lang="en-GB" dirty="0"/>
              <a:t>When the list is already sorted:</a:t>
            </a:r>
          </a:p>
          <a:p>
            <a:pPr lvl="1"/>
            <a:r>
              <a:rPr lang="en-GB" dirty="0"/>
              <a:t>If we always pick the first element as the pivot (shown in the right), then Quick Sort has the worst-case complexity of O(n</a:t>
            </a:r>
            <a:r>
              <a:rPr lang="en-GB" baseline="30000" dirty="0"/>
              <a:t>2</a:t>
            </a:r>
            <a:r>
              <a:rPr lang="en-GB" dirty="0"/>
              <a:t>). This corresponds to a very unbalanced BST.</a:t>
            </a:r>
          </a:p>
          <a:p>
            <a:pPr lvl="1"/>
            <a:r>
              <a:rPr lang="en-GB" dirty="0"/>
              <a:t>If we always pick the middle element as the pivot, then Quick 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316726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9529-09F3-4BA8-FA03-135881AA37D4}"/>
              </a:ext>
            </a:extLst>
          </p:cNvPr>
          <p:cNvSpPr>
            <a:spLocks noGrp="1"/>
          </p:cNvSpPr>
          <p:nvPr>
            <p:ph type="title"/>
          </p:nvPr>
        </p:nvSpPr>
        <p:spPr/>
        <p:txBody>
          <a:bodyPr>
            <a:normAutofit/>
          </a:bodyPr>
          <a:lstStyle/>
          <a:p>
            <a:r>
              <a:rPr lang="en-GB" dirty="0">
                <a:solidFill>
                  <a:schemeClr val="bg1">
                    <a:lumMod val="75000"/>
                  </a:schemeClr>
                </a:solidFill>
              </a:rPr>
              <a:t>Bubble Sort Time Complexity</a:t>
            </a:r>
            <a:endParaRPr lang="en-SE" dirty="0">
              <a:solidFill>
                <a:schemeClr val="bg1">
                  <a:lumMod val="75000"/>
                </a:schemeClr>
              </a:solidFill>
            </a:endParaRPr>
          </a:p>
        </p:txBody>
      </p:sp>
      <p:sp>
        <p:nvSpPr>
          <p:cNvPr id="3" name="Content Placeholder 2">
            <a:extLst>
              <a:ext uri="{FF2B5EF4-FFF2-40B4-BE49-F238E27FC236}">
                <a16:creationId xmlns:a16="http://schemas.microsoft.com/office/drawing/2014/main" id="{9485CD41-D3A3-A1E5-6207-7D8AC0D4BE6F}"/>
              </a:ext>
            </a:extLst>
          </p:cNvPr>
          <p:cNvSpPr>
            <a:spLocks noGrp="1"/>
          </p:cNvSpPr>
          <p:nvPr>
            <p:ph idx="1"/>
          </p:nvPr>
        </p:nvSpPr>
        <p:spPr>
          <a:xfrm>
            <a:off x="457200" y="1278490"/>
            <a:ext cx="8229600" cy="5440362"/>
          </a:xfrm>
        </p:spPr>
        <p:txBody>
          <a:bodyPr>
            <a:normAutofit fontScale="70000" lnSpcReduction="20000"/>
          </a:bodyPr>
          <a:lstStyle/>
          <a:p>
            <a:pPr rtl="0" fontAlgn="base">
              <a:spcAft>
                <a:spcPts val="750"/>
              </a:spcAft>
            </a:pPr>
            <a:r>
              <a:rPr lang="en-GB" dirty="0">
                <a:solidFill>
                  <a:srgbClr val="273239"/>
                </a:solidFill>
                <a:effectLst/>
                <a:latin typeface="Times New Roman" panose="02020603050405020304" pitchFamily="18" charset="0"/>
                <a:cs typeface="Times New Roman" panose="02020603050405020304" pitchFamily="18" charset="0"/>
              </a:rPr>
              <a:t>The worst-case condition for bubble sort occurs when elements of the array are arranged in decreasing order. In the worst case, the total number of iterations or passes required to sort a given array is (n-1). where n is the number of elements present in the array.</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(n-1), Number of swaps = (n-1)</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(n-2), Number of swaps = (n-2)</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n-1: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swaps = 1</a:t>
            </a: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Total number of comparison required to sort the array</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 + (n-2) + . . . 2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(n-1)*(n-1+1)/2  { by using sum of n natural Number formula }</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a:t>
            </a:r>
            <a:r>
              <a:rPr lang="en-GB" b="1" i="1" dirty="0">
                <a:solidFill>
                  <a:srgbClr val="273239"/>
                </a:solidFill>
                <a:effectLst/>
                <a:latin typeface="Times New Roman" panose="02020603050405020304" pitchFamily="18" charset="0"/>
                <a:cs typeface="Times New Roman" panose="02020603050405020304" pitchFamily="18" charset="0"/>
              </a:rPr>
              <a:t>(n*(n-1)) / 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In worst case, </a:t>
            </a:r>
            <a:r>
              <a:rPr lang="en-GB" b="1" i="1" dirty="0">
                <a:solidFill>
                  <a:srgbClr val="273239"/>
                </a:solidFill>
                <a:effectLst/>
                <a:latin typeface="Times New Roman" panose="02020603050405020304" pitchFamily="18" charset="0"/>
                <a:cs typeface="Times New Roman" panose="02020603050405020304" pitchFamily="18" charset="0"/>
              </a:rPr>
              <a:t>Total number of swaps = Total number of comparison</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comparison (Worst case) = </a:t>
            </a:r>
            <a:r>
              <a:rPr lang="en-GB" b="1" i="1" dirty="0">
                <a:solidFill>
                  <a:srgbClr val="273239"/>
                </a:solidFill>
                <a:effectLst/>
                <a:latin typeface="Times New Roman" panose="02020603050405020304" pitchFamily="18" charset="0"/>
                <a:cs typeface="Times New Roman" panose="02020603050405020304" pitchFamily="18" charset="0"/>
              </a:rPr>
              <a:t>n(n-1)/2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swaps (Worst case) =</a:t>
            </a:r>
            <a:r>
              <a:rPr lang="en-GB" b="1" i="1" dirty="0">
                <a:solidFill>
                  <a:srgbClr val="273239"/>
                </a:solidFill>
                <a:effectLst/>
                <a:latin typeface="Times New Roman" panose="02020603050405020304" pitchFamily="18" charset="0"/>
                <a:cs typeface="Times New Roman" panose="02020603050405020304" pitchFamily="18" charset="0"/>
              </a:rPr>
              <a:t> n(n-1)/2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So worst case time complexity is </a:t>
            </a:r>
            <a:r>
              <a:rPr lang="en-GB" b="1" i="1" dirty="0">
                <a:solidFill>
                  <a:srgbClr val="273239"/>
                </a:solidFill>
                <a:effectLst/>
                <a:latin typeface="Times New Roman" panose="02020603050405020304" pitchFamily="18" charset="0"/>
                <a:cs typeface="Times New Roman" panose="02020603050405020304" pitchFamily="18" charset="0"/>
              </a:rPr>
              <a:t>O(n</a:t>
            </a:r>
            <a:r>
              <a:rPr lang="en-GB" b="1" i="1" baseline="30000" dirty="0">
                <a:solidFill>
                  <a:srgbClr val="273239"/>
                </a:solidFill>
                <a:effectLst/>
                <a:latin typeface="Times New Roman" panose="02020603050405020304" pitchFamily="18" charset="0"/>
                <a:cs typeface="Times New Roman" panose="02020603050405020304" pitchFamily="18" charset="0"/>
              </a:rPr>
              <a:t>2</a:t>
            </a:r>
            <a:r>
              <a:rPr lang="en-GB" b="1" i="1" dirty="0">
                <a:solidFill>
                  <a:srgbClr val="273239"/>
                </a:solidFill>
                <a:effectLst/>
                <a:latin typeface="Times New Roman" panose="02020603050405020304" pitchFamily="18" charset="0"/>
                <a:cs typeface="Times New Roman" panose="02020603050405020304" pitchFamily="18" charset="0"/>
              </a:rPr>
              <a: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21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627142"/>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lang="en-GB" sz="1588" spc="75" dirty="0">
                <a:latin typeface="Trebuchet MS"/>
                <a:cs typeface="Trebuchet MS"/>
              </a:rPr>
              <a:t>Quick 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 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C2BE-B7D4-B7E3-C861-AAC8DEFB1F85}"/>
              </a:ext>
            </a:extLst>
          </p:cNvPr>
          <p:cNvSpPr>
            <a:spLocks noGrp="1"/>
          </p:cNvSpPr>
          <p:nvPr>
            <p:ph type="title"/>
          </p:nvPr>
        </p:nvSpPr>
        <p:spPr/>
        <p:txBody>
          <a:bodyPr/>
          <a:lstStyle/>
          <a:p>
            <a:r>
              <a:rPr lang="en-US" dirty="0">
                <a:solidFill>
                  <a:srgbClr val="FF0000"/>
                </a:solidFill>
              </a:rPr>
              <a:t>Merge Sort</a:t>
            </a:r>
            <a:endParaRPr lang="en-SE" dirty="0"/>
          </a:p>
        </p:txBody>
      </p:sp>
      <p:sp>
        <p:nvSpPr>
          <p:cNvPr id="3" name="Content Placeholder 2">
            <a:extLst>
              <a:ext uri="{FF2B5EF4-FFF2-40B4-BE49-F238E27FC236}">
                <a16:creationId xmlns:a16="http://schemas.microsoft.com/office/drawing/2014/main" id="{644D9D8C-CBDF-EA43-663C-A4D83521D2C2}"/>
              </a:ext>
            </a:extLst>
          </p:cNvPr>
          <p:cNvSpPr>
            <a:spLocks noGrp="1"/>
          </p:cNvSpPr>
          <p:nvPr>
            <p:ph idx="1"/>
          </p:nvPr>
        </p:nvSpPr>
        <p:spPr/>
        <p:txBody>
          <a:bodyPr>
            <a:normAutofit/>
          </a:bodyPr>
          <a:lstStyle/>
          <a:p>
            <a:r>
              <a:rPr lang="en-GB" sz="2800" dirty="0"/>
              <a:t>Merge Sort is based on the principle of divide and conquer: breaking down the problem into smaller sub-problems.</a:t>
            </a:r>
          </a:p>
          <a:p>
            <a:pPr lvl="1"/>
            <a:r>
              <a:rPr lang="en-GB" sz="2400" dirty="0"/>
              <a:t>Divide array into two halves.</a:t>
            </a:r>
          </a:p>
          <a:p>
            <a:pPr lvl="1"/>
            <a:r>
              <a:rPr lang="en-GB" sz="2400" dirty="0"/>
              <a:t>Recursively sort each half.</a:t>
            </a:r>
          </a:p>
          <a:p>
            <a:pPr lvl="1"/>
            <a:r>
              <a:rPr lang="en-GB" sz="2400" dirty="0"/>
              <a:t>Merge two halves.</a:t>
            </a:r>
          </a:p>
        </p:txBody>
      </p:sp>
      <p:sp>
        <p:nvSpPr>
          <p:cNvPr id="4" name="object 7">
            <a:extLst>
              <a:ext uri="{FF2B5EF4-FFF2-40B4-BE49-F238E27FC236}">
                <a16:creationId xmlns:a16="http://schemas.microsoft.com/office/drawing/2014/main" id="{33B92CD5-1F83-2147-97CE-AA08A6B6285D}"/>
              </a:ext>
            </a:extLst>
          </p:cNvPr>
          <p:cNvSpPr/>
          <p:nvPr/>
        </p:nvSpPr>
        <p:spPr>
          <a:xfrm>
            <a:off x="1968241" y="4626172"/>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2029833" y="4692838"/>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extLst>
              <p:ext uri="{D42A27DB-BD31-4B8C-83A1-F6EECF244321}">
                <p14:modId xmlns:p14="http://schemas.microsoft.com/office/powerpoint/2010/main" val="3879090710"/>
              </p:ext>
            </p:extLst>
          </p:nvPr>
        </p:nvGraphicFramePr>
        <p:xfrm>
          <a:off x="2107275" y="4865181"/>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4207262" y="6019245"/>
            <a:ext cx="1602523" cy="203065"/>
          </a:xfrm>
          <a:prstGeom prst="rect">
            <a:avLst/>
          </a:prstGeom>
        </p:spPr>
        <p:txBody>
          <a:bodyPr vert="horz" wrap="square" lIns="0" tIns="12887" rIns="0" bIns="0" rtlCol="0">
            <a:spAutoFit/>
          </a:bodyPr>
          <a:lstStyle/>
          <a:p>
            <a:pPr marL="11206">
              <a:spcBef>
                <a:spcPts val="101"/>
              </a:spcBef>
            </a:pPr>
            <a:r>
              <a:rPr lang="en-GB" sz="1235" b="1" spc="22" dirty="0">
                <a:solidFill>
                  <a:srgbClr val="231F20"/>
                </a:solidFill>
                <a:latin typeface="Calibri"/>
                <a:cs typeface="Calibri"/>
              </a:rPr>
              <a:t>Merge 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dirty="0">
              <a:latin typeface="Calibri"/>
              <a:cs typeface="Calibri"/>
            </a:endParaRPr>
          </a:p>
        </p:txBody>
      </p:sp>
    </p:spTree>
    <p:extLst>
      <p:ext uri="{BB962C8B-B14F-4D97-AF65-F5344CB8AC3E}">
        <p14:creationId xmlns:p14="http://schemas.microsoft.com/office/powerpoint/2010/main" val="3549119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281942" y="5128833"/>
            <a:ext cx="2030491" cy="419396"/>
          </a:xfrm>
          <a:prstGeom prst="rect">
            <a:avLst/>
          </a:prstGeom>
          <a:solidFill>
            <a:srgbClr val="E6A20E">
              <a:alpha val="4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281944" y="2048871"/>
            <a:ext cx="3422204" cy="385704"/>
          </a:xfrm>
          <a:prstGeom prst="rect">
            <a:avLst/>
          </a:prstGeom>
          <a:solidFill>
            <a:srgbClr val="E6A20E">
              <a:alpha val="4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281942" y="3555674"/>
            <a:ext cx="2030491" cy="883584"/>
          </a:xfrm>
          <a:prstGeom prst="rect">
            <a:avLst/>
          </a:prstGeom>
          <a:solidFill>
            <a:srgbClr val="E6A20E">
              <a:alpha val="4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bg1">
                    <a:lumMod val="85000"/>
                  </a:schemeClr>
                </a:solidFill>
              </a:rPr>
              <a:t>Merge Sort Time Complexity</a:t>
            </a:r>
          </a:p>
        </p:txBody>
      </p:sp>
      <p:sp>
        <p:nvSpPr>
          <p:cNvPr id="4" name="Rectangle 3"/>
          <p:cNvSpPr/>
          <p:nvPr/>
        </p:nvSpPr>
        <p:spPr>
          <a:xfrm>
            <a:off x="281942" y="1208578"/>
            <a:ext cx="3422204" cy="4339651"/>
          </a:xfrm>
          <a:prstGeom prst="rect">
            <a:avLst/>
          </a:prstGeom>
          <a:ln>
            <a:solidFill>
              <a:srgbClr val="4F81BD"/>
            </a:solidFill>
          </a:ln>
        </p:spPr>
        <p:txBody>
          <a:bodyPr wrap="square">
            <a:spAutoFit/>
          </a:bodyPr>
          <a:lstStyle/>
          <a:p>
            <a:pPr>
              <a:lnSpc>
                <a:spcPct val="140000"/>
              </a:lnSpc>
            </a:pPr>
            <a:r>
              <a:rPr lang="en-US" u="sng" dirty="0">
                <a:latin typeface="Arial"/>
                <a:cs typeface="Arial"/>
              </a:rPr>
              <a:t>Merge Sort: Basic Algorithm </a:t>
            </a:r>
          </a:p>
          <a:p>
            <a:pPr>
              <a:lnSpc>
                <a:spcPct val="140000"/>
              </a:lnSpc>
            </a:pPr>
            <a:endParaRPr lang="en-US" u="sng" dirty="0">
              <a:latin typeface="Arial"/>
              <a:cs typeface="Arial"/>
            </a:endParaRPr>
          </a:p>
          <a:p>
            <a:pPr>
              <a:lnSpc>
                <a:spcPct val="140000"/>
              </a:lnSpc>
            </a:pPr>
            <a:r>
              <a:rPr lang="en-US" dirty="0">
                <a:latin typeface="CenturyGothic"/>
              </a:rPr>
              <a:t>If list has one element, return.</a:t>
            </a:r>
          </a:p>
          <a:p>
            <a:pPr>
              <a:lnSpc>
                <a:spcPct val="140000"/>
              </a:lnSpc>
            </a:pPr>
            <a:r>
              <a:rPr lang="en-US" dirty="0">
                <a:latin typeface="CenturyGothic"/>
              </a:rPr>
              <a:t> </a:t>
            </a:r>
          </a:p>
          <a:p>
            <a:pPr>
              <a:lnSpc>
                <a:spcPct val="140000"/>
              </a:lnSpc>
            </a:pPr>
            <a:r>
              <a:rPr lang="en-US" b="1" dirty="0">
                <a:latin typeface="CenturyGothic"/>
              </a:rPr>
              <a:t>Divide </a:t>
            </a:r>
            <a:r>
              <a:rPr lang="en-US" dirty="0">
                <a:latin typeface="CenturyGothic"/>
              </a:rPr>
              <a:t>list in half </a:t>
            </a:r>
            <a:endParaRPr lang="en-US" dirty="0"/>
          </a:p>
          <a:p>
            <a:pPr>
              <a:lnSpc>
                <a:spcPct val="140000"/>
              </a:lnSpc>
            </a:pPr>
            <a:endParaRPr lang="en-US" b="1" dirty="0">
              <a:latin typeface="CenturyGothic"/>
            </a:endParaRPr>
          </a:p>
          <a:p>
            <a:pPr>
              <a:lnSpc>
                <a:spcPct val="140000"/>
              </a:lnSpc>
            </a:pPr>
            <a:r>
              <a:rPr lang="en-US" b="1" dirty="0">
                <a:latin typeface="CenturyGothic"/>
              </a:rPr>
              <a:t>Sort </a:t>
            </a:r>
            <a:r>
              <a:rPr lang="en-US" dirty="0">
                <a:latin typeface="CenturyGothic"/>
              </a:rPr>
              <a:t>first half</a:t>
            </a:r>
            <a:br>
              <a:rPr lang="en-US" dirty="0">
                <a:latin typeface="CenturyGothic"/>
              </a:rPr>
            </a:br>
            <a:r>
              <a:rPr lang="en-US" b="1" dirty="0">
                <a:latin typeface="CenturyGothic"/>
              </a:rPr>
              <a:t>Sort </a:t>
            </a:r>
            <a:r>
              <a:rPr lang="en-US" dirty="0">
                <a:latin typeface="CenturyGothic"/>
              </a:rPr>
              <a:t>second half </a:t>
            </a:r>
            <a:endParaRPr lang="en-US" dirty="0"/>
          </a:p>
          <a:p>
            <a:pPr>
              <a:lnSpc>
                <a:spcPct val="140000"/>
              </a:lnSpc>
            </a:pPr>
            <a:endParaRPr lang="en-US" b="1" dirty="0">
              <a:latin typeface="CenturyGothic"/>
            </a:endParaRPr>
          </a:p>
          <a:p>
            <a:pPr>
              <a:lnSpc>
                <a:spcPct val="140000"/>
              </a:lnSpc>
            </a:pPr>
            <a:endParaRPr lang="en-US" b="1" dirty="0">
              <a:latin typeface="CenturyGothic"/>
            </a:endParaRPr>
          </a:p>
          <a:p>
            <a:pPr>
              <a:lnSpc>
                <a:spcPct val="140000"/>
              </a:lnSpc>
            </a:pPr>
            <a:r>
              <a:rPr lang="en-US" b="1" dirty="0">
                <a:latin typeface="CenturyGothic"/>
              </a:rPr>
              <a:t>Merge </a:t>
            </a:r>
            <a:r>
              <a:rPr lang="en-US" dirty="0">
                <a:latin typeface="CenturyGothic"/>
              </a:rPr>
              <a:t>sorted lists </a:t>
            </a:r>
            <a:endParaRPr lang="en-US" dirty="0"/>
          </a:p>
        </p:txBody>
      </p:sp>
      <p:grpSp>
        <p:nvGrpSpPr>
          <p:cNvPr id="50" name="Group 49"/>
          <p:cNvGrpSpPr/>
          <p:nvPr/>
        </p:nvGrpSpPr>
        <p:grpSpPr>
          <a:xfrm>
            <a:off x="4959446" y="1287153"/>
            <a:ext cx="2022585" cy="385704"/>
            <a:chOff x="4768839" y="1549055"/>
            <a:chExt cx="2022585" cy="385704"/>
          </a:xfrm>
          <a:solidFill>
            <a:schemeClr val="bg1">
              <a:lumMod val="95000"/>
            </a:schemeClr>
          </a:solidFill>
        </p:grpSpPr>
        <p:sp>
          <p:nvSpPr>
            <p:cNvPr id="6" name="Rectangle 5"/>
            <p:cNvSpPr/>
            <p:nvPr/>
          </p:nvSpPr>
          <p:spPr>
            <a:xfrm>
              <a:off x="4768839" y="1549055"/>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a:t>
              </a:r>
              <a:endParaRPr lang="en-US" sz="1600" dirty="0">
                <a:latin typeface="Arial"/>
                <a:cs typeface="Arial"/>
              </a:endParaRPr>
            </a:p>
          </p:txBody>
        </p:sp>
        <p:sp>
          <p:nvSpPr>
            <p:cNvPr id="7" name="Rectangle 6"/>
            <p:cNvSpPr/>
            <p:nvPr/>
          </p:nvSpPr>
          <p:spPr>
            <a:xfrm>
              <a:off x="5173356" y="1549055"/>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3</a:t>
              </a:r>
              <a:endParaRPr lang="en-US" sz="1600" dirty="0">
                <a:latin typeface="Arial"/>
                <a:cs typeface="Arial"/>
              </a:endParaRPr>
            </a:p>
          </p:txBody>
        </p:sp>
        <p:sp>
          <p:nvSpPr>
            <p:cNvPr id="8" name="Rectangle 7"/>
            <p:cNvSpPr/>
            <p:nvPr/>
          </p:nvSpPr>
          <p:spPr>
            <a:xfrm>
              <a:off x="5577873" y="1549055"/>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9" name="Rectangle 8"/>
            <p:cNvSpPr/>
            <p:nvPr/>
          </p:nvSpPr>
          <p:spPr>
            <a:xfrm>
              <a:off x="5982390" y="1549055"/>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a:t>
              </a:r>
              <a:endParaRPr lang="en-US" sz="1600" dirty="0">
                <a:latin typeface="Arial"/>
                <a:cs typeface="Arial"/>
              </a:endParaRPr>
            </a:p>
          </p:txBody>
        </p:sp>
        <p:sp>
          <p:nvSpPr>
            <p:cNvPr id="10" name="Rectangle 9"/>
            <p:cNvSpPr/>
            <p:nvPr/>
          </p:nvSpPr>
          <p:spPr>
            <a:xfrm>
              <a:off x="6386907" y="1549055"/>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grpSp>
      <p:grpSp>
        <p:nvGrpSpPr>
          <p:cNvPr id="49" name="Group 48"/>
          <p:cNvGrpSpPr/>
          <p:nvPr/>
        </p:nvGrpSpPr>
        <p:grpSpPr>
          <a:xfrm>
            <a:off x="4959446" y="1836110"/>
            <a:ext cx="2377243" cy="385704"/>
            <a:chOff x="4768839" y="2105667"/>
            <a:chExt cx="2377243" cy="385704"/>
          </a:xfrm>
          <a:solidFill>
            <a:srgbClr val="F2F2F2"/>
          </a:solidFill>
        </p:grpSpPr>
        <p:sp>
          <p:nvSpPr>
            <p:cNvPr id="12" name="Rectangle 11"/>
            <p:cNvSpPr/>
            <p:nvPr/>
          </p:nvSpPr>
          <p:spPr>
            <a:xfrm>
              <a:off x="4768839" y="2105667"/>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a:t>
              </a:r>
              <a:endParaRPr lang="en-US" sz="1600" dirty="0">
                <a:latin typeface="Arial"/>
                <a:cs typeface="Arial"/>
              </a:endParaRPr>
            </a:p>
          </p:txBody>
        </p:sp>
        <p:sp>
          <p:nvSpPr>
            <p:cNvPr id="13" name="Rectangle 12"/>
            <p:cNvSpPr/>
            <p:nvPr/>
          </p:nvSpPr>
          <p:spPr>
            <a:xfrm>
              <a:off x="5173356" y="2105667"/>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3</a:t>
              </a:r>
              <a:endParaRPr lang="en-US" sz="1600" dirty="0">
                <a:latin typeface="Arial"/>
                <a:cs typeface="Arial"/>
              </a:endParaRPr>
            </a:p>
          </p:txBody>
        </p:sp>
        <p:sp>
          <p:nvSpPr>
            <p:cNvPr id="14" name="Rectangle 13"/>
            <p:cNvSpPr/>
            <p:nvPr/>
          </p:nvSpPr>
          <p:spPr>
            <a:xfrm>
              <a:off x="5932531" y="2105667"/>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15" name="Rectangle 14"/>
            <p:cNvSpPr/>
            <p:nvPr/>
          </p:nvSpPr>
          <p:spPr>
            <a:xfrm>
              <a:off x="6337048" y="2105667"/>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a:t>
              </a:r>
              <a:endParaRPr lang="en-US" sz="1600" dirty="0">
                <a:latin typeface="Arial"/>
                <a:cs typeface="Arial"/>
              </a:endParaRPr>
            </a:p>
          </p:txBody>
        </p:sp>
        <p:sp>
          <p:nvSpPr>
            <p:cNvPr id="16" name="Rectangle 15"/>
            <p:cNvSpPr/>
            <p:nvPr/>
          </p:nvSpPr>
          <p:spPr>
            <a:xfrm>
              <a:off x="6741565" y="2105667"/>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grpSp>
      <p:sp>
        <p:nvSpPr>
          <p:cNvPr id="17" name="Rectangle 16"/>
          <p:cNvSpPr/>
          <p:nvPr/>
        </p:nvSpPr>
        <p:spPr>
          <a:xfrm>
            <a:off x="4968296" y="2385067"/>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a:t>
            </a:r>
            <a:endParaRPr lang="en-US" sz="1600" dirty="0">
              <a:latin typeface="Arial"/>
              <a:cs typeface="Arial"/>
            </a:endParaRPr>
          </a:p>
        </p:txBody>
      </p:sp>
      <p:sp>
        <p:nvSpPr>
          <p:cNvPr id="18" name="Rectangle 17"/>
          <p:cNvSpPr/>
          <p:nvPr/>
        </p:nvSpPr>
        <p:spPr>
          <a:xfrm>
            <a:off x="5566221" y="2385067"/>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3</a:t>
            </a:r>
            <a:endParaRPr lang="en-US" sz="1600" dirty="0">
              <a:latin typeface="Arial"/>
              <a:cs typeface="Arial"/>
            </a:endParaRPr>
          </a:p>
        </p:txBody>
      </p:sp>
      <p:sp>
        <p:nvSpPr>
          <p:cNvPr id="19" name="Rectangle 18"/>
          <p:cNvSpPr/>
          <p:nvPr/>
        </p:nvSpPr>
        <p:spPr>
          <a:xfrm>
            <a:off x="6123138" y="2385067"/>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20" name="Rectangle 19"/>
          <p:cNvSpPr/>
          <p:nvPr/>
        </p:nvSpPr>
        <p:spPr>
          <a:xfrm>
            <a:off x="6729913" y="2385067"/>
            <a:ext cx="404517" cy="385704"/>
          </a:xfrm>
          <a:prstGeom prst="rect">
            <a:avLst/>
          </a:prstGeom>
          <a:solidFill>
            <a:srgbClr val="F2F2F2"/>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a:t>
            </a:r>
            <a:endParaRPr lang="en-US" sz="1600" dirty="0">
              <a:latin typeface="Arial"/>
              <a:cs typeface="Arial"/>
            </a:endParaRPr>
          </a:p>
        </p:txBody>
      </p:sp>
      <p:sp>
        <p:nvSpPr>
          <p:cNvPr id="21" name="Rectangle 20"/>
          <p:cNvSpPr/>
          <p:nvPr/>
        </p:nvSpPr>
        <p:spPr>
          <a:xfrm>
            <a:off x="7134430" y="2385067"/>
            <a:ext cx="404517" cy="385704"/>
          </a:xfrm>
          <a:prstGeom prst="rect">
            <a:avLst/>
          </a:prstGeom>
          <a:solidFill>
            <a:srgbClr val="F2F2F2"/>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grpSp>
        <p:nvGrpSpPr>
          <p:cNvPr id="44" name="Group 43"/>
          <p:cNvGrpSpPr/>
          <p:nvPr/>
        </p:nvGrpSpPr>
        <p:grpSpPr>
          <a:xfrm>
            <a:off x="4959446" y="4580898"/>
            <a:ext cx="2017856" cy="385704"/>
            <a:chOff x="4768839" y="4842800"/>
            <a:chExt cx="2017856" cy="385704"/>
          </a:xfrm>
          <a:solidFill>
            <a:srgbClr val="FDEADA"/>
          </a:solidFill>
        </p:grpSpPr>
        <p:sp>
          <p:nvSpPr>
            <p:cNvPr id="32" name="Rectangle 31"/>
            <p:cNvSpPr/>
            <p:nvPr/>
          </p:nvSpPr>
          <p:spPr>
            <a:xfrm>
              <a:off x="6382178" y="48428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a:t>
              </a:r>
              <a:endParaRPr lang="en-US" sz="1600" dirty="0">
                <a:latin typeface="Arial"/>
                <a:cs typeface="Arial"/>
              </a:endParaRPr>
            </a:p>
          </p:txBody>
        </p:sp>
        <p:sp>
          <p:nvSpPr>
            <p:cNvPr id="33" name="Rectangle 32"/>
            <p:cNvSpPr/>
            <p:nvPr/>
          </p:nvSpPr>
          <p:spPr>
            <a:xfrm>
              <a:off x="5577990" y="48428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3</a:t>
              </a:r>
              <a:endParaRPr lang="en-US" sz="1600" dirty="0">
                <a:latin typeface="Arial"/>
                <a:cs typeface="Arial"/>
              </a:endParaRPr>
            </a:p>
          </p:txBody>
        </p:sp>
        <p:sp>
          <p:nvSpPr>
            <p:cNvPr id="34" name="Rectangle 33"/>
            <p:cNvSpPr/>
            <p:nvPr/>
          </p:nvSpPr>
          <p:spPr>
            <a:xfrm>
              <a:off x="5982507" y="48428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a:t>
              </a:r>
              <a:endParaRPr lang="en-US" sz="1600" dirty="0">
                <a:latin typeface="Arial"/>
                <a:cs typeface="Arial"/>
              </a:endParaRPr>
            </a:p>
          </p:txBody>
        </p:sp>
        <p:sp>
          <p:nvSpPr>
            <p:cNvPr id="35" name="Rectangle 34"/>
            <p:cNvSpPr/>
            <p:nvPr/>
          </p:nvSpPr>
          <p:spPr>
            <a:xfrm>
              <a:off x="4768839" y="48428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36" name="Rectangle 35"/>
            <p:cNvSpPr/>
            <p:nvPr/>
          </p:nvSpPr>
          <p:spPr>
            <a:xfrm>
              <a:off x="5173356" y="48428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grpSp>
      <p:sp>
        <p:nvSpPr>
          <p:cNvPr id="22" name="Rectangle 21"/>
          <p:cNvSpPr/>
          <p:nvPr/>
        </p:nvSpPr>
        <p:spPr>
          <a:xfrm>
            <a:off x="6729913" y="2934025"/>
            <a:ext cx="404517" cy="385704"/>
          </a:xfrm>
          <a:prstGeom prst="rect">
            <a:avLst/>
          </a:prstGeom>
          <a:solidFill>
            <a:srgbClr val="FDEADA"/>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a:t>
            </a:r>
            <a:endParaRPr lang="en-US" sz="1600" dirty="0">
              <a:latin typeface="Arial"/>
              <a:cs typeface="Arial"/>
            </a:endParaRPr>
          </a:p>
        </p:txBody>
      </p:sp>
      <p:sp>
        <p:nvSpPr>
          <p:cNvPr id="23" name="Rectangle 22"/>
          <p:cNvSpPr/>
          <p:nvPr/>
        </p:nvSpPr>
        <p:spPr>
          <a:xfrm>
            <a:off x="7336689" y="2934025"/>
            <a:ext cx="404517" cy="385704"/>
          </a:xfrm>
          <a:prstGeom prst="rect">
            <a:avLst/>
          </a:prstGeom>
          <a:solidFill>
            <a:srgbClr val="FDEADA"/>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24" name="Rectangle 23"/>
          <p:cNvSpPr/>
          <p:nvPr/>
        </p:nvSpPr>
        <p:spPr>
          <a:xfrm>
            <a:off x="5372813" y="2934025"/>
            <a:ext cx="404517" cy="385704"/>
          </a:xfrm>
          <a:prstGeom prst="rect">
            <a:avLst/>
          </a:prstGeom>
          <a:solidFill>
            <a:srgbClr val="FDEADA"/>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a:t>
            </a:r>
            <a:endParaRPr lang="en-US" sz="1600" dirty="0">
              <a:latin typeface="Arial"/>
              <a:cs typeface="Arial"/>
            </a:endParaRPr>
          </a:p>
        </p:txBody>
      </p:sp>
      <p:sp>
        <p:nvSpPr>
          <p:cNvPr id="25" name="Rectangle 24"/>
          <p:cNvSpPr/>
          <p:nvPr/>
        </p:nvSpPr>
        <p:spPr>
          <a:xfrm>
            <a:off x="4968296" y="2934025"/>
            <a:ext cx="404517" cy="385704"/>
          </a:xfrm>
          <a:prstGeom prst="rect">
            <a:avLst/>
          </a:prstGeom>
          <a:solidFill>
            <a:srgbClr val="FDEADA"/>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3</a:t>
            </a:r>
            <a:endParaRPr lang="en-US" sz="1600" dirty="0">
              <a:latin typeface="Arial"/>
              <a:cs typeface="Arial"/>
            </a:endParaRPr>
          </a:p>
        </p:txBody>
      </p:sp>
      <p:sp>
        <p:nvSpPr>
          <p:cNvPr id="38" name="Rectangle 37"/>
          <p:cNvSpPr/>
          <p:nvPr/>
        </p:nvSpPr>
        <p:spPr>
          <a:xfrm>
            <a:off x="6123138" y="2934025"/>
            <a:ext cx="404517" cy="385704"/>
          </a:xfrm>
          <a:prstGeom prst="rect">
            <a:avLst/>
          </a:prstGeom>
          <a:solidFill>
            <a:srgbClr val="FDEADA"/>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grpSp>
        <p:nvGrpSpPr>
          <p:cNvPr id="46" name="Group 45"/>
          <p:cNvGrpSpPr/>
          <p:nvPr/>
        </p:nvGrpSpPr>
        <p:grpSpPr>
          <a:xfrm>
            <a:off x="4968296" y="3482983"/>
            <a:ext cx="2570651" cy="385704"/>
            <a:chOff x="4777689" y="3720668"/>
            <a:chExt cx="2570651" cy="385704"/>
          </a:xfrm>
          <a:solidFill>
            <a:srgbClr val="FDEADA"/>
          </a:solidFill>
        </p:grpSpPr>
        <p:sp>
          <p:nvSpPr>
            <p:cNvPr id="26" name="Rectangle 25"/>
            <p:cNvSpPr/>
            <p:nvPr/>
          </p:nvSpPr>
          <p:spPr>
            <a:xfrm>
              <a:off x="6943823" y="3720668"/>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a:t>
              </a:r>
              <a:endParaRPr lang="en-US" sz="1600" dirty="0">
                <a:latin typeface="Arial"/>
                <a:cs typeface="Arial"/>
              </a:endParaRPr>
            </a:p>
          </p:txBody>
        </p:sp>
        <p:sp>
          <p:nvSpPr>
            <p:cNvPr id="27" name="Rectangle 26"/>
            <p:cNvSpPr/>
            <p:nvPr/>
          </p:nvSpPr>
          <p:spPr>
            <a:xfrm>
              <a:off x="6539306" y="3720668"/>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39" name="Rectangle 38"/>
            <p:cNvSpPr/>
            <p:nvPr/>
          </p:nvSpPr>
          <p:spPr>
            <a:xfrm>
              <a:off x="5932531" y="3720668"/>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40" name="Rectangle 39"/>
            <p:cNvSpPr/>
            <p:nvPr/>
          </p:nvSpPr>
          <p:spPr>
            <a:xfrm>
              <a:off x="5182206" y="3720668"/>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a:t>
              </a:r>
              <a:endParaRPr lang="en-US" sz="1600" dirty="0">
                <a:latin typeface="Arial"/>
                <a:cs typeface="Arial"/>
              </a:endParaRPr>
            </a:p>
          </p:txBody>
        </p:sp>
        <p:sp>
          <p:nvSpPr>
            <p:cNvPr id="41" name="Rectangle 40"/>
            <p:cNvSpPr/>
            <p:nvPr/>
          </p:nvSpPr>
          <p:spPr>
            <a:xfrm>
              <a:off x="4777689" y="3720668"/>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3</a:t>
              </a:r>
              <a:endParaRPr lang="en-US" sz="1600" dirty="0">
                <a:latin typeface="Arial"/>
                <a:cs typeface="Arial"/>
              </a:endParaRPr>
            </a:p>
          </p:txBody>
        </p:sp>
      </p:grpSp>
      <p:grpSp>
        <p:nvGrpSpPr>
          <p:cNvPr id="45" name="Group 44"/>
          <p:cNvGrpSpPr/>
          <p:nvPr/>
        </p:nvGrpSpPr>
        <p:grpSpPr>
          <a:xfrm>
            <a:off x="4968296" y="4031941"/>
            <a:ext cx="2368393" cy="385704"/>
            <a:chOff x="4777689" y="4274400"/>
            <a:chExt cx="2368393" cy="385704"/>
          </a:xfrm>
          <a:solidFill>
            <a:srgbClr val="FDEADA"/>
          </a:solidFill>
        </p:grpSpPr>
        <p:sp>
          <p:nvSpPr>
            <p:cNvPr id="29" name="Rectangle 28"/>
            <p:cNvSpPr/>
            <p:nvPr/>
          </p:nvSpPr>
          <p:spPr>
            <a:xfrm>
              <a:off x="6741565" y="42744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a:t>
              </a:r>
              <a:endParaRPr lang="en-US" sz="1600" dirty="0">
                <a:latin typeface="Arial"/>
                <a:cs typeface="Arial"/>
              </a:endParaRPr>
            </a:p>
          </p:txBody>
        </p:sp>
        <p:sp>
          <p:nvSpPr>
            <p:cNvPr id="30" name="Rectangle 29"/>
            <p:cNvSpPr/>
            <p:nvPr/>
          </p:nvSpPr>
          <p:spPr>
            <a:xfrm>
              <a:off x="5932531" y="42744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31" name="Rectangle 30"/>
            <p:cNvSpPr/>
            <p:nvPr/>
          </p:nvSpPr>
          <p:spPr>
            <a:xfrm>
              <a:off x="6337048" y="42744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42" name="Rectangle 41"/>
            <p:cNvSpPr/>
            <p:nvPr/>
          </p:nvSpPr>
          <p:spPr>
            <a:xfrm>
              <a:off x="5182206" y="42744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a:t>
              </a:r>
              <a:endParaRPr lang="en-US" sz="1600" dirty="0">
                <a:latin typeface="Arial"/>
                <a:cs typeface="Arial"/>
              </a:endParaRPr>
            </a:p>
          </p:txBody>
        </p:sp>
        <p:sp>
          <p:nvSpPr>
            <p:cNvPr id="43" name="Rectangle 42"/>
            <p:cNvSpPr/>
            <p:nvPr/>
          </p:nvSpPr>
          <p:spPr>
            <a:xfrm>
              <a:off x="4777689" y="42744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3</a:t>
              </a:r>
              <a:endParaRPr lang="en-US" sz="1600" dirty="0">
                <a:latin typeface="Arial"/>
                <a:cs typeface="Arial"/>
              </a:endParaRPr>
            </a:p>
          </p:txBody>
        </p:sp>
      </p:grpSp>
      <p:sp>
        <p:nvSpPr>
          <p:cNvPr id="52" name="Rectangle 51"/>
          <p:cNvSpPr/>
          <p:nvPr/>
        </p:nvSpPr>
        <p:spPr>
          <a:xfrm>
            <a:off x="251582" y="4611777"/>
            <a:ext cx="818297" cy="338554"/>
          </a:xfrm>
          <a:prstGeom prst="rect">
            <a:avLst/>
          </a:prstGeom>
          <a:noFill/>
        </p:spPr>
        <p:txBody>
          <a:bodyPr wrap="square" rtlCol="0">
            <a:spAutoFit/>
          </a:bodyPr>
          <a:lstStyle/>
          <a:p>
            <a:r>
              <a:rPr lang="en-US" altLang="zh-CN" sz="1600" dirty="0">
                <a:solidFill>
                  <a:srgbClr val="F79646"/>
                </a:solidFill>
                <a:latin typeface="Arial"/>
                <a:cs typeface="Arial"/>
              </a:rPr>
              <a:t>HOW?</a:t>
            </a:r>
            <a:endParaRPr lang="en-US" sz="1600" dirty="0">
              <a:solidFill>
                <a:srgbClr val="F79646"/>
              </a:solidFill>
              <a:latin typeface="Arial"/>
              <a:cs typeface="Arial"/>
            </a:endParaRPr>
          </a:p>
        </p:txBody>
      </p:sp>
      <p:sp>
        <p:nvSpPr>
          <p:cNvPr id="53" name="Rectangle 52"/>
          <p:cNvSpPr/>
          <p:nvPr/>
        </p:nvSpPr>
        <p:spPr>
          <a:xfrm>
            <a:off x="974199" y="4538424"/>
            <a:ext cx="1991892" cy="584776"/>
          </a:xfrm>
          <a:prstGeom prst="rect">
            <a:avLst/>
          </a:prstGeom>
          <a:noFill/>
        </p:spPr>
        <p:txBody>
          <a:bodyPr wrap="square" rtlCol="0">
            <a:spAutoFit/>
          </a:bodyPr>
          <a:lstStyle/>
          <a:p>
            <a:r>
              <a:rPr lang="en-US" altLang="zh-CN" sz="1600" dirty="0">
                <a:solidFill>
                  <a:schemeClr val="accent1"/>
                </a:solidFill>
                <a:latin typeface="Arial"/>
                <a:cs typeface="Arial"/>
              </a:rPr>
              <a:t>Divide</a:t>
            </a:r>
            <a:r>
              <a:rPr lang="zh-CN" altLang="en-US" sz="1600" dirty="0">
                <a:solidFill>
                  <a:schemeClr val="accent1"/>
                </a:solidFill>
                <a:latin typeface="Arial"/>
                <a:cs typeface="Arial"/>
              </a:rPr>
              <a:t> </a:t>
            </a:r>
            <a:r>
              <a:rPr lang="en-US" altLang="zh-CN" sz="1600" dirty="0">
                <a:solidFill>
                  <a:schemeClr val="accent1"/>
                </a:solidFill>
                <a:latin typeface="Arial"/>
                <a:cs typeface="Arial"/>
              </a:rPr>
              <a:t>and conquer.</a:t>
            </a:r>
            <a:r>
              <a:rPr lang="zh-CN" altLang="en-US" sz="1600" dirty="0">
                <a:solidFill>
                  <a:schemeClr val="accent1"/>
                </a:solidFill>
                <a:latin typeface="Arial"/>
                <a:cs typeface="Arial"/>
              </a:rPr>
              <a:t> </a:t>
            </a:r>
            <a:r>
              <a:rPr lang="en-US" sz="1600" dirty="0">
                <a:solidFill>
                  <a:schemeClr val="accent1"/>
                </a:solidFill>
                <a:latin typeface="Arial"/>
                <a:cs typeface="Arial"/>
              </a:rPr>
              <a:t>Recursion! </a:t>
            </a:r>
          </a:p>
        </p:txBody>
      </p:sp>
      <p:sp>
        <p:nvSpPr>
          <p:cNvPr id="56" name="Oval 55"/>
          <p:cNvSpPr/>
          <p:nvPr/>
        </p:nvSpPr>
        <p:spPr>
          <a:xfrm>
            <a:off x="4776087" y="2250206"/>
            <a:ext cx="1341700" cy="656600"/>
          </a:xfrm>
          <a:prstGeom prst="ellipse">
            <a:avLst/>
          </a:prstGeom>
          <a:noFill/>
          <a:ln w="28575"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6487551" y="2770771"/>
            <a:ext cx="1441002" cy="656600"/>
          </a:xfrm>
          <a:prstGeom prst="ellipse">
            <a:avLst/>
          </a:prstGeom>
          <a:noFill/>
          <a:ln w="28575"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5970738" y="3319729"/>
            <a:ext cx="1770468" cy="656600"/>
          </a:xfrm>
          <a:prstGeom prst="ellipse">
            <a:avLst/>
          </a:prstGeom>
          <a:noFill/>
          <a:ln w="28575"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4694354" y="3895423"/>
            <a:ext cx="3060219" cy="656600"/>
          </a:xfrm>
          <a:prstGeom prst="ellipse">
            <a:avLst/>
          </a:prstGeom>
          <a:noFill/>
          <a:ln w="28575"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281944" y="6079803"/>
            <a:ext cx="1888517" cy="404663"/>
          </a:xfrm>
          <a:prstGeom prst="rect">
            <a:avLst/>
          </a:prstGeom>
          <a:solidFill>
            <a:srgbClr val="FF0000"/>
          </a:solidFill>
        </p:spPr>
        <p:txBody>
          <a:bodyPr wrap="square">
            <a:spAutoFit/>
          </a:bodyPr>
          <a:lstStyle/>
          <a:p>
            <a:pPr algn="ctr">
              <a:lnSpc>
                <a:spcPct val="110000"/>
              </a:lnSpc>
            </a:pPr>
            <a:r>
              <a:rPr lang="en-US" sz="2000" dirty="0">
                <a:solidFill>
                  <a:schemeClr val="bg1"/>
                </a:solidFill>
                <a:latin typeface="Arial"/>
                <a:cs typeface="Arial"/>
              </a:rPr>
              <a:t>Complexity?</a:t>
            </a:r>
          </a:p>
        </p:txBody>
      </p:sp>
      <p:sp>
        <p:nvSpPr>
          <p:cNvPr id="61" name="Rectangle 60"/>
          <p:cNvSpPr/>
          <p:nvPr/>
        </p:nvSpPr>
        <p:spPr>
          <a:xfrm>
            <a:off x="2632288" y="4991622"/>
            <a:ext cx="2225671" cy="629916"/>
          </a:xfrm>
          <a:prstGeom prst="rect">
            <a:avLst/>
          </a:prstGeom>
          <a:solidFill>
            <a:srgbClr val="E6A20E"/>
          </a:solidFill>
        </p:spPr>
        <p:txBody>
          <a:bodyPr wrap="square">
            <a:spAutoFit/>
          </a:bodyPr>
          <a:lstStyle/>
          <a:p>
            <a:pPr>
              <a:lnSpc>
                <a:spcPct val="110000"/>
              </a:lnSpc>
            </a:pPr>
            <a:r>
              <a:rPr lang="en-US" sz="1600" b="1" dirty="0">
                <a:solidFill>
                  <a:srgbClr val="000000"/>
                </a:solidFill>
                <a:latin typeface="Arial"/>
                <a:cs typeface="Arial"/>
              </a:rPr>
              <a:t>O(n) </a:t>
            </a:r>
            <a:r>
              <a:rPr lang="en-US" sz="1600" dirty="0">
                <a:solidFill>
                  <a:srgbClr val="000000"/>
                </a:solidFill>
                <a:latin typeface="Arial"/>
                <a:cs typeface="Arial"/>
              </a:rPr>
              <a:t>work to merge all the lists on one level </a:t>
            </a:r>
          </a:p>
        </p:txBody>
      </p:sp>
      <p:sp>
        <p:nvSpPr>
          <p:cNvPr id="62" name="Rectangle 61"/>
          <p:cNvSpPr/>
          <p:nvPr/>
        </p:nvSpPr>
        <p:spPr>
          <a:xfrm>
            <a:off x="2576970" y="3658824"/>
            <a:ext cx="2127087" cy="900759"/>
          </a:xfrm>
          <a:prstGeom prst="rect">
            <a:avLst/>
          </a:prstGeom>
          <a:solidFill>
            <a:srgbClr val="E6A20E"/>
          </a:solidFill>
        </p:spPr>
        <p:txBody>
          <a:bodyPr wrap="square">
            <a:spAutoFit/>
          </a:bodyPr>
          <a:lstStyle/>
          <a:p>
            <a:pPr>
              <a:lnSpc>
                <a:spcPct val="110000"/>
              </a:lnSpc>
            </a:pPr>
            <a:r>
              <a:rPr lang="en-US" sz="1600" dirty="0">
                <a:solidFill>
                  <a:srgbClr val="000000"/>
                </a:solidFill>
                <a:latin typeface="Arial"/>
                <a:cs typeface="Arial"/>
              </a:rPr>
              <a:t>Each time we divide, we call Merge Sort on two (smaller) lists </a:t>
            </a:r>
          </a:p>
        </p:txBody>
      </p:sp>
      <p:sp>
        <p:nvSpPr>
          <p:cNvPr id="63" name="Rectangle 62"/>
          <p:cNvSpPr/>
          <p:nvPr/>
        </p:nvSpPr>
        <p:spPr>
          <a:xfrm>
            <a:off x="2498688" y="2540594"/>
            <a:ext cx="2166373" cy="900759"/>
          </a:xfrm>
          <a:prstGeom prst="rect">
            <a:avLst/>
          </a:prstGeom>
          <a:solidFill>
            <a:srgbClr val="E6A20E"/>
          </a:solidFill>
        </p:spPr>
        <p:txBody>
          <a:bodyPr wrap="square">
            <a:spAutoFit/>
          </a:bodyPr>
          <a:lstStyle/>
          <a:p>
            <a:pPr>
              <a:lnSpc>
                <a:spcPct val="110000"/>
              </a:lnSpc>
            </a:pPr>
            <a:r>
              <a:rPr lang="en-US" sz="1600" dirty="0">
                <a:solidFill>
                  <a:srgbClr val="000000"/>
                </a:solidFill>
                <a:latin typeface="Arial"/>
                <a:cs typeface="Arial"/>
              </a:rPr>
              <a:t>Keep dividing by two until lists have size 1</a:t>
            </a:r>
          </a:p>
          <a:p>
            <a:pPr>
              <a:lnSpc>
                <a:spcPct val="110000"/>
              </a:lnSpc>
            </a:pPr>
            <a:r>
              <a:rPr lang="en-US" sz="1600" b="1" dirty="0">
                <a:solidFill>
                  <a:srgbClr val="000000"/>
                </a:solidFill>
                <a:latin typeface="Arial"/>
                <a:cs typeface="Arial"/>
              </a:rPr>
              <a:t>log</a:t>
            </a:r>
            <a:r>
              <a:rPr lang="en-US" altLang="zh-CN" sz="1600" b="1" baseline="-25000" dirty="0">
                <a:solidFill>
                  <a:srgbClr val="000000"/>
                </a:solidFill>
                <a:latin typeface="Arial"/>
                <a:cs typeface="Arial"/>
              </a:rPr>
              <a:t>2</a:t>
            </a:r>
            <a:r>
              <a:rPr lang="en-US" altLang="zh-CN" sz="1600" b="1" dirty="0">
                <a:solidFill>
                  <a:srgbClr val="000000"/>
                </a:solidFill>
                <a:latin typeface="Arial"/>
                <a:cs typeface="Arial"/>
              </a:rPr>
              <a:t>(n)</a:t>
            </a:r>
            <a:r>
              <a:rPr lang="en-US" sz="1600" b="1" dirty="0">
                <a:solidFill>
                  <a:srgbClr val="000000"/>
                </a:solidFill>
                <a:latin typeface="Arial"/>
                <a:cs typeface="Arial"/>
              </a:rPr>
              <a:t> </a:t>
            </a:r>
          </a:p>
        </p:txBody>
      </p:sp>
      <p:sp>
        <p:nvSpPr>
          <p:cNvPr id="65" name="Rectangle 64"/>
          <p:cNvSpPr/>
          <p:nvPr/>
        </p:nvSpPr>
        <p:spPr>
          <a:xfrm>
            <a:off x="2632288" y="6079803"/>
            <a:ext cx="1586347" cy="425758"/>
          </a:xfrm>
          <a:prstGeom prst="rect">
            <a:avLst/>
          </a:prstGeom>
          <a:solidFill>
            <a:srgbClr val="008000"/>
          </a:solidFill>
        </p:spPr>
        <p:txBody>
          <a:bodyPr wrap="square">
            <a:spAutoFit/>
          </a:bodyPr>
          <a:lstStyle/>
          <a:p>
            <a:pPr algn="ctr">
              <a:lnSpc>
                <a:spcPct val="110000"/>
              </a:lnSpc>
            </a:pPr>
            <a:r>
              <a:rPr lang="en-US" altLang="zh-CN" sz="2000" dirty="0">
                <a:solidFill>
                  <a:srgbClr val="FFFFFF"/>
                </a:solidFill>
                <a:latin typeface="Arial"/>
                <a:cs typeface="Arial"/>
              </a:rPr>
              <a:t>O(nlog(n))</a:t>
            </a:r>
            <a:endParaRPr lang="en-US" sz="2000" dirty="0">
              <a:solidFill>
                <a:srgbClr val="FFFFFF"/>
              </a:solidFill>
              <a:latin typeface="Arial"/>
              <a:cs typeface="Arial"/>
            </a:endParaRPr>
          </a:p>
        </p:txBody>
      </p:sp>
      <p:sp>
        <p:nvSpPr>
          <p:cNvPr id="64" name="Rectangle 63"/>
          <p:cNvSpPr/>
          <p:nvPr/>
        </p:nvSpPr>
        <p:spPr>
          <a:xfrm>
            <a:off x="251582" y="5611003"/>
            <a:ext cx="3045041" cy="338554"/>
          </a:xfrm>
          <a:prstGeom prst="rect">
            <a:avLst/>
          </a:prstGeom>
          <a:noFill/>
        </p:spPr>
        <p:txBody>
          <a:bodyPr wrap="square" rtlCol="0">
            <a:spAutoFit/>
          </a:bodyPr>
          <a:lstStyle/>
          <a:p>
            <a:r>
              <a:rPr lang="en-US" altLang="zh-CN" sz="1600" dirty="0">
                <a:solidFill>
                  <a:schemeClr val="accent6"/>
                </a:solidFill>
                <a:latin typeface="Arial"/>
                <a:cs typeface="Arial"/>
              </a:rPr>
              <a:t>compare the head of each list</a:t>
            </a:r>
            <a:endParaRPr lang="en-US" sz="1600" dirty="0">
              <a:solidFill>
                <a:schemeClr val="accent6"/>
              </a:solidFill>
              <a:latin typeface="Arial"/>
              <a:cs typeface="Arial"/>
            </a:endParaRPr>
          </a:p>
        </p:txBody>
      </p:sp>
      <p:cxnSp>
        <p:nvCxnSpPr>
          <p:cNvPr id="5" name="Straight Arrow Connector 4"/>
          <p:cNvCxnSpPr/>
          <p:nvPr/>
        </p:nvCxnSpPr>
        <p:spPr>
          <a:xfrm flipH="1">
            <a:off x="2312433" y="5306495"/>
            <a:ext cx="31985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62" idx="1"/>
          </p:cNvCxnSpPr>
          <p:nvPr/>
        </p:nvCxnSpPr>
        <p:spPr>
          <a:xfrm flipH="1" flipV="1">
            <a:off x="2312433" y="4020288"/>
            <a:ext cx="264537" cy="889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H="1" flipV="1">
            <a:off x="2178833" y="2434575"/>
            <a:ext cx="319856" cy="2493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7684989" y="4094479"/>
            <a:ext cx="1472378" cy="646331"/>
          </a:xfrm>
          <a:prstGeom prst="rect">
            <a:avLst/>
          </a:prstGeom>
          <a:noFill/>
        </p:spPr>
        <p:txBody>
          <a:bodyPr wrap="square" rtlCol="0">
            <a:spAutoFit/>
          </a:bodyPr>
          <a:lstStyle/>
          <a:p>
            <a:r>
              <a:rPr lang="en-US" sz="1200" dirty="0">
                <a:solidFill>
                  <a:schemeClr val="accent6"/>
                </a:solidFill>
                <a:latin typeface="Arial"/>
                <a:cs typeface="Arial"/>
              </a:rPr>
              <a:t>*Asymptotics is not the only measure of performance</a:t>
            </a:r>
          </a:p>
        </p:txBody>
      </p:sp>
    </p:spTree>
    <p:extLst>
      <p:ext uri="{BB962C8B-B14F-4D97-AF65-F5344CB8AC3E}">
        <p14:creationId xmlns:p14="http://schemas.microsoft.com/office/powerpoint/2010/main" val="122183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dissolve">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dissolve">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dissolve">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dissolve">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dissolve">
                                      <p:cBhvr>
                                        <p:cTn id="45" dur="500"/>
                                        <p:tgtEl>
                                          <p:spTgt spid="18"/>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dissolve">
                                      <p:cBhvr>
                                        <p:cTn id="48" dur="500"/>
                                        <p:tgtEl>
                                          <p:spTgt spid="1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dissolve">
                                      <p:cBhvr>
                                        <p:cTn id="51" dur="500"/>
                                        <p:tgtEl>
                                          <p:spTgt spid="2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dissolve">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dissolve">
                                      <p:cBhvr>
                                        <p:cTn id="59" dur="500"/>
                                        <p:tgtEl>
                                          <p:spTgt spid="22"/>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dissolv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dissolve">
                                      <p:cBhvr>
                                        <p:cTn id="67" dur="500"/>
                                        <p:tgtEl>
                                          <p:spTgt spid="5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dissolve">
                                      <p:cBhvr>
                                        <p:cTn id="72" dur="500"/>
                                        <p:tgtEl>
                                          <p:spTgt spid="25"/>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dissolve">
                                      <p:cBhvr>
                                        <p:cTn id="80" dur="500"/>
                                        <p:tgtEl>
                                          <p:spTgt spid="38"/>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dissolve">
                                      <p:cBhvr>
                                        <p:cTn id="85" dur="500"/>
                                        <p:tgtEl>
                                          <p:spTgt spid="57"/>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dissolve">
                                      <p:cBhvr>
                                        <p:cTn id="90" dur="500"/>
                                        <p:tgtEl>
                                          <p:spTgt spid="46"/>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58"/>
                                        </p:tgtEl>
                                        <p:attrNameLst>
                                          <p:attrName>style.visibility</p:attrName>
                                        </p:attrNameLst>
                                      </p:cBhvr>
                                      <p:to>
                                        <p:strVal val="visible"/>
                                      </p:to>
                                    </p:set>
                                    <p:animEffect transition="in" filter="dissolve">
                                      <p:cBhvr>
                                        <p:cTn id="95" dur="500"/>
                                        <p:tgtEl>
                                          <p:spTgt spid="58"/>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dissolve">
                                      <p:cBhvr>
                                        <p:cTn id="100" dur="500"/>
                                        <p:tgtEl>
                                          <p:spTgt spid="6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dissolve">
                                      <p:cBhvr>
                                        <p:cTn id="103" dur="500"/>
                                        <p:tgtEl>
                                          <p:spTgt spid="55"/>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dissolve">
                                      <p:cBhvr>
                                        <p:cTn id="108" dur="500"/>
                                        <p:tgtEl>
                                          <p:spTgt spid="4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59"/>
                                        </p:tgtEl>
                                        <p:attrNameLst>
                                          <p:attrName>style.visibility</p:attrName>
                                        </p:attrNameLst>
                                      </p:cBhvr>
                                      <p:to>
                                        <p:strVal val="visible"/>
                                      </p:to>
                                    </p:set>
                                    <p:animEffect transition="in" filter="dissolve">
                                      <p:cBhvr>
                                        <p:cTn id="113" dur="500"/>
                                        <p:tgtEl>
                                          <p:spTgt spid="59"/>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nodeType="clickEffect">
                                  <p:stCondLst>
                                    <p:cond delay="0"/>
                                  </p:stCondLst>
                                  <p:childTnLst>
                                    <p:set>
                                      <p:cBhvr>
                                        <p:cTn id="117" dur="1" fill="hold">
                                          <p:stCondLst>
                                            <p:cond delay="0"/>
                                          </p:stCondLst>
                                        </p:cTn>
                                        <p:tgtEl>
                                          <p:spTgt spid="44"/>
                                        </p:tgtEl>
                                        <p:attrNameLst>
                                          <p:attrName>style.visibility</p:attrName>
                                        </p:attrNameLst>
                                      </p:cBhvr>
                                      <p:to>
                                        <p:strVal val="visible"/>
                                      </p:to>
                                    </p:set>
                                    <p:animEffect transition="in" filter="dissolve">
                                      <p:cBhvr>
                                        <p:cTn id="118" dur="500"/>
                                        <p:tgtEl>
                                          <p:spTgt spid="4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60"/>
                                        </p:tgtEl>
                                        <p:attrNameLst>
                                          <p:attrName>style.visibility</p:attrName>
                                        </p:attrNameLst>
                                      </p:cBhvr>
                                      <p:to>
                                        <p:strVal val="visible"/>
                                      </p:to>
                                    </p:set>
                                    <p:animEffect transition="in" filter="dissolve">
                                      <p:cBhvr>
                                        <p:cTn id="123" dur="500"/>
                                        <p:tgtEl>
                                          <p:spTgt spid="60"/>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61"/>
                                        </p:tgtEl>
                                        <p:attrNameLst>
                                          <p:attrName>style.visibility</p:attrName>
                                        </p:attrNameLst>
                                      </p:cBhvr>
                                      <p:to>
                                        <p:strVal val="visible"/>
                                      </p:to>
                                    </p:set>
                                    <p:animEffect transition="in" filter="dissolve">
                                      <p:cBhvr>
                                        <p:cTn id="128" dur="500"/>
                                        <p:tgtEl>
                                          <p:spTgt spid="61"/>
                                        </p:tgtEl>
                                      </p:cBhvr>
                                    </p:animEffect>
                                  </p:childTnLst>
                                </p:cTn>
                              </p:par>
                              <p:par>
                                <p:cTn id="129" presetID="9" presetClass="entr" presetSubtype="0" fill="hold" nodeType="withEffect">
                                  <p:stCondLst>
                                    <p:cond delay="0"/>
                                  </p:stCondLst>
                                  <p:childTnLst>
                                    <p:set>
                                      <p:cBhvr>
                                        <p:cTn id="130" dur="1" fill="hold">
                                          <p:stCondLst>
                                            <p:cond delay="0"/>
                                          </p:stCondLst>
                                        </p:cTn>
                                        <p:tgtEl>
                                          <p:spTgt spid="5"/>
                                        </p:tgtEl>
                                        <p:attrNameLst>
                                          <p:attrName>style.visibility</p:attrName>
                                        </p:attrNameLst>
                                      </p:cBhvr>
                                      <p:to>
                                        <p:strVal val="visible"/>
                                      </p:to>
                                    </p:set>
                                    <p:animEffect transition="in" filter="dissolve">
                                      <p:cBhvr>
                                        <p:cTn id="131" dur="500"/>
                                        <p:tgtEl>
                                          <p:spTgt spid="5"/>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2"/>
                                        </p:tgtEl>
                                        <p:attrNameLst>
                                          <p:attrName>style.visibility</p:attrName>
                                        </p:attrNameLst>
                                      </p:cBhvr>
                                      <p:to>
                                        <p:strVal val="visible"/>
                                      </p:to>
                                    </p:set>
                                    <p:animEffect transition="in" filter="dissolve">
                                      <p:cBhvr>
                                        <p:cTn id="136" dur="500"/>
                                        <p:tgtEl>
                                          <p:spTgt spid="62"/>
                                        </p:tgtEl>
                                      </p:cBhvr>
                                    </p:animEffect>
                                  </p:childTnLst>
                                </p:cTn>
                              </p:par>
                              <p:par>
                                <p:cTn id="137" presetID="9" presetClass="entr" presetSubtype="0" fill="hold" nodeType="withEffect">
                                  <p:stCondLst>
                                    <p:cond delay="0"/>
                                  </p:stCondLst>
                                  <p:childTnLst>
                                    <p:set>
                                      <p:cBhvr>
                                        <p:cTn id="138" dur="1" fill="hold">
                                          <p:stCondLst>
                                            <p:cond delay="0"/>
                                          </p:stCondLst>
                                        </p:cTn>
                                        <p:tgtEl>
                                          <p:spTgt spid="66"/>
                                        </p:tgtEl>
                                        <p:attrNameLst>
                                          <p:attrName>style.visibility</p:attrName>
                                        </p:attrNameLst>
                                      </p:cBhvr>
                                      <p:to>
                                        <p:strVal val="visible"/>
                                      </p:to>
                                    </p:set>
                                    <p:animEffect transition="in" filter="dissolve">
                                      <p:cBhvr>
                                        <p:cTn id="139" dur="500"/>
                                        <p:tgtEl>
                                          <p:spTgt spid="66"/>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63"/>
                                        </p:tgtEl>
                                        <p:attrNameLst>
                                          <p:attrName>style.visibility</p:attrName>
                                        </p:attrNameLst>
                                      </p:cBhvr>
                                      <p:to>
                                        <p:strVal val="visible"/>
                                      </p:to>
                                    </p:set>
                                    <p:animEffect transition="in" filter="dissolve">
                                      <p:cBhvr>
                                        <p:cTn id="144" dur="500"/>
                                        <p:tgtEl>
                                          <p:spTgt spid="63"/>
                                        </p:tgtEl>
                                      </p:cBhvr>
                                    </p:animEffect>
                                  </p:childTnLst>
                                </p:cTn>
                              </p:par>
                              <p:par>
                                <p:cTn id="145" presetID="9" presetClass="entr" presetSubtype="0" fill="hold" nodeType="with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dissolve">
                                      <p:cBhvr>
                                        <p:cTn id="147" dur="500"/>
                                        <p:tgtEl>
                                          <p:spTgt spid="67"/>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65"/>
                                        </p:tgtEl>
                                        <p:attrNameLst>
                                          <p:attrName>style.visibility</p:attrName>
                                        </p:attrNameLst>
                                      </p:cBhvr>
                                      <p:to>
                                        <p:strVal val="visible"/>
                                      </p:to>
                                    </p:set>
                                    <p:animEffect transition="in" filter="dissolve">
                                      <p:cBhvr>
                                        <p:cTn id="152" dur="500"/>
                                        <p:tgtEl>
                                          <p:spTgt spid="65"/>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9"/>
                                        </p:tgtEl>
                                        <p:attrNameLst>
                                          <p:attrName>style.visibility</p:attrName>
                                        </p:attrNameLst>
                                      </p:cBhvr>
                                      <p:to>
                                        <p:strVal val="visible"/>
                                      </p:to>
                                    </p:set>
                                    <p:animEffect transition="in" filter="dissolve">
                                      <p:cBhvr>
                                        <p:cTn id="15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4" grpId="0" animBg="1"/>
      <p:bldP spid="37" grpId="0" animBg="1"/>
      <p:bldP spid="4" grpId="0" animBg="1"/>
      <p:bldP spid="17" grpId="0" animBg="1"/>
      <p:bldP spid="18" grpId="0" animBg="1"/>
      <p:bldP spid="19" grpId="0" animBg="1"/>
      <p:bldP spid="20" grpId="0" animBg="1"/>
      <p:bldP spid="21" grpId="0" animBg="1"/>
      <p:bldP spid="22" grpId="0" animBg="1"/>
      <p:bldP spid="23" grpId="0" animBg="1"/>
      <p:bldP spid="24" grpId="0" animBg="1"/>
      <p:bldP spid="25" grpId="0" animBg="1"/>
      <p:bldP spid="38" grpId="0" animBg="1"/>
      <p:bldP spid="52" grpId="0"/>
      <p:bldP spid="53" grpId="0"/>
      <p:bldP spid="56" grpId="0" animBg="1"/>
      <p:bldP spid="57" grpId="0" animBg="1"/>
      <p:bldP spid="58" grpId="0" animBg="1"/>
      <p:bldP spid="59" grpId="0" animBg="1"/>
      <p:bldP spid="60" grpId="0" animBg="1"/>
      <p:bldP spid="61" grpId="0" animBg="1"/>
      <p:bldP spid="62" grpId="0" animBg="1"/>
      <p:bldP spid="63" grpId="0" animBg="1"/>
      <p:bldP spid="65" grpId="0" animBg="1"/>
      <p:bldP spid="64" grpId="0"/>
      <p:bldP spid="6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1A34-3C51-011F-0CD6-A3013A148CEC}"/>
              </a:ext>
            </a:extLst>
          </p:cNvPr>
          <p:cNvSpPr>
            <a:spLocks noGrp="1"/>
          </p:cNvSpPr>
          <p:nvPr>
            <p:ph type="title"/>
          </p:nvPr>
        </p:nvSpPr>
        <p:spPr/>
        <p:txBody>
          <a:bodyPr/>
          <a:lstStyle/>
          <a:p>
            <a:r>
              <a:rPr lang="en-GB" dirty="0">
                <a:solidFill>
                  <a:schemeClr val="bg1">
                    <a:lumMod val="85000"/>
                  </a:schemeClr>
                </a:solidFill>
              </a:rPr>
              <a:t>Merge Sort Example 1</a:t>
            </a:r>
            <a:endParaRPr lang="en-SE" dirty="0">
              <a:solidFill>
                <a:schemeClr val="bg1">
                  <a:lumMod val="85000"/>
                </a:schemeClr>
              </a:solidFill>
            </a:endParaRPr>
          </a:p>
        </p:txBody>
      </p:sp>
      <p:pic>
        <p:nvPicPr>
          <p:cNvPr id="5" name="Content Placeholder 4">
            <a:extLst>
              <a:ext uri="{FF2B5EF4-FFF2-40B4-BE49-F238E27FC236}">
                <a16:creationId xmlns:a16="http://schemas.microsoft.com/office/drawing/2014/main" id="{1052EB10-6407-E360-7EAA-5E254AE5B90E}"/>
              </a:ext>
            </a:extLst>
          </p:cNvPr>
          <p:cNvPicPr>
            <a:picLocks noGrp="1" noChangeAspect="1"/>
          </p:cNvPicPr>
          <p:nvPr>
            <p:ph idx="1"/>
          </p:nvPr>
        </p:nvPicPr>
        <p:blipFill>
          <a:blip r:embed="rId2"/>
          <a:stretch>
            <a:fillRect/>
          </a:stretch>
        </p:blipFill>
        <p:spPr>
          <a:xfrm>
            <a:off x="42531" y="1449645"/>
            <a:ext cx="4535132" cy="2264735"/>
          </a:xfrm>
          <a:prstGeom prst="rect">
            <a:avLst/>
          </a:prstGeom>
        </p:spPr>
      </p:pic>
      <p:pic>
        <p:nvPicPr>
          <p:cNvPr id="4" name="Picture 3">
            <a:extLst>
              <a:ext uri="{FF2B5EF4-FFF2-40B4-BE49-F238E27FC236}">
                <a16:creationId xmlns:a16="http://schemas.microsoft.com/office/drawing/2014/main" id="{5A0FEED2-9EA4-8866-D5D8-F286DD2F829C}"/>
              </a:ext>
            </a:extLst>
          </p:cNvPr>
          <p:cNvPicPr>
            <a:picLocks noChangeAspect="1"/>
          </p:cNvPicPr>
          <p:nvPr/>
        </p:nvPicPr>
        <p:blipFill>
          <a:blip r:embed="rId3"/>
          <a:stretch>
            <a:fillRect/>
          </a:stretch>
        </p:blipFill>
        <p:spPr>
          <a:xfrm>
            <a:off x="4572000" y="1449645"/>
            <a:ext cx="4529469" cy="2264735"/>
          </a:xfrm>
          <a:prstGeom prst="rect">
            <a:avLst/>
          </a:prstGeom>
        </p:spPr>
      </p:pic>
      <p:pic>
        <p:nvPicPr>
          <p:cNvPr id="8" name="Content Placeholder 4">
            <a:extLst>
              <a:ext uri="{FF2B5EF4-FFF2-40B4-BE49-F238E27FC236}">
                <a16:creationId xmlns:a16="http://schemas.microsoft.com/office/drawing/2014/main" id="{D117CDE2-23AB-3D77-2ABA-99C397688434}"/>
              </a:ext>
            </a:extLst>
          </p:cNvPr>
          <p:cNvPicPr>
            <a:picLocks noChangeAspect="1"/>
          </p:cNvPicPr>
          <p:nvPr/>
        </p:nvPicPr>
        <p:blipFill>
          <a:blip r:embed="rId4"/>
          <a:srcRect/>
          <a:stretch/>
        </p:blipFill>
        <p:spPr>
          <a:xfrm>
            <a:off x="36868" y="3748425"/>
            <a:ext cx="4535132" cy="2263943"/>
          </a:xfrm>
          <a:prstGeom prst="rect">
            <a:avLst/>
          </a:prstGeom>
        </p:spPr>
      </p:pic>
      <p:pic>
        <p:nvPicPr>
          <p:cNvPr id="9" name="Picture 8">
            <a:extLst>
              <a:ext uri="{FF2B5EF4-FFF2-40B4-BE49-F238E27FC236}">
                <a16:creationId xmlns:a16="http://schemas.microsoft.com/office/drawing/2014/main" id="{B2970789-53A9-7A85-4421-7CA2333AEA3C}"/>
              </a:ext>
            </a:extLst>
          </p:cNvPr>
          <p:cNvPicPr>
            <a:picLocks noChangeAspect="1"/>
          </p:cNvPicPr>
          <p:nvPr/>
        </p:nvPicPr>
        <p:blipFill>
          <a:blip r:embed="rId5"/>
          <a:srcRect/>
          <a:stretch/>
        </p:blipFill>
        <p:spPr>
          <a:xfrm>
            <a:off x="4577663" y="3748425"/>
            <a:ext cx="4529469" cy="2262924"/>
          </a:xfrm>
          <a:prstGeom prst="rect">
            <a:avLst/>
          </a:prstGeom>
        </p:spPr>
      </p:pic>
    </p:spTree>
    <p:extLst>
      <p:ext uri="{BB962C8B-B14F-4D97-AF65-F5344CB8AC3E}">
        <p14:creationId xmlns:p14="http://schemas.microsoft.com/office/powerpoint/2010/main" val="362220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solidFill>
                  <a:schemeClr val="bg1">
                    <a:lumMod val="85000"/>
                  </a:schemeClr>
                </a:solidFill>
              </a:rPr>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830997"/>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obtain sorted 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by selecting the smaller of the smallest elements in each subarray and put it into the sorted array </a:t>
            </a:r>
            <a:r>
              <a:rPr lang="en-US" sz="1600" dirty="0">
                <a:latin typeface="Menlo" panose="020B0609030804020204" pitchFamily="49" charset="0"/>
                <a:ea typeface="Menlo" panose="020B0609030804020204" pitchFamily="49" charset="0"/>
                <a:cs typeface="Menlo" panose="020B0609030804020204" pitchFamily="49" charset="0"/>
              </a:rPr>
              <a:t>a[]</a:t>
            </a:r>
            <a:r>
              <a:rPr lang="en-US" altLang="zh-CN" sz="1600" dirty="0">
                <a:latin typeface="Menlo" panose="020B0609030804020204" pitchFamily="49" charset="0"/>
                <a:ea typeface="Menlo" panose="020B0609030804020204" pitchFamily="49" charset="0"/>
                <a:cs typeface="Menlo" panose="020B0609030804020204" pitchFamily="49" charset="0"/>
              </a:rPr>
              <a:t>.</a:t>
            </a:r>
            <a:endParaRPr lang="en-US" sz="1600" dirty="0">
              <a:latin typeface="Menlo" panose="020B0609030804020204" pitchFamily="49" charset="0"/>
              <a:ea typeface="Menlo" panose="020B0609030804020204" pitchFamily="49" charset="0"/>
              <a:cs typeface="Menlo" panose="020B0609030804020204" pitchFamily="49" charset="0"/>
            </a:endParaRP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
        <p:nvSpPr>
          <p:cNvPr id="3" name="TextBox 2">
            <a:extLst>
              <a:ext uri="{FF2B5EF4-FFF2-40B4-BE49-F238E27FC236}">
                <a16:creationId xmlns:a16="http://schemas.microsoft.com/office/drawing/2014/main" id="{53D03F71-0720-3C5B-0850-D97836C9D462}"/>
              </a:ext>
            </a:extLst>
          </p:cNvPr>
          <p:cNvSpPr txBox="1"/>
          <p:nvPr/>
        </p:nvSpPr>
        <p:spPr>
          <a:xfrm>
            <a:off x="4263696" y="6298215"/>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Merge Sort Algorithm: A Step-by-Step Visualization</a:t>
            </a:r>
          </a:p>
          <a:p>
            <a:r>
              <a:rPr lang="en-GB" sz="1400" dirty="0">
                <a:hlinkClick r:id="rId3"/>
              </a:rPr>
              <a:t>https://www.youtube.com/watch?v=ho05egqcPl4</a:t>
            </a:r>
            <a:r>
              <a:rPr lang="en-GB" sz="1400" dirty="0"/>
              <a:t> </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par>
                    <p:cTn id="526" fill="hold">
                      <p:stCondLst>
                        <p:cond delay="indefinite"/>
                      </p:stCondLst>
                      <p:childTnLst>
                        <p:par>
                          <p:cTn id="527" fill="hold">
                            <p:stCondLst>
                              <p:cond delay="0"/>
                            </p:stCondLst>
                            <p:childTnLst>
                              <p:par>
                                <p:cTn id="528" presetID="1" presetClass="entr" presetSubtype="0" fill="hold" grpId="0" nodeType="clickEffect">
                                  <p:stCondLst>
                                    <p:cond delay="0"/>
                                  </p:stCondLst>
                                  <p:childTnLst>
                                    <p:set>
                                      <p:cBhvr>
                                        <p:cTn id="5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solidFill>
                  <a:schemeClr val="bg1">
                    <a:lumMod val="85000"/>
                  </a:schemeClr>
                </a:solidFill>
              </a:rPr>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p>
          <a:p>
            <a:pPr marL="11206">
              <a:spcBef>
                <a:spcPts val="97"/>
              </a:spcBef>
            </a:pPr>
            <a:r>
              <a:rPr sz="1191" dirty="0">
                <a:latin typeface="Lucida Sans Typewriter"/>
                <a:cs typeface="Lucida Sans Typewriter"/>
              </a:rPr>
              <a:t>{</a:t>
            </a: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Tree>
    <p:extLst>
      <p:ext uri="{BB962C8B-B14F-4D97-AF65-F5344CB8AC3E}">
        <p14:creationId xmlns:p14="http://schemas.microsoft.com/office/powerpoint/2010/main" val="4066511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a:solidFill>
                  <a:schemeClr val="bg1">
                    <a:lumMod val="85000"/>
                  </a:schemeClr>
                </a:solidFill>
                <a:latin typeface="Arial"/>
                <a:cs typeface="Arial"/>
              </a:rPr>
              <a:t>Merge Sort:	</a:t>
            </a:r>
            <a:r>
              <a:rPr lang="en-US" spc="-9" dirty="0">
                <a:solidFill>
                  <a:schemeClr val="bg1">
                    <a:lumMod val="85000"/>
                  </a:schemeClr>
                </a:solidFill>
                <a:latin typeface="Arial"/>
                <a:cs typeface="Arial"/>
              </a:rPr>
              <a:t>Java</a:t>
            </a:r>
            <a:r>
              <a:rPr lang="en-US" spc="31" dirty="0">
                <a:solidFill>
                  <a:schemeClr val="bg1">
                    <a:lumMod val="85000"/>
                  </a:schemeClr>
                </a:solidFill>
                <a:latin typeface="Arial"/>
                <a:cs typeface="Arial"/>
              </a:rPr>
              <a:t> </a:t>
            </a:r>
            <a:r>
              <a:rPr lang="en-US" spc="13" dirty="0">
                <a:solidFill>
                  <a:schemeClr val="bg1">
                    <a:lumMod val="85000"/>
                  </a:schemeClr>
                </a:solidFill>
                <a:latin typeface="Arial"/>
                <a:cs typeface="Arial"/>
              </a:rPr>
              <a:t>implementation</a:t>
            </a:r>
            <a:endParaRPr lang="en-US" dirty="0">
              <a:solidFill>
                <a:schemeClr val="bg1">
                  <a:lumMod val="85000"/>
                </a:schemeClr>
              </a:solidFill>
            </a:endParaRPr>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a:solidFill>
                  <a:schemeClr val="bg1">
                    <a:lumMod val="85000"/>
                  </a:schemeClr>
                </a:solidFill>
                <a:latin typeface="Arial"/>
                <a:cs typeface="Arial"/>
              </a:rPr>
              <a:t>Merge Sort</a:t>
            </a:r>
            <a:r>
              <a:rPr lang="en-US" spc="65" dirty="0">
                <a:solidFill>
                  <a:schemeClr val="bg1">
                    <a:lumMod val="85000"/>
                  </a:schemeClr>
                </a:solidFill>
                <a:latin typeface="Arial"/>
                <a:cs typeface="Arial"/>
              </a:rPr>
              <a:t>: Example 2</a:t>
            </a:r>
            <a:r>
              <a:rPr lang="en-US" dirty="0">
                <a:solidFill>
                  <a:schemeClr val="bg1">
                    <a:lumMod val="85000"/>
                  </a:schemeClr>
                </a:solidFill>
                <a:latin typeface="Arial"/>
                <a:cs typeface="Arial"/>
              </a:rPr>
              <a:t> </a:t>
            </a:r>
            <a:r>
              <a:rPr lang="en-US" spc="-15" dirty="0">
                <a:solidFill>
                  <a:schemeClr val="bg1">
                    <a:lumMod val="85000"/>
                  </a:schemeClr>
                </a:solidFill>
                <a:latin typeface="Arial"/>
                <a:cs typeface="Arial"/>
              </a:rPr>
              <a:t>T</a:t>
            </a:r>
            <a:r>
              <a:rPr lang="en-US" spc="70" dirty="0">
                <a:solidFill>
                  <a:schemeClr val="bg1">
                    <a:lumMod val="85000"/>
                  </a:schemeClr>
                </a:solidFill>
                <a:latin typeface="Arial"/>
                <a:cs typeface="Arial"/>
              </a:rPr>
              <a:t>r</a:t>
            </a:r>
            <a:r>
              <a:rPr lang="en-US" spc="90" dirty="0">
                <a:solidFill>
                  <a:schemeClr val="bg1">
                    <a:lumMod val="85000"/>
                  </a:schemeClr>
                </a:solidFill>
                <a:latin typeface="Arial"/>
                <a:cs typeface="Arial"/>
              </a:rPr>
              <a:t>a</a:t>
            </a:r>
            <a:r>
              <a:rPr lang="en-US" spc="-50" dirty="0">
                <a:solidFill>
                  <a:schemeClr val="bg1">
                    <a:lumMod val="85000"/>
                  </a:schemeClr>
                </a:solidFill>
                <a:latin typeface="Arial"/>
                <a:cs typeface="Arial"/>
              </a:rPr>
              <a:t>c</a:t>
            </a:r>
            <a:r>
              <a:rPr lang="en-US" spc="-5" dirty="0">
                <a:solidFill>
                  <a:schemeClr val="bg1">
                    <a:lumMod val="85000"/>
                  </a:schemeClr>
                </a:solidFill>
                <a:latin typeface="Arial"/>
                <a:cs typeface="Arial"/>
              </a:rPr>
              <a:t>e</a:t>
            </a:r>
            <a:endParaRPr lang="en-US" dirty="0">
              <a:solidFill>
                <a:schemeClr val="bg1">
                  <a:lumMod val="85000"/>
                </a:schemeClr>
              </a:solidFill>
            </a:endParaRPr>
          </a:p>
        </p:txBody>
      </p:sp>
      <p:sp>
        <p:nvSpPr>
          <p:cNvPr id="4" name="object 3">
            <a:extLst>
              <a:ext uri="{FF2B5EF4-FFF2-40B4-BE49-F238E27FC236}">
                <a16:creationId xmlns:a16="http://schemas.microsoft.com/office/drawing/2014/main" id="{4E006F5A-AB60-3A4B-80FA-69700F6E5526}"/>
              </a:ext>
            </a:extLst>
          </p:cNvPr>
          <p:cNvSpPr txBox="1"/>
          <p:nvPr/>
        </p:nvSpPr>
        <p:spPr>
          <a:xfrm>
            <a:off x="6624084" y="6421663"/>
            <a:ext cx="2200020"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8D3124"/>
                </a:solidFill>
                <a:latin typeface="Lucida Sans"/>
                <a:cs typeface="Lucida Sans"/>
              </a:rPr>
              <a:t>result </a:t>
            </a:r>
            <a:r>
              <a:rPr sz="1400" dirty="0">
                <a:solidFill>
                  <a:srgbClr val="8D3124"/>
                </a:solidFill>
                <a:latin typeface="Lucida Sans"/>
                <a:cs typeface="Lucida Sans"/>
              </a:rPr>
              <a:t>after </a:t>
            </a:r>
            <a:r>
              <a:rPr sz="1400" spc="5" dirty="0">
                <a:solidFill>
                  <a:srgbClr val="8D3124"/>
                </a:solidFill>
                <a:latin typeface="Lucida Sans"/>
                <a:cs typeface="Lucida Sans"/>
              </a:rPr>
              <a:t>recursive</a:t>
            </a:r>
            <a:r>
              <a:rPr sz="1400" spc="-65" dirty="0">
                <a:solidFill>
                  <a:srgbClr val="8D3124"/>
                </a:solidFill>
                <a:latin typeface="Lucida Sans"/>
                <a:cs typeface="Lucida Sans"/>
              </a:rPr>
              <a:t> </a:t>
            </a:r>
            <a:r>
              <a:rPr sz="1400" dirty="0">
                <a:solidFill>
                  <a:srgbClr val="8D3124"/>
                </a:solidFill>
                <a:latin typeface="Lucida Sans"/>
                <a:cs typeface="Lucida Sans"/>
              </a:rPr>
              <a:t>call</a:t>
            </a:r>
            <a:endParaRPr sz="14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dirty="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cxnSp>
        <p:nvCxnSpPr>
          <p:cNvPr id="18" name="Straight Arrow Connector 17">
            <a:extLst>
              <a:ext uri="{FF2B5EF4-FFF2-40B4-BE49-F238E27FC236}">
                <a16:creationId xmlns:a16="http://schemas.microsoft.com/office/drawing/2014/main" id="{0654F678-2F41-789C-A1B8-CCDF069D9520}"/>
              </a:ext>
            </a:extLst>
          </p:cNvPr>
          <p:cNvCxnSpPr>
            <a:cxnSpLocks/>
          </p:cNvCxnSpPr>
          <p:nvPr/>
        </p:nvCxnSpPr>
        <p:spPr>
          <a:xfrm>
            <a:off x="138222" y="2073349"/>
            <a:ext cx="0" cy="3232298"/>
          </a:xfrm>
          <a:prstGeom prst="straightConnector1">
            <a:avLst/>
          </a:prstGeom>
          <a:ln w="19050" cap="flat" cmpd="sng" algn="ctr">
            <a:solidFill>
              <a:schemeClr val="accent2"/>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9" name="object 3">
            <a:extLst>
              <a:ext uri="{FF2B5EF4-FFF2-40B4-BE49-F238E27FC236}">
                <a16:creationId xmlns:a16="http://schemas.microsoft.com/office/drawing/2014/main" id="{C2439564-1EDA-1126-A71D-0088EF6EA3EA}"/>
              </a:ext>
            </a:extLst>
          </p:cNvPr>
          <p:cNvSpPr txBox="1"/>
          <p:nvPr/>
        </p:nvSpPr>
        <p:spPr>
          <a:xfrm>
            <a:off x="53396" y="1578598"/>
            <a:ext cx="914509" cy="456535"/>
          </a:xfrm>
          <a:prstGeom prst="rect">
            <a:avLst/>
          </a:prstGeom>
        </p:spPr>
        <p:txBody>
          <a:bodyPr vert="horz" wrap="square" lIns="0" tIns="12700" rIns="0" bIns="0" rtlCol="0">
            <a:spAutoFit/>
          </a:bodyPr>
          <a:lstStyle/>
          <a:p>
            <a:pPr marL="12700">
              <a:lnSpc>
                <a:spcPct val="100000"/>
              </a:lnSpc>
              <a:spcBef>
                <a:spcPts val="100"/>
              </a:spcBef>
            </a:pPr>
            <a:r>
              <a:rPr lang="en-GB" sz="1400" spc="5" dirty="0">
                <a:solidFill>
                  <a:srgbClr val="8D3124"/>
                </a:solidFill>
                <a:latin typeface="Lucida Sans"/>
                <a:cs typeface="Lucida Sans"/>
              </a:rPr>
              <a:t>R</a:t>
            </a:r>
            <a:r>
              <a:rPr sz="1400" spc="5" dirty="0" err="1">
                <a:solidFill>
                  <a:srgbClr val="8D3124"/>
                </a:solidFill>
                <a:latin typeface="Lucida Sans"/>
                <a:cs typeface="Lucida Sans"/>
              </a:rPr>
              <a:t>ecursive</a:t>
            </a:r>
            <a:endParaRPr lang="en-GB" sz="1400" spc="-65" dirty="0">
              <a:solidFill>
                <a:srgbClr val="8D3124"/>
              </a:solidFill>
              <a:latin typeface="Lucida Sans"/>
              <a:cs typeface="Lucida Sans"/>
            </a:endParaRPr>
          </a:p>
          <a:p>
            <a:pPr marL="12700">
              <a:lnSpc>
                <a:spcPct val="100000"/>
              </a:lnSpc>
              <a:spcBef>
                <a:spcPts val="100"/>
              </a:spcBef>
            </a:pPr>
            <a:r>
              <a:rPr sz="1400" dirty="0">
                <a:solidFill>
                  <a:srgbClr val="8D3124"/>
                </a:solidFill>
                <a:latin typeface="Lucida Sans"/>
                <a:cs typeface="Lucida Sans"/>
              </a:rPr>
              <a:t>call</a:t>
            </a:r>
            <a:r>
              <a:rPr lang="en-GB" sz="1400" dirty="0">
                <a:solidFill>
                  <a:srgbClr val="8D3124"/>
                </a:solidFill>
                <a:latin typeface="Lucida Sans"/>
                <a:cs typeface="Lucida Sans"/>
              </a:rPr>
              <a:t> stack</a:t>
            </a:r>
            <a:endParaRPr sz="1400" dirty="0">
              <a:latin typeface="Lucida Sans"/>
              <a:cs typeface="Lucida Sans"/>
            </a:endParaRPr>
          </a:p>
        </p:txBody>
      </p:sp>
    </p:spTree>
    <p:extLst>
      <p:ext uri="{BB962C8B-B14F-4D97-AF65-F5344CB8AC3E}">
        <p14:creationId xmlns:p14="http://schemas.microsoft.com/office/powerpoint/2010/main" val="554816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a:solidFill>
                  <a:schemeClr val="bg1">
                    <a:lumMod val="85000"/>
                  </a:schemeClr>
                </a:solidFill>
                <a:latin typeface="Arial"/>
                <a:cs typeface="Arial"/>
              </a:rPr>
              <a:t>Merge Sort</a:t>
            </a:r>
            <a:r>
              <a:rPr lang="en-US" spc="65" dirty="0">
                <a:solidFill>
                  <a:schemeClr val="bg1">
                    <a:lumMod val="85000"/>
                  </a:schemeClr>
                </a:solidFill>
                <a:latin typeface="Arial"/>
                <a:cs typeface="Arial"/>
              </a:rPr>
              <a:t>:</a:t>
            </a:r>
            <a:r>
              <a:rPr lang="en-US" dirty="0">
                <a:solidFill>
                  <a:schemeClr val="bg1">
                    <a:lumMod val="85000"/>
                  </a:schemeClr>
                </a:solidFill>
                <a:latin typeface="Arial"/>
                <a:cs typeface="Arial"/>
              </a:rPr>
              <a:t> </a:t>
            </a:r>
            <a:r>
              <a:rPr lang="en-US" spc="-15" dirty="0">
                <a:solidFill>
                  <a:schemeClr val="bg1">
                    <a:lumMod val="85000"/>
                  </a:schemeClr>
                </a:solidFill>
                <a:latin typeface="Arial"/>
                <a:cs typeface="Arial"/>
              </a:rPr>
              <a:t>Practical Improvements</a:t>
            </a:r>
            <a:endParaRPr lang="en-US" dirty="0">
              <a:solidFill>
                <a:schemeClr val="bg1">
                  <a:lumMod val="85000"/>
                </a:schemeClr>
              </a:solidFill>
            </a:endParaRPr>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lang="en-GB" sz="2000" spc="-5" dirty="0">
                    <a:latin typeface="Arial" panose="020B0604020202020204" pitchFamily="34" charset="0"/>
                    <a:cs typeface="Arial" panose="020B0604020202020204" pitchFamily="34" charset="0"/>
                  </a:rPr>
                  <a:t>Merge 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290" t="-5348" r="-2004" b="-12834"/>
                </a:stretch>
              </a:blipFill>
            </p:spPr>
            <p:txBody>
              <a:bodyPr/>
              <a:lstStyle/>
              <a:p>
                <a:r>
                  <a:rPr lang="en-SE">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a:solidFill>
                  <a:schemeClr val="bg1">
                    <a:lumMod val="85000"/>
                  </a:schemeClr>
                </a:solidFill>
                <a:latin typeface="Arial"/>
                <a:cs typeface="Arial"/>
              </a:rPr>
              <a:t>Merge Sort</a:t>
            </a:r>
            <a:r>
              <a:rPr lang="en-US" spc="65" dirty="0">
                <a:solidFill>
                  <a:schemeClr val="bg1">
                    <a:lumMod val="85000"/>
                  </a:schemeClr>
                </a:solidFill>
                <a:latin typeface="Arial"/>
                <a:cs typeface="Arial"/>
              </a:rPr>
              <a:t>:</a:t>
            </a:r>
            <a:r>
              <a:rPr lang="en-US" dirty="0">
                <a:solidFill>
                  <a:schemeClr val="bg1">
                    <a:lumMod val="85000"/>
                  </a:schemeClr>
                </a:solidFill>
                <a:latin typeface="Arial"/>
                <a:cs typeface="Arial"/>
              </a:rPr>
              <a:t> </a:t>
            </a:r>
            <a:r>
              <a:rPr lang="en-US" spc="-15" dirty="0">
                <a:solidFill>
                  <a:schemeClr val="bg1">
                    <a:lumMod val="85000"/>
                  </a:schemeClr>
                </a:solidFill>
                <a:latin typeface="Arial"/>
                <a:cs typeface="Arial"/>
              </a:rPr>
              <a:t>Practical Improvements</a:t>
            </a:r>
            <a:endParaRPr lang="en-US" dirty="0">
              <a:solidFill>
                <a:schemeClr val="bg1">
                  <a:lumMod val="85000"/>
                </a:schemeClr>
              </a:solidFill>
            </a:endParaRPr>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B57A-96AD-FBBD-2674-6147368B8990}"/>
              </a:ext>
            </a:extLst>
          </p:cNvPr>
          <p:cNvSpPr>
            <a:spLocks noGrp="1"/>
          </p:cNvSpPr>
          <p:nvPr>
            <p:ph type="title"/>
          </p:nvPr>
        </p:nvSpPr>
        <p:spPr/>
        <p:txBody>
          <a:bodyPr/>
          <a:lstStyle/>
          <a:p>
            <a:r>
              <a:rPr lang="en-GB" dirty="0">
                <a:solidFill>
                  <a:schemeClr val="bg1">
                    <a:lumMod val="75000"/>
                  </a:schemeClr>
                </a:solidFill>
              </a:rPr>
              <a:t>Bubble Sort </a:t>
            </a:r>
            <a:r>
              <a:rPr lang="en-US" altLang="zh-CN" dirty="0">
                <a:solidFill>
                  <a:schemeClr val="bg1">
                    <a:lumMod val="75000"/>
                  </a:schemeClr>
                </a:solidFill>
              </a:rPr>
              <a:t>Example</a:t>
            </a:r>
            <a:endParaRPr lang="en-SE" dirty="0">
              <a:solidFill>
                <a:schemeClr val="bg1">
                  <a:lumMod val="75000"/>
                </a:schemeClr>
              </a:solidFill>
            </a:endParaRPr>
          </a:p>
        </p:txBody>
      </p:sp>
      <p:sp>
        <p:nvSpPr>
          <p:cNvPr id="3" name="Content Placeholder 2">
            <a:extLst>
              <a:ext uri="{FF2B5EF4-FFF2-40B4-BE49-F238E27FC236}">
                <a16:creationId xmlns:a16="http://schemas.microsoft.com/office/drawing/2014/main" id="{AF6EF815-9F95-F239-6477-5F691A42E1E8}"/>
              </a:ext>
            </a:extLst>
          </p:cNvPr>
          <p:cNvSpPr>
            <a:spLocks noGrp="1"/>
          </p:cNvSpPr>
          <p:nvPr>
            <p:ph idx="1"/>
          </p:nvPr>
        </p:nvSpPr>
        <p:spPr/>
        <p:txBody>
          <a:bodyPr/>
          <a:lstStyle/>
          <a:p>
            <a:endParaRPr lang="en-SE" dirty="0"/>
          </a:p>
        </p:txBody>
      </p:sp>
      <p:pic>
        <p:nvPicPr>
          <p:cNvPr id="5" name="Picture 4">
            <a:extLst>
              <a:ext uri="{FF2B5EF4-FFF2-40B4-BE49-F238E27FC236}">
                <a16:creationId xmlns:a16="http://schemas.microsoft.com/office/drawing/2014/main" id="{0DBAA603-9C1E-2A18-CB6D-7714E245754A}"/>
              </a:ext>
            </a:extLst>
          </p:cNvPr>
          <p:cNvPicPr>
            <a:picLocks noChangeAspect="1"/>
          </p:cNvPicPr>
          <p:nvPr/>
        </p:nvPicPr>
        <p:blipFill>
          <a:blip r:embed="rId2"/>
          <a:stretch>
            <a:fillRect/>
          </a:stretch>
        </p:blipFill>
        <p:spPr>
          <a:xfrm>
            <a:off x="4609211" y="1634622"/>
            <a:ext cx="4403715" cy="2204606"/>
          </a:xfrm>
          <a:prstGeom prst="rect">
            <a:avLst/>
          </a:prstGeom>
        </p:spPr>
      </p:pic>
      <p:pic>
        <p:nvPicPr>
          <p:cNvPr id="6" name="Picture 5">
            <a:extLst>
              <a:ext uri="{FF2B5EF4-FFF2-40B4-BE49-F238E27FC236}">
                <a16:creationId xmlns:a16="http://schemas.microsoft.com/office/drawing/2014/main" id="{796B4A83-8990-0FB3-5BE6-AC0FE67A4918}"/>
              </a:ext>
            </a:extLst>
          </p:cNvPr>
          <p:cNvPicPr>
            <a:picLocks noChangeAspect="1"/>
          </p:cNvPicPr>
          <p:nvPr/>
        </p:nvPicPr>
        <p:blipFill>
          <a:blip r:embed="rId3"/>
          <a:stretch>
            <a:fillRect/>
          </a:stretch>
        </p:blipFill>
        <p:spPr>
          <a:xfrm>
            <a:off x="1755069" y="3918053"/>
            <a:ext cx="5708283" cy="2857705"/>
          </a:xfrm>
          <a:prstGeom prst="rect">
            <a:avLst/>
          </a:prstGeom>
        </p:spPr>
      </p:pic>
      <p:pic>
        <p:nvPicPr>
          <p:cNvPr id="7" name="Picture 6">
            <a:extLst>
              <a:ext uri="{FF2B5EF4-FFF2-40B4-BE49-F238E27FC236}">
                <a16:creationId xmlns:a16="http://schemas.microsoft.com/office/drawing/2014/main" id="{F11DA74C-26C8-29E5-1349-8539F346E3BD}"/>
              </a:ext>
            </a:extLst>
          </p:cNvPr>
          <p:cNvPicPr>
            <a:picLocks noChangeAspect="1"/>
          </p:cNvPicPr>
          <p:nvPr/>
        </p:nvPicPr>
        <p:blipFill>
          <a:blip r:embed="rId4"/>
          <a:stretch>
            <a:fillRect/>
          </a:stretch>
        </p:blipFill>
        <p:spPr>
          <a:xfrm>
            <a:off x="131075" y="1638174"/>
            <a:ext cx="4403715" cy="2204606"/>
          </a:xfrm>
          <a:prstGeom prst="rect">
            <a:avLst/>
          </a:prstGeom>
        </p:spPr>
      </p:pic>
    </p:spTree>
    <p:extLst>
      <p:ext uri="{BB962C8B-B14F-4D97-AF65-F5344CB8AC3E}">
        <p14:creationId xmlns:p14="http://schemas.microsoft.com/office/powerpoint/2010/main" val="647636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562-DB7D-8D92-2945-E0C919247442}"/>
              </a:ext>
            </a:extLst>
          </p:cNvPr>
          <p:cNvSpPr>
            <a:spLocks noGrp="1"/>
          </p:cNvSpPr>
          <p:nvPr>
            <p:ph type="title"/>
          </p:nvPr>
        </p:nvSpPr>
        <p:spPr/>
        <p:txBody>
          <a:bodyPr/>
          <a:lstStyle/>
          <a:p>
            <a:r>
              <a:rPr lang="en-GB" dirty="0">
                <a:solidFill>
                  <a:srgbClr val="FF0000"/>
                </a:solidFill>
              </a:rPr>
              <a:t>Stable Sorting Algorithm </a:t>
            </a:r>
            <a:endParaRPr lang="en-SE" dirty="0">
              <a:solidFill>
                <a:srgbClr val="FF0000"/>
              </a:solidFill>
            </a:endParaRPr>
          </a:p>
        </p:txBody>
      </p:sp>
      <p:sp>
        <p:nvSpPr>
          <p:cNvPr id="3" name="Content Placeholder 2">
            <a:extLst>
              <a:ext uri="{FF2B5EF4-FFF2-40B4-BE49-F238E27FC236}">
                <a16:creationId xmlns:a16="http://schemas.microsoft.com/office/drawing/2014/main" id="{95A2514D-0FDC-BE02-646F-577C67ED9ED1}"/>
              </a:ext>
            </a:extLst>
          </p:cNvPr>
          <p:cNvSpPr>
            <a:spLocks noGrp="1"/>
          </p:cNvSpPr>
          <p:nvPr>
            <p:ph idx="1"/>
          </p:nvPr>
        </p:nvSpPr>
        <p:spPr>
          <a:xfrm>
            <a:off x="457200" y="1600200"/>
            <a:ext cx="8229600" cy="5257799"/>
          </a:xfrm>
        </p:spPr>
        <p:txBody>
          <a:bodyPr>
            <a:normAutofit/>
          </a:bodyPr>
          <a:lstStyle/>
          <a:p>
            <a:r>
              <a:rPr lang="en-GB" dirty="0"/>
              <a:t>A stable sorting algorithm is one that maintains the relative order of elements with equal keys in the sorted output as they appeared in the input. </a:t>
            </a:r>
          </a:p>
          <a:p>
            <a:r>
              <a:rPr lang="en-GB" dirty="0"/>
              <a:t>Stability is important when multiple sorting operations are performed on data with multiple keys. For example, if you first sort a list of students by name and then by grade, a stable sort will ensure that students with the same grade remain sorted by name. This characteristic is crucial in scenarios where secondary attributes need to be preserved after sorting by primary attributes.</a:t>
            </a:r>
          </a:p>
          <a:p>
            <a:r>
              <a:rPr lang="en-GB" dirty="0"/>
              <a:t>Stable Sorting Algorithms include: Bubble Sort, Insertion Sort, Merge Sort, Radix Sort (next lecture)</a:t>
            </a:r>
            <a:endParaRPr lang="en-SE" dirty="0"/>
          </a:p>
        </p:txBody>
      </p:sp>
    </p:spTree>
    <p:extLst>
      <p:ext uri="{BB962C8B-B14F-4D97-AF65-F5344CB8AC3E}">
        <p14:creationId xmlns:p14="http://schemas.microsoft.com/office/powerpoint/2010/main" val="3439713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95B6-7E38-40F7-3708-BBD39F20CF5C}"/>
              </a:ext>
            </a:extLst>
          </p:cNvPr>
          <p:cNvSpPr>
            <a:spLocks noGrp="1"/>
          </p:cNvSpPr>
          <p:nvPr>
            <p:ph type="title"/>
          </p:nvPr>
        </p:nvSpPr>
        <p:spPr/>
        <p:txBody>
          <a:bodyPr/>
          <a:lstStyle/>
          <a:p>
            <a:r>
              <a:rPr lang="en-GB" dirty="0">
                <a:solidFill>
                  <a:srgbClr val="FF0000"/>
                </a:solidFill>
              </a:rPr>
              <a:t>Stable Sorting Example</a:t>
            </a:r>
            <a:endParaRPr lang="en-SE" dirty="0">
              <a:solidFill>
                <a:srgbClr val="FF0000"/>
              </a:solidFill>
            </a:endParaRPr>
          </a:p>
        </p:txBody>
      </p:sp>
      <p:sp>
        <p:nvSpPr>
          <p:cNvPr id="3" name="Content Placeholder 2">
            <a:extLst>
              <a:ext uri="{FF2B5EF4-FFF2-40B4-BE49-F238E27FC236}">
                <a16:creationId xmlns:a16="http://schemas.microsoft.com/office/drawing/2014/main" id="{A2EC9D9A-89A2-9AEC-993F-476742A6DE71}"/>
              </a:ext>
            </a:extLst>
          </p:cNvPr>
          <p:cNvSpPr>
            <a:spLocks noGrp="1"/>
          </p:cNvSpPr>
          <p:nvPr>
            <p:ph idx="1"/>
          </p:nvPr>
        </p:nvSpPr>
        <p:spPr/>
        <p:txBody>
          <a:bodyPr/>
          <a:lstStyle/>
          <a:p>
            <a:endParaRPr lang="en-SE" dirty="0"/>
          </a:p>
        </p:txBody>
      </p:sp>
      <p:graphicFrame>
        <p:nvGraphicFramePr>
          <p:cNvPr id="6" name="Table 5">
            <a:extLst>
              <a:ext uri="{FF2B5EF4-FFF2-40B4-BE49-F238E27FC236}">
                <a16:creationId xmlns:a16="http://schemas.microsoft.com/office/drawing/2014/main" id="{45DFD74D-3C15-88F2-CE5D-E6A7CB3A264A}"/>
              </a:ext>
            </a:extLst>
          </p:cNvPr>
          <p:cNvGraphicFramePr>
            <a:graphicFrameLocks noGrp="1"/>
          </p:cNvGraphicFramePr>
          <p:nvPr>
            <p:extLst>
              <p:ext uri="{D42A27DB-BD31-4B8C-83A1-F6EECF244321}">
                <p14:modId xmlns:p14="http://schemas.microsoft.com/office/powerpoint/2010/main" val="862654206"/>
              </p:ext>
            </p:extLst>
          </p:nvPr>
        </p:nvGraphicFramePr>
        <p:xfrm>
          <a:off x="1866276" y="1576653"/>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370840">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42403093"/>
                  </a:ext>
                </a:extLst>
              </a:tr>
              <a:tr h="370840">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2607727008"/>
                  </a:ext>
                </a:extLst>
              </a:tr>
              <a:tr h="37084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814823735"/>
                  </a:ext>
                </a:extLst>
              </a:tr>
              <a:tr h="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21074889"/>
                  </a:ext>
                </a:extLst>
              </a:tr>
              <a:tr h="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4064016328"/>
                  </a:ext>
                </a:extLst>
              </a:tr>
            </a:tbl>
          </a:graphicData>
        </a:graphic>
      </p:graphicFrame>
      <p:graphicFrame>
        <p:nvGraphicFramePr>
          <p:cNvPr id="4" name="Table 3">
            <a:extLst>
              <a:ext uri="{FF2B5EF4-FFF2-40B4-BE49-F238E27FC236}">
                <a16:creationId xmlns:a16="http://schemas.microsoft.com/office/drawing/2014/main" id="{BC5D4163-EBB7-0EB7-098B-846FB5045769}"/>
              </a:ext>
            </a:extLst>
          </p:cNvPr>
          <p:cNvGraphicFramePr>
            <a:graphicFrameLocks noGrp="1"/>
          </p:cNvGraphicFramePr>
          <p:nvPr>
            <p:extLst>
              <p:ext uri="{D42A27DB-BD31-4B8C-83A1-F6EECF244321}">
                <p14:modId xmlns:p14="http://schemas.microsoft.com/office/powerpoint/2010/main" val="3418223193"/>
              </p:ext>
            </p:extLst>
          </p:nvPr>
        </p:nvGraphicFramePr>
        <p:xfrm>
          <a:off x="5592811" y="1576653"/>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450602">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142403093"/>
                  </a:ext>
                </a:extLst>
              </a:tr>
              <a:tr h="37084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607727008"/>
                  </a:ext>
                </a:extLst>
              </a:tr>
              <a:tr h="37084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814823735"/>
                  </a:ext>
                </a:extLst>
              </a:tr>
              <a:tr h="294441">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121074889"/>
                  </a:ext>
                </a:extLst>
              </a:tr>
              <a:tr h="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4064016328"/>
                  </a:ext>
                </a:extLst>
              </a:tr>
            </a:tbl>
          </a:graphicData>
        </a:graphic>
      </p:graphicFrame>
      <p:cxnSp>
        <p:nvCxnSpPr>
          <p:cNvPr id="10" name="Straight Arrow Connector 9">
            <a:extLst>
              <a:ext uri="{FF2B5EF4-FFF2-40B4-BE49-F238E27FC236}">
                <a16:creationId xmlns:a16="http://schemas.microsoft.com/office/drawing/2014/main" id="{4FD2339A-A0E0-A65E-3B6B-7519836F8B41}"/>
              </a:ext>
            </a:extLst>
          </p:cNvPr>
          <p:cNvCxnSpPr>
            <a:cxnSpLocks/>
          </p:cNvCxnSpPr>
          <p:nvPr/>
        </p:nvCxnSpPr>
        <p:spPr>
          <a:xfrm>
            <a:off x="3777522" y="2203560"/>
            <a:ext cx="1815289" cy="8844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E6CAC73-7D06-0DDE-D435-5B37EA77C074}"/>
              </a:ext>
            </a:extLst>
          </p:cNvPr>
          <p:cNvCxnSpPr>
            <a:cxnSpLocks/>
          </p:cNvCxnSpPr>
          <p:nvPr/>
        </p:nvCxnSpPr>
        <p:spPr>
          <a:xfrm>
            <a:off x="3777521" y="3101903"/>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848A9A9-9C0C-848B-E51B-43C98E82A96B}"/>
              </a:ext>
            </a:extLst>
          </p:cNvPr>
          <p:cNvCxnSpPr>
            <a:cxnSpLocks/>
          </p:cNvCxnSpPr>
          <p:nvPr/>
        </p:nvCxnSpPr>
        <p:spPr>
          <a:xfrm>
            <a:off x="3777522" y="3583722"/>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097506B-24D3-25EA-3215-2D408F91F441}"/>
              </a:ext>
            </a:extLst>
          </p:cNvPr>
          <p:cNvCxnSpPr>
            <a:cxnSpLocks/>
          </p:cNvCxnSpPr>
          <p:nvPr/>
        </p:nvCxnSpPr>
        <p:spPr>
          <a:xfrm flipV="1">
            <a:off x="3777522" y="4456379"/>
            <a:ext cx="1815288" cy="4818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040FDE7F-1B61-0AF1-C1FC-1E9E9E202FDC}"/>
              </a:ext>
            </a:extLst>
          </p:cNvPr>
          <p:cNvSpPr txBox="1"/>
          <p:nvPr/>
        </p:nvSpPr>
        <p:spPr>
          <a:xfrm>
            <a:off x="1747833" y="5705047"/>
            <a:ext cx="2563318" cy="830997"/>
          </a:xfrm>
          <a:prstGeom prst="rect">
            <a:avLst/>
          </a:prstGeom>
          <a:noFill/>
        </p:spPr>
        <p:txBody>
          <a:bodyPr wrap="square" rtlCol="0">
            <a:spAutoFit/>
          </a:bodyPr>
          <a:lstStyle/>
          <a:p>
            <a:pPr algn="ctr"/>
            <a:r>
              <a:rPr lang="en-GB" sz="2400" dirty="0"/>
              <a:t>Sort by Name</a:t>
            </a:r>
          </a:p>
          <a:p>
            <a:pPr algn="ctr"/>
            <a:r>
              <a:rPr lang="en-GB" sz="2400" dirty="0"/>
              <a:t>(primary attribute)</a:t>
            </a:r>
            <a:endParaRPr lang="en-SE" sz="2400" dirty="0"/>
          </a:p>
        </p:txBody>
      </p:sp>
      <p:sp>
        <p:nvSpPr>
          <p:cNvPr id="18" name="TextBox 17">
            <a:extLst>
              <a:ext uri="{FF2B5EF4-FFF2-40B4-BE49-F238E27FC236}">
                <a16:creationId xmlns:a16="http://schemas.microsoft.com/office/drawing/2014/main" id="{4CAB0C20-643E-2335-3892-109C9E962284}"/>
              </a:ext>
            </a:extLst>
          </p:cNvPr>
          <p:cNvSpPr txBox="1"/>
          <p:nvPr/>
        </p:nvSpPr>
        <p:spPr>
          <a:xfrm>
            <a:off x="5307996" y="5705047"/>
            <a:ext cx="2951584" cy="830997"/>
          </a:xfrm>
          <a:prstGeom prst="rect">
            <a:avLst/>
          </a:prstGeom>
          <a:noFill/>
        </p:spPr>
        <p:txBody>
          <a:bodyPr wrap="square" rtlCol="0">
            <a:spAutoFit/>
          </a:bodyPr>
          <a:lstStyle/>
          <a:p>
            <a:pPr algn="ctr"/>
            <a:r>
              <a:rPr lang="en-GB" sz="2400" dirty="0"/>
              <a:t>Then sort by Grade</a:t>
            </a:r>
          </a:p>
          <a:p>
            <a:pPr algn="ctr"/>
            <a:r>
              <a:rPr lang="en-GB" sz="2400" dirty="0"/>
              <a:t>(secondary attribute)</a:t>
            </a:r>
            <a:endParaRPr lang="en-SE" sz="2400" dirty="0"/>
          </a:p>
        </p:txBody>
      </p:sp>
      <p:sp>
        <p:nvSpPr>
          <p:cNvPr id="19" name="TextBox 18">
            <a:extLst>
              <a:ext uri="{FF2B5EF4-FFF2-40B4-BE49-F238E27FC236}">
                <a16:creationId xmlns:a16="http://schemas.microsoft.com/office/drawing/2014/main" id="{BAB480CF-6CD7-51E5-AB38-E86C6BFF7A1D}"/>
              </a:ext>
            </a:extLst>
          </p:cNvPr>
          <p:cNvSpPr txBox="1"/>
          <p:nvPr/>
        </p:nvSpPr>
        <p:spPr>
          <a:xfrm>
            <a:off x="3777522" y="4792781"/>
            <a:ext cx="1911246" cy="830997"/>
          </a:xfrm>
          <a:prstGeom prst="rect">
            <a:avLst/>
          </a:prstGeom>
          <a:noFill/>
        </p:spPr>
        <p:txBody>
          <a:bodyPr wrap="square" rtlCol="0">
            <a:spAutoFit/>
          </a:bodyPr>
          <a:lstStyle/>
          <a:p>
            <a:pPr algn="ctr"/>
            <a:r>
              <a:rPr lang="en-GB" sz="2400" dirty="0"/>
              <a:t>These lines do not cross</a:t>
            </a:r>
            <a:endParaRPr lang="en-SE" sz="2400" dirty="0"/>
          </a:p>
        </p:txBody>
      </p:sp>
    </p:spTree>
    <p:extLst>
      <p:ext uri="{BB962C8B-B14F-4D97-AF65-F5344CB8AC3E}">
        <p14:creationId xmlns:p14="http://schemas.microsoft.com/office/powerpoint/2010/main" val="10376065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solidFill>
                  <a:schemeClr val="bg1">
                    <a:lumMod val="85000"/>
                  </a:schemeClr>
                </a:solidFill>
              </a:rPr>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2650694974"/>
              </p:ext>
            </p:extLst>
          </p:nvPr>
        </p:nvGraphicFramePr>
        <p:xfrm>
          <a:off x="704118" y="1840564"/>
          <a:ext cx="7982681" cy="4609765"/>
        </p:xfrm>
        <a:graphic>
          <a:graphicData uri="http://schemas.openxmlformats.org/drawingml/2006/table">
            <a:tbl>
              <a:tblPr firstRow="1" bandRow="1">
                <a:tableStyleId>{2D5ABB26-0587-4C30-8999-92F81FD0307C}</a:tableStyleId>
              </a:tblPr>
              <a:tblGrid>
                <a:gridCol w="1449068">
                  <a:extLst>
                    <a:ext uri="{9D8B030D-6E8A-4147-A177-3AD203B41FA5}">
                      <a16:colId xmlns:a16="http://schemas.microsoft.com/office/drawing/2014/main" val="20000"/>
                    </a:ext>
                  </a:extLst>
                </a:gridCol>
                <a:gridCol w="908066">
                  <a:extLst>
                    <a:ext uri="{9D8B030D-6E8A-4147-A177-3AD203B41FA5}">
                      <a16:colId xmlns:a16="http://schemas.microsoft.com/office/drawing/2014/main" val="20001"/>
                    </a:ext>
                  </a:extLst>
                </a:gridCol>
                <a:gridCol w="874644">
                  <a:extLst>
                    <a:ext uri="{9D8B030D-6E8A-4147-A177-3AD203B41FA5}">
                      <a16:colId xmlns:a16="http://schemas.microsoft.com/office/drawing/2014/main" val="20002"/>
                    </a:ext>
                  </a:extLst>
                </a:gridCol>
                <a:gridCol w="2132798">
                  <a:extLst>
                    <a:ext uri="{9D8B030D-6E8A-4147-A177-3AD203B41FA5}">
                      <a16:colId xmlns:a16="http://schemas.microsoft.com/office/drawing/2014/main" val="20005"/>
                    </a:ext>
                  </a:extLst>
                </a:gridCol>
                <a:gridCol w="2618105">
                  <a:extLst>
                    <a:ext uri="{9D8B030D-6E8A-4147-A177-3AD203B41FA5}">
                      <a16:colId xmlns:a16="http://schemas.microsoft.com/office/drawing/2014/main" val="20006"/>
                    </a:ext>
                  </a:extLst>
                </a:gridCol>
              </a:tblGrid>
              <a:tr h="693883">
                <a:tc>
                  <a:txBody>
                    <a:bodyPr/>
                    <a:lstStyle/>
                    <a:p>
                      <a:pPr>
                        <a:lnSpc>
                          <a:spcPct val="100000"/>
                        </a:lnSpc>
                      </a:pPr>
                      <a:endParaRPr sz="1600" i="0" dirty="0">
                        <a:latin typeface="Times New Roman"/>
                        <a:cs typeface="Times New Roman"/>
                      </a:endParaRPr>
                    </a:p>
                  </a:txBody>
                  <a:tcPr marL="0" marR="0" marT="0" marB="0" anchor="ctr">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600" i="0" dirty="0">
                        <a:latin typeface="Times New Roman"/>
                        <a:cs typeface="Times New Roman"/>
                      </a:endParaRPr>
                    </a:p>
                    <a:p>
                      <a:pPr algn="ctr">
                        <a:lnSpc>
                          <a:spcPct val="100000"/>
                        </a:lnSpc>
                      </a:pPr>
                      <a:r>
                        <a:rPr sz="1600" b="1" i="0" spc="135" dirty="0">
                          <a:solidFill>
                            <a:srgbClr val="FFFFFF"/>
                          </a:solidFill>
                          <a:latin typeface="Times New Roman"/>
                          <a:cs typeface="Times New Roman"/>
                        </a:rPr>
                        <a:t>inplace?</a:t>
                      </a:r>
                      <a:endParaRPr sz="1600" i="0" dirty="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b="1" i="0" spc="155" dirty="0">
                          <a:solidFill>
                            <a:srgbClr val="FFFFFF"/>
                          </a:solidFill>
                          <a:latin typeface="Times New Roman"/>
                          <a:cs typeface="Times New Roman"/>
                        </a:rPr>
                        <a:t>stable?</a:t>
                      </a:r>
                      <a:endParaRPr sz="1600" i="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dirty="0">
                        <a:latin typeface="Times New Roman"/>
                        <a:cs typeface="Times New Roman"/>
                      </a:endParaRPr>
                    </a:p>
                    <a:p>
                      <a:pPr marR="3810" algn="ctr">
                        <a:lnSpc>
                          <a:spcPct val="100000"/>
                        </a:lnSpc>
                      </a:pPr>
                      <a:r>
                        <a:rPr lang="en-GB" sz="1600" b="1" i="0" spc="190" dirty="0">
                          <a:solidFill>
                            <a:srgbClr val="FFFFFF"/>
                          </a:solidFill>
                          <a:latin typeface="Times New Roman"/>
                          <a:cs typeface="Times New Roman"/>
                        </a:rPr>
                        <a:t>complexity </a:t>
                      </a:r>
                    </a:p>
                    <a:p>
                      <a:pPr marR="3810" algn="ctr">
                        <a:lnSpc>
                          <a:spcPct val="100000"/>
                        </a:lnSpc>
                      </a:pPr>
                      <a:r>
                        <a:rPr lang="en-GB" sz="1600" b="1" i="0" spc="190" dirty="0">
                          <a:solidFill>
                            <a:srgbClr val="FFFFFF"/>
                          </a:solidFill>
                          <a:latin typeface="Times New Roman"/>
                          <a:cs typeface="Times New Roman"/>
                        </a:rPr>
                        <a:t>(worst-case)</a:t>
                      </a: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a:solidFill>
                        <a:srgbClr val="E7EAEB"/>
                      </a:solidFill>
                      <a:prstDash val="solid"/>
                    </a:lnR>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p>
                      <a:pPr marR="10160" algn="ctr">
                        <a:lnSpc>
                          <a:spcPct val="100000"/>
                        </a:lnSpc>
                      </a:pPr>
                      <a:r>
                        <a:rPr sz="1600" b="1" i="0" spc="160" dirty="0">
                          <a:solidFill>
                            <a:srgbClr val="FFFFFF"/>
                          </a:solidFill>
                          <a:latin typeface="Times New Roman"/>
                          <a:cs typeface="Times New Roman"/>
                        </a:rPr>
                        <a:t>remarks</a:t>
                      </a:r>
                      <a:endParaRPr sz="1600" i="0" dirty="0">
                        <a:latin typeface="Times New Roman"/>
                        <a:cs typeface="Times New Roman"/>
                      </a:endParaRPr>
                    </a:p>
                  </a:txBody>
                  <a:tcPr marL="0" marR="0" marT="0" marB="0" anchor="ctr">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Bubble</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pPr>
                      <a:endParaRPr lang="en-GB" sz="1600" i="0" dirty="0">
                        <a:latin typeface="MS UI Gothic"/>
                        <a:cs typeface="MS UI Gothic"/>
                      </a:endParaRPr>
                    </a:p>
                    <a:p>
                      <a:pPr algn="ctr">
                        <a:lnSpc>
                          <a:spcPct val="100000"/>
                        </a:lnSpc>
                      </a:pPr>
                      <a:r>
                        <a:rPr lang="en-SE"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spcBef>
                          <a:spcPts val="1725"/>
                        </a:spcBef>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S</a:t>
                      </a:r>
                      <a:r>
                        <a:rPr sz="1600" b="1" i="0" spc="185" dirty="0">
                          <a:solidFill>
                            <a:srgbClr val="FFFFFF"/>
                          </a:solidFill>
                          <a:latin typeface="Times New Roman"/>
                          <a:cs typeface="Times New Roman"/>
                        </a:rPr>
                        <a:t>election</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25"/>
                        </a:spcBef>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3548973696"/>
                  </a:ext>
                </a:extLst>
              </a:tr>
              <a:tr h="516913">
                <a:tc>
                  <a:txBody>
                    <a:bodyPr/>
                    <a:lstStyle/>
                    <a:p>
                      <a:pPr>
                        <a:lnSpc>
                          <a:spcPct val="100000"/>
                        </a:lnSpc>
                        <a:spcBef>
                          <a:spcPts val="40"/>
                        </a:spcBef>
                      </a:pPr>
                      <a:endParaRPr sz="1600" i="0" dirty="0">
                        <a:latin typeface="Times New Roman"/>
                        <a:cs typeface="Times New Roman"/>
                      </a:endParaRPr>
                    </a:p>
                    <a:p>
                      <a:pPr marL="14604" algn="ctr">
                        <a:lnSpc>
                          <a:spcPct val="100000"/>
                        </a:lnSpc>
                        <a:spcBef>
                          <a:spcPts val="5"/>
                        </a:spcBef>
                      </a:pPr>
                      <a:r>
                        <a:rPr lang="en-GB" sz="1600" b="1" i="0" spc="160" dirty="0">
                          <a:solidFill>
                            <a:srgbClr val="FFFFFF"/>
                          </a:solidFill>
                          <a:latin typeface="Times New Roman"/>
                          <a:cs typeface="Times New Roman"/>
                        </a:rPr>
                        <a:t>I</a:t>
                      </a:r>
                      <a:r>
                        <a:rPr sz="1600" b="1" i="0" spc="160" dirty="0" err="1">
                          <a:solidFill>
                            <a:srgbClr val="FFFFFF"/>
                          </a:solidFill>
                          <a:latin typeface="Times New Roman"/>
                          <a:cs typeface="Times New Roman"/>
                        </a:rPr>
                        <a:t>nsertion</a:t>
                      </a:r>
                      <a:endParaRPr sz="1600" i="0" dirty="0">
                        <a:latin typeface="Times New Roman"/>
                        <a:cs typeface="Times New Roman"/>
                      </a:endParaRPr>
                    </a:p>
                  </a:txBody>
                  <a:tcPr marL="0" marR="0" marT="5080" marB="0" anchor="ctr">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i="0" dirty="0">
                          <a:latin typeface="MS UI Gothic"/>
                          <a:cs typeface="MS UI Gothic"/>
                        </a:rPr>
                        <a:t>✔</a:t>
                      </a:r>
                      <a:endParaRPr sz="1600" i="0">
                        <a:latin typeface="MS UI Gothic"/>
                        <a:cs typeface="MS UI Gothic"/>
                      </a:endParaRP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15"/>
                        </a:spcBef>
                      </a:pPr>
                      <a:endParaRPr lang="en-SE" sz="1400" i="0" dirty="0">
                        <a:latin typeface="Times New Roman"/>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1905" marB="0" anchor="ctr">
                    <a:lnL w="12700" cap="flat" cmpd="sng" algn="ctr">
                      <a:solidFill>
                        <a:srgbClr val="E7EAEB"/>
                      </a:solidFill>
                      <a:prstDash val="solid"/>
                      <a:round/>
                      <a:headEnd type="none" w="med" len="med"/>
                      <a:tailEnd type="none" w="med" len="me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algn="ctr" defTabSz="457200" rtl="0" eaLnBrk="1" latinLnBrk="0" hangingPunct="1">
                        <a:lnSpc>
                          <a:spcPct val="100000"/>
                        </a:lnSpc>
                        <a:spcBef>
                          <a:spcPts val="1725"/>
                        </a:spcBef>
                      </a:pPr>
                      <a:endParaRPr sz="1600" i="0" kern="1200" dirty="0">
                        <a:solidFill>
                          <a:schemeClr val="tx1"/>
                        </a:solidFill>
                        <a:latin typeface="Lucida Sans"/>
                        <a:ea typeface="+mn-ea"/>
                        <a:cs typeface="Times New Roman"/>
                      </a:endParaRPr>
                    </a:p>
                  </a:txBody>
                  <a:tcPr marL="0" marR="0" marT="70485" marB="0" anchor="ctr">
                    <a:lnL w="12700">
                      <a:solidFill>
                        <a:srgbClr val="E7EAEB"/>
                      </a:solidFill>
                      <a:prstDash val="soli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5700">
                <a:tc>
                  <a:txBody>
                    <a:bodyPr/>
                    <a:lstStyle/>
                    <a:p>
                      <a:pPr>
                        <a:lnSpc>
                          <a:spcPct val="100000"/>
                        </a:lnSpc>
                        <a:spcBef>
                          <a:spcPts val="45"/>
                        </a:spcBef>
                      </a:pPr>
                      <a:r>
                        <a:rPr lang="en-GB" sz="1600" i="0" dirty="0">
                          <a:latin typeface="Times New Roman"/>
                          <a:cs typeface="Times New Roman"/>
                        </a:rPr>
                        <a:t>J</a:t>
                      </a:r>
                      <a:endParaRPr sz="1600" i="0" dirty="0">
                        <a:latin typeface="Times New Roman"/>
                        <a:cs typeface="Times New Roman"/>
                      </a:endParaRPr>
                    </a:p>
                    <a:p>
                      <a:pPr marL="13335" algn="ctr">
                        <a:lnSpc>
                          <a:spcPct val="100000"/>
                        </a:lnSpc>
                      </a:pPr>
                      <a:r>
                        <a:rPr lang="en-GB" sz="1600" b="1" i="0" spc="190" dirty="0">
                          <a:solidFill>
                            <a:srgbClr val="FFFFFF"/>
                          </a:solidFill>
                          <a:latin typeface="Times New Roman"/>
                          <a:cs typeface="Times New Roman"/>
                        </a:rPr>
                        <a:t>H</a:t>
                      </a:r>
                      <a:r>
                        <a:rPr sz="1600" b="1" i="0" spc="190" dirty="0" err="1">
                          <a:solidFill>
                            <a:srgbClr val="FFFFFF"/>
                          </a:solidFill>
                          <a:latin typeface="Times New Roman"/>
                          <a:cs typeface="Times New Roman"/>
                        </a:rPr>
                        <a:t>eap</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a:t>
                      </a:r>
                      <a:r>
                        <a:rPr sz="1800" i="0" dirty="0">
                          <a:latin typeface="Times New Roman"/>
                          <a:cs typeface="Times New Roman"/>
                        </a:rPr>
                        <a:t>n </a:t>
                      </a:r>
                      <a:r>
                        <a:rPr sz="1800" i="0" spc="-5" dirty="0">
                          <a:latin typeface="Times New Roman"/>
                          <a:cs typeface="Times New Roman"/>
                        </a:rPr>
                        <a:t>l</a:t>
                      </a:r>
                      <a:r>
                        <a:rPr lang="en-GB" sz="1800" i="0" spc="-5" dirty="0">
                          <a:latin typeface="Times New Roman"/>
                          <a:cs typeface="Times New Roman"/>
                        </a:rPr>
                        <a:t>o</a:t>
                      </a:r>
                      <a:r>
                        <a:rPr sz="1800" i="0" spc="-5" dirty="0">
                          <a:latin typeface="Times New Roman"/>
                          <a:cs typeface="Times New Roman"/>
                        </a:rPr>
                        <a:t>g</a:t>
                      </a:r>
                      <a:r>
                        <a:rPr sz="1800" i="0" spc="-45" dirty="0">
                          <a:latin typeface="Times New Roman"/>
                          <a:cs typeface="Times New Roman"/>
                        </a:rPr>
                        <a:t> </a:t>
                      </a:r>
                      <a:r>
                        <a:rPr sz="1800" i="0" dirty="0">
                          <a:latin typeface="Times New Roman"/>
                          <a:cs typeface="Times New Roman"/>
                        </a:rPr>
                        <a:t>n</a:t>
                      </a:r>
                      <a:r>
                        <a:rPr lang="en-GB" sz="1800" i="0" dirty="0">
                          <a:latin typeface="Times New Roman"/>
                          <a:cs typeface="Times New Roman"/>
                        </a:rPr>
                        <a:t>)</a:t>
                      </a:r>
                      <a:endParaRPr sz="1800" i="0" dirty="0">
                        <a:latin typeface="Times New Roman"/>
                        <a:cs typeface="Times New Roman"/>
                      </a:endParaRPr>
                    </a:p>
                  </a:txBody>
                  <a:tcPr marL="0" marR="0" marT="220979"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defTabSz="457200" rtl="0" eaLnBrk="1" latinLnBrk="0" hangingPunct="1">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guarantee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57945749"/>
                  </a:ext>
                </a:extLst>
              </a:tr>
              <a:tr h="565700">
                <a:tc>
                  <a:txBody>
                    <a:bodyPr/>
                    <a:lstStyle/>
                    <a:p>
                      <a:pPr>
                        <a:lnSpc>
                          <a:spcPct val="100000"/>
                        </a:lnSpc>
                        <a:spcBef>
                          <a:spcPts val="10"/>
                        </a:spcBef>
                      </a:pPr>
                      <a:endParaRPr sz="1600" i="0" dirty="0">
                        <a:latin typeface="Times New Roman"/>
                        <a:cs typeface="Times New Roman"/>
                      </a:endParaRPr>
                    </a:p>
                    <a:p>
                      <a:pPr marL="9525" algn="ctr">
                        <a:lnSpc>
                          <a:spcPct val="100000"/>
                        </a:lnSpc>
                      </a:pPr>
                      <a:r>
                        <a:rPr lang="en-GB" sz="1600" b="1" i="0" spc="150" dirty="0">
                          <a:solidFill>
                            <a:srgbClr val="FFFFFF"/>
                          </a:solidFill>
                          <a:latin typeface="Times New Roman"/>
                          <a:cs typeface="Times New Roman"/>
                        </a:rPr>
                        <a:t>Q</a:t>
                      </a:r>
                      <a:r>
                        <a:rPr sz="1600" b="1" i="0" spc="150" dirty="0" err="1">
                          <a:solidFill>
                            <a:srgbClr val="FFFFFF"/>
                          </a:solidFill>
                          <a:latin typeface="Times New Roman"/>
                          <a:cs typeface="Times New Roman"/>
                        </a:rPr>
                        <a:t>uick</a:t>
                      </a:r>
                      <a:endParaRPr sz="1600" i="0" dirty="0">
                        <a:latin typeface="Times New Roman"/>
                        <a:cs typeface="Times New Roman"/>
                      </a:endParaRPr>
                    </a:p>
                  </a:txBody>
                  <a:tcPr marL="0" marR="0" marT="127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25"/>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31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40"/>
                        </a:spcBef>
                      </a:pPr>
                      <a:endParaRPr sz="1400" i="0" dirty="0">
                        <a:latin typeface="Times New Roman"/>
                        <a:cs typeface="Times New Roman"/>
                      </a:endParaRPr>
                    </a:p>
                    <a:p>
                      <a:pPr algn="ctr">
                        <a:lnSpc>
                          <a:spcPct val="100000"/>
                        </a:lnSpc>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508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a:lnSpc>
                          <a:spcPct val="100000"/>
                        </a:lnSpc>
                        <a:spcBef>
                          <a:spcPts val="0"/>
                        </a:spcBef>
                      </a:pPr>
                      <a:r>
                        <a:rPr lang="en-GB" sz="1600" i="0" kern="1200" dirty="0">
                          <a:solidFill>
                            <a:schemeClr val="tx1"/>
                          </a:solidFill>
                          <a:latin typeface="Lucida Sans"/>
                          <a:ea typeface="+mn-ea"/>
                          <a:cs typeface="Times New Roman"/>
                        </a:rPr>
                        <a:t>Average case complexity 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a:t>
                      </a:r>
                      <a:r>
                        <a:rPr sz="1600" i="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688524403"/>
                  </a:ext>
                </a:extLst>
              </a:tr>
              <a:tr h="565700">
                <a:tc>
                  <a:txBody>
                    <a:bodyPr/>
                    <a:lstStyle/>
                    <a:p>
                      <a:pPr>
                        <a:lnSpc>
                          <a:spcPct val="100000"/>
                        </a:lnSpc>
                        <a:spcBef>
                          <a:spcPts val="45"/>
                        </a:spcBef>
                      </a:pPr>
                      <a:endParaRPr sz="1600" i="0" dirty="0">
                        <a:latin typeface="Times New Roman"/>
                        <a:cs typeface="Times New Roman"/>
                      </a:endParaRPr>
                    </a:p>
                    <a:p>
                      <a:pPr marL="9525" algn="ctr">
                        <a:lnSpc>
                          <a:spcPct val="100000"/>
                        </a:lnSpc>
                        <a:spcBef>
                          <a:spcPts val="5"/>
                        </a:spcBef>
                      </a:pPr>
                      <a:r>
                        <a:rPr lang="en-GB" sz="1600" b="1" i="0" spc="210" dirty="0">
                          <a:solidFill>
                            <a:srgbClr val="FFFFFF"/>
                          </a:solidFill>
                          <a:latin typeface="Times New Roman"/>
                          <a:cs typeface="Times New Roman"/>
                        </a:rPr>
                        <a:t>M</a:t>
                      </a:r>
                      <a:r>
                        <a:rPr sz="1600" b="1" i="0" spc="210" dirty="0" err="1">
                          <a:solidFill>
                            <a:srgbClr val="FFFFFF"/>
                          </a:solidFill>
                          <a:latin typeface="Times New Roman"/>
                          <a:cs typeface="Times New Roman"/>
                        </a:rPr>
                        <a:t>erge</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20"/>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254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O(n </a:t>
                      </a:r>
                      <a:r>
                        <a:rPr lang="en-GB" sz="1800" i="0" spc="-5" dirty="0">
                          <a:latin typeface="Times New Roman"/>
                          <a:cs typeface="Times New Roman"/>
                        </a:rPr>
                        <a:t>log</a:t>
                      </a:r>
                      <a:r>
                        <a:rPr lang="en-GB" sz="1800" i="0" spc="-45" dirty="0">
                          <a:latin typeface="Times New Roman"/>
                          <a:cs typeface="Times New Roman"/>
                        </a:rPr>
                        <a:t> </a:t>
                      </a:r>
                      <a:r>
                        <a:rPr lang="en-GB" sz="1800" i="0" dirty="0">
                          <a:latin typeface="Times New Roman"/>
                          <a:cs typeface="Times New Roman"/>
                        </a:rPr>
                        <a:t>n)</a:t>
                      </a:r>
                    </a:p>
                  </a:txBody>
                  <a:tcPr marL="0" marR="0" marT="444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indent="-647700" algn="ctr" defTabSz="457200" rtl="0" eaLnBrk="1" latinLnBrk="0" hangingPunct="1">
                        <a:lnSpc>
                          <a:spcPct val="100000"/>
                        </a:lnSpc>
                        <a:spcBef>
                          <a:spcPts val="1725"/>
                        </a:spcBef>
                      </a:pPr>
                      <a:r>
                        <a:rPr lang="en-GB" sz="1600" i="0" kern="1200" dirty="0">
                          <a:solidFill>
                            <a:schemeClr val="tx1"/>
                          </a:solidFill>
                          <a:latin typeface="Lucida Sans"/>
                          <a:ea typeface="+mn-ea"/>
                          <a:cs typeface="Times New Roman"/>
                        </a:rPr>
                        <a:t>O(</a:t>
                      </a:r>
                      <a:r>
                        <a:rPr lang="pt" sz="1600" i="0" kern="1200" dirty="0">
                          <a:solidFill>
                            <a:schemeClr val="tx1"/>
                          </a:solidFill>
                          <a:latin typeface="Lucida Sans"/>
                          <a:ea typeface="+mn-ea"/>
                          <a:cs typeface="Times New Roman"/>
                        </a:rPr>
                        <a:t>n log n) guarantee;</a:t>
                      </a:r>
                      <a:endParaRPr sz="1600" i="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05178406"/>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0EB-0B24-006A-465C-3C5B8F7022B5}"/>
              </a:ext>
            </a:extLst>
          </p:cNvPr>
          <p:cNvSpPr>
            <a:spLocks noGrp="1"/>
          </p:cNvSpPr>
          <p:nvPr>
            <p:ph type="title"/>
          </p:nvPr>
        </p:nvSpPr>
        <p:spPr/>
        <p:txBody>
          <a:bodyPr/>
          <a:lstStyle/>
          <a:p>
            <a:r>
              <a:rPr lang="en-US" dirty="0">
                <a:solidFill>
                  <a:srgbClr val="FF0000"/>
                </a:solidFill>
              </a:rPr>
              <a:t>Video Tutorials</a:t>
            </a:r>
            <a:endParaRPr lang="en-SE" dirty="0">
              <a:solidFill>
                <a:srgbClr val="FF0000"/>
              </a:solidFill>
            </a:endParaRPr>
          </a:p>
        </p:txBody>
      </p:sp>
      <p:sp>
        <p:nvSpPr>
          <p:cNvPr id="3" name="Content Placeholder 2">
            <a:extLst>
              <a:ext uri="{FF2B5EF4-FFF2-40B4-BE49-F238E27FC236}">
                <a16:creationId xmlns:a16="http://schemas.microsoft.com/office/drawing/2014/main" id="{B1C6EBC1-2F9B-457A-6E2E-0CEF7C627FA2}"/>
              </a:ext>
            </a:extLst>
          </p:cNvPr>
          <p:cNvSpPr>
            <a:spLocks noGrp="1"/>
          </p:cNvSpPr>
          <p:nvPr>
            <p:ph idx="1"/>
          </p:nvPr>
        </p:nvSpPr>
        <p:spPr>
          <a:xfrm>
            <a:off x="457200" y="1180214"/>
            <a:ext cx="8229600" cy="5560828"/>
          </a:xfrm>
        </p:spPr>
        <p:txBody>
          <a:bodyPr>
            <a:normAutofit/>
          </a:bodyPr>
          <a:lstStyle/>
          <a:p>
            <a:r>
              <a:rPr lang="en-GB" dirty="0"/>
              <a:t>Heap Sort</a:t>
            </a:r>
          </a:p>
          <a:p>
            <a:pPr lvl="1"/>
            <a:r>
              <a:rPr lang="en-GB" dirty="0"/>
              <a:t>Heaps // Michael Sambol</a:t>
            </a:r>
          </a:p>
          <a:p>
            <a:pPr lvl="2"/>
            <a:r>
              <a:rPr lang="en-GB" dirty="0">
                <a:latin typeface="Times New Roman"/>
                <a:cs typeface="Times New Roman"/>
                <a:hlinkClick r:id="rId3"/>
              </a:rPr>
              <a:t>https://www.youtube.com/playlist?list=PL9xmBV_5YoZNsyqgPW-DNwUeT8F8uhWc6</a:t>
            </a:r>
            <a:r>
              <a:rPr lang="en-GB" dirty="0">
                <a:latin typeface="Times New Roman"/>
                <a:cs typeface="Times New Roman"/>
              </a:rPr>
              <a:t> </a:t>
            </a:r>
          </a:p>
          <a:p>
            <a:pPr lvl="1"/>
            <a:r>
              <a:rPr lang="en-GB" dirty="0">
                <a:latin typeface="Times New Roman"/>
                <a:cs typeface="Times New Roman"/>
              </a:rPr>
              <a:t>Binary Min/Max Heap</a:t>
            </a:r>
          </a:p>
          <a:p>
            <a:pPr lvl="2"/>
            <a:r>
              <a:rPr lang="en-GB" dirty="0">
                <a:latin typeface="Times New Roman"/>
                <a:cs typeface="Times New Roman"/>
                <a:hlinkClick r:id="rId4"/>
              </a:rPr>
              <a:t>https://www.youtube.com/playlist?list=PLvTjg4siRgU197GA1yFNRWUgsPZnvjuyL</a:t>
            </a:r>
            <a:r>
              <a:rPr lang="en-GB" dirty="0">
                <a:latin typeface="Times New Roman"/>
                <a:cs typeface="Times New Roman"/>
              </a:rPr>
              <a:t> </a:t>
            </a:r>
          </a:p>
          <a:p>
            <a:pPr lvl="1">
              <a:lnSpc>
                <a:spcPct val="120000"/>
              </a:lnSpc>
            </a:pPr>
            <a:r>
              <a:rPr lang="en-GB" dirty="0"/>
              <a:t>Visual How (min heap, max heap)</a:t>
            </a:r>
          </a:p>
          <a:p>
            <a:pPr lvl="2">
              <a:lnSpc>
                <a:spcPct val="120000"/>
              </a:lnSpc>
            </a:pPr>
            <a:r>
              <a:rPr lang="en-GB" dirty="0">
                <a:hlinkClick r:id="rId5"/>
              </a:rPr>
              <a:t>https://www.youtube.com/@visualhow/videos</a:t>
            </a:r>
            <a:r>
              <a:rPr lang="en-GB" dirty="0"/>
              <a:t> </a:t>
            </a:r>
          </a:p>
          <a:p>
            <a:pPr lvl="1"/>
            <a:r>
              <a:rPr lang="en-GB" dirty="0"/>
              <a:t>HEAP SORT | Sorting Algorithms | DSA | </a:t>
            </a:r>
            <a:r>
              <a:rPr lang="en-GB" dirty="0" err="1"/>
              <a:t>GeeksforGeeks</a:t>
            </a:r>
            <a:endParaRPr lang="en-GB" dirty="0"/>
          </a:p>
          <a:p>
            <a:pPr lvl="2"/>
            <a:r>
              <a:rPr lang="en-GB" dirty="0">
                <a:hlinkClick r:id="rId6"/>
              </a:rPr>
              <a:t>https://www.youtube.com/watch?v=MtQL_ll5KhQ</a:t>
            </a:r>
            <a:endParaRPr lang="en-GB" dirty="0"/>
          </a:p>
          <a:p>
            <a:pPr lvl="1"/>
            <a:r>
              <a:rPr lang="en-GB" dirty="0"/>
              <a:t>2.6.3 Heap - Heap Sort - </a:t>
            </a:r>
            <a:r>
              <a:rPr lang="en-GB" dirty="0" err="1"/>
              <a:t>Heapify</a:t>
            </a:r>
            <a:r>
              <a:rPr lang="en-GB" dirty="0"/>
              <a:t> - Priority Queues (recommended)</a:t>
            </a:r>
          </a:p>
          <a:p>
            <a:pPr lvl="2"/>
            <a:r>
              <a:rPr lang="en-GB" dirty="0">
                <a:hlinkClick r:id="rId7"/>
              </a:rPr>
              <a:t>https://www.youtube.com/watch?v=HqPJF2L5h9U&amp;list=PLDN4rrl48XKpZkf03iYFl-O29szjTrs_O&amp;index=32</a:t>
            </a:r>
            <a:r>
              <a:rPr lang="en-GB" dirty="0"/>
              <a:t> </a:t>
            </a:r>
            <a:endParaRPr lang="en-SE" dirty="0"/>
          </a:p>
        </p:txBody>
      </p:sp>
    </p:spTree>
    <p:extLst>
      <p:ext uri="{BB962C8B-B14F-4D97-AF65-F5344CB8AC3E}">
        <p14:creationId xmlns:p14="http://schemas.microsoft.com/office/powerpoint/2010/main" val="29331607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7A6B-1893-22B4-C0F8-D969130110DE}"/>
              </a:ext>
            </a:extLst>
          </p:cNvPr>
          <p:cNvSpPr>
            <a:spLocks noGrp="1"/>
          </p:cNvSpPr>
          <p:nvPr>
            <p:ph type="title"/>
          </p:nvPr>
        </p:nvSpPr>
        <p:spPr/>
        <p:txBody>
          <a:bodyPr/>
          <a:lstStyle/>
          <a:p>
            <a:r>
              <a:rPr lang="en-US" dirty="0">
                <a:solidFill>
                  <a:srgbClr val="FF0000"/>
                </a:solidFill>
              </a:rPr>
              <a:t>Video Tutorials</a:t>
            </a:r>
            <a:endParaRPr lang="en-SE" dirty="0">
              <a:solidFill>
                <a:srgbClr val="FF0000"/>
              </a:solidFill>
            </a:endParaRPr>
          </a:p>
        </p:txBody>
      </p:sp>
      <p:sp>
        <p:nvSpPr>
          <p:cNvPr id="3" name="Content Placeholder 2">
            <a:extLst>
              <a:ext uri="{FF2B5EF4-FFF2-40B4-BE49-F238E27FC236}">
                <a16:creationId xmlns:a16="http://schemas.microsoft.com/office/drawing/2014/main" id="{A0676D9E-623A-765F-2CAC-0FBD5288ADBE}"/>
              </a:ext>
            </a:extLst>
          </p:cNvPr>
          <p:cNvSpPr>
            <a:spLocks noGrp="1"/>
          </p:cNvSpPr>
          <p:nvPr>
            <p:ph idx="1"/>
          </p:nvPr>
        </p:nvSpPr>
        <p:spPr/>
        <p:txBody>
          <a:bodyPr>
            <a:normAutofit fontScale="92500" lnSpcReduction="10000"/>
          </a:bodyPr>
          <a:lstStyle/>
          <a:p>
            <a:r>
              <a:rPr lang="en-GB" dirty="0"/>
              <a:t>Quick Sort</a:t>
            </a:r>
          </a:p>
          <a:p>
            <a:pPr lvl="1"/>
            <a:r>
              <a:rPr lang="en-GB" dirty="0"/>
              <a:t>Quick sort in 4 minutes (recommended)</a:t>
            </a:r>
          </a:p>
          <a:p>
            <a:pPr lvl="2"/>
            <a:r>
              <a:rPr lang="en-GB" dirty="0">
                <a:hlinkClick r:id="rId3"/>
              </a:rPr>
              <a:t>https://www.youtube.com/watch?v=Hoixgm4-P4M</a:t>
            </a:r>
            <a:r>
              <a:rPr lang="en-GB" dirty="0"/>
              <a:t>  </a:t>
            </a:r>
          </a:p>
          <a:p>
            <a:pPr lvl="1"/>
            <a:r>
              <a:rPr lang="en-GB" dirty="0"/>
              <a:t>Quick Sort Algorithm: A Step-by-Step Visualization</a:t>
            </a:r>
          </a:p>
          <a:p>
            <a:pPr lvl="2"/>
            <a:r>
              <a:rPr lang="en-GB" dirty="0">
                <a:hlinkClick r:id="rId4"/>
              </a:rPr>
              <a:t>https://www.youtube.com/watch?v=bZkzH5x0SKU</a:t>
            </a:r>
            <a:endParaRPr lang="en-GB" dirty="0"/>
          </a:p>
          <a:p>
            <a:pPr lvl="1"/>
            <a:r>
              <a:rPr lang="en-GB" dirty="0"/>
              <a:t>Visualization of Quick sort (HD)</a:t>
            </a:r>
          </a:p>
          <a:p>
            <a:pPr lvl="2"/>
            <a:r>
              <a:rPr lang="en-GB" dirty="0">
                <a:hlinkClick r:id="rId5"/>
              </a:rPr>
              <a:t>https://www.youtube.com/watch?v=aXXWXz5rF64</a:t>
            </a:r>
            <a:r>
              <a:rPr lang="en-GB" dirty="0"/>
              <a:t> </a:t>
            </a:r>
          </a:p>
          <a:p>
            <a:r>
              <a:rPr lang="en-GB" dirty="0"/>
              <a:t>Merge Sort </a:t>
            </a:r>
          </a:p>
          <a:p>
            <a:pPr lvl="1"/>
            <a:r>
              <a:rPr lang="en-GB" dirty="0"/>
              <a:t>Merge sort in 3 minutes</a:t>
            </a:r>
          </a:p>
          <a:p>
            <a:pPr lvl="2"/>
            <a:r>
              <a:rPr lang="en-GB" dirty="0">
                <a:hlinkClick r:id="rId6"/>
              </a:rPr>
              <a:t>https://www.youtube.com/watch?v=4VqmGXwpLqc</a:t>
            </a:r>
            <a:r>
              <a:rPr lang="en-GB" dirty="0"/>
              <a:t> </a:t>
            </a:r>
            <a:endParaRPr lang="en-SE" dirty="0"/>
          </a:p>
          <a:p>
            <a:pPr lvl="1"/>
            <a:r>
              <a:rPr lang="en-GB" dirty="0"/>
              <a:t>Merge Sort Algorithm: A Step-by-Step Visualization (recommended)</a:t>
            </a:r>
          </a:p>
          <a:p>
            <a:pPr lvl="2"/>
            <a:r>
              <a:rPr lang="en-GB" dirty="0">
                <a:hlinkClick r:id="rId7"/>
              </a:rPr>
              <a:t>https://www.youtube.com/watch?v=ho05egqcPl4</a:t>
            </a:r>
            <a:r>
              <a:rPr lang="en-GB" dirty="0"/>
              <a:t> </a:t>
            </a:r>
          </a:p>
          <a:p>
            <a:pPr lvl="1"/>
            <a:r>
              <a:rPr lang="en-GB" dirty="0"/>
              <a:t>Merge Sort Animations | Data Structure | Visual How</a:t>
            </a:r>
          </a:p>
          <a:p>
            <a:pPr lvl="2"/>
            <a:r>
              <a:rPr lang="en-GB" dirty="0">
                <a:hlinkClick r:id="rId8"/>
              </a:rPr>
              <a:t>https://www.youtube.com/watch?v=spVhtO_IcGg</a:t>
            </a:r>
            <a:r>
              <a:rPr lang="en-GB" dirty="0"/>
              <a:t>	</a:t>
            </a:r>
            <a:endParaRPr lang="en-SE" dirty="0"/>
          </a:p>
        </p:txBody>
      </p:sp>
    </p:spTree>
    <p:extLst>
      <p:ext uri="{BB962C8B-B14F-4D97-AF65-F5344CB8AC3E}">
        <p14:creationId xmlns:p14="http://schemas.microsoft.com/office/powerpoint/2010/main" val="1682781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US" dirty="0">
                <a:solidFill>
                  <a:srgbClr val="FF0000"/>
                </a:solidFill>
              </a:rPr>
              <a:t>Video Tutorials</a:t>
            </a:r>
            <a:endParaRPr lang="en-SE" dirty="0">
              <a:solidFill>
                <a:srgbClr val="FF0000"/>
              </a:solidFill>
            </a:endParaRPr>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a:xfrm>
            <a:off x="457200" y="1600200"/>
            <a:ext cx="8229600" cy="4983162"/>
          </a:xfrm>
        </p:spPr>
        <p:txBody>
          <a:bodyPr>
            <a:normAutofit/>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3"/>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4"/>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374630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CD514-2C8E-4BE7-F83C-50A496E610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133EB3-41DD-4206-4850-E9734482D07F}"/>
              </a:ext>
            </a:extLst>
          </p:cNvPr>
          <p:cNvSpPr>
            <a:spLocks noGrp="1"/>
          </p:cNvSpPr>
          <p:nvPr>
            <p:ph type="title"/>
          </p:nvPr>
        </p:nvSpPr>
        <p:spPr/>
        <p:txBody>
          <a:bodyPr/>
          <a:lstStyle/>
          <a:p>
            <a:r>
              <a:rPr lang="en-GB" dirty="0">
                <a:solidFill>
                  <a:srgbClr val="FF0000"/>
                </a:solidFill>
              </a:rPr>
              <a:t>Selection Sort</a:t>
            </a:r>
            <a:endParaRPr lang="en-SE" dirty="0">
              <a:solidFill>
                <a:srgbClr val="FF0000"/>
              </a:solidFill>
            </a:endParaRPr>
          </a:p>
        </p:txBody>
      </p:sp>
      <p:sp>
        <p:nvSpPr>
          <p:cNvPr id="3" name="Content Placeholder 2">
            <a:extLst>
              <a:ext uri="{FF2B5EF4-FFF2-40B4-BE49-F238E27FC236}">
                <a16:creationId xmlns:a16="http://schemas.microsoft.com/office/drawing/2014/main" id="{BC770CBA-F9A7-6C45-BB97-A8BFF62436AD}"/>
              </a:ext>
            </a:extLst>
          </p:cNvPr>
          <p:cNvSpPr>
            <a:spLocks noGrp="1"/>
          </p:cNvSpPr>
          <p:nvPr>
            <p:ph idx="1"/>
          </p:nvPr>
        </p:nvSpPr>
        <p:spPr>
          <a:xfrm>
            <a:off x="0" y="1198017"/>
            <a:ext cx="6116781" cy="3023349"/>
          </a:xfrm>
        </p:spPr>
        <p:txBody>
          <a:bodyPr>
            <a:normAutofit fontScale="92500" lnSpcReduction="20000"/>
          </a:bodyPr>
          <a:lstStyle/>
          <a:p>
            <a:r>
              <a:rPr lang="en-GB" dirty="0"/>
              <a:t>Selection Sort works by repeatedly selecting the smallest element from the unsorted portion and swapping it with the first unsorted element. This process continues until the entire array is sorted.</a:t>
            </a:r>
          </a:p>
          <a:p>
            <a:pPr lvl="1"/>
            <a:r>
              <a:rPr lang="en-GB" dirty="0"/>
              <a:t>First we find the smallest element and swap it with the first element. This way we get the smallest element at its correct position.</a:t>
            </a:r>
          </a:p>
          <a:p>
            <a:pPr lvl="1"/>
            <a:r>
              <a:rPr lang="en-GB" dirty="0"/>
              <a:t>Then we find the smallest among remaining elements (or second smallest) and move it to its correct position by swapping.</a:t>
            </a:r>
          </a:p>
          <a:p>
            <a:pPr lvl="1"/>
            <a:r>
              <a:rPr lang="en-GB" dirty="0"/>
              <a:t>Keep going until all elements are sorted.</a:t>
            </a:r>
          </a:p>
        </p:txBody>
      </p:sp>
      <p:sp>
        <p:nvSpPr>
          <p:cNvPr id="21" name="Rectangle 20">
            <a:extLst>
              <a:ext uri="{FF2B5EF4-FFF2-40B4-BE49-F238E27FC236}">
                <a16:creationId xmlns:a16="http://schemas.microsoft.com/office/drawing/2014/main" id="{6C31811F-9CAD-3E11-6CCD-C7456AC60782}"/>
              </a:ext>
            </a:extLst>
          </p:cNvPr>
          <p:cNvSpPr/>
          <p:nvPr/>
        </p:nvSpPr>
        <p:spPr>
          <a:xfrm>
            <a:off x="1465219" y="5091061"/>
            <a:ext cx="4132642" cy="568922"/>
          </a:xfrm>
          <a:prstGeom prst="rect">
            <a:avLst/>
          </a:prstGeom>
          <a:solidFill>
            <a:srgbClr val="E6A20E">
              <a:alpha val="4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8E675F2-2185-2727-B905-D1206166D6E6}"/>
              </a:ext>
            </a:extLst>
          </p:cNvPr>
          <p:cNvSpPr/>
          <p:nvPr/>
        </p:nvSpPr>
        <p:spPr>
          <a:xfrm>
            <a:off x="1465218" y="4274987"/>
            <a:ext cx="4132643" cy="1384995"/>
          </a:xfrm>
          <a:prstGeom prst="rect">
            <a:avLst/>
          </a:prstGeom>
          <a:ln>
            <a:solidFill>
              <a:schemeClr val="accent1"/>
            </a:solidFill>
          </a:ln>
        </p:spPr>
        <p:txBody>
          <a:bodyPr wrap="square">
            <a:spAutoFit/>
          </a:bodyPr>
          <a:lstStyle/>
          <a:p>
            <a:r>
              <a:rPr lang="en-US" sz="1400" u="sng" dirty="0">
                <a:latin typeface="Arial"/>
                <a:cs typeface="Arial"/>
              </a:rPr>
              <a:t>S</a:t>
            </a:r>
            <a:r>
              <a:rPr lang="en-US" altLang="zh-CN" sz="1400" u="sng" dirty="0">
                <a:latin typeface="Arial"/>
                <a:cs typeface="Arial"/>
              </a:rPr>
              <a:t>election</a:t>
            </a:r>
            <a:r>
              <a:rPr lang="zh-CN" altLang="en-US" sz="1400" u="sng" dirty="0">
                <a:latin typeface="Arial"/>
                <a:cs typeface="Arial"/>
              </a:rPr>
              <a:t> </a:t>
            </a:r>
            <a:r>
              <a:rPr lang="en-US" altLang="zh-CN" sz="1400" u="sng" dirty="0">
                <a:latin typeface="Arial"/>
                <a:cs typeface="Arial"/>
              </a:rPr>
              <a:t>Sort</a:t>
            </a:r>
            <a:r>
              <a:rPr lang="en-US" sz="1400" u="sng" dirty="0">
                <a:latin typeface="Arial"/>
                <a:cs typeface="Arial"/>
              </a:rPr>
              <a:t>: Basic Algorithm</a:t>
            </a:r>
            <a:endParaRPr lang="en-US" sz="1400" dirty="0">
              <a:latin typeface="CenturyGothic"/>
            </a:endParaRPr>
          </a:p>
          <a:p>
            <a:endParaRPr lang="en-US" sz="1400" dirty="0">
              <a:latin typeface="CenturyGothic"/>
            </a:endParaRPr>
          </a:p>
          <a:p>
            <a:r>
              <a:rPr lang="en-US" sz="1400" dirty="0">
                <a:latin typeface="CenturyGothic"/>
              </a:rPr>
              <a:t>For each </a:t>
            </a:r>
            <a:r>
              <a:rPr lang="en-US" sz="1400" b="1" dirty="0">
                <a:latin typeface="CenturyGothic"/>
              </a:rPr>
              <a:t>position i</a:t>
            </a:r>
            <a:r>
              <a:rPr lang="en-US" sz="1400" dirty="0">
                <a:latin typeface="CenturyGothic"/>
              </a:rPr>
              <a:t> from </a:t>
            </a:r>
            <a:r>
              <a:rPr lang="en-US" sz="1400" b="1" dirty="0">
                <a:latin typeface="CenturyGothic"/>
              </a:rPr>
              <a:t>0</a:t>
            </a:r>
            <a:r>
              <a:rPr lang="en-US" sz="1400" dirty="0">
                <a:latin typeface="CenturyGothic"/>
              </a:rPr>
              <a:t> to </a:t>
            </a:r>
            <a:r>
              <a:rPr lang="en-US" sz="1400" b="1" dirty="0">
                <a:latin typeface="CenturyGothic"/>
              </a:rPr>
              <a:t>length-2</a:t>
            </a:r>
            <a:r>
              <a:rPr lang="en-US" sz="1400" dirty="0">
                <a:latin typeface="CenturyGothic"/>
              </a:rPr>
              <a:t> </a:t>
            </a:r>
          </a:p>
          <a:p>
            <a:endParaRPr lang="en-US" sz="1400" dirty="0">
              <a:latin typeface="CenturyGothic"/>
            </a:endParaRPr>
          </a:p>
          <a:p>
            <a:r>
              <a:rPr lang="en-US" sz="1400" dirty="0">
                <a:latin typeface="CenturyGothic"/>
              </a:rPr>
              <a:t>Find smallest element in </a:t>
            </a:r>
            <a:r>
              <a:rPr lang="en-US" sz="1400" b="1" dirty="0">
                <a:latin typeface="CenturyGothic"/>
              </a:rPr>
              <a:t>positions i </a:t>
            </a:r>
            <a:r>
              <a:rPr lang="en-US" sz="1400" dirty="0">
                <a:latin typeface="CenturyGothic"/>
              </a:rPr>
              <a:t>to</a:t>
            </a:r>
            <a:r>
              <a:rPr lang="en-US" sz="1400" b="1" dirty="0">
                <a:latin typeface="CenturyGothic"/>
              </a:rPr>
              <a:t> length-1</a:t>
            </a:r>
            <a:r>
              <a:rPr lang="en-US" sz="1400" dirty="0">
                <a:latin typeface="CenturyGothic"/>
              </a:rPr>
              <a:t> </a:t>
            </a:r>
          </a:p>
          <a:p>
            <a:r>
              <a:rPr lang="en-US" sz="1400" dirty="0">
                <a:latin typeface="CenturyGothic"/>
              </a:rPr>
              <a:t>Swap it with element in </a:t>
            </a:r>
            <a:r>
              <a:rPr lang="en-US" sz="1400" b="1" dirty="0">
                <a:latin typeface="CenturyGothic"/>
              </a:rPr>
              <a:t>position i </a:t>
            </a:r>
          </a:p>
        </p:txBody>
      </p:sp>
      <p:sp>
        <p:nvSpPr>
          <p:cNvPr id="7" name="Rectangle 6">
            <a:extLst>
              <a:ext uri="{FF2B5EF4-FFF2-40B4-BE49-F238E27FC236}">
                <a16:creationId xmlns:a16="http://schemas.microsoft.com/office/drawing/2014/main" id="{97FF3F7F-BEBC-2AF2-669F-A850BEE36A72}"/>
              </a:ext>
            </a:extLst>
          </p:cNvPr>
          <p:cNvSpPr/>
          <p:nvPr/>
        </p:nvSpPr>
        <p:spPr>
          <a:xfrm>
            <a:off x="1673712" y="5992071"/>
            <a:ext cx="404517" cy="385704"/>
          </a:xfrm>
          <a:prstGeom prst="rect">
            <a:avLst/>
          </a:prstGeom>
          <a:solidFill>
            <a:srgbClr val="008000">
              <a:alpha val="7000"/>
            </a:srgb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8" name="Rectangle 7">
            <a:extLst>
              <a:ext uri="{FF2B5EF4-FFF2-40B4-BE49-F238E27FC236}">
                <a16:creationId xmlns:a16="http://schemas.microsoft.com/office/drawing/2014/main" id="{AFADC91C-175D-0627-5736-F4851DC5AD6B}"/>
              </a:ext>
            </a:extLst>
          </p:cNvPr>
          <p:cNvSpPr/>
          <p:nvPr/>
        </p:nvSpPr>
        <p:spPr>
          <a:xfrm>
            <a:off x="2078229" y="5992071"/>
            <a:ext cx="404517" cy="385704"/>
          </a:xfrm>
          <a:prstGeom prst="rect">
            <a:avLst/>
          </a:prstGeom>
          <a:solidFill>
            <a:srgbClr val="008000">
              <a:alpha val="7000"/>
            </a:srgb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9" name="Rectangle 8">
            <a:extLst>
              <a:ext uri="{FF2B5EF4-FFF2-40B4-BE49-F238E27FC236}">
                <a16:creationId xmlns:a16="http://schemas.microsoft.com/office/drawing/2014/main" id="{4EF2F305-511A-6289-2B74-B33D38B1B7CE}"/>
              </a:ext>
            </a:extLst>
          </p:cNvPr>
          <p:cNvSpPr/>
          <p:nvPr/>
        </p:nvSpPr>
        <p:spPr>
          <a:xfrm>
            <a:off x="2482746" y="5992071"/>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0" name="Rectangle 9">
            <a:extLst>
              <a:ext uri="{FF2B5EF4-FFF2-40B4-BE49-F238E27FC236}">
                <a16:creationId xmlns:a16="http://schemas.microsoft.com/office/drawing/2014/main" id="{80C2C76B-9C0B-F423-B299-600907083C97}"/>
              </a:ext>
            </a:extLst>
          </p:cNvPr>
          <p:cNvSpPr/>
          <p:nvPr/>
        </p:nvSpPr>
        <p:spPr>
          <a:xfrm>
            <a:off x="2887263" y="5992071"/>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1" name="Rectangle 10">
            <a:extLst>
              <a:ext uri="{FF2B5EF4-FFF2-40B4-BE49-F238E27FC236}">
                <a16:creationId xmlns:a16="http://schemas.microsoft.com/office/drawing/2014/main" id="{640EE811-3FD1-F255-F44A-78DED4D4057B}"/>
              </a:ext>
            </a:extLst>
          </p:cNvPr>
          <p:cNvSpPr/>
          <p:nvPr/>
        </p:nvSpPr>
        <p:spPr>
          <a:xfrm>
            <a:off x="3291780" y="5992071"/>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2" name="Rectangle 11">
            <a:extLst>
              <a:ext uri="{FF2B5EF4-FFF2-40B4-BE49-F238E27FC236}">
                <a16:creationId xmlns:a16="http://schemas.microsoft.com/office/drawing/2014/main" id="{37165D6C-0607-2462-D4F6-B533352B3A3B}"/>
              </a:ext>
            </a:extLst>
          </p:cNvPr>
          <p:cNvSpPr/>
          <p:nvPr/>
        </p:nvSpPr>
        <p:spPr>
          <a:xfrm>
            <a:off x="3696297" y="5992071"/>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cxnSp>
        <p:nvCxnSpPr>
          <p:cNvPr id="13" name="Straight Connector 12">
            <a:extLst>
              <a:ext uri="{FF2B5EF4-FFF2-40B4-BE49-F238E27FC236}">
                <a16:creationId xmlns:a16="http://schemas.microsoft.com/office/drawing/2014/main" id="{C6EC2DEA-480E-01D7-2417-6EBFA95FFBE4}"/>
              </a:ext>
            </a:extLst>
          </p:cNvPr>
          <p:cNvCxnSpPr/>
          <p:nvPr/>
        </p:nvCxnSpPr>
        <p:spPr>
          <a:xfrm>
            <a:off x="2482746" y="5925548"/>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Freeform 13">
            <a:extLst>
              <a:ext uri="{FF2B5EF4-FFF2-40B4-BE49-F238E27FC236}">
                <a16:creationId xmlns:a16="http://schemas.microsoft.com/office/drawing/2014/main" id="{D14F6E92-7388-D21E-DEC3-0FF2D70BA4F2}"/>
              </a:ext>
            </a:extLst>
          </p:cNvPr>
          <p:cNvSpPr/>
          <p:nvPr/>
        </p:nvSpPr>
        <p:spPr>
          <a:xfrm>
            <a:off x="2642015" y="5775991"/>
            <a:ext cx="836612"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2F526E25-3B79-9D93-EF69-FD42BD205401}"/>
              </a:ext>
            </a:extLst>
          </p:cNvPr>
          <p:cNvSpPr txBox="1"/>
          <p:nvPr/>
        </p:nvSpPr>
        <p:spPr>
          <a:xfrm>
            <a:off x="1870379" y="6377775"/>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19" name="TextBox 18">
            <a:extLst>
              <a:ext uri="{FF2B5EF4-FFF2-40B4-BE49-F238E27FC236}">
                <a16:creationId xmlns:a16="http://schemas.microsoft.com/office/drawing/2014/main" id="{69DD2F77-01BC-3986-AD01-B9D025531C3C}"/>
              </a:ext>
            </a:extLst>
          </p:cNvPr>
          <p:cNvSpPr txBox="1"/>
          <p:nvPr/>
        </p:nvSpPr>
        <p:spPr>
          <a:xfrm>
            <a:off x="2887263" y="6383147"/>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20" name="Rectangle 19">
            <a:extLst>
              <a:ext uri="{FF2B5EF4-FFF2-40B4-BE49-F238E27FC236}">
                <a16:creationId xmlns:a16="http://schemas.microsoft.com/office/drawing/2014/main" id="{F23C0869-4CF3-8F9E-D734-4953D2FC1ED2}"/>
              </a:ext>
            </a:extLst>
          </p:cNvPr>
          <p:cNvSpPr/>
          <p:nvPr/>
        </p:nvSpPr>
        <p:spPr>
          <a:xfrm>
            <a:off x="1465219" y="5659982"/>
            <a:ext cx="2863855" cy="107517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018120C-1F91-F093-F225-A0AB9499E467}"/>
              </a:ext>
            </a:extLst>
          </p:cNvPr>
          <p:cNvSpPr txBox="1"/>
          <p:nvPr/>
        </p:nvSpPr>
        <p:spPr>
          <a:xfrm>
            <a:off x="2796772" y="6027630"/>
            <a:ext cx="997313" cy="276999"/>
          </a:xfrm>
          <a:prstGeom prst="rect">
            <a:avLst/>
          </a:prstGeom>
          <a:noFill/>
        </p:spPr>
        <p:txBody>
          <a:bodyPr wrap="none" rtlCol="0">
            <a:spAutoFit/>
          </a:bodyPr>
          <a:lstStyle/>
          <a:p>
            <a:r>
              <a:rPr lang="en-US" sz="1200" dirty="0">
                <a:latin typeface="Arial"/>
                <a:cs typeface="Arial"/>
              </a:rPr>
              <a:t>which</a:t>
            </a:r>
            <a:r>
              <a:rPr lang="zh-CN" altLang="en-US" sz="1200" dirty="0">
                <a:latin typeface="Arial"/>
                <a:cs typeface="Arial"/>
              </a:rPr>
              <a:t> </a:t>
            </a:r>
            <a:r>
              <a:rPr lang="en-US" altLang="zh-CN" sz="1200" dirty="0">
                <a:latin typeface="Arial"/>
                <a:cs typeface="Arial"/>
              </a:rPr>
              <a:t>next?</a:t>
            </a:r>
            <a:endParaRPr lang="en-US" sz="1200" dirty="0">
              <a:latin typeface="Arial"/>
              <a:cs typeface="Arial"/>
            </a:endParaRPr>
          </a:p>
        </p:txBody>
      </p:sp>
      <p:sp>
        <p:nvSpPr>
          <p:cNvPr id="37" name="TextBox 36">
            <a:extLst>
              <a:ext uri="{FF2B5EF4-FFF2-40B4-BE49-F238E27FC236}">
                <a16:creationId xmlns:a16="http://schemas.microsoft.com/office/drawing/2014/main" id="{180FE2D0-A2C4-4BFA-3D6D-3F05485CABBF}"/>
              </a:ext>
            </a:extLst>
          </p:cNvPr>
          <p:cNvSpPr txBox="1"/>
          <p:nvPr/>
        </p:nvSpPr>
        <p:spPr>
          <a:xfrm>
            <a:off x="2541736" y="6373754"/>
            <a:ext cx="292756" cy="307777"/>
          </a:xfrm>
          <a:prstGeom prst="rect">
            <a:avLst/>
          </a:prstGeom>
          <a:noFill/>
        </p:spPr>
        <p:txBody>
          <a:bodyPr wrap="none" rtlCol="0">
            <a:spAutoFit/>
          </a:bodyPr>
          <a:lstStyle/>
          <a:p>
            <a:r>
              <a:rPr lang="en-US" sz="1400" dirty="0">
                <a:solidFill>
                  <a:schemeClr val="accent1"/>
                </a:solidFill>
                <a:latin typeface="Menlo Regular"/>
                <a:cs typeface="Menlo Regular"/>
              </a:rPr>
              <a:t>i</a:t>
            </a:r>
          </a:p>
        </p:txBody>
      </p:sp>
      <p:grpSp>
        <p:nvGrpSpPr>
          <p:cNvPr id="4" name="Group 3">
            <a:extLst>
              <a:ext uri="{FF2B5EF4-FFF2-40B4-BE49-F238E27FC236}">
                <a16:creationId xmlns:a16="http://schemas.microsoft.com/office/drawing/2014/main" id="{79710722-ED1D-E568-274D-77EF309F4C38}"/>
              </a:ext>
            </a:extLst>
          </p:cNvPr>
          <p:cNvGrpSpPr/>
          <p:nvPr/>
        </p:nvGrpSpPr>
        <p:grpSpPr>
          <a:xfrm>
            <a:off x="6259698" y="2011037"/>
            <a:ext cx="2427102" cy="385704"/>
            <a:chOff x="745878" y="2668398"/>
            <a:chExt cx="2427102" cy="385704"/>
          </a:xfrm>
        </p:grpSpPr>
        <p:sp>
          <p:nvSpPr>
            <p:cNvPr id="6" name="Rectangle 5">
              <a:extLst>
                <a:ext uri="{FF2B5EF4-FFF2-40B4-BE49-F238E27FC236}">
                  <a16:creationId xmlns:a16="http://schemas.microsoft.com/office/drawing/2014/main" id="{4F4C69C5-E308-DBB9-5250-89F948A5FDA3}"/>
                </a:ext>
              </a:extLst>
            </p:cNvPr>
            <p:cNvSpPr/>
            <p:nvPr/>
          </p:nvSpPr>
          <p:spPr>
            <a:xfrm>
              <a:off x="745878"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15" name="Rectangle 14">
              <a:extLst>
                <a:ext uri="{FF2B5EF4-FFF2-40B4-BE49-F238E27FC236}">
                  <a16:creationId xmlns:a16="http://schemas.microsoft.com/office/drawing/2014/main" id="{9F0A5326-4826-C2A1-CE4D-7E2D7BFCEE6D}"/>
                </a:ext>
              </a:extLst>
            </p:cNvPr>
            <p:cNvSpPr/>
            <p:nvPr/>
          </p:nvSpPr>
          <p:spPr>
            <a:xfrm>
              <a:off x="1150395"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16" name="Rectangle 15">
              <a:extLst>
                <a:ext uri="{FF2B5EF4-FFF2-40B4-BE49-F238E27FC236}">
                  <a16:creationId xmlns:a16="http://schemas.microsoft.com/office/drawing/2014/main" id="{9C6EC459-A7AC-3E79-EAE8-DE54FA7E8ABC}"/>
                </a:ext>
              </a:extLst>
            </p:cNvPr>
            <p:cNvSpPr/>
            <p:nvPr/>
          </p:nvSpPr>
          <p:spPr>
            <a:xfrm>
              <a:off x="1554912"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17" name="Rectangle 16">
              <a:extLst>
                <a:ext uri="{FF2B5EF4-FFF2-40B4-BE49-F238E27FC236}">
                  <a16:creationId xmlns:a16="http://schemas.microsoft.com/office/drawing/2014/main" id="{0B2BD611-BDDC-3B55-25EB-6E54A3800E6E}"/>
                </a:ext>
              </a:extLst>
            </p:cNvPr>
            <p:cNvSpPr/>
            <p:nvPr/>
          </p:nvSpPr>
          <p:spPr>
            <a:xfrm>
              <a:off x="1959429"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22" name="Rectangle 21">
              <a:extLst>
                <a:ext uri="{FF2B5EF4-FFF2-40B4-BE49-F238E27FC236}">
                  <a16:creationId xmlns:a16="http://schemas.microsoft.com/office/drawing/2014/main" id="{19E15234-F932-D5B0-76BC-9A17DA631D5D}"/>
                </a:ext>
              </a:extLst>
            </p:cNvPr>
            <p:cNvSpPr/>
            <p:nvPr/>
          </p:nvSpPr>
          <p:spPr>
            <a:xfrm>
              <a:off x="2363946"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23" name="Rectangle 22">
              <a:extLst>
                <a:ext uri="{FF2B5EF4-FFF2-40B4-BE49-F238E27FC236}">
                  <a16:creationId xmlns:a16="http://schemas.microsoft.com/office/drawing/2014/main" id="{4A9D1C39-7911-DCD0-AEFA-FC08ACFA8734}"/>
                </a:ext>
              </a:extLst>
            </p:cNvPr>
            <p:cNvSpPr/>
            <p:nvPr/>
          </p:nvSpPr>
          <p:spPr>
            <a:xfrm>
              <a:off x="2768463"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24" name="Group 23">
            <a:extLst>
              <a:ext uri="{FF2B5EF4-FFF2-40B4-BE49-F238E27FC236}">
                <a16:creationId xmlns:a16="http://schemas.microsoft.com/office/drawing/2014/main" id="{DC17D75F-D040-A693-329E-37D55C388406}"/>
              </a:ext>
            </a:extLst>
          </p:cNvPr>
          <p:cNvGrpSpPr/>
          <p:nvPr/>
        </p:nvGrpSpPr>
        <p:grpSpPr>
          <a:xfrm>
            <a:off x="6259698" y="2683018"/>
            <a:ext cx="2427102" cy="385704"/>
            <a:chOff x="745878" y="3350002"/>
            <a:chExt cx="2427102" cy="385704"/>
          </a:xfrm>
        </p:grpSpPr>
        <p:sp>
          <p:nvSpPr>
            <p:cNvPr id="25" name="Rectangle 24">
              <a:extLst>
                <a:ext uri="{FF2B5EF4-FFF2-40B4-BE49-F238E27FC236}">
                  <a16:creationId xmlns:a16="http://schemas.microsoft.com/office/drawing/2014/main" id="{8DA62EDE-A347-553D-E02E-66406F987F78}"/>
                </a:ext>
              </a:extLst>
            </p:cNvPr>
            <p:cNvSpPr/>
            <p:nvPr/>
          </p:nvSpPr>
          <p:spPr>
            <a:xfrm>
              <a:off x="745878"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26" name="Rectangle 25">
              <a:extLst>
                <a:ext uri="{FF2B5EF4-FFF2-40B4-BE49-F238E27FC236}">
                  <a16:creationId xmlns:a16="http://schemas.microsoft.com/office/drawing/2014/main" id="{A19BD147-1466-D293-A7D7-C551991AAECD}"/>
                </a:ext>
              </a:extLst>
            </p:cNvPr>
            <p:cNvSpPr/>
            <p:nvPr/>
          </p:nvSpPr>
          <p:spPr>
            <a:xfrm>
              <a:off x="1150395"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27" name="Rectangle 26">
              <a:extLst>
                <a:ext uri="{FF2B5EF4-FFF2-40B4-BE49-F238E27FC236}">
                  <a16:creationId xmlns:a16="http://schemas.microsoft.com/office/drawing/2014/main" id="{0B397FE6-575E-C03C-C65C-2483E1632084}"/>
                </a:ext>
              </a:extLst>
            </p:cNvPr>
            <p:cNvSpPr/>
            <p:nvPr/>
          </p:nvSpPr>
          <p:spPr>
            <a:xfrm>
              <a:off x="1554912"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28" name="Rectangle 27">
              <a:extLst>
                <a:ext uri="{FF2B5EF4-FFF2-40B4-BE49-F238E27FC236}">
                  <a16:creationId xmlns:a16="http://schemas.microsoft.com/office/drawing/2014/main" id="{3D72E3C3-BA80-EBBA-1F7E-157792DC728F}"/>
                </a:ext>
              </a:extLst>
            </p:cNvPr>
            <p:cNvSpPr/>
            <p:nvPr/>
          </p:nvSpPr>
          <p:spPr>
            <a:xfrm>
              <a:off x="1959429"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29" name="Rectangle 28">
              <a:extLst>
                <a:ext uri="{FF2B5EF4-FFF2-40B4-BE49-F238E27FC236}">
                  <a16:creationId xmlns:a16="http://schemas.microsoft.com/office/drawing/2014/main" id="{2FB60A87-0910-7E6A-449E-097652FF64F1}"/>
                </a:ext>
              </a:extLst>
            </p:cNvPr>
            <p:cNvSpPr/>
            <p:nvPr/>
          </p:nvSpPr>
          <p:spPr>
            <a:xfrm>
              <a:off x="2363946"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30" name="Rectangle 29">
              <a:extLst>
                <a:ext uri="{FF2B5EF4-FFF2-40B4-BE49-F238E27FC236}">
                  <a16:creationId xmlns:a16="http://schemas.microsoft.com/office/drawing/2014/main" id="{9ACBF623-F736-711B-7484-BDA117D40388}"/>
                </a:ext>
              </a:extLst>
            </p:cNvPr>
            <p:cNvSpPr/>
            <p:nvPr/>
          </p:nvSpPr>
          <p:spPr>
            <a:xfrm>
              <a:off x="2768463"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31" name="Group 30">
            <a:extLst>
              <a:ext uri="{FF2B5EF4-FFF2-40B4-BE49-F238E27FC236}">
                <a16:creationId xmlns:a16="http://schemas.microsoft.com/office/drawing/2014/main" id="{48033188-99B2-6438-BAFF-C592045B919E}"/>
              </a:ext>
            </a:extLst>
          </p:cNvPr>
          <p:cNvGrpSpPr/>
          <p:nvPr/>
        </p:nvGrpSpPr>
        <p:grpSpPr>
          <a:xfrm>
            <a:off x="6259697" y="3354999"/>
            <a:ext cx="2427102" cy="385704"/>
            <a:chOff x="745877" y="4156691"/>
            <a:chExt cx="2427102" cy="385704"/>
          </a:xfrm>
        </p:grpSpPr>
        <p:sp>
          <p:nvSpPr>
            <p:cNvPr id="32" name="Rectangle 31">
              <a:extLst>
                <a:ext uri="{FF2B5EF4-FFF2-40B4-BE49-F238E27FC236}">
                  <a16:creationId xmlns:a16="http://schemas.microsoft.com/office/drawing/2014/main" id="{888B6A8C-CFC2-6EE0-EB5E-BE4FF34204C4}"/>
                </a:ext>
              </a:extLst>
            </p:cNvPr>
            <p:cNvSpPr/>
            <p:nvPr/>
          </p:nvSpPr>
          <p:spPr>
            <a:xfrm>
              <a:off x="745877"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33" name="Rectangle 32">
              <a:extLst>
                <a:ext uri="{FF2B5EF4-FFF2-40B4-BE49-F238E27FC236}">
                  <a16:creationId xmlns:a16="http://schemas.microsoft.com/office/drawing/2014/main" id="{3A153D7B-D629-BB89-12EE-898520F86702}"/>
                </a:ext>
              </a:extLst>
            </p:cNvPr>
            <p:cNvSpPr/>
            <p:nvPr/>
          </p:nvSpPr>
          <p:spPr>
            <a:xfrm>
              <a:off x="1150394"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34" name="Rectangle 33">
              <a:extLst>
                <a:ext uri="{FF2B5EF4-FFF2-40B4-BE49-F238E27FC236}">
                  <a16:creationId xmlns:a16="http://schemas.microsoft.com/office/drawing/2014/main" id="{DCFF47DC-392B-3B96-F988-4B9B7CA537F1}"/>
                </a:ext>
              </a:extLst>
            </p:cNvPr>
            <p:cNvSpPr/>
            <p:nvPr/>
          </p:nvSpPr>
          <p:spPr>
            <a:xfrm>
              <a:off x="1554911"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36" name="Rectangle 35">
              <a:extLst>
                <a:ext uri="{FF2B5EF4-FFF2-40B4-BE49-F238E27FC236}">
                  <a16:creationId xmlns:a16="http://schemas.microsoft.com/office/drawing/2014/main" id="{8F419A57-5593-B9C5-02E9-183BAD5928AB}"/>
                </a:ext>
              </a:extLst>
            </p:cNvPr>
            <p:cNvSpPr/>
            <p:nvPr/>
          </p:nvSpPr>
          <p:spPr>
            <a:xfrm>
              <a:off x="1959428"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38" name="Rectangle 37">
              <a:extLst>
                <a:ext uri="{FF2B5EF4-FFF2-40B4-BE49-F238E27FC236}">
                  <a16:creationId xmlns:a16="http://schemas.microsoft.com/office/drawing/2014/main" id="{A18D1E8F-092C-9FB7-F748-B85E6E829C6D}"/>
                </a:ext>
              </a:extLst>
            </p:cNvPr>
            <p:cNvSpPr/>
            <p:nvPr/>
          </p:nvSpPr>
          <p:spPr>
            <a:xfrm>
              <a:off x="2363945"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39" name="Rectangle 38">
              <a:extLst>
                <a:ext uri="{FF2B5EF4-FFF2-40B4-BE49-F238E27FC236}">
                  <a16:creationId xmlns:a16="http://schemas.microsoft.com/office/drawing/2014/main" id="{B78B2F19-681B-41A7-2222-81190A762994}"/>
                </a:ext>
              </a:extLst>
            </p:cNvPr>
            <p:cNvSpPr/>
            <p:nvPr/>
          </p:nvSpPr>
          <p:spPr>
            <a:xfrm>
              <a:off x="2768462"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40" name="Group 39">
            <a:extLst>
              <a:ext uri="{FF2B5EF4-FFF2-40B4-BE49-F238E27FC236}">
                <a16:creationId xmlns:a16="http://schemas.microsoft.com/office/drawing/2014/main" id="{90D292C5-5765-6EEF-31DF-C6E126FAEA0A}"/>
              </a:ext>
            </a:extLst>
          </p:cNvPr>
          <p:cNvGrpSpPr/>
          <p:nvPr/>
        </p:nvGrpSpPr>
        <p:grpSpPr>
          <a:xfrm>
            <a:off x="6259698" y="4026980"/>
            <a:ext cx="2427102" cy="385704"/>
            <a:chOff x="745878" y="4924892"/>
            <a:chExt cx="2427102" cy="385704"/>
          </a:xfrm>
        </p:grpSpPr>
        <p:sp>
          <p:nvSpPr>
            <p:cNvPr id="41" name="Rectangle 40">
              <a:extLst>
                <a:ext uri="{FF2B5EF4-FFF2-40B4-BE49-F238E27FC236}">
                  <a16:creationId xmlns:a16="http://schemas.microsoft.com/office/drawing/2014/main" id="{A9C96D51-87AF-0781-B739-5C9B08DD6765}"/>
                </a:ext>
              </a:extLst>
            </p:cNvPr>
            <p:cNvSpPr/>
            <p:nvPr/>
          </p:nvSpPr>
          <p:spPr>
            <a:xfrm>
              <a:off x="745878"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42" name="Rectangle 41">
              <a:extLst>
                <a:ext uri="{FF2B5EF4-FFF2-40B4-BE49-F238E27FC236}">
                  <a16:creationId xmlns:a16="http://schemas.microsoft.com/office/drawing/2014/main" id="{A0B96FB1-D2C2-2E39-69AA-FCE70FDA3592}"/>
                </a:ext>
              </a:extLst>
            </p:cNvPr>
            <p:cNvSpPr/>
            <p:nvPr/>
          </p:nvSpPr>
          <p:spPr>
            <a:xfrm>
              <a:off x="1150395"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43" name="Rectangle 42">
              <a:extLst>
                <a:ext uri="{FF2B5EF4-FFF2-40B4-BE49-F238E27FC236}">
                  <a16:creationId xmlns:a16="http://schemas.microsoft.com/office/drawing/2014/main" id="{A17F6957-0029-8CA0-4CD3-6A29F083EAF6}"/>
                </a:ext>
              </a:extLst>
            </p:cNvPr>
            <p:cNvSpPr/>
            <p:nvPr/>
          </p:nvSpPr>
          <p:spPr>
            <a:xfrm>
              <a:off x="1554912"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44" name="Rectangle 43">
              <a:extLst>
                <a:ext uri="{FF2B5EF4-FFF2-40B4-BE49-F238E27FC236}">
                  <a16:creationId xmlns:a16="http://schemas.microsoft.com/office/drawing/2014/main" id="{AD13C441-6590-CE3D-5186-04BF5F244A6B}"/>
                </a:ext>
              </a:extLst>
            </p:cNvPr>
            <p:cNvSpPr/>
            <p:nvPr/>
          </p:nvSpPr>
          <p:spPr>
            <a:xfrm>
              <a:off x="1959429"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45" name="Rectangle 44">
              <a:extLst>
                <a:ext uri="{FF2B5EF4-FFF2-40B4-BE49-F238E27FC236}">
                  <a16:creationId xmlns:a16="http://schemas.microsoft.com/office/drawing/2014/main" id="{C7C31662-C97B-71D0-9471-6BBAA2E9B355}"/>
                </a:ext>
              </a:extLst>
            </p:cNvPr>
            <p:cNvSpPr/>
            <p:nvPr/>
          </p:nvSpPr>
          <p:spPr>
            <a:xfrm>
              <a:off x="2363946"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46" name="Rectangle 45">
              <a:extLst>
                <a:ext uri="{FF2B5EF4-FFF2-40B4-BE49-F238E27FC236}">
                  <a16:creationId xmlns:a16="http://schemas.microsoft.com/office/drawing/2014/main" id="{9E74AD9E-A63A-DBC4-FC7A-51B7B9B249C1}"/>
                </a:ext>
              </a:extLst>
            </p:cNvPr>
            <p:cNvSpPr/>
            <p:nvPr/>
          </p:nvSpPr>
          <p:spPr>
            <a:xfrm>
              <a:off x="2768463"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47" name="Group 46">
            <a:extLst>
              <a:ext uri="{FF2B5EF4-FFF2-40B4-BE49-F238E27FC236}">
                <a16:creationId xmlns:a16="http://schemas.microsoft.com/office/drawing/2014/main" id="{F2DDC57C-1CA3-E598-B9AB-44BE4C8C0EF6}"/>
              </a:ext>
            </a:extLst>
          </p:cNvPr>
          <p:cNvGrpSpPr/>
          <p:nvPr/>
        </p:nvGrpSpPr>
        <p:grpSpPr>
          <a:xfrm>
            <a:off x="6259698" y="4698961"/>
            <a:ext cx="2427102" cy="385704"/>
            <a:chOff x="745878" y="5654605"/>
            <a:chExt cx="2427102" cy="385704"/>
          </a:xfrm>
        </p:grpSpPr>
        <p:sp>
          <p:nvSpPr>
            <p:cNvPr id="48" name="Rectangle 47">
              <a:extLst>
                <a:ext uri="{FF2B5EF4-FFF2-40B4-BE49-F238E27FC236}">
                  <a16:creationId xmlns:a16="http://schemas.microsoft.com/office/drawing/2014/main" id="{DF24B494-2195-F51B-E997-833068C676F4}"/>
                </a:ext>
              </a:extLst>
            </p:cNvPr>
            <p:cNvSpPr/>
            <p:nvPr/>
          </p:nvSpPr>
          <p:spPr>
            <a:xfrm>
              <a:off x="745878"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49" name="Rectangle 48">
              <a:extLst>
                <a:ext uri="{FF2B5EF4-FFF2-40B4-BE49-F238E27FC236}">
                  <a16:creationId xmlns:a16="http://schemas.microsoft.com/office/drawing/2014/main" id="{E64C8D1F-5EAD-A7D1-C696-0E75EFF3C7C8}"/>
                </a:ext>
              </a:extLst>
            </p:cNvPr>
            <p:cNvSpPr/>
            <p:nvPr/>
          </p:nvSpPr>
          <p:spPr>
            <a:xfrm>
              <a:off x="1150395"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50" name="Rectangle 49">
              <a:extLst>
                <a:ext uri="{FF2B5EF4-FFF2-40B4-BE49-F238E27FC236}">
                  <a16:creationId xmlns:a16="http://schemas.microsoft.com/office/drawing/2014/main" id="{DE014FE7-BAAC-BB7D-AA23-DD7086A93A3B}"/>
                </a:ext>
              </a:extLst>
            </p:cNvPr>
            <p:cNvSpPr/>
            <p:nvPr/>
          </p:nvSpPr>
          <p:spPr>
            <a:xfrm>
              <a:off x="1554912"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51" name="Rectangle 50">
              <a:extLst>
                <a:ext uri="{FF2B5EF4-FFF2-40B4-BE49-F238E27FC236}">
                  <a16:creationId xmlns:a16="http://schemas.microsoft.com/office/drawing/2014/main" id="{827B508C-F6AC-0716-3AE5-7ECE503E7885}"/>
                </a:ext>
              </a:extLst>
            </p:cNvPr>
            <p:cNvSpPr/>
            <p:nvPr/>
          </p:nvSpPr>
          <p:spPr>
            <a:xfrm>
              <a:off x="1959429"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52" name="Rectangle 51">
              <a:extLst>
                <a:ext uri="{FF2B5EF4-FFF2-40B4-BE49-F238E27FC236}">
                  <a16:creationId xmlns:a16="http://schemas.microsoft.com/office/drawing/2014/main" id="{E9565E6A-9FD7-2BF8-B983-3363C09B12A5}"/>
                </a:ext>
              </a:extLst>
            </p:cNvPr>
            <p:cNvSpPr/>
            <p:nvPr/>
          </p:nvSpPr>
          <p:spPr>
            <a:xfrm>
              <a:off x="2363946"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53" name="Rectangle 52">
              <a:extLst>
                <a:ext uri="{FF2B5EF4-FFF2-40B4-BE49-F238E27FC236}">
                  <a16:creationId xmlns:a16="http://schemas.microsoft.com/office/drawing/2014/main" id="{BAA5BCD3-566C-94E3-ABED-BA15B1E8C49A}"/>
                </a:ext>
              </a:extLst>
            </p:cNvPr>
            <p:cNvSpPr/>
            <p:nvPr/>
          </p:nvSpPr>
          <p:spPr>
            <a:xfrm>
              <a:off x="2768463"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54" name="Group 53">
            <a:extLst>
              <a:ext uri="{FF2B5EF4-FFF2-40B4-BE49-F238E27FC236}">
                <a16:creationId xmlns:a16="http://schemas.microsoft.com/office/drawing/2014/main" id="{40E55413-DB3E-250D-08A3-16DEFA30DB7C}"/>
              </a:ext>
            </a:extLst>
          </p:cNvPr>
          <p:cNvGrpSpPr/>
          <p:nvPr/>
        </p:nvGrpSpPr>
        <p:grpSpPr>
          <a:xfrm>
            <a:off x="6259697" y="5370944"/>
            <a:ext cx="2427102" cy="385704"/>
            <a:chOff x="745877" y="6288099"/>
            <a:chExt cx="2427102" cy="385704"/>
          </a:xfrm>
        </p:grpSpPr>
        <p:sp>
          <p:nvSpPr>
            <p:cNvPr id="55" name="Rectangle 54">
              <a:extLst>
                <a:ext uri="{FF2B5EF4-FFF2-40B4-BE49-F238E27FC236}">
                  <a16:creationId xmlns:a16="http://schemas.microsoft.com/office/drawing/2014/main" id="{5D745266-8EAC-3A98-2847-DA77B5F0F498}"/>
                </a:ext>
              </a:extLst>
            </p:cNvPr>
            <p:cNvSpPr/>
            <p:nvPr/>
          </p:nvSpPr>
          <p:spPr>
            <a:xfrm>
              <a:off x="745877"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56" name="Rectangle 55">
              <a:extLst>
                <a:ext uri="{FF2B5EF4-FFF2-40B4-BE49-F238E27FC236}">
                  <a16:creationId xmlns:a16="http://schemas.microsoft.com/office/drawing/2014/main" id="{7B66A9DA-FE3E-3DAD-A69F-B62DDBED430B}"/>
                </a:ext>
              </a:extLst>
            </p:cNvPr>
            <p:cNvSpPr/>
            <p:nvPr/>
          </p:nvSpPr>
          <p:spPr>
            <a:xfrm>
              <a:off x="1150394"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57" name="Rectangle 56">
              <a:extLst>
                <a:ext uri="{FF2B5EF4-FFF2-40B4-BE49-F238E27FC236}">
                  <a16:creationId xmlns:a16="http://schemas.microsoft.com/office/drawing/2014/main" id="{F0BC35D3-3405-D175-DB2C-587281064DF9}"/>
                </a:ext>
              </a:extLst>
            </p:cNvPr>
            <p:cNvSpPr/>
            <p:nvPr/>
          </p:nvSpPr>
          <p:spPr>
            <a:xfrm>
              <a:off x="1554911"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58" name="Rectangle 57">
              <a:extLst>
                <a:ext uri="{FF2B5EF4-FFF2-40B4-BE49-F238E27FC236}">
                  <a16:creationId xmlns:a16="http://schemas.microsoft.com/office/drawing/2014/main" id="{5422A930-822A-D394-301E-47A89BB5A998}"/>
                </a:ext>
              </a:extLst>
            </p:cNvPr>
            <p:cNvSpPr/>
            <p:nvPr/>
          </p:nvSpPr>
          <p:spPr>
            <a:xfrm>
              <a:off x="1959428"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59" name="Rectangle 58">
              <a:extLst>
                <a:ext uri="{FF2B5EF4-FFF2-40B4-BE49-F238E27FC236}">
                  <a16:creationId xmlns:a16="http://schemas.microsoft.com/office/drawing/2014/main" id="{D936F45F-92AB-DF2A-A929-A727A0D3B6DC}"/>
                </a:ext>
              </a:extLst>
            </p:cNvPr>
            <p:cNvSpPr/>
            <p:nvPr/>
          </p:nvSpPr>
          <p:spPr>
            <a:xfrm>
              <a:off x="2363945"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sp>
          <p:nvSpPr>
            <p:cNvPr id="60" name="Rectangle 59">
              <a:extLst>
                <a:ext uri="{FF2B5EF4-FFF2-40B4-BE49-F238E27FC236}">
                  <a16:creationId xmlns:a16="http://schemas.microsoft.com/office/drawing/2014/main" id="{E79AB241-D177-0465-15C1-D7353A185817}"/>
                </a:ext>
              </a:extLst>
            </p:cNvPr>
            <p:cNvSpPr/>
            <p:nvPr/>
          </p:nvSpPr>
          <p:spPr>
            <a:xfrm>
              <a:off x="2768462"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grpSp>
      <p:cxnSp>
        <p:nvCxnSpPr>
          <p:cNvPr id="61" name="Straight Connector 60">
            <a:extLst>
              <a:ext uri="{FF2B5EF4-FFF2-40B4-BE49-F238E27FC236}">
                <a16:creationId xmlns:a16="http://schemas.microsoft.com/office/drawing/2014/main" id="{EBD81465-A45B-397D-AEBD-9653233F0F2C}"/>
              </a:ext>
            </a:extLst>
          </p:cNvPr>
          <p:cNvCxnSpPr/>
          <p:nvPr/>
        </p:nvCxnSpPr>
        <p:spPr>
          <a:xfrm>
            <a:off x="6664214" y="2614082"/>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ACFAAD4C-77FC-165D-A2A3-68F72537FFE3}"/>
              </a:ext>
            </a:extLst>
          </p:cNvPr>
          <p:cNvCxnSpPr/>
          <p:nvPr/>
        </p:nvCxnSpPr>
        <p:spPr>
          <a:xfrm>
            <a:off x="7068731" y="3288476"/>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E016756B-54A8-3E02-B45F-FB54794CCEC8}"/>
              </a:ext>
            </a:extLst>
          </p:cNvPr>
          <p:cNvCxnSpPr/>
          <p:nvPr/>
        </p:nvCxnSpPr>
        <p:spPr>
          <a:xfrm>
            <a:off x="7473248" y="3953248"/>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E1A7F2EC-C572-16B3-3BB0-141EF4766DA9}"/>
              </a:ext>
            </a:extLst>
          </p:cNvPr>
          <p:cNvCxnSpPr/>
          <p:nvPr/>
        </p:nvCxnSpPr>
        <p:spPr>
          <a:xfrm>
            <a:off x="7872870" y="4637264"/>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F30D355-30A1-D7F1-BB6C-B72EBCEC559B}"/>
              </a:ext>
            </a:extLst>
          </p:cNvPr>
          <p:cNvCxnSpPr/>
          <p:nvPr/>
        </p:nvCxnSpPr>
        <p:spPr>
          <a:xfrm>
            <a:off x="6259945" y="1941585"/>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46249AF2-01DC-6133-AC77-424FD722C6AD}"/>
              </a:ext>
            </a:extLst>
          </p:cNvPr>
          <p:cNvCxnSpPr/>
          <p:nvPr/>
        </p:nvCxnSpPr>
        <p:spPr>
          <a:xfrm>
            <a:off x="8272907" y="5311658"/>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7" name="Freeform 64">
            <a:extLst>
              <a:ext uri="{FF2B5EF4-FFF2-40B4-BE49-F238E27FC236}">
                <a16:creationId xmlns:a16="http://schemas.microsoft.com/office/drawing/2014/main" id="{AFF3E8A5-DF45-C60E-8663-2DD5C1A24DF9}"/>
              </a:ext>
            </a:extLst>
          </p:cNvPr>
          <p:cNvSpPr/>
          <p:nvPr/>
        </p:nvSpPr>
        <p:spPr>
          <a:xfrm>
            <a:off x="6433918" y="1736037"/>
            <a:ext cx="1630694" cy="252457"/>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Freeform 65">
            <a:extLst>
              <a:ext uri="{FF2B5EF4-FFF2-40B4-BE49-F238E27FC236}">
                <a16:creationId xmlns:a16="http://schemas.microsoft.com/office/drawing/2014/main" id="{39EB8F61-8777-98BF-F6E5-A070AB5CEC46}"/>
              </a:ext>
            </a:extLst>
          </p:cNvPr>
          <p:cNvSpPr/>
          <p:nvPr/>
        </p:nvSpPr>
        <p:spPr>
          <a:xfrm>
            <a:off x="6811760" y="2473202"/>
            <a:ext cx="527681"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 name="Freeform 66">
            <a:extLst>
              <a:ext uri="{FF2B5EF4-FFF2-40B4-BE49-F238E27FC236}">
                <a16:creationId xmlns:a16="http://schemas.microsoft.com/office/drawing/2014/main" id="{6456E45C-BADF-C3F2-F256-F7D3D0F383E2}"/>
              </a:ext>
            </a:extLst>
          </p:cNvPr>
          <p:cNvSpPr/>
          <p:nvPr/>
        </p:nvSpPr>
        <p:spPr>
          <a:xfrm>
            <a:off x="7228000" y="3138919"/>
            <a:ext cx="836612"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0" name="Freeform 67">
            <a:extLst>
              <a:ext uri="{FF2B5EF4-FFF2-40B4-BE49-F238E27FC236}">
                <a16:creationId xmlns:a16="http://schemas.microsoft.com/office/drawing/2014/main" id="{ADC02CF7-503B-FA8B-129D-134D69C6693A}"/>
              </a:ext>
            </a:extLst>
          </p:cNvPr>
          <p:cNvSpPr/>
          <p:nvPr/>
        </p:nvSpPr>
        <p:spPr>
          <a:xfrm>
            <a:off x="7617114" y="3820092"/>
            <a:ext cx="507614"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1" name="Freeform 68">
            <a:extLst>
              <a:ext uri="{FF2B5EF4-FFF2-40B4-BE49-F238E27FC236}">
                <a16:creationId xmlns:a16="http://schemas.microsoft.com/office/drawing/2014/main" id="{D22FDBC4-9956-BD9D-0EB7-BB800395B090}"/>
              </a:ext>
            </a:extLst>
          </p:cNvPr>
          <p:cNvSpPr/>
          <p:nvPr/>
        </p:nvSpPr>
        <p:spPr>
          <a:xfrm>
            <a:off x="8028476" y="4484864"/>
            <a:ext cx="507614"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2" name="TextBox 71">
            <a:extLst>
              <a:ext uri="{FF2B5EF4-FFF2-40B4-BE49-F238E27FC236}">
                <a16:creationId xmlns:a16="http://schemas.microsoft.com/office/drawing/2014/main" id="{F01DE39A-3B62-26EB-4729-A16F71F70BCC}"/>
              </a:ext>
            </a:extLst>
          </p:cNvPr>
          <p:cNvSpPr txBox="1"/>
          <p:nvPr/>
        </p:nvSpPr>
        <p:spPr>
          <a:xfrm>
            <a:off x="6116781" y="3043965"/>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73" name="TextBox 72">
            <a:extLst>
              <a:ext uri="{FF2B5EF4-FFF2-40B4-BE49-F238E27FC236}">
                <a16:creationId xmlns:a16="http://schemas.microsoft.com/office/drawing/2014/main" id="{0E05974D-006D-D930-BE24-C4620BA86C51}"/>
              </a:ext>
            </a:extLst>
          </p:cNvPr>
          <p:cNvSpPr txBox="1"/>
          <p:nvPr/>
        </p:nvSpPr>
        <p:spPr>
          <a:xfrm>
            <a:off x="7281074" y="3043965"/>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74" name="TextBox 73">
            <a:extLst>
              <a:ext uri="{FF2B5EF4-FFF2-40B4-BE49-F238E27FC236}">
                <a16:creationId xmlns:a16="http://schemas.microsoft.com/office/drawing/2014/main" id="{87C9687F-9781-B416-F1FD-73D10E4BD8C3}"/>
              </a:ext>
            </a:extLst>
          </p:cNvPr>
          <p:cNvSpPr txBox="1"/>
          <p:nvPr/>
        </p:nvSpPr>
        <p:spPr>
          <a:xfrm>
            <a:off x="6358031" y="3688765"/>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75" name="TextBox 74">
            <a:extLst>
              <a:ext uri="{FF2B5EF4-FFF2-40B4-BE49-F238E27FC236}">
                <a16:creationId xmlns:a16="http://schemas.microsoft.com/office/drawing/2014/main" id="{CFFCC0ED-CD07-776F-F482-DC63A33E214C}"/>
              </a:ext>
            </a:extLst>
          </p:cNvPr>
          <p:cNvSpPr txBox="1"/>
          <p:nvPr/>
        </p:nvSpPr>
        <p:spPr>
          <a:xfrm>
            <a:off x="7342147" y="3688765"/>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76" name="TextBox 75">
            <a:extLst>
              <a:ext uri="{FF2B5EF4-FFF2-40B4-BE49-F238E27FC236}">
                <a16:creationId xmlns:a16="http://schemas.microsoft.com/office/drawing/2014/main" id="{BCA7A86E-C3A7-5B84-949A-6925AB5367BA}"/>
              </a:ext>
            </a:extLst>
          </p:cNvPr>
          <p:cNvSpPr txBox="1"/>
          <p:nvPr/>
        </p:nvSpPr>
        <p:spPr>
          <a:xfrm>
            <a:off x="6970398" y="2374882"/>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Tree>
    <p:extLst>
      <p:ext uri="{BB962C8B-B14F-4D97-AF65-F5344CB8AC3E}">
        <p14:creationId xmlns:p14="http://schemas.microsoft.com/office/powerpoint/2010/main" val="425296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500"/>
                                        <p:tgtEl>
                                          <p:spTgt spid="1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dissolve">
                                      <p:cBhvr>
                                        <p:cTn id="49" dur="5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dissolve">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dissolve">
                                      <p:cBhvr>
                                        <p:cTn id="59" dur="500"/>
                                        <p:tgtEl>
                                          <p:spTgt spid="65"/>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dissolve">
                                      <p:cBhvr>
                                        <p:cTn id="62" dur="500"/>
                                        <p:tgtEl>
                                          <p:spTgt spid="76"/>
                                        </p:tgtEl>
                                      </p:cBhvr>
                                    </p:animEffec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dissolve">
                                      <p:cBhvr>
                                        <p:cTn id="67" dur="500"/>
                                        <p:tgtEl>
                                          <p:spTgt spid="6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dissolve">
                                      <p:cBhvr>
                                        <p:cTn id="72" dur="500"/>
                                        <p:tgtEl>
                                          <p:spTgt spid="24"/>
                                        </p:tgtEl>
                                      </p:cBhvr>
                                    </p:animEffect>
                                  </p:childTnLst>
                                </p:cTn>
                              </p:par>
                              <p:par>
                                <p:cTn id="73" presetID="9" presetClass="entr" presetSubtype="0" fill="hold" nodeType="with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dissolve">
                                      <p:cBhvr>
                                        <p:cTn id="75" dur="500"/>
                                        <p:tgtEl>
                                          <p:spTgt spid="6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72"/>
                                        </p:tgtEl>
                                        <p:attrNameLst>
                                          <p:attrName>style.visibility</p:attrName>
                                        </p:attrNameLst>
                                      </p:cBhvr>
                                      <p:to>
                                        <p:strVal val="visible"/>
                                      </p:to>
                                    </p:set>
                                    <p:animEffect transition="in" filter="dissolve">
                                      <p:cBhvr>
                                        <p:cTn id="80"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par>
                                <p:cTn id="81" presetID="9" presetClass="entr" presetSubtype="0" fill="hold" grpId="0" nodeType="withEffect">
                                  <p:stCondLst>
                                    <p:cond delay="0"/>
                                  </p:stCondLst>
                                  <p:childTnLst>
                                    <p:set>
                                      <p:cBhvr>
                                        <p:cTn id="82" dur="1" fill="hold">
                                          <p:stCondLst>
                                            <p:cond delay="0"/>
                                          </p:stCondLst>
                                        </p:cTn>
                                        <p:tgtEl>
                                          <p:spTgt spid="73"/>
                                        </p:tgtEl>
                                        <p:attrNameLst>
                                          <p:attrName>style.visibility</p:attrName>
                                        </p:attrNameLst>
                                      </p:cBhvr>
                                      <p:to>
                                        <p:strVal val="visible"/>
                                      </p:to>
                                    </p:set>
                                    <p:animEffect transition="in" filter="dissolve">
                                      <p:cBhvr>
                                        <p:cTn id="83"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dissolve">
                                      <p:cBhvr>
                                        <p:cTn id="88" dur="500"/>
                                        <p:tgtEl>
                                          <p:spTgt spid="6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62"/>
                                        </p:tgtEl>
                                        <p:attrNameLst>
                                          <p:attrName>style.visibility</p:attrName>
                                        </p:attrNameLst>
                                      </p:cBhvr>
                                      <p:to>
                                        <p:strVal val="visible"/>
                                      </p:to>
                                    </p:set>
                                    <p:animEffect transition="in" filter="dissolve">
                                      <p:cBhvr>
                                        <p:cTn id="93" dur="500"/>
                                        <p:tgtEl>
                                          <p:spTgt spid="62"/>
                                        </p:tgtEl>
                                      </p:cBhvr>
                                    </p:animEffect>
                                  </p:childTnLst>
                                </p:cTn>
                              </p:par>
                              <p:par>
                                <p:cTn id="94" presetID="9" presetClass="entr" presetSubtype="0" fill="hold"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dissolve">
                                      <p:cBhvr>
                                        <p:cTn id="96" dur="500"/>
                                        <p:tgtEl>
                                          <p:spTgt spid="3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74"/>
                                        </p:tgtEl>
                                        <p:attrNameLst>
                                          <p:attrName>style.visibility</p:attrName>
                                        </p:attrNameLst>
                                      </p:cBhvr>
                                      <p:to>
                                        <p:strVal val="visible"/>
                                      </p:to>
                                    </p:set>
                                    <p:animEffect transition="in" filter="dissolve">
                                      <p:cBhvr>
                                        <p:cTn id="101"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par>
                                <p:cTn id="102" presetID="9" presetClass="entr" presetSubtype="0" fill="hold" grpId="0" nodeType="withEffect">
                                  <p:stCondLst>
                                    <p:cond delay="0"/>
                                  </p:stCondLst>
                                  <p:childTnLst>
                                    <p:set>
                                      <p:cBhvr>
                                        <p:cTn id="103" dur="1" fill="hold">
                                          <p:stCondLst>
                                            <p:cond delay="0"/>
                                          </p:stCondLst>
                                        </p:cTn>
                                        <p:tgtEl>
                                          <p:spTgt spid="75"/>
                                        </p:tgtEl>
                                        <p:attrNameLst>
                                          <p:attrName>style.visibility</p:attrName>
                                        </p:attrNameLst>
                                      </p:cBhvr>
                                      <p:to>
                                        <p:strVal val="visible"/>
                                      </p:to>
                                    </p:set>
                                    <p:animEffect transition="in" filter="dissolve">
                                      <p:cBhvr>
                                        <p:cTn id="104"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dissolve">
                                      <p:cBhvr>
                                        <p:cTn id="109" dur="500"/>
                                        <p:tgtEl>
                                          <p:spTgt spid="6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dissolve">
                                      <p:cBhvr>
                                        <p:cTn id="114" dur="500"/>
                                        <p:tgtEl>
                                          <p:spTgt spid="40"/>
                                        </p:tgtEl>
                                      </p:cBhvr>
                                    </p:animEffect>
                                  </p:childTnLst>
                                </p:cTn>
                              </p:par>
                              <p:par>
                                <p:cTn id="115" presetID="9" presetClass="entr" presetSubtype="0" fill="hold" nodeType="withEffect">
                                  <p:stCondLst>
                                    <p:cond delay="0"/>
                                  </p:stCondLst>
                                  <p:childTnLst>
                                    <p:set>
                                      <p:cBhvr>
                                        <p:cTn id="116" dur="1" fill="hold">
                                          <p:stCondLst>
                                            <p:cond delay="0"/>
                                          </p:stCondLst>
                                        </p:cTn>
                                        <p:tgtEl>
                                          <p:spTgt spid="63"/>
                                        </p:tgtEl>
                                        <p:attrNameLst>
                                          <p:attrName>style.visibility</p:attrName>
                                        </p:attrNameLst>
                                      </p:cBhvr>
                                      <p:to>
                                        <p:strVal val="visible"/>
                                      </p:to>
                                    </p:set>
                                    <p:animEffect transition="in" filter="dissolve">
                                      <p:cBhvr>
                                        <p:cTn id="117" dur="500"/>
                                        <p:tgtEl>
                                          <p:spTgt spid="63"/>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dissolve">
                                      <p:cBhvr>
                                        <p:cTn id="122" dur="500"/>
                                        <p:tgtEl>
                                          <p:spTgt spid="70"/>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nodeType="click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dissolve">
                                      <p:cBhvr>
                                        <p:cTn id="127" dur="500"/>
                                        <p:tgtEl>
                                          <p:spTgt spid="47"/>
                                        </p:tgtEl>
                                      </p:cBhvr>
                                    </p:animEffect>
                                  </p:childTnLst>
                                </p:cTn>
                              </p:par>
                              <p:par>
                                <p:cTn id="128" presetID="9" presetClass="entr" presetSubtype="0" fill="hold" nodeType="withEffect">
                                  <p:stCondLst>
                                    <p:cond delay="0"/>
                                  </p:stCondLst>
                                  <p:childTnLst>
                                    <p:set>
                                      <p:cBhvr>
                                        <p:cTn id="129" dur="1" fill="hold">
                                          <p:stCondLst>
                                            <p:cond delay="0"/>
                                          </p:stCondLst>
                                        </p:cTn>
                                        <p:tgtEl>
                                          <p:spTgt spid="64"/>
                                        </p:tgtEl>
                                        <p:attrNameLst>
                                          <p:attrName>style.visibility</p:attrName>
                                        </p:attrNameLst>
                                      </p:cBhvr>
                                      <p:to>
                                        <p:strVal val="visible"/>
                                      </p:to>
                                    </p:set>
                                    <p:animEffect transition="in" filter="dissolve">
                                      <p:cBhvr>
                                        <p:cTn id="130" dur="500"/>
                                        <p:tgtEl>
                                          <p:spTgt spid="64"/>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71"/>
                                        </p:tgtEl>
                                        <p:attrNameLst>
                                          <p:attrName>style.visibility</p:attrName>
                                        </p:attrNameLst>
                                      </p:cBhvr>
                                      <p:to>
                                        <p:strVal val="visible"/>
                                      </p:to>
                                    </p:set>
                                    <p:animEffect transition="in" filter="dissolve">
                                      <p:cBhvr>
                                        <p:cTn id="135" dur="500"/>
                                        <p:tgtEl>
                                          <p:spTgt spid="71"/>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nodeType="click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dissolve">
                                      <p:cBhvr>
                                        <p:cTn id="140" dur="500"/>
                                        <p:tgtEl>
                                          <p:spTgt spid="66"/>
                                        </p:tgtEl>
                                      </p:cBhvr>
                                    </p:animEffect>
                                  </p:childTnLst>
                                </p:cTn>
                              </p:par>
                              <p:par>
                                <p:cTn id="141" presetID="9" presetClass="entr" presetSubtype="0" fill="hold" nodeType="withEffect">
                                  <p:stCondLst>
                                    <p:cond delay="0"/>
                                  </p:stCondLst>
                                  <p:childTnLst>
                                    <p:set>
                                      <p:cBhvr>
                                        <p:cTn id="142" dur="1" fill="hold">
                                          <p:stCondLst>
                                            <p:cond delay="0"/>
                                          </p:stCondLst>
                                        </p:cTn>
                                        <p:tgtEl>
                                          <p:spTgt spid="54"/>
                                        </p:tgtEl>
                                        <p:attrNameLst>
                                          <p:attrName>style.visibility</p:attrName>
                                        </p:attrNameLst>
                                      </p:cBhvr>
                                      <p:to>
                                        <p:strVal val="visible"/>
                                      </p:to>
                                    </p:set>
                                    <p:animEffect transition="in" filter="dissolve">
                                      <p:cBhvr>
                                        <p:cTn id="14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 grpId="0" animBg="1"/>
      <p:bldP spid="7" grpId="0" animBg="1"/>
      <p:bldP spid="8" grpId="0" animBg="1"/>
      <p:bldP spid="9" grpId="0" animBg="1"/>
      <p:bldP spid="10" grpId="0" animBg="1"/>
      <p:bldP spid="11" grpId="0" animBg="1"/>
      <p:bldP spid="12" grpId="0" animBg="1"/>
      <p:bldP spid="14" grpId="0" animBg="1"/>
      <p:bldP spid="18" grpId="0"/>
      <p:bldP spid="19" grpId="0"/>
      <p:bldP spid="20" grpId="0" animBg="1"/>
      <p:bldP spid="35" grpId="0"/>
      <p:bldP spid="37" grpId="0"/>
      <p:bldP spid="67" grpId="0" animBg="1"/>
      <p:bldP spid="68" grpId="0" animBg="1"/>
      <p:bldP spid="69" grpId="0" animBg="1"/>
      <p:bldP spid="70" grpId="0" animBg="1"/>
      <p:bldP spid="71" grpId="0" animBg="1"/>
      <p:bldP spid="72" grpId="0"/>
      <p:bldP spid="73" grpId="0"/>
      <p:bldP spid="74" grpId="0"/>
      <p:bldP spid="75" grpId="0"/>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6452-C4F5-7BC9-0721-3223743D2833}"/>
              </a:ext>
            </a:extLst>
          </p:cNvPr>
          <p:cNvSpPr>
            <a:spLocks noGrp="1"/>
          </p:cNvSpPr>
          <p:nvPr>
            <p:ph type="title"/>
          </p:nvPr>
        </p:nvSpPr>
        <p:spPr/>
        <p:txBody>
          <a:bodyPr/>
          <a:lstStyle/>
          <a:p>
            <a:r>
              <a:rPr lang="en-GB" dirty="0">
                <a:solidFill>
                  <a:srgbClr val="FF0000"/>
                </a:solidFill>
              </a:rPr>
              <a:t>Selection Sort Time Complexity</a:t>
            </a:r>
            <a:endParaRPr lang="en-SE" dirty="0">
              <a:solidFill>
                <a:srgbClr val="FF0000"/>
              </a:solidFill>
            </a:endParaRPr>
          </a:p>
        </p:txBody>
      </p:sp>
      <p:sp>
        <p:nvSpPr>
          <p:cNvPr id="3" name="Content Placeholder 2">
            <a:extLst>
              <a:ext uri="{FF2B5EF4-FFF2-40B4-BE49-F238E27FC236}">
                <a16:creationId xmlns:a16="http://schemas.microsoft.com/office/drawing/2014/main" id="{53C657E3-C6A4-D966-4E3B-505B412A22B7}"/>
              </a:ext>
            </a:extLst>
          </p:cNvPr>
          <p:cNvSpPr>
            <a:spLocks noGrp="1"/>
          </p:cNvSpPr>
          <p:nvPr>
            <p:ph idx="1"/>
          </p:nvPr>
        </p:nvSpPr>
        <p:spPr>
          <a:xfrm>
            <a:off x="457200" y="1600200"/>
            <a:ext cx="8229600" cy="2715830"/>
          </a:xfrm>
        </p:spPr>
        <p:txBody>
          <a:bodyPr>
            <a:normAutofit fontScale="92500" lnSpcReduction="20000"/>
          </a:bodyPr>
          <a:lstStyle/>
          <a:p>
            <a:r>
              <a:rPr lang="en-GB" dirty="0"/>
              <a:t>Time complexity: O(n</a:t>
            </a:r>
            <a:r>
              <a:rPr lang="en-GB" baseline="30000" dirty="0"/>
              <a:t>2</a:t>
            </a:r>
            <a:r>
              <a:rPr lang="en-GB" dirty="0"/>
              <a:t>), as there are two nested loops:</a:t>
            </a:r>
          </a:p>
          <a:p>
            <a:pPr lvl="1"/>
            <a:r>
              <a:rPr lang="en-GB" dirty="0"/>
              <a:t>Outer loop to select each element one by one with O(n) complexity</a:t>
            </a:r>
          </a:p>
          <a:p>
            <a:pPr lvl="1"/>
            <a:r>
              <a:rPr lang="en-GB" dirty="0"/>
              <a:t>Inner loop to compare that element with every other element with O(n) complexity</a:t>
            </a:r>
          </a:p>
          <a:p>
            <a:r>
              <a:rPr lang="en-GB" dirty="0"/>
              <a:t>Selection Sort | </a:t>
            </a:r>
            <a:r>
              <a:rPr lang="en-GB" dirty="0" err="1"/>
              <a:t>GeeksforGeeks</a:t>
            </a:r>
            <a:endParaRPr lang="en-GB" dirty="0"/>
          </a:p>
          <a:p>
            <a:pPr lvl="1"/>
            <a:r>
              <a:rPr lang="en-GB" dirty="0">
                <a:hlinkClick r:id="rId3"/>
              </a:rPr>
              <a:t>https://www.geeksforgeeks.org/selection-sort-algorithm-2/</a:t>
            </a:r>
            <a:r>
              <a:rPr lang="en-GB" dirty="0"/>
              <a:t> </a:t>
            </a:r>
          </a:p>
          <a:p>
            <a:pPr lvl="1"/>
            <a:r>
              <a:rPr lang="en-GB" dirty="0">
                <a:hlinkClick r:id="rId4"/>
              </a:rPr>
              <a:t>https://www.geeksforgeeks.org/time-and-space-complexity-analysis-of-selection-sort/</a:t>
            </a:r>
            <a:r>
              <a:rPr lang="en-GB" dirty="0"/>
              <a:t> </a:t>
            </a:r>
          </a:p>
          <a:p>
            <a:pPr lvl="1"/>
            <a:r>
              <a:rPr lang="en-GB" dirty="0">
                <a:hlinkClick r:id="rId5"/>
              </a:rPr>
              <a:t>https://www.youtube.com/watch?v=xWBP4lzkoyM</a:t>
            </a:r>
            <a:r>
              <a:rPr lang="en-GB" dirty="0"/>
              <a:t> </a:t>
            </a:r>
            <a:endParaRPr lang="en-SE" dirty="0"/>
          </a:p>
        </p:txBody>
      </p:sp>
      <p:sp>
        <p:nvSpPr>
          <p:cNvPr id="4" name="Rectangle 3">
            <a:extLst>
              <a:ext uri="{FF2B5EF4-FFF2-40B4-BE49-F238E27FC236}">
                <a16:creationId xmlns:a16="http://schemas.microsoft.com/office/drawing/2014/main" id="{43760486-548A-363D-06A6-6E73059DAF60}"/>
              </a:ext>
            </a:extLst>
          </p:cNvPr>
          <p:cNvSpPr/>
          <p:nvPr/>
        </p:nvSpPr>
        <p:spPr>
          <a:xfrm>
            <a:off x="2828509" y="5132104"/>
            <a:ext cx="4132642" cy="568922"/>
          </a:xfrm>
          <a:prstGeom prst="rect">
            <a:avLst/>
          </a:prstGeom>
          <a:solidFill>
            <a:srgbClr val="E6A20E">
              <a:alpha val="4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3384E77-844A-A745-FA48-E16E12E15C16}"/>
              </a:ext>
            </a:extLst>
          </p:cNvPr>
          <p:cNvSpPr/>
          <p:nvPr/>
        </p:nvSpPr>
        <p:spPr>
          <a:xfrm>
            <a:off x="2828508" y="4316030"/>
            <a:ext cx="4132643" cy="1384995"/>
          </a:xfrm>
          <a:prstGeom prst="rect">
            <a:avLst/>
          </a:prstGeom>
          <a:ln>
            <a:solidFill>
              <a:schemeClr val="accent1"/>
            </a:solidFill>
          </a:ln>
        </p:spPr>
        <p:txBody>
          <a:bodyPr wrap="square">
            <a:spAutoFit/>
          </a:bodyPr>
          <a:lstStyle/>
          <a:p>
            <a:r>
              <a:rPr lang="en-US" sz="1400" u="sng" dirty="0">
                <a:latin typeface="Arial"/>
                <a:cs typeface="Arial"/>
              </a:rPr>
              <a:t>S</a:t>
            </a:r>
            <a:r>
              <a:rPr lang="en-US" altLang="zh-CN" sz="1400" u="sng" dirty="0">
                <a:latin typeface="Arial"/>
                <a:cs typeface="Arial"/>
              </a:rPr>
              <a:t>election</a:t>
            </a:r>
            <a:r>
              <a:rPr lang="zh-CN" altLang="en-US" sz="1400" u="sng" dirty="0">
                <a:latin typeface="Arial"/>
                <a:cs typeface="Arial"/>
              </a:rPr>
              <a:t> </a:t>
            </a:r>
            <a:r>
              <a:rPr lang="en-US" altLang="zh-CN" sz="1400" u="sng" dirty="0">
                <a:latin typeface="Arial"/>
                <a:cs typeface="Arial"/>
              </a:rPr>
              <a:t>Sort</a:t>
            </a:r>
            <a:r>
              <a:rPr lang="en-US" sz="1400" u="sng" dirty="0">
                <a:latin typeface="Arial"/>
                <a:cs typeface="Arial"/>
              </a:rPr>
              <a:t>: Basic Algorithm</a:t>
            </a:r>
            <a:endParaRPr lang="en-US" sz="1400" dirty="0">
              <a:latin typeface="CenturyGothic"/>
            </a:endParaRPr>
          </a:p>
          <a:p>
            <a:endParaRPr lang="en-US" sz="1400" dirty="0">
              <a:latin typeface="CenturyGothic"/>
            </a:endParaRPr>
          </a:p>
          <a:p>
            <a:r>
              <a:rPr lang="en-US" sz="1400" dirty="0">
                <a:latin typeface="CenturyGothic"/>
              </a:rPr>
              <a:t>For each </a:t>
            </a:r>
            <a:r>
              <a:rPr lang="en-US" sz="1400" b="1" dirty="0">
                <a:latin typeface="CenturyGothic"/>
              </a:rPr>
              <a:t>position i</a:t>
            </a:r>
            <a:r>
              <a:rPr lang="en-US" sz="1400" dirty="0">
                <a:latin typeface="CenturyGothic"/>
              </a:rPr>
              <a:t> from </a:t>
            </a:r>
            <a:r>
              <a:rPr lang="en-US" sz="1400" b="1" dirty="0">
                <a:latin typeface="CenturyGothic"/>
              </a:rPr>
              <a:t>0</a:t>
            </a:r>
            <a:r>
              <a:rPr lang="en-US" sz="1400" dirty="0">
                <a:latin typeface="CenturyGothic"/>
              </a:rPr>
              <a:t> to </a:t>
            </a:r>
            <a:r>
              <a:rPr lang="en-US" sz="1400" b="1" dirty="0">
                <a:latin typeface="CenturyGothic"/>
              </a:rPr>
              <a:t>length-2</a:t>
            </a:r>
            <a:r>
              <a:rPr lang="en-US" sz="1400" dirty="0">
                <a:latin typeface="CenturyGothic"/>
              </a:rPr>
              <a:t> </a:t>
            </a:r>
          </a:p>
          <a:p>
            <a:endParaRPr lang="en-US" sz="1400" dirty="0">
              <a:latin typeface="CenturyGothic"/>
            </a:endParaRPr>
          </a:p>
          <a:p>
            <a:r>
              <a:rPr lang="en-US" sz="1400" dirty="0">
                <a:latin typeface="CenturyGothic"/>
              </a:rPr>
              <a:t>Find smallest element in </a:t>
            </a:r>
            <a:r>
              <a:rPr lang="en-US" sz="1400" b="1" dirty="0">
                <a:latin typeface="CenturyGothic"/>
              </a:rPr>
              <a:t>positions i </a:t>
            </a:r>
            <a:r>
              <a:rPr lang="en-US" sz="1400" dirty="0">
                <a:latin typeface="CenturyGothic"/>
              </a:rPr>
              <a:t>to</a:t>
            </a:r>
            <a:r>
              <a:rPr lang="en-US" sz="1400" b="1" dirty="0">
                <a:latin typeface="CenturyGothic"/>
              </a:rPr>
              <a:t> length-1</a:t>
            </a:r>
            <a:r>
              <a:rPr lang="en-US" sz="1400" dirty="0">
                <a:latin typeface="CenturyGothic"/>
              </a:rPr>
              <a:t> </a:t>
            </a:r>
          </a:p>
          <a:p>
            <a:r>
              <a:rPr lang="en-US" sz="1400" dirty="0">
                <a:latin typeface="CenturyGothic"/>
              </a:rPr>
              <a:t>Swap it with element in </a:t>
            </a:r>
            <a:r>
              <a:rPr lang="en-US" sz="1400" b="1" dirty="0">
                <a:latin typeface="CenturyGothic"/>
              </a:rPr>
              <a:t>position i </a:t>
            </a:r>
          </a:p>
        </p:txBody>
      </p:sp>
      <p:sp>
        <p:nvSpPr>
          <p:cNvPr id="15" name="Rectangle 14">
            <a:extLst>
              <a:ext uri="{FF2B5EF4-FFF2-40B4-BE49-F238E27FC236}">
                <a16:creationId xmlns:a16="http://schemas.microsoft.com/office/drawing/2014/main" id="{A795E4B6-4D3F-ACC4-E1BD-000570CA5FCB}"/>
              </a:ext>
            </a:extLst>
          </p:cNvPr>
          <p:cNvSpPr/>
          <p:nvPr/>
        </p:nvSpPr>
        <p:spPr>
          <a:xfrm>
            <a:off x="3037002" y="6033114"/>
            <a:ext cx="404517" cy="385704"/>
          </a:xfrm>
          <a:prstGeom prst="rect">
            <a:avLst/>
          </a:prstGeom>
          <a:solidFill>
            <a:srgbClr val="008000">
              <a:alpha val="7000"/>
            </a:srgb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6" name="Rectangle 15">
            <a:extLst>
              <a:ext uri="{FF2B5EF4-FFF2-40B4-BE49-F238E27FC236}">
                <a16:creationId xmlns:a16="http://schemas.microsoft.com/office/drawing/2014/main" id="{7CFB01D2-5848-C0FD-5D3E-A65FFD2FB6EF}"/>
              </a:ext>
            </a:extLst>
          </p:cNvPr>
          <p:cNvSpPr/>
          <p:nvPr/>
        </p:nvSpPr>
        <p:spPr>
          <a:xfrm>
            <a:off x="3441519" y="6033114"/>
            <a:ext cx="404517" cy="385704"/>
          </a:xfrm>
          <a:prstGeom prst="rect">
            <a:avLst/>
          </a:prstGeom>
          <a:solidFill>
            <a:srgbClr val="008000">
              <a:alpha val="7000"/>
            </a:srgb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7" name="Rectangle 16">
            <a:extLst>
              <a:ext uri="{FF2B5EF4-FFF2-40B4-BE49-F238E27FC236}">
                <a16:creationId xmlns:a16="http://schemas.microsoft.com/office/drawing/2014/main" id="{869096DB-8D62-6089-9473-E59D07ECF5EE}"/>
              </a:ext>
            </a:extLst>
          </p:cNvPr>
          <p:cNvSpPr/>
          <p:nvPr/>
        </p:nvSpPr>
        <p:spPr>
          <a:xfrm>
            <a:off x="3846036" y="6033114"/>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22" name="Rectangle 21">
            <a:extLst>
              <a:ext uri="{FF2B5EF4-FFF2-40B4-BE49-F238E27FC236}">
                <a16:creationId xmlns:a16="http://schemas.microsoft.com/office/drawing/2014/main" id="{48BC9B86-D5D1-292A-7565-C0E7888D6240}"/>
              </a:ext>
            </a:extLst>
          </p:cNvPr>
          <p:cNvSpPr/>
          <p:nvPr/>
        </p:nvSpPr>
        <p:spPr>
          <a:xfrm>
            <a:off x="4250553" y="6033114"/>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23" name="Rectangle 22">
            <a:extLst>
              <a:ext uri="{FF2B5EF4-FFF2-40B4-BE49-F238E27FC236}">
                <a16:creationId xmlns:a16="http://schemas.microsoft.com/office/drawing/2014/main" id="{89D68340-BEDD-0302-F18C-899C007DB5BB}"/>
              </a:ext>
            </a:extLst>
          </p:cNvPr>
          <p:cNvSpPr/>
          <p:nvPr/>
        </p:nvSpPr>
        <p:spPr>
          <a:xfrm>
            <a:off x="4655070" y="6033114"/>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24" name="Rectangle 23">
            <a:extLst>
              <a:ext uri="{FF2B5EF4-FFF2-40B4-BE49-F238E27FC236}">
                <a16:creationId xmlns:a16="http://schemas.microsoft.com/office/drawing/2014/main" id="{02DFE8F3-9E62-3DC8-F246-FD772524EA52}"/>
              </a:ext>
            </a:extLst>
          </p:cNvPr>
          <p:cNvSpPr/>
          <p:nvPr/>
        </p:nvSpPr>
        <p:spPr>
          <a:xfrm>
            <a:off x="5059587" y="6033114"/>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cxnSp>
        <p:nvCxnSpPr>
          <p:cNvPr id="25" name="Straight Connector 24">
            <a:extLst>
              <a:ext uri="{FF2B5EF4-FFF2-40B4-BE49-F238E27FC236}">
                <a16:creationId xmlns:a16="http://schemas.microsoft.com/office/drawing/2014/main" id="{98118B34-ACC7-1904-1590-E8A13BB2B4F3}"/>
              </a:ext>
            </a:extLst>
          </p:cNvPr>
          <p:cNvCxnSpPr/>
          <p:nvPr/>
        </p:nvCxnSpPr>
        <p:spPr>
          <a:xfrm>
            <a:off x="3846036" y="5966591"/>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6" name="Freeform 13">
            <a:extLst>
              <a:ext uri="{FF2B5EF4-FFF2-40B4-BE49-F238E27FC236}">
                <a16:creationId xmlns:a16="http://schemas.microsoft.com/office/drawing/2014/main" id="{750FDA78-462A-F2F3-094F-5126526E62E0}"/>
              </a:ext>
            </a:extLst>
          </p:cNvPr>
          <p:cNvSpPr/>
          <p:nvPr/>
        </p:nvSpPr>
        <p:spPr>
          <a:xfrm>
            <a:off x="4005305" y="5817034"/>
            <a:ext cx="836612"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7710F7BF-6439-7566-DD9A-07353163731B}"/>
              </a:ext>
            </a:extLst>
          </p:cNvPr>
          <p:cNvSpPr txBox="1"/>
          <p:nvPr/>
        </p:nvSpPr>
        <p:spPr>
          <a:xfrm>
            <a:off x="3233669" y="6418818"/>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28" name="TextBox 27">
            <a:extLst>
              <a:ext uri="{FF2B5EF4-FFF2-40B4-BE49-F238E27FC236}">
                <a16:creationId xmlns:a16="http://schemas.microsoft.com/office/drawing/2014/main" id="{9AA12AE2-94D5-836D-204E-8CB46B312E6D}"/>
              </a:ext>
            </a:extLst>
          </p:cNvPr>
          <p:cNvSpPr txBox="1"/>
          <p:nvPr/>
        </p:nvSpPr>
        <p:spPr>
          <a:xfrm>
            <a:off x="4250553" y="6424190"/>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29" name="Rectangle 28">
            <a:extLst>
              <a:ext uri="{FF2B5EF4-FFF2-40B4-BE49-F238E27FC236}">
                <a16:creationId xmlns:a16="http://schemas.microsoft.com/office/drawing/2014/main" id="{F5712D1D-720B-8C37-67CC-E21557A4DDFE}"/>
              </a:ext>
            </a:extLst>
          </p:cNvPr>
          <p:cNvSpPr/>
          <p:nvPr/>
        </p:nvSpPr>
        <p:spPr>
          <a:xfrm>
            <a:off x="2828509" y="5701025"/>
            <a:ext cx="2863855" cy="107517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5F80D83-E9AC-9776-BE82-4EE55FCBCDD9}"/>
              </a:ext>
            </a:extLst>
          </p:cNvPr>
          <p:cNvSpPr txBox="1"/>
          <p:nvPr/>
        </p:nvSpPr>
        <p:spPr>
          <a:xfrm>
            <a:off x="4160062" y="6068673"/>
            <a:ext cx="997313" cy="276999"/>
          </a:xfrm>
          <a:prstGeom prst="rect">
            <a:avLst/>
          </a:prstGeom>
          <a:noFill/>
        </p:spPr>
        <p:txBody>
          <a:bodyPr wrap="none" rtlCol="0">
            <a:spAutoFit/>
          </a:bodyPr>
          <a:lstStyle/>
          <a:p>
            <a:r>
              <a:rPr lang="en-US" sz="1200" dirty="0">
                <a:latin typeface="Arial"/>
                <a:cs typeface="Arial"/>
              </a:rPr>
              <a:t>which</a:t>
            </a:r>
            <a:r>
              <a:rPr lang="zh-CN" altLang="en-US" sz="1200" dirty="0">
                <a:latin typeface="Arial"/>
                <a:cs typeface="Arial"/>
              </a:rPr>
              <a:t> </a:t>
            </a:r>
            <a:r>
              <a:rPr lang="en-US" altLang="zh-CN" sz="1200" dirty="0">
                <a:latin typeface="Arial"/>
                <a:cs typeface="Arial"/>
              </a:rPr>
              <a:t>next?</a:t>
            </a:r>
            <a:endParaRPr lang="en-US" sz="1200" dirty="0">
              <a:latin typeface="Arial"/>
              <a:cs typeface="Arial"/>
            </a:endParaRPr>
          </a:p>
        </p:txBody>
      </p:sp>
      <p:sp>
        <p:nvSpPr>
          <p:cNvPr id="31" name="TextBox 30">
            <a:extLst>
              <a:ext uri="{FF2B5EF4-FFF2-40B4-BE49-F238E27FC236}">
                <a16:creationId xmlns:a16="http://schemas.microsoft.com/office/drawing/2014/main" id="{0C4BEF27-0E42-8153-327C-A66C00BBBA38}"/>
              </a:ext>
            </a:extLst>
          </p:cNvPr>
          <p:cNvSpPr txBox="1"/>
          <p:nvPr/>
        </p:nvSpPr>
        <p:spPr>
          <a:xfrm>
            <a:off x="3905026" y="6414797"/>
            <a:ext cx="292756" cy="307777"/>
          </a:xfrm>
          <a:prstGeom prst="rect">
            <a:avLst/>
          </a:prstGeom>
          <a:noFill/>
        </p:spPr>
        <p:txBody>
          <a:bodyPr wrap="none" rtlCol="0">
            <a:spAutoFit/>
          </a:bodyPr>
          <a:lstStyle/>
          <a:p>
            <a:r>
              <a:rPr lang="en-US" sz="1400" dirty="0">
                <a:solidFill>
                  <a:schemeClr val="accent1"/>
                </a:solidFill>
                <a:latin typeface="Menlo Regular"/>
                <a:cs typeface="Menlo Regular"/>
              </a:rPr>
              <a:t>i</a:t>
            </a:r>
          </a:p>
        </p:txBody>
      </p:sp>
    </p:spTree>
    <p:extLst>
      <p:ext uri="{BB962C8B-B14F-4D97-AF65-F5344CB8AC3E}">
        <p14:creationId xmlns:p14="http://schemas.microsoft.com/office/powerpoint/2010/main" val="63061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dissolve">
                                      <p:cBhvr>
                                        <p:cTn id="46" dur="500"/>
                                        <p:tgtEl>
                                          <p:spTgt spid="3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5" grpId="0" animBg="1"/>
      <p:bldP spid="16" grpId="0" animBg="1"/>
      <p:bldP spid="17" grpId="0" animBg="1"/>
      <p:bldP spid="22" grpId="0" animBg="1"/>
      <p:bldP spid="23" grpId="0" animBg="1"/>
      <p:bldP spid="24" grpId="0" animBg="1"/>
      <p:bldP spid="26" grpId="0" animBg="1"/>
      <p:bldP spid="27" grpId="0"/>
      <p:bldP spid="28" grpId="0"/>
      <p:bldP spid="29" grpId="0" animBg="1"/>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6529-2E6D-5F9E-74B7-35BB142E9E46}"/>
              </a:ext>
            </a:extLst>
          </p:cNvPr>
          <p:cNvSpPr>
            <a:spLocks noGrp="1"/>
          </p:cNvSpPr>
          <p:nvPr>
            <p:ph type="title"/>
          </p:nvPr>
        </p:nvSpPr>
        <p:spPr>
          <a:xfrm>
            <a:off x="487017" y="306950"/>
            <a:ext cx="8229600" cy="1143000"/>
          </a:xfrm>
        </p:spPr>
        <p:txBody>
          <a:bodyPr/>
          <a:lstStyle/>
          <a:p>
            <a:endParaRPr lang="en-SE"/>
          </a:p>
        </p:txBody>
      </p:sp>
      <p:sp>
        <p:nvSpPr>
          <p:cNvPr id="3" name="Content Placeholder 2">
            <a:extLst>
              <a:ext uri="{FF2B5EF4-FFF2-40B4-BE49-F238E27FC236}">
                <a16:creationId xmlns:a16="http://schemas.microsoft.com/office/drawing/2014/main" id="{8CB5CE22-13FA-2BE9-80A0-062B9225B18D}"/>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7D7329D7-D9A0-8CBF-8036-FDA657850E14}"/>
              </a:ext>
            </a:extLst>
          </p:cNvPr>
          <p:cNvPicPr>
            <a:picLocks noChangeAspect="1"/>
          </p:cNvPicPr>
          <p:nvPr/>
        </p:nvPicPr>
        <p:blipFill>
          <a:blip r:embed="rId2"/>
          <a:stretch>
            <a:fillRect/>
          </a:stretch>
        </p:blipFill>
        <p:spPr>
          <a:xfrm>
            <a:off x="69063" y="125004"/>
            <a:ext cx="4456457" cy="2231010"/>
          </a:xfrm>
          <a:prstGeom prst="rect">
            <a:avLst/>
          </a:prstGeom>
        </p:spPr>
      </p:pic>
      <p:pic>
        <p:nvPicPr>
          <p:cNvPr id="7" name="Picture 6">
            <a:extLst>
              <a:ext uri="{FF2B5EF4-FFF2-40B4-BE49-F238E27FC236}">
                <a16:creationId xmlns:a16="http://schemas.microsoft.com/office/drawing/2014/main" id="{75944F58-BF5A-4C69-A69E-B92DD85F2759}"/>
              </a:ext>
            </a:extLst>
          </p:cNvPr>
          <p:cNvPicPr>
            <a:picLocks noChangeAspect="1"/>
          </p:cNvPicPr>
          <p:nvPr/>
        </p:nvPicPr>
        <p:blipFill>
          <a:blip r:embed="rId3"/>
          <a:stretch>
            <a:fillRect/>
          </a:stretch>
        </p:blipFill>
        <p:spPr>
          <a:xfrm>
            <a:off x="4601817" y="4614486"/>
            <a:ext cx="4456457" cy="2231010"/>
          </a:xfrm>
          <a:prstGeom prst="rect">
            <a:avLst/>
          </a:prstGeom>
        </p:spPr>
      </p:pic>
      <p:pic>
        <p:nvPicPr>
          <p:cNvPr id="9" name="Picture 8">
            <a:extLst>
              <a:ext uri="{FF2B5EF4-FFF2-40B4-BE49-F238E27FC236}">
                <a16:creationId xmlns:a16="http://schemas.microsoft.com/office/drawing/2014/main" id="{1B0F09D5-6690-B8C1-49F6-C0D8130C3594}"/>
              </a:ext>
            </a:extLst>
          </p:cNvPr>
          <p:cNvPicPr>
            <a:picLocks noChangeAspect="1"/>
          </p:cNvPicPr>
          <p:nvPr/>
        </p:nvPicPr>
        <p:blipFill>
          <a:blip r:embed="rId4"/>
          <a:stretch>
            <a:fillRect/>
          </a:stretch>
        </p:blipFill>
        <p:spPr>
          <a:xfrm>
            <a:off x="4601817" y="125004"/>
            <a:ext cx="4456457" cy="2231010"/>
          </a:xfrm>
          <a:prstGeom prst="rect">
            <a:avLst/>
          </a:prstGeom>
        </p:spPr>
      </p:pic>
      <p:pic>
        <p:nvPicPr>
          <p:cNvPr id="11" name="Picture 10">
            <a:extLst>
              <a:ext uri="{FF2B5EF4-FFF2-40B4-BE49-F238E27FC236}">
                <a16:creationId xmlns:a16="http://schemas.microsoft.com/office/drawing/2014/main" id="{57F3BDEA-41E8-63B1-2940-07D0669E10D2}"/>
              </a:ext>
            </a:extLst>
          </p:cNvPr>
          <p:cNvPicPr>
            <a:picLocks noChangeAspect="1"/>
          </p:cNvPicPr>
          <p:nvPr/>
        </p:nvPicPr>
        <p:blipFill>
          <a:blip r:embed="rId5"/>
          <a:stretch>
            <a:fillRect/>
          </a:stretch>
        </p:blipFill>
        <p:spPr>
          <a:xfrm>
            <a:off x="4601817" y="2363598"/>
            <a:ext cx="4456456" cy="2231010"/>
          </a:xfrm>
          <a:prstGeom prst="rect">
            <a:avLst/>
          </a:prstGeom>
        </p:spPr>
      </p:pic>
      <p:pic>
        <p:nvPicPr>
          <p:cNvPr id="12" name="Picture 11">
            <a:extLst>
              <a:ext uri="{FF2B5EF4-FFF2-40B4-BE49-F238E27FC236}">
                <a16:creationId xmlns:a16="http://schemas.microsoft.com/office/drawing/2014/main" id="{ECA3296C-7E1B-11A3-D256-7758ED1F7B3C}"/>
              </a:ext>
            </a:extLst>
          </p:cNvPr>
          <p:cNvPicPr>
            <a:picLocks noChangeAspect="1"/>
          </p:cNvPicPr>
          <p:nvPr/>
        </p:nvPicPr>
        <p:blipFill>
          <a:blip r:embed="rId6"/>
          <a:stretch>
            <a:fillRect/>
          </a:stretch>
        </p:blipFill>
        <p:spPr>
          <a:xfrm>
            <a:off x="69063" y="2357058"/>
            <a:ext cx="4456456" cy="2231010"/>
          </a:xfrm>
          <a:prstGeom prst="rect">
            <a:avLst/>
          </a:prstGeom>
        </p:spPr>
      </p:pic>
      <p:pic>
        <p:nvPicPr>
          <p:cNvPr id="13" name="Picture 12">
            <a:extLst>
              <a:ext uri="{FF2B5EF4-FFF2-40B4-BE49-F238E27FC236}">
                <a16:creationId xmlns:a16="http://schemas.microsoft.com/office/drawing/2014/main" id="{734BB5CD-B84F-F364-5761-44A60A7898D9}"/>
              </a:ext>
            </a:extLst>
          </p:cNvPr>
          <p:cNvPicPr>
            <a:picLocks noChangeAspect="1"/>
          </p:cNvPicPr>
          <p:nvPr/>
        </p:nvPicPr>
        <p:blipFill>
          <a:blip r:embed="rId7"/>
          <a:stretch>
            <a:fillRect/>
          </a:stretch>
        </p:blipFill>
        <p:spPr>
          <a:xfrm>
            <a:off x="69063" y="4588794"/>
            <a:ext cx="4456457" cy="2231010"/>
          </a:xfrm>
          <a:prstGeom prst="rect">
            <a:avLst/>
          </a:prstGeom>
        </p:spPr>
      </p:pic>
    </p:spTree>
    <p:extLst>
      <p:ext uri="{BB962C8B-B14F-4D97-AF65-F5344CB8AC3E}">
        <p14:creationId xmlns:p14="http://schemas.microsoft.com/office/powerpoint/2010/main" val="134509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B7DCC-17ED-CF49-F843-92773F5C13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60E49-2E74-1B77-8357-BF077008BDB9}"/>
              </a:ext>
            </a:extLst>
          </p:cNvPr>
          <p:cNvSpPr>
            <a:spLocks noGrp="1"/>
          </p:cNvSpPr>
          <p:nvPr>
            <p:ph type="title"/>
          </p:nvPr>
        </p:nvSpPr>
        <p:spPr>
          <a:xfrm>
            <a:off x="457200" y="62769"/>
            <a:ext cx="8229600" cy="1143000"/>
          </a:xfrm>
        </p:spPr>
        <p:txBody>
          <a:bodyPr/>
          <a:lstStyle/>
          <a:p>
            <a:r>
              <a:rPr lang="en-GB" dirty="0">
                <a:solidFill>
                  <a:srgbClr val="FF0000"/>
                </a:solidFill>
              </a:rPr>
              <a:t>Insertion Sort</a:t>
            </a:r>
            <a:endParaRPr lang="en-SE" dirty="0">
              <a:solidFill>
                <a:srgbClr val="FF0000"/>
              </a:solidFill>
            </a:endParaRPr>
          </a:p>
        </p:txBody>
      </p:sp>
      <p:sp>
        <p:nvSpPr>
          <p:cNvPr id="3" name="Content Placeholder 2">
            <a:extLst>
              <a:ext uri="{FF2B5EF4-FFF2-40B4-BE49-F238E27FC236}">
                <a16:creationId xmlns:a16="http://schemas.microsoft.com/office/drawing/2014/main" id="{08F45EE9-6CC2-FDDF-CCD2-CB0FAF04A61E}"/>
              </a:ext>
            </a:extLst>
          </p:cNvPr>
          <p:cNvSpPr>
            <a:spLocks noGrp="1"/>
          </p:cNvSpPr>
          <p:nvPr>
            <p:ph idx="1"/>
          </p:nvPr>
        </p:nvSpPr>
        <p:spPr>
          <a:xfrm>
            <a:off x="278780" y="919899"/>
            <a:ext cx="8491678" cy="2884690"/>
          </a:xfrm>
        </p:spPr>
        <p:txBody>
          <a:bodyPr>
            <a:normAutofit fontScale="77500" lnSpcReduction="20000"/>
          </a:bodyPr>
          <a:lstStyle/>
          <a:p>
            <a:r>
              <a:rPr lang="en-GB" dirty="0"/>
              <a:t>Insertion sort works by iteratively inserting each element of an unsorted list into its correct position in a sorted portion of the list. It is like sorting playing cards in your hands. You split the cards into two groups: the sorted cards and the unsorted cards. Then, you pick a card from the unsorted group and put it in the right place in the sorted group.</a:t>
            </a:r>
          </a:p>
          <a:p>
            <a:pPr lvl="1"/>
            <a:r>
              <a:rPr lang="en-GB" dirty="0"/>
              <a:t>We start with second element of the array as first element in the array is assumed to be sorted.</a:t>
            </a:r>
          </a:p>
          <a:p>
            <a:pPr lvl="1"/>
            <a:r>
              <a:rPr lang="en-GB" dirty="0"/>
              <a:t>Compare second element with the first element and check if the second element is smaller then swap them.</a:t>
            </a:r>
          </a:p>
          <a:p>
            <a:pPr lvl="1"/>
            <a:r>
              <a:rPr lang="en-GB" dirty="0"/>
              <a:t>Move to the third element and compare it with the first two elements and put at its correct position</a:t>
            </a:r>
          </a:p>
          <a:p>
            <a:pPr lvl="1"/>
            <a:r>
              <a:rPr lang="en-GB" dirty="0"/>
              <a:t>Repeat until the entire array is sorted.</a:t>
            </a:r>
          </a:p>
        </p:txBody>
      </p:sp>
      <p:sp>
        <p:nvSpPr>
          <p:cNvPr id="22" name="Rectangle 21"/>
          <p:cNvSpPr/>
          <p:nvPr/>
        </p:nvSpPr>
        <p:spPr>
          <a:xfrm>
            <a:off x="2420800" y="4665308"/>
            <a:ext cx="4255570" cy="568922"/>
          </a:xfrm>
          <a:prstGeom prst="rect">
            <a:avLst/>
          </a:prstGeom>
          <a:solidFill>
            <a:srgbClr val="E6A20E">
              <a:alpha val="4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420747" y="3845079"/>
            <a:ext cx="4255570" cy="1384995"/>
          </a:xfrm>
          <a:prstGeom prst="rect">
            <a:avLst/>
          </a:prstGeom>
          <a:ln>
            <a:solidFill>
              <a:schemeClr val="accent1"/>
            </a:solidFill>
          </a:ln>
        </p:spPr>
        <p:txBody>
          <a:bodyPr wrap="square">
            <a:spAutoFit/>
          </a:bodyPr>
          <a:lstStyle/>
          <a:p>
            <a:r>
              <a:rPr lang="en-US" sz="1400" u="sng" dirty="0">
                <a:latin typeface="Arial"/>
                <a:cs typeface="Arial"/>
              </a:rPr>
              <a:t>Insertion</a:t>
            </a:r>
            <a:r>
              <a:rPr lang="zh-CN" altLang="en-US" sz="1400" u="sng" dirty="0">
                <a:latin typeface="Arial"/>
                <a:cs typeface="Arial"/>
              </a:rPr>
              <a:t> </a:t>
            </a:r>
            <a:r>
              <a:rPr lang="en-US" altLang="zh-CN" sz="1400" u="sng" dirty="0">
                <a:latin typeface="Arial"/>
                <a:cs typeface="Arial"/>
              </a:rPr>
              <a:t>Sort</a:t>
            </a:r>
            <a:r>
              <a:rPr lang="en-US" sz="1400" u="sng" dirty="0">
                <a:latin typeface="Arial"/>
                <a:cs typeface="Arial"/>
              </a:rPr>
              <a:t>: Basic Algorithm</a:t>
            </a:r>
            <a:endParaRPr lang="en-US" sz="1400" dirty="0">
              <a:latin typeface="CenturyGothic"/>
            </a:endParaRPr>
          </a:p>
          <a:p>
            <a:endParaRPr lang="en-US" sz="1400" dirty="0">
              <a:latin typeface="CenturyGothic"/>
            </a:endParaRPr>
          </a:p>
          <a:p>
            <a:r>
              <a:rPr lang="en-US" sz="1400" dirty="0">
                <a:latin typeface="CenturyGothic"/>
              </a:rPr>
              <a:t>For each </a:t>
            </a:r>
            <a:r>
              <a:rPr lang="en-US" sz="1400" b="1" dirty="0">
                <a:latin typeface="CenturyGothic"/>
              </a:rPr>
              <a:t>position i</a:t>
            </a:r>
            <a:r>
              <a:rPr lang="en-US" sz="1400" dirty="0">
                <a:latin typeface="CenturyGothic"/>
              </a:rPr>
              <a:t> from </a:t>
            </a:r>
            <a:r>
              <a:rPr lang="en-US" altLang="zh-CN" sz="1400" b="1" dirty="0">
                <a:latin typeface="CenturyGothic"/>
              </a:rPr>
              <a:t>1</a:t>
            </a:r>
            <a:r>
              <a:rPr lang="en-US" sz="1400" dirty="0">
                <a:latin typeface="CenturyGothic"/>
              </a:rPr>
              <a:t> to </a:t>
            </a:r>
            <a:r>
              <a:rPr lang="en-US" sz="1400" b="1" dirty="0">
                <a:latin typeface="CenturyGothic"/>
              </a:rPr>
              <a:t>length-</a:t>
            </a:r>
            <a:r>
              <a:rPr lang="en-US" altLang="zh-CN" sz="1400" b="1" dirty="0">
                <a:latin typeface="CenturyGothic"/>
              </a:rPr>
              <a:t>1</a:t>
            </a:r>
            <a:r>
              <a:rPr lang="en-US" sz="1400" dirty="0">
                <a:latin typeface="CenturyGothic"/>
              </a:rPr>
              <a:t> </a:t>
            </a:r>
          </a:p>
          <a:p>
            <a:endParaRPr lang="en-US" sz="1400" dirty="0">
              <a:latin typeface="CenturyGothic"/>
            </a:endParaRPr>
          </a:p>
          <a:p>
            <a:r>
              <a:rPr lang="en-US" sz="1400" dirty="0">
                <a:latin typeface="CenturyGothic"/>
              </a:rPr>
              <a:t>Swap successive pairs to put value in </a:t>
            </a:r>
            <a:r>
              <a:rPr lang="en-US" sz="1400" b="1" dirty="0">
                <a:latin typeface="CenturyGothic"/>
              </a:rPr>
              <a:t>position i </a:t>
            </a:r>
            <a:r>
              <a:rPr lang="en-US" sz="1400" dirty="0">
                <a:latin typeface="CenturyGothic"/>
              </a:rPr>
              <a:t>in correct location relative to earlier values</a:t>
            </a:r>
            <a:endParaRPr lang="en-US" sz="1400" b="1" dirty="0">
              <a:latin typeface="CenturyGothic"/>
            </a:endParaRPr>
          </a:p>
        </p:txBody>
      </p:sp>
      <p:sp>
        <p:nvSpPr>
          <p:cNvPr id="24" name="Rectangle 23"/>
          <p:cNvSpPr/>
          <p:nvPr/>
        </p:nvSpPr>
        <p:spPr>
          <a:xfrm>
            <a:off x="2585193" y="5566318"/>
            <a:ext cx="404517" cy="385704"/>
          </a:xfrm>
          <a:prstGeom prst="rect">
            <a:avLst/>
          </a:prstGeom>
          <a:solidFill>
            <a:srgbClr val="008000">
              <a:alpha val="7000"/>
            </a:srgb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25" name="Rectangle 24"/>
          <p:cNvSpPr/>
          <p:nvPr/>
        </p:nvSpPr>
        <p:spPr>
          <a:xfrm>
            <a:off x="2989710" y="5566318"/>
            <a:ext cx="404517" cy="385704"/>
          </a:xfrm>
          <a:prstGeom prst="rect">
            <a:avLst/>
          </a:prstGeom>
          <a:solidFill>
            <a:srgbClr val="008000">
              <a:alpha val="7000"/>
            </a:srgb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26" name="Rectangle 25"/>
          <p:cNvSpPr/>
          <p:nvPr/>
        </p:nvSpPr>
        <p:spPr>
          <a:xfrm>
            <a:off x="3394227" y="5566318"/>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27" name="Rectangle 26"/>
          <p:cNvSpPr/>
          <p:nvPr/>
        </p:nvSpPr>
        <p:spPr>
          <a:xfrm>
            <a:off x="3798744" y="5566318"/>
            <a:ext cx="404517" cy="385704"/>
          </a:xfrm>
          <a:prstGeom prst="rect">
            <a:avLst/>
          </a:prstGeom>
          <a:no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28" name="Rectangle 27"/>
          <p:cNvSpPr/>
          <p:nvPr/>
        </p:nvSpPr>
        <p:spPr>
          <a:xfrm>
            <a:off x="4203261" y="5566318"/>
            <a:ext cx="404517" cy="385704"/>
          </a:xfrm>
          <a:prstGeom prst="rect">
            <a:avLst/>
          </a:prstGeom>
          <a:no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29" name="Rectangle 28"/>
          <p:cNvSpPr/>
          <p:nvPr/>
        </p:nvSpPr>
        <p:spPr>
          <a:xfrm>
            <a:off x="4607778" y="5566318"/>
            <a:ext cx="404517" cy="385704"/>
          </a:xfrm>
          <a:prstGeom prst="rect">
            <a:avLst/>
          </a:prstGeom>
          <a:no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2" name="TextBox 31"/>
          <p:cNvSpPr txBox="1"/>
          <p:nvPr/>
        </p:nvSpPr>
        <p:spPr>
          <a:xfrm>
            <a:off x="2781860" y="5952022"/>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33" name="TextBox 32"/>
          <p:cNvSpPr txBox="1"/>
          <p:nvPr/>
        </p:nvSpPr>
        <p:spPr>
          <a:xfrm>
            <a:off x="3798744" y="5957394"/>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34" name="Rectangle 33"/>
          <p:cNvSpPr/>
          <p:nvPr/>
        </p:nvSpPr>
        <p:spPr>
          <a:xfrm>
            <a:off x="2420800" y="5234229"/>
            <a:ext cx="2729953" cy="107517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3442803" y="5957394"/>
            <a:ext cx="292756" cy="307777"/>
          </a:xfrm>
          <a:prstGeom prst="rect">
            <a:avLst/>
          </a:prstGeom>
          <a:noFill/>
        </p:spPr>
        <p:txBody>
          <a:bodyPr wrap="none" rtlCol="0">
            <a:spAutoFit/>
          </a:bodyPr>
          <a:lstStyle/>
          <a:p>
            <a:r>
              <a:rPr lang="en-US" sz="1400" dirty="0">
                <a:solidFill>
                  <a:schemeClr val="accent1"/>
                </a:solidFill>
                <a:latin typeface="Menlo Regular"/>
                <a:cs typeface="Menlo Regular"/>
              </a:rPr>
              <a:t>i</a:t>
            </a:r>
          </a:p>
        </p:txBody>
      </p:sp>
      <p:sp>
        <p:nvSpPr>
          <p:cNvPr id="45" name="Freeform 44"/>
          <p:cNvSpPr/>
          <p:nvPr/>
        </p:nvSpPr>
        <p:spPr>
          <a:xfrm>
            <a:off x="2989709" y="5322050"/>
            <a:ext cx="556315" cy="213807"/>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7" name="Group 16"/>
          <p:cNvGrpSpPr/>
          <p:nvPr/>
        </p:nvGrpSpPr>
        <p:grpSpPr>
          <a:xfrm>
            <a:off x="5307388" y="5345717"/>
            <a:ext cx="1314170" cy="208826"/>
            <a:chOff x="7529903" y="5386341"/>
            <a:chExt cx="1314170" cy="208826"/>
          </a:xfrm>
        </p:grpSpPr>
        <p:sp>
          <p:nvSpPr>
            <p:cNvPr id="66" name="Rectangle 65"/>
            <p:cNvSpPr/>
            <p:nvPr/>
          </p:nvSpPr>
          <p:spPr>
            <a:xfrm>
              <a:off x="7529903" y="5386341"/>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67" name="Rectangle 66"/>
            <p:cNvSpPr/>
            <p:nvPr/>
          </p:nvSpPr>
          <p:spPr>
            <a:xfrm>
              <a:off x="7749013" y="5386341"/>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sp>
          <p:nvSpPr>
            <p:cNvPr id="68" name="Rectangle 67"/>
            <p:cNvSpPr/>
            <p:nvPr/>
          </p:nvSpPr>
          <p:spPr>
            <a:xfrm>
              <a:off x="7968025" y="5386341"/>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4</a:t>
              </a:r>
              <a:endParaRPr lang="en-US" sz="1100" dirty="0">
                <a:latin typeface="Arial"/>
                <a:cs typeface="Arial"/>
              </a:endParaRPr>
            </a:p>
          </p:txBody>
        </p:sp>
        <p:sp>
          <p:nvSpPr>
            <p:cNvPr id="69" name="Rectangle 68"/>
            <p:cNvSpPr/>
            <p:nvPr/>
          </p:nvSpPr>
          <p:spPr>
            <a:xfrm>
              <a:off x="8187037" y="5386341"/>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3</a:t>
              </a:r>
              <a:endParaRPr lang="en-US" sz="1100" dirty="0">
                <a:latin typeface="Arial"/>
                <a:cs typeface="Arial"/>
              </a:endParaRPr>
            </a:p>
          </p:txBody>
        </p:sp>
        <p:sp>
          <p:nvSpPr>
            <p:cNvPr id="70" name="Rectangle 69"/>
            <p:cNvSpPr/>
            <p:nvPr/>
          </p:nvSpPr>
          <p:spPr>
            <a:xfrm>
              <a:off x="8406049" y="5386341"/>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7</a:t>
              </a:r>
              <a:endParaRPr lang="en-US" sz="1100" dirty="0">
                <a:latin typeface="Arial"/>
                <a:cs typeface="Arial"/>
              </a:endParaRPr>
            </a:p>
          </p:txBody>
        </p:sp>
        <p:sp>
          <p:nvSpPr>
            <p:cNvPr id="71" name="Rectangle 70"/>
            <p:cNvSpPr/>
            <p:nvPr/>
          </p:nvSpPr>
          <p:spPr>
            <a:xfrm>
              <a:off x="8625061" y="5386341"/>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2</a:t>
              </a:r>
              <a:endParaRPr lang="en-US" sz="1100" dirty="0">
                <a:latin typeface="Arial"/>
                <a:cs typeface="Arial"/>
              </a:endParaRPr>
            </a:p>
          </p:txBody>
        </p:sp>
      </p:grpSp>
      <p:grpSp>
        <p:nvGrpSpPr>
          <p:cNvPr id="16" name="Group 15"/>
          <p:cNvGrpSpPr/>
          <p:nvPr/>
        </p:nvGrpSpPr>
        <p:grpSpPr>
          <a:xfrm>
            <a:off x="5307388" y="5617964"/>
            <a:ext cx="1314170" cy="208826"/>
            <a:chOff x="7529903" y="5648813"/>
            <a:chExt cx="1314170" cy="208826"/>
          </a:xfrm>
        </p:grpSpPr>
        <p:sp>
          <p:nvSpPr>
            <p:cNvPr id="72" name="Rectangle 71"/>
            <p:cNvSpPr/>
            <p:nvPr/>
          </p:nvSpPr>
          <p:spPr>
            <a:xfrm>
              <a:off x="7529903" y="5648813"/>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73" name="Rectangle 72"/>
            <p:cNvSpPr/>
            <p:nvPr/>
          </p:nvSpPr>
          <p:spPr>
            <a:xfrm>
              <a:off x="7749013" y="5648813"/>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4</a:t>
              </a:r>
              <a:endParaRPr lang="en-US" sz="1100" dirty="0">
                <a:latin typeface="Arial"/>
                <a:cs typeface="Arial"/>
              </a:endParaRPr>
            </a:p>
          </p:txBody>
        </p:sp>
        <p:sp>
          <p:nvSpPr>
            <p:cNvPr id="74" name="Rectangle 73"/>
            <p:cNvSpPr/>
            <p:nvPr/>
          </p:nvSpPr>
          <p:spPr>
            <a:xfrm>
              <a:off x="7968025" y="5648813"/>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sp>
          <p:nvSpPr>
            <p:cNvPr id="75" name="Rectangle 74"/>
            <p:cNvSpPr/>
            <p:nvPr/>
          </p:nvSpPr>
          <p:spPr>
            <a:xfrm>
              <a:off x="8187037" y="5648813"/>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3</a:t>
              </a:r>
              <a:endParaRPr lang="en-US" sz="1100" dirty="0">
                <a:latin typeface="Arial"/>
                <a:cs typeface="Arial"/>
              </a:endParaRPr>
            </a:p>
          </p:txBody>
        </p:sp>
        <p:sp>
          <p:nvSpPr>
            <p:cNvPr id="76" name="Rectangle 75"/>
            <p:cNvSpPr/>
            <p:nvPr/>
          </p:nvSpPr>
          <p:spPr>
            <a:xfrm>
              <a:off x="8406049" y="5648813"/>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7</a:t>
              </a:r>
              <a:endParaRPr lang="en-US" sz="1100" dirty="0">
                <a:latin typeface="Arial"/>
                <a:cs typeface="Arial"/>
              </a:endParaRPr>
            </a:p>
          </p:txBody>
        </p:sp>
        <p:sp>
          <p:nvSpPr>
            <p:cNvPr id="77" name="Rectangle 76"/>
            <p:cNvSpPr/>
            <p:nvPr/>
          </p:nvSpPr>
          <p:spPr>
            <a:xfrm>
              <a:off x="8625061" y="5648813"/>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2</a:t>
              </a:r>
              <a:endParaRPr lang="en-US" sz="1100" dirty="0">
                <a:latin typeface="Arial"/>
                <a:cs typeface="Arial"/>
              </a:endParaRPr>
            </a:p>
          </p:txBody>
        </p:sp>
      </p:grpSp>
      <p:grpSp>
        <p:nvGrpSpPr>
          <p:cNvPr id="15" name="Group 14"/>
          <p:cNvGrpSpPr/>
          <p:nvPr/>
        </p:nvGrpSpPr>
        <p:grpSpPr>
          <a:xfrm>
            <a:off x="5307388" y="5890211"/>
            <a:ext cx="1314170" cy="208826"/>
            <a:chOff x="7530001" y="5914440"/>
            <a:chExt cx="1314170" cy="208826"/>
          </a:xfrm>
        </p:grpSpPr>
        <p:sp>
          <p:nvSpPr>
            <p:cNvPr id="78" name="Rectangle 77"/>
            <p:cNvSpPr/>
            <p:nvPr/>
          </p:nvSpPr>
          <p:spPr>
            <a:xfrm>
              <a:off x="7530001" y="591444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79" name="Rectangle 78"/>
            <p:cNvSpPr/>
            <p:nvPr/>
          </p:nvSpPr>
          <p:spPr>
            <a:xfrm>
              <a:off x="7749111" y="591444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3</a:t>
              </a:r>
              <a:endParaRPr lang="en-US" sz="1100" dirty="0">
                <a:latin typeface="Arial"/>
                <a:cs typeface="Arial"/>
              </a:endParaRPr>
            </a:p>
          </p:txBody>
        </p:sp>
        <p:sp>
          <p:nvSpPr>
            <p:cNvPr id="80" name="Rectangle 79"/>
            <p:cNvSpPr/>
            <p:nvPr/>
          </p:nvSpPr>
          <p:spPr>
            <a:xfrm>
              <a:off x="7968123" y="591444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4</a:t>
              </a:r>
              <a:endParaRPr lang="en-US" sz="1100" dirty="0">
                <a:latin typeface="Arial"/>
                <a:cs typeface="Arial"/>
              </a:endParaRPr>
            </a:p>
          </p:txBody>
        </p:sp>
        <p:sp>
          <p:nvSpPr>
            <p:cNvPr id="81" name="Rectangle 80"/>
            <p:cNvSpPr/>
            <p:nvPr/>
          </p:nvSpPr>
          <p:spPr>
            <a:xfrm>
              <a:off x="8187135" y="591444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sp>
          <p:nvSpPr>
            <p:cNvPr id="82" name="Rectangle 81"/>
            <p:cNvSpPr/>
            <p:nvPr/>
          </p:nvSpPr>
          <p:spPr>
            <a:xfrm>
              <a:off x="8406147" y="5914440"/>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7</a:t>
              </a:r>
              <a:endParaRPr lang="en-US" sz="1100" dirty="0">
                <a:latin typeface="Arial"/>
                <a:cs typeface="Arial"/>
              </a:endParaRPr>
            </a:p>
          </p:txBody>
        </p:sp>
        <p:sp>
          <p:nvSpPr>
            <p:cNvPr id="83" name="Rectangle 82"/>
            <p:cNvSpPr/>
            <p:nvPr/>
          </p:nvSpPr>
          <p:spPr>
            <a:xfrm>
              <a:off x="8625159" y="5914440"/>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2</a:t>
              </a:r>
              <a:endParaRPr lang="en-US" sz="1100" dirty="0">
                <a:latin typeface="Arial"/>
                <a:cs typeface="Arial"/>
              </a:endParaRPr>
            </a:p>
          </p:txBody>
        </p:sp>
      </p:grpSp>
      <p:grpSp>
        <p:nvGrpSpPr>
          <p:cNvPr id="6" name="Group 5"/>
          <p:cNvGrpSpPr/>
          <p:nvPr/>
        </p:nvGrpSpPr>
        <p:grpSpPr>
          <a:xfrm>
            <a:off x="5307388" y="6162458"/>
            <a:ext cx="1314170" cy="208826"/>
            <a:chOff x="7530099" y="6205095"/>
            <a:chExt cx="1314170" cy="208826"/>
          </a:xfrm>
        </p:grpSpPr>
        <p:sp>
          <p:nvSpPr>
            <p:cNvPr id="84" name="Rectangle 83"/>
            <p:cNvSpPr/>
            <p:nvPr/>
          </p:nvSpPr>
          <p:spPr>
            <a:xfrm>
              <a:off x="7530099"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85" name="Rectangle 84"/>
            <p:cNvSpPr/>
            <p:nvPr/>
          </p:nvSpPr>
          <p:spPr>
            <a:xfrm>
              <a:off x="7749209"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3</a:t>
              </a:r>
              <a:endParaRPr lang="en-US" sz="1100" dirty="0">
                <a:latin typeface="Arial"/>
                <a:cs typeface="Arial"/>
              </a:endParaRPr>
            </a:p>
          </p:txBody>
        </p:sp>
        <p:sp>
          <p:nvSpPr>
            <p:cNvPr id="86" name="Rectangle 85"/>
            <p:cNvSpPr/>
            <p:nvPr/>
          </p:nvSpPr>
          <p:spPr>
            <a:xfrm>
              <a:off x="7968221"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4</a:t>
              </a:r>
              <a:endParaRPr lang="en-US" sz="1100" dirty="0">
                <a:latin typeface="Arial"/>
                <a:cs typeface="Arial"/>
              </a:endParaRPr>
            </a:p>
          </p:txBody>
        </p:sp>
        <p:sp>
          <p:nvSpPr>
            <p:cNvPr id="87" name="Rectangle 86"/>
            <p:cNvSpPr/>
            <p:nvPr/>
          </p:nvSpPr>
          <p:spPr>
            <a:xfrm>
              <a:off x="8187233"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7</a:t>
              </a:r>
              <a:endParaRPr lang="en-US" sz="1100" dirty="0">
                <a:latin typeface="Arial"/>
                <a:cs typeface="Arial"/>
              </a:endParaRPr>
            </a:p>
          </p:txBody>
        </p:sp>
        <p:sp>
          <p:nvSpPr>
            <p:cNvPr id="88" name="Rectangle 87"/>
            <p:cNvSpPr/>
            <p:nvPr/>
          </p:nvSpPr>
          <p:spPr>
            <a:xfrm>
              <a:off x="8406245"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sp>
          <p:nvSpPr>
            <p:cNvPr id="89" name="Rectangle 88"/>
            <p:cNvSpPr/>
            <p:nvPr/>
          </p:nvSpPr>
          <p:spPr>
            <a:xfrm>
              <a:off x="8625257" y="6205095"/>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2</a:t>
              </a:r>
              <a:endParaRPr lang="en-US" sz="1100" dirty="0">
                <a:latin typeface="Arial"/>
                <a:cs typeface="Arial"/>
              </a:endParaRPr>
            </a:p>
          </p:txBody>
        </p:sp>
      </p:grpSp>
      <p:grpSp>
        <p:nvGrpSpPr>
          <p:cNvPr id="5" name="Group 4"/>
          <p:cNvGrpSpPr/>
          <p:nvPr/>
        </p:nvGrpSpPr>
        <p:grpSpPr>
          <a:xfrm>
            <a:off x="5307388" y="6434706"/>
            <a:ext cx="1314170" cy="208826"/>
            <a:chOff x="7530197" y="6475330"/>
            <a:chExt cx="1314170" cy="208826"/>
          </a:xfrm>
        </p:grpSpPr>
        <p:sp>
          <p:nvSpPr>
            <p:cNvPr id="90" name="Rectangle 89"/>
            <p:cNvSpPr/>
            <p:nvPr/>
          </p:nvSpPr>
          <p:spPr>
            <a:xfrm>
              <a:off x="7530197"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91" name="Rectangle 90"/>
            <p:cNvSpPr/>
            <p:nvPr/>
          </p:nvSpPr>
          <p:spPr>
            <a:xfrm>
              <a:off x="7749307"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2</a:t>
              </a:r>
              <a:endParaRPr lang="en-US" sz="1100" dirty="0">
                <a:latin typeface="Arial"/>
                <a:cs typeface="Arial"/>
              </a:endParaRPr>
            </a:p>
          </p:txBody>
        </p:sp>
        <p:sp>
          <p:nvSpPr>
            <p:cNvPr id="92" name="Rectangle 91"/>
            <p:cNvSpPr/>
            <p:nvPr/>
          </p:nvSpPr>
          <p:spPr>
            <a:xfrm>
              <a:off x="7968319"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3</a:t>
              </a:r>
              <a:endParaRPr lang="en-US" sz="1100" dirty="0">
                <a:latin typeface="Arial"/>
                <a:cs typeface="Arial"/>
              </a:endParaRPr>
            </a:p>
          </p:txBody>
        </p:sp>
        <p:sp>
          <p:nvSpPr>
            <p:cNvPr id="93" name="Rectangle 92"/>
            <p:cNvSpPr/>
            <p:nvPr/>
          </p:nvSpPr>
          <p:spPr>
            <a:xfrm>
              <a:off x="8187331"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4</a:t>
              </a:r>
              <a:endParaRPr lang="en-US" sz="1100" dirty="0">
                <a:latin typeface="Arial"/>
                <a:cs typeface="Arial"/>
              </a:endParaRPr>
            </a:p>
          </p:txBody>
        </p:sp>
        <p:sp>
          <p:nvSpPr>
            <p:cNvPr id="94" name="Rectangle 93"/>
            <p:cNvSpPr/>
            <p:nvPr/>
          </p:nvSpPr>
          <p:spPr>
            <a:xfrm>
              <a:off x="8406343"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7</a:t>
              </a:r>
              <a:endParaRPr lang="en-US" sz="1100" dirty="0">
                <a:latin typeface="Arial"/>
                <a:cs typeface="Arial"/>
              </a:endParaRPr>
            </a:p>
          </p:txBody>
        </p:sp>
        <p:sp>
          <p:nvSpPr>
            <p:cNvPr id="95" name="Rectangle 94"/>
            <p:cNvSpPr/>
            <p:nvPr/>
          </p:nvSpPr>
          <p:spPr>
            <a:xfrm>
              <a:off x="8625355"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grpSp>
      <p:sp>
        <p:nvSpPr>
          <p:cNvPr id="30" name="Rectangle 29"/>
          <p:cNvSpPr/>
          <p:nvPr/>
        </p:nvSpPr>
        <p:spPr>
          <a:xfrm>
            <a:off x="6619550" y="5321658"/>
            <a:ext cx="512468"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1</a:t>
            </a:r>
            <a:endParaRPr lang="en-US" sz="1000" dirty="0"/>
          </a:p>
        </p:txBody>
      </p:sp>
      <p:sp>
        <p:nvSpPr>
          <p:cNvPr id="96" name="Rectangle 95"/>
          <p:cNvSpPr/>
          <p:nvPr/>
        </p:nvSpPr>
        <p:spPr>
          <a:xfrm>
            <a:off x="6619550" y="5592963"/>
            <a:ext cx="512468"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2</a:t>
            </a:r>
            <a:endParaRPr lang="en-US" sz="1000" dirty="0"/>
          </a:p>
        </p:txBody>
      </p:sp>
      <p:sp>
        <p:nvSpPr>
          <p:cNvPr id="97" name="Rectangle 96"/>
          <p:cNvSpPr/>
          <p:nvPr/>
        </p:nvSpPr>
        <p:spPr>
          <a:xfrm>
            <a:off x="6619550" y="5864267"/>
            <a:ext cx="512468"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3</a:t>
            </a:r>
            <a:endParaRPr lang="en-US" sz="1000" dirty="0"/>
          </a:p>
        </p:txBody>
      </p:sp>
      <p:sp>
        <p:nvSpPr>
          <p:cNvPr id="98" name="Rectangle 97"/>
          <p:cNvSpPr/>
          <p:nvPr/>
        </p:nvSpPr>
        <p:spPr>
          <a:xfrm>
            <a:off x="6619550" y="6135571"/>
            <a:ext cx="518091"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4</a:t>
            </a:r>
            <a:endParaRPr lang="en-US" sz="1000" dirty="0"/>
          </a:p>
        </p:txBody>
      </p:sp>
      <p:sp>
        <p:nvSpPr>
          <p:cNvPr id="99" name="Rectangle 98"/>
          <p:cNvSpPr/>
          <p:nvPr/>
        </p:nvSpPr>
        <p:spPr>
          <a:xfrm>
            <a:off x="6619550" y="6406876"/>
            <a:ext cx="518091"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4</a:t>
            </a:r>
            <a:endParaRPr lang="en-US" sz="1000" dirty="0"/>
          </a:p>
        </p:txBody>
      </p:sp>
    </p:spTree>
    <p:extLst>
      <p:ext uri="{BB962C8B-B14F-4D97-AF65-F5344CB8AC3E}">
        <p14:creationId xmlns:p14="http://schemas.microsoft.com/office/powerpoint/2010/main" val="262604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dissolve">
                                      <p:cBhvr>
                                        <p:cTn id="13" dur="500"/>
                                        <p:tgtEl>
                                          <p:spTgt spid="2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dissolve">
                                      <p:cBhvr>
                                        <p:cTn id="16" dur="500"/>
                                        <p:tgtEl>
                                          <p:spTgt spid="2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dissolve">
                                      <p:cBhvr>
                                        <p:cTn id="19" dur="500"/>
                                        <p:tgtEl>
                                          <p:spTgt spid="2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dissolve">
                                      <p:cBhvr>
                                        <p:cTn id="25" dur="500"/>
                                        <p:tgtEl>
                                          <p:spTgt spid="2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dissolve">
                                      <p:cBhvr>
                                        <p:cTn id="28" dur="500"/>
                                        <p:tgtEl>
                                          <p:spTgt spid="2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dissolve">
                                      <p:cBhvr>
                                        <p:cTn id="31" dur="500"/>
                                        <p:tgtEl>
                                          <p:spTgt spid="3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dissolve">
                                      <p:cBhvr>
                                        <p:cTn id="34" dur="500"/>
                                        <p:tgtEl>
                                          <p:spTgt spid="3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dissolve">
                                      <p:cBhvr>
                                        <p:cTn id="37" dur="500"/>
                                        <p:tgtEl>
                                          <p:spTgt spid="3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dissolve">
                                      <p:cBhvr>
                                        <p:cTn id="48" dur="500"/>
                                        <p:tgtEl>
                                          <p:spTgt spid="17"/>
                                        </p:tgtEl>
                                      </p:cBhvr>
                                    </p:animEffect>
                                  </p:childTnLst>
                                </p:cTn>
                              </p:par>
                              <p:par>
                                <p:cTn id="49" presetID="9"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dissolve">
                                      <p:cBhvr>
                                        <p:cTn id="51" dur="500"/>
                                        <p:tgtEl>
                                          <p:spTgt spid="16"/>
                                        </p:tgtEl>
                                      </p:cBhvr>
                                    </p:animEffect>
                                  </p:childTnLst>
                                </p:cTn>
                              </p:par>
                              <p:par>
                                <p:cTn id="52" presetID="9"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dissolve">
                                      <p:cBhvr>
                                        <p:cTn id="54" dur="500"/>
                                        <p:tgtEl>
                                          <p:spTgt spid="15"/>
                                        </p:tgtEl>
                                      </p:cBhvr>
                                    </p:animEffect>
                                  </p:childTnLst>
                                </p:cTn>
                              </p:par>
                              <p:par>
                                <p:cTn id="55" presetID="9"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dissolve">
                                      <p:cBhvr>
                                        <p:cTn id="57" dur="500"/>
                                        <p:tgtEl>
                                          <p:spTgt spid="6"/>
                                        </p:tgtEl>
                                      </p:cBhvr>
                                    </p:animEffect>
                                  </p:childTnLst>
                                </p:cTn>
                              </p:par>
                              <p:par>
                                <p:cTn id="58" presetID="9" presetClass="entr" presetSubtype="0" fill="hold"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dissolve">
                                      <p:cBhvr>
                                        <p:cTn id="60" dur="500"/>
                                        <p:tgtEl>
                                          <p:spTgt spid="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dissolve">
                                      <p:cBhvr>
                                        <p:cTn id="63" dur="500"/>
                                        <p:tgtEl>
                                          <p:spTgt spid="3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96"/>
                                        </p:tgtEl>
                                        <p:attrNameLst>
                                          <p:attrName>style.visibility</p:attrName>
                                        </p:attrNameLst>
                                      </p:cBhvr>
                                      <p:to>
                                        <p:strVal val="visible"/>
                                      </p:to>
                                    </p:set>
                                    <p:animEffect transition="in" filter="dissolve">
                                      <p:cBhvr>
                                        <p:cTn id="66" dur="500"/>
                                        <p:tgtEl>
                                          <p:spTgt spid="96"/>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97"/>
                                        </p:tgtEl>
                                        <p:attrNameLst>
                                          <p:attrName>style.visibility</p:attrName>
                                        </p:attrNameLst>
                                      </p:cBhvr>
                                      <p:to>
                                        <p:strVal val="visible"/>
                                      </p:to>
                                    </p:set>
                                    <p:animEffect transition="in" filter="dissolve">
                                      <p:cBhvr>
                                        <p:cTn id="69" dur="500"/>
                                        <p:tgtEl>
                                          <p:spTgt spid="97"/>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dissolve">
                                      <p:cBhvr>
                                        <p:cTn id="72" dur="500"/>
                                        <p:tgtEl>
                                          <p:spTgt spid="98"/>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99"/>
                                        </p:tgtEl>
                                        <p:attrNameLst>
                                          <p:attrName>style.visibility</p:attrName>
                                        </p:attrNameLst>
                                      </p:cBhvr>
                                      <p:to>
                                        <p:strVal val="visible"/>
                                      </p:to>
                                    </p:set>
                                    <p:animEffect transition="in" filter="dissolve">
                                      <p:cBhvr>
                                        <p:cTn id="75"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2" grpId="0"/>
      <p:bldP spid="33" grpId="0"/>
      <p:bldP spid="34" grpId="0" animBg="1"/>
      <p:bldP spid="39" grpId="0"/>
      <p:bldP spid="45" grpId="0" animBg="1"/>
      <p:bldP spid="30" grpId="0"/>
      <p:bldP spid="96" grpId="0"/>
      <p:bldP spid="97" grpId="0"/>
      <p:bldP spid="98" grpId="0"/>
      <p:bldP spid="9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35472</TotalTime>
  <Words>8845</Words>
  <Application>Microsoft Office PowerPoint</Application>
  <PresentationFormat>On-screen Show (4:3)</PresentationFormat>
  <Paragraphs>2550</Paragraphs>
  <Slides>55</Slides>
  <Notes>18</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55</vt:i4>
      </vt:variant>
    </vt:vector>
  </HeadingPairs>
  <TitlesOfParts>
    <vt:vector size="74" baseType="lpstr">
      <vt:lpstr>CenturyGothic</vt:lpstr>
      <vt:lpstr>DejaVu Sans Mono</vt:lpstr>
      <vt:lpstr>Droid Sans Fallback</vt:lpstr>
      <vt:lpstr>Menlo</vt:lpstr>
      <vt:lpstr>Menlo Regular</vt:lpstr>
      <vt:lpstr>MS UI Gothic</vt:lpstr>
      <vt:lpstr>Arial</vt:lpstr>
      <vt:lpstr>Book Antiqua</vt:lpstr>
      <vt:lpstr>Calibri</vt:lpstr>
      <vt:lpstr>Cambria Math</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Bubble Sort</vt:lpstr>
      <vt:lpstr>Bubble Sort Time Complexity</vt:lpstr>
      <vt:lpstr>Bubble Sort Example</vt:lpstr>
      <vt:lpstr>Selection Sort</vt:lpstr>
      <vt:lpstr>Selection Sort Time Complexity</vt:lpstr>
      <vt:lpstr>PowerPoint Presentation</vt:lpstr>
      <vt:lpstr>Insertion Sort</vt:lpstr>
      <vt:lpstr>Insertion Sort Time Complexity</vt:lpstr>
      <vt:lpstr>Insertion Sort Example 1</vt:lpstr>
      <vt:lpstr>Insertion Sort Example 2</vt:lpstr>
      <vt:lpstr>Heap Sort: Binary Heap</vt:lpstr>
      <vt:lpstr>Complete Binary Tree or Not?</vt:lpstr>
      <vt:lpstr>Heap Sort: Binary Heap</vt:lpstr>
      <vt:lpstr>Binary Heap:  Array Representation</vt:lpstr>
      <vt:lpstr>Binary Heap Operations: Promotion</vt:lpstr>
      <vt:lpstr>Binary Heap Operations: Insert</vt:lpstr>
      <vt:lpstr>Binary Heap Operations: Demotion</vt:lpstr>
      <vt:lpstr>Binary Heap Operations: DeleteMax</vt:lpstr>
      <vt:lpstr>Heap Sort Algorithm</vt:lpstr>
      <vt:lpstr>Heap Sort: Heap Construction</vt:lpstr>
      <vt:lpstr>Heap Sort: Sortdown</vt:lpstr>
      <vt:lpstr>Heap Sort: Java Implementation</vt:lpstr>
      <vt:lpstr>Heap Sort: Trace</vt:lpstr>
      <vt:lpstr>Binary Heap:  Practical improvements</vt:lpstr>
      <vt:lpstr>Binary Heap vs. Binary Search Tree</vt:lpstr>
      <vt:lpstr>Quick Sort</vt:lpstr>
      <vt:lpstr>Quick Sort: Selection of Pivot</vt:lpstr>
      <vt:lpstr>Quick Sort Time Complexity</vt:lpstr>
      <vt:lpstr>Quick Sort Example 1 </vt:lpstr>
      <vt:lpstr>Quick Sort Example 2</vt:lpstr>
      <vt:lpstr>Partition Operation</vt:lpstr>
      <vt:lpstr>Quick Sort: Trace</vt:lpstr>
      <vt:lpstr>Partition Operation: Java Implementation</vt:lpstr>
      <vt:lpstr>Quick Sort: Java Implementation</vt:lpstr>
      <vt:lpstr>Quick Sort is Equivalent to Sorting by BST  </vt:lpstr>
      <vt:lpstr>Quick Sort: Best-case Analysis</vt:lpstr>
      <vt:lpstr>Quick Sort: Worst-case Analysis</vt:lpstr>
      <vt:lpstr>Quick Sort: Practical Improvements</vt:lpstr>
      <vt:lpstr>Merge Sort</vt:lpstr>
      <vt:lpstr>Merge Sort Time Complexity</vt:lpstr>
      <vt:lpstr>Merge Sort Example 1</vt:lpstr>
      <vt:lpstr>Merge Operation</vt:lpstr>
      <vt:lpstr>Merge Operation: Java Implementation</vt:lpstr>
      <vt:lpstr>Merge Sort: Java implementation</vt:lpstr>
      <vt:lpstr>Merge Sort: Example 2 Trace</vt:lpstr>
      <vt:lpstr>Merge Sort: Practical Improvements</vt:lpstr>
      <vt:lpstr>Merge Sort: Practical Improvements</vt:lpstr>
      <vt:lpstr>Stable Sorting Algorithm </vt:lpstr>
      <vt:lpstr>Stable Sorting Example</vt:lpstr>
      <vt:lpstr>Summary</vt:lpstr>
      <vt:lpstr>Video Tutorials</vt:lpstr>
      <vt:lpstr>Video Tutorials</vt:lpstr>
      <vt:lpstr>Video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1091</cp:revision>
  <dcterms:created xsi:type="dcterms:W3CDTF">2018-08-13T22:58:39Z</dcterms:created>
  <dcterms:modified xsi:type="dcterms:W3CDTF">2025-04-22T20:07:47Z</dcterms:modified>
</cp:coreProperties>
</file>