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76" r:id="rId2"/>
    <p:sldId id="890" r:id="rId3"/>
    <p:sldId id="897" r:id="rId4"/>
    <p:sldId id="628" r:id="rId5"/>
    <p:sldId id="395" r:id="rId6"/>
    <p:sldId id="393" r:id="rId7"/>
    <p:sldId id="386" r:id="rId8"/>
    <p:sldId id="383" r:id="rId9"/>
    <p:sldId id="384" r:id="rId10"/>
    <p:sldId id="387" r:id="rId11"/>
    <p:sldId id="917" r:id="rId12"/>
    <p:sldId id="390" r:id="rId13"/>
    <p:sldId id="389" r:id="rId14"/>
    <p:sldId id="916" r:id="rId15"/>
    <p:sldId id="908" r:id="rId16"/>
    <p:sldId id="402" r:id="rId17"/>
    <p:sldId id="906" r:id="rId18"/>
    <p:sldId id="385" r:id="rId19"/>
    <p:sldId id="391" r:id="rId20"/>
    <p:sldId id="392" r:id="rId21"/>
    <p:sldId id="902" r:id="rId22"/>
    <p:sldId id="899" r:id="rId23"/>
    <p:sldId id="907" r:id="rId24"/>
    <p:sldId id="915" r:id="rId25"/>
    <p:sldId id="914" r:id="rId26"/>
    <p:sldId id="909" r:id="rId27"/>
    <p:sldId id="910" r:id="rId28"/>
    <p:sldId id="911" r:id="rId29"/>
    <p:sldId id="912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42E4D-44FA-4853-8CF7-938F2AED9C5E}">
          <p14:sldIdLst>
            <p14:sldId id="376"/>
            <p14:sldId id="890"/>
            <p14:sldId id="897"/>
            <p14:sldId id="628"/>
            <p14:sldId id="395"/>
            <p14:sldId id="393"/>
            <p14:sldId id="386"/>
            <p14:sldId id="383"/>
            <p14:sldId id="384"/>
            <p14:sldId id="387"/>
            <p14:sldId id="917"/>
            <p14:sldId id="390"/>
            <p14:sldId id="389"/>
            <p14:sldId id="916"/>
            <p14:sldId id="908"/>
            <p14:sldId id="402"/>
            <p14:sldId id="906"/>
            <p14:sldId id="385"/>
            <p14:sldId id="391"/>
            <p14:sldId id="392"/>
            <p14:sldId id="902"/>
            <p14:sldId id="899"/>
            <p14:sldId id="907"/>
            <p14:sldId id="915"/>
            <p14:sldId id="914"/>
            <p14:sldId id="909"/>
            <p14:sldId id="910"/>
            <p14:sldId id="911"/>
            <p14:sldId id="9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8000"/>
    <a:srgbClr val="B2B2B2"/>
    <a:srgbClr val="EAEAEA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0216" autoAdjust="0"/>
  </p:normalViewPr>
  <p:slideViewPr>
    <p:cSldViewPr>
      <p:cViewPr varScale="1">
        <p:scale>
          <a:sx n="117" d="100"/>
          <a:sy n="117" d="100"/>
        </p:scale>
        <p:origin x="6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6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45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Three categories</a:t>
                </a:r>
              </a:p>
              <a:p>
                <a:pPr lvl="1"/>
                <a:r>
                  <a:rPr lang="en-US" altLang="zh-CN" dirty="0"/>
                  <a:t>Supervised learning (w. labeled data), incl.</a:t>
                </a:r>
              </a:p>
              <a:p>
                <a:pPr lvl="2"/>
                <a:r>
                  <a:rPr lang="en-US" altLang="zh-CN" dirty="0"/>
                  <a:t>Classification (cat vs. dog?)</a:t>
                </a:r>
              </a:p>
              <a:p>
                <a:pPr lvl="2"/>
                <a:r>
                  <a:rPr lang="en-US" altLang="zh-CN" dirty="0"/>
                  <a:t>Regression (housing price next year?)</a:t>
                </a:r>
              </a:p>
              <a:p>
                <a:pPr lvl="1"/>
                <a:r>
                  <a:rPr lang="en-US" altLang="zh-CN" dirty="0"/>
                  <a:t>Unsupervised learning (no labeled data), incl.</a:t>
                </a:r>
              </a:p>
              <a:p>
                <a:pPr lvl="2"/>
                <a:r>
                  <a:rPr lang="en-US" altLang="zh-CN" dirty="0" err="1"/>
                  <a:t>Custering</a:t>
                </a:r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Game playing (AlphaGo)</a:t>
                </a:r>
              </a:p>
              <a:p>
                <a:r>
                  <a:rPr lang="en-US" altLang="zh-CN" dirty="0"/>
                  <a:t>Deep Learning (DL) is a type of ML algorithm that is based on neural networks</a:t>
                </a:r>
              </a:p>
              <a:p>
                <a:r>
                  <a:rPr lang="en-US" altLang="zh-CN" dirty="0"/>
                  <a:t>Many other ML algorithms besides DL </a:t>
                </a:r>
                <a:r>
                  <a:rPr lang="en-US" dirty="0"/>
                  <a:t>Learn a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Depending on the type of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Regression: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continuous (e.g. temperature value y = {19º, 23.5º, 22.9º})</a:t>
                </a:r>
              </a:p>
              <a:p>
                <a:pPr lvl="1"/>
                <a:r>
                  <a:rPr lang="en-US" dirty="0"/>
                  <a:t>Classification: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discrete (e.g. y = {cat, dog})</a:t>
                </a:r>
              </a:p>
              <a:p>
                <a:pPr lvl="1"/>
                <a:endParaRPr lang="en-US" altLang="zh-CN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Three categories</a:t>
                </a:r>
              </a:p>
              <a:p>
                <a:pPr lvl="1"/>
                <a:r>
                  <a:rPr lang="en-US" altLang="zh-CN" dirty="0"/>
                  <a:t>Supervised learning (w. labeled data), incl.</a:t>
                </a:r>
              </a:p>
              <a:p>
                <a:pPr lvl="2"/>
                <a:r>
                  <a:rPr lang="en-US" altLang="zh-CN" dirty="0"/>
                  <a:t>Classification (cat vs. dog?)</a:t>
                </a:r>
              </a:p>
              <a:p>
                <a:pPr lvl="2"/>
                <a:r>
                  <a:rPr lang="en-US" altLang="zh-CN" dirty="0"/>
                  <a:t>Regression (housing price next year?)</a:t>
                </a:r>
              </a:p>
              <a:p>
                <a:pPr lvl="1"/>
                <a:r>
                  <a:rPr lang="en-US" altLang="zh-CN" dirty="0"/>
                  <a:t>Unsupervised learning (no labeled data), incl.</a:t>
                </a:r>
              </a:p>
              <a:p>
                <a:pPr lvl="2"/>
                <a:r>
                  <a:rPr lang="en-US" altLang="zh-CN" dirty="0" err="1"/>
                  <a:t>Custering</a:t>
                </a:r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Game playing (AlphaGo)</a:t>
                </a:r>
              </a:p>
              <a:p>
                <a:r>
                  <a:rPr lang="en-US" altLang="zh-CN" dirty="0"/>
                  <a:t>Deep Learning (DL) is a type of ML algorithm that is based on neural networks</a:t>
                </a:r>
              </a:p>
              <a:p>
                <a:r>
                  <a:rPr lang="en-US" altLang="zh-CN" dirty="0"/>
                  <a:t>Many other ML algorithms besides DL </a:t>
                </a:r>
                <a:r>
                  <a:rPr lang="en-US" dirty="0"/>
                  <a:t>Learn a function: </a:t>
                </a:r>
                <a:r>
                  <a:rPr lang="en-US" b="0" i="0">
                    <a:latin typeface="Cambria Math" panose="02040503050406030204" pitchFamily="18" charset="0"/>
                  </a:rPr>
                  <a:t>𝑦=𝑓(𝑥)</a:t>
                </a:r>
                <a:endParaRPr lang="en-US" dirty="0"/>
              </a:p>
              <a:p>
                <a:r>
                  <a:rPr lang="en-US" dirty="0"/>
                  <a:t>Depending on the type of output </a:t>
                </a:r>
                <a:r>
                  <a:rPr lang="en-US" b="0" i="0">
                    <a:latin typeface="Cambria Math" panose="02040503050406030204" pitchFamily="18" charset="0"/>
                  </a:rPr>
                  <a:t>𝑦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Regression: </a:t>
                </a:r>
                <a:r>
                  <a:rPr lang="en-US" i="0" dirty="0">
                    <a:latin typeface="Cambria Math" panose="02040503050406030204" pitchFamily="18" charset="0"/>
                  </a:rPr>
                  <a:t>𝑦</a:t>
                </a:r>
                <a:r>
                  <a:rPr lang="en-US" dirty="0"/>
                  <a:t> is continuous (e.g. temperature value y = {19º, 23.5º, 22.9º})</a:t>
                </a:r>
              </a:p>
              <a:p>
                <a:pPr lvl="1"/>
                <a:r>
                  <a:rPr lang="en-US" dirty="0"/>
                  <a:t>Classification: </a:t>
                </a:r>
                <a:r>
                  <a:rPr lang="en-US" i="0" dirty="0">
                    <a:latin typeface="Cambria Math" panose="02040503050406030204" pitchFamily="18" charset="0"/>
                  </a:rPr>
                  <a:t>𝑦</a:t>
                </a:r>
                <a:r>
                  <a:rPr lang="en-US" dirty="0"/>
                  <a:t> is discrete (e.g. y = {cat, dog})</a:t>
                </a:r>
              </a:p>
              <a:p>
                <a:pPr lvl="1"/>
                <a:endParaRPr lang="en-US" altLang="zh-CN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46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classification, the output is a list of probabilities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094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</a:t>
                </a:r>
                <a:r>
                  <a:rPr lang="en-US" dirty="0" err="1"/>
                  <a:t>i-th</a:t>
                </a:r>
                <a:r>
                  <a:rPr lang="en-US" dirty="0"/>
                  <a:t> layer’s activation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weight matrix,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bias, between (i-1)-</a:t>
                </a:r>
                <a:r>
                  <a:rPr lang="en-US" dirty="0" err="1"/>
                  <a:t>th</a:t>
                </a:r>
                <a:r>
                  <a:rPr lang="en-US" dirty="0"/>
                  <a:t> and </a:t>
                </a:r>
                <a:r>
                  <a:rPr lang="en-US" dirty="0" err="1"/>
                  <a:t>i-th</a:t>
                </a:r>
                <a:r>
                  <a:rPr lang="en-US" dirty="0"/>
                  <a:t> layer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Also called Multi-Layer </a:t>
                </a:r>
                <a:r>
                  <a:rPr lang="en-US" dirty="0" err="1"/>
                  <a:t>Perceptrons</a:t>
                </a:r>
                <a:r>
                  <a:rPr lang="en-US" dirty="0"/>
                  <a:t> (MLPs)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The </a:t>
                </a:r>
                <a:r>
                  <a:rPr lang="en-US" dirty="0" err="1"/>
                  <a:t>i-th</a:t>
                </a:r>
                <a:r>
                  <a:rPr lang="en-US" dirty="0"/>
                  <a:t> layer’s activation </a:t>
                </a:r>
                <a:r>
                  <a:rPr lang="en-US" b="1" i="0">
                    <a:latin typeface="Cambria Math" panose="02040503050406030204" pitchFamily="18" charset="0"/>
                  </a:rPr>
                  <a:t>𝐡</a:t>
                </a:r>
                <a:r>
                  <a:rPr lang="en-US" b="0" i="0">
                    <a:latin typeface="Cambria Math" panose="02040503050406030204" pitchFamily="18" charset="0"/>
                  </a:rPr>
                  <a:t>_𝑖=𝑓(</a:t>
                </a:r>
                <a:r>
                  <a:rPr lang="en-US" b="1" i="0" dirty="0">
                    <a:latin typeface="Cambria Math" panose="02040503050406030204" pitchFamily="18" charset="0"/>
                  </a:rPr>
                  <a:t>𝐖_</a:t>
                </a:r>
                <a:r>
                  <a:rPr lang="en-US" i="0" dirty="0">
                    <a:latin typeface="Cambria Math" panose="02040503050406030204" pitchFamily="18" charset="0"/>
                  </a:rPr>
                  <a:t>𝑖</a:t>
                </a:r>
                <a:r>
                  <a:rPr lang="en-US" b="0" i="0" dirty="0">
                    <a:latin typeface="Cambria Math" panose="02040503050406030204" pitchFamily="18" charset="0"/>
                  </a:rPr>
                  <a:t>⋅</a:t>
                </a:r>
                <a:r>
                  <a:rPr lang="en-US" b="1" i="0" dirty="0">
                    <a:latin typeface="Cambria Math" panose="02040503050406030204" pitchFamily="18" charset="0"/>
                  </a:rPr>
                  <a:t>𝐡</a:t>
                </a:r>
                <a:r>
                  <a:rPr lang="en-US" b="0" i="0" dirty="0">
                    <a:latin typeface="Cambria Math" panose="02040503050406030204" pitchFamily="18" charset="0"/>
                  </a:rPr>
                  <a:t>_(𝑖</a:t>
                </a:r>
                <a:r>
                  <a:rPr lang="en-US" i="0" dirty="0">
                    <a:latin typeface="Cambria Math" panose="02040503050406030204" pitchFamily="18" charset="0"/>
                  </a:rPr>
                  <a:t>−1</a:t>
                </a:r>
                <a:r>
                  <a:rPr lang="en-US" b="0" i="0" dirty="0">
                    <a:latin typeface="Cambria Math" panose="02040503050406030204" pitchFamily="18" charset="0"/>
                  </a:rPr>
                  <a:t>) )</a:t>
                </a:r>
                <a:r>
                  <a:rPr lang="en-US" b="0" i="0">
                    <a:latin typeface="Cambria Math" panose="02040503050406030204" pitchFamily="18" charset="0"/>
                  </a:rPr>
                  <a:t>+</a:t>
                </a:r>
                <a:r>
                  <a:rPr lang="en-US" b="1" i="0" dirty="0">
                    <a:latin typeface="Cambria Math" panose="02040503050406030204" pitchFamily="18" charset="0"/>
                  </a:rPr>
                  <a:t>𝐛_</a:t>
                </a:r>
                <a:r>
                  <a:rPr lang="en-US" i="0" dirty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, where </a:t>
                </a:r>
                <a:r>
                  <a:rPr lang="en-US" b="1" i="0" dirty="0">
                    <a:latin typeface="Cambria Math" panose="02040503050406030204" pitchFamily="18" charset="0"/>
                  </a:rPr>
                  <a:t>𝐖_</a:t>
                </a:r>
                <a:r>
                  <a:rPr lang="en-US" i="0" dirty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is the weight matrix, and </a:t>
                </a:r>
                <a:r>
                  <a:rPr lang="en-US" b="1" i="0" dirty="0">
                    <a:latin typeface="Cambria Math" panose="02040503050406030204" pitchFamily="18" charset="0"/>
                  </a:rPr>
                  <a:t>𝐛_</a:t>
                </a:r>
                <a:r>
                  <a:rPr lang="en-US" i="0" dirty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is the bias, between (i-1)-</a:t>
                </a:r>
                <a:r>
                  <a:rPr lang="en-US" dirty="0" err="1"/>
                  <a:t>th</a:t>
                </a:r>
                <a:r>
                  <a:rPr lang="en-US" dirty="0"/>
                  <a:t> and </a:t>
                </a:r>
                <a:r>
                  <a:rPr lang="en-US" dirty="0" err="1"/>
                  <a:t>i-th</a:t>
                </a:r>
                <a:r>
                  <a:rPr lang="en-US" dirty="0"/>
                  <a:t> layer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Also called Multi-Layer </a:t>
                </a:r>
                <a:r>
                  <a:rPr lang="en-US" dirty="0" err="1"/>
                  <a:t>Perceptrons</a:t>
                </a:r>
                <a:r>
                  <a:rPr lang="en-US" dirty="0"/>
                  <a:t> (MLPs)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3486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(e.g., a color image is a 3D tensor)</a:t>
                </a:r>
              </a:p>
              <a:p>
                <a:r>
                  <a:rPr lang="en-US" dirty="0"/>
                  <a:t>Consider a NN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the input (image)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the prediction result (e.g., panda or gibbon), which has the maximum probability in the probability vector over all classes. We assume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to be the correct prediction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: the NN with params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(weights and biases)</a:t>
                </a:r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(e.g., a color image is a 3D tensor)</a:t>
                </a:r>
              </a:p>
              <a:p>
                <a:r>
                  <a:rPr lang="en-US" dirty="0"/>
                  <a:t>Consider a NN classifier </a:t>
                </a:r>
                <a:r>
                  <a:rPr lang="en-US" b="0" i="0">
                    <a:latin typeface="Cambria Math" panose="02040503050406030204" pitchFamily="18" charset="0"/>
                  </a:rPr>
                  <a:t>𝑓_𝜃 (𝑥)=𝑦</a:t>
                </a:r>
                <a:endParaRPr lang="en-US" dirty="0"/>
              </a:p>
              <a:p>
                <a:pPr lvl="1"/>
                <a:r>
                  <a:rPr lang="en-US" b="0" i="0">
                    <a:latin typeface="Cambria Math" panose="02040503050406030204" pitchFamily="18" charset="0"/>
                  </a:rPr>
                  <a:t>𝑥</a:t>
                </a:r>
                <a:r>
                  <a:rPr lang="en-US" dirty="0"/>
                  <a:t>: the input (image)</a:t>
                </a:r>
              </a:p>
              <a:p>
                <a:pPr lvl="1"/>
                <a:r>
                  <a:rPr lang="en-US" b="0" i="0">
                    <a:latin typeface="Cambria Math" panose="02040503050406030204" pitchFamily="18" charset="0"/>
                  </a:rPr>
                  <a:t>𝑦</a:t>
                </a:r>
                <a:r>
                  <a:rPr lang="en-US" dirty="0"/>
                  <a:t>: the prediction result (e.g., panda or gibbon), which has the maximum probability in the probability vector over all classes. We assume </a:t>
                </a:r>
                <a:r>
                  <a:rPr lang="en-US" i="0">
                    <a:latin typeface="Cambria Math" panose="02040503050406030204" pitchFamily="18" charset="0"/>
                  </a:rPr>
                  <a:t>𝑦</a:t>
                </a:r>
                <a:r>
                  <a:rPr lang="en-US" dirty="0"/>
                  <a:t> to be the correct prediction</a:t>
                </a:r>
              </a:p>
              <a:p>
                <a:pPr lvl="1"/>
                <a:r>
                  <a:rPr lang="en-US" b="0" i="0">
                    <a:latin typeface="Cambria Math" panose="02040503050406030204" pitchFamily="18" charset="0"/>
                  </a:rPr>
                  <a:t>𝑓_𝜃</a:t>
                </a:r>
                <a:r>
                  <a:rPr lang="en-US" dirty="0"/>
                  <a:t>: the NN with params </a:t>
                </a:r>
                <a:r>
                  <a:rPr lang="en-US" i="0">
                    <a:latin typeface="Cambria Math" panose="02040503050406030204" pitchFamily="18" charset="0"/>
                  </a:rPr>
                  <a:t>𝜃</a:t>
                </a:r>
                <a:r>
                  <a:rPr lang="en-US" dirty="0"/>
                  <a:t> (weights and biases)</a:t>
                </a:r>
              </a:p>
              <a:p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0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Loss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 err="1">
                    <a:solidFill>
                      <a:srgbClr val="404040"/>
                    </a:solidFill>
                    <a:effectLst/>
                    <a:latin typeface="Raleway"/>
                  </a:rPr>
                  <a:t>Pred</a:t>
                </a:r>
                <a:r>
                  <a:rPr lang="en-US" b="0" i="0" dirty="0">
                    <a:solidFill>
                      <a:srgbClr val="404040"/>
                    </a:solidFill>
                    <a:effectLst/>
                    <a:latin typeface="Raleway"/>
                  </a:rPr>
                  <a:t> now contains a 1000 dimensional vector containing the class logits for the 1000 </a:t>
                </a:r>
                <a:r>
                  <a:rPr lang="en-US" b="0" i="0" dirty="0" err="1">
                    <a:solidFill>
                      <a:srgbClr val="404040"/>
                    </a:solidFill>
                    <a:effectLst/>
                    <a:latin typeface="Raleway"/>
                  </a:rPr>
                  <a:t>imagenet</a:t>
                </a:r>
                <a:r>
                  <a:rPr lang="en-US" b="0" i="0" dirty="0">
                    <a:solidFill>
                      <a:srgbClr val="404040"/>
                    </a:solidFill>
                    <a:effectLst/>
                    <a:latin typeface="Raleway"/>
                  </a:rPr>
                  <a:t> classes (i.e., if you wanted to convert this to a probability vector, you would apply the </a:t>
                </a:r>
                <a:r>
                  <a:rPr lang="en-US" b="0" i="0" dirty="0" err="1">
                    <a:solidFill>
                      <a:srgbClr val="404040"/>
                    </a:solidFill>
                    <a:effectLst/>
                    <a:latin typeface="Raleway"/>
                  </a:rPr>
                  <a:t>softmax</a:t>
                </a:r>
                <a:r>
                  <a:rPr lang="en-US" b="0" i="0" dirty="0">
                    <a:solidFill>
                      <a:srgbClr val="404040"/>
                    </a:solidFill>
                    <a:effectLst/>
                    <a:latin typeface="Raleway"/>
                  </a:rPr>
                  <a:t> operator to this vector). To find the highest likelihood class, we simply take the index of maximum value in this vector, and we can look this up in a list of </a:t>
                </a:r>
                <a:r>
                  <a:rPr lang="en-US" b="0" i="0" dirty="0" err="1">
                    <a:solidFill>
                      <a:srgbClr val="404040"/>
                    </a:solidFill>
                    <a:effectLst/>
                    <a:latin typeface="Raleway"/>
                  </a:rPr>
                  <a:t>imagenet</a:t>
                </a:r>
                <a:r>
                  <a:rPr lang="en-US" b="0" i="0" dirty="0">
                    <a:solidFill>
                      <a:srgbClr val="404040"/>
                    </a:solidFill>
                    <a:effectLst/>
                    <a:latin typeface="Raleway"/>
                  </a:rPr>
                  <a:t> classes to find the corresponding label.</a:t>
                </a:r>
                <a:endParaRPr lang="en-SE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pPr/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Loss(</a:t>
                </a:r>
                <a:r>
                  <a:rPr lang="en-US" i="0">
                    <a:latin typeface="Cambria Math" panose="02040503050406030204" pitchFamily="18" charset="0"/>
                  </a:rPr>
                  <a:t>𝑥+𝛿</a:t>
                </a:r>
                <a:r>
                  <a:rPr lang="en-US" b="0" i="0">
                    <a:latin typeface="Cambria Math" panose="02040503050406030204" pitchFamily="18" charset="0"/>
                  </a:rPr>
                  <a:t>,𝑦;𝜃)=log⁡∑_𝑖▒exp⁡〖ℎ_𝜃 (𝑥+𝛿)_𝑖−</a:t>
                </a:r>
                <a:r>
                  <a:rPr lang="en-US" i="0">
                    <a:latin typeface="Cambria Math" panose="02040503050406030204" pitchFamily="18" charset="0"/>
                  </a:rPr>
                  <a:t>ℎ_𝜃 (𝑥)_</a:t>
                </a:r>
                <a:r>
                  <a:rPr lang="en-US" b="0" i="0">
                    <a:latin typeface="Cambria Math" panose="02040503050406030204" pitchFamily="18" charset="0"/>
                  </a:rPr>
                  <a:t>𝑦 〗 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678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Improves gradient flow through  the network</a:t>
                </a:r>
              </a:p>
              <a:p>
                <a:r>
                  <a:rPr lang="en-US" dirty="0"/>
                  <a:t>Allows higher learning rates</a:t>
                </a:r>
              </a:p>
              <a:p>
                <a:r>
                  <a:rPr lang="en-US" dirty="0"/>
                  <a:t>Reduces the strong dependence  on initialization</a:t>
                </a:r>
              </a:p>
              <a:p>
                <a:r>
                  <a:rPr lang="en-US" dirty="0"/>
                  <a:t>Acts as a form of regularization Subtracting the mini-batch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ℬ</m:t>
                        </m:r>
                      </m:sub>
                    </m:sSub>
                  </m:oMath>
                </a14:m>
                <a:r>
                  <a:rPr lang="en-US" dirty="0"/>
                  <a:t> and dividing by the mini-batch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ℬ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Improves gradient flow through  the network</a:t>
                </a:r>
              </a:p>
              <a:p>
                <a:r>
                  <a:rPr lang="en-US" dirty="0"/>
                  <a:t>Allows higher learning rates</a:t>
                </a:r>
              </a:p>
              <a:p>
                <a:r>
                  <a:rPr lang="en-US" dirty="0"/>
                  <a:t>Reduces the strong dependence  on initialization</a:t>
                </a:r>
              </a:p>
              <a:p>
                <a:r>
                  <a:rPr lang="en-US" dirty="0"/>
                  <a:t>Acts as a form of regularization Subtracting the mini-batch mean </a:t>
                </a:r>
                <a:r>
                  <a:rPr lang="en-US" b="0" i="0">
                    <a:latin typeface="Cambria Math" panose="02040503050406030204" pitchFamily="18" charset="0"/>
                  </a:rPr>
                  <a:t>𝜇_ℬ</a:t>
                </a:r>
                <a:r>
                  <a:rPr lang="en-US" dirty="0"/>
                  <a:t> and dividing by the mini-batch </a:t>
                </a:r>
              </a:p>
              <a:p>
                <a:pPr lvl="1"/>
                <a:r>
                  <a:rPr lang="en-US" b="0" i="0">
                    <a:latin typeface="Cambria Math" panose="02040503050406030204" pitchFamily="18" charset="0"/>
                  </a:rPr>
                  <a:t>𝑥 ̂_𝑖←(</a:t>
                </a:r>
                <a:r>
                  <a:rPr lang="en-US" i="0">
                    <a:latin typeface="Cambria Math" panose="02040503050406030204" pitchFamily="18" charset="0"/>
                  </a:rPr>
                  <a:t>𝑥_𝑖−</a:t>
                </a:r>
                <a:r>
                  <a:rPr lang="en-US" b="0" i="0">
                    <a:latin typeface="Cambria Math" panose="02040503050406030204" pitchFamily="18" charset="0"/>
                  </a:rPr>
                  <a:t>𝜇_ℬ)/√(𝜎_ℬ^2+𝜖)</a:t>
                </a:r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763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Activation Functions (use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/>
              <a:t>Data Preprocessing (images: subtract mean)</a:t>
            </a:r>
          </a:p>
          <a:p>
            <a:r>
              <a:rPr lang="en-US" dirty="0"/>
              <a:t>Weight Initialization (use Xavier </a:t>
            </a:r>
            <a:r>
              <a:rPr lang="en-US" dirty="0" err="1"/>
              <a:t>init</a:t>
            </a:r>
            <a:r>
              <a:rPr lang="en-US" dirty="0"/>
              <a:t>)</a:t>
            </a:r>
          </a:p>
          <a:p>
            <a:r>
              <a:rPr lang="en-US" dirty="0"/>
              <a:t>Batch Normalization (use)</a:t>
            </a:r>
          </a:p>
          <a:p>
            <a:r>
              <a:rPr lang="en-US" dirty="0"/>
              <a:t>Babysitting the Learning process</a:t>
            </a:r>
          </a:p>
          <a:p>
            <a:r>
              <a:rPr lang="en-US" dirty="0"/>
              <a:t>Hyperparameter Optimization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97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9C22-43DB-4CF1-9478-5B5914CD6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14959"/>
            <a:ext cx="7772400" cy="1470025"/>
          </a:xfrm>
        </p:spPr>
        <p:txBody>
          <a:bodyPr/>
          <a:lstStyle/>
          <a:p>
            <a:r>
              <a:rPr lang="en-US" dirty="0"/>
              <a:t>L3 Introduction to Machine Learning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F0A68-9DF3-4C69-98DF-06276D6EC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56583"/>
            <a:ext cx="6400800" cy="1752600"/>
          </a:xfrm>
        </p:spPr>
        <p:txBody>
          <a:bodyPr/>
          <a:lstStyle/>
          <a:p>
            <a:r>
              <a:rPr lang="en-US" dirty="0"/>
              <a:t>Z. Gu 2021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3021-74D3-4F09-91B6-CABEF5EC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C03966-D6FD-4DDD-A95C-2C7993E51B9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pic>
        <p:nvPicPr>
          <p:cNvPr id="2050" name="Picture 2" descr="Reading, learning, scientific, book, experiment, ai, robot icon - Download on Iconfinder">
            <a:extLst>
              <a:ext uri="{FF2B5EF4-FFF2-40B4-BE49-F238E27FC236}">
                <a16:creationId xmlns:a16="http://schemas.microsoft.com/office/drawing/2014/main" id="{B4516E33-3B5B-46A6-AEA4-8DE0B274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3645024"/>
            <a:ext cx="3528392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442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7122-4D5F-4D63-8E6A-D11D0E37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3277"/>
            <a:ext cx="8229600" cy="868362"/>
          </a:xfrm>
        </p:spPr>
        <p:txBody>
          <a:bodyPr/>
          <a:lstStyle/>
          <a:p>
            <a:r>
              <a:rPr lang="en-US" sz="3600" dirty="0"/>
              <a:t>Common Activation Functions used in DL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985D-E0B1-42E8-8055-1E5264766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91425-E186-4853-8EF4-81476B1E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189A7944-E9F4-489E-94EF-BA47511E4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395" y="1135129"/>
            <a:ext cx="2798224" cy="232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6E054244-9413-4E7F-A6AF-89431A17A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1" y="3775444"/>
            <a:ext cx="7962320" cy="308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9A6105EC-35F6-41E3-9694-DAC12F4B74F7}"/>
              </a:ext>
            </a:extLst>
          </p:cNvPr>
          <p:cNvSpPr/>
          <p:nvPr/>
        </p:nvSpPr>
        <p:spPr>
          <a:xfrm>
            <a:off x="546470" y="872987"/>
            <a:ext cx="3663123" cy="27473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3E1B7-A597-4F21-9441-89FEE0DBAD85}"/>
              </a:ext>
            </a:extLst>
          </p:cNvPr>
          <p:cNvSpPr txBox="1"/>
          <p:nvPr/>
        </p:nvSpPr>
        <p:spPr>
          <a:xfrm>
            <a:off x="1892879" y="345477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0C969-5D48-4220-BD5B-8D07F151C60C}"/>
              </a:ext>
            </a:extLst>
          </p:cNvPr>
          <p:cNvSpPr txBox="1"/>
          <p:nvPr/>
        </p:nvSpPr>
        <p:spPr>
          <a:xfrm>
            <a:off x="5784154" y="353717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tanh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473BF7-9FEA-418B-AAD8-97BE7A75E5CE}"/>
              </a:ext>
            </a:extLst>
          </p:cNvPr>
          <p:cNvSpPr txBox="1"/>
          <p:nvPr/>
        </p:nvSpPr>
        <p:spPr>
          <a:xfrm>
            <a:off x="1977923" y="646760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ReLU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9E57C2-3D33-44B3-9392-13CE821E6471}"/>
              </a:ext>
            </a:extLst>
          </p:cNvPr>
          <p:cNvSpPr txBox="1"/>
          <p:nvPr/>
        </p:nvSpPr>
        <p:spPr>
          <a:xfrm>
            <a:off x="5890332" y="645095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Leaky </a:t>
            </a:r>
            <a:r>
              <a:rPr lang="en-US" dirty="0" err="1"/>
              <a:t>ReLU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0608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5677-C052-44F9-81F5-3E046E4F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2676-29A3-4FB5-B15F-45680E84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stack many hidden layers to form a DNN if we have enough data and computing power to train it</a:t>
            </a:r>
          </a:p>
          <a:p>
            <a:r>
              <a:rPr lang="en-US" dirty="0"/>
              <a:t>The high model capacity of DNN comes from non-linear mappings: hidden units must be followed by a non-linear activation function</a:t>
            </a:r>
          </a:p>
          <a:p>
            <a:pPr lvl="1"/>
            <a:r>
              <a:rPr lang="en-US" dirty="0"/>
              <a:t>Without non-linear activation functions, a DNN with many layers can be collapsed into an equivalent single-layer NN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2F169-5CEE-4446-AE8B-62A77F472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7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EF7F-2394-45AC-B5A3-4DE8026B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Fully-Connected NNs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E90E3-A6EE-4B86-88FA-4DA12AEC4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4783832" cy="5562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Number of params to learn at </a:t>
                </a:r>
                <a:r>
                  <a:rPr lang="en-US" dirty="0" err="1"/>
                  <a:t>i-th</a:t>
                </a:r>
                <a:r>
                  <a:rPr lang="en-US" dirty="0"/>
                  <a:t> layer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number of neurons at </a:t>
                </a:r>
                <a:r>
                  <a:rPr lang="en-US" dirty="0" err="1"/>
                  <a:t>i-th</a:t>
                </a:r>
                <a:r>
                  <a:rPr lang="en-US" dirty="0"/>
                  <a:t> layer. Can grow very large</a:t>
                </a:r>
              </a:p>
              <a:p>
                <a:pPr lvl="1"/>
                <a:r>
                  <a:rPr lang="en-US" dirty="0"/>
                  <a:t>(We will </a:t>
                </a:r>
                <a:r>
                  <a:rPr lang="en-US"/>
                  <a:t>discuss CNNs </a:t>
                </a:r>
                <a:r>
                  <a:rPr lang="en-US" dirty="0"/>
                  <a:t>in the next lecture with much fewer params)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E90E3-A6EE-4B86-88FA-4DA12AEC4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4783832" cy="5562600"/>
              </a:xfrm>
              <a:blipFill>
                <a:blip r:embed="rId3"/>
                <a:stretch>
                  <a:fillRect l="-2934" t="-14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DF130-A433-4E21-855B-5355B317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3A95D82-937C-448A-AA6B-2CEF2E28FC7E}"/>
              </a:ext>
            </a:extLst>
          </p:cNvPr>
          <p:cNvSpPr/>
          <p:nvPr/>
        </p:nvSpPr>
        <p:spPr>
          <a:xfrm>
            <a:off x="4644008" y="1752379"/>
            <a:ext cx="4423792" cy="4329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C1650-D5A2-4985-87BB-8D5DECEE405E}"/>
              </a:ext>
            </a:extLst>
          </p:cNvPr>
          <p:cNvSpPr txBox="1"/>
          <p:nvPr/>
        </p:nvSpPr>
        <p:spPr>
          <a:xfrm>
            <a:off x="6508219" y="6082056"/>
            <a:ext cx="14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3-layer NN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2977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B3CF-5080-47A2-A8C7-2FF067EF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Example: Two-Layer Fully-Connected NN for Solving XOR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E2C1-8603-4C78-9ABC-9D96BD24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094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NN consists of one input, one hidden, and one output layer, with sigmoid activations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67CE7-9DA1-4482-B2D6-84D50BA9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9599631-D24C-4F5F-BADE-7B58E66B52F0}"/>
              </a:ext>
            </a:extLst>
          </p:cNvPr>
          <p:cNvSpPr/>
          <p:nvPr/>
        </p:nvSpPr>
        <p:spPr>
          <a:xfrm>
            <a:off x="251520" y="2204864"/>
            <a:ext cx="3357843" cy="256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32D62BD-881E-47B8-9714-3D62AC8C7AFE}"/>
              </a:ext>
            </a:extLst>
          </p:cNvPr>
          <p:cNvSpPr/>
          <p:nvPr/>
        </p:nvSpPr>
        <p:spPr>
          <a:xfrm>
            <a:off x="3798055" y="2788140"/>
            <a:ext cx="3912367" cy="3158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A34C8C26-136B-43F9-91F9-98C161217B01}"/>
              </a:ext>
            </a:extLst>
          </p:cNvPr>
          <p:cNvSpPr txBox="1"/>
          <p:nvPr/>
        </p:nvSpPr>
        <p:spPr>
          <a:xfrm>
            <a:off x="7188473" y="3772370"/>
            <a:ext cx="1848485" cy="624205"/>
          </a:xfrm>
          <a:prstGeom prst="rect">
            <a:avLst/>
          </a:prstGeom>
          <a:ln w="9524">
            <a:solidFill>
              <a:srgbClr val="9900FF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80645" marR="248285">
              <a:lnSpc>
                <a:spcPts val="1650"/>
              </a:lnSpc>
              <a:spcBef>
                <a:spcPts val="660"/>
              </a:spcBef>
            </a:pPr>
            <a:r>
              <a:rPr sz="1400" spc="-5" dirty="0">
                <a:latin typeface="Arial"/>
                <a:cs typeface="Arial"/>
              </a:rPr>
              <a:t>2 hidden units with  sigmoid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activations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B83E35A2-E405-4318-9460-C885FA461BE8}"/>
              </a:ext>
            </a:extLst>
          </p:cNvPr>
          <p:cNvSpPr txBox="1"/>
          <p:nvPr/>
        </p:nvSpPr>
        <p:spPr>
          <a:xfrm>
            <a:off x="7063424" y="5081685"/>
            <a:ext cx="1848485" cy="624205"/>
          </a:xfrm>
          <a:prstGeom prst="rect">
            <a:avLst/>
          </a:prstGeom>
          <a:ln w="9524">
            <a:solidFill>
              <a:srgbClr val="0000FF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80645" marR="337185">
              <a:lnSpc>
                <a:spcPts val="1650"/>
              </a:lnSpc>
              <a:spcBef>
                <a:spcPts val="660"/>
              </a:spcBef>
            </a:pPr>
            <a:r>
              <a:rPr sz="1400" spc="-5" dirty="0">
                <a:latin typeface="Arial"/>
                <a:cs typeface="Arial"/>
              </a:rPr>
              <a:t>output unit with  sigmoid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activation</a:t>
            </a:r>
            <a:endParaRPr sz="14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FC56C9B5-4046-4C63-88B0-DC431D07C0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8962368"/>
                  </p:ext>
                </p:extLst>
              </p:nvPr>
            </p:nvGraphicFramePr>
            <p:xfrm>
              <a:off x="1433578" y="4798072"/>
              <a:ext cx="145958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529">
                      <a:extLst>
                        <a:ext uri="{9D8B030D-6E8A-4147-A177-3AD203B41FA5}">
                          <a16:colId xmlns:a16="http://schemas.microsoft.com/office/drawing/2014/main" val="842844758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593196401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3650633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058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797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034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21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32435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FC56C9B5-4046-4C63-88B0-DC431D07C0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8962368"/>
                  </p:ext>
                </p:extLst>
              </p:nvPr>
            </p:nvGraphicFramePr>
            <p:xfrm>
              <a:off x="1433578" y="4798072"/>
              <a:ext cx="145958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6529">
                      <a:extLst>
                        <a:ext uri="{9D8B030D-6E8A-4147-A177-3AD203B41FA5}">
                          <a16:colId xmlns:a16="http://schemas.microsoft.com/office/drawing/2014/main" val="842844758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593196401"/>
                        </a:ext>
                      </a:extLst>
                    </a:gridCol>
                    <a:gridCol w="486529">
                      <a:extLst>
                        <a:ext uri="{9D8B030D-6E8A-4147-A177-3AD203B41FA5}">
                          <a16:colId xmlns:a16="http://schemas.microsoft.com/office/drawing/2014/main" val="3650633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1639" r="-205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1639" r="-105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1639" r="-500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6058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101639" r="-205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101639" r="-105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101639" r="-500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977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201639" r="-205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201639" r="-105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201639" r="-500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034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301639" r="-205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301639" r="-105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301639" r="-500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218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250" t="-401639" r="-205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250" t="-401639" r="-105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250" t="-401639" r="-500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32435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62991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449D-259C-4E3A-B4B1-1276696F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# Layers and Their Sizes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E46D-DFA2-4835-92AF-236EF544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23496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example illustrating adding more hidden neurons increases model capacity and reduces training error</a:t>
            </a:r>
          </a:p>
          <a:p>
            <a:r>
              <a:rPr lang="en-US" dirty="0"/>
              <a:t>But too many layers and neurons may lead to overfitting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A60D6-5741-4B52-A1A3-3A40A5F2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C8E3A26-19CB-425D-8618-13FDAC6765D5}"/>
              </a:ext>
            </a:extLst>
          </p:cNvPr>
          <p:cNvSpPr/>
          <p:nvPr/>
        </p:nvSpPr>
        <p:spPr>
          <a:xfrm>
            <a:off x="210875" y="3429000"/>
            <a:ext cx="8722249" cy="309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881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AF63-3BCB-42BE-AC12-6A14255A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NN for Multi-Class Classification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A15AFA-CE7A-49A6-BEDC-8754F1ABB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91264" cy="537396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a NN defining the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as the mapping from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-dim vector of logits,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classes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is the set of params (weights and biases)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correct label for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does not include the last SoftMax layer</a:t>
                </a:r>
              </a:p>
              <a:p>
                <a:r>
                  <a:rPr lang="en-US" dirty="0"/>
                  <a:t>e.g., a 3-layer NN consisting of 2 layers with </a:t>
                </a:r>
                <a:r>
                  <a:rPr lang="en-US" dirty="0" err="1"/>
                  <a:t>ReLU</a:t>
                </a:r>
                <a:r>
                  <a:rPr lang="en-US" dirty="0"/>
                  <a:t> activation functions and a last linear layer 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A15AFA-CE7A-49A6-BEDC-8754F1ABB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91264" cy="5373960"/>
              </a:xfrm>
              <a:blipFill>
                <a:blip r:embed="rId3"/>
                <a:stretch>
                  <a:fillRect l="-1471" t="-2384" r="-8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A4475-4420-4AF6-B00A-CCEC42DD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8949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63FC6-1071-405D-80EF-80ADA726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Cross-Entropy Loss for Multi-Class Classification</a:t>
            </a:r>
            <a:endParaRPr lang="en-SE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8C4A6-5081-4F6A-B2A8-F209F9AD5C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0" dirty="0"/>
                  <a:t>The SoftMax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b="0" dirty="0"/>
                  <a:t>computes a vector of predicted probabilities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b="0" dirty="0"/>
                  <a:t> from a vector of logits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b="0" dirty="0"/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classes: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loss function is defined as the negative log likelihood of the predicted probability corresponding to the correct 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Loss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amounts to maximizing the logit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corresponding to the correct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68C4A6-5081-4F6A-B2A8-F209F9AD5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1037" t="-2227" r="-192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D7EC4-68A7-4889-B836-512F9CF9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8948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F6D6-916B-4D41-B957-7DACA77A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Cross-Entropy Loss Example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7860D-222E-4807-B359-53246EBD8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648" y="1140280"/>
                <a:ext cx="8229600" cy="273084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Consider a NN for 3-class classification. Fig shows the last linear layer and the SoftMax layer </a:t>
                </a:r>
              </a:p>
              <a:p>
                <a:r>
                  <a:rPr lang="en-US" dirty="0"/>
                  <a:t>The last linear layer computes the vector of logits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2.85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.86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.28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input image to the NN,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intermediate input to the last layer)</a:t>
                </a:r>
              </a:p>
              <a:p>
                <a:r>
                  <a:rPr lang="en-US" dirty="0"/>
                  <a:t>The SoftMax layer computes the vector of predicted probabilities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.016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.631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.353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for labels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and the loss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.353</m:t>
                        </m:r>
                      </m:e>
                    </m:func>
                  </m:oMath>
                </a14:m>
                <a:r>
                  <a:rPr lang="en-US" dirty="0"/>
                  <a:t>, assuming correct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i="1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7860D-222E-4807-B359-53246EBD8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648" y="1140280"/>
                <a:ext cx="8229600" cy="2730844"/>
              </a:xfrm>
              <a:blipFill>
                <a:blip r:embed="rId2"/>
                <a:stretch>
                  <a:fillRect l="-889" t="-3795" r="-3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F1D31-FC58-4817-921F-35A3E93AA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AB4804-117A-466E-BE07-99854FC99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856" y="4026245"/>
            <a:ext cx="3949616" cy="20805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9932DA-EAE2-4857-A766-307C5796DA43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 bwMode="auto">
          <a:xfrm flipV="1">
            <a:off x="4345119" y="5066520"/>
            <a:ext cx="525737" cy="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45A98F8-B4A8-4545-9A5F-248E4E8D6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040" y="3789040"/>
            <a:ext cx="4081079" cy="25549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601078E-E880-40CD-BFF7-1ECEB163EB74}"/>
              </a:ext>
            </a:extLst>
          </p:cNvPr>
          <p:cNvSpPr txBox="1"/>
          <p:nvPr/>
        </p:nvSpPr>
        <p:spPr>
          <a:xfrm>
            <a:off x="1373967" y="6345369"/>
            <a:ext cx="213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Last Linear Layer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D3FB94-87C6-401C-BFE1-059F95BEDEF5}"/>
              </a:ext>
            </a:extLst>
          </p:cNvPr>
          <p:cNvSpPr txBox="1"/>
          <p:nvPr/>
        </p:nvSpPr>
        <p:spPr>
          <a:xfrm>
            <a:off x="6200800" y="6344001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SoftMax Layer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536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3609-8A19-4E60-829C-8E630793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868362"/>
          </a:xfrm>
        </p:spPr>
        <p:txBody>
          <a:bodyPr/>
          <a:lstStyle/>
          <a:p>
            <a:r>
              <a:rPr lang="en-US" sz="3600" dirty="0"/>
              <a:t>Binary Classification Metrics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6E65-5BCC-4A72-A004-977D7E8F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143000"/>
            <a:ext cx="5832648" cy="285811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relevant class is considered “positive” in a binary classifier</a:t>
            </a:r>
          </a:p>
          <a:p>
            <a:r>
              <a:rPr lang="en-US" dirty="0"/>
              <a:t>e.g., for a medical test that aims to diagnose people with a certain disease. “Positive” denotes sick (has disease), and “negative” denotes healthy (no disease)</a:t>
            </a:r>
          </a:p>
          <a:p>
            <a:pPr lvl="1"/>
            <a:r>
              <a:rPr lang="en-US" dirty="0"/>
              <a:t>TP: a sick person is diagnosed as sick</a:t>
            </a:r>
          </a:p>
          <a:p>
            <a:pPr lvl="1"/>
            <a:r>
              <a:rPr lang="en-US" dirty="0"/>
              <a:t>TN: a healthy person is diagnosed as healthy</a:t>
            </a:r>
            <a:endParaRPr lang="en-SE" dirty="0"/>
          </a:p>
          <a:p>
            <a:pPr lvl="1"/>
            <a:r>
              <a:rPr lang="en-US" dirty="0"/>
              <a:t>FP: a healthy person is misdiagnosed as sick</a:t>
            </a:r>
            <a:endParaRPr lang="en-SE" dirty="0"/>
          </a:p>
          <a:p>
            <a:pPr lvl="1"/>
            <a:r>
              <a:rPr lang="en-US" dirty="0"/>
              <a:t>FN: a sick person is misdiagnosed as healthy</a:t>
            </a:r>
            <a:endParaRPr lang="en-SE" dirty="0"/>
          </a:p>
          <a:p>
            <a:pPr lvl="1"/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824F1-1892-45A9-BC5A-A524DE9C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4FE5AFF0-6C1A-480B-B6C9-5145B66A91F9}"/>
              </a:ext>
            </a:extLst>
          </p:cNvPr>
          <p:cNvSpPr/>
          <p:nvPr/>
        </p:nvSpPr>
        <p:spPr>
          <a:xfrm>
            <a:off x="5958710" y="879690"/>
            <a:ext cx="3183448" cy="5753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DE99FCFE-76BC-460B-B229-E0F077186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730923"/>
              </p:ext>
            </p:extLst>
          </p:nvPr>
        </p:nvGraphicFramePr>
        <p:xfrm>
          <a:off x="451825" y="3953692"/>
          <a:ext cx="2711180" cy="159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0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0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649">
                <a:tc rowSpan="2" gridSpan="2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178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Prediction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2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Positives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Negatives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7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6210" marR="80010" indent="-64135">
                        <a:lnSpc>
                          <a:spcPts val="1120"/>
                        </a:lnSpc>
                        <a:spcBef>
                          <a:spcPts val="88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Ground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Truth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Positives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 marR="122555" algn="ctr">
                        <a:lnSpc>
                          <a:spcPts val="1120"/>
                        </a:lnSpc>
                        <a:spcBef>
                          <a:spcPts val="57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True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positive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(TP)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97790" algn="ctr">
                        <a:lnSpc>
                          <a:spcPts val="1120"/>
                        </a:lnSpc>
                        <a:spcBef>
                          <a:spcPts val="54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False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negative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(FN)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Negatives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 marR="90805" indent="-635" algn="ctr">
                        <a:lnSpc>
                          <a:spcPts val="1120"/>
                        </a:lnSpc>
                        <a:spcBef>
                          <a:spcPts val="45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False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positives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(FP)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5">
            <a:extLst>
              <a:ext uri="{FF2B5EF4-FFF2-40B4-BE49-F238E27FC236}">
                <a16:creationId xmlns:a16="http://schemas.microsoft.com/office/drawing/2014/main" id="{6579E87B-B54B-4762-9752-7C9CC7CC14A8}"/>
              </a:ext>
            </a:extLst>
          </p:cNvPr>
          <p:cNvSpPr/>
          <p:nvPr/>
        </p:nvSpPr>
        <p:spPr>
          <a:xfrm>
            <a:off x="1753572" y="4474016"/>
            <a:ext cx="692150" cy="1358265"/>
          </a:xfrm>
          <a:custGeom>
            <a:avLst/>
            <a:gdLst/>
            <a:ahLst/>
            <a:cxnLst/>
            <a:rect l="l" t="t" r="r" b="b"/>
            <a:pathLst>
              <a:path w="692150" h="1358264">
                <a:moveTo>
                  <a:pt x="0" y="1185147"/>
                </a:moveTo>
                <a:lnTo>
                  <a:pt x="327434" y="1185147"/>
                </a:lnTo>
                <a:lnTo>
                  <a:pt x="327434" y="1332872"/>
                </a:lnTo>
                <a:lnTo>
                  <a:pt x="308676" y="1332872"/>
                </a:lnTo>
                <a:lnTo>
                  <a:pt x="346049" y="1357797"/>
                </a:lnTo>
                <a:lnTo>
                  <a:pt x="383421" y="1332872"/>
                </a:lnTo>
                <a:lnTo>
                  <a:pt x="364664" y="1332872"/>
                </a:lnTo>
                <a:lnTo>
                  <a:pt x="364664" y="1185147"/>
                </a:lnTo>
                <a:lnTo>
                  <a:pt x="692098" y="1185147"/>
                </a:lnTo>
                <a:lnTo>
                  <a:pt x="692098" y="0"/>
                </a:lnTo>
                <a:lnTo>
                  <a:pt x="0" y="0"/>
                </a:lnTo>
                <a:lnTo>
                  <a:pt x="0" y="1185147"/>
                </a:lnTo>
                <a:close/>
              </a:path>
            </a:pathLst>
          </a:custGeom>
          <a:ln w="35999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89991D35-EB00-4126-8328-78FD937D3748}"/>
              </a:ext>
            </a:extLst>
          </p:cNvPr>
          <p:cNvSpPr/>
          <p:nvPr/>
        </p:nvSpPr>
        <p:spPr>
          <a:xfrm>
            <a:off x="1792222" y="4513591"/>
            <a:ext cx="1525905" cy="537845"/>
          </a:xfrm>
          <a:custGeom>
            <a:avLst/>
            <a:gdLst/>
            <a:ahLst/>
            <a:cxnLst/>
            <a:rect l="l" t="t" r="r" b="b"/>
            <a:pathLst>
              <a:path w="1525904" h="537845">
                <a:moveTo>
                  <a:pt x="1525496" y="268649"/>
                </a:moveTo>
                <a:lnTo>
                  <a:pt x="1506146" y="239624"/>
                </a:lnTo>
                <a:lnTo>
                  <a:pt x="1506146" y="256549"/>
                </a:lnTo>
                <a:lnTo>
                  <a:pt x="1411472" y="256549"/>
                </a:lnTo>
                <a:lnTo>
                  <a:pt x="1411472" y="0"/>
                </a:lnTo>
                <a:lnTo>
                  <a:pt x="0" y="0"/>
                </a:lnTo>
                <a:lnTo>
                  <a:pt x="0" y="537298"/>
                </a:lnTo>
                <a:lnTo>
                  <a:pt x="1411472" y="537298"/>
                </a:lnTo>
                <a:lnTo>
                  <a:pt x="1411472" y="280749"/>
                </a:lnTo>
                <a:lnTo>
                  <a:pt x="1506146" y="280749"/>
                </a:lnTo>
                <a:lnTo>
                  <a:pt x="1506146" y="297674"/>
                </a:lnTo>
                <a:lnTo>
                  <a:pt x="1525496" y="268649"/>
                </a:lnTo>
                <a:close/>
              </a:path>
            </a:pathLst>
          </a:custGeom>
          <a:ln w="3599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828655-15A2-453D-8080-4B8FC7F66A5B}"/>
                  </a:ext>
                </a:extLst>
              </p:cNvPr>
              <p:cNvSpPr txBox="1"/>
              <p:nvPr/>
            </p:nvSpPr>
            <p:spPr>
              <a:xfrm>
                <a:off x="3237532" y="5800385"/>
                <a:ext cx="3097515" cy="616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828655-15A2-453D-8080-4B8FC7F66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532" y="5800385"/>
                <a:ext cx="3097515" cy="616707"/>
              </a:xfrm>
              <a:prstGeom prst="rect">
                <a:avLst/>
              </a:prstGeom>
              <a:blipFill>
                <a:blip r:embed="rId3"/>
                <a:stretch>
                  <a:fillRect l="-157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84FB8C19-0235-4BB1-A2C9-A0D04C3BBF4C}"/>
              </a:ext>
            </a:extLst>
          </p:cNvPr>
          <p:cNvSpPr/>
          <p:nvPr/>
        </p:nvSpPr>
        <p:spPr bwMode="auto">
          <a:xfrm>
            <a:off x="1753572" y="4474016"/>
            <a:ext cx="1409433" cy="1070095"/>
          </a:xfrm>
          <a:prstGeom prst="rect">
            <a:avLst/>
          </a:prstGeom>
          <a:noFill/>
          <a:ln w="25400" cap="flat" cmpd="sng" algn="ctr">
            <a:solidFill>
              <a:srgbClr val="9966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3F8A6E-382C-4BC7-88F2-73AB3FBEAF88}"/>
              </a:ext>
            </a:extLst>
          </p:cNvPr>
          <p:cNvCxnSpPr>
            <a:cxnSpLocks/>
          </p:cNvCxnSpPr>
          <p:nvPr/>
        </p:nvCxnSpPr>
        <p:spPr bwMode="auto">
          <a:xfrm>
            <a:off x="3185291" y="5602918"/>
            <a:ext cx="234581" cy="229363"/>
          </a:xfrm>
          <a:prstGeom prst="straightConnector1">
            <a:avLst/>
          </a:prstGeom>
          <a:noFill/>
          <a:ln w="57150" cap="flat" cmpd="sng" algn="ctr">
            <a:solidFill>
              <a:srgbClr val="996633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169D95-6592-427F-9232-CF520C28DDAE}"/>
                  </a:ext>
                </a:extLst>
              </p:cNvPr>
              <p:cNvSpPr txBox="1"/>
              <p:nvPr/>
            </p:nvSpPr>
            <p:spPr>
              <a:xfrm>
                <a:off x="3356777" y="4433307"/>
                <a:ext cx="1857496" cy="616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169D95-6592-427F-9232-CF520C28D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777" y="4433307"/>
                <a:ext cx="1857496" cy="616707"/>
              </a:xfrm>
              <a:prstGeom prst="rect">
                <a:avLst/>
              </a:prstGeom>
              <a:blipFill>
                <a:blip r:embed="rId4"/>
                <a:stretch>
                  <a:fillRect l="-29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E83C77-29D0-4AF1-B582-F83DB1676C35}"/>
                  </a:ext>
                </a:extLst>
              </p:cNvPr>
              <p:cNvSpPr txBox="1"/>
              <p:nvPr/>
            </p:nvSpPr>
            <p:spPr>
              <a:xfrm>
                <a:off x="846627" y="5913328"/>
                <a:ext cx="2141227" cy="616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E83C77-29D0-4AF1-B582-F83DB1676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27" y="5913328"/>
                <a:ext cx="2141227" cy="616707"/>
              </a:xfrm>
              <a:prstGeom prst="rect">
                <a:avLst/>
              </a:prstGeom>
              <a:blipFill>
                <a:blip r:embed="rId5"/>
                <a:stretch>
                  <a:fillRect l="-25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257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BD43-ED20-4C21-93F8-911F87A0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F795C-08EA-44D6-8C7A-E81D8EFC2F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459" y="1146296"/>
                <a:ext cx="8229600" cy="2714752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Binary classification results typically depend on a parameter (</a:t>
                </a:r>
                <a:r>
                  <a:rPr lang="en-US" dirty="0" err="1"/>
                  <a:t>eg.</a:t>
                </a:r>
                <a:r>
                  <a:rPr lang="en-US" dirty="0"/>
                  <a:t> decision threshold) whose value impacts precision and recall.</a:t>
                </a:r>
              </a:p>
              <a:p>
                <a:r>
                  <a:rPr lang="en-US" dirty="0"/>
                  <a:t>Receiver Operating Curve (ROC curve):</a:t>
                </a:r>
              </a:p>
              <a:p>
                <a:pPr lvl="1"/>
                <a:r>
                  <a:rPr lang="en-US" dirty="0"/>
                  <a:t>x-axis: False Positive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US" dirty="0"/>
                  <a:t> = recall</a:t>
                </a:r>
              </a:p>
              <a:p>
                <a:pPr lvl="1"/>
                <a:r>
                  <a:rPr lang="en-US" dirty="0"/>
                  <a:t>y-axis: True Positive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ideal ROC curve: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≡1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Moving the decision threshold will cause FPR and TPR to move in the same direction</a:t>
                </a:r>
              </a:p>
              <a:p>
                <a:pPr lvl="1"/>
                <a:r>
                  <a:rPr lang="en-US" dirty="0"/>
                  <a:t>e.g., a medical test that sets a high threshold for positive diagnosis will have both low FPR and low TPR, and vice versa</a:t>
                </a:r>
              </a:p>
              <a:p>
                <a:pPr lvl="1"/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4F795C-08EA-44D6-8C7A-E81D8EFC2F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459" y="1146296"/>
                <a:ext cx="8229600" cy="2714752"/>
              </a:xfrm>
              <a:blipFill>
                <a:blip r:embed="rId2"/>
                <a:stretch>
                  <a:fillRect l="-519" t="-3146" r="-11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904D6-A80B-4D52-8242-BDA35514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050E4BDE-5EDE-4C12-8D3D-38B14C4E5D93}"/>
              </a:ext>
            </a:extLst>
          </p:cNvPr>
          <p:cNvSpPr/>
          <p:nvPr/>
        </p:nvSpPr>
        <p:spPr>
          <a:xfrm>
            <a:off x="2987824" y="3753775"/>
            <a:ext cx="3168352" cy="3014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588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2016-0550-46B1-8699-CC5D4648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Taxonomy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4724-CC96-4B77-B285-C82785957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7911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Supervised Learning:	</a:t>
            </a:r>
          </a:p>
          <a:p>
            <a:pPr lvl="1"/>
            <a:r>
              <a:rPr lang="en-US" dirty="0"/>
              <a:t>The system is presented with example inputs and their desired outputs, given by a “teacher”, and the goal is to learn a general rule that maps inputs to outputs.</a:t>
            </a:r>
          </a:p>
          <a:p>
            <a:pPr lvl="2"/>
            <a:r>
              <a:rPr lang="en-US" altLang="zh-CN" dirty="0"/>
              <a:t>Classification (cat or dog?)</a:t>
            </a:r>
          </a:p>
          <a:p>
            <a:pPr lvl="2"/>
            <a:r>
              <a:rPr lang="en-US" altLang="zh-CN" dirty="0"/>
              <a:t>Regression (housing price next year?)</a:t>
            </a:r>
          </a:p>
          <a:p>
            <a:r>
              <a:rPr lang="en-US" dirty="0"/>
              <a:t>Unsupervised Learning:</a:t>
            </a:r>
          </a:p>
          <a:p>
            <a:pPr lvl="1"/>
            <a:r>
              <a:rPr lang="en-US" dirty="0"/>
              <a:t>No labels are given to the learning algorithm, leaving it on its own to find structure in its input. Unsupervised learning can be a goal in itself (discovering hidden patterns in data) or a means towards an end (feature learning).</a:t>
            </a:r>
          </a:p>
          <a:p>
            <a:pPr lvl="2"/>
            <a:r>
              <a:rPr lang="en-US" dirty="0"/>
              <a:t>Parametric UL (e.g., Gaussian Mixture Models)</a:t>
            </a:r>
          </a:p>
          <a:p>
            <a:pPr lvl="2"/>
            <a:r>
              <a:rPr lang="en-US" dirty="0"/>
              <a:t>Non-parametric UL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04775-350A-4154-A04E-986C9960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1924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6F88-E062-4ACF-8E1F-8CC4B179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 for Multi-Class Classification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C46A-ED18-442A-9694-3B74DC46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classification as a special case of multi-class classification: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8CF38-CE45-46D8-9659-C5387326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629082BE-D042-45E1-911D-14A1CC3EA37C}"/>
              </a:ext>
            </a:extLst>
          </p:cNvPr>
          <p:cNvSpPr/>
          <p:nvPr/>
        </p:nvSpPr>
        <p:spPr>
          <a:xfrm>
            <a:off x="281054" y="2603737"/>
            <a:ext cx="3275990" cy="1371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F2212289-56DB-428A-8842-3775BE06D7C4}"/>
              </a:ext>
            </a:extLst>
          </p:cNvPr>
          <p:cNvSpPr/>
          <p:nvPr/>
        </p:nvSpPr>
        <p:spPr>
          <a:xfrm>
            <a:off x="2037473" y="2603724"/>
            <a:ext cx="1304290" cy="625475"/>
          </a:xfrm>
          <a:custGeom>
            <a:avLst/>
            <a:gdLst/>
            <a:ahLst/>
            <a:cxnLst/>
            <a:rect l="l" t="t" r="r" b="b"/>
            <a:pathLst>
              <a:path w="1304289" h="625475">
                <a:moveTo>
                  <a:pt x="0" y="0"/>
                </a:moveTo>
                <a:lnTo>
                  <a:pt x="1304097" y="0"/>
                </a:lnTo>
                <a:lnTo>
                  <a:pt x="1304097" y="625198"/>
                </a:lnTo>
                <a:lnTo>
                  <a:pt x="0" y="625198"/>
                </a:lnTo>
                <a:lnTo>
                  <a:pt x="0" y="0"/>
                </a:lnTo>
                <a:close/>
              </a:path>
            </a:pathLst>
          </a:custGeom>
          <a:ln w="359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C3B8FE19-AF95-4D44-BD7F-8C4018F2CF74}"/>
              </a:ext>
            </a:extLst>
          </p:cNvPr>
          <p:cNvSpPr/>
          <p:nvPr/>
        </p:nvSpPr>
        <p:spPr>
          <a:xfrm>
            <a:off x="1818649" y="3328273"/>
            <a:ext cx="1705610" cy="727075"/>
          </a:xfrm>
          <a:custGeom>
            <a:avLst/>
            <a:gdLst/>
            <a:ahLst/>
            <a:cxnLst/>
            <a:rect l="l" t="t" r="r" b="b"/>
            <a:pathLst>
              <a:path w="1705610" h="727075">
                <a:moveTo>
                  <a:pt x="0" y="0"/>
                </a:moveTo>
                <a:lnTo>
                  <a:pt x="1705196" y="0"/>
                </a:lnTo>
                <a:lnTo>
                  <a:pt x="1705196" y="726598"/>
                </a:lnTo>
                <a:lnTo>
                  <a:pt x="0" y="726598"/>
                </a:lnTo>
                <a:lnTo>
                  <a:pt x="0" y="0"/>
                </a:lnTo>
                <a:close/>
              </a:path>
            </a:pathLst>
          </a:custGeom>
          <a:ln w="3599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6C5FDD98-1671-4DBF-B67A-D4F1EADC5B18}"/>
              </a:ext>
            </a:extLst>
          </p:cNvPr>
          <p:cNvSpPr/>
          <p:nvPr/>
        </p:nvSpPr>
        <p:spPr>
          <a:xfrm>
            <a:off x="1842474" y="3328273"/>
            <a:ext cx="1629410" cy="678180"/>
          </a:xfrm>
          <a:custGeom>
            <a:avLst/>
            <a:gdLst/>
            <a:ahLst/>
            <a:cxnLst/>
            <a:rect l="l" t="t" r="r" b="b"/>
            <a:pathLst>
              <a:path w="1629410" h="678180">
                <a:moveTo>
                  <a:pt x="0" y="0"/>
                </a:moveTo>
                <a:lnTo>
                  <a:pt x="1628996" y="0"/>
                </a:lnTo>
                <a:lnTo>
                  <a:pt x="1628996" y="677698"/>
                </a:lnTo>
                <a:lnTo>
                  <a:pt x="0" y="677698"/>
                </a:lnTo>
                <a:lnTo>
                  <a:pt x="0" y="0"/>
                </a:lnTo>
                <a:close/>
              </a:path>
            </a:pathLst>
          </a:custGeom>
          <a:ln w="359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8A2B97B1-7564-4FB2-A7B3-4336183EE1FA}"/>
              </a:ext>
            </a:extLst>
          </p:cNvPr>
          <p:cNvSpPr/>
          <p:nvPr/>
        </p:nvSpPr>
        <p:spPr>
          <a:xfrm>
            <a:off x="4135419" y="2823324"/>
            <a:ext cx="1111250" cy="998855"/>
          </a:xfrm>
          <a:custGeom>
            <a:avLst/>
            <a:gdLst/>
            <a:ahLst/>
            <a:cxnLst/>
            <a:rect l="l" t="t" r="r" b="b"/>
            <a:pathLst>
              <a:path w="1111250" h="998855">
                <a:moveTo>
                  <a:pt x="0" y="249599"/>
                </a:moveTo>
                <a:lnTo>
                  <a:pt x="611998" y="249599"/>
                </a:lnTo>
                <a:lnTo>
                  <a:pt x="611998" y="0"/>
                </a:lnTo>
                <a:lnTo>
                  <a:pt x="1111197" y="499198"/>
                </a:lnTo>
                <a:lnTo>
                  <a:pt x="611998" y="998397"/>
                </a:lnTo>
                <a:lnTo>
                  <a:pt x="611998" y="748798"/>
                </a:lnTo>
                <a:lnTo>
                  <a:pt x="0" y="748798"/>
                </a:lnTo>
                <a:lnTo>
                  <a:pt x="0" y="249599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A6C7CFDD-BFEF-4EFC-9236-4B051485A665}"/>
              </a:ext>
            </a:extLst>
          </p:cNvPr>
          <p:cNvSpPr txBox="1"/>
          <p:nvPr/>
        </p:nvSpPr>
        <p:spPr>
          <a:xfrm>
            <a:off x="4301672" y="3210634"/>
            <a:ext cx="52959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Binary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3079BB53-542C-4E60-916F-FCA1BCD7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32521"/>
              </p:ext>
            </p:extLst>
          </p:nvPr>
        </p:nvGraphicFramePr>
        <p:xfrm>
          <a:off x="-16835" y="4331721"/>
          <a:ext cx="3908440" cy="1533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7649">
                <a:tc rowSpan="2" gridSpan="2"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Prediction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64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9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1935" marR="166370" indent="-64135">
                        <a:lnSpc>
                          <a:spcPts val="1120"/>
                        </a:lnSpc>
                        <a:spcBef>
                          <a:spcPts val="72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Ground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Truth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x(1,1)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x(1,2)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x(1,3)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x(2,1)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x(2,2)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x(2,3)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9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Class</a:t>
                      </a:r>
                      <a:r>
                        <a:rPr sz="10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x(3,1)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x(3,2)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x(3,3)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" name="object 9">
            <a:extLst>
              <a:ext uri="{FF2B5EF4-FFF2-40B4-BE49-F238E27FC236}">
                <a16:creationId xmlns:a16="http://schemas.microsoft.com/office/drawing/2014/main" id="{E75D46C1-A349-4FCA-A84B-FC685443C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29451"/>
              </p:ext>
            </p:extLst>
          </p:nvPr>
        </p:nvGraphicFramePr>
        <p:xfrm>
          <a:off x="5335429" y="4293096"/>
          <a:ext cx="3533217" cy="1611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3199">
                <a:tc rowSpan="2" gridSpan="2">
                  <a:txBody>
                    <a:bodyPr/>
                    <a:lstStyle/>
                    <a:p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Prediction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4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Positives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negative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7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8285" marR="172720" indent="-64135">
                        <a:lnSpc>
                          <a:spcPts val="1120"/>
                        </a:lnSpc>
                        <a:spcBef>
                          <a:spcPts val="825"/>
                        </a:spcBef>
                      </a:pPr>
                      <a:r>
                        <a:rPr sz="1000" dirty="0">
                          <a:latin typeface="Arial"/>
                          <a:cs typeface="Arial"/>
                        </a:rPr>
                        <a:t>Ground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Truth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Positives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32740" marR="80645" indent="-240029">
                        <a:lnSpc>
                          <a:spcPts val="112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positive  (TP)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211454" marR="203835" algn="ctr">
                        <a:lnSpc>
                          <a:spcPts val="1120"/>
                        </a:lnSpc>
                        <a:spcBef>
                          <a:spcPts val="49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False  </a:t>
                      </a:r>
                      <a:r>
                        <a:rPr sz="1000" dirty="0">
                          <a:latin typeface="Arial"/>
                          <a:cs typeface="Arial"/>
                        </a:rPr>
                        <a:t>negative 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(FN)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4">
                      <a:solidFill>
                        <a:srgbClr val="000000"/>
                      </a:solidFill>
                      <a:prstDash val="solid"/>
                    </a:lnR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Negative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28295" marR="24130" indent="-296545">
                        <a:lnSpc>
                          <a:spcPts val="112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False</a:t>
                      </a:r>
                      <a:r>
                        <a:rPr sz="1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positives  (FP)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24485" marR="55880" indent="-261620">
                        <a:lnSpc>
                          <a:spcPts val="1120"/>
                        </a:lnSpc>
                      </a:pPr>
                      <a:r>
                        <a:rPr sz="1000" spc="-5" dirty="0">
                          <a:latin typeface="Arial"/>
                          <a:cs typeface="Arial"/>
                        </a:rPr>
                        <a:t>True</a:t>
                      </a:r>
                      <a:r>
                        <a:rPr sz="1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5" dirty="0">
                          <a:latin typeface="Arial"/>
                          <a:cs typeface="Arial"/>
                        </a:rPr>
                        <a:t>negative  (TN)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4">
                      <a:solidFill>
                        <a:srgbClr val="000000"/>
                      </a:solidFill>
                      <a:prstDash val="solid"/>
                    </a:lnL>
                    <a:lnR w="9524">
                      <a:solidFill>
                        <a:srgbClr val="000000"/>
                      </a:solidFill>
                      <a:prstDash val="solid"/>
                    </a:lnR>
                    <a:lnT w="9524">
                      <a:solidFill>
                        <a:srgbClr val="000000"/>
                      </a:solidFill>
                      <a:prstDash val="solid"/>
                    </a:lnT>
                    <a:lnB w="9524">
                      <a:solidFill>
                        <a:srgbClr val="000000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bject 10">
            <a:extLst>
              <a:ext uri="{FF2B5EF4-FFF2-40B4-BE49-F238E27FC236}">
                <a16:creationId xmlns:a16="http://schemas.microsoft.com/office/drawing/2014/main" id="{B9868EAA-A28F-46B8-9709-31BFAFA433C1}"/>
              </a:ext>
            </a:extLst>
          </p:cNvPr>
          <p:cNvSpPr/>
          <p:nvPr/>
        </p:nvSpPr>
        <p:spPr>
          <a:xfrm>
            <a:off x="5492591" y="2946919"/>
            <a:ext cx="3275993" cy="751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919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AB7D-9C2F-4094-88BB-3C908682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CB395-DAF1-48C0-880A-601856AB7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C8D08-D124-44E1-950A-125530F1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485F14F9-B4CC-4D56-B744-045D0B33A419}"/>
              </a:ext>
            </a:extLst>
          </p:cNvPr>
          <p:cNvSpPr txBox="1"/>
          <p:nvPr/>
        </p:nvSpPr>
        <p:spPr>
          <a:xfrm>
            <a:off x="1259632" y="3097854"/>
            <a:ext cx="707770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8130" marR="5080" indent="-2806065">
              <a:lnSpc>
                <a:spcPct val="100299"/>
              </a:lnSpc>
            </a:pPr>
            <a:r>
              <a:rPr sz="4800" spc="-25" dirty="0">
                <a:latin typeface="Arial"/>
                <a:cs typeface="Arial"/>
              </a:rPr>
              <a:t>Training </a:t>
            </a:r>
            <a:r>
              <a:rPr sz="4800" spc="-35" dirty="0">
                <a:latin typeface="Arial"/>
                <a:cs typeface="Arial"/>
              </a:rPr>
              <a:t>Neural </a:t>
            </a:r>
            <a:r>
              <a:rPr sz="4800" spc="45" dirty="0">
                <a:latin typeface="Arial"/>
                <a:cs typeface="Arial"/>
              </a:rPr>
              <a:t>Networks</a:t>
            </a:r>
            <a:endParaRPr sz="4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6152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1899-3B7E-478C-93A1-F92F1954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266928" cy="868362"/>
          </a:xfrm>
        </p:spPr>
        <p:txBody>
          <a:bodyPr/>
          <a:lstStyle/>
          <a:p>
            <a:r>
              <a:rPr lang="en-US" sz="3600" dirty="0"/>
              <a:t>K-Fold Cross-Validation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ADF5A-70D5-4150-B858-A1C8AC5C1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41148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Divide data into train data and test data</a:t>
            </a:r>
          </a:p>
          <a:p>
            <a:r>
              <a:rPr lang="en-US" dirty="0"/>
              <a:t>Since we cannot peek at the test data during training time, we use part of the train data for Cross-Validation:</a:t>
            </a:r>
          </a:p>
          <a:p>
            <a:r>
              <a:rPr lang="en-US" dirty="0"/>
              <a:t>e.g., Divide training data into K=5 parts (folds). Use each fold as validation data, and the other 4 folds as training data. Cycle through the choice of which fold used for validation  and average results.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7E45E-76FB-42D5-872D-082FFCF5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1026" name="Picture 2" descr="K-Fold Crossvalidation">
            <a:extLst>
              <a:ext uri="{FF2B5EF4-FFF2-40B4-BE49-F238E27FC236}">
                <a16:creationId xmlns:a16="http://schemas.microsoft.com/office/drawing/2014/main" id="{DC897D6F-67AF-4FA1-8298-AAF5318D0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345" y="-83490"/>
            <a:ext cx="4829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704E7D-20FC-4F85-9551-FD8E29E160AA}"/>
              </a:ext>
            </a:extLst>
          </p:cNvPr>
          <p:cNvSpPr txBox="1"/>
          <p:nvPr/>
        </p:nvSpPr>
        <p:spPr>
          <a:xfrm>
            <a:off x="1412776" y="6604084"/>
            <a:ext cx="631844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050" dirty="0"/>
              <a:t>https://github.com/jeffheaton/t81_558_deep_learning/blob/master/t81_558_class_05_2_kfold.ipynb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D92EEF5-80F5-4C96-8026-798C99815EAD}"/>
              </a:ext>
            </a:extLst>
          </p:cNvPr>
          <p:cNvSpPr/>
          <p:nvPr/>
        </p:nvSpPr>
        <p:spPr>
          <a:xfrm>
            <a:off x="0" y="5562600"/>
            <a:ext cx="4612521" cy="672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900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8B8C-AEF7-477D-A2F7-FFE3C623B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CAFEE-F3BB-4EA0-BB93-EDC4A8A62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1371587"/>
              </a:xfrm>
            </p:spPr>
            <p:txBody>
              <a:bodyPr/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Gradient descent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Loss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CAFEE-F3BB-4EA0-BB93-EDC4A8A62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1371587"/>
              </a:xfrm>
              <a:blipFill>
                <a:blip r:embed="rId2"/>
                <a:stretch>
                  <a:fillRect l="-1704" t="-58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05AB3-E01B-448A-B6E1-0B914BE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CB22FD-A2A2-449B-86F5-72D8611E7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77" y="1847936"/>
            <a:ext cx="2987993" cy="4774733"/>
          </a:xfrm>
          <a:prstGeom prst="rect">
            <a:avLst/>
          </a:prstGeom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id="{4FA0DD1C-AFF1-4D67-9559-28D54A6872E0}"/>
              </a:ext>
            </a:extLst>
          </p:cNvPr>
          <p:cNvSpPr/>
          <p:nvPr/>
        </p:nvSpPr>
        <p:spPr>
          <a:xfrm>
            <a:off x="5016347" y="2492896"/>
            <a:ext cx="2943219" cy="2914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C8F36516-FCBA-4E79-AD61-C7AAB5E3AC46}"/>
              </a:ext>
            </a:extLst>
          </p:cNvPr>
          <p:cNvSpPr/>
          <p:nvPr/>
        </p:nvSpPr>
        <p:spPr>
          <a:xfrm>
            <a:off x="4574116" y="5018892"/>
            <a:ext cx="1734875" cy="388648"/>
          </a:xfrm>
          <a:custGeom>
            <a:avLst/>
            <a:gdLst/>
            <a:ahLst/>
            <a:cxnLst/>
            <a:rect l="l" t="t" r="r" b="b"/>
            <a:pathLst>
              <a:path w="2901315" h="634364">
                <a:moveTo>
                  <a:pt x="0" y="634373"/>
                </a:moveTo>
                <a:lnTo>
                  <a:pt x="2900944" y="0"/>
                </a:lnTo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4ECECF8D-F510-46DA-8CD6-C3452A441FF1}"/>
              </a:ext>
            </a:extLst>
          </p:cNvPr>
          <p:cNvSpPr/>
          <p:nvPr/>
        </p:nvSpPr>
        <p:spPr>
          <a:xfrm>
            <a:off x="6301895" y="4988141"/>
            <a:ext cx="91440" cy="61594"/>
          </a:xfrm>
          <a:custGeom>
            <a:avLst/>
            <a:gdLst/>
            <a:ahLst/>
            <a:cxnLst/>
            <a:rect l="l" t="t" r="r" b="b"/>
            <a:pathLst>
              <a:path w="91439" h="61594">
                <a:moveTo>
                  <a:pt x="13424" y="61474"/>
                </a:moveTo>
                <a:lnTo>
                  <a:pt x="91174" y="12274"/>
                </a:lnTo>
                <a:lnTo>
                  <a:pt x="0" y="0"/>
                </a:lnTo>
                <a:lnTo>
                  <a:pt x="13424" y="61474"/>
                </a:lnTo>
                <a:close/>
              </a:path>
            </a:pathLst>
          </a:custGeom>
          <a:ln w="1904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C7A74CC6-C973-4FCF-A302-AC5C70E5AA9D}"/>
              </a:ext>
            </a:extLst>
          </p:cNvPr>
          <p:cNvSpPr txBox="1"/>
          <p:nvPr/>
        </p:nvSpPr>
        <p:spPr>
          <a:xfrm>
            <a:off x="4022963" y="5504715"/>
            <a:ext cx="258354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spc="-5" dirty="0">
                <a:latin typeface="Arial"/>
                <a:cs typeface="Arial"/>
              </a:rPr>
              <a:t>N</a:t>
            </a:r>
            <a:r>
              <a:rPr sz="2400" spc="-5" dirty="0">
                <a:latin typeface="Arial"/>
                <a:cs typeface="Arial"/>
              </a:rPr>
              <a:t>egative gradient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71E4353C-9FDE-4BB9-8578-BEA5AC70595E}"/>
              </a:ext>
            </a:extLst>
          </p:cNvPr>
          <p:cNvSpPr/>
          <p:nvPr/>
        </p:nvSpPr>
        <p:spPr>
          <a:xfrm>
            <a:off x="5015997" y="5520440"/>
            <a:ext cx="3248660" cy="0"/>
          </a:xfrm>
          <a:custGeom>
            <a:avLst/>
            <a:gdLst/>
            <a:ahLst/>
            <a:cxnLst/>
            <a:rect l="l" t="t" r="r" b="b"/>
            <a:pathLst>
              <a:path w="3248660">
                <a:moveTo>
                  <a:pt x="0" y="0"/>
                </a:moveTo>
                <a:lnTo>
                  <a:pt x="3248543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2">
            <a:extLst>
              <a:ext uri="{FF2B5EF4-FFF2-40B4-BE49-F238E27FC236}">
                <a16:creationId xmlns:a16="http://schemas.microsoft.com/office/drawing/2014/main" id="{B31A2864-2E13-4497-B839-7C3EC37A2821}"/>
              </a:ext>
            </a:extLst>
          </p:cNvPr>
          <p:cNvSpPr/>
          <p:nvPr/>
        </p:nvSpPr>
        <p:spPr>
          <a:xfrm>
            <a:off x="8264541" y="5504715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0" y="31449"/>
                </a:moveTo>
                <a:lnTo>
                  <a:pt x="43224" y="15724"/>
                </a:lnTo>
                <a:lnTo>
                  <a:pt x="0" y="0"/>
                </a:lnTo>
                <a:lnTo>
                  <a:pt x="0" y="31449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object 13">
                <a:extLst>
                  <a:ext uri="{FF2B5EF4-FFF2-40B4-BE49-F238E27FC236}">
                    <a16:creationId xmlns:a16="http://schemas.microsoft.com/office/drawing/2014/main" id="{232278B5-B461-4D91-A7EA-5FFFFFDFA16D}"/>
                  </a:ext>
                </a:extLst>
              </p:cNvPr>
              <p:cNvSpPr txBox="1"/>
              <p:nvPr/>
            </p:nvSpPr>
            <p:spPr>
              <a:xfrm>
                <a:off x="7841437" y="5536847"/>
                <a:ext cx="4953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sz="1800" i="1" spc="-5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spc="-5" dirty="0">
                              <a:latin typeface="Cambria Math" panose="02040503050406030204" pitchFamily="18" charset="0"/>
                              <a:cs typeface="Arial"/>
                            </a:rPr>
                            <m:t>𝜃</m:t>
                          </m:r>
                        </m:e>
                        <m:sub>
                          <m:r>
                            <a:rPr lang="en-SE" sz="1800" i="1" spc="-5" dirty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sz="18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8" name="object 13">
                <a:extLst>
                  <a:ext uri="{FF2B5EF4-FFF2-40B4-BE49-F238E27FC236}">
                    <a16:creationId xmlns:a16="http://schemas.microsoft.com/office/drawing/2014/main" id="{232278B5-B461-4D91-A7EA-5FFFFFDFA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437" y="5536847"/>
                <a:ext cx="495300" cy="276999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14">
            <a:extLst>
              <a:ext uri="{FF2B5EF4-FFF2-40B4-BE49-F238E27FC236}">
                <a16:creationId xmlns:a16="http://schemas.microsoft.com/office/drawing/2014/main" id="{73086CB1-B1D5-4A02-93EF-4F6C97EFB478}"/>
              </a:ext>
            </a:extLst>
          </p:cNvPr>
          <p:cNvSpPr/>
          <p:nvPr/>
        </p:nvSpPr>
        <p:spPr>
          <a:xfrm>
            <a:off x="4948472" y="2363996"/>
            <a:ext cx="0" cy="3156585"/>
          </a:xfrm>
          <a:custGeom>
            <a:avLst/>
            <a:gdLst/>
            <a:ahLst/>
            <a:cxnLst/>
            <a:rect l="l" t="t" r="r" b="b"/>
            <a:pathLst>
              <a:path h="3156585">
                <a:moveTo>
                  <a:pt x="0" y="3156443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F58B8607-EEEB-401B-8699-558BF0C834C0}"/>
              </a:ext>
            </a:extLst>
          </p:cNvPr>
          <p:cNvSpPr/>
          <p:nvPr/>
        </p:nvSpPr>
        <p:spPr>
          <a:xfrm>
            <a:off x="4932747" y="232077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31449" y="43224"/>
                </a:moveTo>
                <a:lnTo>
                  <a:pt x="15724" y="0"/>
                </a:lnTo>
                <a:lnTo>
                  <a:pt x="0" y="43224"/>
                </a:lnTo>
                <a:lnTo>
                  <a:pt x="31449" y="43224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ject 16">
                <a:extLst>
                  <a:ext uri="{FF2B5EF4-FFF2-40B4-BE49-F238E27FC236}">
                    <a16:creationId xmlns:a16="http://schemas.microsoft.com/office/drawing/2014/main" id="{25751341-9994-4DB4-B306-45420446E5B0}"/>
                  </a:ext>
                </a:extLst>
              </p:cNvPr>
              <p:cNvSpPr txBox="1"/>
              <p:nvPr/>
            </p:nvSpPr>
            <p:spPr>
              <a:xfrm>
                <a:off x="4487110" y="2360081"/>
                <a:ext cx="495300" cy="276999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i="1" spc="-5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i="1" spc="-5" dirty="0">
                              <a:latin typeface="Cambria Math" panose="02040503050406030204" pitchFamily="18" charset="0"/>
                              <a:cs typeface="Arial"/>
                            </a:rPr>
                            <m:t>𝜃</m:t>
                          </m:r>
                        </m:e>
                        <m:sub>
                          <m:r>
                            <a:rPr lang="en-US" b="0" i="1" spc="-5" dirty="0" smtClean="0">
                              <a:latin typeface="Cambria Math" panose="02040503050406030204" pitchFamily="18" charset="0"/>
                              <a:cs typeface="Arial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ar-AE" sz="18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1" name="object 16">
                <a:extLst>
                  <a:ext uri="{FF2B5EF4-FFF2-40B4-BE49-F238E27FC236}">
                    <a16:creationId xmlns:a16="http://schemas.microsoft.com/office/drawing/2014/main" id="{25751341-9994-4DB4-B306-45420446E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110" y="2360081"/>
                <a:ext cx="495300" cy="276999"/>
              </a:xfrm>
              <a:prstGeom prst="rect">
                <a:avLst/>
              </a:prstGeom>
              <a:blipFill>
                <a:blip r:embed="rId6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378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B828-B54B-4511-9066-C30BF9DB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5" dirty="0"/>
              <a:t>Different GD Update Formulas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9D6F-81B2-465D-AAFA-3BDB191FA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D256F-45B4-4AA2-9CA2-2A26F88C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5D6BD51-7D36-4B54-955F-2194EFF194F1}"/>
              </a:ext>
            </a:extLst>
          </p:cNvPr>
          <p:cNvSpPr/>
          <p:nvPr/>
        </p:nvSpPr>
        <p:spPr>
          <a:xfrm>
            <a:off x="1115616" y="1243635"/>
            <a:ext cx="6850863" cy="5303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1385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0F82-ECE8-45B1-B887-72CCFE1B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Mini-batch Stochastic Gradient Descent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DF4AF-B25C-4584-989B-2AD51584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 a small portion (a mini-batch) of the training data to compute the gradient</a:t>
            </a:r>
          </a:p>
          <a:p>
            <a:r>
              <a:rPr lang="en-US" dirty="0"/>
              <a:t>Common mini-batch sizes are 32/64/128 examples</a:t>
            </a:r>
          </a:p>
          <a:p>
            <a:r>
              <a:rPr lang="en-US" dirty="0"/>
              <a:t>Loop:</a:t>
            </a:r>
          </a:p>
          <a:p>
            <a:pPr lvl="1"/>
            <a:r>
              <a:rPr lang="en-US" dirty="0"/>
              <a:t>Sample a mini-batch of data</a:t>
            </a:r>
          </a:p>
          <a:p>
            <a:pPr lvl="1"/>
            <a:r>
              <a:rPr lang="en-US" dirty="0"/>
              <a:t>Forward prop it through the graph, get loss</a:t>
            </a:r>
          </a:p>
          <a:p>
            <a:pPr lvl="1"/>
            <a:r>
              <a:rPr lang="en-US" dirty="0"/>
              <a:t>Backprop to calculate the gradients</a:t>
            </a:r>
          </a:p>
          <a:p>
            <a:pPr lvl="1"/>
            <a:r>
              <a:rPr lang="en-US" dirty="0"/>
              <a:t>Update the parameters using gradient descent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0C5A6-6168-4197-AADD-058B1B2B2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1571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03F8-2C3A-4089-947D-1FB02F01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359"/>
            <a:ext cx="8229600" cy="868362"/>
          </a:xfrm>
        </p:spPr>
        <p:txBody>
          <a:bodyPr/>
          <a:lstStyle/>
          <a:p>
            <a:r>
              <a:rPr lang="en-US" dirty="0"/>
              <a:t>Batch Normalization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23743-C5EA-46BC-83EF-071003798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82072"/>
                <a:ext cx="6206032" cy="28859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</a:rPr>
                  <a:t>For each mini-batch:</a:t>
                </a: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1. Compute the empirical mean and variance independently for each dimension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chemeClr val="tx1"/>
                    </a:solidFill>
                  </a:rPr>
                  <a:t>2. Normalize to a unit Gaussian with 0 mean and unit variance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BN layers inserted before nonlinear activation function, and it keeps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’s average value around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for maximum gradient during learning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Scale and shift params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gives more flexibility during training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Benefits: </a:t>
                </a:r>
              </a:p>
              <a:p>
                <a:pPr marL="716915" marR="170815" lvl="1" indent="-304165">
                  <a:lnSpc>
                    <a:spcPct val="100699"/>
                  </a:lnSpc>
                  <a:buChar char="-"/>
                  <a:tabLst>
                    <a:tab pos="316865" algn="l"/>
                    <a:tab pos="317500" algn="l"/>
                  </a:tabLst>
                </a:pPr>
                <a:r>
                  <a:rPr lang="en-US" sz="1400" spc="-5" dirty="0">
                    <a:solidFill>
                      <a:schemeClr val="tx1"/>
                    </a:solidFill>
                    <a:latin typeface="Arial"/>
                    <a:cs typeface="Arial"/>
                  </a:rPr>
                  <a:t>Improves gradient flow through the</a:t>
                </a:r>
                <a:r>
                  <a:rPr lang="en-US" sz="1400" spc="-6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5" dirty="0">
                    <a:solidFill>
                      <a:schemeClr val="tx1"/>
                    </a:solidFill>
                    <a:latin typeface="Arial"/>
                    <a:cs typeface="Arial"/>
                  </a:rPr>
                  <a:t>network; Allows higher learning</a:t>
                </a:r>
                <a:r>
                  <a:rPr lang="en-US" sz="1400" spc="10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5" dirty="0">
                    <a:solidFill>
                      <a:schemeClr val="tx1"/>
                    </a:solidFill>
                    <a:latin typeface="Arial"/>
                    <a:cs typeface="Arial"/>
                  </a:rPr>
                  <a:t>rates; Reduces the strong dependence on</a:t>
                </a:r>
                <a:r>
                  <a:rPr lang="en-US" sz="1400" spc="-35" dirty="0">
                    <a:solidFill>
                      <a:schemeClr val="tx1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5" dirty="0">
                    <a:solidFill>
                      <a:schemeClr val="tx1"/>
                    </a:solidFill>
                    <a:latin typeface="Arial"/>
                    <a:cs typeface="Arial"/>
                  </a:rPr>
                  <a:t>initialization; Acts as a form of regularization</a:t>
                </a:r>
                <a:endParaRPr lang="en-US" sz="1400" dirty="0">
                  <a:solidFill>
                    <a:schemeClr val="tx1"/>
                  </a:solidFill>
                  <a:latin typeface="Arial"/>
                  <a:cs typeface="Arial"/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US" sz="1600" dirty="0">
                  <a:solidFill>
                    <a:schemeClr val="tx1"/>
                  </a:solidFill>
                </a:endParaRPr>
              </a:p>
              <a:p>
                <a:endParaRPr lang="en-SE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23743-C5EA-46BC-83EF-071003798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2072"/>
                <a:ext cx="6206032" cy="2885976"/>
              </a:xfrm>
              <a:blipFill>
                <a:blip r:embed="rId3"/>
                <a:stretch>
                  <a:fillRect l="-295" t="-10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B3388-A6B3-4EA6-9541-FF23BBD8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9052307-4E73-4F4B-A8DD-B0108A4A4C9F}"/>
              </a:ext>
            </a:extLst>
          </p:cNvPr>
          <p:cNvSpPr/>
          <p:nvPr/>
        </p:nvSpPr>
        <p:spPr>
          <a:xfrm>
            <a:off x="457200" y="3360676"/>
            <a:ext cx="4812449" cy="34460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9F658F77-288E-4E3D-A4A9-CAF010771A29}"/>
              </a:ext>
            </a:extLst>
          </p:cNvPr>
          <p:cNvSpPr/>
          <p:nvPr/>
        </p:nvSpPr>
        <p:spPr>
          <a:xfrm>
            <a:off x="6516216" y="3296043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4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C8739FF9-56AC-439D-A80A-CF093D72D407}"/>
              </a:ext>
            </a:extLst>
          </p:cNvPr>
          <p:cNvSpPr/>
          <p:nvPr/>
        </p:nvSpPr>
        <p:spPr>
          <a:xfrm>
            <a:off x="6516216" y="3296043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4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12FEA323-F7E8-4F2E-A79E-6A6A0D6A4C5F}"/>
              </a:ext>
            </a:extLst>
          </p:cNvPr>
          <p:cNvSpPr txBox="1"/>
          <p:nvPr/>
        </p:nvSpPr>
        <p:spPr>
          <a:xfrm>
            <a:off x="7020272" y="3352604"/>
            <a:ext cx="79208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spc="-5" dirty="0">
                <a:latin typeface="Arial"/>
                <a:cs typeface="Arial"/>
              </a:rPr>
              <a:t>CONV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E2934AC6-E483-4D54-B927-8C1AEFBDF049}"/>
              </a:ext>
            </a:extLst>
          </p:cNvPr>
          <p:cNvSpPr/>
          <p:nvPr/>
        </p:nvSpPr>
        <p:spPr>
          <a:xfrm>
            <a:off x="6516216" y="3833352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7C73EF49-97E3-445D-900D-29CF8FF18592}"/>
              </a:ext>
            </a:extLst>
          </p:cNvPr>
          <p:cNvSpPr/>
          <p:nvPr/>
        </p:nvSpPr>
        <p:spPr>
          <a:xfrm>
            <a:off x="6516216" y="3833352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1CCB2435-7087-4630-990D-39CF56298901}"/>
              </a:ext>
            </a:extLst>
          </p:cNvPr>
          <p:cNvSpPr txBox="1"/>
          <p:nvPr/>
        </p:nvSpPr>
        <p:spPr>
          <a:xfrm>
            <a:off x="7154237" y="3889918"/>
            <a:ext cx="2724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BN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17028540-8BB1-471D-B805-D3EA0AAA66DA}"/>
              </a:ext>
            </a:extLst>
          </p:cNvPr>
          <p:cNvSpPr/>
          <p:nvPr/>
        </p:nvSpPr>
        <p:spPr>
          <a:xfrm>
            <a:off x="7290364" y="3632943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EFF6F143-E81D-4613-A329-E611CFD6F904}"/>
              </a:ext>
            </a:extLst>
          </p:cNvPr>
          <p:cNvSpPr/>
          <p:nvPr/>
        </p:nvSpPr>
        <p:spPr>
          <a:xfrm>
            <a:off x="7274632" y="3757892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7DF24905-5E03-4F1E-9B7F-24E6CC533E3E}"/>
              </a:ext>
            </a:extLst>
          </p:cNvPr>
          <p:cNvSpPr/>
          <p:nvPr/>
        </p:nvSpPr>
        <p:spPr>
          <a:xfrm>
            <a:off x="6516216" y="4336089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901"/>
                </a:lnTo>
                <a:lnTo>
                  <a:pt x="0" y="336901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6F1D7793-4DFF-4D5E-870F-53F3729FC9A0}"/>
              </a:ext>
            </a:extLst>
          </p:cNvPr>
          <p:cNvSpPr/>
          <p:nvPr/>
        </p:nvSpPr>
        <p:spPr>
          <a:xfrm>
            <a:off x="6516216" y="4336089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901"/>
                </a:lnTo>
                <a:lnTo>
                  <a:pt x="0" y="33690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6CB0CCD0-486F-45FD-9271-2F6FBCAFBED8}"/>
              </a:ext>
            </a:extLst>
          </p:cNvPr>
          <p:cNvSpPr txBox="1"/>
          <p:nvPr/>
        </p:nvSpPr>
        <p:spPr>
          <a:xfrm>
            <a:off x="7104737" y="4392647"/>
            <a:ext cx="3714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tanh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1DDC726D-0AF0-49CF-949E-570D71202010}"/>
              </a:ext>
            </a:extLst>
          </p:cNvPr>
          <p:cNvSpPr/>
          <p:nvPr/>
        </p:nvSpPr>
        <p:spPr>
          <a:xfrm>
            <a:off x="7290364" y="2924944"/>
            <a:ext cx="0" cy="314325"/>
          </a:xfrm>
          <a:custGeom>
            <a:avLst/>
            <a:gdLst/>
            <a:ahLst/>
            <a:cxnLst/>
            <a:rect l="l" t="t" r="r" b="b"/>
            <a:pathLst>
              <a:path h="314325">
                <a:moveTo>
                  <a:pt x="0" y="0"/>
                </a:moveTo>
                <a:lnTo>
                  <a:pt x="0" y="313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0">
            <a:extLst>
              <a:ext uri="{FF2B5EF4-FFF2-40B4-BE49-F238E27FC236}">
                <a16:creationId xmlns:a16="http://schemas.microsoft.com/office/drawing/2014/main" id="{EEFF2C62-D51A-46A8-90CB-805755DE1FD4}"/>
              </a:ext>
            </a:extLst>
          </p:cNvPr>
          <p:cNvSpPr/>
          <p:nvPr/>
        </p:nvSpPr>
        <p:spPr>
          <a:xfrm>
            <a:off x="7274632" y="3238893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5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21">
            <a:extLst>
              <a:ext uri="{FF2B5EF4-FFF2-40B4-BE49-F238E27FC236}">
                <a16:creationId xmlns:a16="http://schemas.microsoft.com/office/drawing/2014/main" id="{6334279C-ECC9-4284-9498-AE390188C9FE}"/>
              </a:ext>
            </a:extLst>
          </p:cNvPr>
          <p:cNvSpPr/>
          <p:nvPr/>
        </p:nvSpPr>
        <p:spPr>
          <a:xfrm>
            <a:off x="7290364" y="4166342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F2A0C071-943B-4572-9351-A1E97575A664}"/>
              </a:ext>
            </a:extLst>
          </p:cNvPr>
          <p:cNvSpPr/>
          <p:nvPr/>
        </p:nvSpPr>
        <p:spPr>
          <a:xfrm>
            <a:off x="7274632" y="4291291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3">
            <a:extLst>
              <a:ext uri="{FF2B5EF4-FFF2-40B4-BE49-F238E27FC236}">
                <a16:creationId xmlns:a16="http://schemas.microsoft.com/office/drawing/2014/main" id="{D96AE3AC-3D59-4C46-90FC-93295C009871}"/>
              </a:ext>
            </a:extLst>
          </p:cNvPr>
          <p:cNvSpPr/>
          <p:nvPr/>
        </p:nvSpPr>
        <p:spPr>
          <a:xfrm>
            <a:off x="6516216" y="4918440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034582F3-6156-469A-BB70-1D50EB19B6CB}"/>
              </a:ext>
            </a:extLst>
          </p:cNvPr>
          <p:cNvSpPr/>
          <p:nvPr/>
        </p:nvSpPr>
        <p:spPr>
          <a:xfrm>
            <a:off x="6516216" y="4918440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30DB8009-5BD3-4865-9E8E-5409C3B1E578}"/>
              </a:ext>
            </a:extLst>
          </p:cNvPr>
          <p:cNvSpPr txBox="1"/>
          <p:nvPr/>
        </p:nvSpPr>
        <p:spPr>
          <a:xfrm>
            <a:off x="7159226" y="4975004"/>
            <a:ext cx="2622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FC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6">
            <a:extLst>
              <a:ext uri="{FF2B5EF4-FFF2-40B4-BE49-F238E27FC236}">
                <a16:creationId xmlns:a16="http://schemas.microsoft.com/office/drawing/2014/main" id="{A0F48137-176E-48F3-AC48-816DC3AB6243}"/>
              </a:ext>
            </a:extLst>
          </p:cNvPr>
          <p:cNvSpPr/>
          <p:nvPr/>
        </p:nvSpPr>
        <p:spPr>
          <a:xfrm>
            <a:off x="6516216" y="5455739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solidFill>
            <a:srgbClr val="D8E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7">
            <a:extLst>
              <a:ext uri="{FF2B5EF4-FFF2-40B4-BE49-F238E27FC236}">
                <a16:creationId xmlns:a16="http://schemas.microsoft.com/office/drawing/2014/main" id="{E5E54AB3-D0F9-4C04-909F-D985ABD55F50}"/>
              </a:ext>
            </a:extLst>
          </p:cNvPr>
          <p:cNvSpPr/>
          <p:nvPr/>
        </p:nvSpPr>
        <p:spPr>
          <a:xfrm>
            <a:off x="6516216" y="5455739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8">
            <a:extLst>
              <a:ext uri="{FF2B5EF4-FFF2-40B4-BE49-F238E27FC236}">
                <a16:creationId xmlns:a16="http://schemas.microsoft.com/office/drawing/2014/main" id="{E2A1831D-60B2-4A53-AB5F-5BF71C320485}"/>
              </a:ext>
            </a:extLst>
          </p:cNvPr>
          <p:cNvSpPr txBox="1"/>
          <p:nvPr/>
        </p:nvSpPr>
        <p:spPr>
          <a:xfrm>
            <a:off x="7154237" y="5512308"/>
            <a:ext cx="27241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BN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9">
            <a:extLst>
              <a:ext uri="{FF2B5EF4-FFF2-40B4-BE49-F238E27FC236}">
                <a16:creationId xmlns:a16="http://schemas.microsoft.com/office/drawing/2014/main" id="{2D3A2213-5ABF-48F0-A8E6-0915BC13E216}"/>
              </a:ext>
            </a:extLst>
          </p:cNvPr>
          <p:cNvSpPr/>
          <p:nvPr/>
        </p:nvSpPr>
        <p:spPr>
          <a:xfrm>
            <a:off x="7290364" y="5255339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4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0">
            <a:extLst>
              <a:ext uri="{FF2B5EF4-FFF2-40B4-BE49-F238E27FC236}">
                <a16:creationId xmlns:a16="http://schemas.microsoft.com/office/drawing/2014/main" id="{7DC32569-2B13-409A-82AF-6A3436C2C61F}"/>
              </a:ext>
            </a:extLst>
          </p:cNvPr>
          <p:cNvSpPr/>
          <p:nvPr/>
        </p:nvSpPr>
        <p:spPr>
          <a:xfrm>
            <a:off x="7274632" y="5380289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1">
            <a:extLst>
              <a:ext uri="{FF2B5EF4-FFF2-40B4-BE49-F238E27FC236}">
                <a16:creationId xmlns:a16="http://schemas.microsoft.com/office/drawing/2014/main" id="{25532572-0B4E-4431-9AA9-74011AF82CDD}"/>
              </a:ext>
            </a:extLst>
          </p:cNvPr>
          <p:cNvSpPr/>
          <p:nvPr/>
        </p:nvSpPr>
        <p:spPr>
          <a:xfrm>
            <a:off x="7290364" y="4690640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5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2">
            <a:extLst>
              <a:ext uri="{FF2B5EF4-FFF2-40B4-BE49-F238E27FC236}">
                <a16:creationId xmlns:a16="http://schemas.microsoft.com/office/drawing/2014/main" id="{5600FD99-EF02-4FD7-99CC-C4E5F6D3B7AF}"/>
              </a:ext>
            </a:extLst>
          </p:cNvPr>
          <p:cNvSpPr/>
          <p:nvPr/>
        </p:nvSpPr>
        <p:spPr>
          <a:xfrm>
            <a:off x="7274632" y="4864190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3">
            <a:extLst>
              <a:ext uri="{FF2B5EF4-FFF2-40B4-BE49-F238E27FC236}">
                <a16:creationId xmlns:a16="http://schemas.microsoft.com/office/drawing/2014/main" id="{57E9F619-E8A7-4B3C-88B9-7EEF4CFD7FBF}"/>
              </a:ext>
            </a:extLst>
          </p:cNvPr>
          <p:cNvSpPr/>
          <p:nvPr/>
        </p:nvSpPr>
        <p:spPr>
          <a:xfrm>
            <a:off x="7290364" y="5788738"/>
            <a:ext cx="0" cy="125095"/>
          </a:xfrm>
          <a:custGeom>
            <a:avLst/>
            <a:gdLst/>
            <a:ahLst/>
            <a:cxnLst/>
            <a:rect l="l" t="t" r="r" b="b"/>
            <a:pathLst>
              <a:path h="125095">
                <a:moveTo>
                  <a:pt x="0" y="0"/>
                </a:moveTo>
                <a:lnTo>
                  <a:pt x="0" y="1249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4">
            <a:extLst>
              <a:ext uri="{FF2B5EF4-FFF2-40B4-BE49-F238E27FC236}">
                <a16:creationId xmlns:a16="http://schemas.microsoft.com/office/drawing/2014/main" id="{1767A5C0-E02C-4CAE-ACFC-A110867E7B61}"/>
              </a:ext>
            </a:extLst>
          </p:cNvPr>
          <p:cNvSpPr/>
          <p:nvPr/>
        </p:nvSpPr>
        <p:spPr>
          <a:xfrm>
            <a:off x="7274632" y="5913688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5">
            <a:extLst>
              <a:ext uri="{FF2B5EF4-FFF2-40B4-BE49-F238E27FC236}">
                <a16:creationId xmlns:a16="http://schemas.microsoft.com/office/drawing/2014/main" id="{B06077A4-424D-4FE9-B763-4B7591474D2A}"/>
              </a:ext>
            </a:extLst>
          </p:cNvPr>
          <p:cNvSpPr/>
          <p:nvPr/>
        </p:nvSpPr>
        <p:spPr>
          <a:xfrm>
            <a:off x="6516216" y="5958488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6">
            <a:extLst>
              <a:ext uri="{FF2B5EF4-FFF2-40B4-BE49-F238E27FC236}">
                <a16:creationId xmlns:a16="http://schemas.microsoft.com/office/drawing/2014/main" id="{45FD7461-9B6C-4684-A2D5-AD3B586AEB09}"/>
              </a:ext>
            </a:extLst>
          </p:cNvPr>
          <p:cNvSpPr/>
          <p:nvPr/>
        </p:nvSpPr>
        <p:spPr>
          <a:xfrm>
            <a:off x="6516216" y="5958488"/>
            <a:ext cx="1548765" cy="337185"/>
          </a:xfrm>
          <a:custGeom>
            <a:avLst/>
            <a:gdLst/>
            <a:ahLst/>
            <a:cxnLst/>
            <a:rect l="l" t="t" r="r" b="b"/>
            <a:pathLst>
              <a:path w="1548764" h="337185">
                <a:moveTo>
                  <a:pt x="0" y="0"/>
                </a:moveTo>
                <a:lnTo>
                  <a:pt x="1548296" y="0"/>
                </a:lnTo>
                <a:lnTo>
                  <a:pt x="1548296" y="336899"/>
                </a:lnTo>
                <a:lnTo>
                  <a:pt x="0" y="3368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7">
            <a:extLst>
              <a:ext uri="{FF2B5EF4-FFF2-40B4-BE49-F238E27FC236}">
                <a16:creationId xmlns:a16="http://schemas.microsoft.com/office/drawing/2014/main" id="{CF9C8974-5A45-44AB-98F9-5016FF9C593D}"/>
              </a:ext>
            </a:extLst>
          </p:cNvPr>
          <p:cNvSpPr txBox="1"/>
          <p:nvPr/>
        </p:nvSpPr>
        <p:spPr>
          <a:xfrm>
            <a:off x="7104737" y="6015046"/>
            <a:ext cx="37147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tanh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8">
            <a:extLst>
              <a:ext uri="{FF2B5EF4-FFF2-40B4-BE49-F238E27FC236}">
                <a16:creationId xmlns:a16="http://schemas.microsoft.com/office/drawing/2014/main" id="{38989139-0004-42B9-AE60-10E32BE823B8}"/>
              </a:ext>
            </a:extLst>
          </p:cNvPr>
          <p:cNvSpPr/>
          <p:nvPr/>
        </p:nvSpPr>
        <p:spPr>
          <a:xfrm>
            <a:off x="7290364" y="6295387"/>
            <a:ext cx="0" cy="181610"/>
          </a:xfrm>
          <a:custGeom>
            <a:avLst/>
            <a:gdLst/>
            <a:ahLst/>
            <a:cxnLst/>
            <a:rect l="l" t="t" r="r" b="b"/>
            <a:pathLst>
              <a:path h="181610">
                <a:moveTo>
                  <a:pt x="0" y="0"/>
                </a:moveTo>
                <a:lnTo>
                  <a:pt x="0" y="181049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9">
            <a:extLst>
              <a:ext uri="{FF2B5EF4-FFF2-40B4-BE49-F238E27FC236}">
                <a16:creationId xmlns:a16="http://schemas.microsoft.com/office/drawing/2014/main" id="{6EE38988-EE6B-4510-A1C4-B0EAABE49962}"/>
              </a:ext>
            </a:extLst>
          </p:cNvPr>
          <p:cNvSpPr/>
          <p:nvPr/>
        </p:nvSpPr>
        <p:spPr>
          <a:xfrm>
            <a:off x="7274632" y="6476437"/>
            <a:ext cx="31750" cy="43815"/>
          </a:xfrm>
          <a:custGeom>
            <a:avLst/>
            <a:gdLst/>
            <a:ahLst/>
            <a:cxnLst/>
            <a:rect l="l" t="t" r="r" b="b"/>
            <a:pathLst>
              <a:path w="31750" h="43814">
                <a:moveTo>
                  <a:pt x="0" y="0"/>
                </a:moveTo>
                <a:lnTo>
                  <a:pt x="15732" y="43224"/>
                </a:lnTo>
                <a:lnTo>
                  <a:pt x="31464" y="0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40">
            <a:extLst>
              <a:ext uri="{FF2B5EF4-FFF2-40B4-BE49-F238E27FC236}">
                <a16:creationId xmlns:a16="http://schemas.microsoft.com/office/drawing/2014/main" id="{61414935-3D0A-463A-BCC7-E39910BB5269}"/>
              </a:ext>
            </a:extLst>
          </p:cNvPr>
          <p:cNvSpPr txBox="1"/>
          <p:nvPr/>
        </p:nvSpPr>
        <p:spPr>
          <a:xfrm>
            <a:off x="7178807" y="6468788"/>
            <a:ext cx="17335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...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43">
            <a:extLst>
              <a:ext uri="{FF2B5EF4-FFF2-40B4-BE49-F238E27FC236}">
                <a16:creationId xmlns:a16="http://schemas.microsoft.com/office/drawing/2014/main" id="{9D920FB0-FA76-4B9B-B2BB-0D6C4386324D}"/>
              </a:ext>
            </a:extLst>
          </p:cNvPr>
          <p:cNvSpPr/>
          <p:nvPr/>
        </p:nvSpPr>
        <p:spPr>
          <a:xfrm>
            <a:off x="8306187" y="3520212"/>
            <a:ext cx="43815" cy="31750"/>
          </a:xfrm>
          <a:custGeom>
            <a:avLst/>
            <a:gdLst/>
            <a:ahLst/>
            <a:cxnLst/>
            <a:rect l="l" t="t" r="r" b="b"/>
            <a:pathLst>
              <a:path w="43814" h="31750">
                <a:moveTo>
                  <a:pt x="43224" y="0"/>
                </a:moveTo>
                <a:lnTo>
                  <a:pt x="0" y="15732"/>
                </a:lnTo>
                <a:lnTo>
                  <a:pt x="43224" y="31464"/>
                </a:lnTo>
                <a:lnTo>
                  <a:pt x="43224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5">
            <a:extLst>
              <a:ext uri="{FF2B5EF4-FFF2-40B4-BE49-F238E27FC236}">
                <a16:creationId xmlns:a16="http://schemas.microsoft.com/office/drawing/2014/main" id="{C5FBC074-6FEC-4103-BEEA-E40A34E569C9}"/>
              </a:ext>
            </a:extLst>
          </p:cNvPr>
          <p:cNvSpPr/>
          <p:nvPr/>
        </p:nvSpPr>
        <p:spPr>
          <a:xfrm>
            <a:off x="8242393" y="5490864"/>
            <a:ext cx="30480" cy="46355"/>
          </a:xfrm>
          <a:custGeom>
            <a:avLst/>
            <a:gdLst/>
            <a:ahLst/>
            <a:cxnLst/>
            <a:rect l="l" t="t" r="r" b="b"/>
            <a:pathLst>
              <a:path w="30480" h="46354">
                <a:moveTo>
                  <a:pt x="859" y="0"/>
                </a:moveTo>
                <a:lnTo>
                  <a:pt x="0" y="45974"/>
                </a:lnTo>
                <a:lnTo>
                  <a:pt x="30219" y="11299"/>
                </a:lnTo>
                <a:lnTo>
                  <a:pt x="859" y="0"/>
                </a:lnTo>
                <a:close/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">
            <a:extLst>
              <a:ext uri="{FF2B5EF4-FFF2-40B4-BE49-F238E27FC236}">
                <a16:creationId xmlns:a16="http://schemas.microsoft.com/office/drawing/2014/main" id="{F62227E7-E281-4F54-94DD-2415F108CD46}"/>
              </a:ext>
            </a:extLst>
          </p:cNvPr>
          <p:cNvSpPr/>
          <p:nvPr/>
        </p:nvSpPr>
        <p:spPr>
          <a:xfrm>
            <a:off x="5996442" y="1039119"/>
            <a:ext cx="2959539" cy="18867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379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C9D2-22CE-4A4A-86A4-80C4BAA6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EE43-A65B-443C-8302-2089E100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482"/>
            <a:ext cx="8229600" cy="2614291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hyperparams</a:t>
            </a:r>
            <a:endParaRPr lang="en-US" dirty="0"/>
          </a:p>
          <a:p>
            <a:pPr lvl="1"/>
            <a:r>
              <a:rPr lang="en-US" dirty="0"/>
              <a:t>Network architecture</a:t>
            </a:r>
          </a:p>
          <a:p>
            <a:pPr lvl="1"/>
            <a:r>
              <a:rPr lang="en-US" dirty="0"/>
              <a:t>Learning rate, its decay schedule, update type</a:t>
            </a:r>
          </a:p>
          <a:p>
            <a:pPr lvl="1"/>
            <a:r>
              <a:rPr lang="en-US" dirty="0"/>
              <a:t>Regularization (L2/Dropout strength)</a:t>
            </a:r>
          </a:p>
          <a:p>
            <a:r>
              <a:rPr lang="en-US" dirty="0"/>
              <a:t>Grid search vs. random search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FE2C6-5FE5-474E-A2DD-69A3B7F9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279A209-D63D-4C64-A9D3-9A5554B27757}"/>
              </a:ext>
            </a:extLst>
          </p:cNvPr>
          <p:cNvSpPr/>
          <p:nvPr/>
        </p:nvSpPr>
        <p:spPr>
          <a:xfrm>
            <a:off x="1633043" y="3909691"/>
            <a:ext cx="5877913" cy="2864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9193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0536-BE40-4A33-9960-EDE8CAF1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Curve during Training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01B6-BCA7-493B-85D9-AED549E41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76038-F7A4-4AAD-8679-5FCA7733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E98557D-EDDD-4ABC-8781-7B6A3D04E75F}"/>
              </a:ext>
            </a:extLst>
          </p:cNvPr>
          <p:cNvSpPr/>
          <p:nvPr/>
        </p:nvSpPr>
        <p:spPr>
          <a:xfrm>
            <a:off x="21856" y="1939804"/>
            <a:ext cx="4719240" cy="3773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2E28E65-0463-4C81-943F-E6E229DAB7CE}"/>
              </a:ext>
            </a:extLst>
          </p:cNvPr>
          <p:cNvSpPr/>
          <p:nvPr/>
        </p:nvSpPr>
        <p:spPr>
          <a:xfrm>
            <a:off x="4849347" y="1992691"/>
            <a:ext cx="3936641" cy="3550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9316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29E6-49A6-44BC-A424-A48087E7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Accuracy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A85F-3B23-4AC3-A419-AC40DBB8D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91757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Big gap between training accuracy and validation accuracy may imply overfitting =&gt; decrease model capacity?</a:t>
            </a:r>
          </a:p>
          <a:p>
            <a:r>
              <a:rPr lang="en-US" dirty="0"/>
              <a:t>No gap may imply underfitting =&gt; increase model capacity?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A36CF-B3FC-4260-AB05-7CDB9B30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6871C52E-0123-4B9C-8DB4-0B8BD3EAA09B}"/>
              </a:ext>
            </a:extLst>
          </p:cNvPr>
          <p:cNvSpPr/>
          <p:nvPr/>
        </p:nvSpPr>
        <p:spPr>
          <a:xfrm>
            <a:off x="2167546" y="3057478"/>
            <a:ext cx="4808907" cy="3717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6809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A96E-3A87-401D-84F9-BAA67017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Taxonomy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C020-F256-4C6F-8ECA-FB464206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7851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Reinforcement Learning:</a:t>
            </a:r>
          </a:p>
          <a:p>
            <a:pPr lvl="1"/>
            <a:r>
              <a:rPr lang="en-US" dirty="0"/>
              <a:t>An agent interacts with a dynamic environment in which it must perform a certain goal. The agent is provided feedback in terms of rewards and it tries to learn an optimal policy that maximizes its cumulative rewards.</a:t>
            </a:r>
          </a:p>
          <a:p>
            <a:pPr lvl="1"/>
            <a:r>
              <a:rPr lang="en-US" altLang="zh-CN" dirty="0"/>
              <a:t>Algorithms: Model-based; Model-free (Value-based, Policy-based)</a:t>
            </a:r>
          </a:p>
          <a:p>
            <a:pPr lvl="1"/>
            <a:r>
              <a:rPr lang="en-US" altLang="zh-CN" dirty="0"/>
              <a:t>Applications: Game playing (AlphaGo); Robotics; </a:t>
            </a:r>
            <a:r>
              <a:rPr lang="en-US" dirty="0"/>
              <a:t>AD…</a:t>
            </a:r>
          </a:p>
          <a:p>
            <a:pPr lvl="1"/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BA813-8445-4082-981B-DDDB1FF1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AE3E01-C488-430B-8267-B4828289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447" y="4025602"/>
            <a:ext cx="6667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9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F9B9-5B63-435E-9D3A-0B2BAAAC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vs. Inference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2752E-8BB8-47E3-83C7-E3D00C75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D6CB973-39BF-4058-867E-889C09B8EDA6}"/>
              </a:ext>
            </a:extLst>
          </p:cNvPr>
          <p:cNvSpPr txBox="1">
            <a:spLocks/>
          </p:cNvSpPr>
          <p:nvPr/>
        </p:nvSpPr>
        <p:spPr bwMode="auto">
          <a:xfrm>
            <a:off x="250824" y="1343025"/>
            <a:ext cx="8713663" cy="2157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Training: millions of iterations of forward pass + back propagation to adjust model params (e.g., NN weights); requires large CPU/GPU clusters and days/weeks of training time</a:t>
            </a:r>
          </a:p>
          <a:p>
            <a:r>
              <a:rPr lang="en-US" altLang="zh-CN" kern="0" dirty="0"/>
              <a:t>Inference (also called prediction): a single forward pass; can be run on edge devices</a:t>
            </a:r>
            <a:endParaRPr lang="zh-CN" altLang="en-US" kern="0" dirty="0"/>
          </a:p>
        </p:txBody>
      </p:sp>
      <p:pic>
        <p:nvPicPr>
          <p:cNvPr id="6" name="Picture 2" descr="http://images2015.cnblogs.com/blog/901086/201607/901086-20160720100449029-565404047.jpg">
            <a:extLst>
              <a:ext uri="{FF2B5EF4-FFF2-40B4-BE49-F238E27FC236}">
                <a16:creationId xmlns:a16="http://schemas.microsoft.com/office/drawing/2014/main" id="{AA9B9EF5-CA1A-4CA2-B15C-69B4F9FE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75" y="3429000"/>
            <a:ext cx="7156256" cy="318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49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3D3A-C89B-4CBB-8CEF-3CA39954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Supervised Learning for Image Classification</a:t>
            </a:r>
            <a:endParaRPr lang="en-SE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44102-7809-4FAD-8C9E-4A8D2E018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61592"/>
          </a:xfrm>
        </p:spPr>
        <p:txBody>
          <a:bodyPr/>
          <a:lstStyle/>
          <a:p>
            <a:r>
              <a:rPr lang="en-US" dirty="0"/>
              <a:t>Collect a dataset of images and labels</a:t>
            </a:r>
          </a:p>
          <a:p>
            <a:r>
              <a:rPr lang="en-US" dirty="0"/>
              <a:t>Use Machine Learning to train an image classifier</a:t>
            </a:r>
          </a:p>
          <a:p>
            <a:r>
              <a:rPr lang="en-US" dirty="0"/>
              <a:t>Evaluate the classifier on test images</a:t>
            </a:r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C4F1D-2821-4BEF-9FFD-B2025203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B21FF0E3-E293-4DDE-B091-49C8D5E56507}"/>
              </a:ext>
            </a:extLst>
          </p:cNvPr>
          <p:cNvSpPr/>
          <p:nvPr/>
        </p:nvSpPr>
        <p:spPr>
          <a:xfrm>
            <a:off x="4283968" y="3928979"/>
            <a:ext cx="4704990" cy="21705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ECC199F3-7C9F-4B8A-99AB-F194875468F8}"/>
              </a:ext>
            </a:extLst>
          </p:cNvPr>
          <p:cNvSpPr txBox="1"/>
          <p:nvPr/>
        </p:nvSpPr>
        <p:spPr>
          <a:xfrm>
            <a:off x="4308877" y="3614472"/>
            <a:ext cx="176276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Example training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E9A28CCA-9598-4D6A-BA12-027F0A6A6FEA}"/>
              </a:ext>
            </a:extLst>
          </p:cNvPr>
          <p:cNvSpPr/>
          <p:nvPr/>
        </p:nvSpPr>
        <p:spPr>
          <a:xfrm>
            <a:off x="210397" y="3928977"/>
            <a:ext cx="3634717" cy="17259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E1B19F7C-4028-41C0-90F6-A912E3EAE7B4}"/>
              </a:ext>
            </a:extLst>
          </p:cNvPr>
          <p:cNvSpPr/>
          <p:nvPr/>
        </p:nvSpPr>
        <p:spPr>
          <a:xfrm>
            <a:off x="205635" y="3924209"/>
            <a:ext cx="3644265" cy="1736089"/>
          </a:xfrm>
          <a:custGeom>
            <a:avLst/>
            <a:gdLst/>
            <a:ahLst/>
            <a:cxnLst/>
            <a:rect l="l" t="t" r="r" b="b"/>
            <a:pathLst>
              <a:path w="3644265" h="1736089">
                <a:moveTo>
                  <a:pt x="0" y="0"/>
                </a:moveTo>
                <a:lnTo>
                  <a:pt x="3644233" y="0"/>
                </a:lnTo>
                <a:lnTo>
                  <a:pt x="3644233" y="1735489"/>
                </a:lnTo>
                <a:lnTo>
                  <a:pt x="0" y="173548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656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BDD8-CE80-42B4-8FAD-E1295CA2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6773-9EA6-4F94-B2B7-424A63339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02948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Input encoding:</a:t>
            </a:r>
          </a:p>
          <a:p>
            <a:pPr lvl="1"/>
            <a:r>
              <a:rPr lang="en-US" dirty="0"/>
              <a:t>A color image is represented as a 3D tensor, with integers between [0, 255] denoting pixel intensities, e.g. 300x100x3 (3 color channels RGB)</a:t>
            </a:r>
          </a:p>
          <a:p>
            <a:pPr lvl="1"/>
            <a:r>
              <a:rPr lang="en-US" dirty="0"/>
              <a:t>A greyscale image is represented as a 2D tensor, e.g. 300x100x1</a:t>
            </a:r>
          </a:p>
          <a:p>
            <a:r>
              <a:rPr lang="en-US" dirty="0"/>
              <a:t>Two stages: feature extraction from input, and classification based on extracted features</a:t>
            </a:r>
          </a:p>
          <a:p>
            <a:r>
              <a:rPr lang="en-US" dirty="0"/>
              <a:t>Classifier returns output as a list of probabilities with size equal to the number of classes, but it may also return the top-1 or top-5 results with highest probability ranking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49320-297C-4E17-A48E-257EA324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4D8BE-51C6-4C4F-A402-622BF49030E2}"/>
              </a:ext>
            </a:extLst>
          </p:cNvPr>
          <p:cNvSpPr/>
          <p:nvPr/>
        </p:nvSpPr>
        <p:spPr bwMode="auto">
          <a:xfrm>
            <a:off x="2428494" y="4632988"/>
            <a:ext cx="1584176" cy="8109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Feature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Extraction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A0C3EF-D684-4FDD-86A2-DE7C87131092}"/>
              </a:ext>
            </a:extLst>
          </p:cNvPr>
          <p:cNvSpPr/>
          <p:nvPr/>
        </p:nvSpPr>
        <p:spPr bwMode="auto">
          <a:xfrm>
            <a:off x="4517201" y="4632988"/>
            <a:ext cx="1584176" cy="81091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Classifier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73896E-A2B2-4994-B12F-912A174E4F48}"/>
                  </a:ext>
                </a:extLst>
              </p:cNvPr>
              <p:cNvSpPr txBox="1"/>
              <p:nvPr/>
            </p:nvSpPr>
            <p:spPr>
              <a:xfrm>
                <a:off x="6623803" y="3861048"/>
                <a:ext cx="1195327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=.03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=.01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=.85</m:t>
                      </m:r>
                    </m:oMath>
                  </m:oMathPara>
                </a14:m>
                <a:endParaRPr lang="en-US" sz="16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=.02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73896E-A2B2-4994-B12F-912A174E4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803" y="3861048"/>
                <a:ext cx="1195327" cy="2554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0FD8A55C-938E-4C0B-9E1F-8BD72EE31002}"/>
              </a:ext>
            </a:extLst>
          </p:cNvPr>
          <p:cNvSpPr/>
          <p:nvPr/>
        </p:nvSpPr>
        <p:spPr bwMode="auto">
          <a:xfrm>
            <a:off x="7788296" y="3995683"/>
            <a:ext cx="259433" cy="2298179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9E09A-A059-4A11-8978-515AB8885EB3}"/>
              </a:ext>
            </a:extLst>
          </p:cNvPr>
          <p:cNvSpPr txBox="1"/>
          <p:nvPr/>
        </p:nvSpPr>
        <p:spPr>
          <a:xfrm>
            <a:off x="7986717" y="4821606"/>
            <a:ext cx="76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  <a:p>
            <a:r>
              <a:rPr lang="en-US" dirty="0"/>
              <a:t>to 1.0</a:t>
            </a:r>
            <a:endParaRPr lang="en-S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0EB35F-AD90-47D2-86C7-E9DB0E654042}"/>
              </a:ext>
            </a:extLst>
          </p:cNvPr>
          <p:cNvCxnSpPr>
            <a:endCxn id="6" idx="1"/>
          </p:cNvCxnSpPr>
          <p:nvPr/>
        </p:nvCxnSpPr>
        <p:spPr bwMode="auto">
          <a:xfrm flipV="1">
            <a:off x="1916737" y="5038446"/>
            <a:ext cx="511757" cy="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5B5D25-AB42-4D62-8760-12B4D69929CD}"/>
              </a:ext>
            </a:extLst>
          </p:cNvPr>
          <p:cNvCxnSpPr/>
          <p:nvPr/>
        </p:nvCxnSpPr>
        <p:spPr bwMode="auto">
          <a:xfrm flipV="1">
            <a:off x="4012670" y="5047100"/>
            <a:ext cx="511757" cy="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DAE9C3-4EA9-4A26-BBB0-4F9EE1B31203}"/>
              </a:ext>
            </a:extLst>
          </p:cNvPr>
          <p:cNvCxnSpPr/>
          <p:nvPr/>
        </p:nvCxnSpPr>
        <p:spPr bwMode="auto">
          <a:xfrm flipV="1">
            <a:off x="6101377" y="5047100"/>
            <a:ext cx="511757" cy="2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Picture 4">
            <a:extLst>
              <a:ext uri="{FF2B5EF4-FFF2-40B4-BE49-F238E27FC236}">
                <a16:creationId xmlns:a16="http://schemas.microsoft.com/office/drawing/2014/main" id="{FBD05636-0333-4183-8673-9B74A9F37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33" y="4305672"/>
            <a:ext cx="1508652" cy="146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33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E629-8147-4AFE-806E-B44917FB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 Neuron and its Activation Function</a:t>
            </a:r>
            <a:endParaRPr lang="en-SE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030CC-95A0-4429-8167-90AD077479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2736"/>
                <a:ext cx="8363272" cy="288032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neuron may perform:	</a:t>
                </a:r>
              </a:p>
              <a:p>
                <a:pPr lvl="1"/>
                <a:r>
                  <a:rPr lang="en-US" dirty="0"/>
                  <a:t>Linear Regression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identity function)</a:t>
                </a:r>
              </a:p>
              <a:p>
                <a:pPr lvl="1"/>
                <a:r>
                  <a:rPr lang="en-US" dirty="0"/>
                  <a:t>Logistic Regression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(activation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sigmoid function, used for binary classification)</a:t>
                </a:r>
              </a:p>
              <a:p>
                <a:pPr lvl="1"/>
                <a:r>
                  <a:rPr lang="en-US" dirty="0"/>
                  <a:t>Perceptron classification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𝑠𝑡𝑒𝑝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(activation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step function, shown below)</a:t>
                </a:r>
              </a:p>
              <a:p>
                <a:r>
                  <a:rPr lang="en-US" dirty="0"/>
                  <a:t>The activation function is a nonlinear monotonic function that acts like a “gate”: the output is larger for larger input activation</a:t>
                </a:r>
              </a:p>
              <a:p>
                <a:pPr lvl="1"/>
                <a:r>
                  <a:rPr lang="en-US" dirty="0"/>
                  <a:t>Many variants: step, sigmoid, tanh, </a:t>
                </a:r>
                <a:r>
                  <a:rPr lang="en-US" dirty="0" err="1"/>
                  <a:t>ReLU</a:t>
                </a:r>
                <a:r>
                  <a:rPr lang="en-US" dirty="0"/>
                  <a:t>, leaky-</a:t>
                </a:r>
                <a:r>
                  <a:rPr lang="en-US" dirty="0" err="1"/>
                  <a:t>ReLU</a:t>
                </a:r>
                <a:r>
                  <a:rPr lang="en-US" dirty="0"/>
                  <a:t>, </a:t>
                </a:r>
                <a:r>
                  <a:rPr lang="en-US" dirty="0" err="1"/>
                  <a:t>PReLU</a:t>
                </a:r>
                <a:r>
                  <a:rPr lang="en-US" dirty="0"/>
                  <a:t>, </a:t>
                </a:r>
                <a:r>
                  <a:rPr lang="en-US" dirty="0" err="1"/>
                  <a:t>SoftPlus</a:t>
                </a:r>
                <a:r>
                  <a:rPr lang="en-US" dirty="0"/>
                  <a:t>, Swish…</a:t>
                </a:r>
              </a:p>
              <a:p>
                <a:pPr lvl="1"/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030CC-95A0-4429-8167-90AD077479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2736"/>
                <a:ext cx="8363272" cy="2880320"/>
              </a:xfrm>
              <a:blipFill>
                <a:blip r:embed="rId2"/>
                <a:stretch>
                  <a:fillRect l="-656" t="-3178" r="-1093" b="-275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57171-CD60-40E2-8DB2-568EB9A66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B811A5A-15A3-48E2-AA73-C8FCD28A1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840865"/>
            <a:ext cx="5755468" cy="293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28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B4A1-0352-457E-96E8-FDD7450E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for </a:t>
            </a:r>
            <a:r>
              <a:rPr lang="en-US" sz="4000" dirty="0"/>
              <a:t>Regression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5CA2A-6358-4443-94D0-7995CC70F0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242163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Function approximation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with learnable parameters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vectors,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weight matrix</a:t>
                </a:r>
              </a:p>
              <a:p>
                <a:pPr marL="459740" lvl="1">
                  <a:spcBef>
                    <a:spcPts val="535"/>
                  </a:spcBef>
                </a:pPr>
                <a:r>
                  <a:rPr lang="en-US" dirty="0"/>
                  <a:t>e.g., </a:t>
                </a:r>
                <a:r>
                  <a:rPr lang="en-US" spc="-5" dirty="0">
                    <a:latin typeface="Arial"/>
                    <a:cs typeface="Arial"/>
                  </a:rPr>
                  <a:t>we want to predict price of a house based</a:t>
                </a:r>
                <a:r>
                  <a:rPr lang="en-US" spc="90" dirty="0">
                    <a:latin typeface="Arial"/>
                    <a:cs typeface="Arial"/>
                  </a:rPr>
                  <a:t> </a:t>
                </a:r>
                <a:r>
                  <a:rPr lang="en-US" spc="-5" dirty="0">
                    <a:latin typeface="Arial"/>
                    <a:cs typeface="Arial"/>
                  </a:rPr>
                  <a:t>on its feature vector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dirty="0">
                    <a:latin typeface="Arial"/>
                    <a:cs typeface="Arial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pc="-5" dirty="0">
                    <a:latin typeface="Arial"/>
                    <a:cs typeface="Arial"/>
                  </a:rPr>
                  <a:t>is area in square meters </a:t>
                </a:r>
                <a:r>
                  <a:rPr lang="en-US" dirty="0">
                    <a:latin typeface="Arial"/>
                    <a:cs typeface="Arial"/>
                  </a:rPr>
                  <a:t>(sqm),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pc="-5" dirty="0">
                    <a:latin typeface="Arial"/>
                    <a:cs typeface="Arial"/>
                  </a:rPr>
                  <a:t> is location ranking (loc),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pc="-5" dirty="0">
                    <a:latin typeface="Arial"/>
                    <a:cs typeface="Arial"/>
                  </a:rPr>
                  <a:t> is year of construction</a:t>
                </a:r>
                <a:r>
                  <a:rPr lang="en-US" spc="-10" dirty="0">
                    <a:latin typeface="Arial"/>
                    <a:cs typeface="Arial"/>
                  </a:rPr>
                  <a:t> </a:t>
                </a:r>
                <a:r>
                  <a:rPr lang="en-US" dirty="0">
                    <a:latin typeface="Arial"/>
                    <a:cs typeface="Arial"/>
                  </a:rPr>
                  <a:t>(</a:t>
                </a:r>
                <a:r>
                  <a:rPr lang="en-US" dirty="0" err="1">
                    <a:latin typeface="Arial"/>
                    <a:cs typeface="Arial"/>
                  </a:rPr>
                  <a:t>yoc</a:t>
                </a:r>
                <a:r>
                  <a:rPr lang="en-US" dirty="0">
                    <a:latin typeface="Arial"/>
                    <a:cs typeface="Arial"/>
                  </a:rPr>
                  <a:t>)</a:t>
                </a:r>
              </a:p>
              <a:p>
                <a:pPr marL="459740" lvl="1">
                  <a:spcBef>
                    <a:spcPts val="535"/>
                  </a:spcBef>
                </a:pPr>
                <a:r>
                  <a:rPr lang="en-US" spc="-5" dirty="0">
                    <a:latin typeface="Arial"/>
                    <a:cs typeface="Arial"/>
                  </a:rPr>
                  <a:t>Predicted price</a:t>
                </a:r>
                <a:r>
                  <a:rPr lang="en-US" sz="3200" spc="-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pc="-5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𝑤</m:t>
                        </m:r>
                      </m:e>
                      <m:sub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sz="3200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1</m:t>
                        </m:r>
                      </m:sub>
                    </m:sSub>
                    <m:r>
                      <a:rPr lang="en-US" sz="3200" b="0" i="1" spc="-5" dirty="0" smtClean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𝑤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b>
                    </m:sSub>
                    <m:r>
                      <a:rPr lang="en-US" i="1" spc="-5" dirty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𝑤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i="1" spc="-5" dirty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  <m:sub>
                        <m:r>
                          <a:rPr lang="en-US" b="0" i="1" spc="-5" dirty="0" smtClean="0">
                            <a:latin typeface="Cambria Math" panose="02040503050406030204" pitchFamily="18" charset="0"/>
                            <a:cs typeface="Arial"/>
                          </a:rPr>
                          <m:t>3</m:t>
                        </m:r>
                      </m:sub>
                    </m:sSub>
                    <m:r>
                      <a:rPr lang="en-US" i="1" spc="-5" dirty="0">
                        <a:latin typeface="Cambria Math" panose="02040503050406030204" pitchFamily="18" charset="0"/>
                        <a:cs typeface="Arial"/>
                      </a:rPr>
                      <m:t>+</m:t>
                    </m:r>
                    <m:r>
                      <a:rPr lang="en-US" b="0" i="1" spc="-5" dirty="0" smtClean="0"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endParaRPr lang="en-US" dirty="0"/>
              </a:p>
              <a:p>
                <a:pPr marL="459740" lvl="1">
                  <a:spcBef>
                    <a:spcPts val="535"/>
                  </a:spcBef>
                </a:pPr>
                <a:r>
                  <a:rPr lang="en-US" dirty="0"/>
                  <a:t>Fig shows an example for scalar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5CA2A-6358-4443-94D0-7995CC70F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2421632"/>
              </a:xfrm>
              <a:blipFill>
                <a:blip r:embed="rId2"/>
                <a:stretch>
                  <a:fillRect l="-815" t="-4282" r="-593" b="-7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D66B8-5E43-477C-AA1B-AD9C83A1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D296D20-6935-4DB3-91B0-911009BDE0B6}"/>
              </a:ext>
            </a:extLst>
          </p:cNvPr>
          <p:cNvSpPr/>
          <p:nvPr/>
        </p:nvSpPr>
        <p:spPr>
          <a:xfrm>
            <a:off x="2524986" y="3717032"/>
            <a:ext cx="4094028" cy="3092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6542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DC1D-7AC4-411C-9D97-62E6BE25B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Logistic Regression for Binary Classification</a:t>
            </a:r>
            <a:endParaRPr lang="en-SE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1B0BE-CDE9-42EE-8579-D884D496AF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198860"/>
                <a:ext cx="8610600" cy="2302147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Consider a binary classification problem: an input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may be classified as a dog 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𝑑𝑜𝑔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cat with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𝑐𝑎𝑡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𝑑𝑜𝑔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𝑐𝑎𝑡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Logistic Regression: use sigmoid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to map from activation (also called the logit) to output probabilities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1B0BE-CDE9-42EE-8579-D884D496A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198860"/>
                <a:ext cx="8610600" cy="2302147"/>
              </a:xfrm>
              <a:blipFill>
                <a:blip r:embed="rId3"/>
                <a:stretch>
                  <a:fillRect l="-779" t="-45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4717E-AD1F-4A8E-8788-B400C446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AB14A16-97A0-4489-9AB4-15FBFB3DEA7E}"/>
              </a:ext>
            </a:extLst>
          </p:cNvPr>
          <p:cNvSpPr/>
          <p:nvPr/>
        </p:nvSpPr>
        <p:spPr>
          <a:xfrm>
            <a:off x="2528335" y="3172400"/>
            <a:ext cx="4468328" cy="33512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44656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0_Intro.pptx" id="{7A818FB8-66AD-43B8-A07D-15BA811C4F68}" vid="{02C01383-1466-4376-AAA8-73F2DE31A63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_Slide Template</Template>
  <TotalTime>3943</TotalTime>
  <Words>2308</Words>
  <Application>Microsoft Office PowerPoint</Application>
  <PresentationFormat>On-screen Show (4:3)</PresentationFormat>
  <Paragraphs>306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Raleway</vt:lpstr>
      <vt:lpstr>Arial</vt:lpstr>
      <vt:lpstr>Cambria Math</vt:lpstr>
      <vt:lpstr>Times New Roman</vt:lpstr>
      <vt:lpstr>Default Design</vt:lpstr>
      <vt:lpstr>L3 Introduction to Machine Learning</vt:lpstr>
      <vt:lpstr>ML Taxonomy</vt:lpstr>
      <vt:lpstr>ML Taxonomy</vt:lpstr>
      <vt:lpstr>Training vs. Inference</vt:lpstr>
      <vt:lpstr>Supervised Learning for Image Classification</vt:lpstr>
      <vt:lpstr>Image Classification</vt:lpstr>
      <vt:lpstr>A Neuron and its Activation Function</vt:lpstr>
      <vt:lpstr>Linear Regression for Regression</vt:lpstr>
      <vt:lpstr>Logistic Regression for Binary Classification</vt:lpstr>
      <vt:lpstr>Common Activation Functions used in DL</vt:lpstr>
      <vt:lpstr>Deep Neural Networks</vt:lpstr>
      <vt:lpstr>Fully-Connected NNs</vt:lpstr>
      <vt:lpstr>Example: Two-Layer Fully-Connected NN for Solving XOR</vt:lpstr>
      <vt:lpstr>Setting # Layers and Their Sizes</vt:lpstr>
      <vt:lpstr>NN for Multi-Class Classification</vt:lpstr>
      <vt:lpstr>Cross-Entropy Loss for Multi-Class Classification</vt:lpstr>
      <vt:lpstr>Cross-Entropy Loss Example</vt:lpstr>
      <vt:lpstr>Binary Classification Metrics</vt:lpstr>
      <vt:lpstr>ROC Curve</vt:lpstr>
      <vt:lpstr>Confusion Matrix for Multi-Class Classification</vt:lpstr>
      <vt:lpstr>PowerPoint Presentation</vt:lpstr>
      <vt:lpstr>K-Fold Cross-Validation</vt:lpstr>
      <vt:lpstr>Gradient Descent</vt:lpstr>
      <vt:lpstr>Different GD Update Formulas</vt:lpstr>
      <vt:lpstr>Mini-batch Stochastic Gradient Descent</vt:lpstr>
      <vt:lpstr>Batch Normalization</vt:lpstr>
      <vt:lpstr>Hyperparameter Optimization</vt:lpstr>
      <vt:lpstr>The Loss Curve during Training</vt:lpstr>
      <vt:lpstr>Classification Accuracy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L0 Introduction</dc:title>
  <dc:creator>Zonghua Gu</dc:creator>
  <cp:lastModifiedBy>Zonghua Gu</cp:lastModifiedBy>
  <cp:revision>270</cp:revision>
  <dcterms:created xsi:type="dcterms:W3CDTF">2020-03-21T16:53:45Z</dcterms:created>
  <dcterms:modified xsi:type="dcterms:W3CDTF">2021-04-03T15:21:40Z</dcterms:modified>
</cp:coreProperties>
</file>