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56" r:id="rId2"/>
    <p:sldId id="257" r:id="rId3"/>
    <p:sldId id="323" r:id="rId4"/>
    <p:sldId id="324" r:id="rId5"/>
    <p:sldId id="325" r:id="rId6"/>
    <p:sldId id="326" r:id="rId7"/>
    <p:sldId id="327" r:id="rId8"/>
    <p:sldId id="388" r:id="rId9"/>
    <p:sldId id="389" r:id="rId10"/>
    <p:sldId id="330" r:id="rId11"/>
    <p:sldId id="331" r:id="rId12"/>
    <p:sldId id="332" r:id="rId13"/>
    <p:sldId id="384" r:id="rId14"/>
    <p:sldId id="391" r:id="rId15"/>
    <p:sldId id="328" r:id="rId16"/>
    <p:sldId id="340" r:id="rId17"/>
    <p:sldId id="341" r:id="rId18"/>
    <p:sldId id="342" r:id="rId19"/>
    <p:sldId id="329" r:id="rId20"/>
    <p:sldId id="345" r:id="rId21"/>
    <p:sldId id="333" r:id="rId22"/>
    <p:sldId id="334" r:id="rId23"/>
    <p:sldId id="401" r:id="rId24"/>
    <p:sldId id="335" r:id="rId25"/>
    <p:sldId id="338" r:id="rId26"/>
    <p:sldId id="336" r:id="rId27"/>
    <p:sldId id="339" r:id="rId28"/>
    <p:sldId id="347" r:id="rId29"/>
    <p:sldId id="349" r:id="rId30"/>
    <p:sldId id="348" r:id="rId31"/>
    <p:sldId id="353" r:id="rId32"/>
    <p:sldId id="390" r:id="rId33"/>
    <p:sldId id="399" r:id="rId34"/>
    <p:sldId id="354" r:id="rId35"/>
    <p:sldId id="355" r:id="rId36"/>
    <p:sldId id="386" r:id="rId37"/>
    <p:sldId id="385" r:id="rId38"/>
    <p:sldId id="357" r:id="rId39"/>
    <p:sldId id="280" r:id="rId40"/>
    <p:sldId id="398" r:id="rId41"/>
    <p:sldId id="392" r:id="rId42"/>
    <p:sldId id="394" r:id="rId43"/>
    <p:sldId id="393" r:id="rId44"/>
    <p:sldId id="395" r:id="rId45"/>
    <p:sldId id="396" r:id="rId4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1700AE"/>
    <a:srgbClr val="E6A20E"/>
    <a:srgbClr val="2000EA"/>
    <a:srgbClr val="FB0008"/>
    <a:srgbClr val="140087"/>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376" autoAdjust="0"/>
    <p:restoredTop sz="86928" autoAdjust="0"/>
  </p:normalViewPr>
  <p:slideViewPr>
    <p:cSldViewPr snapToGrid="0" snapToObjects="1">
      <p:cViewPr varScale="1">
        <p:scale>
          <a:sx n="71" d="100"/>
          <a:sy n="71" d="100"/>
        </p:scale>
        <p:origin x="1570"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0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10/2/2024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skilled.dev/course/tree-traversal-in-order-pre-order-post-order"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a:t>
            </a:fld>
            <a:endParaRPr lang="en-US"/>
          </a:p>
        </p:txBody>
      </p:sp>
    </p:spTree>
    <p:extLst>
      <p:ext uri="{BB962C8B-B14F-4D97-AF65-F5344CB8AC3E}">
        <p14:creationId xmlns:p14="http://schemas.microsoft.com/office/powerpoint/2010/main" val="2491997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30535397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Arial"/>
                <a:cs typeface="Arial"/>
              </a:rPr>
              <a:t>For valid trees, determine (on your own) an insertion order which would produce that tree?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24609314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Post-order traversal is 23, 18, 27, 25, 10, 60, 80, 70, 30.</a:t>
            </a:r>
          </a:p>
          <a:p>
            <a:r>
              <a:rPr lang="en-GB" dirty="0"/>
              <a:t>In-order traversal </a:t>
            </a:r>
            <a:r>
              <a:rPr lang="en-GB" dirty="0" err="1"/>
              <a:t>traversal</a:t>
            </a:r>
            <a:r>
              <a:rPr lang="en-GB" dirty="0"/>
              <a:t> is 10, 18, 23, 25, 27, 30, 60, 70, 80</a:t>
            </a:r>
          </a:p>
          <a:p>
            <a:r>
              <a:rPr lang="en-GB" dirty="0"/>
              <a:t>Preorder traversal is 30, 10, 25, 18, 23, 27, 70, 60,80</a:t>
            </a:r>
          </a:p>
          <a:p>
            <a:r>
              <a:rPr lang="en-GB"/>
              <a:t>https://testbook.com/objective-questions/mcq-on-tree-traversal--5eea6a1139140f30f369eb98</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266239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1" i="0" dirty="0">
                <a:solidFill>
                  <a:srgbClr val="0F0F0F"/>
                </a:solidFill>
                <a:effectLst/>
                <a:latin typeface="Roboto" panose="02000000000000000000" pitchFamily="2" charset="0"/>
              </a:rPr>
              <a:t>Advantages of BST over Hash Table | </a:t>
            </a:r>
            <a:r>
              <a:rPr lang="en-GB" b="1" i="0" dirty="0" err="1">
                <a:solidFill>
                  <a:srgbClr val="0F0F0F"/>
                </a:solidFill>
                <a:effectLst/>
                <a:latin typeface="Roboto" panose="02000000000000000000" pitchFamily="2" charset="0"/>
              </a:rPr>
              <a:t>GeeksforGeeks</a:t>
            </a:r>
            <a:endParaRPr lang="en-GB" b="1" i="0" dirty="0">
              <a:solidFill>
                <a:srgbClr val="0F0F0F"/>
              </a:solidFill>
              <a:effectLst/>
              <a:latin typeface="Roboto" panose="02000000000000000000" pitchFamily="2" charset="0"/>
            </a:endParaRPr>
          </a:p>
          <a:p>
            <a:endParaRPr lang="en-GB" dirty="0"/>
          </a:p>
          <a:p>
            <a:endParaRPr lang="en-GB" dirty="0"/>
          </a:p>
          <a:p>
            <a:r>
              <a:rPr lang="en-GB" dirty="0"/>
              <a:t>Time complexity for Search, Insert</a:t>
            </a:r>
            <a:r>
              <a:rPr lang="en-US" dirty="0"/>
              <a:t>, </a:t>
            </a:r>
            <a:r>
              <a:rPr lang="en-GB" dirty="0"/>
              <a:t>Delete operations is O(1) for Hash Table, O(log n) for Self-Balancing BST</a:t>
            </a:r>
          </a:p>
          <a:p>
            <a:r>
              <a:rPr lang="en-GB" dirty="0"/>
              <a:t>BST advantages:</a:t>
            </a:r>
          </a:p>
          <a:p>
            <a:pPr lvl="1"/>
            <a:r>
              <a:rPr lang="en-GB" dirty="0"/>
              <a:t>1. Can get all keys in sorted order by In-Order Traversal of BST</a:t>
            </a:r>
          </a:p>
          <a:p>
            <a:pPr lvl="1"/>
            <a:r>
              <a:rPr lang="en-GB" dirty="0"/>
              <a:t>2. Order statistics, finding closest lower and greater elements, doing range queries, are easy to do with BSTs</a:t>
            </a:r>
          </a:p>
          <a:p>
            <a:pPr lvl="1"/>
            <a:r>
              <a:rPr lang="en-GB" dirty="0"/>
              <a:t>3. With Self Balancing BSTs, all operations are guaranteed to work in O(</a:t>
            </a:r>
            <a:r>
              <a:rPr lang="en-GB" dirty="0" err="1"/>
              <a:t>logn</a:t>
            </a:r>
            <a:r>
              <a:rPr lang="en-GB" dirty="0"/>
              <a:t>) time</a:t>
            </a:r>
            <a:endParaRPr lang="en-SE"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b="1" i="0" dirty="0">
              <a:solidFill>
                <a:srgbClr val="0F0F0F"/>
              </a:solidFill>
              <a:effectLst/>
              <a:latin typeface="Roboto" panose="02000000000000000000" pitchFamily="2" charset="0"/>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888426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37</a:t>
            </a:fld>
            <a:endParaRPr lang="en-US"/>
          </a:p>
        </p:txBody>
      </p:sp>
    </p:spTree>
    <p:extLst>
      <p:ext uri="{BB962C8B-B14F-4D97-AF65-F5344CB8AC3E}">
        <p14:creationId xmlns:p14="http://schemas.microsoft.com/office/powerpoint/2010/main" val="35363038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bg1"/>
                </a:solidFill>
                <a:latin typeface="Arial"/>
                <a:cs typeface="Arial"/>
              </a:rPr>
              <a:t>If there are n words in the dictionary, what is the worst-case time to find a word</a:t>
            </a:r>
            <a:r>
              <a:rPr lang="zh-CN" altLang="en-US" sz="1200" dirty="0">
                <a:solidFill>
                  <a:schemeClr val="bg1"/>
                </a:solidFill>
                <a:latin typeface="Arial"/>
                <a:cs typeface="Arial"/>
              </a:rPr>
              <a:t> </a:t>
            </a:r>
            <a:r>
              <a:rPr lang="en-US" altLang="zh-CN" sz="1200" dirty="0">
                <a:solidFill>
                  <a:schemeClr val="bg1"/>
                </a:solidFill>
                <a:latin typeface="Arial"/>
                <a:cs typeface="Arial"/>
              </a:rPr>
              <a:t>of</a:t>
            </a:r>
            <a:r>
              <a:rPr lang="zh-CN" altLang="en-US" sz="1200" dirty="0">
                <a:solidFill>
                  <a:schemeClr val="bg1"/>
                </a:solidFill>
                <a:latin typeface="Arial"/>
                <a:cs typeface="Arial"/>
              </a:rPr>
              <a:t> </a:t>
            </a:r>
            <a:r>
              <a:rPr lang="en-US" altLang="zh-CN" sz="1200" dirty="0">
                <a:solidFill>
                  <a:schemeClr val="bg1"/>
                </a:solidFill>
                <a:latin typeface="Arial"/>
                <a:cs typeface="Arial"/>
              </a:rPr>
              <a:t>length</a:t>
            </a:r>
            <a:r>
              <a:rPr lang="zh-CN" altLang="en-US" sz="1200" dirty="0">
                <a:solidFill>
                  <a:schemeClr val="bg1"/>
                </a:solidFill>
                <a:latin typeface="Arial"/>
                <a:cs typeface="Arial"/>
              </a:rPr>
              <a:t> </a:t>
            </a:r>
            <a:r>
              <a:rPr lang="en-US" altLang="zh-CN" sz="1200" dirty="0">
                <a:solidFill>
                  <a:schemeClr val="bg1"/>
                </a:solidFill>
                <a:latin typeface="Arial"/>
                <a:cs typeface="Arial"/>
              </a:rPr>
              <a:t>k</a:t>
            </a:r>
            <a:r>
              <a:rPr lang="en-US" sz="1200" dirty="0">
                <a:solidFill>
                  <a:schemeClr val="bg1"/>
                </a:solidFill>
                <a:latin typeface="Arial"/>
                <a:cs typeface="Arial"/>
              </a:rPr>
              <a: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38</a:t>
            </a:fld>
            <a:endParaRPr lang="en-US"/>
          </a:p>
        </p:txBody>
      </p:sp>
    </p:spTree>
    <p:extLst>
      <p:ext uri="{BB962C8B-B14F-4D97-AF65-F5344CB8AC3E}">
        <p14:creationId xmlns:p14="http://schemas.microsoft.com/office/powerpoint/2010/main" val="1975113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Pre-order of above tree = 12453</a:t>
            </a:r>
          </a:p>
          <a:p>
            <a:r>
              <a:rPr lang="en-GB" dirty="0"/>
              <a:t>In order of above tree = 42513</a:t>
            </a:r>
          </a:p>
          <a:p>
            <a:r>
              <a:rPr lang="en-GB" dirty="0" err="1"/>
              <a:t>Postorder</a:t>
            </a:r>
            <a:r>
              <a:rPr lang="en-GB" dirty="0"/>
              <a:t> of above tree = 45231</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40</a:t>
            </a:fld>
            <a:endParaRPr lang="en-US"/>
          </a:p>
        </p:txBody>
      </p:sp>
    </p:spTree>
    <p:extLst>
      <p:ext uri="{BB962C8B-B14F-4D97-AF65-F5344CB8AC3E}">
        <p14:creationId xmlns:p14="http://schemas.microsoft.com/office/powerpoint/2010/main" val="1233319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https://stackoverflow.com/questions/9456937/when-to-use-preorder-postorder-and-inorder-binary-search-tree-traversal-strate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7488359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Arial"/>
                <a:cs typeface="Arial"/>
              </a:rPr>
              <a:t>Most frequent for whom?</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1210594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hlinkClick r:id="rId3"/>
              </a:rPr>
              <a:t>https://skilled.dev/course/tree-traversal-in-order-pre-order-post-order</a:t>
            </a:r>
            <a:endParaRPr lang="en-GB" sz="1200"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27884448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2330786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17</a:t>
            </a:fld>
            <a:endParaRPr lang="en-US"/>
          </a:p>
        </p:txBody>
      </p:sp>
    </p:spTree>
    <p:extLst>
      <p:ext uri="{BB962C8B-B14F-4D97-AF65-F5344CB8AC3E}">
        <p14:creationId xmlns:p14="http://schemas.microsoft.com/office/powerpoint/2010/main" val="2552811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884711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20</a:t>
            </a:fld>
            <a:endParaRPr lang="en-US"/>
          </a:p>
        </p:txBody>
      </p:sp>
    </p:spTree>
    <p:extLst>
      <p:ext uri="{BB962C8B-B14F-4D97-AF65-F5344CB8AC3E}">
        <p14:creationId xmlns:p14="http://schemas.microsoft.com/office/powerpoint/2010/main" val="564407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3846247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a:cs typeface="Arial"/>
              </a:rPr>
              <a:t>Again, this is solved cleanly with either recursion or iteration. </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3827367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10/2/2024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10/2/2024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10/2/2024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10/2/2024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10/2/2024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10/2/2024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tiff"/><Relationship Id="rId4" Type="http://schemas.openxmlformats.org/officeDocument/2006/relationships/image" Target="../media/image8.tif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a8kmbuNm8Uo" TargetMode="External"/><Relationship Id="rId3" Type="http://schemas.openxmlformats.org/officeDocument/2006/relationships/image" Target="../media/image11.gif"/><Relationship Id="rId7" Type="http://schemas.openxmlformats.org/officeDocument/2006/relationships/hyperlink" Target="https://www.youtube.com/watch?v=ne5oOmYdWGw"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youtube.com/watch?v=gLx7Px7IEzg" TargetMode="External"/><Relationship Id="rId5" Type="http://schemas.openxmlformats.org/officeDocument/2006/relationships/image" Target="../media/image13.gif"/><Relationship Id="rId4" Type="http://schemas.openxmlformats.org/officeDocument/2006/relationships/image" Target="../media/image12.gif"/></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4_UDUj1j1KQ" TargetMode="External"/><Relationship Id="rId2" Type="http://schemas.openxmlformats.org/officeDocument/2006/relationships/hyperlink" Target="https://www.youtube.com/watch?v=8xue-ZBlTKQ" TargetMode="External"/><Relationship Id="rId1" Type="http://schemas.openxmlformats.org/officeDocument/2006/relationships/slideLayout" Target="../slideLayouts/slideLayout2.xml"/><Relationship Id="rId4" Type="http://schemas.openxmlformats.org/officeDocument/2006/relationships/hyperlink" Target="https://www.youtube.com/watch?v=4Xo-GtBiQN0"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www.youtube.com/watch?v=zvleLiQn-_I" TargetMode="Externa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ymGjUOiR8Jg"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youtube.com/watch?v=KkEnuK-2Ymc" TargetMode="External"/><Relationship Id="rId2" Type="http://schemas.openxmlformats.org/officeDocument/2006/relationships/hyperlink" Target="https://www.youtube.com/watch?v=6I3evyt9ApA" TargetMode="External"/><Relationship Id="rId1" Type="http://schemas.openxmlformats.org/officeDocument/2006/relationships/slideLayout" Target="../slideLayouts/slideLayout2.xml"/><Relationship Id="rId4" Type="http://schemas.openxmlformats.org/officeDocument/2006/relationships/hyperlink" Target="https://www.youtube.com/watch?v=DkOswl0k7s4"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www.youtube.com/watch?v=mtvbVLK5xDQ"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romankurnovskii.com/en/posts/tree-vs-trie-data-structures/"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youtube.com/watch?v=-urNrIAQnNo" TargetMode="External"/></Relationships>
</file>

<file path=ppt/slides/_rels/slide39.xml.rels><?xml version="1.0" encoding="UTF-8" standalone="yes"?>
<Relationships xmlns="http://schemas.openxmlformats.org/package/2006/relationships"><Relationship Id="rId3" Type="http://schemas.openxmlformats.org/officeDocument/2006/relationships/hyperlink" Target="http://www.openbookproject.net/thinkcs/archive/java/english/chap17.htm" TargetMode="External"/><Relationship Id="rId7" Type="http://schemas.openxmlformats.org/officeDocument/2006/relationships/hyperlink" Target="https://www.topcoder.com/community/data-science/data-science-tutorials/using-tries/" TargetMode="External"/><Relationship Id="rId2" Type="http://schemas.openxmlformats.org/officeDocument/2006/relationships/hyperlink" Target="https://www.geeksforgeeks.org/bfs-vs-dfs-binary-tree/" TargetMode="External"/><Relationship Id="rId1" Type="http://schemas.openxmlformats.org/officeDocument/2006/relationships/slideLayout" Target="../slideLayouts/slideLayout2.xml"/><Relationship Id="rId6" Type="http://schemas.openxmlformats.org/officeDocument/2006/relationships/hyperlink" Target="https://www.toptal.com/java/the-trie-a-neglected-data-structure" TargetMode="External"/><Relationship Id="rId5" Type="http://schemas.openxmlformats.org/officeDocument/2006/relationships/hyperlink" Target="https://www.youtube.com/watch?v=pYT9F8_LFTM" TargetMode="External"/><Relationship Id="rId4" Type="http://schemas.openxmlformats.org/officeDocument/2006/relationships/hyperlink" Target="http://algs4.cs.princeton.edu/32bst/"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youtube.com/watch?v=QUfEOCOEKkc"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ww.youtube.com/watch?v=iaBEKo5sM7w" TargetMode="External"/><Relationship Id="rId4" Type="http://schemas.openxmlformats.org/officeDocument/2006/relationships/hyperlink" Target="https://www.youtube.com/watch?v=3_NMDJkmvL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8</a:t>
            </a:r>
            <a:br>
              <a:rPr lang="en-US" altLang="zh-CN" dirty="0">
                <a:solidFill>
                  <a:schemeClr val="accent1"/>
                </a:solidFill>
              </a:rPr>
            </a:br>
            <a:r>
              <a:rPr lang="en-US" dirty="0"/>
              <a:t>Binary Search Tree and </a:t>
            </a:r>
            <a:r>
              <a:rPr lang="en-US"/>
              <a:t>Trie</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 name="Picture 49">
            <a:extLst>
              <a:ext uri="{FF2B5EF4-FFF2-40B4-BE49-F238E27FC236}">
                <a16:creationId xmlns:a16="http://schemas.microsoft.com/office/drawing/2014/main" id="{0B182446-6095-AC4D-8E83-B77C0D51DEF8}"/>
              </a:ext>
            </a:extLst>
          </p:cNvPr>
          <p:cNvPicPr>
            <a:picLocks noChangeAspect="1"/>
          </p:cNvPicPr>
          <p:nvPr/>
        </p:nvPicPr>
        <p:blipFill>
          <a:blip r:embed="rId3"/>
          <a:stretch>
            <a:fillRect/>
          </a:stretch>
        </p:blipFill>
        <p:spPr>
          <a:xfrm>
            <a:off x="409887" y="1078485"/>
            <a:ext cx="1494666" cy="1800802"/>
          </a:xfrm>
          <a:prstGeom prst="rect">
            <a:avLst/>
          </a:prstGeom>
        </p:spPr>
      </p:pic>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endParaRPr lang="en-US" dirty="0"/>
          </a:p>
        </p:txBody>
      </p:sp>
      <p:grpSp>
        <p:nvGrpSpPr>
          <p:cNvPr id="51" name="Group 50">
            <a:extLst>
              <a:ext uri="{FF2B5EF4-FFF2-40B4-BE49-F238E27FC236}">
                <a16:creationId xmlns:a16="http://schemas.microsoft.com/office/drawing/2014/main" id="{AF342763-5398-9141-BBB5-7C8C705BFE1F}"/>
              </a:ext>
            </a:extLst>
          </p:cNvPr>
          <p:cNvGrpSpPr/>
          <p:nvPr/>
        </p:nvGrpSpPr>
        <p:grpSpPr>
          <a:xfrm>
            <a:off x="1488399" y="1425134"/>
            <a:ext cx="3254675" cy="2055395"/>
            <a:chOff x="1203173" y="1425134"/>
            <a:chExt cx="3254675" cy="2055395"/>
          </a:xfrm>
        </p:grpSpPr>
        <p:sp>
          <p:nvSpPr>
            <p:cNvPr id="5" name="object 11">
              <a:extLst>
                <a:ext uri="{FF2B5EF4-FFF2-40B4-BE49-F238E27FC236}">
                  <a16:creationId xmlns:a16="http://schemas.microsoft.com/office/drawing/2014/main" id="{A5246BB7-340B-3B45-9482-25C81F43BB20}"/>
                </a:ext>
              </a:extLst>
            </p:cNvPr>
            <p:cNvSpPr/>
            <p:nvPr/>
          </p:nvSpPr>
          <p:spPr>
            <a:xfrm>
              <a:off x="2035223" y="18827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3E603D4A-224F-2148-B083-F5F83E58C16B}"/>
                </a:ext>
              </a:extLst>
            </p:cNvPr>
            <p:cNvSpPr/>
            <p:nvPr/>
          </p:nvSpPr>
          <p:spPr>
            <a:xfrm>
              <a:off x="2979993" y="189486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7A2A0308-9841-6044-A624-2C4D7B47F517}"/>
                </a:ext>
              </a:extLst>
            </p:cNvPr>
            <p:cNvSpPr/>
            <p:nvPr/>
          </p:nvSpPr>
          <p:spPr>
            <a:xfrm>
              <a:off x="1556662" y="26753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2ED634D4-6E55-BC4A-8F8A-6C65582673CF}"/>
                </a:ext>
              </a:extLst>
            </p:cNvPr>
            <p:cNvSpPr/>
            <p:nvPr/>
          </p:nvSpPr>
          <p:spPr>
            <a:xfrm>
              <a:off x="2157193" y="265791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0C4CDB16-B848-484B-B935-3713BEC5A6C8}"/>
                </a:ext>
              </a:extLst>
            </p:cNvPr>
            <p:cNvSpPr/>
            <p:nvPr/>
          </p:nvSpPr>
          <p:spPr>
            <a:xfrm>
              <a:off x="3141901" y="26753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9E60D6E-E234-514A-B5F9-9CCEC0A9B970}"/>
                </a:ext>
              </a:extLst>
            </p:cNvPr>
            <p:cNvSpPr/>
            <p:nvPr/>
          </p:nvSpPr>
          <p:spPr>
            <a:xfrm>
              <a:off x="3739042" y="26579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D9D14EF0-978B-D748-B145-8B7A2268BCF3}"/>
                </a:ext>
              </a:extLst>
            </p:cNvPr>
            <p:cNvSpPr/>
            <p:nvPr/>
          </p:nvSpPr>
          <p:spPr>
            <a:xfrm>
              <a:off x="2904190" y="29174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1035E8E3-6BC9-DA4A-A066-B6680DB29C29}"/>
                </a:ext>
              </a:extLst>
            </p:cNvPr>
            <p:cNvSpPr/>
            <p:nvPr/>
          </p:nvSpPr>
          <p:spPr>
            <a:xfrm>
              <a:off x="2180339" y="29243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BCC162E9-18EE-7942-8392-B0A9640D30EE}"/>
                </a:ext>
              </a:extLst>
            </p:cNvPr>
            <p:cNvSpPr/>
            <p:nvPr/>
          </p:nvSpPr>
          <p:spPr>
            <a:xfrm>
              <a:off x="2476387" y="142513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85D0239D-E6CD-5C40-B4A1-583B14948B38}"/>
                </a:ext>
              </a:extLst>
            </p:cNvPr>
            <p:cNvSpPr/>
            <p:nvPr/>
          </p:nvSpPr>
          <p:spPr>
            <a:xfrm>
              <a:off x="1203173" y="2924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04C1B404-7F86-F940-BEC2-A12C7F69879A}"/>
                </a:ext>
              </a:extLst>
            </p:cNvPr>
            <p:cNvSpPr/>
            <p:nvPr/>
          </p:nvSpPr>
          <p:spPr>
            <a:xfrm>
              <a:off x="3865753" y="29174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8F02514-1C42-F343-BFBC-87D8CF6DE6BA}"/>
                </a:ext>
              </a:extLst>
            </p:cNvPr>
            <p:cNvSpPr txBox="1"/>
            <p:nvPr/>
          </p:nvSpPr>
          <p:spPr>
            <a:xfrm>
              <a:off x="2613821" y="155623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a:t>
              </a:r>
            </a:p>
          </p:txBody>
        </p:sp>
        <p:sp>
          <p:nvSpPr>
            <p:cNvPr id="17" name="object 9">
              <a:extLst>
                <a:ext uri="{FF2B5EF4-FFF2-40B4-BE49-F238E27FC236}">
                  <a16:creationId xmlns:a16="http://schemas.microsoft.com/office/drawing/2014/main" id="{8FECC12D-7574-FB4A-85B9-ACAA5C1B3B78}"/>
                </a:ext>
              </a:extLst>
            </p:cNvPr>
            <p:cNvSpPr txBox="1"/>
            <p:nvPr/>
          </p:nvSpPr>
          <p:spPr>
            <a:xfrm>
              <a:off x="2244983" y="3073236"/>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sod</a:t>
              </a:r>
            </a:p>
          </p:txBody>
        </p:sp>
        <p:sp>
          <p:nvSpPr>
            <p:cNvPr id="18" name="object 9">
              <a:extLst>
                <a:ext uri="{FF2B5EF4-FFF2-40B4-BE49-F238E27FC236}">
                  <a16:creationId xmlns:a16="http://schemas.microsoft.com/office/drawing/2014/main" id="{954E4D98-D101-F540-A7F1-30C28CD860F5}"/>
                </a:ext>
              </a:extLst>
            </p:cNvPr>
            <p:cNvSpPr txBox="1"/>
            <p:nvPr/>
          </p:nvSpPr>
          <p:spPr>
            <a:xfrm>
              <a:off x="3029560" y="30528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sip</a:t>
              </a:r>
            </a:p>
          </p:txBody>
        </p:sp>
        <p:sp>
          <p:nvSpPr>
            <p:cNvPr id="19" name="object 9">
              <a:extLst>
                <a:ext uri="{FF2B5EF4-FFF2-40B4-BE49-F238E27FC236}">
                  <a16:creationId xmlns:a16="http://schemas.microsoft.com/office/drawing/2014/main" id="{B168CC8B-5447-234C-A07D-FB26068FF560}"/>
                </a:ext>
              </a:extLst>
            </p:cNvPr>
            <p:cNvSpPr txBox="1"/>
            <p:nvPr/>
          </p:nvSpPr>
          <p:spPr>
            <a:xfrm>
              <a:off x="1273494" y="3044909"/>
              <a:ext cx="454662"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sob</a:t>
              </a:r>
            </a:p>
          </p:txBody>
        </p:sp>
        <p:sp>
          <p:nvSpPr>
            <p:cNvPr id="20" name="object 9">
              <a:extLst>
                <a:ext uri="{FF2B5EF4-FFF2-40B4-BE49-F238E27FC236}">
                  <a16:creationId xmlns:a16="http://schemas.microsoft.com/office/drawing/2014/main" id="{5C02EB06-3D5E-8446-B900-D267ECA1A8DF}"/>
                </a:ext>
              </a:extLst>
            </p:cNvPr>
            <p:cNvSpPr txBox="1"/>
            <p:nvPr/>
          </p:nvSpPr>
          <p:spPr>
            <a:xfrm>
              <a:off x="3945712" y="30427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sit</a:t>
              </a:r>
            </a:p>
          </p:txBody>
        </p:sp>
        <p:sp>
          <p:nvSpPr>
            <p:cNvPr id="21" name="object 13">
              <a:extLst>
                <a:ext uri="{FF2B5EF4-FFF2-40B4-BE49-F238E27FC236}">
                  <a16:creationId xmlns:a16="http://schemas.microsoft.com/office/drawing/2014/main" id="{B15959DE-F816-EF45-8BF7-D1BDE53D9824}"/>
                </a:ext>
              </a:extLst>
            </p:cNvPr>
            <p:cNvSpPr/>
            <p:nvPr/>
          </p:nvSpPr>
          <p:spPr>
            <a:xfrm>
              <a:off x="1721227" y="21671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C550AFC2-9F93-9046-92FE-B2C586B0FFAF}"/>
                </a:ext>
              </a:extLst>
            </p:cNvPr>
            <p:cNvSpPr txBox="1"/>
            <p:nvPr/>
          </p:nvSpPr>
          <p:spPr>
            <a:xfrm>
              <a:off x="1858661" y="22963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so</a:t>
              </a:r>
            </a:p>
          </p:txBody>
        </p:sp>
        <p:sp>
          <p:nvSpPr>
            <p:cNvPr id="23" name="object 24">
              <a:extLst>
                <a:ext uri="{FF2B5EF4-FFF2-40B4-BE49-F238E27FC236}">
                  <a16:creationId xmlns:a16="http://schemas.microsoft.com/office/drawing/2014/main" id="{036068AF-20D4-E446-BDD3-D5180208218D}"/>
                </a:ext>
              </a:extLst>
            </p:cNvPr>
            <p:cNvSpPr/>
            <p:nvPr/>
          </p:nvSpPr>
          <p:spPr>
            <a:xfrm>
              <a:off x="3303419" y="21671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DFCBBCF4-C730-3641-B7D3-75FB1A177F69}"/>
                </a:ext>
              </a:extLst>
            </p:cNvPr>
            <p:cNvSpPr txBox="1"/>
            <p:nvPr/>
          </p:nvSpPr>
          <p:spPr>
            <a:xfrm>
              <a:off x="3440853" y="231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err="1">
                  <a:solidFill>
                    <a:schemeClr val="bg1"/>
                  </a:solidFill>
                  <a:latin typeface="Arial" charset="0"/>
                  <a:ea typeface="Arial" charset="0"/>
                  <a:cs typeface="Arial" charset="0"/>
                </a:rPr>
                <a:t>si</a:t>
              </a:r>
              <a:endParaRPr lang="en-US" altLang="zh-CN" sz="1800" dirty="0">
                <a:solidFill>
                  <a:schemeClr val="bg1"/>
                </a:solidFill>
                <a:latin typeface="Arial" charset="0"/>
                <a:ea typeface="Arial" charset="0"/>
                <a:cs typeface="Arial" charset="0"/>
              </a:endParaRPr>
            </a:p>
          </p:txBody>
        </p:sp>
      </p:grpSp>
      <p:sp>
        <p:nvSpPr>
          <p:cNvPr id="39" name="Rectangle 38">
            <a:extLst>
              <a:ext uri="{FF2B5EF4-FFF2-40B4-BE49-F238E27FC236}">
                <a16:creationId xmlns:a16="http://schemas.microsoft.com/office/drawing/2014/main" id="{B16260CD-8FED-0D45-83AF-ED238C658A6F}"/>
              </a:ext>
            </a:extLst>
          </p:cNvPr>
          <p:cNvSpPr/>
          <p:nvPr/>
        </p:nvSpPr>
        <p:spPr>
          <a:xfrm>
            <a:off x="5164161" y="1372027"/>
            <a:ext cx="3191274" cy="1302921"/>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You've typed "s" What words should we suggest?</a:t>
            </a:r>
          </a:p>
          <a:p>
            <a:pPr marL="285750" indent="-285750">
              <a:spcBef>
                <a:spcPts val="200"/>
              </a:spcBef>
              <a:spcAft>
                <a:spcPts val="200"/>
              </a:spcAft>
              <a:buClr>
                <a:schemeClr val="accent1"/>
              </a:buClr>
              <a:buFont typeface="Wingdings" pitchFamily="2" charset="2"/>
              <a:buChar char="§"/>
            </a:pPr>
            <a:r>
              <a:rPr lang="en-US" altLang="zh-CN" dirty="0">
                <a:latin typeface="Arial"/>
                <a:cs typeface="Arial"/>
              </a:rPr>
              <a:t>Most</a:t>
            </a:r>
            <a:r>
              <a:rPr lang="zh-CN" altLang="en-US" dirty="0">
                <a:latin typeface="Arial"/>
                <a:cs typeface="Arial"/>
              </a:rPr>
              <a:t> </a:t>
            </a:r>
            <a:r>
              <a:rPr lang="en-US" altLang="zh-CN" dirty="0">
                <a:latin typeface="Arial"/>
                <a:cs typeface="Arial"/>
              </a:rPr>
              <a:t>frequent?</a:t>
            </a:r>
          </a:p>
          <a:p>
            <a:pPr marL="285750" indent="-285750">
              <a:spcBef>
                <a:spcPts val="200"/>
              </a:spcBef>
              <a:spcAft>
                <a:spcPts val="200"/>
              </a:spcAft>
              <a:buClr>
                <a:schemeClr val="accent1"/>
              </a:buClr>
              <a:buFont typeface="Wingdings" pitchFamily="2" charset="2"/>
              <a:buChar char="§"/>
            </a:pPr>
            <a:r>
              <a:rPr lang="en-US" dirty="0">
                <a:latin typeface="Arial"/>
                <a:cs typeface="Arial"/>
              </a:rPr>
              <a:t>How about "closest"?</a:t>
            </a:r>
          </a:p>
        </p:txBody>
      </p:sp>
      <p:sp>
        <p:nvSpPr>
          <p:cNvPr id="46" name="Oval 45">
            <a:extLst>
              <a:ext uri="{FF2B5EF4-FFF2-40B4-BE49-F238E27FC236}">
                <a16:creationId xmlns:a16="http://schemas.microsoft.com/office/drawing/2014/main" id="{29CA9607-ED80-2D4B-8FEA-95674245498D}"/>
              </a:ext>
            </a:extLst>
          </p:cNvPr>
          <p:cNvSpPr/>
          <p:nvPr/>
        </p:nvSpPr>
        <p:spPr>
          <a:xfrm>
            <a:off x="1874646" y="2087894"/>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D48740C8-3D11-4E4A-A0A9-DDCA4F58164D}"/>
              </a:ext>
            </a:extLst>
          </p:cNvPr>
          <p:cNvSpPr/>
          <p:nvPr/>
        </p:nvSpPr>
        <p:spPr>
          <a:xfrm>
            <a:off x="4048428" y="283217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FCFE7D7-28DE-0140-9DA8-930DA54DE0B0}"/>
              </a:ext>
            </a:extLst>
          </p:cNvPr>
          <p:cNvSpPr/>
          <p:nvPr/>
        </p:nvSpPr>
        <p:spPr>
          <a:xfrm>
            <a:off x="3449017" y="210041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sp>
        <p:nvSpPr>
          <p:cNvPr id="49" name="Oval 48">
            <a:extLst>
              <a:ext uri="{FF2B5EF4-FFF2-40B4-BE49-F238E27FC236}">
                <a16:creationId xmlns:a16="http://schemas.microsoft.com/office/drawing/2014/main" id="{AD1CBA29-B287-B346-B738-E1A9986A0261}"/>
              </a:ext>
            </a:extLst>
          </p:cNvPr>
          <p:cNvSpPr/>
          <p:nvPr/>
        </p:nvSpPr>
        <p:spPr>
          <a:xfrm>
            <a:off x="1859141" y="2010910"/>
            <a:ext cx="2471149"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Rectangle 42">
            <a:extLst>
              <a:ext uri="{FF2B5EF4-FFF2-40B4-BE49-F238E27FC236}">
                <a16:creationId xmlns:a16="http://schemas.microsoft.com/office/drawing/2014/main" id="{164EE4C7-AD7C-6242-B13D-8B110B9CB076}"/>
              </a:ext>
            </a:extLst>
          </p:cNvPr>
          <p:cNvSpPr/>
          <p:nvPr/>
        </p:nvSpPr>
        <p:spPr>
          <a:xfrm>
            <a:off x="5164161" y="3178086"/>
            <a:ext cx="2755047"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 "Breadth First Traversal"</a:t>
            </a:r>
          </a:p>
        </p:txBody>
      </p:sp>
      <p:grpSp>
        <p:nvGrpSpPr>
          <p:cNvPr id="7168" name="Group 7167">
            <a:extLst>
              <a:ext uri="{FF2B5EF4-FFF2-40B4-BE49-F238E27FC236}">
                <a16:creationId xmlns:a16="http://schemas.microsoft.com/office/drawing/2014/main" id="{02742179-FEF0-F940-A6C6-093BD5AF25EB}"/>
              </a:ext>
            </a:extLst>
          </p:cNvPr>
          <p:cNvGrpSpPr/>
          <p:nvPr/>
        </p:nvGrpSpPr>
        <p:grpSpPr>
          <a:xfrm>
            <a:off x="1185587" y="3860817"/>
            <a:ext cx="3254675" cy="2055395"/>
            <a:chOff x="959084" y="3860817"/>
            <a:chExt cx="3254675" cy="2055395"/>
          </a:xfrm>
        </p:grpSpPr>
        <p:sp>
          <p:nvSpPr>
            <p:cNvPr id="52" name="object 11">
              <a:extLst>
                <a:ext uri="{FF2B5EF4-FFF2-40B4-BE49-F238E27FC236}">
                  <a16:creationId xmlns:a16="http://schemas.microsoft.com/office/drawing/2014/main" id="{A70923A0-CBF6-8B45-BD68-373B82427144}"/>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88" name="TextBox 87">
            <a:extLst>
              <a:ext uri="{FF2B5EF4-FFF2-40B4-BE49-F238E27FC236}">
                <a16:creationId xmlns:a16="http://schemas.microsoft.com/office/drawing/2014/main" id="{70C88B12-0EE6-EA45-B998-1DB9A5898326}"/>
              </a:ext>
            </a:extLst>
          </p:cNvPr>
          <p:cNvSpPr txBox="1"/>
          <p:nvPr/>
        </p:nvSpPr>
        <p:spPr>
          <a:xfrm>
            <a:off x="4894552" y="387320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71DE3046-EB3F-AE4B-A7EA-C90451F6CD41}"/>
              </a:ext>
            </a:extLst>
          </p:cNvPr>
          <p:cNvSpPr txBox="1"/>
          <p:nvPr/>
        </p:nvSpPr>
        <p:spPr>
          <a:xfrm>
            <a:off x="4941381"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BD83C321-8A62-2540-B7AA-9FA12EFF06D5}"/>
              </a:ext>
            </a:extLst>
          </p:cNvPr>
          <p:cNvSpPr txBox="1"/>
          <p:nvPr/>
        </p:nvSpPr>
        <p:spPr>
          <a:xfrm>
            <a:off x="5372586"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B774146C-5D14-A648-8376-A68DDB762D28}"/>
              </a:ext>
            </a:extLst>
          </p:cNvPr>
          <p:cNvSpPr txBox="1"/>
          <p:nvPr/>
        </p:nvSpPr>
        <p:spPr>
          <a:xfrm>
            <a:off x="5803791"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92" name="TextBox 91">
            <a:extLst>
              <a:ext uri="{FF2B5EF4-FFF2-40B4-BE49-F238E27FC236}">
                <a16:creationId xmlns:a16="http://schemas.microsoft.com/office/drawing/2014/main" id="{A126D78B-B62D-EB49-BBA9-8FABF969EC6B}"/>
              </a:ext>
            </a:extLst>
          </p:cNvPr>
          <p:cNvSpPr txBox="1"/>
          <p:nvPr/>
        </p:nvSpPr>
        <p:spPr>
          <a:xfrm>
            <a:off x="6252630" y="430507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3" name="TextBox 92">
            <a:extLst>
              <a:ext uri="{FF2B5EF4-FFF2-40B4-BE49-F238E27FC236}">
                <a16:creationId xmlns:a16="http://schemas.microsoft.com/office/drawing/2014/main" id="{830C424C-10F9-0D43-B92A-B7921ACEEFD8}"/>
              </a:ext>
            </a:extLst>
          </p:cNvPr>
          <p:cNvSpPr txBox="1"/>
          <p:nvPr/>
        </p:nvSpPr>
        <p:spPr>
          <a:xfrm>
            <a:off x="6683835" y="430507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4" name="TextBox 93">
            <a:extLst>
              <a:ext uri="{FF2B5EF4-FFF2-40B4-BE49-F238E27FC236}">
                <a16:creationId xmlns:a16="http://schemas.microsoft.com/office/drawing/2014/main" id="{50AA8C52-F6E6-4D4C-8385-93F40FCE4357}"/>
              </a:ext>
            </a:extLst>
          </p:cNvPr>
          <p:cNvSpPr txBox="1"/>
          <p:nvPr/>
        </p:nvSpPr>
        <p:spPr>
          <a:xfrm>
            <a:off x="7132674" y="430507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5" name="TextBox 94">
            <a:extLst>
              <a:ext uri="{FF2B5EF4-FFF2-40B4-BE49-F238E27FC236}">
                <a16:creationId xmlns:a16="http://schemas.microsoft.com/office/drawing/2014/main" id="{3094D0F3-D889-FD47-A091-2CDEAE91F938}"/>
              </a:ext>
            </a:extLst>
          </p:cNvPr>
          <p:cNvSpPr txBox="1"/>
          <p:nvPr/>
        </p:nvSpPr>
        <p:spPr>
          <a:xfrm>
            <a:off x="7546248" y="430507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6" name="Rectangle 95">
            <a:extLst>
              <a:ext uri="{FF2B5EF4-FFF2-40B4-BE49-F238E27FC236}">
                <a16:creationId xmlns:a16="http://schemas.microsoft.com/office/drawing/2014/main" id="{2BF79974-5B36-8F47-9C06-7B55C384D042}"/>
              </a:ext>
            </a:extLst>
          </p:cNvPr>
          <p:cNvSpPr/>
          <p:nvPr/>
        </p:nvSpPr>
        <p:spPr>
          <a:xfrm>
            <a:off x="4979675" y="4929320"/>
            <a:ext cx="3077823" cy="1477328"/>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Level-order</a:t>
            </a:r>
            <a:r>
              <a:rPr lang="zh-CN" altLang="en-US" dirty="0">
                <a:solidFill>
                  <a:schemeClr val="bg1"/>
                </a:solidFill>
                <a:latin typeface="Arial"/>
                <a:cs typeface="Arial"/>
              </a:rPr>
              <a:t> </a:t>
            </a:r>
            <a:r>
              <a:rPr lang="en-US" altLang="zh-CN" dirty="0">
                <a:solidFill>
                  <a:schemeClr val="bg1"/>
                </a:solidFill>
                <a:latin typeface="Arial"/>
                <a:cs typeface="Arial"/>
              </a:rPr>
              <a:t>is</a:t>
            </a:r>
            <a:endParaRPr lang="en-US" dirty="0">
              <a:solidFill>
                <a:schemeClr val="bg1"/>
              </a:solidFill>
              <a:latin typeface="Arial"/>
              <a:cs typeface="Arial"/>
            </a:endParaRPr>
          </a:p>
          <a:p>
            <a:pPr algn="ctr"/>
            <a:r>
              <a:rPr lang="en-US" dirty="0">
                <a:solidFill>
                  <a:schemeClr val="bg1"/>
                </a:solidFill>
                <a:latin typeface="Arial"/>
                <a:cs typeface="Arial"/>
              </a:rPr>
              <a:t>"Breadth First Traversal”</a:t>
            </a:r>
          </a:p>
          <a:p>
            <a:pPr algn="ctr"/>
            <a:endParaRPr lang="en-US" dirty="0">
              <a:solidFill>
                <a:schemeClr val="bg1"/>
              </a:solidFill>
              <a:latin typeface="Arial"/>
              <a:cs typeface="Arial"/>
            </a:endParaRPr>
          </a:p>
          <a:p>
            <a:pPr algn="ctr"/>
            <a:r>
              <a:rPr lang="en-US" dirty="0">
                <a:solidFill>
                  <a:schemeClr val="bg1"/>
                </a:solidFill>
                <a:latin typeface="Arial"/>
                <a:cs typeface="Arial"/>
              </a:rPr>
              <a:t>Pre/In/Post Order are: </a:t>
            </a:r>
          </a:p>
          <a:p>
            <a:pPr algn="ctr"/>
            <a:r>
              <a:rPr lang="en-US" dirty="0">
                <a:solidFill>
                  <a:schemeClr val="bg1"/>
                </a:solidFill>
                <a:latin typeface="Arial"/>
                <a:cs typeface="Arial"/>
              </a:rPr>
              <a:t>"Depth First Traversals"</a:t>
            </a:r>
          </a:p>
        </p:txBody>
      </p:sp>
      <p:sp>
        <p:nvSpPr>
          <p:cNvPr id="101" name="Oval 100">
            <a:extLst>
              <a:ext uri="{FF2B5EF4-FFF2-40B4-BE49-F238E27FC236}">
                <a16:creationId xmlns:a16="http://schemas.microsoft.com/office/drawing/2014/main" id="{0DF99862-EAB6-4148-A5B6-FCCCFCC17C8B}"/>
              </a:ext>
            </a:extLst>
          </p:cNvPr>
          <p:cNvSpPr/>
          <p:nvPr/>
        </p:nvSpPr>
        <p:spPr>
          <a:xfrm>
            <a:off x="1268747" y="2748925"/>
            <a:ext cx="3691074" cy="85773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174" name="Freeform 7173">
            <a:extLst>
              <a:ext uri="{FF2B5EF4-FFF2-40B4-BE49-F238E27FC236}">
                <a16:creationId xmlns:a16="http://schemas.microsoft.com/office/drawing/2014/main" id="{A10989CC-4ECA-B744-8F9F-ECE84C83A20E}"/>
              </a:ext>
            </a:extLst>
          </p:cNvPr>
          <p:cNvSpPr/>
          <p:nvPr/>
        </p:nvSpPr>
        <p:spPr>
          <a:xfrm>
            <a:off x="1406304" y="4127383"/>
            <a:ext cx="2804969" cy="1603912"/>
          </a:xfrm>
          <a:custGeom>
            <a:avLst/>
            <a:gdLst>
              <a:gd name="connsiteX0" fmla="*/ 1387230 w 2804969"/>
              <a:gd name="connsiteY0" fmla="*/ 0 h 1603912"/>
              <a:gd name="connsiteX1" fmla="*/ 565109 w 2804969"/>
              <a:gd name="connsiteY1" fmla="*/ 780177 h 1603912"/>
              <a:gd name="connsiteX2" fmla="*/ 2226129 w 2804969"/>
              <a:gd name="connsiteY2" fmla="*/ 763399 h 1603912"/>
              <a:gd name="connsiteX3" fmla="*/ 3046 w 2804969"/>
              <a:gd name="connsiteY3" fmla="*/ 1543575 h 1603912"/>
              <a:gd name="connsiteX4" fmla="*/ 2804969 w 2804969"/>
              <a:gd name="connsiteY4" fmla="*/ 1493241 h 16039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04969" h="1603912">
                <a:moveTo>
                  <a:pt x="1387230" y="0"/>
                </a:moveTo>
                <a:cubicBezTo>
                  <a:pt x="906261" y="326472"/>
                  <a:pt x="425292" y="652944"/>
                  <a:pt x="565109" y="780177"/>
                </a:cubicBezTo>
                <a:cubicBezTo>
                  <a:pt x="704925" y="907410"/>
                  <a:pt x="2319806" y="636166"/>
                  <a:pt x="2226129" y="763399"/>
                </a:cubicBezTo>
                <a:cubicBezTo>
                  <a:pt x="2132452" y="890632"/>
                  <a:pt x="-93427" y="1421935"/>
                  <a:pt x="3046" y="1543575"/>
                </a:cubicBezTo>
                <a:cubicBezTo>
                  <a:pt x="99519" y="1665215"/>
                  <a:pt x="1452244" y="1579228"/>
                  <a:pt x="2804969" y="1493241"/>
                </a:cubicBezTo>
              </a:path>
            </a:pathLst>
          </a:custGeom>
          <a:noFill/>
          <a:ln w="38100">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Rectangle 104">
            <a:extLst>
              <a:ext uri="{FF2B5EF4-FFF2-40B4-BE49-F238E27FC236}">
                <a16:creationId xmlns:a16="http://schemas.microsoft.com/office/drawing/2014/main" id="{257BBBE5-397E-9C40-9CD6-7DD3696CA7A0}"/>
              </a:ext>
            </a:extLst>
          </p:cNvPr>
          <p:cNvSpPr/>
          <p:nvPr/>
        </p:nvSpPr>
        <p:spPr>
          <a:xfrm>
            <a:off x="5728774" y="3892936"/>
            <a:ext cx="1351652"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Level-order</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0846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dissolve">
                                      <p:cBhvr>
                                        <p:cTn id="7" dur="500"/>
                                        <p:tgtEl>
                                          <p:spTgt spid="5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dissolv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dissolve">
                                      <p:cBhvr>
                                        <p:cTn id="17" dur="5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9">
                                            <p:txEl>
                                              <p:pRg st="0" end="0"/>
                                            </p:txEl>
                                          </p:spTgt>
                                        </p:tgtEl>
                                        <p:attrNameLst>
                                          <p:attrName>style.visibility</p:attrName>
                                        </p:attrNameLst>
                                      </p:cBhvr>
                                      <p:to>
                                        <p:strVal val="visible"/>
                                      </p:to>
                                    </p:set>
                                    <p:animEffect transition="in" filter="dissolve">
                                      <p:cBhvr>
                                        <p:cTn id="22" dur="500"/>
                                        <p:tgtEl>
                                          <p:spTgt spid="3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9">
                                            <p:txEl>
                                              <p:pRg st="1" end="1"/>
                                            </p:txEl>
                                          </p:spTgt>
                                        </p:tgtEl>
                                        <p:attrNameLst>
                                          <p:attrName>style.visibility</p:attrName>
                                        </p:attrNameLst>
                                      </p:cBhvr>
                                      <p:to>
                                        <p:strVal val="visible"/>
                                      </p:to>
                                    </p:set>
                                    <p:animEffect transition="in" filter="dissolve">
                                      <p:cBhvr>
                                        <p:cTn id="27" dur="500"/>
                                        <p:tgtEl>
                                          <p:spTgt spid="3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dissolve">
                                      <p:cBhvr>
                                        <p:cTn id="32" dur="500"/>
                                        <p:tgtEl>
                                          <p:spTgt spid="46"/>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animEffect transition="in" filter="dissolve">
                                      <p:cBhvr>
                                        <p:cTn id="35" dur="500"/>
                                        <p:tgtEl>
                                          <p:spTgt spid="47"/>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xit" presetSubtype="0" fill="hold" grpId="1" nodeType="clickEffect">
                                  <p:stCondLst>
                                    <p:cond delay="0"/>
                                  </p:stCondLst>
                                  <p:childTnLst>
                                    <p:animEffect transition="out" filter="dissolve">
                                      <p:cBhvr>
                                        <p:cTn id="39" dur="500"/>
                                        <p:tgtEl>
                                          <p:spTgt spid="46"/>
                                        </p:tgtEl>
                                      </p:cBhvr>
                                    </p:animEffect>
                                    <p:set>
                                      <p:cBhvr>
                                        <p:cTn id="40" dur="1" fill="hold">
                                          <p:stCondLst>
                                            <p:cond delay="499"/>
                                          </p:stCondLst>
                                        </p:cTn>
                                        <p:tgtEl>
                                          <p:spTgt spid="46"/>
                                        </p:tgtEl>
                                        <p:attrNameLst>
                                          <p:attrName>style.visibility</p:attrName>
                                        </p:attrNameLst>
                                      </p:cBhvr>
                                      <p:to>
                                        <p:strVal val="hidden"/>
                                      </p:to>
                                    </p:set>
                                  </p:childTnLst>
                                </p:cTn>
                              </p:par>
                              <p:par>
                                <p:cTn id="41" presetID="9" presetClass="exit" presetSubtype="0" fill="hold" grpId="1" nodeType="withEffect">
                                  <p:stCondLst>
                                    <p:cond delay="0"/>
                                  </p:stCondLst>
                                  <p:childTnLst>
                                    <p:animEffect transition="out" filter="dissolve">
                                      <p:cBhvr>
                                        <p:cTn id="42" dur="500"/>
                                        <p:tgtEl>
                                          <p:spTgt spid="47"/>
                                        </p:tgtEl>
                                      </p:cBhvr>
                                    </p:animEffect>
                                    <p:set>
                                      <p:cBhvr>
                                        <p:cTn id="43" dur="1" fill="hold">
                                          <p:stCondLst>
                                            <p:cond delay="499"/>
                                          </p:stCondLst>
                                        </p:cTn>
                                        <p:tgtEl>
                                          <p:spTgt spid="47"/>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dissolve">
                                      <p:cBhvr>
                                        <p:cTn id="48" dur="500"/>
                                        <p:tgtEl>
                                          <p:spTgt spid="48"/>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39">
                                            <p:txEl>
                                              <p:pRg st="2" end="2"/>
                                            </p:txEl>
                                          </p:spTgt>
                                        </p:tgtEl>
                                        <p:attrNameLst>
                                          <p:attrName>style.visibility</p:attrName>
                                        </p:attrNameLst>
                                      </p:cBhvr>
                                      <p:to>
                                        <p:strVal val="visible"/>
                                      </p:to>
                                    </p:set>
                                    <p:animEffect transition="in" filter="dissolve">
                                      <p:cBhvr>
                                        <p:cTn id="53" dur="500"/>
                                        <p:tgtEl>
                                          <p:spTgt spid="39">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xit" presetSubtype="0" fill="hold" grpId="1" nodeType="clickEffect">
                                  <p:stCondLst>
                                    <p:cond delay="0"/>
                                  </p:stCondLst>
                                  <p:childTnLst>
                                    <p:animEffect transition="out" filter="dissolve">
                                      <p:cBhvr>
                                        <p:cTn id="57" dur="500"/>
                                        <p:tgtEl>
                                          <p:spTgt spid="48"/>
                                        </p:tgtEl>
                                      </p:cBhvr>
                                    </p:animEffect>
                                    <p:set>
                                      <p:cBhvr>
                                        <p:cTn id="58" dur="1" fill="hold">
                                          <p:stCondLst>
                                            <p:cond delay="499"/>
                                          </p:stCondLst>
                                        </p:cTn>
                                        <p:tgtEl>
                                          <p:spTgt spid="4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dissolve">
                                      <p:cBhvr>
                                        <p:cTn id="63"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101"/>
                                        </p:tgtEl>
                                        <p:attrNameLst>
                                          <p:attrName>style.visibility</p:attrName>
                                        </p:attrNameLst>
                                      </p:cBhvr>
                                      <p:to>
                                        <p:strVal val="visible"/>
                                      </p:to>
                                    </p:set>
                                    <p:animEffect transition="in" filter="dissolve">
                                      <p:cBhvr>
                                        <p:cTn id="68" dur="500"/>
                                        <p:tgtEl>
                                          <p:spTgt spid="101"/>
                                        </p:tgtEl>
                                      </p:cBhvr>
                                    </p:animEffect>
                                  </p:childTnLst>
                                  <p:subTnLst>
                                    <p:set>
                                      <p:cBhvr override="childStyle">
                                        <p:cTn dur="1" fill="hold" display="0" masterRel="nextClick" afterEffect="1"/>
                                        <p:tgtEl>
                                          <p:spTgt spid="101"/>
                                        </p:tgtEl>
                                        <p:attrNameLst>
                                          <p:attrName>style.visibility</p:attrName>
                                        </p:attrNameLst>
                                      </p:cBhvr>
                                      <p:to>
                                        <p:strVal val="hidden"/>
                                      </p:to>
                                    </p:set>
                                  </p:sub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3"/>
                                        </p:tgtEl>
                                        <p:attrNameLst>
                                          <p:attrName>style.visibility</p:attrName>
                                        </p:attrNameLst>
                                      </p:cBhvr>
                                      <p:to>
                                        <p:strVal val="visible"/>
                                      </p:to>
                                    </p:set>
                                    <p:animEffect transition="in" filter="dissolve">
                                      <p:cBhvr>
                                        <p:cTn id="73" dur="500"/>
                                        <p:tgtEl>
                                          <p:spTgt spid="43"/>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168"/>
                                        </p:tgtEl>
                                        <p:attrNameLst>
                                          <p:attrName>style.visibility</p:attrName>
                                        </p:attrNameLst>
                                      </p:cBhvr>
                                      <p:to>
                                        <p:strVal val="visible"/>
                                      </p:to>
                                    </p:set>
                                    <p:animEffect transition="in" filter="dissolve">
                                      <p:cBhvr>
                                        <p:cTn id="78" dur="500"/>
                                        <p:tgtEl>
                                          <p:spTgt spid="7168"/>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88"/>
                                        </p:tgtEl>
                                        <p:attrNameLst>
                                          <p:attrName>style.visibility</p:attrName>
                                        </p:attrNameLst>
                                      </p:cBhvr>
                                      <p:to>
                                        <p:strVal val="visible"/>
                                      </p:to>
                                    </p:set>
                                    <p:animEffect transition="in" filter="dissolve">
                                      <p:cBhvr>
                                        <p:cTn id="81" dur="500"/>
                                        <p:tgtEl>
                                          <p:spTgt spid="88"/>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89"/>
                                        </p:tgtEl>
                                        <p:attrNameLst>
                                          <p:attrName>style.visibility</p:attrName>
                                        </p:attrNameLst>
                                      </p:cBhvr>
                                      <p:to>
                                        <p:strVal val="visible"/>
                                      </p:to>
                                    </p:set>
                                    <p:animEffect transition="in" filter="dissolve">
                                      <p:cBhvr>
                                        <p:cTn id="84" dur="500"/>
                                        <p:tgtEl>
                                          <p:spTgt spid="89"/>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animEffect transition="in" filter="dissolve">
                                      <p:cBhvr>
                                        <p:cTn id="87" dur="500"/>
                                        <p:tgtEl>
                                          <p:spTgt spid="90"/>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91"/>
                                        </p:tgtEl>
                                        <p:attrNameLst>
                                          <p:attrName>style.visibility</p:attrName>
                                        </p:attrNameLst>
                                      </p:cBhvr>
                                      <p:to>
                                        <p:strVal val="visible"/>
                                      </p:to>
                                    </p:set>
                                    <p:animEffect transition="in" filter="dissolve">
                                      <p:cBhvr>
                                        <p:cTn id="90" dur="500"/>
                                        <p:tgtEl>
                                          <p:spTgt spid="91"/>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animEffect transition="in" filter="dissolve">
                                      <p:cBhvr>
                                        <p:cTn id="93" dur="500"/>
                                        <p:tgtEl>
                                          <p:spTgt spid="92"/>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93"/>
                                        </p:tgtEl>
                                        <p:attrNameLst>
                                          <p:attrName>style.visibility</p:attrName>
                                        </p:attrNameLst>
                                      </p:cBhvr>
                                      <p:to>
                                        <p:strVal val="visible"/>
                                      </p:to>
                                    </p:set>
                                    <p:animEffect transition="in" filter="dissolve">
                                      <p:cBhvr>
                                        <p:cTn id="96" dur="500"/>
                                        <p:tgtEl>
                                          <p:spTgt spid="93"/>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94"/>
                                        </p:tgtEl>
                                        <p:attrNameLst>
                                          <p:attrName>style.visibility</p:attrName>
                                        </p:attrNameLst>
                                      </p:cBhvr>
                                      <p:to>
                                        <p:strVal val="visible"/>
                                      </p:to>
                                    </p:set>
                                    <p:animEffect transition="in" filter="dissolve">
                                      <p:cBhvr>
                                        <p:cTn id="99" dur="500"/>
                                        <p:tgtEl>
                                          <p:spTgt spid="94"/>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95"/>
                                        </p:tgtEl>
                                        <p:attrNameLst>
                                          <p:attrName>style.visibility</p:attrName>
                                        </p:attrNameLst>
                                      </p:cBhvr>
                                      <p:to>
                                        <p:strVal val="visible"/>
                                      </p:to>
                                    </p:set>
                                    <p:animEffect transition="in" filter="dissolve">
                                      <p:cBhvr>
                                        <p:cTn id="102" dur="500"/>
                                        <p:tgtEl>
                                          <p:spTgt spid="95"/>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105"/>
                                        </p:tgtEl>
                                        <p:attrNameLst>
                                          <p:attrName>style.visibility</p:attrName>
                                        </p:attrNameLst>
                                      </p:cBhvr>
                                      <p:to>
                                        <p:strVal val="visible"/>
                                      </p:to>
                                    </p:set>
                                    <p:animEffect transition="in" filter="dissolve">
                                      <p:cBhvr>
                                        <p:cTn id="105" dur="500"/>
                                        <p:tgtEl>
                                          <p:spTgt spid="105"/>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grpId="0" nodeType="clickEffect">
                                  <p:stCondLst>
                                    <p:cond delay="0"/>
                                  </p:stCondLst>
                                  <p:childTnLst>
                                    <p:set>
                                      <p:cBhvr>
                                        <p:cTn id="109" dur="1" fill="hold">
                                          <p:stCondLst>
                                            <p:cond delay="0"/>
                                          </p:stCondLst>
                                        </p:cTn>
                                        <p:tgtEl>
                                          <p:spTgt spid="7174"/>
                                        </p:tgtEl>
                                        <p:attrNameLst>
                                          <p:attrName>style.visibility</p:attrName>
                                        </p:attrNameLst>
                                      </p:cBhvr>
                                      <p:to>
                                        <p:strVal val="visible"/>
                                      </p:to>
                                    </p:set>
                                    <p:animEffect transition="in" filter="dissolve">
                                      <p:cBhvr>
                                        <p:cTn id="110" dur="500"/>
                                        <p:tgtEl>
                                          <p:spTgt spid="7174"/>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96"/>
                                        </p:tgtEl>
                                        <p:attrNameLst>
                                          <p:attrName>style.visibility</p:attrName>
                                        </p:attrNameLst>
                                      </p:cBhvr>
                                      <p:to>
                                        <p:strVal val="visible"/>
                                      </p:to>
                                    </p:set>
                                    <p:animEffect transition="in" filter="dissolve">
                                      <p:cBhvr>
                                        <p:cTn id="115"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6" grpId="0" animBg="1"/>
      <p:bldP spid="46" grpId="1" animBg="1"/>
      <p:bldP spid="47" grpId="0" animBg="1"/>
      <p:bldP spid="47" grpId="1" animBg="1"/>
      <p:bldP spid="48" grpId="0" animBg="1"/>
      <p:bldP spid="48" grpId="1" animBg="1"/>
      <p:bldP spid="49" grpId="0" animBg="1"/>
      <p:bldP spid="43" grpId="0" animBg="1"/>
      <p:bldP spid="88" grpId="0"/>
      <p:bldP spid="89" grpId="0"/>
      <p:bldP spid="90" grpId="0"/>
      <p:bldP spid="91" grpId="0"/>
      <p:bldP spid="92" grpId="0"/>
      <p:bldP spid="93" grpId="0"/>
      <p:bldP spid="94" grpId="0"/>
      <p:bldP spid="95" grpId="0"/>
      <p:bldP spid="96" grpId="0" animBg="1"/>
      <p:bldP spid="101" grpId="0" animBg="1"/>
      <p:bldP spid="7174" grpId="0" animBg="1"/>
      <p:bldP spid="10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E3FEE-DD2E-EF49-8585-000BED164AC6}"/>
              </a:ext>
            </a:extLst>
          </p:cNvPr>
          <p:cNvSpPr>
            <a:spLocks noGrp="1"/>
          </p:cNvSpPr>
          <p:nvPr>
            <p:ph type="title"/>
          </p:nvPr>
        </p:nvSpPr>
        <p:spPr>
          <a:xfrm>
            <a:off x="457200" y="274638"/>
            <a:ext cx="8229600" cy="1143000"/>
          </a:xfrm>
        </p:spPr>
        <p:txBody>
          <a:bodyPr>
            <a:normAutofit fontScale="90000"/>
          </a:bodyPr>
          <a:lstStyle/>
          <a:p>
            <a:r>
              <a:rPr lang="en-GB" dirty="0"/>
              <a:t>Graph traversal with BFS: </a:t>
            </a:r>
            <a:r>
              <a:rPr lang="en-US" altLang="zh-CN" dirty="0"/>
              <a:t>Level-order</a:t>
            </a:r>
            <a:r>
              <a:rPr lang="zh-CN" altLang="en-US" dirty="0"/>
              <a:t> </a:t>
            </a:r>
            <a:r>
              <a:rPr lang="en-US" altLang="zh-CN" dirty="0"/>
              <a:t>Traversal</a:t>
            </a:r>
            <a:r>
              <a:rPr lang="zh-CN" altLang="en-US" dirty="0"/>
              <a:t> </a:t>
            </a:r>
            <a:r>
              <a:rPr lang="en-US" altLang="zh-CN" dirty="0"/>
              <a:t>(Contd.)</a:t>
            </a:r>
            <a:endParaRPr lang="en-US" dirty="0"/>
          </a:p>
        </p:txBody>
      </p:sp>
      <p:sp>
        <p:nvSpPr>
          <p:cNvPr id="52" name="object 11">
            <a:extLst>
              <a:ext uri="{FF2B5EF4-FFF2-40B4-BE49-F238E27FC236}">
                <a16:creationId xmlns:a16="http://schemas.microsoft.com/office/drawing/2014/main" id="{A70923A0-CBF6-8B45-BD68-373B82427144}"/>
              </a:ext>
            </a:extLst>
          </p:cNvPr>
          <p:cNvSpPr/>
          <p:nvPr/>
        </p:nvSpPr>
        <p:spPr>
          <a:xfrm>
            <a:off x="1707244" y="1847171"/>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3" name="object 23">
            <a:extLst>
              <a:ext uri="{FF2B5EF4-FFF2-40B4-BE49-F238E27FC236}">
                <a16:creationId xmlns:a16="http://schemas.microsoft.com/office/drawing/2014/main" id="{7DE5316F-9290-5C40-95C0-D4BD9BD7E2DD}"/>
              </a:ext>
            </a:extLst>
          </p:cNvPr>
          <p:cNvSpPr/>
          <p:nvPr/>
        </p:nvSpPr>
        <p:spPr>
          <a:xfrm>
            <a:off x="2652014" y="1859249"/>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FE918048-ABD9-AD49-8828-831E3B4DD359}"/>
              </a:ext>
            </a:extLst>
          </p:cNvPr>
          <p:cNvSpPr/>
          <p:nvPr/>
        </p:nvSpPr>
        <p:spPr>
          <a:xfrm>
            <a:off x="1228683" y="2639731"/>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23">
            <a:extLst>
              <a:ext uri="{FF2B5EF4-FFF2-40B4-BE49-F238E27FC236}">
                <a16:creationId xmlns:a16="http://schemas.microsoft.com/office/drawing/2014/main" id="{2619013E-B4B8-EC45-BED1-A94AC7B52977}"/>
              </a:ext>
            </a:extLst>
          </p:cNvPr>
          <p:cNvSpPr/>
          <p:nvPr/>
        </p:nvSpPr>
        <p:spPr>
          <a:xfrm>
            <a:off x="1829214" y="2622301"/>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6" name="object 11">
            <a:extLst>
              <a:ext uri="{FF2B5EF4-FFF2-40B4-BE49-F238E27FC236}">
                <a16:creationId xmlns:a16="http://schemas.microsoft.com/office/drawing/2014/main" id="{01563102-D6B2-9743-BE38-55BA302F6982}"/>
              </a:ext>
            </a:extLst>
          </p:cNvPr>
          <p:cNvSpPr/>
          <p:nvPr/>
        </p:nvSpPr>
        <p:spPr>
          <a:xfrm>
            <a:off x="2813922" y="2639731"/>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23">
            <a:extLst>
              <a:ext uri="{FF2B5EF4-FFF2-40B4-BE49-F238E27FC236}">
                <a16:creationId xmlns:a16="http://schemas.microsoft.com/office/drawing/2014/main" id="{606CA0B5-BE01-2B42-A6DE-CCFE0694A3AC}"/>
              </a:ext>
            </a:extLst>
          </p:cNvPr>
          <p:cNvSpPr/>
          <p:nvPr/>
        </p:nvSpPr>
        <p:spPr>
          <a:xfrm>
            <a:off x="3411063" y="2622301"/>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13">
            <a:extLst>
              <a:ext uri="{FF2B5EF4-FFF2-40B4-BE49-F238E27FC236}">
                <a16:creationId xmlns:a16="http://schemas.microsoft.com/office/drawing/2014/main" id="{5C405F54-3B57-234B-B631-E10945549326}"/>
              </a:ext>
            </a:extLst>
          </p:cNvPr>
          <p:cNvSpPr/>
          <p:nvPr/>
        </p:nvSpPr>
        <p:spPr>
          <a:xfrm>
            <a:off x="2576211" y="288186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19">
            <a:extLst>
              <a:ext uri="{FF2B5EF4-FFF2-40B4-BE49-F238E27FC236}">
                <a16:creationId xmlns:a16="http://schemas.microsoft.com/office/drawing/2014/main" id="{A7A166AE-02BE-B748-96B8-F4752254E439}"/>
              </a:ext>
            </a:extLst>
          </p:cNvPr>
          <p:cNvSpPr/>
          <p:nvPr/>
        </p:nvSpPr>
        <p:spPr>
          <a:xfrm>
            <a:off x="1852360" y="288873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0" name="object 19">
            <a:extLst>
              <a:ext uri="{FF2B5EF4-FFF2-40B4-BE49-F238E27FC236}">
                <a16:creationId xmlns:a16="http://schemas.microsoft.com/office/drawing/2014/main" id="{65413C6D-9474-694C-8EEE-031BEF58EB37}"/>
              </a:ext>
            </a:extLst>
          </p:cNvPr>
          <p:cNvSpPr/>
          <p:nvPr/>
        </p:nvSpPr>
        <p:spPr>
          <a:xfrm>
            <a:off x="2148408" y="138951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1" name="object 13">
            <a:extLst>
              <a:ext uri="{FF2B5EF4-FFF2-40B4-BE49-F238E27FC236}">
                <a16:creationId xmlns:a16="http://schemas.microsoft.com/office/drawing/2014/main" id="{837C52AB-A701-A04E-84FC-8E5F844D5028}"/>
              </a:ext>
            </a:extLst>
          </p:cNvPr>
          <p:cNvSpPr/>
          <p:nvPr/>
        </p:nvSpPr>
        <p:spPr>
          <a:xfrm>
            <a:off x="875194" y="288873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8">
            <a:extLst>
              <a:ext uri="{FF2B5EF4-FFF2-40B4-BE49-F238E27FC236}">
                <a16:creationId xmlns:a16="http://schemas.microsoft.com/office/drawing/2014/main" id="{BF297B1A-F043-A642-868D-656B85605B00}"/>
              </a:ext>
            </a:extLst>
          </p:cNvPr>
          <p:cNvSpPr/>
          <p:nvPr/>
        </p:nvSpPr>
        <p:spPr>
          <a:xfrm>
            <a:off x="3537774" y="288183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C5BF180F-3ECE-2044-89B2-16A9FC64326E}"/>
              </a:ext>
            </a:extLst>
          </p:cNvPr>
          <p:cNvSpPr txBox="1"/>
          <p:nvPr/>
        </p:nvSpPr>
        <p:spPr>
          <a:xfrm>
            <a:off x="2285842" y="1520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64" name="object 9">
            <a:extLst>
              <a:ext uri="{FF2B5EF4-FFF2-40B4-BE49-F238E27FC236}">
                <a16:creationId xmlns:a16="http://schemas.microsoft.com/office/drawing/2014/main" id="{E3E20C33-4C37-9A4D-BB7F-DA1F385D825F}"/>
              </a:ext>
            </a:extLst>
          </p:cNvPr>
          <p:cNvSpPr txBox="1"/>
          <p:nvPr/>
        </p:nvSpPr>
        <p:spPr>
          <a:xfrm>
            <a:off x="1984116" y="30376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65" name="object 9">
            <a:extLst>
              <a:ext uri="{FF2B5EF4-FFF2-40B4-BE49-F238E27FC236}">
                <a16:creationId xmlns:a16="http://schemas.microsoft.com/office/drawing/2014/main" id="{DB70B8A8-7103-2442-816D-24E77523FA0F}"/>
              </a:ext>
            </a:extLst>
          </p:cNvPr>
          <p:cNvSpPr txBox="1"/>
          <p:nvPr/>
        </p:nvSpPr>
        <p:spPr>
          <a:xfrm>
            <a:off x="2701581" y="30172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66" name="object 9">
            <a:extLst>
              <a:ext uri="{FF2B5EF4-FFF2-40B4-BE49-F238E27FC236}">
                <a16:creationId xmlns:a16="http://schemas.microsoft.com/office/drawing/2014/main" id="{0E71B325-330C-CA47-B165-B401A3502F7C}"/>
              </a:ext>
            </a:extLst>
          </p:cNvPr>
          <p:cNvSpPr txBox="1"/>
          <p:nvPr/>
        </p:nvSpPr>
        <p:spPr>
          <a:xfrm>
            <a:off x="1012627" y="30092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67" name="object 9">
            <a:extLst>
              <a:ext uri="{FF2B5EF4-FFF2-40B4-BE49-F238E27FC236}">
                <a16:creationId xmlns:a16="http://schemas.microsoft.com/office/drawing/2014/main" id="{4A437B91-FB62-E041-B88C-7E9C566EEA56}"/>
              </a:ext>
            </a:extLst>
          </p:cNvPr>
          <p:cNvSpPr txBox="1"/>
          <p:nvPr/>
        </p:nvSpPr>
        <p:spPr>
          <a:xfrm>
            <a:off x="3617733" y="3007096"/>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68" name="object 13">
            <a:extLst>
              <a:ext uri="{FF2B5EF4-FFF2-40B4-BE49-F238E27FC236}">
                <a16:creationId xmlns:a16="http://schemas.microsoft.com/office/drawing/2014/main" id="{067E7743-1AED-2348-A568-7537EE4A8C84}"/>
              </a:ext>
            </a:extLst>
          </p:cNvPr>
          <p:cNvSpPr/>
          <p:nvPr/>
        </p:nvSpPr>
        <p:spPr>
          <a:xfrm>
            <a:off x="1393248" y="21315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211D1C7A-F4A8-B641-A592-B10F4CF7BB28}"/>
              </a:ext>
            </a:extLst>
          </p:cNvPr>
          <p:cNvSpPr txBox="1"/>
          <p:nvPr/>
        </p:nvSpPr>
        <p:spPr>
          <a:xfrm>
            <a:off x="1530682" y="2260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70" name="object 24">
            <a:extLst>
              <a:ext uri="{FF2B5EF4-FFF2-40B4-BE49-F238E27FC236}">
                <a16:creationId xmlns:a16="http://schemas.microsoft.com/office/drawing/2014/main" id="{FD63DF38-E892-6D4E-8D38-B6D1F78E3C36}"/>
              </a:ext>
            </a:extLst>
          </p:cNvPr>
          <p:cNvSpPr/>
          <p:nvPr/>
        </p:nvSpPr>
        <p:spPr>
          <a:xfrm>
            <a:off x="2975440" y="2131565"/>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9">
            <a:extLst>
              <a:ext uri="{FF2B5EF4-FFF2-40B4-BE49-F238E27FC236}">
                <a16:creationId xmlns:a16="http://schemas.microsoft.com/office/drawing/2014/main" id="{C758E564-6B2D-104E-9461-957D5184527C}"/>
              </a:ext>
            </a:extLst>
          </p:cNvPr>
          <p:cNvSpPr txBox="1"/>
          <p:nvPr/>
        </p:nvSpPr>
        <p:spPr>
          <a:xfrm>
            <a:off x="3112874" y="22754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4" name="Rectangle 43">
            <a:extLst>
              <a:ext uri="{FF2B5EF4-FFF2-40B4-BE49-F238E27FC236}">
                <a16:creationId xmlns:a16="http://schemas.microsoft.com/office/drawing/2014/main" id="{B3C1970B-1A29-6F45-8CD6-0AEEFE364C73}"/>
              </a:ext>
            </a:extLst>
          </p:cNvPr>
          <p:cNvSpPr/>
          <p:nvPr/>
        </p:nvSpPr>
        <p:spPr>
          <a:xfrm>
            <a:off x="4594803" y="2068768"/>
            <a:ext cx="33915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B, how do we go to C next?</a:t>
            </a:r>
          </a:p>
        </p:txBody>
      </p:sp>
      <p:sp>
        <p:nvSpPr>
          <p:cNvPr id="25" name="Rectangle 24">
            <a:extLst>
              <a:ext uri="{FF2B5EF4-FFF2-40B4-BE49-F238E27FC236}">
                <a16:creationId xmlns:a16="http://schemas.microsoft.com/office/drawing/2014/main" id="{9CCB1542-647C-6640-B8C3-1A87CE7F95C7}"/>
              </a:ext>
            </a:extLst>
          </p:cNvPr>
          <p:cNvSpPr/>
          <p:nvPr/>
        </p:nvSpPr>
        <p:spPr>
          <a:xfrm>
            <a:off x="4594803" y="2926840"/>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start.</a:t>
            </a:r>
          </a:p>
        </p:txBody>
      </p:sp>
      <p:sp>
        <p:nvSpPr>
          <p:cNvPr id="97" name="TextBox 96">
            <a:extLst>
              <a:ext uri="{FF2B5EF4-FFF2-40B4-BE49-F238E27FC236}">
                <a16:creationId xmlns:a16="http://schemas.microsoft.com/office/drawing/2014/main" id="{6DD9175F-900B-A946-96FD-9BC5066AD78A}"/>
              </a:ext>
            </a:extLst>
          </p:cNvPr>
          <p:cNvSpPr txBox="1"/>
          <p:nvPr/>
        </p:nvSpPr>
        <p:spPr>
          <a:xfrm>
            <a:off x="4547974" y="1158683"/>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B485C15C-E1FC-D146-BA17-EF2E1B63AC11}"/>
              </a:ext>
            </a:extLst>
          </p:cNvPr>
          <p:cNvSpPr txBox="1"/>
          <p:nvPr/>
        </p:nvSpPr>
        <p:spPr>
          <a:xfrm>
            <a:off x="4594803"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6F3E8991-CEB3-D845-9343-55D56C641D00}"/>
              </a:ext>
            </a:extLst>
          </p:cNvPr>
          <p:cNvSpPr txBox="1"/>
          <p:nvPr/>
        </p:nvSpPr>
        <p:spPr>
          <a:xfrm>
            <a:off x="5026008"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BBD502EB-27B0-F24F-B466-98C081491AC5}"/>
              </a:ext>
            </a:extLst>
          </p:cNvPr>
          <p:cNvSpPr txBox="1"/>
          <p:nvPr/>
        </p:nvSpPr>
        <p:spPr>
          <a:xfrm>
            <a:off x="5457213"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2384AE6D-9D11-4B40-8F35-8E69533F1558}"/>
              </a:ext>
            </a:extLst>
          </p:cNvPr>
          <p:cNvSpPr txBox="1"/>
          <p:nvPr/>
        </p:nvSpPr>
        <p:spPr>
          <a:xfrm>
            <a:off x="5906052" y="15905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0117786-046F-FB41-AF8B-2F2894508EFD}"/>
              </a:ext>
            </a:extLst>
          </p:cNvPr>
          <p:cNvSpPr txBox="1"/>
          <p:nvPr/>
        </p:nvSpPr>
        <p:spPr>
          <a:xfrm>
            <a:off x="6337257" y="15905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2E2FF8E3-CF8C-074E-9579-687179D8DFBB}"/>
              </a:ext>
            </a:extLst>
          </p:cNvPr>
          <p:cNvSpPr txBox="1"/>
          <p:nvPr/>
        </p:nvSpPr>
        <p:spPr>
          <a:xfrm>
            <a:off x="6786096" y="15905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769D6BFF-331F-7243-BDEE-4DC319A225EF}"/>
              </a:ext>
            </a:extLst>
          </p:cNvPr>
          <p:cNvSpPr txBox="1"/>
          <p:nvPr/>
        </p:nvSpPr>
        <p:spPr>
          <a:xfrm>
            <a:off x="7199670" y="15905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B2AD8A8B-11BD-5343-AD2B-272BFAB06D1A}"/>
              </a:ext>
            </a:extLst>
          </p:cNvPr>
          <p:cNvSpPr txBox="1"/>
          <p:nvPr/>
        </p:nvSpPr>
        <p:spPr>
          <a:xfrm>
            <a:off x="737120" y="3664838"/>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AE37AAAC-1CC4-6F4B-BE62-4B8056A7E454}"/>
              </a:ext>
            </a:extLst>
          </p:cNvPr>
          <p:cNvSpPr txBox="1"/>
          <p:nvPr/>
        </p:nvSpPr>
        <p:spPr>
          <a:xfrm>
            <a:off x="1514020"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197F8C0D-2822-DB45-9C2B-BDFF32701518}"/>
              </a:ext>
            </a:extLst>
          </p:cNvPr>
          <p:cNvSpPr txBox="1"/>
          <p:nvPr/>
        </p:nvSpPr>
        <p:spPr>
          <a:xfrm>
            <a:off x="1945225"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90F2D0B-E0CF-1046-935B-03009EF5B488}"/>
              </a:ext>
            </a:extLst>
          </p:cNvPr>
          <p:cNvSpPr txBox="1"/>
          <p:nvPr/>
        </p:nvSpPr>
        <p:spPr>
          <a:xfrm>
            <a:off x="2376430"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969404A5-3F77-B040-9ACC-B0A931E55E7C}"/>
              </a:ext>
            </a:extLst>
          </p:cNvPr>
          <p:cNvSpPr txBox="1"/>
          <p:nvPr/>
        </p:nvSpPr>
        <p:spPr>
          <a:xfrm>
            <a:off x="2825269" y="3693835"/>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BDA992AF-3B1D-314A-A2AE-BFCEBB852F22}"/>
              </a:ext>
            </a:extLst>
          </p:cNvPr>
          <p:cNvSpPr txBox="1"/>
          <p:nvPr/>
        </p:nvSpPr>
        <p:spPr>
          <a:xfrm>
            <a:off x="3256474" y="3693835"/>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1" name="TextBox 110">
            <a:extLst>
              <a:ext uri="{FF2B5EF4-FFF2-40B4-BE49-F238E27FC236}">
                <a16:creationId xmlns:a16="http://schemas.microsoft.com/office/drawing/2014/main" id="{2AF5DC0B-A589-8746-AFBF-F2DFE304C6ED}"/>
              </a:ext>
            </a:extLst>
          </p:cNvPr>
          <p:cNvSpPr txBox="1"/>
          <p:nvPr/>
        </p:nvSpPr>
        <p:spPr>
          <a:xfrm>
            <a:off x="3705313" y="3693835"/>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12" name="TextBox 111">
            <a:extLst>
              <a:ext uri="{FF2B5EF4-FFF2-40B4-BE49-F238E27FC236}">
                <a16:creationId xmlns:a16="http://schemas.microsoft.com/office/drawing/2014/main" id="{BB931FCE-615D-0649-A908-DF516D7C30DD}"/>
              </a:ext>
            </a:extLst>
          </p:cNvPr>
          <p:cNvSpPr txBox="1"/>
          <p:nvPr/>
        </p:nvSpPr>
        <p:spPr>
          <a:xfrm>
            <a:off x="4118887" y="3693835"/>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13" name="TextBox 112">
            <a:extLst>
              <a:ext uri="{FF2B5EF4-FFF2-40B4-BE49-F238E27FC236}">
                <a16:creationId xmlns:a16="http://schemas.microsoft.com/office/drawing/2014/main" id="{D595EC44-6C15-8E47-B2F9-DB5DAEB88110}"/>
              </a:ext>
            </a:extLst>
          </p:cNvPr>
          <p:cNvSpPr txBox="1"/>
          <p:nvPr/>
        </p:nvSpPr>
        <p:spPr>
          <a:xfrm>
            <a:off x="811741" y="4172984"/>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114" name="TextBox 113">
            <a:extLst>
              <a:ext uri="{FF2B5EF4-FFF2-40B4-BE49-F238E27FC236}">
                <a16:creationId xmlns:a16="http://schemas.microsoft.com/office/drawing/2014/main" id="{583AEF39-9DF7-AA4F-8FE1-B11AC08F0D9B}"/>
              </a:ext>
            </a:extLst>
          </p:cNvPr>
          <p:cNvSpPr txBox="1"/>
          <p:nvPr/>
        </p:nvSpPr>
        <p:spPr>
          <a:xfrm>
            <a:off x="1514020"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115" name="TextBox 114">
            <a:extLst>
              <a:ext uri="{FF2B5EF4-FFF2-40B4-BE49-F238E27FC236}">
                <a16:creationId xmlns:a16="http://schemas.microsoft.com/office/drawing/2014/main" id="{DD9476A1-31A5-094E-996C-5BDD2DC013A2}"/>
              </a:ext>
            </a:extLst>
          </p:cNvPr>
          <p:cNvSpPr txBox="1"/>
          <p:nvPr/>
        </p:nvSpPr>
        <p:spPr>
          <a:xfrm>
            <a:off x="1945225"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116" name="TextBox 115">
            <a:extLst>
              <a:ext uri="{FF2B5EF4-FFF2-40B4-BE49-F238E27FC236}">
                <a16:creationId xmlns:a16="http://schemas.microsoft.com/office/drawing/2014/main" id="{35E2E519-09E9-0648-955C-035DEF3FB5B9}"/>
              </a:ext>
            </a:extLst>
          </p:cNvPr>
          <p:cNvSpPr txBox="1"/>
          <p:nvPr/>
        </p:nvSpPr>
        <p:spPr>
          <a:xfrm>
            <a:off x="2376430"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17" name="TextBox 116">
            <a:extLst>
              <a:ext uri="{FF2B5EF4-FFF2-40B4-BE49-F238E27FC236}">
                <a16:creationId xmlns:a16="http://schemas.microsoft.com/office/drawing/2014/main" id="{15293E03-6676-444C-BA9C-6DB1F60F4B74}"/>
              </a:ext>
            </a:extLst>
          </p:cNvPr>
          <p:cNvSpPr txBox="1"/>
          <p:nvPr/>
        </p:nvSpPr>
        <p:spPr>
          <a:xfrm>
            <a:off x="2825269" y="4226150"/>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118" name="TextBox 117">
            <a:extLst>
              <a:ext uri="{FF2B5EF4-FFF2-40B4-BE49-F238E27FC236}">
                <a16:creationId xmlns:a16="http://schemas.microsoft.com/office/drawing/2014/main" id="{68C3117C-870F-0048-B583-72A43413B9FA}"/>
              </a:ext>
            </a:extLst>
          </p:cNvPr>
          <p:cNvSpPr txBox="1"/>
          <p:nvPr/>
        </p:nvSpPr>
        <p:spPr>
          <a:xfrm>
            <a:off x="3256474" y="4226150"/>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119" name="TextBox 118">
            <a:extLst>
              <a:ext uri="{FF2B5EF4-FFF2-40B4-BE49-F238E27FC236}">
                <a16:creationId xmlns:a16="http://schemas.microsoft.com/office/drawing/2014/main" id="{B7FE896C-17ED-C246-9285-25A046F00D4C}"/>
              </a:ext>
            </a:extLst>
          </p:cNvPr>
          <p:cNvSpPr txBox="1"/>
          <p:nvPr/>
        </p:nvSpPr>
        <p:spPr>
          <a:xfrm>
            <a:off x="3705313" y="4226150"/>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20" name="TextBox 119">
            <a:extLst>
              <a:ext uri="{FF2B5EF4-FFF2-40B4-BE49-F238E27FC236}">
                <a16:creationId xmlns:a16="http://schemas.microsoft.com/office/drawing/2014/main" id="{96D05030-41D2-664A-B52C-66ADACFDFD1B}"/>
              </a:ext>
            </a:extLst>
          </p:cNvPr>
          <p:cNvSpPr txBox="1"/>
          <p:nvPr/>
        </p:nvSpPr>
        <p:spPr>
          <a:xfrm>
            <a:off x="4118887" y="4226150"/>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26" name="TextBox 25">
            <a:extLst>
              <a:ext uri="{FF2B5EF4-FFF2-40B4-BE49-F238E27FC236}">
                <a16:creationId xmlns:a16="http://schemas.microsoft.com/office/drawing/2014/main" id="{4A61783A-77BE-F44D-A27D-E97BBA6D9A3C}"/>
              </a:ext>
            </a:extLst>
          </p:cNvPr>
          <p:cNvSpPr txBox="1"/>
          <p:nvPr/>
        </p:nvSpPr>
        <p:spPr>
          <a:xfrm>
            <a:off x="811741" y="4859494"/>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"Queue"</a:t>
            </a:r>
          </a:p>
        </p:txBody>
      </p:sp>
      <p:cxnSp>
        <p:nvCxnSpPr>
          <p:cNvPr id="28" name="Straight Connector 27">
            <a:extLst>
              <a:ext uri="{FF2B5EF4-FFF2-40B4-BE49-F238E27FC236}">
                <a16:creationId xmlns:a16="http://schemas.microsoft.com/office/drawing/2014/main" id="{B5F443CD-47FB-5E42-91DD-F24E18EB4EF0}"/>
              </a:ext>
            </a:extLst>
          </p:cNvPr>
          <p:cNvCxnSpPr>
            <a:cxnSpLocks/>
          </p:cNvCxnSpPr>
          <p:nvPr/>
        </p:nvCxnSpPr>
        <p:spPr>
          <a:xfrm>
            <a:off x="155581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a:extLst>
              <a:ext uri="{FF2B5EF4-FFF2-40B4-BE49-F238E27FC236}">
                <a16:creationId xmlns:a16="http://schemas.microsoft.com/office/drawing/2014/main" id="{07A9E8D5-1365-9F40-915B-188DA208DB52}"/>
              </a:ext>
            </a:extLst>
          </p:cNvPr>
          <p:cNvCxnSpPr>
            <a:cxnSpLocks/>
          </p:cNvCxnSpPr>
          <p:nvPr/>
        </p:nvCxnSpPr>
        <p:spPr>
          <a:xfrm>
            <a:off x="1992811"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a:extLst>
              <a:ext uri="{FF2B5EF4-FFF2-40B4-BE49-F238E27FC236}">
                <a16:creationId xmlns:a16="http://schemas.microsoft.com/office/drawing/2014/main" id="{260BD88C-1A08-334E-8208-1FF9C6E09503}"/>
              </a:ext>
            </a:extLst>
          </p:cNvPr>
          <p:cNvCxnSpPr>
            <a:cxnSpLocks/>
          </p:cNvCxnSpPr>
          <p:nvPr/>
        </p:nvCxnSpPr>
        <p:spPr>
          <a:xfrm>
            <a:off x="2429809"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a:extLst>
              <a:ext uri="{FF2B5EF4-FFF2-40B4-BE49-F238E27FC236}">
                <a16:creationId xmlns:a16="http://schemas.microsoft.com/office/drawing/2014/main" id="{AD449DD3-E561-274C-881A-309E7BC182B1}"/>
              </a:ext>
            </a:extLst>
          </p:cNvPr>
          <p:cNvCxnSpPr>
            <a:cxnSpLocks/>
          </p:cNvCxnSpPr>
          <p:nvPr/>
        </p:nvCxnSpPr>
        <p:spPr>
          <a:xfrm>
            <a:off x="2866807"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a:extLst>
              <a:ext uri="{FF2B5EF4-FFF2-40B4-BE49-F238E27FC236}">
                <a16:creationId xmlns:a16="http://schemas.microsoft.com/office/drawing/2014/main" id="{163E5D98-8090-1947-93DF-CDF0DF51035C}"/>
              </a:ext>
            </a:extLst>
          </p:cNvPr>
          <p:cNvCxnSpPr>
            <a:cxnSpLocks/>
          </p:cNvCxnSpPr>
          <p:nvPr/>
        </p:nvCxnSpPr>
        <p:spPr>
          <a:xfrm>
            <a:off x="3303805"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a:extLst>
              <a:ext uri="{FF2B5EF4-FFF2-40B4-BE49-F238E27FC236}">
                <a16:creationId xmlns:a16="http://schemas.microsoft.com/office/drawing/2014/main" id="{4BDA6572-4FEF-D847-8BA7-29BE9A462539}"/>
              </a:ext>
            </a:extLst>
          </p:cNvPr>
          <p:cNvCxnSpPr>
            <a:cxnSpLocks/>
          </p:cNvCxnSpPr>
          <p:nvPr/>
        </p:nvCxnSpPr>
        <p:spPr>
          <a:xfrm>
            <a:off x="3740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a:extLst>
              <a:ext uri="{FF2B5EF4-FFF2-40B4-BE49-F238E27FC236}">
                <a16:creationId xmlns:a16="http://schemas.microsoft.com/office/drawing/2014/main" id="{49E090EC-DDA9-AB4C-BC7B-08C666DB47F3}"/>
              </a:ext>
            </a:extLst>
          </p:cNvPr>
          <p:cNvCxnSpPr>
            <a:cxnSpLocks/>
          </p:cNvCxnSpPr>
          <p:nvPr/>
        </p:nvCxnSpPr>
        <p:spPr>
          <a:xfrm>
            <a:off x="4177803" y="4420594"/>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13786AB0-125D-AC45-A3E7-980714AD2D3D}"/>
              </a:ext>
            </a:extLst>
          </p:cNvPr>
          <p:cNvPicPr>
            <a:picLocks noChangeAspect="1"/>
          </p:cNvPicPr>
          <p:nvPr/>
        </p:nvPicPr>
        <p:blipFill>
          <a:blip r:embed="rId2"/>
          <a:stretch>
            <a:fillRect/>
          </a:stretch>
        </p:blipFill>
        <p:spPr>
          <a:xfrm>
            <a:off x="4936308" y="3784912"/>
            <a:ext cx="691983" cy="1036821"/>
          </a:xfrm>
          <a:prstGeom prst="rect">
            <a:avLst/>
          </a:prstGeom>
        </p:spPr>
      </p:pic>
      <p:pic>
        <p:nvPicPr>
          <p:cNvPr id="34" name="Picture 33">
            <a:extLst>
              <a:ext uri="{FF2B5EF4-FFF2-40B4-BE49-F238E27FC236}">
                <a16:creationId xmlns:a16="http://schemas.microsoft.com/office/drawing/2014/main" id="{8F70106B-4DF1-2441-B08B-E64548FF0F36}"/>
              </a:ext>
            </a:extLst>
          </p:cNvPr>
          <p:cNvPicPr>
            <a:picLocks noChangeAspect="1"/>
          </p:cNvPicPr>
          <p:nvPr/>
        </p:nvPicPr>
        <p:blipFill>
          <a:blip r:embed="rId3"/>
          <a:stretch>
            <a:fillRect/>
          </a:stretch>
        </p:blipFill>
        <p:spPr>
          <a:xfrm>
            <a:off x="5705612" y="4000168"/>
            <a:ext cx="394683" cy="754022"/>
          </a:xfrm>
          <a:prstGeom prst="rect">
            <a:avLst/>
          </a:prstGeom>
        </p:spPr>
      </p:pic>
      <p:pic>
        <p:nvPicPr>
          <p:cNvPr id="35" name="Picture 34">
            <a:extLst>
              <a:ext uri="{FF2B5EF4-FFF2-40B4-BE49-F238E27FC236}">
                <a16:creationId xmlns:a16="http://schemas.microsoft.com/office/drawing/2014/main" id="{FFE614B7-48DE-C14A-9908-805986B8B8D8}"/>
              </a:ext>
            </a:extLst>
          </p:cNvPr>
          <p:cNvPicPr>
            <a:picLocks noChangeAspect="1"/>
          </p:cNvPicPr>
          <p:nvPr/>
        </p:nvPicPr>
        <p:blipFill>
          <a:blip r:embed="rId4"/>
          <a:stretch>
            <a:fillRect/>
          </a:stretch>
        </p:blipFill>
        <p:spPr>
          <a:xfrm>
            <a:off x="6162819" y="4000168"/>
            <a:ext cx="294806" cy="754022"/>
          </a:xfrm>
          <a:prstGeom prst="rect">
            <a:avLst/>
          </a:prstGeom>
        </p:spPr>
      </p:pic>
      <p:pic>
        <p:nvPicPr>
          <p:cNvPr id="36" name="Picture 35">
            <a:extLst>
              <a:ext uri="{FF2B5EF4-FFF2-40B4-BE49-F238E27FC236}">
                <a16:creationId xmlns:a16="http://schemas.microsoft.com/office/drawing/2014/main" id="{B55CEC71-2FB8-AD45-85C5-BB0A06A1716B}"/>
              </a:ext>
            </a:extLst>
          </p:cNvPr>
          <p:cNvPicPr>
            <a:picLocks noChangeAspect="1"/>
          </p:cNvPicPr>
          <p:nvPr/>
        </p:nvPicPr>
        <p:blipFill>
          <a:blip r:embed="rId5"/>
          <a:stretch>
            <a:fillRect/>
          </a:stretch>
        </p:blipFill>
        <p:spPr>
          <a:xfrm>
            <a:off x="6565192" y="4000168"/>
            <a:ext cx="318774" cy="754022"/>
          </a:xfrm>
          <a:prstGeom prst="rect">
            <a:avLst/>
          </a:prstGeom>
        </p:spPr>
      </p:pic>
      <p:sp>
        <p:nvSpPr>
          <p:cNvPr id="37" name="Rectangle 36">
            <a:extLst>
              <a:ext uri="{FF2B5EF4-FFF2-40B4-BE49-F238E27FC236}">
                <a16:creationId xmlns:a16="http://schemas.microsoft.com/office/drawing/2014/main" id="{DCC4D69B-FF30-1F42-AF2E-D5201E9D7DDE}"/>
              </a:ext>
            </a:extLst>
          </p:cNvPr>
          <p:cNvSpPr/>
          <p:nvPr/>
        </p:nvSpPr>
        <p:spPr>
          <a:xfrm>
            <a:off x="811741" y="5462060"/>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end</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front</a:t>
            </a:r>
          </a:p>
          <a:p>
            <a:pPr marL="285750" indent="-285750">
              <a:spcBef>
                <a:spcPts val="200"/>
              </a:spcBef>
              <a:spcAft>
                <a:spcPts val="200"/>
              </a:spcAft>
              <a:buClr>
                <a:schemeClr val="accent1"/>
              </a:buClr>
              <a:buFont typeface="Wingdings" pitchFamily="2" charset="2"/>
              <a:buChar char="§"/>
            </a:pPr>
            <a:r>
              <a:rPr lang="en-US" dirty="0">
                <a:latin typeface="Arial"/>
                <a:cs typeface="Arial"/>
              </a:rPr>
              <a:t>First-In, First-Out (FIFO) </a:t>
            </a:r>
          </a:p>
        </p:txBody>
      </p:sp>
      <p:pic>
        <p:nvPicPr>
          <p:cNvPr id="45" name="Picture 44">
            <a:extLst>
              <a:ext uri="{FF2B5EF4-FFF2-40B4-BE49-F238E27FC236}">
                <a16:creationId xmlns:a16="http://schemas.microsoft.com/office/drawing/2014/main" id="{732AF93F-9A0E-0440-BB23-5F5105369364}"/>
              </a:ext>
            </a:extLst>
          </p:cNvPr>
          <p:cNvPicPr>
            <a:picLocks noChangeAspect="1"/>
          </p:cNvPicPr>
          <p:nvPr/>
        </p:nvPicPr>
        <p:blipFill>
          <a:blip r:embed="rId6"/>
          <a:stretch>
            <a:fillRect/>
          </a:stretch>
        </p:blipFill>
        <p:spPr>
          <a:xfrm>
            <a:off x="4964469" y="4966362"/>
            <a:ext cx="3171684" cy="1493869"/>
          </a:xfrm>
          <a:prstGeom prst="rect">
            <a:avLst/>
          </a:prstGeom>
        </p:spPr>
      </p:pic>
      <p:sp>
        <p:nvSpPr>
          <p:cNvPr id="130" name="Rectangle 129">
            <a:extLst>
              <a:ext uri="{FF2B5EF4-FFF2-40B4-BE49-F238E27FC236}">
                <a16:creationId xmlns:a16="http://schemas.microsoft.com/office/drawing/2014/main" id="{18C3662D-F4AE-C242-904E-FF83F7CFFBD3}"/>
              </a:ext>
            </a:extLst>
          </p:cNvPr>
          <p:cNvSpPr/>
          <p:nvPr/>
        </p:nvSpPr>
        <p:spPr>
          <a:xfrm>
            <a:off x="1277836" y="2008222"/>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131" name="Straight Arrow Connector 130">
            <a:extLst>
              <a:ext uri="{FF2B5EF4-FFF2-40B4-BE49-F238E27FC236}">
                <a16:creationId xmlns:a16="http://schemas.microsoft.com/office/drawing/2014/main" id="{9B0A0D9B-35F3-E246-8D94-ECD440F5AEB2}"/>
              </a:ext>
            </a:extLst>
          </p:cNvPr>
          <p:cNvCxnSpPr>
            <a:cxnSpLocks/>
          </p:cNvCxnSpPr>
          <p:nvPr/>
        </p:nvCxnSpPr>
        <p:spPr>
          <a:xfrm flipH="1">
            <a:off x="3485176" y="181021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F34D14E1-EA89-864F-AD67-C8B353D037FD}"/>
              </a:ext>
            </a:extLst>
          </p:cNvPr>
          <p:cNvSpPr/>
          <p:nvPr/>
        </p:nvSpPr>
        <p:spPr>
          <a:xfrm>
            <a:off x="1273239" y="2008772"/>
            <a:ext cx="2353430"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4" name="Rectangle 133">
            <a:extLst>
              <a:ext uri="{FF2B5EF4-FFF2-40B4-BE49-F238E27FC236}">
                <a16:creationId xmlns:a16="http://schemas.microsoft.com/office/drawing/2014/main" id="{7F296333-A255-544B-9C3A-9A6247D21A66}"/>
              </a:ext>
            </a:extLst>
          </p:cNvPr>
          <p:cNvSpPr/>
          <p:nvPr/>
        </p:nvSpPr>
        <p:spPr>
          <a:xfrm>
            <a:off x="737120" y="2779745"/>
            <a:ext cx="1759131"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5" name="Rectangle 134">
            <a:extLst>
              <a:ext uri="{FF2B5EF4-FFF2-40B4-BE49-F238E27FC236}">
                <a16:creationId xmlns:a16="http://schemas.microsoft.com/office/drawing/2014/main" id="{8D75FD93-C362-2045-A0BD-AFAD89200F1D}"/>
              </a:ext>
            </a:extLst>
          </p:cNvPr>
          <p:cNvSpPr/>
          <p:nvPr/>
        </p:nvSpPr>
        <p:spPr>
          <a:xfrm>
            <a:off x="2503390" y="2781211"/>
            <a:ext cx="1691649"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6" name="Rectangle 135">
            <a:extLst>
              <a:ext uri="{FF2B5EF4-FFF2-40B4-BE49-F238E27FC236}">
                <a16:creationId xmlns:a16="http://schemas.microsoft.com/office/drawing/2014/main" id="{F447F0DF-92A6-E145-BE52-51B2064D3C26}"/>
              </a:ext>
            </a:extLst>
          </p:cNvPr>
          <p:cNvSpPr/>
          <p:nvPr/>
        </p:nvSpPr>
        <p:spPr>
          <a:xfrm>
            <a:off x="5026965" y="5901350"/>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7" name="Rectangle 136">
            <a:extLst>
              <a:ext uri="{FF2B5EF4-FFF2-40B4-BE49-F238E27FC236}">
                <a16:creationId xmlns:a16="http://schemas.microsoft.com/office/drawing/2014/main" id="{589AF72E-B19E-8A4E-B46B-6A132F9D734F}"/>
              </a:ext>
            </a:extLst>
          </p:cNvPr>
          <p:cNvSpPr/>
          <p:nvPr/>
        </p:nvSpPr>
        <p:spPr>
          <a:xfrm>
            <a:off x="5026965" y="6090456"/>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8" name="Rectangle 137">
            <a:extLst>
              <a:ext uri="{FF2B5EF4-FFF2-40B4-BE49-F238E27FC236}">
                <a16:creationId xmlns:a16="http://schemas.microsoft.com/office/drawing/2014/main" id="{6BCF2D2A-D83C-F34B-9831-04FDBBD888BD}"/>
              </a:ext>
            </a:extLst>
          </p:cNvPr>
          <p:cNvSpPr/>
          <p:nvPr/>
        </p:nvSpPr>
        <p:spPr>
          <a:xfrm>
            <a:off x="5028363" y="6276412"/>
            <a:ext cx="2900631"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39" name="Rectangle 138">
            <a:extLst>
              <a:ext uri="{FF2B5EF4-FFF2-40B4-BE49-F238E27FC236}">
                <a16:creationId xmlns:a16="http://schemas.microsoft.com/office/drawing/2014/main" id="{490B93C7-4860-D540-AB1F-3CC3D3C2ACD7}"/>
              </a:ext>
            </a:extLst>
          </p:cNvPr>
          <p:cNvSpPr/>
          <p:nvPr/>
        </p:nvSpPr>
        <p:spPr>
          <a:xfrm>
            <a:off x="7106267" y="6444850"/>
            <a:ext cx="1773242" cy="276999"/>
          </a:xfrm>
          <a:prstGeom prst="rect">
            <a:avLst/>
          </a:prstGeom>
        </p:spPr>
        <p:txBody>
          <a:bodyPr wrap="none">
            <a:spAutoFit/>
          </a:bodyPr>
          <a:lstStyle/>
          <a:p>
            <a:r>
              <a:rPr lang="en-US" altLang="zh-CN" sz="1200" dirty="0">
                <a:solidFill>
                  <a:schemeClr val="accent6"/>
                </a:solidFill>
                <a:latin typeface="Arial" panose="020B0604020202020204" pitchFamily="34" charset="0"/>
                <a:cs typeface="Arial" panose="020B0604020202020204" pitchFamily="34" charset="0"/>
              </a:rPr>
              <a:t>look</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at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the</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first</a:t>
            </a:r>
            <a:r>
              <a:rPr lang="zh-CN" altLang="en-US" sz="1200" dirty="0">
                <a:solidFill>
                  <a:schemeClr val="accent6"/>
                </a:solidFill>
                <a:latin typeface="Arial" panose="020B0604020202020204" pitchFamily="34" charset="0"/>
                <a:cs typeface="Arial" panose="020B0604020202020204" pitchFamily="34" charset="0"/>
              </a:rPr>
              <a:t> </a:t>
            </a:r>
            <a:r>
              <a:rPr lang="en-US" altLang="zh-CN" sz="1200" dirty="0">
                <a:solidFill>
                  <a:schemeClr val="accent6"/>
                </a:solidFill>
                <a:latin typeface="Arial" panose="020B0604020202020204" pitchFamily="34" charset="0"/>
                <a:cs typeface="Arial" panose="020B0604020202020204" pitchFamily="34" charset="0"/>
              </a:rPr>
              <a:t>element</a:t>
            </a:r>
            <a:endParaRPr lang="en-US" sz="1200"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7037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animEffect transition="in" filter="dissolve">
                                      <p:cBhvr>
                                        <p:cTn id="7" dur="500"/>
                                        <p:tgtEl>
                                          <p:spTgt spid="5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3"/>
                                        </p:tgtEl>
                                        <p:attrNameLst>
                                          <p:attrName>style.visibility</p:attrName>
                                        </p:attrNameLst>
                                      </p:cBhvr>
                                      <p:to>
                                        <p:strVal val="visible"/>
                                      </p:to>
                                    </p:set>
                                    <p:animEffect transition="in" filter="dissolve">
                                      <p:cBhvr>
                                        <p:cTn id="10" dur="500"/>
                                        <p:tgtEl>
                                          <p:spTgt spid="5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4"/>
                                        </p:tgtEl>
                                        <p:attrNameLst>
                                          <p:attrName>style.visibility</p:attrName>
                                        </p:attrNameLst>
                                      </p:cBhvr>
                                      <p:to>
                                        <p:strVal val="visible"/>
                                      </p:to>
                                    </p:set>
                                    <p:animEffect transition="in" filter="dissolve">
                                      <p:cBhvr>
                                        <p:cTn id="13" dur="500"/>
                                        <p:tgtEl>
                                          <p:spTgt spid="5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5"/>
                                        </p:tgtEl>
                                        <p:attrNameLst>
                                          <p:attrName>style.visibility</p:attrName>
                                        </p:attrNameLst>
                                      </p:cBhvr>
                                      <p:to>
                                        <p:strVal val="visible"/>
                                      </p:to>
                                    </p:set>
                                    <p:animEffect transition="in" filter="dissolve">
                                      <p:cBhvr>
                                        <p:cTn id="16" dur="500"/>
                                        <p:tgtEl>
                                          <p:spTgt spid="5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60"/>
                                        </p:tgtEl>
                                        <p:attrNameLst>
                                          <p:attrName>style.visibility</p:attrName>
                                        </p:attrNameLst>
                                      </p:cBhvr>
                                      <p:to>
                                        <p:strVal val="visible"/>
                                      </p:to>
                                    </p:set>
                                    <p:animEffect transition="in" filter="dissolve">
                                      <p:cBhvr>
                                        <p:cTn id="31" dur="500"/>
                                        <p:tgtEl>
                                          <p:spTgt spid="6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61"/>
                                        </p:tgtEl>
                                        <p:attrNameLst>
                                          <p:attrName>style.visibility</p:attrName>
                                        </p:attrNameLst>
                                      </p:cBhvr>
                                      <p:to>
                                        <p:strVal val="visible"/>
                                      </p:to>
                                    </p:set>
                                    <p:animEffect transition="in" filter="dissolve">
                                      <p:cBhvr>
                                        <p:cTn id="34" dur="500"/>
                                        <p:tgtEl>
                                          <p:spTgt spid="61"/>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62"/>
                                        </p:tgtEl>
                                        <p:attrNameLst>
                                          <p:attrName>style.visibility</p:attrName>
                                        </p:attrNameLst>
                                      </p:cBhvr>
                                      <p:to>
                                        <p:strVal val="visible"/>
                                      </p:to>
                                    </p:set>
                                    <p:animEffect transition="in" filter="dissolve">
                                      <p:cBhvr>
                                        <p:cTn id="37" dur="500"/>
                                        <p:tgtEl>
                                          <p:spTgt spid="62"/>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63"/>
                                        </p:tgtEl>
                                        <p:attrNameLst>
                                          <p:attrName>style.visibility</p:attrName>
                                        </p:attrNameLst>
                                      </p:cBhvr>
                                      <p:to>
                                        <p:strVal val="visible"/>
                                      </p:to>
                                    </p:set>
                                    <p:animEffect transition="in" filter="dissolve">
                                      <p:cBhvr>
                                        <p:cTn id="40" dur="500"/>
                                        <p:tgtEl>
                                          <p:spTgt spid="63"/>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animEffect transition="in" filter="dissolve">
                                      <p:cBhvr>
                                        <p:cTn id="43" dur="500"/>
                                        <p:tgtEl>
                                          <p:spTgt spid="64"/>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65"/>
                                        </p:tgtEl>
                                        <p:attrNameLst>
                                          <p:attrName>style.visibility</p:attrName>
                                        </p:attrNameLst>
                                      </p:cBhvr>
                                      <p:to>
                                        <p:strVal val="visible"/>
                                      </p:to>
                                    </p:set>
                                    <p:animEffect transition="in" filter="dissolve">
                                      <p:cBhvr>
                                        <p:cTn id="46" dur="500"/>
                                        <p:tgtEl>
                                          <p:spTgt spid="6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66"/>
                                        </p:tgtEl>
                                        <p:attrNameLst>
                                          <p:attrName>style.visibility</p:attrName>
                                        </p:attrNameLst>
                                      </p:cBhvr>
                                      <p:to>
                                        <p:strVal val="visible"/>
                                      </p:to>
                                    </p:set>
                                    <p:animEffect transition="in" filter="dissolve">
                                      <p:cBhvr>
                                        <p:cTn id="49" dur="500"/>
                                        <p:tgtEl>
                                          <p:spTgt spid="66"/>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7"/>
                                        </p:tgtEl>
                                        <p:attrNameLst>
                                          <p:attrName>style.visibility</p:attrName>
                                        </p:attrNameLst>
                                      </p:cBhvr>
                                      <p:to>
                                        <p:strVal val="visible"/>
                                      </p:to>
                                    </p:set>
                                    <p:animEffect transition="in" filter="dissolve">
                                      <p:cBhvr>
                                        <p:cTn id="52" dur="500"/>
                                        <p:tgtEl>
                                          <p:spTgt spid="67"/>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8"/>
                                        </p:tgtEl>
                                        <p:attrNameLst>
                                          <p:attrName>style.visibility</p:attrName>
                                        </p:attrNameLst>
                                      </p:cBhvr>
                                      <p:to>
                                        <p:strVal val="visible"/>
                                      </p:to>
                                    </p:set>
                                    <p:animEffect transition="in" filter="dissolve">
                                      <p:cBhvr>
                                        <p:cTn id="55" dur="500"/>
                                        <p:tgtEl>
                                          <p:spTgt spid="68"/>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9"/>
                                        </p:tgtEl>
                                        <p:attrNameLst>
                                          <p:attrName>style.visibility</p:attrName>
                                        </p:attrNameLst>
                                      </p:cBhvr>
                                      <p:to>
                                        <p:strVal val="visible"/>
                                      </p:to>
                                    </p:set>
                                    <p:animEffect transition="in" filter="dissolve">
                                      <p:cBhvr>
                                        <p:cTn id="58" dur="500"/>
                                        <p:tgtEl>
                                          <p:spTgt spid="69"/>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70"/>
                                        </p:tgtEl>
                                        <p:attrNameLst>
                                          <p:attrName>style.visibility</p:attrName>
                                        </p:attrNameLst>
                                      </p:cBhvr>
                                      <p:to>
                                        <p:strVal val="visible"/>
                                      </p:to>
                                    </p:set>
                                    <p:animEffect transition="in" filter="dissolve">
                                      <p:cBhvr>
                                        <p:cTn id="61" dur="500"/>
                                        <p:tgtEl>
                                          <p:spTgt spid="7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1"/>
                                        </p:tgtEl>
                                        <p:attrNameLst>
                                          <p:attrName>style.visibility</p:attrName>
                                        </p:attrNameLst>
                                      </p:cBhvr>
                                      <p:to>
                                        <p:strVal val="visible"/>
                                      </p:to>
                                    </p:set>
                                    <p:animEffect transition="in" filter="dissolve">
                                      <p:cBhvr>
                                        <p:cTn id="64" dur="500"/>
                                        <p:tgtEl>
                                          <p:spTgt spid="71"/>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4"/>
                                        </p:tgtEl>
                                        <p:attrNameLst>
                                          <p:attrName>style.visibility</p:attrName>
                                        </p:attrNameLst>
                                      </p:cBhvr>
                                      <p:to>
                                        <p:strVal val="visible"/>
                                      </p:to>
                                    </p:set>
                                    <p:animEffect transition="in" filter="dissolve">
                                      <p:cBhvr>
                                        <p:cTn id="67" dur="500"/>
                                        <p:tgtEl>
                                          <p:spTgt spid="4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97"/>
                                        </p:tgtEl>
                                        <p:attrNameLst>
                                          <p:attrName>style.visibility</p:attrName>
                                        </p:attrNameLst>
                                      </p:cBhvr>
                                      <p:to>
                                        <p:strVal val="visible"/>
                                      </p:to>
                                    </p:set>
                                    <p:animEffect transition="in" filter="dissolve">
                                      <p:cBhvr>
                                        <p:cTn id="70" dur="500"/>
                                        <p:tgtEl>
                                          <p:spTgt spid="9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98"/>
                                        </p:tgtEl>
                                        <p:attrNameLst>
                                          <p:attrName>style.visibility</p:attrName>
                                        </p:attrNameLst>
                                      </p:cBhvr>
                                      <p:to>
                                        <p:strVal val="visible"/>
                                      </p:to>
                                    </p:set>
                                    <p:animEffect transition="in" filter="dissolve">
                                      <p:cBhvr>
                                        <p:cTn id="73" dur="500"/>
                                        <p:tgtEl>
                                          <p:spTgt spid="9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99"/>
                                        </p:tgtEl>
                                        <p:attrNameLst>
                                          <p:attrName>style.visibility</p:attrName>
                                        </p:attrNameLst>
                                      </p:cBhvr>
                                      <p:to>
                                        <p:strVal val="visible"/>
                                      </p:to>
                                    </p:set>
                                    <p:animEffect transition="in" filter="dissolve">
                                      <p:cBhvr>
                                        <p:cTn id="76" dur="500"/>
                                        <p:tgtEl>
                                          <p:spTgt spid="99"/>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00"/>
                                        </p:tgtEl>
                                        <p:attrNameLst>
                                          <p:attrName>style.visibility</p:attrName>
                                        </p:attrNameLst>
                                      </p:cBhvr>
                                      <p:to>
                                        <p:strVal val="visible"/>
                                      </p:to>
                                    </p:set>
                                    <p:animEffect transition="in" filter="dissolve">
                                      <p:cBhvr>
                                        <p:cTn id="79" dur="500"/>
                                        <p:tgtEl>
                                          <p:spTgt spid="100"/>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01"/>
                                        </p:tgtEl>
                                        <p:attrNameLst>
                                          <p:attrName>style.visibility</p:attrName>
                                        </p:attrNameLst>
                                      </p:cBhvr>
                                      <p:to>
                                        <p:strVal val="visible"/>
                                      </p:to>
                                    </p:set>
                                    <p:animEffect transition="in" filter="dissolve">
                                      <p:cBhvr>
                                        <p:cTn id="82" dur="500"/>
                                        <p:tgtEl>
                                          <p:spTgt spid="101"/>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02"/>
                                        </p:tgtEl>
                                        <p:attrNameLst>
                                          <p:attrName>style.visibility</p:attrName>
                                        </p:attrNameLst>
                                      </p:cBhvr>
                                      <p:to>
                                        <p:strVal val="visible"/>
                                      </p:to>
                                    </p:set>
                                    <p:animEffect transition="in" filter="dissolve">
                                      <p:cBhvr>
                                        <p:cTn id="85" dur="500"/>
                                        <p:tgtEl>
                                          <p:spTgt spid="102"/>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03"/>
                                        </p:tgtEl>
                                        <p:attrNameLst>
                                          <p:attrName>style.visibility</p:attrName>
                                        </p:attrNameLst>
                                      </p:cBhvr>
                                      <p:to>
                                        <p:strVal val="visible"/>
                                      </p:to>
                                    </p:set>
                                    <p:animEffect transition="in" filter="dissolve">
                                      <p:cBhvr>
                                        <p:cTn id="88" dur="500"/>
                                        <p:tgtEl>
                                          <p:spTgt spid="103"/>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04"/>
                                        </p:tgtEl>
                                        <p:attrNameLst>
                                          <p:attrName>style.visibility</p:attrName>
                                        </p:attrNameLst>
                                      </p:cBhvr>
                                      <p:to>
                                        <p:strVal val="visible"/>
                                      </p:to>
                                    </p:set>
                                    <p:animEffect transition="in" filter="dissolve">
                                      <p:cBhvr>
                                        <p:cTn id="91" dur="500"/>
                                        <p:tgtEl>
                                          <p:spTgt spid="104"/>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131"/>
                                        </p:tgtEl>
                                        <p:attrNameLst>
                                          <p:attrName>style.visibility</p:attrName>
                                        </p:attrNameLst>
                                      </p:cBhvr>
                                      <p:to>
                                        <p:strVal val="visible"/>
                                      </p:to>
                                    </p:set>
                                    <p:animEffect transition="in" filter="dissolve">
                                      <p:cBhvr>
                                        <p:cTn id="96" dur="500"/>
                                        <p:tgtEl>
                                          <p:spTgt spid="131"/>
                                        </p:tgtEl>
                                      </p:cBhvr>
                                    </p:animEffect>
                                  </p:childTnLst>
                                  <p:subTnLst>
                                    <p:set>
                                      <p:cBhvr override="childStyle">
                                        <p:cTn dur="1" fill="hold" display="0" masterRel="nextClick" afterEffect="1"/>
                                        <p:tgtEl>
                                          <p:spTgt spid="131"/>
                                        </p:tgtEl>
                                        <p:attrNameLst>
                                          <p:attrName>style.visibility</p:attrName>
                                        </p:attrNameLst>
                                      </p:cBhvr>
                                      <p:to>
                                        <p:strVal val="hidden"/>
                                      </p:to>
                                    </p:set>
                                  </p:subTnLst>
                                </p:cTn>
                              </p:par>
                              <p:par>
                                <p:cTn id="97" presetID="9" presetClass="entr" presetSubtype="0" fill="hold" grpId="0" nodeType="withEffect">
                                  <p:stCondLst>
                                    <p:cond delay="0"/>
                                  </p:stCondLst>
                                  <p:childTnLst>
                                    <p:set>
                                      <p:cBhvr>
                                        <p:cTn id="98" dur="1" fill="hold">
                                          <p:stCondLst>
                                            <p:cond delay="0"/>
                                          </p:stCondLst>
                                        </p:cTn>
                                        <p:tgtEl>
                                          <p:spTgt spid="130"/>
                                        </p:tgtEl>
                                        <p:attrNameLst>
                                          <p:attrName>style.visibility</p:attrName>
                                        </p:attrNameLst>
                                      </p:cBhvr>
                                      <p:to>
                                        <p:strVal val="visible"/>
                                      </p:to>
                                    </p:set>
                                    <p:animEffect transition="in" filter="dissolve">
                                      <p:cBhvr>
                                        <p:cTn id="99" dur="500"/>
                                        <p:tgtEl>
                                          <p:spTgt spid="130"/>
                                        </p:tgtEl>
                                      </p:cBhvr>
                                    </p:animEffect>
                                  </p:childTnLst>
                                  <p:subTnLst>
                                    <p:set>
                                      <p:cBhvr override="childStyle">
                                        <p:cTn dur="1" fill="hold" display="0" masterRel="nextClick" afterEffect="1"/>
                                        <p:tgtEl>
                                          <p:spTgt spid="130"/>
                                        </p:tgtEl>
                                        <p:attrNameLst>
                                          <p:attrName>style.visibility</p:attrName>
                                        </p:attrNameLst>
                                      </p:cBhvr>
                                      <p:to>
                                        <p:strVal val="hidden"/>
                                      </p:to>
                                    </p:set>
                                  </p:sub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5"/>
                                        </p:tgtEl>
                                        <p:attrNameLst>
                                          <p:attrName>style.visibility</p:attrName>
                                        </p:attrNameLst>
                                      </p:cBhvr>
                                      <p:to>
                                        <p:strVal val="visible"/>
                                      </p:to>
                                    </p:set>
                                    <p:animEffect transition="in" filter="dissolve">
                                      <p:cBhvr>
                                        <p:cTn id="104" dur="500"/>
                                        <p:tgtEl>
                                          <p:spTgt spid="2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105"/>
                                        </p:tgtEl>
                                        <p:attrNameLst>
                                          <p:attrName>style.visibility</p:attrName>
                                        </p:attrNameLst>
                                      </p:cBhvr>
                                      <p:to>
                                        <p:strVal val="visible"/>
                                      </p:to>
                                    </p:set>
                                    <p:animEffect transition="in" filter="dissolve">
                                      <p:cBhvr>
                                        <p:cTn id="109" dur="500"/>
                                        <p:tgtEl>
                                          <p:spTgt spid="105"/>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13"/>
                                        </p:tgtEl>
                                        <p:attrNameLst>
                                          <p:attrName>style.visibility</p:attrName>
                                        </p:attrNameLst>
                                      </p:cBhvr>
                                      <p:to>
                                        <p:strVal val="visible"/>
                                      </p:to>
                                    </p:set>
                                    <p:animEffect transition="in" filter="dissolve">
                                      <p:cBhvr>
                                        <p:cTn id="112" dur="500"/>
                                        <p:tgtEl>
                                          <p:spTgt spid="11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14"/>
                                        </p:tgtEl>
                                        <p:attrNameLst>
                                          <p:attrName>style.visibility</p:attrName>
                                        </p:attrNameLst>
                                      </p:cBhvr>
                                      <p:to>
                                        <p:strVal val="visible"/>
                                      </p:to>
                                    </p:set>
                                    <p:animEffect transition="in" filter="dissolve">
                                      <p:cBhvr>
                                        <p:cTn id="115" dur="500"/>
                                        <p:tgtEl>
                                          <p:spTgt spid="114"/>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dissolve">
                                      <p:cBhvr>
                                        <p:cTn id="120" dur="500"/>
                                        <p:tgtEl>
                                          <p:spTgt spid="28"/>
                                        </p:tgtEl>
                                      </p:cBhvr>
                                    </p:animEffect>
                                  </p:childTnLst>
                                </p:cTn>
                              </p:par>
                            </p:childTnLst>
                          </p:cTn>
                        </p:par>
                      </p:childTnLst>
                    </p:cTn>
                  </p:par>
                  <p:par>
                    <p:cTn id="121" fill="hold">
                      <p:stCondLst>
                        <p:cond delay="indefinite"/>
                      </p:stCondLst>
                      <p:childTnLst>
                        <p:par>
                          <p:cTn id="122" fill="hold">
                            <p:stCondLst>
                              <p:cond delay="0"/>
                            </p:stCondLst>
                            <p:childTnLst>
                              <p:par>
                                <p:cTn id="123" presetID="9" presetClass="entr" presetSubtype="0" fill="hold" grpId="0" nodeType="clickEffect">
                                  <p:stCondLst>
                                    <p:cond delay="0"/>
                                  </p:stCondLst>
                                  <p:childTnLst>
                                    <p:set>
                                      <p:cBhvr>
                                        <p:cTn id="124" dur="1" fill="hold">
                                          <p:stCondLst>
                                            <p:cond delay="0"/>
                                          </p:stCondLst>
                                        </p:cTn>
                                        <p:tgtEl>
                                          <p:spTgt spid="133"/>
                                        </p:tgtEl>
                                        <p:attrNameLst>
                                          <p:attrName>style.visibility</p:attrName>
                                        </p:attrNameLst>
                                      </p:cBhvr>
                                      <p:to>
                                        <p:strVal val="visible"/>
                                      </p:to>
                                    </p:set>
                                    <p:animEffect transition="in" filter="dissolve">
                                      <p:cBhvr>
                                        <p:cTn id="125" dur="500"/>
                                        <p:tgtEl>
                                          <p:spTgt spid="133"/>
                                        </p:tgtEl>
                                      </p:cBhvr>
                                    </p:animEffect>
                                  </p:childTnLst>
                                  <p:subTnLst>
                                    <p:set>
                                      <p:cBhvr override="childStyle">
                                        <p:cTn dur="1" fill="hold" display="0" masterRel="nextClick" afterEffect="1"/>
                                        <p:tgtEl>
                                          <p:spTgt spid="133"/>
                                        </p:tgtEl>
                                        <p:attrNameLst>
                                          <p:attrName>style.visibility</p:attrName>
                                        </p:attrNameLst>
                                      </p:cBhvr>
                                      <p:to>
                                        <p:strVal val="hidden"/>
                                      </p:to>
                                    </p:set>
                                  </p:sub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115"/>
                                        </p:tgtEl>
                                        <p:attrNameLst>
                                          <p:attrName>style.visibility</p:attrName>
                                        </p:attrNameLst>
                                      </p:cBhvr>
                                      <p:to>
                                        <p:strVal val="visible"/>
                                      </p:to>
                                    </p:set>
                                    <p:animEffect transition="in" filter="dissolve">
                                      <p:cBhvr>
                                        <p:cTn id="130" dur="500"/>
                                        <p:tgtEl>
                                          <p:spTgt spid="11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116"/>
                                        </p:tgtEl>
                                        <p:attrNameLst>
                                          <p:attrName>style.visibility</p:attrName>
                                        </p:attrNameLst>
                                      </p:cBhvr>
                                      <p:to>
                                        <p:strVal val="visible"/>
                                      </p:to>
                                    </p:set>
                                    <p:animEffect transition="in" filter="dissolve">
                                      <p:cBhvr>
                                        <p:cTn id="133" dur="500"/>
                                        <p:tgtEl>
                                          <p:spTgt spid="116"/>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06"/>
                                        </p:tgtEl>
                                        <p:attrNameLst>
                                          <p:attrName>style.visibility</p:attrName>
                                        </p:attrNameLst>
                                      </p:cBhvr>
                                      <p:to>
                                        <p:strVal val="visible"/>
                                      </p:to>
                                    </p:set>
                                    <p:animEffect transition="in" filter="dissolve">
                                      <p:cBhvr>
                                        <p:cTn id="138" dur="500"/>
                                        <p:tgtEl>
                                          <p:spTgt spid="106"/>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nodeType="clickEffect">
                                  <p:stCondLst>
                                    <p:cond delay="0"/>
                                  </p:stCondLst>
                                  <p:childTnLst>
                                    <p:set>
                                      <p:cBhvr>
                                        <p:cTn id="142" dur="1" fill="hold">
                                          <p:stCondLst>
                                            <p:cond delay="0"/>
                                          </p:stCondLst>
                                        </p:cTn>
                                        <p:tgtEl>
                                          <p:spTgt spid="121"/>
                                        </p:tgtEl>
                                        <p:attrNameLst>
                                          <p:attrName>style.visibility</p:attrName>
                                        </p:attrNameLst>
                                      </p:cBhvr>
                                      <p:to>
                                        <p:strVal val="visible"/>
                                      </p:to>
                                    </p:set>
                                    <p:animEffect transition="in" filter="dissolve">
                                      <p:cBhvr>
                                        <p:cTn id="143" dur="500"/>
                                        <p:tgtEl>
                                          <p:spTgt spid="121"/>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34"/>
                                        </p:tgtEl>
                                        <p:attrNameLst>
                                          <p:attrName>style.visibility</p:attrName>
                                        </p:attrNameLst>
                                      </p:cBhvr>
                                      <p:to>
                                        <p:strVal val="visible"/>
                                      </p:to>
                                    </p:set>
                                    <p:animEffect transition="in" filter="dissolve">
                                      <p:cBhvr>
                                        <p:cTn id="148" dur="500"/>
                                        <p:tgtEl>
                                          <p:spTgt spid="134"/>
                                        </p:tgtEl>
                                      </p:cBhvr>
                                    </p:animEffec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49" fill="hold">
                      <p:stCondLst>
                        <p:cond delay="indefinite"/>
                      </p:stCondLst>
                      <p:childTnLst>
                        <p:par>
                          <p:cTn id="150" fill="hold">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7"/>
                                        </p:tgtEl>
                                        <p:attrNameLst>
                                          <p:attrName>style.visibility</p:attrName>
                                        </p:attrNameLst>
                                      </p:cBhvr>
                                      <p:to>
                                        <p:strVal val="visible"/>
                                      </p:to>
                                    </p:set>
                                    <p:animEffect transition="in" filter="dissolve">
                                      <p:cBhvr>
                                        <p:cTn id="153" dur="500"/>
                                        <p:tgtEl>
                                          <p:spTgt spid="117"/>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18"/>
                                        </p:tgtEl>
                                        <p:attrNameLst>
                                          <p:attrName>style.visibility</p:attrName>
                                        </p:attrNameLst>
                                      </p:cBhvr>
                                      <p:to>
                                        <p:strVal val="visible"/>
                                      </p:to>
                                    </p:set>
                                    <p:animEffect transition="in" filter="dissolve">
                                      <p:cBhvr>
                                        <p:cTn id="156" dur="500"/>
                                        <p:tgtEl>
                                          <p:spTgt spid="118"/>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107"/>
                                        </p:tgtEl>
                                        <p:attrNameLst>
                                          <p:attrName>style.visibility</p:attrName>
                                        </p:attrNameLst>
                                      </p:cBhvr>
                                      <p:to>
                                        <p:strVal val="visible"/>
                                      </p:to>
                                    </p:set>
                                    <p:animEffect transition="in" filter="dissolve">
                                      <p:cBhvr>
                                        <p:cTn id="161" dur="500"/>
                                        <p:tgtEl>
                                          <p:spTgt spid="10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nodeType="clickEffect">
                                  <p:stCondLst>
                                    <p:cond delay="0"/>
                                  </p:stCondLst>
                                  <p:childTnLst>
                                    <p:set>
                                      <p:cBhvr>
                                        <p:cTn id="165" dur="1" fill="hold">
                                          <p:stCondLst>
                                            <p:cond delay="0"/>
                                          </p:stCondLst>
                                        </p:cTn>
                                        <p:tgtEl>
                                          <p:spTgt spid="122"/>
                                        </p:tgtEl>
                                        <p:attrNameLst>
                                          <p:attrName>style.visibility</p:attrName>
                                        </p:attrNameLst>
                                      </p:cBhvr>
                                      <p:to>
                                        <p:strVal val="visible"/>
                                      </p:to>
                                    </p:set>
                                    <p:animEffect transition="in" filter="dissolve">
                                      <p:cBhvr>
                                        <p:cTn id="166" dur="500"/>
                                        <p:tgtEl>
                                          <p:spTgt spid="122"/>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135"/>
                                        </p:tgtEl>
                                        <p:attrNameLst>
                                          <p:attrName>style.visibility</p:attrName>
                                        </p:attrNameLst>
                                      </p:cBhvr>
                                      <p:to>
                                        <p:strVal val="visible"/>
                                      </p:to>
                                    </p:set>
                                    <p:animEffect transition="in" filter="dissolve">
                                      <p:cBhvr>
                                        <p:cTn id="171" dur="500"/>
                                        <p:tgtEl>
                                          <p:spTgt spid="135"/>
                                        </p:tgtEl>
                                      </p:cBhvr>
                                    </p:animEffec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119"/>
                                        </p:tgtEl>
                                        <p:attrNameLst>
                                          <p:attrName>style.visibility</p:attrName>
                                        </p:attrNameLst>
                                      </p:cBhvr>
                                      <p:to>
                                        <p:strVal val="visible"/>
                                      </p:to>
                                    </p:set>
                                    <p:animEffect transition="in" filter="dissolve">
                                      <p:cBhvr>
                                        <p:cTn id="176" dur="500"/>
                                        <p:tgtEl>
                                          <p:spTgt spid="119"/>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0"/>
                                        </p:tgtEl>
                                        <p:attrNameLst>
                                          <p:attrName>style.visibility</p:attrName>
                                        </p:attrNameLst>
                                      </p:cBhvr>
                                      <p:to>
                                        <p:strVal val="visible"/>
                                      </p:to>
                                    </p:set>
                                    <p:animEffect transition="in" filter="dissolve">
                                      <p:cBhvr>
                                        <p:cTn id="179" dur="500"/>
                                        <p:tgtEl>
                                          <p:spTgt spid="120"/>
                                        </p:tgtEl>
                                      </p:cBhvr>
                                    </p:animEffect>
                                  </p:childTnLst>
                                </p:cTn>
                              </p:par>
                            </p:childTnLst>
                          </p:cTn>
                        </p:par>
                      </p:childTnLst>
                    </p:cTn>
                  </p:par>
                  <p:par>
                    <p:cTn id="180" fill="hold">
                      <p:stCondLst>
                        <p:cond delay="indefinite"/>
                      </p:stCondLst>
                      <p:childTnLst>
                        <p:par>
                          <p:cTn id="181" fill="hold">
                            <p:stCondLst>
                              <p:cond delay="0"/>
                            </p:stCondLst>
                            <p:childTnLst>
                              <p:par>
                                <p:cTn id="182" presetID="9" presetClass="entr" presetSubtype="0" fill="hold" grpId="0" nodeType="clickEffect">
                                  <p:stCondLst>
                                    <p:cond delay="0"/>
                                  </p:stCondLst>
                                  <p:childTnLst>
                                    <p:set>
                                      <p:cBhvr>
                                        <p:cTn id="183" dur="1" fill="hold">
                                          <p:stCondLst>
                                            <p:cond delay="0"/>
                                          </p:stCondLst>
                                        </p:cTn>
                                        <p:tgtEl>
                                          <p:spTgt spid="108"/>
                                        </p:tgtEl>
                                        <p:attrNameLst>
                                          <p:attrName>style.visibility</p:attrName>
                                        </p:attrNameLst>
                                      </p:cBhvr>
                                      <p:to>
                                        <p:strVal val="visible"/>
                                      </p:to>
                                    </p:set>
                                    <p:animEffect transition="in" filter="dissolve">
                                      <p:cBhvr>
                                        <p:cTn id="184" dur="500"/>
                                        <p:tgtEl>
                                          <p:spTgt spid="108"/>
                                        </p:tgtEl>
                                      </p:cBhvr>
                                    </p:animEffect>
                                  </p:childTnLst>
                                </p:cTn>
                              </p:par>
                            </p:childTnLst>
                          </p:cTn>
                        </p:par>
                      </p:childTnLst>
                    </p:cTn>
                  </p:par>
                  <p:par>
                    <p:cTn id="185" fill="hold">
                      <p:stCondLst>
                        <p:cond delay="indefinite"/>
                      </p:stCondLst>
                      <p:childTnLst>
                        <p:par>
                          <p:cTn id="186" fill="hold">
                            <p:stCondLst>
                              <p:cond delay="0"/>
                            </p:stCondLst>
                            <p:childTnLst>
                              <p:par>
                                <p:cTn id="187" presetID="9" presetClass="entr" presetSubtype="0" fill="hold" nodeType="clickEffect">
                                  <p:stCondLst>
                                    <p:cond delay="0"/>
                                  </p:stCondLst>
                                  <p:childTnLst>
                                    <p:set>
                                      <p:cBhvr>
                                        <p:cTn id="188" dur="1" fill="hold">
                                          <p:stCondLst>
                                            <p:cond delay="0"/>
                                          </p:stCondLst>
                                        </p:cTn>
                                        <p:tgtEl>
                                          <p:spTgt spid="123"/>
                                        </p:tgtEl>
                                        <p:attrNameLst>
                                          <p:attrName>style.visibility</p:attrName>
                                        </p:attrNameLst>
                                      </p:cBhvr>
                                      <p:to>
                                        <p:strVal val="visible"/>
                                      </p:to>
                                    </p:set>
                                    <p:animEffect transition="in" filter="dissolve">
                                      <p:cBhvr>
                                        <p:cTn id="189" dur="500"/>
                                        <p:tgtEl>
                                          <p:spTgt spid="123"/>
                                        </p:tgtEl>
                                      </p:cBhvr>
                                    </p:animEffect>
                                  </p:childTnLst>
                                </p:cTn>
                              </p:par>
                            </p:childTnLst>
                          </p:cTn>
                        </p:par>
                      </p:childTnLst>
                    </p:cTn>
                  </p:par>
                  <p:par>
                    <p:cTn id="190" fill="hold">
                      <p:stCondLst>
                        <p:cond delay="indefinite"/>
                      </p:stCondLst>
                      <p:childTnLst>
                        <p:par>
                          <p:cTn id="191" fill="hold">
                            <p:stCondLst>
                              <p:cond delay="0"/>
                            </p:stCondLst>
                            <p:childTnLst>
                              <p:par>
                                <p:cTn id="192" presetID="9" presetClass="entr" presetSubtype="0" fill="hold" grpId="0" nodeType="clickEffect">
                                  <p:stCondLst>
                                    <p:cond delay="0"/>
                                  </p:stCondLst>
                                  <p:childTnLst>
                                    <p:set>
                                      <p:cBhvr>
                                        <p:cTn id="193" dur="1" fill="hold">
                                          <p:stCondLst>
                                            <p:cond delay="0"/>
                                          </p:stCondLst>
                                        </p:cTn>
                                        <p:tgtEl>
                                          <p:spTgt spid="109"/>
                                        </p:tgtEl>
                                        <p:attrNameLst>
                                          <p:attrName>style.visibility</p:attrName>
                                        </p:attrNameLst>
                                      </p:cBhvr>
                                      <p:to>
                                        <p:strVal val="visible"/>
                                      </p:to>
                                    </p:set>
                                    <p:animEffect transition="in" filter="dissolve">
                                      <p:cBhvr>
                                        <p:cTn id="194" dur="500"/>
                                        <p:tgtEl>
                                          <p:spTgt spid="109"/>
                                        </p:tgtEl>
                                      </p:cBhvr>
                                    </p:animEffect>
                                  </p:childTnLst>
                                </p:cTn>
                              </p:par>
                            </p:childTnLst>
                          </p:cTn>
                        </p:par>
                      </p:childTnLst>
                    </p:cTn>
                  </p:par>
                  <p:par>
                    <p:cTn id="195" fill="hold">
                      <p:stCondLst>
                        <p:cond delay="indefinite"/>
                      </p:stCondLst>
                      <p:childTnLst>
                        <p:par>
                          <p:cTn id="196" fill="hold">
                            <p:stCondLst>
                              <p:cond delay="0"/>
                            </p:stCondLst>
                            <p:childTnLst>
                              <p:par>
                                <p:cTn id="197" presetID="9" presetClass="entr" presetSubtype="0" fill="hold" nodeType="clickEffect">
                                  <p:stCondLst>
                                    <p:cond delay="0"/>
                                  </p:stCondLst>
                                  <p:childTnLst>
                                    <p:set>
                                      <p:cBhvr>
                                        <p:cTn id="198" dur="1" fill="hold">
                                          <p:stCondLst>
                                            <p:cond delay="0"/>
                                          </p:stCondLst>
                                        </p:cTn>
                                        <p:tgtEl>
                                          <p:spTgt spid="124"/>
                                        </p:tgtEl>
                                        <p:attrNameLst>
                                          <p:attrName>style.visibility</p:attrName>
                                        </p:attrNameLst>
                                      </p:cBhvr>
                                      <p:to>
                                        <p:strVal val="visible"/>
                                      </p:to>
                                    </p:set>
                                    <p:animEffect transition="in" filter="dissolve">
                                      <p:cBhvr>
                                        <p:cTn id="199" dur="500"/>
                                        <p:tgtEl>
                                          <p:spTgt spid="124"/>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10"/>
                                        </p:tgtEl>
                                        <p:attrNameLst>
                                          <p:attrName>style.visibility</p:attrName>
                                        </p:attrNameLst>
                                      </p:cBhvr>
                                      <p:to>
                                        <p:strVal val="visible"/>
                                      </p:to>
                                    </p:set>
                                    <p:animEffect transition="in" filter="dissolve">
                                      <p:cBhvr>
                                        <p:cTn id="204" dur="500"/>
                                        <p:tgtEl>
                                          <p:spTgt spid="110"/>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nodeType="clickEffect">
                                  <p:stCondLst>
                                    <p:cond delay="0"/>
                                  </p:stCondLst>
                                  <p:childTnLst>
                                    <p:set>
                                      <p:cBhvr>
                                        <p:cTn id="208" dur="1" fill="hold">
                                          <p:stCondLst>
                                            <p:cond delay="0"/>
                                          </p:stCondLst>
                                        </p:cTn>
                                        <p:tgtEl>
                                          <p:spTgt spid="125"/>
                                        </p:tgtEl>
                                        <p:attrNameLst>
                                          <p:attrName>style.visibility</p:attrName>
                                        </p:attrNameLst>
                                      </p:cBhvr>
                                      <p:to>
                                        <p:strVal val="visible"/>
                                      </p:to>
                                    </p:set>
                                    <p:animEffect transition="in" filter="dissolve">
                                      <p:cBhvr>
                                        <p:cTn id="209" dur="500"/>
                                        <p:tgtEl>
                                          <p:spTgt spid="125"/>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11"/>
                                        </p:tgtEl>
                                        <p:attrNameLst>
                                          <p:attrName>style.visibility</p:attrName>
                                        </p:attrNameLst>
                                      </p:cBhvr>
                                      <p:to>
                                        <p:strVal val="visible"/>
                                      </p:to>
                                    </p:set>
                                    <p:animEffect transition="in" filter="dissolve">
                                      <p:cBhvr>
                                        <p:cTn id="214" dur="500"/>
                                        <p:tgtEl>
                                          <p:spTgt spid="11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127"/>
                                        </p:tgtEl>
                                        <p:attrNameLst>
                                          <p:attrName>style.visibility</p:attrName>
                                        </p:attrNameLst>
                                      </p:cBhvr>
                                      <p:to>
                                        <p:strVal val="visible"/>
                                      </p:to>
                                    </p:set>
                                    <p:animEffect transition="in" filter="dissolve">
                                      <p:cBhvr>
                                        <p:cTn id="219" dur="500"/>
                                        <p:tgtEl>
                                          <p:spTgt spid="127"/>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112"/>
                                        </p:tgtEl>
                                        <p:attrNameLst>
                                          <p:attrName>style.visibility</p:attrName>
                                        </p:attrNameLst>
                                      </p:cBhvr>
                                      <p:to>
                                        <p:strVal val="visible"/>
                                      </p:to>
                                    </p:set>
                                    <p:animEffect transition="in" filter="dissolve">
                                      <p:cBhvr>
                                        <p:cTn id="224" dur="500"/>
                                        <p:tgtEl>
                                          <p:spTgt spid="11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26"/>
                                        </p:tgtEl>
                                        <p:attrNameLst>
                                          <p:attrName>style.visibility</p:attrName>
                                        </p:attrNameLst>
                                      </p:cBhvr>
                                      <p:to>
                                        <p:strVal val="visible"/>
                                      </p:to>
                                    </p:set>
                                    <p:animEffect transition="in" filter="dissolve">
                                      <p:cBhvr>
                                        <p:cTn id="229" dur="500"/>
                                        <p:tgtEl>
                                          <p:spTgt spid="26"/>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nodeType="clickEffect">
                                  <p:stCondLst>
                                    <p:cond delay="0"/>
                                  </p:stCondLst>
                                  <p:childTnLst>
                                    <p:set>
                                      <p:cBhvr>
                                        <p:cTn id="233" dur="1" fill="hold">
                                          <p:stCondLst>
                                            <p:cond delay="0"/>
                                          </p:stCondLst>
                                        </p:cTn>
                                        <p:tgtEl>
                                          <p:spTgt spid="33"/>
                                        </p:tgtEl>
                                        <p:attrNameLst>
                                          <p:attrName>style.visibility</p:attrName>
                                        </p:attrNameLst>
                                      </p:cBhvr>
                                      <p:to>
                                        <p:strVal val="visible"/>
                                      </p:to>
                                    </p:set>
                                    <p:animEffect transition="in" filter="dissolve">
                                      <p:cBhvr>
                                        <p:cTn id="234" dur="500"/>
                                        <p:tgtEl>
                                          <p:spTgt spid="33"/>
                                        </p:tgtEl>
                                      </p:cBhvr>
                                    </p:animEffect>
                                  </p:childTnLst>
                                </p:cTn>
                              </p:par>
                              <p:par>
                                <p:cTn id="235" presetID="9" presetClass="entr" presetSubtype="0" fill="hold" nodeType="withEffect">
                                  <p:stCondLst>
                                    <p:cond delay="0"/>
                                  </p:stCondLst>
                                  <p:childTnLst>
                                    <p:set>
                                      <p:cBhvr>
                                        <p:cTn id="236" dur="1" fill="hold">
                                          <p:stCondLst>
                                            <p:cond delay="0"/>
                                          </p:stCondLst>
                                        </p:cTn>
                                        <p:tgtEl>
                                          <p:spTgt spid="34"/>
                                        </p:tgtEl>
                                        <p:attrNameLst>
                                          <p:attrName>style.visibility</p:attrName>
                                        </p:attrNameLst>
                                      </p:cBhvr>
                                      <p:to>
                                        <p:strVal val="visible"/>
                                      </p:to>
                                    </p:set>
                                    <p:animEffect transition="in" filter="dissolve">
                                      <p:cBhvr>
                                        <p:cTn id="237" dur="500"/>
                                        <p:tgtEl>
                                          <p:spTgt spid="34"/>
                                        </p:tgtEl>
                                      </p:cBhvr>
                                    </p:animEffect>
                                  </p:childTnLst>
                                </p:cTn>
                              </p:par>
                              <p:par>
                                <p:cTn id="238" presetID="9" presetClass="entr" presetSubtype="0" fill="hold" nodeType="withEffect">
                                  <p:stCondLst>
                                    <p:cond delay="0"/>
                                  </p:stCondLst>
                                  <p:childTnLst>
                                    <p:set>
                                      <p:cBhvr>
                                        <p:cTn id="239" dur="1" fill="hold">
                                          <p:stCondLst>
                                            <p:cond delay="0"/>
                                          </p:stCondLst>
                                        </p:cTn>
                                        <p:tgtEl>
                                          <p:spTgt spid="35"/>
                                        </p:tgtEl>
                                        <p:attrNameLst>
                                          <p:attrName>style.visibility</p:attrName>
                                        </p:attrNameLst>
                                      </p:cBhvr>
                                      <p:to>
                                        <p:strVal val="visible"/>
                                      </p:to>
                                    </p:set>
                                    <p:animEffect transition="in" filter="dissolve">
                                      <p:cBhvr>
                                        <p:cTn id="240" dur="500"/>
                                        <p:tgtEl>
                                          <p:spTgt spid="35"/>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37"/>
                                        </p:tgtEl>
                                        <p:attrNameLst>
                                          <p:attrName>style.visibility</p:attrName>
                                        </p:attrNameLst>
                                      </p:cBhvr>
                                      <p:to>
                                        <p:strVal val="visible"/>
                                      </p:to>
                                    </p:set>
                                    <p:animEffect transition="in" filter="dissolve">
                                      <p:cBhvr>
                                        <p:cTn id="245" dur="500"/>
                                        <p:tgtEl>
                                          <p:spTgt spid="3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37">
                                            <p:txEl>
                                              <p:pRg st="0" end="0"/>
                                            </p:txEl>
                                          </p:spTgt>
                                        </p:tgtEl>
                                        <p:attrNameLst>
                                          <p:attrName>style.visibility</p:attrName>
                                        </p:attrNameLst>
                                      </p:cBhvr>
                                      <p:to>
                                        <p:strVal val="visible"/>
                                      </p:to>
                                    </p:set>
                                    <p:animEffect transition="in" filter="dissolve">
                                      <p:cBhvr>
                                        <p:cTn id="250" dur="500"/>
                                        <p:tgtEl>
                                          <p:spTgt spid="37">
                                            <p:txEl>
                                              <p:pRg st="0" end="0"/>
                                            </p:txEl>
                                          </p:spTgt>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36"/>
                                        </p:tgtEl>
                                        <p:attrNameLst>
                                          <p:attrName>style.visibility</p:attrName>
                                        </p:attrNameLst>
                                      </p:cBhvr>
                                      <p:to>
                                        <p:strVal val="visible"/>
                                      </p:to>
                                    </p:set>
                                    <p:animEffect transition="in" filter="dissolve">
                                      <p:cBhvr>
                                        <p:cTn id="255" dur="500"/>
                                        <p:tgtEl>
                                          <p:spTgt spid="36"/>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37">
                                            <p:txEl>
                                              <p:pRg st="1" end="1"/>
                                            </p:txEl>
                                          </p:spTgt>
                                        </p:tgtEl>
                                        <p:attrNameLst>
                                          <p:attrName>style.visibility</p:attrName>
                                        </p:attrNameLst>
                                      </p:cBhvr>
                                      <p:to>
                                        <p:strVal val="visible"/>
                                      </p:to>
                                    </p:set>
                                    <p:animEffect transition="in" filter="dissolve">
                                      <p:cBhvr>
                                        <p:cTn id="260" dur="500"/>
                                        <p:tgtEl>
                                          <p:spTgt spid="37">
                                            <p:txEl>
                                              <p:pRg st="1" end="1"/>
                                            </p:txEl>
                                          </p:spTgt>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xit" presetSubtype="0" fill="hold" nodeType="clickEffect">
                                  <p:stCondLst>
                                    <p:cond delay="0"/>
                                  </p:stCondLst>
                                  <p:childTnLst>
                                    <p:animEffect transition="out" filter="dissolve">
                                      <p:cBhvr>
                                        <p:cTn id="264" dur="500"/>
                                        <p:tgtEl>
                                          <p:spTgt spid="34"/>
                                        </p:tgtEl>
                                      </p:cBhvr>
                                    </p:animEffect>
                                    <p:set>
                                      <p:cBhvr>
                                        <p:cTn id="265" dur="1" fill="hold">
                                          <p:stCondLst>
                                            <p:cond delay="499"/>
                                          </p:stCondLst>
                                        </p:cTn>
                                        <p:tgtEl>
                                          <p:spTgt spid="34"/>
                                        </p:tgtEl>
                                        <p:attrNameLst>
                                          <p:attrName>style.visibility</p:attrName>
                                        </p:attrNameLst>
                                      </p:cBhvr>
                                      <p:to>
                                        <p:strVal val="hidden"/>
                                      </p:to>
                                    </p:se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37">
                                            <p:txEl>
                                              <p:pRg st="2" end="2"/>
                                            </p:txEl>
                                          </p:spTgt>
                                        </p:tgtEl>
                                        <p:attrNameLst>
                                          <p:attrName>style.visibility</p:attrName>
                                        </p:attrNameLst>
                                      </p:cBhvr>
                                      <p:to>
                                        <p:strVal val="visible"/>
                                      </p:to>
                                    </p:set>
                                    <p:animEffect transition="in" filter="dissolve">
                                      <p:cBhvr>
                                        <p:cTn id="270" dur="500"/>
                                        <p:tgtEl>
                                          <p:spTgt spid="37">
                                            <p:txEl>
                                              <p:pRg st="2" end="2"/>
                                            </p:txEl>
                                          </p:spTgt>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nodeType="clickEffect">
                                  <p:stCondLst>
                                    <p:cond delay="0"/>
                                  </p:stCondLst>
                                  <p:childTnLst>
                                    <p:set>
                                      <p:cBhvr>
                                        <p:cTn id="274" dur="1" fill="hold">
                                          <p:stCondLst>
                                            <p:cond delay="0"/>
                                          </p:stCondLst>
                                        </p:cTn>
                                        <p:tgtEl>
                                          <p:spTgt spid="45"/>
                                        </p:tgtEl>
                                        <p:attrNameLst>
                                          <p:attrName>style.visibility</p:attrName>
                                        </p:attrNameLst>
                                      </p:cBhvr>
                                      <p:to>
                                        <p:strVal val="visible"/>
                                      </p:to>
                                    </p:set>
                                    <p:animEffect transition="in" filter="dissolve">
                                      <p:cBhvr>
                                        <p:cTn id="275" dur="500"/>
                                        <p:tgtEl>
                                          <p:spTgt spid="45"/>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6"/>
                                        </p:tgtEl>
                                        <p:attrNameLst>
                                          <p:attrName>style.visibility</p:attrName>
                                        </p:attrNameLst>
                                      </p:cBhvr>
                                      <p:to>
                                        <p:strVal val="visible"/>
                                      </p:to>
                                    </p:set>
                                    <p:animEffect transition="in" filter="dissolve">
                                      <p:cBhvr>
                                        <p:cTn id="280" dur="500"/>
                                        <p:tgtEl>
                                          <p:spTgt spid="136"/>
                                        </p:tgtEl>
                                      </p:cBhvr>
                                    </p:animEffec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7"/>
                                        </p:tgtEl>
                                        <p:attrNameLst>
                                          <p:attrName>style.visibility</p:attrName>
                                        </p:attrNameLst>
                                      </p:cBhvr>
                                      <p:to>
                                        <p:strVal val="visible"/>
                                      </p:to>
                                    </p:set>
                                    <p:animEffect transition="in" filter="dissolve">
                                      <p:cBhvr>
                                        <p:cTn id="285" dur="500"/>
                                        <p:tgtEl>
                                          <p:spTgt spid="137"/>
                                        </p:tgtEl>
                                      </p:cBhvr>
                                    </p:animEffec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8"/>
                                        </p:tgtEl>
                                        <p:attrNameLst>
                                          <p:attrName>style.visibility</p:attrName>
                                        </p:attrNameLst>
                                      </p:cBhvr>
                                      <p:to>
                                        <p:strVal val="visible"/>
                                      </p:to>
                                    </p:set>
                                    <p:animEffect transition="in" filter="dissolve">
                                      <p:cBhvr>
                                        <p:cTn id="290" dur="500"/>
                                        <p:tgtEl>
                                          <p:spTgt spid="138"/>
                                        </p:tgtEl>
                                      </p:cBhvr>
                                    </p:animEffect>
                                  </p:childTnLst>
                                </p:cTn>
                              </p:par>
                              <p:par>
                                <p:cTn id="291" presetID="9" presetClass="entr" presetSubtype="0" fill="hold" grpId="0" nodeType="withEffect">
                                  <p:stCondLst>
                                    <p:cond delay="0"/>
                                  </p:stCondLst>
                                  <p:childTnLst>
                                    <p:set>
                                      <p:cBhvr>
                                        <p:cTn id="292" dur="1" fill="hold">
                                          <p:stCondLst>
                                            <p:cond delay="0"/>
                                          </p:stCondLst>
                                        </p:cTn>
                                        <p:tgtEl>
                                          <p:spTgt spid="139"/>
                                        </p:tgtEl>
                                        <p:attrNameLst>
                                          <p:attrName>style.visibility</p:attrName>
                                        </p:attrNameLst>
                                      </p:cBhvr>
                                      <p:to>
                                        <p:strVal val="visible"/>
                                      </p:to>
                                    </p:set>
                                    <p:animEffect transition="in" filter="dissolve">
                                      <p:cBhvr>
                                        <p:cTn id="293"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animBg="1"/>
      <p:bldP spid="44" grpId="0" animBg="1"/>
      <p:bldP spid="25" grpId="0" animBg="1"/>
      <p:bldP spid="97" grpId="0"/>
      <p:bldP spid="98" grpId="0"/>
      <p:bldP spid="99" grpId="0"/>
      <p:bldP spid="100" grpId="0"/>
      <p:bldP spid="101" grpId="0"/>
      <p:bldP spid="102" grpId="0"/>
      <p:bldP spid="103" grpId="0"/>
      <p:bldP spid="104" grpId="0"/>
      <p:bldP spid="105" grpId="0"/>
      <p:bldP spid="106" grpId="0"/>
      <p:bldP spid="107" grpId="0"/>
      <p:bldP spid="108" grpId="0"/>
      <p:bldP spid="109" grpId="0"/>
      <p:bldP spid="110" grpId="0"/>
      <p:bldP spid="111" grpId="0"/>
      <p:bldP spid="112" grpId="0"/>
      <p:bldP spid="113" grpId="0"/>
      <p:bldP spid="114" grpId="0"/>
      <p:bldP spid="115" grpId="0"/>
      <p:bldP spid="116" grpId="0"/>
      <p:bldP spid="117" grpId="0"/>
      <p:bldP spid="118" grpId="0"/>
      <p:bldP spid="119" grpId="0"/>
      <p:bldP spid="120" grpId="0"/>
      <p:bldP spid="26" grpId="0" animBg="1"/>
      <p:bldP spid="37" grpId="0" animBg="1"/>
      <p:bldP spid="130" grpId="0" animBg="1"/>
      <p:bldP spid="133" grpId="0" animBg="1"/>
      <p:bldP spid="134" grpId="0" animBg="1"/>
      <p:bldP spid="135" grpId="0" animBg="1"/>
      <p:bldP spid="136" grpId="0" animBg="1"/>
      <p:bldP spid="137" grpId="0" animBg="1"/>
      <p:bldP spid="138" grpId="0" animBg="1"/>
      <p:bldP spid="13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p:txBody>
          <a:bodyPr/>
          <a:lstStyle/>
          <a:p>
            <a:r>
              <a:rPr lang="en-US" altLang="zh-CN" dirty="0"/>
              <a:t>Level-order</a:t>
            </a:r>
            <a:r>
              <a:rPr lang="zh-CN" altLang="en-US" dirty="0"/>
              <a:t> </a:t>
            </a:r>
            <a:r>
              <a:rPr lang="en-US" altLang="zh-CN" dirty="0"/>
              <a:t>Traversal</a:t>
            </a:r>
            <a:r>
              <a:rPr lang="zh-CN" altLang="en-US" dirty="0"/>
              <a:t> </a:t>
            </a:r>
            <a:r>
              <a:rPr lang="en-US" altLang="zh-CN" dirty="0"/>
              <a:t>Implementation</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805342" y="1524071"/>
            <a:ext cx="7684317" cy="414472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&lt;E&gt;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a:solidFill>
                  <a:srgbClr val="931A68"/>
                </a:solidFill>
                <a:latin typeface="Menlo" panose="020B0609030804020204" pitchFamily="49" charset="0"/>
              </a:rPr>
              <a:t>void</a:t>
            </a:r>
            <a:r>
              <a:rPr lang="en-US" sz="1600" dirty="0">
                <a:latin typeface="Menlo" panose="020B0609030804020204" pitchFamily="49" charset="0"/>
              </a:rPr>
              <a:t> </a:t>
            </a:r>
            <a:r>
              <a:rPr lang="en-US" sz="1600" dirty="0" err="1">
                <a:latin typeface="Menlo" panose="020B0609030804020204" pitchFamily="49" charset="0"/>
              </a:rPr>
              <a:t>levelOrder</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Queue&lt;</a:t>
            </a:r>
            <a:r>
              <a:rPr lang="en-US" sz="1600" dirty="0" err="1">
                <a:latin typeface="Menlo" panose="020B0609030804020204" pitchFamily="49" charset="0"/>
              </a:rPr>
              <a:t>TreeNode</a:t>
            </a:r>
            <a:r>
              <a:rPr lang="en-US" sz="1600" dirty="0">
                <a:latin typeface="Menlo" panose="020B0609030804020204" pitchFamily="49" charset="0"/>
              </a:rPr>
              <a:t>&lt;E&gt;&gt; </a:t>
            </a:r>
            <a:r>
              <a:rPr lang="en-US" sz="1600" dirty="0">
                <a:solidFill>
                  <a:srgbClr val="7E504F"/>
                </a:solidFill>
                <a:latin typeface="Menlo" panose="020B0609030804020204" pitchFamily="49" charset="0"/>
              </a:rPr>
              <a:t>q</a:t>
            </a:r>
            <a:r>
              <a:rPr lang="en-US" sz="1600" dirty="0">
                <a:latin typeface="Menlo" panose="020B0609030804020204" pitchFamily="49" charset="0"/>
              </a:rPr>
              <a:t> = </a:t>
            </a:r>
            <a:r>
              <a:rPr lang="en-US" sz="1600" dirty="0">
                <a:solidFill>
                  <a:srgbClr val="931A68"/>
                </a:solidFill>
                <a:latin typeface="Menlo" panose="020B0609030804020204" pitchFamily="49" charset="0"/>
              </a:rPr>
              <a:t>new</a:t>
            </a:r>
            <a:r>
              <a:rPr lang="en-US" sz="1600" dirty="0">
                <a:latin typeface="Menlo" panose="020B0609030804020204" pitchFamily="49" charset="0"/>
              </a:rPr>
              <a:t> LinkedList&lt;</a:t>
            </a:r>
            <a:r>
              <a:rPr lang="en-US" sz="1600" dirty="0" err="1">
                <a:latin typeface="Menlo" panose="020B0609030804020204" pitchFamily="49" charset="0"/>
              </a:rPr>
              <a:t>TreeNode</a:t>
            </a:r>
            <a:r>
              <a:rPr lang="en-US" sz="1600" dirty="0">
                <a:latin typeface="Menlo" panose="020B0609030804020204" pitchFamily="49" charset="0"/>
              </a:rPr>
              <a:t>&lt;E&gt;&gt;(); </a:t>
            </a:r>
          </a:p>
          <a:p>
            <a:pPr>
              <a:spcBef>
                <a:spcPts val="100"/>
              </a:spcBef>
              <a:spcAft>
                <a:spcPts val="100"/>
              </a:spcAft>
            </a:pPr>
            <a:r>
              <a:rPr lang="en-US" sz="1600" dirty="0">
                <a:solidFill>
                  <a:srgbClr val="7E504F"/>
                </a:solidFill>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r>
              <a:rPr lang="en-US" sz="1600" dirty="0">
                <a:solidFill>
                  <a:srgbClr val="931A68"/>
                </a:solidFill>
                <a:latin typeface="Menlo" panose="020B0609030804020204" pitchFamily="49" charset="0"/>
              </a:rPr>
              <a:t>		while</a:t>
            </a:r>
            <a:r>
              <a:rPr lang="en-US" sz="1600" dirty="0">
                <a:latin typeface="Menlo" panose="020B0609030804020204" pitchFamily="49" charset="0"/>
              </a:rPr>
              <a:t>(!</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.isEmpty</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.remove</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.visit</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.getLeftChild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err="1">
                <a:solidFill>
                  <a:srgbClr val="7E504F"/>
                </a:solidFill>
                <a:latin typeface="Menlo" panose="020B0609030804020204" pitchFamily="49" charset="0"/>
              </a:rPr>
              <a:t>q</a:t>
            </a:r>
            <a:r>
              <a:rPr lang="en-US" sz="1600" dirty="0" err="1">
                <a:latin typeface="Menlo" panose="020B0609030804020204" pitchFamily="49" charset="0"/>
              </a:rPr>
              <a:t>.add</a:t>
            </a:r>
            <a:r>
              <a:rPr lang="en-US" sz="1600" dirty="0">
                <a:latin typeface="Menlo" panose="020B0609030804020204" pitchFamily="49" charset="0"/>
              </a:rPr>
              <a:t>(</a:t>
            </a:r>
            <a:r>
              <a:rPr lang="en-US" sz="1600" dirty="0" err="1">
                <a:solidFill>
                  <a:srgbClr val="7E504F"/>
                </a:solidFill>
                <a:latin typeface="Menlo" panose="020B0609030804020204" pitchFamily="49" charset="0"/>
              </a:rPr>
              <a:t>curr</a:t>
            </a:r>
            <a:r>
              <a:rPr lang="en-US" sz="1600" dirty="0" err="1">
                <a:latin typeface="Menlo" panose="020B0609030804020204" pitchFamily="49" charset="0"/>
              </a:rPr>
              <a:t>.getRightChild</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cxnSp>
        <p:nvCxnSpPr>
          <p:cNvPr id="5" name="Straight Arrow Connector 4">
            <a:extLst>
              <a:ext uri="{FF2B5EF4-FFF2-40B4-BE49-F238E27FC236}">
                <a16:creationId xmlns:a16="http://schemas.microsoft.com/office/drawing/2014/main" id="{0D09571D-8DA9-6045-964D-2C1B442C31EC}"/>
              </a:ext>
            </a:extLst>
          </p:cNvPr>
          <p:cNvCxnSpPr>
            <a:cxnSpLocks/>
          </p:cNvCxnSpPr>
          <p:nvPr/>
        </p:nvCxnSpPr>
        <p:spPr>
          <a:xfrm>
            <a:off x="1090569" y="2516775"/>
            <a:ext cx="580002"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3317BB9A-4A29-1D4A-A7D0-9562E9F15A61}"/>
              </a:ext>
            </a:extLst>
          </p:cNvPr>
          <p:cNvCxnSpPr>
            <a:cxnSpLocks/>
          </p:cNvCxnSpPr>
          <p:nvPr/>
        </p:nvCxnSpPr>
        <p:spPr>
          <a:xfrm flipH="1">
            <a:off x="5910376" y="1861657"/>
            <a:ext cx="249807" cy="376256"/>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3397541" y="276859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4585215" y="301327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6035279" y="328767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4823087" y="357965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533219" y="3867916"/>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6279827" y="407572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6" name="Rectangle 15">
            <a:extLst>
              <a:ext uri="{FF2B5EF4-FFF2-40B4-BE49-F238E27FC236}">
                <a16:creationId xmlns:a16="http://schemas.microsoft.com/office/drawing/2014/main" id="{E8457563-B8F3-A34D-AE43-22C106924F72}"/>
              </a:ext>
            </a:extLst>
          </p:cNvPr>
          <p:cNvSpPr/>
          <p:nvPr/>
        </p:nvSpPr>
        <p:spPr>
          <a:xfrm>
            <a:off x="5759043" y="5861447"/>
            <a:ext cx="2730616"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Could also check for null children before adding</a:t>
            </a:r>
          </a:p>
        </p:txBody>
      </p: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6419608" y="4383137"/>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B22C423E-CAC9-ED41-8E7D-B7BE752BC69C}"/>
              </a:ext>
            </a:extLst>
          </p:cNvPr>
          <p:cNvSpPr/>
          <p:nvPr/>
        </p:nvSpPr>
        <p:spPr>
          <a:xfrm>
            <a:off x="5475633" y="1162109"/>
            <a:ext cx="2964276" cy="646331"/>
          </a:xfrm>
          <a:prstGeom prst="rect">
            <a:avLst/>
          </a:prstGeom>
        </p:spPr>
        <p:txBody>
          <a:bodyPr wrap="square">
            <a:spAutoFit/>
          </a:bodyPr>
          <a:lstStyle/>
          <a:p>
            <a:r>
              <a:rPr lang="en-US" altLang="zh-CN" dirty="0" err="1">
                <a:solidFill>
                  <a:schemeClr val="accent6"/>
                </a:solidFill>
                <a:latin typeface="Arial" panose="020B0604020202020204" pitchFamily="34" charset="0"/>
                <a:cs typeface="Arial" panose="020B0604020202020204" pitchFamily="34" charset="0"/>
              </a:rPr>
              <a:t>Linkedlist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implements</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both</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list</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and</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queue</a:t>
            </a:r>
            <a:r>
              <a:rPr lang="zh-CN" altLang="en-US" dirty="0">
                <a:solidFill>
                  <a:schemeClr val="accent6"/>
                </a:solidFill>
                <a:latin typeface="Arial" panose="020B0604020202020204" pitchFamily="34" charset="0"/>
                <a:cs typeface="Arial" panose="020B0604020202020204" pitchFamily="34" charset="0"/>
              </a:rPr>
              <a:t> </a:t>
            </a:r>
            <a:r>
              <a:rPr lang="en-US" altLang="zh-CN" dirty="0">
                <a:solidFill>
                  <a:schemeClr val="accent6"/>
                </a:solidFill>
                <a:latin typeface="Arial" panose="020B0604020202020204" pitchFamily="34" charset="0"/>
                <a:cs typeface="Arial" panose="020B0604020202020204" pitchFamily="34" charset="0"/>
              </a:rPr>
              <a:t>interfaces</a:t>
            </a:r>
            <a:endParaRPr lang="en-US" dirty="0">
              <a:solidFill>
                <a:schemeClr val="accent6"/>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395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par>
                                <p:cTn id="18" presetID="9" presetClass="entr" presetSubtype="0"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dissolve">
                                      <p:cBhvr>
                                        <p:cTn id="25"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dissolve">
                                      <p:cBhvr>
                                        <p:cTn id="4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dissolve">
                                      <p:cBhvr>
                                        <p:cTn id="45"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dissolve">
                                      <p:cBhvr>
                                        <p:cTn id="55"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6" grpId="0" animBg="1"/>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5D788-6151-34CF-62F3-265ED7D4E634}"/>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6" name="TextBox 5">
            <a:extLst>
              <a:ext uri="{FF2B5EF4-FFF2-40B4-BE49-F238E27FC236}">
                <a16:creationId xmlns:a16="http://schemas.microsoft.com/office/drawing/2014/main" id="{45FB4200-CAD7-CFF2-B0EE-0E3D09E18D3D}"/>
              </a:ext>
            </a:extLst>
          </p:cNvPr>
          <p:cNvSpPr txBox="1"/>
          <p:nvPr/>
        </p:nvSpPr>
        <p:spPr>
          <a:xfrm>
            <a:off x="3266398" y="132776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inOrderTraversal</a:t>
            </a:r>
            <a:r>
              <a:rPr lang="en-GB" sz="1400" dirty="0"/>
              <a:t>(node) {</a:t>
            </a:r>
          </a:p>
          <a:p>
            <a:r>
              <a:rPr lang="en-GB" sz="1400" dirty="0"/>
              <a:t>  if (node !== null) {</a:t>
            </a:r>
          </a:p>
          <a:p>
            <a:r>
              <a:rPr lang="en-GB" sz="1400" dirty="0"/>
              <a:t>    </a:t>
            </a:r>
            <a:r>
              <a:rPr lang="en-GB" sz="1400" dirty="0" err="1"/>
              <a:t>inOrderTraversal</a:t>
            </a:r>
            <a:r>
              <a:rPr lang="en-GB" sz="1400" dirty="0"/>
              <a:t>(</a:t>
            </a:r>
            <a:r>
              <a:rPr lang="en-GB" sz="1400" dirty="0" err="1"/>
              <a:t>node.left</a:t>
            </a:r>
            <a:r>
              <a:rPr lang="en-GB" sz="1400" dirty="0"/>
              <a:t>);</a:t>
            </a:r>
          </a:p>
          <a:p>
            <a:r>
              <a:rPr lang="en-GB" sz="1400" dirty="0"/>
              <a:t>    </a:t>
            </a:r>
            <a:r>
              <a:rPr lang="en-GB" sz="1400" dirty="0" err="1"/>
              <a:t>visitNode</a:t>
            </a:r>
            <a:r>
              <a:rPr lang="en-GB" sz="1400" dirty="0"/>
              <a:t>(node);</a:t>
            </a:r>
          </a:p>
          <a:p>
            <a:r>
              <a:rPr lang="en-GB" sz="1400" dirty="0"/>
              <a:t>    </a:t>
            </a:r>
            <a:r>
              <a:rPr lang="en-GB" sz="1400" dirty="0" err="1"/>
              <a:t>inOrderTraversal</a:t>
            </a:r>
            <a:r>
              <a:rPr lang="en-GB" sz="1400" dirty="0"/>
              <a:t>(</a:t>
            </a:r>
            <a:r>
              <a:rPr lang="en-GB" sz="1400" dirty="0" err="1"/>
              <a:t>node.right</a:t>
            </a:r>
            <a:r>
              <a:rPr lang="en-GB" sz="1400" dirty="0"/>
              <a:t>);</a:t>
            </a:r>
          </a:p>
          <a:p>
            <a:r>
              <a:rPr lang="en-GB" sz="1400" dirty="0"/>
              <a:t>  }</a:t>
            </a:r>
          </a:p>
          <a:p>
            <a:r>
              <a:rPr lang="en-GB" sz="1400" dirty="0"/>
              <a:t>}</a:t>
            </a:r>
            <a:endParaRPr lang="en-SE" sz="1400" dirty="0"/>
          </a:p>
        </p:txBody>
      </p:sp>
      <p:sp>
        <p:nvSpPr>
          <p:cNvPr id="7" name="TextBox 6">
            <a:extLst>
              <a:ext uri="{FF2B5EF4-FFF2-40B4-BE49-F238E27FC236}">
                <a16:creationId xmlns:a16="http://schemas.microsoft.com/office/drawing/2014/main" id="{7AD93432-8AE3-0FCF-16F0-B1D85B3BD335}"/>
              </a:ext>
            </a:extLst>
          </p:cNvPr>
          <p:cNvSpPr txBox="1"/>
          <p:nvPr/>
        </p:nvSpPr>
        <p:spPr>
          <a:xfrm>
            <a:off x="260822"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a:t>function preOrderTraversal(node) {</a:t>
            </a:r>
          </a:p>
          <a:p>
            <a:r>
              <a:rPr lang="en-GB" sz="1400"/>
              <a:t>  if (node !== null) {</a:t>
            </a:r>
          </a:p>
          <a:p>
            <a:r>
              <a:rPr lang="en-GB" sz="1400"/>
              <a:t>    visitNode(node);</a:t>
            </a:r>
          </a:p>
          <a:p>
            <a:r>
              <a:rPr lang="en-GB" sz="1400"/>
              <a:t>    preOrderTraversal(node.left);</a:t>
            </a:r>
          </a:p>
          <a:p>
            <a:r>
              <a:rPr lang="en-GB" sz="1400"/>
              <a:t>    preOrderTraversal(node.right);</a:t>
            </a:r>
          </a:p>
          <a:p>
            <a:r>
              <a:rPr lang="en-GB" sz="1400"/>
              <a:t>  }</a:t>
            </a:r>
          </a:p>
          <a:p>
            <a:r>
              <a:rPr lang="en-GB" sz="1400"/>
              <a:t>}</a:t>
            </a:r>
            <a:endParaRPr lang="en-SE" sz="1400" dirty="0"/>
          </a:p>
        </p:txBody>
      </p:sp>
      <p:sp>
        <p:nvSpPr>
          <p:cNvPr id="10" name="TextBox 9">
            <a:extLst>
              <a:ext uri="{FF2B5EF4-FFF2-40B4-BE49-F238E27FC236}">
                <a16:creationId xmlns:a16="http://schemas.microsoft.com/office/drawing/2014/main" id="{83D20DC7-149A-5101-151E-9AB842A9FA00}"/>
              </a:ext>
            </a:extLst>
          </p:cNvPr>
          <p:cNvSpPr txBox="1"/>
          <p:nvPr/>
        </p:nvSpPr>
        <p:spPr>
          <a:xfrm>
            <a:off x="6211230" y="1329313"/>
            <a:ext cx="2845612" cy="1600438"/>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GB" sz="1400" dirty="0"/>
              <a:t>function </a:t>
            </a:r>
            <a:r>
              <a:rPr lang="en-GB" sz="1400" dirty="0" err="1"/>
              <a:t>postOrderTraversal</a:t>
            </a:r>
            <a:r>
              <a:rPr lang="en-GB" sz="1400" dirty="0"/>
              <a:t>(node) {</a:t>
            </a:r>
          </a:p>
          <a:p>
            <a:r>
              <a:rPr lang="en-GB" sz="1400" dirty="0"/>
              <a:t>  if (node !== null) {</a:t>
            </a:r>
          </a:p>
          <a:p>
            <a:r>
              <a:rPr lang="en-GB" sz="1400" dirty="0"/>
              <a:t>    </a:t>
            </a:r>
            <a:r>
              <a:rPr lang="en-GB" sz="1400" dirty="0" err="1"/>
              <a:t>postOrderTraversal</a:t>
            </a:r>
            <a:r>
              <a:rPr lang="en-GB" sz="1400" dirty="0"/>
              <a:t>(</a:t>
            </a:r>
            <a:r>
              <a:rPr lang="en-GB" sz="1400" dirty="0" err="1"/>
              <a:t>node.left</a:t>
            </a:r>
            <a:r>
              <a:rPr lang="en-GB" sz="1400" dirty="0"/>
              <a:t>);</a:t>
            </a:r>
          </a:p>
          <a:p>
            <a:r>
              <a:rPr lang="en-GB" sz="1400" dirty="0"/>
              <a:t>    </a:t>
            </a:r>
            <a:r>
              <a:rPr lang="en-GB" sz="1400" dirty="0" err="1"/>
              <a:t>postOrderTraversal</a:t>
            </a:r>
            <a:r>
              <a:rPr lang="en-GB" sz="1400" dirty="0"/>
              <a:t>(</a:t>
            </a:r>
            <a:r>
              <a:rPr lang="en-GB" sz="1400" dirty="0" err="1"/>
              <a:t>node.right</a:t>
            </a:r>
            <a:r>
              <a:rPr lang="en-GB" sz="1400" dirty="0"/>
              <a:t>);</a:t>
            </a:r>
          </a:p>
          <a:p>
            <a:r>
              <a:rPr lang="en-GB" sz="1400" dirty="0"/>
              <a:t>    </a:t>
            </a:r>
            <a:r>
              <a:rPr lang="en-GB" sz="1400" dirty="0" err="1"/>
              <a:t>visitNode</a:t>
            </a:r>
            <a:r>
              <a:rPr lang="en-GB" sz="1400" dirty="0"/>
              <a:t>(node);</a:t>
            </a:r>
          </a:p>
          <a:p>
            <a:r>
              <a:rPr lang="en-GB" sz="1400" dirty="0"/>
              <a:t>  }</a:t>
            </a:r>
          </a:p>
          <a:p>
            <a:r>
              <a:rPr lang="en-GB" sz="1400" dirty="0"/>
              <a:t>}</a:t>
            </a:r>
            <a:endParaRPr lang="en-SE" sz="1400" dirty="0"/>
          </a:p>
        </p:txBody>
      </p:sp>
      <p:pic>
        <p:nvPicPr>
          <p:cNvPr id="2053" name="Picture 5">
            <a:extLst>
              <a:ext uri="{FF2B5EF4-FFF2-40B4-BE49-F238E27FC236}">
                <a16:creationId xmlns:a16="http://schemas.microsoft.com/office/drawing/2014/main" id="{F8E1C901-3543-18D7-F38C-EF73330692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226" y="2971101"/>
            <a:ext cx="2845608" cy="2922678"/>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a:extLst>
              <a:ext uri="{FF2B5EF4-FFF2-40B4-BE49-F238E27FC236}">
                <a16:creationId xmlns:a16="http://schemas.microsoft.com/office/drawing/2014/main" id="{98B2407E-135F-5671-D5F0-5D75E4F88D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2610" y="2916956"/>
            <a:ext cx="2922035" cy="2976823"/>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a:extLst>
              <a:ext uri="{FF2B5EF4-FFF2-40B4-BE49-F238E27FC236}">
                <a16:creationId xmlns:a16="http://schemas.microsoft.com/office/drawing/2014/main" id="{DD33EF68-7854-5688-2832-D872304A3F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344" y="2915406"/>
            <a:ext cx="2847666" cy="292479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7E1AC91-3869-FD51-31F8-70A1D9563C0A}"/>
              </a:ext>
            </a:extLst>
          </p:cNvPr>
          <p:cNvSpPr txBox="1"/>
          <p:nvPr/>
        </p:nvSpPr>
        <p:spPr>
          <a:xfrm>
            <a:off x="4020165" y="5661396"/>
            <a:ext cx="1031564" cy="461665"/>
          </a:xfrm>
          <a:prstGeom prst="rect">
            <a:avLst/>
          </a:prstGeom>
          <a:noFill/>
        </p:spPr>
        <p:txBody>
          <a:bodyPr wrap="none" rtlCol="0">
            <a:spAutoFit/>
          </a:bodyPr>
          <a:lstStyle/>
          <a:p>
            <a:r>
              <a:rPr lang="en-GB" sz="2400" dirty="0" err="1"/>
              <a:t>cbdaef</a:t>
            </a:r>
            <a:endParaRPr lang="en-SE" sz="2400" dirty="0"/>
          </a:p>
        </p:txBody>
      </p:sp>
      <p:sp>
        <p:nvSpPr>
          <p:cNvPr id="13" name="TextBox 12">
            <a:extLst>
              <a:ext uri="{FF2B5EF4-FFF2-40B4-BE49-F238E27FC236}">
                <a16:creationId xmlns:a16="http://schemas.microsoft.com/office/drawing/2014/main" id="{5B19C1B1-EDF1-582A-6EEC-2CD4FD60457F}"/>
              </a:ext>
            </a:extLst>
          </p:cNvPr>
          <p:cNvSpPr txBox="1"/>
          <p:nvPr/>
        </p:nvSpPr>
        <p:spPr>
          <a:xfrm>
            <a:off x="992287" y="5687448"/>
            <a:ext cx="1031564" cy="461665"/>
          </a:xfrm>
          <a:prstGeom prst="rect">
            <a:avLst/>
          </a:prstGeom>
          <a:noFill/>
        </p:spPr>
        <p:txBody>
          <a:bodyPr wrap="none" rtlCol="0">
            <a:spAutoFit/>
          </a:bodyPr>
          <a:lstStyle/>
          <a:p>
            <a:r>
              <a:rPr lang="en-GB" sz="2400" dirty="0" err="1"/>
              <a:t>abcdef</a:t>
            </a:r>
            <a:endParaRPr lang="en-SE" sz="2400" dirty="0"/>
          </a:p>
        </p:txBody>
      </p:sp>
      <p:sp>
        <p:nvSpPr>
          <p:cNvPr id="14" name="TextBox 13">
            <a:extLst>
              <a:ext uri="{FF2B5EF4-FFF2-40B4-BE49-F238E27FC236}">
                <a16:creationId xmlns:a16="http://schemas.microsoft.com/office/drawing/2014/main" id="{2B1CA710-A5AF-0C52-5A98-82A9EA9BC884}"/>
              </a:ext>
            </a:extLst>
          </p:cNvPr>
          <p:cNvSpPr txBox="1"/>
          <p:nvPr/>
        </p:nvSpPr>
        <p:spPr>
          <a:xfrm>
            <a:off x="7122031" y="5662945"/>
            <a:ext cx="1023998" cy="461665"/>
          </a:xfrm>
          <a:prstGeom prst="rect">
            <a:avLst/>
          </a:prstGeom>
          <a:noFill/>
        </p:spPr>
        <p:txBody>
          <a:bodyPr wrap="none" rtlCol="0">
            <a:spAutoFit/>
          </a:bodyPr>
          <a:lstStyle/>
          <a:p>
            <a:r>
              <a:rPr lang="en-GB" sz="2400" dirty="0" err="1"/>
              <a:t>cdbfea</a:t>
            </a:r>
            <a:endParaRPr lang="en-SE" sz="2400" dirty="0"/>
          </a:p>
        </p:txBody>
      </p:sp>
      <p:sp>
        <p:nvSpPr>
          <p:cNvPr id="3" name="TextBox 2">
            <a:extLst>
              <a:ext uri="{FF2B5EF4-FFF2-40B4-BE49-F238E27FC236}">
                <a16:creationId xmlns:a16="http://schemas.microsoft.com/office/drawing/2014/main" id="{803D6CAE-C1AD-087D-A833-89A1F3B7D6BB}"/>
              </a:ext>
            </a:extLst>
          </p:cNvPr>
          <p:cNvSpPr txBox="1"/>
          <p:nvPr/>
        </p:nvSpPr>
        <p:spPr>
          <a:xfrm>
            <a:off x="80544" y="6111232"/>
            <a:ext cx="3121308"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a:t>Preorder Traversal in Binary Tree Animations </a:t>
            </a:r>
            <a:r>
              <a:rPr lang="en-GB" sz="1200" dirty="0">
                <a:hlinkClick r:id="rId6"/>
              </a:rPr>
              <a:t>https://www.youtube.com/watch?v=gLx7Px7IEzg</a:t>
            </a:r>
            <a:r>
              <a:rPr lang="en-GB" sz="1200" dirty="0"/>
              <a:t> </a:t>
            </a:r>
            <a:endParaRPr lang="en-SE" sz="1200" dirty="0"/>
          </a:p>
        </p:txBody>
      </p:sp>
      <p:sp>
        <p:nvSpPr>
          <p:cNvPr id="5" name="TextBox 4">
            <a:extLst>
              <a:ext uri="{FF2B5EF4-FFF2-40B4-BE49-F238E27FC236}">
                <a16:creationId xmlns:a16="http://schemas.microsoft.com/office/drawing/2014/main" id="{9B82483D-5C3B-FA41-A1A3-6EEA3F0B427B}"/>
              </a:ext>
            </a:extLst>
          </p:cNvPr>
          <p:cNvSpPr txBox="1"/>
          <p:nvPr/>
        </p:nvSpPr>
        <p:spPr>
          <a:xfrm>
            <a:off x="3234125" y="6111232"/>
            <a:ext cx="2845612"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Inorder</a:t>
            </a:r>
            <a:r>
              <a:rPr lang="en-GB" sz="1200" dirty="0"/>
              <a:t> Traversal in Binary Tree Animations</a:t>
            </a:r>
          </a:p>
          <a:p>
            <a:r>
              <a:rPr lang="en-GB" sz="1200" dirty="0">
                <a:hlinkClick r:id="rId7"/>
              </a:rPr>
              <a:t>https://www.youtube.com/watch?v=ne5oOmYdWGw</a:t>
            </a:r>
            <a:r>
              <a:rPr lang="en-GB" sz="1200" dirty="0"/>
              <a:t> </a:t>
            </a:r>
            <a:endParaRPr lang="en-SE" sz="1200" dirty="0"/>
          </a:p>
        </p:txBody>
      </p:sp>
      <p:sp>
        <p:nvSpPr>
          <p:cNvPr id="8" name="TextBox 7">
            <a:extLst>
              <a:ext uri="{FF2B5EF4-FFF2-40B4-BE49-F238E27FC236}">
                <a16:creationId xmlns:a16="http://schemas.microsoft.com/office/drawing/2014/main" id="{4FBE9E2D-3C81-9039-3C55-CF463FFF84C4}"/>
              </a:ext>
            </a:extLst>
          </p:cNvPr>
          <p:cNvSpPr txBox="1"/>
          <p:nvPr/>
        </p:nvSpPr>
        <p:spPr>
          <a:xfrm>
            <a:off x="6112010" y="6111232"/>
            <a:ext cx="3031990" cy="646331"/>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200" dirty="0" err="1"/>
              <a:t>Postorder</a:t>
            </a:r>
            <a:r>
              <a:rPr lang="en-GB" sz="1200" dirty="0"/>
              <a:t> Traversal in Binary Tree Animations</a:t>
            </a:r>
          </a:p>
          <a:p>
            <a:r>
              <a:rPr lang="en-GB" sz="1200" dirty="0">
                <a:hlinkClick r:id="rId8"/>
              </a:rPr>
              <a:t>https://www.youtube.com/watch?v=a8kmbuNm8Uo</a:t>
            </a:r>
            <a:r>
              <a:rPr lang="en-GB" sz="1200" dirty="0"/>
              <a:t> </a:t>
            </a:r>
            <a:endParaRPr lang="en-SE" sz="1200" dirty="0"/>
          </a:p>
        </p:txBody>
      </p:sp>
    </p:spTree>
    <p:extLst>
      <p:ext uri="{BB962C8B-B14F-4D97-AF65-F5344CB8AC3E}">
        <p14:creationId xmlns:p14="http://schemas.microsoft.com/office/powerpoint/2010/main" val="76596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41CB2-A0C2-2091-BC5B-4F61E68CB849}"/>
              </a:ext>
            </a:extLst>
          </p:cNvPr>
          <p:cNvSpPr>
            <a:spLocks noGrp="1"/>
          </p:cNvSpPr>
          <p:nvPr>
            <p:ph type="title"/>
          </p:nvPr>
        </p:nvSpPr>
        <p:spPr/>
        <p:txBody>
          <a:bodyPr>
            <a:normAutofit fontScale="90000"/>
          </a:bodyPr>
          <a:lstStyle/>
          <a:p>
            <a:r>
              <a:rPr lang="en-GB" dirty="0"/>
              <a:t>Graph traversal with DFS: pre-order, in-order, post-order</a:t>
            </a:r>
            <a:endParaRPr lang="en-SE" dirty="0"/>
          </a:p>
        </p:txBody>
      </p:sp>
      <p:sp>
        <p:nvSpPr>
          <p:cNvPr id="3" name="Content Placeholder 2">
            <a:extLst>
              <a:ext uri="{FF2B5EF4-FFF2-40B4-BE49-F238E27FC236}">
                <a16:creationId xmlns:a16="http://schemas.microsoft.com/office/drawing/2014/main" id="{53FF5067-0FC7-B56D-63A0-27A0BB45FDF3}"/>
              </a:ext>
            </a:extLst>
          </p:cNvPr>
          <p:cNvSpPr>
            <a:spLocks noGrp="1"/>
          </p:cNvSpPr>
          <p:nvPr>
            <p:ph idx="1"/>
          </p:nvPr>
        </p:nvSpPr>
        <p:spPr/>
        <p:txBody>
          <a:bodyPr/>
          <a:lstStyle/>
          <a:p>
            <a:r>
              <a:rPr lang="en-GB" dirty="0"/>
              <a:t>Pre-order Traversal Algorithm | Tree Traversal | Visualization, Code, Example</a:t>
            </a:r>
          </a:p>
          <a:p>
            <a:pPr lvl="1"/>
            <a:r>
              <a:rPr lang="en-GB" dirty="0">
                <a:hlinkClick r:id="rId2"/>
              </a:rPr>
              <a:t>https://www.youtube.com/watch?v=8xue-ZBlTKQ</a:t>
            </a:r>
            <a:r>
              <a:rPr lang="en-GB" dirty="0"/>
              <a:t> </a:t>
            </a:r>
          </a:p>
          <a:p>
            <a:r>
              <a:rPr lang="en-GB" dirty="0"/>
              <a:t>In-order Traversal Algorithm | Tree Traversal | Visualization, Code, Example</a:t>
            </a:r>
          </a:p>
          <a:p>
            <a:pPr lvl="1"/>
            <a:r>
              <a:rPr lang="en-GB" dirty="0">
                <a:hlinkClick r:id="rId3"/>
              </a:rPr>
              <a:t>https://www.youtube.com/watch?v=4_UDUj1j1KQ</a:t>
            </a:r>
            <a:r>
              <a:rPr lang="en-GB" dirty="0"/>
              <a:t> </a:t>
            </a:r>
          </a:p>
          <a:p>
            <a:r>
              <a:rPr lang="en-GB" dirty="0"/>
              <a:t>Post-order Traversal Algorithm | Tree Traversal | Visualization, Code, Example</a:t>
            </a:r>
          </a:p>
          <a:p>
            <a:pPr lvl="1"/>
            <a:r>
              <a:rPr lang="en-GB" dirty="0">
                <a:hlinkClick r:id="rId4"/>
              </a:rPr>
              <a:t>https://www.youtube.com/watch?v=4Xo-GtBiQN0</a:t>
            </a:r>
            <a:r>
              <a:rPr lang="en-GB" dirty="0"/>
              <a:t> </a:t>
            </a:r>
          </a:p>
          <a:p>
            <a:endParaRPr lang="en-SE" dirty="0"/>
          </a:p>
        </p:txBody>
      </p:sp>
    </p:spTree>
    <p:extLst>
      <p:ext uri="{BB962C8B-B14F-4D97-AF65-F5344CB8AC3E}">
        <p14:creationId xmlns:p14="http://schemas.microsoft.com/office/powerpoint/2010/main" val="23635620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(Recursively)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31" name="Rectangle 30">
            <a:extLst>
              <a:ext uri="{FF2B5EF4-FFF2-40B4-BE49-F238E27FC236}">
                <a16:creationId xmlns:a16="http://schemas.microsoft.com/office/drawing/2014/main" id="{82533426-AFEC-0742-80F6-F1FF0558E1B8}"/>
              </a:ext>
            </a:extLst>
          </p:cNvPr>
          <p:cNvSpPr/>
          <p:nvPr/>
        </p:nvSpPr>
        <p:spPr>
          <a:xfrm>
            <a:off x="4463131" y="1280898"/>
            <a:ext cx="4173776" cy="1323439"/>
          </a:xfrm>
          <a:prstGeom prst="rect">
            <a:avLst/>
          </a:prstGeom>
          <a:solidFill>
            <a:srgbClr val="E6A20E"/>
          </a:solidFill>
        </p:spPr>
        <p:txBody>
          <a:bodyPr wrap="square">
            <a:spAutoFit/>
          </a:bodyPr>
          <a:lstStyle/>
          <a:p>
            <a:r>
              <a:rPr lang="en-US" sz="2000" dirty="0">
                <a:latin typeface="Arial"/>
                <a:cs typeface="Arial"/>
              </a:rPr>
              <a:t>Idea: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sz="2000" dirty="0">
                <a:latin typeface="Arial"/>
                <a:cs typeface="Arial"/>
              </a:rPr>
              <a:t>Then visit all your left subtree </a:t>
            </a:r>
          </a:p>
          <a:p>
            <a:pPr marL="285750" indent="-285750">
              <a:buClr>
                <a:schemeClr val="accent1"/>
              </a:buClr>
              <a:buFont typeface="Wingdings" pitchFamily="2" charset="2"/>
              <a:buChar char="§"/>
            </a:pPr>
            <a:r>
              <a:rPr lang="en-US" sz="2000" dirty="0">
                <a:latin typeface="Arial"/>
                <a:cs typeface="Arial"/>
              </a:rPr>
              <a:t>Then visit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1774167" y="109928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3" name="Rectangle 32">
            <a:extLst>
              <a:ext uri="{FF2B5EF4-FFF2-40B4-BE49-F238E27FC236}">
                <a16:creationId xmlns:a16="http://schemas.microsoft.com/office/drawing/2014/main" id="{1949B191-40FB-854C-B2DA-28B8A482C1D5}"/>
              </a:ext>
            </a:extLst>
          </p:cNvPr>
          <p:cNvSpPr/>
          <p:nvPr/>
        </p:nvSpPr>
        <p:spPr>
          <a:xfrm>
            <a:off x="568566"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4" name="Rectangle 33">
            <a:extLst>
              <a:ext uri="{FF2B5EF4-FFF2-40B4-BE49-F238E27FC236}">
                <a16:creationId xmlns:a16="http://schemas.microsoft.com/office/drawing/2014/main" id="{AA05D961-06B3-A140-B2D5-4FE4E091C75E}"/>
              </a:ext>
            </a:extLst>
          </p:cNvPr>
          <p:cNvSpPr/>
          <p:nvPr/>
        </p:nvSpPr>
        <p:spPr>
          <a:xfrm>
            <a:off x="2287647" y="1874425"/>
            <a:ext cx="1719081" cy="146627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428547" y="2675693"/>
            <a:ext cx="1188980"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Visited:</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027695"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491016" y="2618441"/>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8" name="Oval 37">
            <a:extLst>
              <a:ext uri="{FF2B5EF4-FFF2-40B4-BE49-F238E27FC236}">
                <a16:creationId xmlns:a16="http://schemas.microsoft.com/office/drawing/2014/main" id="{20088F8B-243D-AF4A-98D0-A55D39F5B327}"/>
              </a:ext>
            </a:extLst>
          </p:cNvPr>
          <p:cNvSpPr/>
          <p:nvPr/>
        </p:nvSpPr>
        <p:spPr>
          <a:xfrm>
            <a:off x="64408" y="3435204"/>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475376"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4906581"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337786"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3" name="Oval 42">
            <a:extLst>
              <a:ext uri="{FF2B5EF4-FFF2-40B4-BE49-F238E27FC236}">
                <a16:creationId xmlns:a16="http://schemas.microsoft.com/office/drawing/2014/main" id="{39C34DB8-FDEF-1A40-96CB-984DE452A163}"/>
              </a:ext>
            </a:extLst>
          </p:cNvPr>
          <p:cNvSpPr/>
          <p:nvPr/>
        </p:nvSpPr>
        <p:spPr>
          <a:xfrm>
            <a:off x="917623" y="3420095"/>
            <a:ext cx="840789" cy="68404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4" name="Straight Arrow Connector 43">
            <a:extLst>
              <a:ext uri="{FF2B5EF4-FFF2-40B4-BE49-F238E27FC236}">
                <a16:creationId xmlns:a16="http://schemas.microsoft.com/office/drawing/2014/main" id="{F7E8E4DA-44AD-834E-98B6-6C51D961FDC2}"/>
              </a:ext>
            </a:extLst>
          </p:cNvPr>
          <p:cNvCxnSpPr>
            <a:cxnSpLocks/>
          </p:cNvCxnSpPr>
          <p:nvPr/>
        </p:nvCxnSpPr>
        <p:spPr>
          <a:xfrm>
            <a:off x="310393" y="2171024"/>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6" name="Oval 45">
            <a:extLst>
              <a:ext uri="{FF2B5EF4-FFF2-40B4-BE49-F238E27FC236}">
                <a16:creationId xmlns:a16="http://schemas.microsoft.com/office/drawing/2014/main" id="{B7357307-A905-F544-A9C7-39B2F2300991}"/>
              </a:ext>
            </a:extLst>
          </p:cNvPr>
          <p:cNvSpPr/>
          <p:nvPr/>
        </p:nvSpPr>
        <p:spPr>
          <a:xfrm>
            <a:off x="1481596"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7" name="Straight Arrow Connector 46">
            <a:extLst>
              <a:ext uri="{FF2B5EF4-FFF2-40B4-BE49-F238E27FC236}">
                <a16:creationId xmlns:a16="http://schemas.microsoft.com/office/drawing/2014/main" id="{20B27937-D546-A842-B106-DEB4EF7B11C1}"/>
              </a:ext>
            </a:extLst>
          </p:cNvPr>
          <p:cNvCxnSpPr>
            <a:cxnSpLocks/>
          </p:cNvCxnSpPr>
          <p:nvPr/>
        </p:nvCxnSpPr>
        <p:spPr>
          <a:xfrm flipV="1">
            <a:off x="1083019" y="1431996"/>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26F76376-B44F-524F-AA6F-789829166EC0}"/>
              </a:ext>
            </a:extLst>
          </p:cNvPr>
          <p:cNvSpPr/>
          <p:nvPr/>
        </p:nvSpPr>
        <p:spPr>
          <a:xfrm>
            <a:off x="2616369" y="1872843"/>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189243" y="260367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50" name="Straight Arrow Connector 49">
            <a:extLst>
              <a:ext uri="{FF2B5EF4-FFF2-40B4-BE49-F238E27FC236}">
                <a16:creationId xmlns:a16="http://schemas.microsoft.com/office/drawing/2014/main" id="{F65750B8-7D15-484D-A5C2-820DA5A28790}"/>
              </a:ext>
            </a:extLst>
          </p:cNvPr>
          <p:cNvCxnSpPr>
            <a:cxnSpLocks/>
          </p:cNvCxnSpPr>
          <p:nvPr/>
        </p:nvCxnSpPr>
        <p:spPr>
          <a:xfrm flipV="1">
            <a:off x="1989829" y="2197657"/>
            <a:ext cx="577338" cy="932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51" name="Oval 50">
            <a:extLst>
              <a:ext uri="{FF2B5EF4-FFF2-40B4-BE49-F238E27FC236}">
                <a16:creationId xmlns:a16="http://schemas.microsoft.com/office/drawing/2014/main" id="{1BB063F2-6D5A-5341-BD40-85502D2FA813}"/>
              </a:ext>
            </a:extLst>
          </p:cNvPr>
          <p:cNvSpPr/>
          <p:nvPr/>
        </p:nvSpPr>
        <p:spPr>
          <a:xfrm>
            <a:off x="3174293" y="2606235"/>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3" name="Rectangle 52">
            <a:extLst>
              <a:ext uri="{FF2B5EF4-FFF2-40B4-BE49-F238E27FC236}">
                <a16:creationId xmlns:a16="http://schemas.microsoft.com/office/drawing/2014/main" id="{84798283-8128-C047-B924-F187FB32DDFC}"/>
              </a:ext>
            </a:extLst>
          </p:cNvPr>
          <p:cNvSpPr/>
          <p:nvPr/>
        </p:nvSpPr>
        <p:spPr>
          <a:xfrm>
            <a:off x="411137" y="5391244"/>
            <a:ext cx="1595635"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this!</a:t>
            </a:r>
          </a:p>
        </p:txBody>
      </p:sp>
      <p:sp>
        <p:nvSpPr>
          <p:cNvPr id="56" name="TextBox 55">
            <a:extLst>
              <a:ext uri="{FF2B5EF4-FFF2-40B4-BE49-F238E27FC236}">
                <a16:creationId xmlns:a16="http://schemas.microsoft.com/office/drawing/2014/main" id="{84260AD2-2604-B947-B871-D23274F128CF}"/>
              </a:ext>
            </a:extLst>
          </p:cNvPr>
          <p:cNvSpPr txBox="1"/>
          <p:nvPr/>
        </p:nvSpPr>
        <p:spPr>
          <a:xfrm>
            <a:off x="5786625" y="310756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217830" y="310756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6666669" y="310756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080243" y="310756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60" name="Rectangle 59">
            <a:extLst>
              <a:ext uri="{FF2B5EF4-FFF2-40B4-BE49-F238E27FC236}">
                <a16:creationId xmlns:a16="http://schemas.microsoft.com/office/drawing/2014/main" id="{5EA4F734-D2A5-9B4C-8B37-95BD32CA6FC7}"/>
              </a:ext>
            </a:extLst>
          </p:cNvPr>
          <p:cNvSpPr/>
          <p:nvPr/>
        </p:nvSpPr>
        <p:spPr>
          <a:xfrm>
            <a:off x="553070" y="2571657"/>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B6DF321C-DE2C-FB41-A4BA-5C5D107AB4C2}"/>
              </a:ext>
            </a:extLst>
          </p:cNvPr>
          <p:cNvSpPr/>
          <p:nvPr/>
        </p:nvSpPr>
        <p:spPr>
          <a:xfrm>
            <a:off x="1424457" y="2572274"/>
            <a:ext cx="862257"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5A11F856-AE40-554F-9280-595AAC598764}"/>
              </a:ext>
            </a:extLst>
          </p:cNvPr>
          <p:cNvSpPr/>
          <p:nvPr/>
        </p:nvSpPr>
        <p:spPr>
          <a:xfrm>
            <a:off x="3074625" y="3583722"/>
            <a:ext cx="5727426" cy="320087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private</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a:t>
            </a:r>
            <a:r>
              <a:rPr lang="en-US" sz="1400" dirty="0">
                <a:solidFill>
                  <a:srgbClr val="7E504F"/>
                </a:solidFill>
                <a:latin typeface="Menlo" panose="020B0609030804020204" pitchFamily="49" charset="0"/>
              </a:rPr>
              <a:t>node</a:t>
            </a:r>
            <a:r>
              <a:rPr lang="en-US" sz="1400" dirty="0">
                <a:latin typeface="Menlo" panose="020B0609030804020204" pitchFamily="49" charset="0"/>
              </a:rPr>
              <a:t>!=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7E504F"/>
                </a:solidFill>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preOrder</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this</a:t>
            </a:r>
            <a:r>
              <a:rPr lang="en-US" sz="1400" dirty="0" err="1">
                <a:latin typeface="Menlo" panose="020B0609030804020204" pitchFamily="49" charset="0"/>
              </a:rPr>
              <a:t>.preOrder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endParaRPr lang="en-US" sz="1400" dirty="0">
              <a:effectLst/>
              <a:latin typeface="Menlo" panose="020B0609030804020204" pitchFamily="49" charset="0"/>
            </a:endParaRPr>
          </a:p>
        </p:txBody>
      </p:sp>
      <p:cxnSp>
        <p:nvCxnSpPr>
          <p:cNvPr id="63" name="Straight Arrow Connector 62">
            <a:extLst>
              <a:ext uri="{FF2B5EF4-FFF2-40B4-BE49-F238E27FC236}">
                <a16:creationId xmlns:a16="http://schemas.microsoft.com/office/drawing/2014/main" id="{D589A5F4-F8EC-6245-878E-C66695B82BAF}"/>
              </a:ext>
            </a:extLst>
          </p:cNvPr>
          <p:cNvCxnSpPr>
            <a:cxnSpLocks/>
          </p:cNvCxnSpPr>
          <p:nvPr/>
        </p:nvCxnSpPr>
        <p:spPr>
          <a:xfrm flipH="1">
            <a:off x="6072319" y="4705638"/>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1ACD3B4F-CD72-0B4A-ACE1-5353381D5669}"/>
              </a:ext>
            </a:extLst>
          </p:cNvPr>
          <p:cNvCxnSpPr>
            <a:cxnSpLocks/>
          </p:cNvCxnSpPr>
          <p:nvPr/>
        </p:nvCxnSpPr>
        <p:spPr>
          <a:xfrm flipH="1">
            <a:off x="6008978" y="4455366"/>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3AD522A8-72AD-C44A-B50C-F535C4D8CC40}"/>
              </a:ext>
            </a:extLst>
          </p:cNvPr>
          <p:cNvCxnSpPr>
            <a:cxnSpLocks/>
          </p:cNvCxnSpPr>
          <p:nvPr/>
        </p:nvCxnSpPr>
        <p:spPr>
          <a:xfrm flipH="1">
            <a:off x="7786848" y="4908372"/>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7" name="Straight Arrow Connector 66">
            <a:extLst>
              <a:ext uri="{FF2B5EF4-FFF2-40B4-BE49-F238E27FC236}">
                <a16:creationId xmlns:a16="http://schemas.microsoft.com/office/drawing/2014/main" id="{2D57CB13-438C-1344-9E89-398A08E4D15B}"/>
              </a:ext>
            </a:extLst>
          </p:cNvPr>
          <p:cNvCxnSpPr>
            <a:cxnSpLocks/>
          </p:cNvCxnSpPr>
          <p:nvPr/>
        </p:nvCxnSpPr>
        <p:spPr>
          <a:xfrm flipH="1">
            <a:off x="7863310" y="518416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68" name="Straight Arrow Connector 67">
            <a:extLst>
              <a:ext uri="{FF2B5EF4-FFF2-40B4-BE49-F238E27FC236}">
                <a16:creationId xmlns:a16="http://schemas.microsoft.com/office/drawing/2014/main" id="{79AA2E29-8E79-3E46-9282-B58B3588878D}"/>
              </a:ext>
            </a:extLst>
          </p:cNvPr>
          <p:cNvCxnSpPr>
            <a:cxnSpLocks/>
          </p:cNvCxnSpPr>
          <p:nvPr/>
        </p:nvCxnSpPr>
        <p:spPr>
          <a:xfrm flipH="1">
            <a:off x="6269274" y="6151340"/>
            <a:ext cx="634310"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62" name="Rectangle 61">
            <a:extLst>
              <a:ext uri="{FF2B5EF4-FFF2-40B4-BE49-F238E27FC236}">
                <a16:creationId xmlns:a16="http://schemas.microsoft.com/office/drawing/2014/main" id="{8F4CBB0A-FA2C-1241-AA4A-87CBFC0FDB09}"/>
              </a:ext>
            </a:extLst>
          </p:cNvPr>
          <p:cNvSpPr/>
          <p:nvPr/>
        </p:nvSpPr>
        <p:spPr>
          <a:xfrm>
            <a:off x="428577" y="4293582"/>
            <a:ext cx="2384798" cy="923330"/>
          </a:xfrm>
          <a:prstGeom prst="rect">
            <a:avLst/>
          </a:prstGeom>
          <a:solidFill>
            <a:srgbClr val="FF0000"/>
          </a:solidFill>
        </p:spPr>
        <p:txBody>
          <a:bodyPr wrap="square">
            <a:spAutoFit/>
          </a:bodyPr>
          <a:lstStyle/>
          <a:p>
            <a:pPr algn="ctr"/>
            <a:r>
              <a:rPr lang="en-US" dirty="0">
                <a:solidFill>
                  <a:schemeClr val="bg1"/>
                </a:solidFill>
                <a:latin typeface="Arial"/>
                <a:cs typeface="Arial"/>
              </a:rPr>
              <a:t>What’s the order in which you think the nodes will be visited?</a:t>
            </a:r>
          </a:p>
        </p:txBody>
      </p:sp>
      <p:sp>
        <p:nvSpPr>
          <p:cNvPr id="70" name="Rectangle 69">
            <a:extLst>
              <a:ext uri="{FF2B5EF4-FFF2-40B4-BE49-F238E27FC236}">
                <a16:creationId xmlns:a16="http://schemas.microsoft.com/office/drawing/2014/main" id="{35C86103-814A-9942-A78C-7DEA821BFB81}"/>
              </a:ext>
            </a:extLst>
          </p:cNvPr>
          <p:cNvSpPr/>
          <p:nvPr/>
        </p:nvSpPr>
        <p:spPr>
          <a:xfrm>
            <a:off x="2758077" y="1266417"/>
            <a:ext cx="1786036" cy="523220"/>
          </a:xfrm>
          <a:prstGeom prst="rect">
            <a:avLst/>
          </a:prstGeom>
          <a:noFill/>
        </p:spPr>
        <p:txBody>
          <a:bodyPr wrap="square">
            <a:spAutoFit/>
          </a:bodyPr>
          <a:lstStyle/>
          <a:p>
            <a:r>
              <a:rPr lang="en-US" sz="1400" dirty="0">
                <a:solidFill>
                  <a:schemeClr val="accent6"/>
                </a:solidFill>
                <a:latin typeface="Arial"/>
                <a:cs typeface="Arial"/>
              </a:rPr>
              <a:t>This is a recursive process!</a:t>
            </a:r>
          </a:p>
        </p:txBody>
      </p:sp>
      <p:sp>
        <p:nvSpPr>
          <p:cNvPr id="69" name="Rectangle 68">
            <a:extLst>
              <a:ext uri="{FF2B5EF4-FFF2-40B4-BE49-F238E27FC236}">
                <a16:creationId xmlns:a16="http://schemas.microsoft.com/office/drawing/2014/main" id="{91B39B35-B9AB-8D4C-B7FF-1D8194ADB857}"/>
              </a:ext>
            </a:extLst>
          </p:cNvPr>
          <p:cNvSpPr/>
          <p:nvPr/>
        </p:nvSpPr>
        <p:spPr>
          <a:xfrm>
            <a:off x="410473" y="6129312"/>
            <a:ext cx="2381401" cy="307777"/>
          </a:xfrm>
          <a:prstGeom prst="rect">
            <a:avLst/>
          </a:prstGeom>
          <a:noFill/>
        </p:spPr>
        <p:txBody>
          <a:bodyPr wrap="square">
            <a:spAutoFit/>
          </a:bodyPr>
          <a:lstStyle/>
          <a:p>
            <a:r>
              <a:rPr lang="en-US" sz="1400" dirty="0">
                <a:solidFill>
                  <a:schemeClr val="accent6"/>
                </a:solidFill>
                <a:latin typeface="Arial"/>
                <a:cs typeface="Arial"/>
              </a:rPr>
              <a:t>This can be done iteratively</a:t>
            </a:r>
          </a:p>
        </p:txBody>
      </p:sp>
    </p:spTree>
    <p:extLst>
      <p:ext uri="{BB962C8B-B14F-4D97-AF65-F5344CB8AC3E}">
        <p14:creationId xmlns:p14="http://schemas.microsoft.com/office/powerpoint/2010/main" val="2373441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dissolve">
                                      <p:cBhvr>
                                        <p:cTn id="61" dur="500"/>
                                        <p:tgtEl>
                                          <p:spTgt spid="21"/>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0"/>
                                        </p:tgtEl>
                                        <p:attrNameLst>
                                          <p:attrName>style.visibility</p:attrName>
                                        </p:attrNameLst>
                                      </p:cBhvr>
                                      <p:to>
                                        <p:strVal val="visible"/>
                                      </p:to>
                                    </p:set>
                                    <p:animEffect transition="in" filter="dissolve">
                                      <p:cBhvr>
                                        <p:cTn id="64" dur="500"/>
                                        <p:tgtEl>
                                          <p:spTgt spid="10"/>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dissolve">
                                      <p:cBhvr>
                                        <p:cTn id="67" dur="500"/>
                                        <p:tgtEl>
                                          <p:spTgt spid="31"/>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grpId="0" nodeType="clickEffect">
                                  <p:stCondLst>
                                    <p:cond delay="0"/>
                                  </p:stCondLst>
                                  <p:childTnLst>
                                    <p:set>
                                      <p:cBhvr>
                                        <p:cTn id="71" dur="1" fill="hold">
                                          <p:stCondLst>
                                            <p:cond delay="0"/>
                                          </p:stCondLst>
                                        </p:cTn>
                                        <p:tgtEl>
                                          <p:spTgt spid="62"/>
                                        </p:tgtEl>
                                        <p:attrNameLst>
                                          <p:attrName>style.visibility</p:attrName>
                                        </p:attrNameLst>
                                      </p:cBhvr>
                                      <p:to>
                                        <p:strVal val="visible"/>
                                      </p:to>
                                    </p:set>
                                    <p:animEffect transition="in" filter="dissolve">
                                      <p:cBhvr>
                                        <p:cTn id="72" dur="500"/>
                                        <p:tgtEl>
                                          <p:spTgt spid="6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animEffect transition="in" filter="dissolve">
                                      <p:cBhvr>
                                        <p:cTn id="77" dur="500"/>
                                        <p:tgtEl>
                                          <p:spTgt spid="32"/>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33"/>
                                        </p:tgtEl>
                                        <p:attrNameLst>
                                          <p:attrName>style.visibility</p:attrName>
                                        </p:attrNameLst>
                                      </p:cBhvr>
                                      <p:to>
                                        <p:strVal val="visible"/>
                                      </p:to>
                                    </p:set>
                                    <p:animEffect transition="in" filter="dissolve">
                                      <p:cBhvr>
                                        <p:cTn id="82" dur="500"/>
                                        <p:tgtEl>
                                          <p:spTgt spid="33"/>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34"/>
                                        </p:tgtEl>
                                        <p:attrNameLst>
                                          <p:attrName>style.visibility</p:attrName>
                                        </p:attrNameLst>
                                      </p:cBhvr>
                                      <p:to>
                                        <p:strVal val="visible"/>
                                      </p:to>
                                    </p:set>
                                    <p:animEffect transition="in" filter="dissolve">
                                      <p:cBhvr>
                                        <p:cTn id="87" dur="500"/>
                                        <p:tgtEl>
                                          <p:spTgt spid="34"/>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grpId="0" nodeType="clickEffect">
                                  <p:stCondLst>
                                    <p:cond delay="0"/>
                                  </p:stCondLst>
                                  <p:childTnLst>
                                    <p:set>
                                      <p:cBhvr>
                                        <p:cTn id="91" dur="1" fill="hold">
                                          <p:stCondLst>
                                            <p:cond delay="0"/>
                                          </p:stCondLst>
                                        </p:cTn>
                                        <p:tgtEl>
                                          <p:spTgt spid="70"/>
                                        </p:tgtEl>
                                        <p:attrNameLst>
                                          <p:attrName>style.visibility</p:attrName>
                                        </p:attrNameLst>
                                      </p:cBhvr>
                                      <p:to>
                                        <p:strVal val="visible"/>
                                      </p:to>
                                    </p:set>
                                    <p:animEffect transition="in" filter="dissolve">
                                      <p:cBhvr>
                                        <p:cTn id="92" dur="500"/>
                                        <p:tgtEl>
                                          <p:spTgt spid="70"/>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1" nodeType="clickEffect">
                                  <p:stCondLst>
                                    <p:cond delay="0"/>
                                  </p:stCondLst>
                                  <p:childTnLst>
                                    <p:animEffect transition="out" filter="dissolve">
                                      <p:cBhvr>
                                        <p:cTn id="96" dur="500"/>
                                        <p:tgtEl>
                                          <p:spTgt spid="32"/>
                                        </p:tgtEl>
                                      </p:cBhvr>
                                    </p:animEffect>
                                    <p:set>
                                      <p:cBhvr>
                                        <p:cTn id="97" dur="1" fill="hold">
                                          <p:stCondLst>
                                            <p:cond delay="499"/>
                                          </p:stCondLst>
                                        </p:cTn>
                                        <p:tgtEl>
                                          <p:spTgt spid="32"/>
                                        </p:tgtEl>
                                        <p:attrNameLst>
                                          <p:attrName>style.visibility</p:attrName>
                                        </p:attrNameLst>
                                      </p:cBhvr>
                                      <p:to>
                                        <p:strVal val="hidden"/>
                                      </p:to>
                                    </p:set>
                                  </p:childTnLst>
                                </p:cTn>
                              </p:par>
                              <p:par>
                                <p:cTn id="98" presetID="9" presetClass="exit" presetSubtype="0" fill="hold" grpId="1" nodeType="withEffect">
                                  <p:stCondLst>
                                    <p:cond delay="0"/>
                                  </p:stCondLst>
                                  <p:childTnLst>
                                    <p:animEffect transition="out" filter="dissolve">
                                      <p:cBhvr>
                                        <p:cTn id="99" dur="500"/>
                                        <p:tgtEl>
                                          <p:spTgt spid="33"/>
                                        </p:tgtEl>
                                      </p:cBhvr>
                                    </p:animEffect>
                                    <p:set>
                                      <p:cBhvr>
                                        <p:cTn id="100" dur="1" fill="hold">
                                          <p:stCondLst>
                                            <p:cond delay="499"/>
                                          </p:stCondLst>
                                        </p:cTn>
                                        <p:tgtEl>
                                          <p:spTgt spid="33"/>
                                        </p:tgtEl>
                                        <p:attrNameLst>
                                          <p:attrName>style.visibility</p:attrName>
                                        </p:attrNameLst>
                                      </p:cBhvr>
                                      <p:to>
                                        <p:strVal val="hidden"/>
                                      </p:to>
                                    </p:set>
                                  </p:childTnLst>
                                </p:cTn>
                              </p:par>
                              <p:par>
                                <p:cTn id="101" presetID="9" presetClass="exit" presetSubtype="0" fill="hold" grpId="1" nodeType="withEffect">
                                  <p:stCondLst>
                                    <p:cond delay="0"/>
                                  </p:stCondLst>
                                  <p:childTnLst>
                                    <p:animEffect transition="out" filter="dissolve">
                                      <p:cBhvr>
                                        <p:cTn id="102" dur="500"/>
                                        <p:tgtEl>
                                          <p:spTgt spid="34"/>
                                        </p:tgtEl>
                                      </p:cBhvr>
                                    </p:animEffect>
                                    <p:set>
                                      <p:cBhvr>
                                        <p:cTn id="103" dur="1" fill="hold">
                                          <p:stCondLst>
                                            <p:cond delay="499"/>
                                          </p:stCondLst>
                                        </p:cTn>
                                        <p:tgtEl>
                                          <p:spTgt spid="34"/>
                                        </p:tgtEl>
                                        <p:attrNameLst>
                                          <p:attrName>style.visibility</p:attrName>
                                        </p:attrNameLst>
                                      </p:cBhvr>
                                      <p:to>
                                        <p:strVal val="hidden"/>
                                      </p:to>
                                    </p:se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2" nodeType="clickEffect">
                                  <p:stCondLst>
                                    <p:cond delay="0"/>
                                  </p:stCondLst>
                                  <p:childTnLst>
                                    <p:set>
                                      <p:cBhvr>
                                        <p:cTn id="112" dur="1" fill="hold">
                                          <p:stCondLst>
                                            <p:cond delay="0"/>
                                          </p:stCondLst>
                                        </p:cTn>
                                        <p:tgtEl>
                                          <p:spTgt spid="32"/>
                                        </p:tgtEl>
                                        <p:attrNameLst>
                                          <p:attrName>style.visibility</p:attrName>
                                        </p:attrNameLst>
                                      </p:cBhvr>
                                      <p:to>
                                        <p:strVal val="visible"/>
                                      </p:to>
                                    </p:set>
                                    <p:animEffect transition="in" filter="dissolv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0"/>
                                        </p:tgtEl>
                                        <p:attrNameLst>
                                          <p:attrName>style.visibility</p:attrName>
                                        </p:attrNameLst>
                                      </p:cBhvr>
                                      <p:to>
                                        <p:strVal val="visible"/>
                                      </p:to>
                                    </p:set>
                                    <p:animEffect transition="in" filter="dissolve">
                                      <p:cBhvr>
                                        <p:cTn id="118" dur="500"/>
                                        <p:tgtEl>
                                          <p:spTgt spid="40"/>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xit" presetSubtype="0" fill="hold" grpId="3" nodeType="clickEffect">
                                  <p:stCondLst>
                                    <p:cond delay="0"/>
                                  </p:stCondLst>
                                  <p:childTnLst>
                                    <p:animEffect transition="out" filter="dissolve">
                                      <p:cBhvr>
                                        <p:cTn id="122" dur="500"/>
                                        <p:tgtEl>
                                          <p:spTgt spid="32"/>
                                        </p:tgtEl>
                                      </p:cBhvr>
                                    </p:animEffect>
                                    <p:set>
                                      <p:cBhvr>
                                        <p:cTn id="123" dur="1" fill="hold">
                                          <p:stCondLst>
                                            <p:cond delay="499"/>
                                          </p:stCondLst>
                                        </p:cTn>
                                        <p:tgtEl>
                                          <p:spTgt spid="32"/>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dissolve">
                                      <p:cBhvr>
                                        <p:cTn id="128" dur="500"/>
                                        <p:tgtEl>
                                          <p:spTgt spid="36"/>
                                        </p:tgtEl>
                                      </p:cBhvr>
                                    </p:animEffect>
                                  </p:childTnLst>
                                </p:cTn>
                              </p:par>
                            </p:childTnLst>
                          </p:cTn>
                        </p:par>
                      </p:childTnLst>
                    </p:cTn>
                  </p:par>
                  <p:par>
                    <p:cTn id="129" fill="hold">
                      <p:stCondLst>
                        <p:cond delay="indefinite"/>
                      </p:stCondLst>
                      <p:childTnLst>
                        <p:par>
                          <p:cTn id="130" fill="hold">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41"/>
                                        </p:tgtEl>
                                        <p:attrNameLst>
                                          <p:attrName>style.visibility</p:attrName>
                                        </p:attrNameLst>
                                      </p:cBhvr>
                                      <p:to>
                                        <p:strVal val="visible"/>
                                      </p:to>
                                    </p:set>
                                    <p:animEffect transition="in" filter="dissolve">
                                      <p:cBhvr>
                                        <p:cTn id="133" dur="500"/>
                                        <p:tgtEl>
                                          <p:spTgt spid="41"/>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xit" presetSubtype="0" fill="hold" grpId="1" nodeType="clickEffect">
                                  <p:stCondLst>
                                    <p:cond delay="0"/>
                                  </p:stCondLst>
                                  <p:childTnLst>
                                    <p:animEffect transition="out" filter="dissolve">
                                      <p:cBhvr>
                                        <p:cTn id="137" dur="500"/>
                                        <p:tgtEl>
                                          <p:spTgt spid="36"/>
                                        </p:tgtEl>
                                      </p:cBhvr>
                                    </p:animEffect>
                                    <p:set>
                                      <p:cBhvr>
                                        <p:cTn id="138" dur="1" fill="hold">
                                          <p:stCondLst>
                                            <p:cond delay="499"/>
                                          </p:stCondLst>
                                        </p:cTn>
                                        <p:tgtEl>
                                          <p:spTgt spid="36"/>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37"/>
                                        </p:tgtEl>
                                        <p:attrNameLst>
                                          <p:attrName>style.visibility</p:attrName>
                                        </p:attrNameLst>
                                      </p:cBhvr>
                                      <p:to>
                                        <p:strVal val="visible"/>
                                      </p:to>
                                    </p:set>
                                    <p:animEffect transition="in" filter="dissolve">
                                      <p:cBhvr>
                                        <p:cTn id="143" dur="500"/>
                                        <p:tgtEl>
                                          <p:spTgt spid="37"/>
                                        </p:tgtEl>
                                      </p:cBhvr>
                                    </p:animEffect>
                                  </p:childTnLst>
                                </p:cTn>
                              </p:par>
                            </p:childTnLst>
                          </p:cTn>
                        </p:par>
                      </p:childTnLst>
                    </p:cTn>
                  </p:par>
                  <p:par>
                    <p:cTn id="144" fill="hold">
                      <p:stCondLst>
                        <p:cond delay="indefinite"/>
                      </p:stCondLst>
                      <p:childTnLst>
                        <p:par>
                          <p:cTn id="145" fill="hold">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42"/>
                                        </p:tgtEl>
                                        <p:attrNameLst>
                                          <p:attrName>style.visibility</p:attrName>
                                        </p:attrNameLst>
                                      </p:cBhvr>
                                      <p:to>
                                        <p:strVal val="visible"/>
                                      </p:to>
                                    </p:set>
                                    <p:animEffect transition="in" filter="dissolve">
                                      <p:cBhvr>
                                        <p:cTn id="148" dur="500"/>
                                        <p:tgtEl>
                                          <p:spTgt spid="42"/>
                                        </p:tgtEl>
                                      </p:cBhvr>
                                    </p:animEffect>
                                  </p:childTnLst>
                                </p:cTn>
                              </p:par>
                            </p:childTnLst>
                          </p:cTn>
                        </p:par>
                      </p:childTnLst>
                    </p:cTn>
                  </p:par>
                  <p:par>
                    <p:cTn id="149" fill="hold">
                      <p:stCondLst>
                        <p:cond delay="indefinite"/>
                      </p:stCondLst>
                      <p:childTnLst>
                        <p:par>
                          <p:cTn id="150" fill="hold">
                            <p:stCondLst>
                              <p:cond delay="0"/>
                            </p:stCondLst>
                            <p:childTnLst>
                              <p:par>
                                <p:cTn id="151" presetID="9" presetClass="exit" presetSubtype="0" fill="hold" grpId="1" nodeType="clickEffect">
                                  <p:stCondLst>
                                    <p:cond delay="0"/>
                                  </p:stCondLst>
                                  <p:childTnLst>
                                    <p:animEffect transition="out" filter="dissolve">
                                      <p:cBhvr>
                                        <p:cTn id="152" dur="500"/>
                                        <p:tgtEl>
                                          <p:spTgt spid="37"/>
                                        </p:tgtEl>
                                      </p:cBhvr>
                                    </p:animEffect>
                                    <p:set>
                                      <p:cBhvr>
                                        <p:cTn id="153" dur="1" fill="hold">
                                          <p:stCondLst>
                                            <p:cond delay="499"/>
                                          </p:stCondLst>
                                        </p:cTn>
                                        <p:tgtEl>
                                          <p:spTgt spid="37"/>
                                        </p:tgtEl>
                                        <p:attrNameLst>
                                          <p:attrName>style.visibility</p:attrName>
                                        </p:attrNameLst>
                                      </p:cBhvr>
                                      <p:to>
                                        <p:strVal val="hidden"/>
                                      </p:to>
                                    </p:set>
                                  </p:childTnLst>
                                </p:cTn>
                              </p:par>
                            </p:childTnLst>
                          </p:cTn>
                        </p:par>
                      </p:childTnLst>
                    </p:cTn>
                  </p:par>
                  <p:par>
                    <p:cTn id="154" fill="hold">
                      <p:stCondLst>
                        <p:cond delay="indefinite"/>
                      </p:stCondLst>
                      <p:childTnLst>
                        <p:par>
                          <p:cTn id="155" fill="hold">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38"/>
                                        </p:tgtEl>
                                        <p:attrNameLst>
                                          <p:attrName>style.visibility</p:attrName>
                                        </p:attrNameLst>
                                      </p:cBhvr>
                                      <p:to>
                                        <p:strVal val="visible"/>
                                      </p:to>
                                    </p:set>
                                    <p:animEffect transition="in" filter="dissolve">
                                      <p:cBhvr>
                                        <p:cTn id="158" dur="500"/>
                                        <p:tgtEl>
                                          <p:spTgt spid="38"/>
                                        </p:tgtEl>
                                      </p:cBhvr>
                                    </p:animEffect>
                                  </p:childTnLst>
                                </p:cTn>
                              </p:par>
                            </p:childTnLst>
                          </p:cTn>
                        </p:par>
                      </p:childTnLst>
                    </p:cTn>
                  </p:par>
                  <p:par>
                    <p:cTn id="159" fill="hold">
                      <p:stCondLst>
                        <p:cond delay="indefinite"/>
                      </p:stCondLst>
                      <p:childTnLst>
                        <p:par>
                          <p:cTn id="160" fill="hold">
                            <p:stCondLst>
                              <p:cond delay="0"/>
                            </p:stCondLst>
                            <p:childTnLst>
                              <p:par>
                                <p:cTn id="161" presetID="9" presetClass="exit" presetSubtype="0" fill="hold" grpId="1" nodeType="clickEffect">
                                  <p:stCondLst>
                                    <p:cond delay="0"/>
                                  </p:stCondLst>
                                  <p:childTnLst>
                                    <p:animEffect transition="out" filter="dissolve">
                                      <p:cBhvr>
                                        <p:cTn id="162" dur="500"/>
                                        <p:tgtEl>
                                          <p:spTgt spid="38"/>
                                        </p:tgtEl>
                                      </p:cBhvr>
                                    </p:animEffect>
                                    <p:set>
                                      <p:cBhvr>
                                        <p:cTn id="163" dur="1" fill="hold">
                                          <p:stCondLst>
                                            <p:cond delay="499"/>
                                          </p:stCondLst>
                                        </p:cTn>
                                        <p:tgtEl>
                                          <p:spTgt spid="38"/>
                                        </p:tgtEl>
                                        <p:attrNameLst>
                                          <p:attrName>style.visibility</p:attrName>
                                        </p:attrNameLst>
                                      </p:cBhvr>
                                      <p:to>
                                        <p:strVal val="hidden"/>
                                      </p:to>
                                    </p:se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43"/>
                                        </p:tgtEl>
                                        <p:attrNameLst>
                                          <p:attrName>style.visibility</p:attrName>
                                        </p:attrNameLst>
                                      </p:cBhvr>
                                      <p:to>
                                        <p:strVal val="visible"/>
                                      </p:to>
                                    </p:set>
                                    <p:animEffect transition="in" filter="dissolve">
                                      <p:cBhvr>
                                        <p:cTn id="168" dur="500"/>
                                        <p:tgtEl>
                                          <p:spTgt spid="43"/>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xit" presetSubtype="0" fill="hold" grpId="1" nodeType="clickEffect">
                                  <p:stCondLst>
                                    <p:cond delay="0"/>
                                  </p:stCondLst>
                                  <p:childTnLst>
                                    <p:animEffect transition="out" filter="dissolve">
                                      <p:cBhvr>
                                        <p:cTn id="172" dur="500"/>
                                        <p:tgtEl>
                                          <p:spTgt spid="43"/>
                                        </p:tgtEl>
                                      </p:cBhvr>
                                    </p:animEffect>
                                    <p:set>
                                      <p:cBhvr>
                                        <p:cTn id="173" dur="1" fill="hold">
                                          <p:stCondLst>
                                            <p:cond delay="499"/>
                                          </p:stCondLst>
                                        </p:cTn>
                                        <p:tgtEl>
                                          <p:spTgt spid="43"/>
                                        </p:tgtEl>
                                        <p:attrNameLst>
                                          <p:attrName>style.visibility</p:attrName>
                                        </p:attrNameLst>
                                      </p:cBhvr>
                                      <p:to>
                                        <p:strVal val="hidden"/>
                                      </p:to>
                                    </p:se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nodeType="clickEffect">
                                  <p:stCondLst>
                                    <p:cond delay="0"/>
                                  </p:stCondLst>
                                  <p:childTnLst>
                                    <p:set>
                                      <p:cBhvr>
                                        <p:cTn id="177" dur="1" fill="hold">
                                          <p:stCondLst>
                                            <p:cond delay="0"/>
                                          </p:stCondLst>
                                        </p:cTn>
                                        <p:tgtEl>
                                          <p:spTgt spid="44"/>
                                        </p:tgtEl>
                                        <p:attrNameLst>
                                          <p:attrName>style.visibility</p:attrName>
                                        </p:attrNameLst>
                                      </p:cBhvr>
                                      <p:to>
                                        <p:strVal val="visible"/>
                                      </p:to>
                                    </p:set>
                                    <p:animEffect transition="in" filter="dissolve">
                                      <p:cBhvr>
                                        <p:cTn id="178" dur="500"/>
                                        <p:tgtEl>
                                          <p:spTgt spid="4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46"/>
                                        </p:tgtEl>
                                        <p:attrNameLst>
                                          <p:attrName>style.visibility</p:attrName>
                                        </p:attrNameLst>
                                      </p:cBhvr>
                                      <p:to>
                                        <p:strVal val="visible"/>
                                      </p:to>
                                    </p:set>
                                    <p:animEffect transition="in" filter="dissolve">
                                      <p:cBhvr>
                                        <p:cTn id="183" dur="500"/>
                                        <p:tgtEl>
                                          <p:spTgt spid="46"/>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56"/>
                                        </p:tgtEl>
                                        <p:attrNameLst>
                                          <p:attrName>style.visibility</p:attrName>
                                        </p:attrNameLst>
                                      </p:cBhvr>
                                      <p:to>
                                        <p:strVal val="visible"/>
                                      </p:to>
                                    </p:set>
                                    <p:animEffect transition="in" filter="dissolve">
                                      <p:cBhvr>
                                        <p:cTn id="188" dur="500"/>
                                        <p:tgtEl>
                                          <p:spTgt spid="56"/>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xit" presetSubtype="0" fill="hold" grpId="1" nodeType="clickEffect">
                                  <p:stCondLst>
                                    <p:cond delay="0"/>
                                  </p:stCondLst>
                                  <p:childTnLst>
                                    <p:animEffect transition="out" filter="dissolve">
                                      <p:cBhvr>
                                        <p:cTn id="192" dur="500"/>
                                        <p:tgtEl>
                                          <p:spTgt spid="46"/>
                                        </p:tgtEl>
                                      </p:cBhvr>
                                    </p:animEffect>
                                    <p:set>
                                      <p:cBhvr>
                                        <p:cTn id="193" dur="1" fill="hold">
                                          <p:stCondLst>
                                            <p:cond delay="499"/>
                                          </p:stCondLst>
                                        </p:cTn>
                                        <p:tgtEl>
                                          <p:spTgt spid="46"/>
                                        </p:tgtEl>
                                        <p:attrNameLst>
                                          <p:attrName>style.visibility</p:attrName>
                                        </p:attrNameLst>
                                      </p:cBhvr>
                                      <p:to>
                                        <p:strVal val="hidden"/>
                                      </p:to>
                                    </p:set>
                                  </p:childTnLst>
                                </p:cTn>
                              </p:par>
                            </p:childTnLst>
                          </p:cTn>
                        </p:par>
                      </p:childTnLst>
                    </p:cTn>
                  </p:par>
                  <p:par>
                    <p:cTn id="194" fill="hold">
                      <p:stCondLst>
                        <p:cond delay="indefinite"/>
                      </p:stCondLst>
                      <p:childTnLst>
                        <p:par>
                          <p:cTn id="195" fill="hold">
                            <p:stCondLst>
                              <p:cond delay="0"/>
                            </p:stCondLst>
                            <p:childTnLst>
                              <p:par>
                                <p:cTn id="196" presetID="9" presetClass="exit" presetSubtype="0" fill="hold" nodeType="clickEffect">
                                  <p:stCondLst>
                                    <p:cond delay="0"/>
                                  </p:stCondLst>
                                  <p:childTnLst>
                                    <p:animEffect transition="out" filter="dissolve">
                                      <p:cBhvr>
                                        <p:cTn id="197" dur="500"/>
                                        <p:tgtEl>
                                          <p:spTgt spid="44"/>
                                        </p:tgtEl>
                                      </p:cBhvr>
                                    </p:animEffect>
                                    <p:set>
                                      <p:cBhvr>
                                        <p:cTn id="198" dur="1" fill="hold">
                                          <p:stCondLst>
                                            <p:cond delay="499"/>
                                          </p:stCondLst>
                                        </p:cTn>
                                        <p:tgtEl>
                                          <p:spTgt spid="44"/>
                                        </p:tgtEl>
                                        <p:attrNameLst>
                                          <p:attrName>style.visibility</p:attrName>
                                        </p:attrNameLst>
                                      </p:cBhvr>
                                      <p:to>
                                        <p:strVal val="hidden"/>
                                      </p:to>
                                    </p:se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nodeType="clickEffect">
                                  <p:stCondLst>
                                    <p:cond delay="0"/>
                                  </p:stCondLst>
                                  <p:childTnLst>
                                    <p:set>
                                      <p:cBhvr>
                                        <p:cTn id="202" dur="1" fill="hold">
                                          <p:stCondLst>
                                            <p:cond delay="0"/>
                                          </p:stCondLst>
                                        </p:cTn>
                                        <p:tgtEl>
                                          <p:spTgt spid="47"/>
                                        </p:tgtEl>
                                        <p:attrNameLst>
                                          <p:attrName>style.visibility</p:attrName>
                                        </p:attrNameLst>
                                      </p:cBhvr>
                                      <p:to>
                                        <p:strVal val="visible"/>
                                      </p:to>
                                    </p:set>
                                    <p:animEffect transition="in" filter="dissolve">
                                      <p:cBhvr>
                                        <p:cTn id="203" dur="500"/>
                                        <p:tgtEl>
                                          <p:spTgt spid="47"/>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xit" presetSubtype="0" fill="hold" nodeType="clickEffect">
                                  <p:stCondLst>
                                    <p:cond delay="0"/>
                                  </p:stCondLst>
                                  <p:childTnLst>
                                    <p:animEffect transition="out" filter="dissolve">
                                      <p:cBhvr>
                                        <p:cTn id="207" dur="500"/>
                                        <p:tgtEl>
                                          <p:spTgt spid="47"/>
                                        </p:tgtEl>
                                      </p:cBhvr>
                                    </p:animEffect>
                                    <p:set>
                                      <p:cBhvr>
                                        <p:cTn id="208" dur="1" fill="hold">
                                          <p:stCondLst>
                                            <p:cond delay="499"/>
                                          </p:stCondLst>
                                        </p:cTn>
                                        <p:tgtEl>
                                          <p:spTgt spid="47"/>
                                        </p:tgtEl>
                                        <p:attrNameLst>
                                          <p:attrName>style.visibility</p:attrName>
                                        </p:attrNameLst>
                                      </p:cBhvr>
                                      <p:to>
                                        <p:strVal val="hidden"/>
                                      </p:to>
                                    </p:se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48"/>
                                        </p:tgtEl>
                                        <p:attrNameLst>
                                          <p:attrName>style.visibility</p:attrName>
                                        </p:attrNameLst>
                                      </p:cBhvr>
                                      <p:to>
                                        <p:strVal val="visible"/>
                                      </p:to>
                                    </p:set>
                                    <p:animEffect transition="in" filter="dissolve">
                                      <p:cBhvr>
                                        <p:cTn id="213" dur="500"/>
                                        <p:tgtEl>
                                          <p:spTgt spid="48"/>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57"/>
                                        </p:tgtEl>
                                        <p:attrNameLst>
                                          <p:attrName>style.visibility</p:attrName>
                                        </p:attrNameLst>
                                      </p:cBhvr>
                                      <p:to>
                                        <p:strVal val="visible"/>
                                      </p:to>
                                    </p:set>
                                    <p:animEffect transition="in" filter="dissolve">
                                      <p:cBhvr>
                                        <p:cTn id="218" dur="500"/>
                                        <p:tgtEl>
                                          <p:spTgt spid="57"/>
                                        </p:tgtEl>
                                      </p:cBhvr>
                                    </p:animEffect>
                                  </p:childTnLst>
                                </p:cTn>
                              </p:par>
                            </p:childTnLst>
                          </p:cTn>
                        </p:par>
                      </p:childTnLst>
                    </p:cTn>
                  </p:par>
                  <p:par>
                    <p:cTn id="219" fill="hold">
                      <p:stCondLst>
                        <p:cond delay="indefinite"/>
                      </p:stCondLst>
                      <p:childTnLst>
                        <p:par>
                          <p:cTn id="220" fill="hold">
                            <p:stCondLst>
                              <p:cond delay="0"/>
                            </p:stCondLst>
                            <p:childTnLst>
                              <p:par>
                                <p:cTn id="221" presetID="9" presetClass="exit" presetSubtype="0" fill="hold" grpId="1" nodeType="clickEffect">
                                  <p:stCondLst>
                                    <p:cond delay="0"/>
                                  </p:stCondLst>
                                  <p:childTnLst>
                                    <p:animEffect transition="out" filter="dissolve">
                                      <p:cBhvr>
                                        <p:cTn id="222" dur="500"/>
                                        <p:tgtEl>
                                          <p:spTgt spid="48"/>
                                        </p:tgtEl>
                                      </p:cBhvr>
                                    </p:animEffect>
                                    <p:set>
                                      <p:cBhvr>
                                        <p:cTn id="223" dur="1" fill="hold">
                                          <p:stCondLst>
                                            <p:cond delay="499"/>
                                          </p:stCondLst>
                                        </p:cTn>
                                        <p:tgtEl>
                                          <p:spTgt spid="48"/>
                                        </p:tgtEl>
                                        <p:attrNameLst>
                                          <p:attrName>style.visibility</p:attrName>
                                        </p:attrNameLst>
                                      </p:cBhvr>
                                      <p:to>
                                        <p:strVal val="hidden"/>
                                      </p:to>
                                    </p:set>
                                  </p:childTnLst>
                                </p:cTn>
                              </p:par>
                            </p:childTnLst>
                          </p:cTn>
                        </p:par>
                      </p:childTnLst>
                    </p:cTn>
                  </p:par>
                  <p:par>
                    <p:cTn id="224" fill="hold">
                      <p:stCondLst>
                        <p:cond delay="indefinite"/>
                      </p:stCondLst>
                      <p:childTnLst>
                        <p:par>
                          <p:cTn id="225" fill="hold">
                            <p:stCondLst>
                              <p:cond delay="0"/>
                            </p:stCondLst>
                            <p:childTnLst>
                              <p:par>
                                <p:cTn id="226" presetID="9" presetClass="entr" presetSubtype="0" fill="hold" grpId="1" nodeType="clickEffect">
                                  <p:stCondLst>
                                    <p:cond delay="0"/>
                                  </p:stCondLst>
                                  <p:childTnLst>
                                    <p:set>
                                      <p:cBhvr>
                                        <p:cTn id="227" dur="1" fill="hold">
                                          <p:stCondLst>
                                            <p:cond delay="0"/>
                                          </p:stCondLst>
                                        </p:cTn>
                                        <p:tgtEl>
                                          <p:spTgt spid="49"/>
                                        </p:tgtEl>
                                        <p:attrNameLst>
                                          <p:attrName>style.visibility</p:attrName>
                                        </p:attrNameLst>
                                      </p:cBhvr>
                                      <p:to>
                                        <p:strVal val="visible"/>
                                      </p:to>
                                    </p:set>
                                    <p:animEffect transition="in" filter="dissolve">
                                      <p:cBhvr>
                                        <p:cTn id="228" dur="500"/>
                                        <p:tgtEl>
                                          <p:spTgt spid="49"/>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58"/>
                                        </p:tgtEl>
                                        <p:attrNameLst>
                                          <p:attrName>style.visibility</p:attrName>
                                        </p:attrNameLst>
                                      </p:cBhvr>
                                      <p:to>
                                        <p:strVal val="visible"/>
                                      </p:to>
                                    </p:set>
                                    <p:animEffect transition="in" filter="dissolve">
                                      <p:cBhvr>
                                        <p:cTn id="233" dur="500"/>
                                        <p:tgtEl>
                                          <p:spTgt spid="58"/>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xit" presetSubtype="0" fill="hold" grpId="0" nodeType="clickEffect">
                                  <p:stCondLst>
                                    <p:cond delay="0"/>
                                  </p:stCondLst>
                                  <p:childTnLst>
                                    <p:animEffect transition="out" filter="dissolve">
                                      <p:cBhvr>
                                        <p:cTn id="237" dur="500"/>
                                        <p:tgtEl>
                                          <p:spTgt spid="49"/>
                                        </p:tgtEl>
                                      </p:cBhvr>
                                    </p:animEffect>
                                    <p:set>
                                      <p:cBhvr>
                                        <p:cTn id="238" dur="1" fill="hold">
                                          <p:stCondLst>
                                            <p:cond delay="499"/>
                                          </p:stCondLst>
                                        </p:cTn>
                                        <p:tgtEl>
                                          <p:spTgt spid="49"/>
                                        </p:tgtEl>
                                        <p:attrNameLst>
                                          <p:attrName>style.visibility</p:attrName>
                                        </p:attrNameLst>
                                      </p:cBhvr>
                                      <p:to>
                                        <p:strVal val="hidden"/>
                                      </p:to>
                                    </p:se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nodeType="clickEffect">
                                  <p:stCondLst>
                                    <p:cond delay="0"/>
                                  </p:stCondLst>
                                  <p:childTnLst>
                                    <p:set>
                                      <p:cBhvr>
                                        <p:cTn id="242" dur="1" fill="hold">
                                          <p:stCondLst>
                                            <p:cond delay="0"/>
                                          </p:stCondLst>
                                        </p:cTn>
                                        <p:tgtEl>
                                          <p:spTgt spid="50"/>
                                        </p:tgtEl>
                                        <p:attrNameLst>
                                          <p:attrName>style.visibility</p:attrName>
                                        </p:attrNameLst>
                                      </p:cBhvr>
                                      <p:to>
                                        <p:strVal val="visible"/>
                                      </p:to>
                                    </p:set>
                                    <p:animEffect transition="in" filter="dissolve">
                                      <p:cBhvr>
                                        <p:cTn id="243" dur="500"/>
                                        <p:tgtEl>
                                          <p:spTgt spid="50"/>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51"/>
                                        </p:tgtEl>
                                        <p:attrNameLst>
                                          <p:attrName>style.visibility</p:attrName>
                                        </p:attrNameLst>
                                      </p:cBhvr>
                                      <p:to>
                                        <p:strVal val="visible"/>
                                      </p:to>
                                    </p:set>
                                    <p:animEffect transition="in" filter="dissolve">
                                      <p:cBhvr>
                                        <p:cTn id="248" dur="500"/>
                                        <p:tgtEl>
                                          <p:spTgt spid="51"/>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59"/>
                                        </p:tgtEl>
                                        <p:attrNameLst>
                                          <p:attrName>style.visibility</p:attrName>
                                        </p:attrNameLst>
                                      </p:cBhvr>
                                      <p:to>
                                        <p:strVal val="visible"/>
                                      </p:to>
                                    </p:set>
                                    <p:animEffect transition="in" filter="dissolve">
                                      <p:cBhvr>
                                        <p:cTn id="253" dur="500"/>
                                        <p:tgtEl>
                                          <p:spTgt spid="59"/>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xit" presetSubtype="0" fill="hold" grpId="1" nodeType="clickEffect">
                                  <p:stCondLst>
                                    <p:cond delay="0"/>
                                  </p:stCondLst>
                                  <p:childTnLst>
                                    <p:animEffect transition="out" filter="dissolve">
                                      <p:cBhvr>
                                        <p:cTn id="257" dur="500"/>
                                        <p:tgtEl>
                                          <p:spTgt spid="51"/>
                                        </p:tgtEl>
                                      </p:cBhvr>
                                    </p:animEffect>
                                    <p:set>
                                      <p:cBhvr>
                                        <p:cTn id="258" dur="1" fill="hold">
                                          <p:stCondLst>
                                            <p:cond delay="499"/>
                                          </p:stCondLst>
                                        </p:cTn>
                                        <p:tgtEl>
                                          <p:spTgt spid="51"/>
                                        </p:tgtEl>
                                        <p:attrNameLst>
                                          <p:attrName>style.visibility</p:attrName>
                                        </p:attrNameLst>
                                      </p:cBhvr>
                                      <p:to>
                                        <p:strVal val="hidden"/>
                                      </p:to>
                                    </p:set>
                                  </p:childTnLst>
                                </p:cTn>
                              </p:par>
                            </p:childTnLst>
                          </p:cTn>
                        </p:par>
                      </p:childTnLst>
                    </p:cTn>
                  </p:par>
                  <p:par>
                    <p:cTn id="259" fill="hold">
                      <p:stCondLst>
                        <p:cond delay="indefinite"/>
                      </p:stCondLst>
                      <p:childTnLst>
                        <p:par>
                          <p:cTn id="260" fill="hold">
                            <p:stCondLst>
                              <p:cond delay="0"/>
                            </p:stCondLst>
                            <p:childTnLst>
                              <p:par>
                                <p:cTn id="261" presetID="9" presetClass="exit" presetSubtype="0" fill="hold" nodeType="clickEffect">
                                  <p:stCondLst>
                                    <p:cond delay="0"/>
                                  </p:stCondLst>
                                  <p:childTnLst>
                                    <p:animEffect transition="out" filter="dissolve">
                                      <p:cBhvr>
                                        <p:cTn id="262" dur="500"/>
                                        <p:tgtEl>
                                          <p:spTgt spid="50"/>
                                        </p:tgtEl>
                                      </p:cBhvr>
                                    </p:animEffect>
                                    <p:set>
                                      <p:cBhvr>
                                        <p:cTn id="263" dur="1" fill="hold">
                                          <p:stCondLst>
                                            <p:cond delay="499"/>
                                          </p:stCondLst>
                                        </p:cTn>
                                        <p:tgtEl>
                                          <p:spTgt spid="50"/>
                                        </p:tgtEl>
                                        <p:attrNameLst>
                                          <p:attrName>style.visibility</p:attrName>
                                        </p:attrNameLst>
                                      </p:cBhvr>
                                      <p:to>
                                        <p:strVal val="hidden"/>
                                      </p:to>
                                    </p:se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47"/>
                                        </p:tgtEl>
                                        <p:attrNameLst>
                                          <p:attrName>style.visibility</p:attrName>
                                        </p:attrNameLst>
                                      </p:cBhvr>
                                      <p:to>
                                        <p:strVal val="visible"/>
                                      </p:to>
                                    </p:set>
                                    <p:animEffect transition="in" filter="dissolve">
                                      <p:cBhvr>
                                        <p:cTn id="268" dur="500"/>
                                        <p:tgtEl>
                                          <p:spTgt spid="47"/>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ntr" presetSubtype="0" fill="hold" grpId="0" nodeType="clickEffect">
                                  <p:stCondLst>
                                    <p:cond delay="0"/>
                                  </p:stCondLst>
                                  <p:childTnLst>
                                    <p:set>
                                      <p:cBhvr>
                                        <p:cTn id="272" dur="1" fill="hold">
                                          <p:stCondLst>
                                            <p:cond delay="0"/>
                                          </p:stCondLst>
                                        </p:cTn>
                                        <p:tgtEl>
                                          <p:spTgt spid="53"/>
                                        </p:tgtEl>
                                        <p:attrNameLst>
                                          <p:attrName>style.visibility</p:attrName>
                                        </p:attrNameLst>
                                      </p:cBhvr>
                                      <p:to>
                                        <p:strVal val="visible"/>
                                      </p:to>
                                    </p:set>
                                    <p:animEffect transition="in" filter="dissolve">
                                      <p:cBhvr>
                                        <p:cTn id="273" dur="500"/>
                                        <p:tgtEl>
                                          <p:spTgt spid="53"/>
                                        </p:tgtEl>
                                      </p:cBhvr>
                                    </p:animEffect>
                                  </p:childTnLst>
                                </p:cTn>
                              </p:par>
                            </p:childTnLst>
                          </p:cTn>
                        </p:par>
                      </p:childTnLst>
                    </p:cTn>
                  </p:par>
                  <p:par>
                    <p:cTn id="274" fill="hold">
                      <p:stCondLst>
                        <p:cond delay="indefinite"/>
                      </p:stCondLst>
                      <p:childTnLst>
                        <p:par>
                          <p:cTn id="275" fill="hold">
                            <p:stCondLst>
                              <p:cond delay="0"/>
                            </p:stCondLst>
                            <p:childTnLst>
                              <p:par>
                                <p:cTn id="276" presetID="9" presetClass="entr" presetSubtype="0" fill="hold" grpId="4" nodeType="clickEffect">
                                  <p:stCondLst>
                                    <p:cond delay="0"/>
                                  </p:stCondLst>
                                  <p:childTnLst>
                                    <p:set>
                                      <p:cBhvr>
                                        <p:cTn id="277" dur="1" fill="hold">
                                          <p:stCondLst>
                                            <p:cond delay="0"/>
                                          </p:stCondLst>
                                        </p:cTn>
                                        <p:tgtEl>
                                          <p:spTgt spid="32"/>
                                        </p:tgtEl>
                                        <p:attrNameLst>
                                          <p:attrName>style.visibility</p:attrName>
                                        </p:attrNameLst>
                                      </p:cBhvr>
                                      <p:to>
                                        <p:strVal val="visible"/>
                                      </p:to>
                                    </p:set>
                                    <p:animEffect transition="in" filter="dissolve">
                                      <p:cBhvr>
                                        <p:cTn id="278" dur="500"/>
                                        <p:tgtEl>
                                          <p:spTgt spid="32"/>
                                        </p:tgtEl>
                                      </p:cBhvr>
                                    </p:animEffect>
                                  </p:childTnLst>
                                </p:cTn>
                              </p:par>
                            </p:childTnLst>
                          </p:cTn>
                        </p:par>
                      </p:childTnLst>
                    </p:cTn>
                  </p:par>
                  <p:par>
                    <p:cTn id="279" fill="hold">
                      <p:stCondLst>
                        <p:cond delay="indefinite"/>
                      </p:stCondLst>
                      <p:childTnLst>
                        <p:par>
                          <p:cTn id="280" fill="hold">
                            <p:stCondLst>
                              <p:cond delay="0"/>
                            </p:stCondLst>
                            <p:childTnLst>
                              <p:par>
                                <p:cTn id="281" presetID="9" presetClass="entr" presetSubtype="0" fill="hold" grpId="2" nodeType="clickEffect">
                                  <p:stCondLst>
                                    <p:cond delay="0"/>
                                  </p:stCondLst>
                                  <p:childTnLst>
                                    <p:set>
                                      <p:cBhvr>
                                        <p:cTn id="282" dur="1" fill="hold">
                                          <p:stCondLst>
                                            <p:cond delay="0"/>
                                          </p:stCondLst>
                                        </p:cTn>
                                        <p:tgtEl>
                                          <p:spTgt spid="33"/>
                                        </p:tgtEl>
                                        <p:attrNameLst>
                                          <p:attrName>style.visibility</p:attrName>
                                        </p:attrNameLst>
                                      </p:cBhvr>
                                      <p:to>
                                        <p:strVal val="visible"/>
                                      </p:to>
                                    </p:set>
                                    <p:animEffect transition="in" filter="dissolve">
                                      <p:cBhvr>
                                        <p:cTn id="283" dur="500"/>
                                        <p:tgtEl>
                                          <p:spTgt spid="33"/>
                                        </p:tgtEl>
                                      </p:cBhvr>
                                    </p:animEffect>
                                  </p:childTnLst>
                                </p:cTn>
                              </p:par>
                            </p:childTnLst>
                          </p:cTn>
                        </p:par>
                      </p:childTnLst>
                    </p:cTn>
                  </p:par>
                  <p:par>
                    <p:cTn id="284" fill="hold">
                      <p:stCondLst>
                        <p:cond delay="indefinite"/>
                      </p:stCondLst>
                      <p:childTnLst>
                        <p:par>
                          <p:cTn id="285" fill="hold">
                            <p:stCondLst>
                              <p:cond delay="0"/>
                            </p:stCondLst>
                            <p:childTnLst>
                              <p:par>
                                <p:cTn id="286" presetID="9" presetClass="entr" presetSubtype="0" fill="hold" grpId="2" nodeType="clickEffect">
                                  <p:stCondLst>
                                    <p:cond delay="0"/>
                                  </p:stCondLst>
                                  <p:childTnLst>
                                    <p:set>
                                      <p:cBhvr>
                                        <p:cTn id="287" dur="1" fill="hold">
                                          <p:stCondLst>
                                            <p:cond delay="0"/>
                                          </p:stCondLst>
                                        </p:cTn>
                                        <p:tgtEl>
                                          <p:spTgt spid="34"/>
                                        </p:tgtEl>
                                        <p:attrNameLst>
                                          <p:attrName>style.visibility</p:attrName>
                                        </p:attrNameLst>
                                      </p:cBhvr>
                                      <p:to>
                                        <p:strVal val="visible"/>
                                      </p:to>
                                    </p:set>
                                    <p:animEffect transition="in" filter="dissolve">
                                      <p:cBhvr>
                                        <p:cTn id="288" dur="500"/>
                                        <p:tgtEl>
                                          <p:spTgt spid="34"/>
                                        </p:tgtEl>
                                      </p:cBhvr>
                                    </p:animEffect>
                                  </p:childTnLst>
                                </p:cTn>
                              </p:par>
                            </p:childTnLst>
                          </p:cTn>
                        </p:par>
                      </p:childTnLst>
                    </p:cTn>
                  </p:par>
                  <p:par>
                    <p:cTn id="289" fill="hold">
                      <p:stCondLst>
                        <p:cond delay="indefinite"/>
                      </p:stCondLst>
                      <p:childTnLst>
                        <p:par>
                          <p:cTn id="290" fill="hold">
                            <p:stCondLst>
                              <p:cond delay="0"/>
                            </p:stCondLst>
                            <p:childTnLst>
                              <p:par>
                                <p:cTn id="291" presetID="9" presetClass="exit" presetSubtype="0" fill="hold" grpId="3" nodeType="clickEffect">
                                  <p:stCondLst>
                                    <p:cond delay="0"/>
                                  </p:stCondLst>
                                  <p:childTnLst>
                                    <p:animEffect transition="out" filter="dissolve">
                                      <p:cBhvr>
                                        <p:cTn id="292" dur="500"/>
                                        <p:tgtEl>
                                          <p:spTgt spid="33"/>
                                        </p:tgtEl>
                                      </p:cBhvr>
                                    </p:animEffect>
                                    <p:set>
                                      <p:cBhvr>
                                        <p:cTn id="293" dur="1" fill="hold">
                                          <p:stCondLst>
                                            <p:cond delay="499"/>
                                          </p:stCondLst>
                                        </p:cTn>
                                        <p:tgtEl>
                                          <p:spTgt spid="33"/>
                                        </p:tgtEl>
                                        <p:attrNameLst>
                                          <p:attrName>style.visibility</p:attrName>
                                        </p:attrNameLst>
                                      </p:cBhvr>
                                      <p:to>
                                        <p:strVal val="hidden"/>
                                      </p:to>
                                    </p:set>
                                  </p:childTnLst>
                                </p:cTn>
                              </p:par>
                              <p:par>
                                <p:cTn id="294" presetID="9" presetClass="exit" presetSubtype="0" fill="hold" grpId="3" nodeType="withEffect">
                                  <p:stCondLst>
                                    <p:cond delay="0"/>
                                  </p:stCondLst>
                                  <p:childTnLst>
                                    <p:animEffect transition="out" filter="dissolve">
                                      <p:cBhvr>
                                        <p:cTn id="295" dur="500"/>
                                        <p:tgtEl>
                                          <p:spTgt spid="34"/>
                                        </p:tgtEl>
                                      </p:cBhvr>
                                    </p:animEffect>
                                    <p:set>
                                      <p:cBhvr>
                                        <p:cTn id="296" dur="1" fill="hold">
                                          <p:stCondLst>
                                            <p:cond delay="499"/>
                                          </p:stCondLst>
                                        </p:cTn>
                                        <p:tgtEl>
                                          <p:spTgt spid="34"/>
                                        </p:tgtEl>
                                        <p:attrNameLst>
                                          <p:attrName>style.visibility</p:attrName>
                                        </p:attrNameLst>
                                      </p:cBhvr>
                                      <p:to>
                                        <p:strVal val="hidden"/>
                                      </p:to>
                                    </p:set>
                                  </p:childTnLst>
                                </p:cTn>
                              </p:par>
                              <p:par>
                                <p:cTn id="297" presetID="9" presetClass="exit" presetSubtype="0" fill="hold" grpId="5" nodeType="withEffect">
                                  <p:stCondLst>
                                    <p:cond delay="0"/>
                                  </p:stCondLst>
                                  <p:childTnLst>
                                    <p:animEffect transition="out" filter="dissolve">
                                      <p:cBhvr>
                                        <p:cTn id="298" dur="500"/>
                                        <p:tgtEl>
                                          <p:spTgt spid="32"/>
                                        </p:tgtEl>
                                      </p:cBhvr>
                                    </p:animEffect>
                                    <p:set>
                                      <p:cBhvr>
                                        <p:cTn id="299" dur="1" fill="hold">
                                          <p:stCondLst>
                                            <p:cond delay="499"/>
                                          </p:stCondLst>
                                        </p:cTn>
                                        <p:tgtEl>
                                          <p:spTgt spid="32"/>
                                        </p:tgtEl>
                                        <p:attrNameLst>
                                          <p:attrName>style.visibility</p:attrName>
                                        </p:attrNameLst>
                                      </p:cBhvr>
                                      <p:to>
                                        <p:strVal val="hidden"/>
                                      </p:to>
                                    </p:set>
                                  </p:childTnLst>
                                </p:cTn>
                              </p:par>
                            </p:childTnLst>
                          </p:cTn>
                        </p:par>
                      </p:childTnLst>
                    </p:cTn>
                  </p:par>
                  <p:par>
                    <p:cTn id="300" fill="hold">
                      <p:stCondLst>
                        <p:cond delay="indefinite"/>
                      </p:stCondLst>
                      <p:childTnLst>
                        <p:par>
                          <p:cTn id="301" fill="hold">
                            <p:stCondLst>
                              <p:cond delay="0"/>
                            </p:stCondLst>
                            <p:childTnLst>
                              <p:par>
                                <p:cTn id="302" presetID="9" presetClass="entr" presetSubtype="0" fill="hold" grpId="2" nodeType="clickEffect">
                                  <p:stCondLst>
                                    <p:cond delay="0"/>
                                  </p:stCondLst>
                                  <p:childTnLst>
                                    <p:set>
                                      <p:cBhvr>
                                        <p:cTn id="303" dur="1" fill="hold">
                                          <p:stCondLst>
                                            <p:cond delay="0"/>
                                          </p:stCondLst>
                                        </p:cTn>
                                        <p:tgtEl>
                                          <p:spTgt spid="36"/>
                                        </p:tgtEl>
                                        <p:attrNameLst>
                                          <p:attrName>style.visibility</p:attrName>
                                        </p:attrNameLst>
                                      </p:cBhvr>
                                      <p:to>
                                        <p:strVal val="visible"/>
                                      </p:to>
                                    </p:set>
                                    <p:animEffect transition="in" filter="dissolve">
                                      <p:cBhvr>
                                        <p:cTn id="304" dur="500"/>
                                        <p:tgtEl>
                                          <p:spTgt spid="36"/>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60"/>
                                        </p:tgtEl>
                                        <p:attrNameLst>
                                          <p:attrName>style.visibility</p:attrName>
                                        </p:attrNameLst>
                                      </p:cBhvr>
                                      <p:to>
                                        <p:strVal val="visible"/>
                                      </p:to>
                                    </p:set>
                                    <p:animEffect transition="in" filter="dissolve">
                                      <p:cBhvr>
                                        <p:cTn id="307" dur="500"/>
                                        <p:tgtEl>
                                          <p:spTgt spid="60"/>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61"/>
                                        </p:tgtEl>
                                        <p:attrNameLst>
                                          <p:attrName>style.visibility</p:attrName>
                                        </p:attrNameLst>
                                      </p:cBhvr>
                                      <p:to>
                                        <p:strVal val="visible"/>
                                      </p:to>
                                    </p:set>
                                    <p:animEffect transition="in" filter="dissolve">
                                      <p:cBhvr>
                                        <p:cTn id="310" dur="500"/>
                                        <p:tgtEl>
                                          <p:spTgt spid="61"/>
                                        </p:tgtEl>
                                      </p:cBhvr>
                                    </p:animEffect>
                                  </p:childTnLst>
                                </p:cTn>
                              </p:par>
                            </p:childTnLst>
                          </p:cTn>
                        </p:par>
                      </p:childTnLst>
                    </p:cTn>
                  </p:par>
                  <p:par>
                    <p:cTn id="311" fill="hold">
                      <p:stCondLst>
                        <p:cond delay="indefinite"/>
                      </p:stCondLst>
                      <p:childTnLst>
                        <p:par>
                          <p:cTn id="312" fill="hold">
                            <p:stCondLst>
                              <p:cond delay="0"/>
                            </p:stCondLst>
                            <p:childTnLst>
                              <p:par>
                                <p:cTn id="313" presetID="9" presetClass="exit" presetSubtype="0" fill="hold" grpId="1" nodeType="clickEffect">
                                  <p:stCondLst>
                                    <p:cond delay="0"/>
                                  </p:stCondLst>
                                  <p:childTnLst>
                                    <p:animEffect transition="out" filter="dissolve">
                                      <p:cBhvr>
                                        <p:cTn id="314" dur="500"/>
                                        <p:tgtEl>
                                          <p:spTgt spid="60"/>
                                        </p:tgtEl>
                                      </p:cBhvr>
                                    </p:animEffect>
                                    <p:set>
                                      <p:cBhvr>
                                        <p:cTn id="315" dur="1" fill="hold">
                                          <p:stCondLst>
                                            <p:cond delay="499"/>
                                          </p:stCondLst>
                                        </p:cTn>
                                        <p:tgtEl>
                                          <p:spTgt spid="60"/>
                                        </p:tgtEl>
                                        <p:attrNameLst>
                                          <p:attrName>style.visibility</p:attrName>
                                        </p:attrNameLst>
                                      </p:cBhvr>
                                      <p:to>
                                        <p:strVal val="hidden"/>
                                      </p:to>
                                    </p:set>
                                  </p:childTnLst>
                                </p:cTn>
                              </p:par>
                              <p:par>
                                <p:cTn id="316" presetID="9" presetClass="exit" presetSubtype="0" fill="hold" grpId="1" nodeType="withEffect">
                                  <p:stCondLst>
                                    <p:cond delay="0"/>
                                  </p:stCondLst>
                                  <p:childTnLst>
                                    <p:animEffect transition="out" filter="dissolve">
                                      <p:cBhvr>
                                        <p:cTn id="317" dur="500"/>
                                        <p:tgtEl>
                                          <p:spTgt spid="61"/>
                                        </p:tgtEl>
                                      </p:cBhvr>
                                    </p:animEffect>
                                    <p:set>
                                      <p:cBhvr>
                                        <p:cTn id="318" dur="1" fill="hold">
                                          <p:stCondLst>
                                            <p:cond delay="499"/>
                                          </p:stCondLst>
                                        </p:cTn>
                                        <p:tgtEl>
                                          <p:spTgt spid="61"/>
                                        </p:tgtEl>
                                        <p:attrNameLst>
                                          <p:attrName>style.visibility</p:attrName>
                                        </p:attrNameLst>
                                      </p:cBhvr>
                                      <p:to>
                                        <p:strVal val="hidden"/>
                                      </p:to>
                                    </p:set>
                                  </p:childTnLst>
                                </p:cTn>
                              </p:par>
                              <p:par>
                                <p:cTn id="319" presetID="9" presetClass="exit" presetSubtype="0" fill="hold" grpId="3" nodeType="withEffect">
                                  <p:stCondLst>
                                    <p:cond delay="0"/>
                                  </p:stCondLst>
                                  <p:childTnLst>
                                    <p:animEffect transition="out" filter="dissolve">
                                      <p:cBhvr>
                                        <p:cTn id="320" dur="500"/>
                                        <p:tgtEl>
                                          <p:spTgt spid="36"/>
                                        </p:tgtEl>
                                      </p:cBhvr>
                                    </p:animEffect>
                                    <p:set>
                                      <p:cBhvr>
                                        <p:cTn id="321" dur="1" fill="hold">
                                          <p:stCondLst>
                                            <p:cond delay="499"/>
                                          </p:stCondLst>
                                        </p:cTn>
                                        <p:tgtEl>
                                          <p:spTgt spid="36"/>
                                        </p:tgtEl>
                                        <p:attrNameLst>
                                          <p:attrName>style.visibility</p:attrName>
                                        </p:attrNameLst>
                                      </p:cBhvr>
                                      <p:to>
                                        <p:strVal val="hidden"/>
                                      </p:to>
                                    </p:se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grpId="0" nodeType="clickEffect">
                                  <p:stCondLst>
                                    <p:cond delay="0"/>
                                  </p:stCondLst>
                                  <p:childTnLst>
                                    <p:set>
                                      <p:cBhvr>
                                        <p:cTn id="325" dur="1" fill="hold">
                                          <p:stCondLst>
                                            <p:cond delay="0"/>
                                          </p:stCondLst>
                                        </p:cTn>
                                        <p:tgtEl>
                                          <p:spTgt spid="54"/>
                                        </p:tgtEl>
                                        <p:attrNameLst>
                                          <p:attrName>style.visibility</p:attrName>
                                        </p:attrNameLst>
                                      </p:cBhvr>
                                      <p:to>
                                        <p:strVal val="visible"/>
                                      </p:to>
                                    </p:set>
                                    <p:animEffect transition="in" filter="dissolve">
                                      <p:cBhvr>
                                        <p:cTn id="326" dur="500"/>
                                        <p:tgtEl>
                                          <p:spTgt spid="54"/>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nodeType="clickEffect">
                                  <p:stCondLst>
                                    <p:cond delay="0"/>
                                  </p:stCondLst>
                                  <p:childTnLst>
                                    <p:set>
                                      <p:cBhvr>
                                        <p:cTn id="330" dur="1" fill="hold">
                                          <p:stCondLst>
                                            <p:cond delay="0"/>
                                          </p:stCondLst>
                                        </p:cTn>
                                        <p:tgtEl>
                                          <p:spTgt spid="54">
                                            <p:txEl>
                                              <p:pRg st="0" end="0"/>
                                            </p:txEl>
                                          </p:spTgt>
                                        </p:tgtEl>
                                        <p:attrNameLst>
                                          <p:attrName>style.visibility</p:attrName>
                                        </p:attrNameLst>
                                      </p:cBhvr>
                                      <p:to>
                                        <p:strVal val="visible"/>
                                      </p:to>
                                    </p:set>
                                    <p:animEffect transition="in" filter="dissolve">
                                      <p:cBhvr>
                                        <p:cTn id="331" dur="500"/>
                                        <p:tgtEl>
                                          <p:spTgt spid="54">
                                            <p:txEl>
                                              <p:pRg st="0" end="0"/>
                                            </p:txEl>
                                          </p:spTgt>
                                        </p:tgtEl>
                                      </p:cBhvr>
                                    </p:animEffect>
                                  </p:childTnLst>
                                </p:cTn>
                              </p:par>
                              <p:par>
                                <p:cTn id="332" presetID="9" presetClass="entr" presetSubtype="0" fill="hold" nodeType="withEffect">
                                  <p:stCondLst>
                                    <p:cond delay="0"/>
                                  </p:stCondLst>
                                  <p:childTnLst>
                                    <p:set>
                                      <p:cBhvr>
                                        <p:cTn id="333" dur="1" fill="hold">
                                          <p:stCondLst>
                                            <p:cond delay="0"/>
                                          </p:stCondLst>
                                        </p:cTn>
                                        <p:tgtEl>
                                          <p:spTgt spid="54">
                                            <p:txEl>
                                              <p:pRg st="1" end="1"/>
                                            </p:txEl>
                                          </p:spTgt>
                                        </p:tgtEl>
                                        <p:attrNameLst>
                                          <p:attrName>style.visibility</p:attrName>
                                        </p:attrNameLst>
                                      </p:cBhvr>
                                      <p:to>
                                        <p:strVal val="visible"/>
                                      </p:to>
                                    </p:set>
                                    <p:animEffect transition="in" filter="dissolve">
                                      <p:cBhvr>
                                        <p:cTn id="334" dur="500"/>
                                        <p:tgtEl>
                                          <p:spTgt spid="54">
                                            <p:txEl>
                                              <p:pRg st="1" end="1"/>
                                            </p:txEl>
                                          </p:spTgt>
                                        </p:tgtEl>
                                      </p:cBhvr>
                                    </p:animEffect>
                                  </p:childTnLst>
                                </p:cTn>
                              </p:par>
                              <p:par>
                                <p:cTn id="335" presetID="9" presetClass="entr" presetSubtype="0" fill="hold" nodeType="withEffect">
                                  <p:stCondLst>
                                    <p:cond delay="0"/>
                                  </p:stCondLst>
                                  <p:childTnLst>
                                    <p:set>
                                      <p:cBhvr>
                                        <p:cTn id="336" dur="1" fill="hold">
                                          <p:stCondLst>
                                            <p:cond delay="0"/>
                                          </p:stCondLst>
                                        </p:cTn>
                                        <p:tgtEl>
                                          <p:spTgt spid="54">
                                            <p:txEl>
                                              <p:pRg st="2" end="2"/>
                                            </p:txEl>
                                          </p:spTgt>
                                        </p:tgtEl>
                                        <p:attrNameLst>
                                          <p:attrName>style.visibility</p:attrName>
                                        </p:attrNameLst>
                                      </p:cBhvr>
                                      <p:to>
                                        <p:strVal val="visible"/>
                                      </p:to>
                                    </p:set>
                                    <p:animEffect transition="in" filter="dissolve">
                                      <p:cBhvr>
                                        <p:cTn id="337" dur="500"/>
                                        <p:tgtEl>
                                          <p:spTgt spid="54">
                                            <p:txEl>
                                              <p:pRg st="2" end="2"/>
                                            </p:txEl>
                                          </p:spTgt>
                                        </p:tgtEl>
                                      </p:cBhvr>
                                    </p:animEffect>
                                  </p:childTnLst>
                                </p:cTn>
                              </p:par>
                              <p:par>
                                <p:cTn id="338" presetID="9" presetClass="entr" presetSubtype="0" fill="hold" nodeType="withEffect">
                                  <p:stCondLst>
                                    <p:cond delay="0"/>
                                  </p:stCondLst>
                                  <p:childTnLst>
                                    <p:set>
                                      <p:cBhvr>
                                        <p:cTn id="339" dur="1" fill="hold">
                                          <p:stCondLst>
                                            <p:cond delay="0"/>
                                          </p:stCondLst>
                                        </p:cTn>
                                        <p:tgtEl>
                                          <p:spTgt spid="54">
                                            <p:txEl>
                                              <p:pRg st="3" end="3"/>
                                            </p:txEl>
                                          </p:spTgt>
                                        </p:tgtEl>
                                        <p:attrNameLst>
                                          <p:attrName>style.visibility</p:attrName>
                                        </p:attrNameLst>
                                      </p:cBhvr>
                                      <p:to>
                                        <p:strVal val="visible"/>
                                      </p:to>
                                    </p:set>
                                    <p:animEffect transition="in" filter="dissolve">
                                      <p:cBhvr>
                                        <p:cTn id="340" dur="500"/>
                                        <p:tgtEl>
                                          <p:spTgt spid="54">
                                            <p:txEl>
                                              <p:pRg st="3" end="3"/>
                                            </p:txEl>
                                          </p:spTgt>
                                        </p:tgtEl>
                                      </p:cBhvr>
                                    </p:animEffect>
                                  </p:childTnLst>
                                </p:cTn>
                              </p:par>
                              <p:par>
                                <p:cTn id="341" presetID="9" presetClass="entr" presetSubtype="0" fill="hold" nodeType="withEffect">
                                  <p:stCondLst>
                                    <p:cond delay="0"/>
                                  </p:stCondLst>
                                  <p:childTnLst>
                                    <p:set>
                                      <p:cBhvr>
                                        <p:cTn id="342" dur="1" fill="hold">
                                          <p:stCondLst>
                                            <p:cond delay="0"/>
                                          </p:stCondLst>
                                        </p:cTn>
                                        <p:tgtEl>
                                          <p:spTgt spid="54">
                                            <p:txEl>
                                              <p:pRg st="4" end="4"/>
                                            </p:txEl>
                                          </p:spTgt>
                                        </p:tgtEl>
                                        <p:attrNameLst>
                                          <p:attrName>style.visibility</p:attrName>
                                        </p:attrNameLst>
                                      </p:cBhvr>
                                      <p:to>
                                        <p:strVal val="visible"/>
                                      </p:to>
                                    </p:set>
                                    <p:animEffect transition="in" filter="dissolve">
                                      <p:cBhvr>
                                        <p:cTn id="343" dur="500"/>
                                        <p:tgtEl>
                                          <p:spTgt spid="54">
                                            <p:txEl>
                                              <p:pRg st="4" end="4"/>
                                            </p:txEl>
                                          </p:spTgt>
                                        </p:tgtEl>
                                      </p:cBhvr>
                                    </p:animEffect>
                                  </p:childTnLst>
                                </p:cTn>
                              </p:par>
                              <p:par>
                                <p:cTn id="344" presetID="9" presetClass="entr" presetSubtype="0" fill="hold" nodeType="withEffect">
                                  <p:stCondLst>
                                    <p:cond delay="0"/>
                                  </p:stCondLst>
                                  <p:childTnLst>
                                    <p:set>
                                      <p:cBhvr>
                                        <p:cTn id="345" dur="1" fill="hold">
                                          <p:stCondLst>
                                            <p:cond delay="0"/>
                                          </p:stCondLst>
                                        </p:cTn>
                                        <p:tgtEl>
                                          <p:spTgt spid="54">
                                            <p:txEl>
                                              <p:pRg st="5" end="5"/>
                                            </p:txEl>
                                          </p:spTgt>
                                        </p:tgtEl>
                                        <p:attrNameLst>
                                          <p:attrName>style.visibility</p:attrName>
                                        </p:attrNameLst>
                                      </p:cBhvr>
                                      <p:to>
                                        <p:strVal val="visible"/>
                                      </p:to>
                                    </p:set>
                                    <p:animEffect transition="in" filter="dissolve">
                                      <p:cBhvr>
                                        <p:cTn id="346" dur="500"/>
                                        <p:tgtEl>
                                          <p:spTgt spid="54">
                                            <p:txEl>
                                              <p:pRg st="5" end="5"/>
                                            </p:txEl>
                                          </p:spTgt>
                                        </p:tgtEl>
                                      </p:cBhvr>
                                    </p:animEffect>
                                  </p:childTnLst>
                                </p:cTn>
                              </p:par>
                              <p:par>
                                <p:cTn id="347" presetID="9" presetClass="entr" presetSubtype="0" fill="hold" nodeType="withEffect">
                                  <p:stCondLst>
                                    <p:cond delay="0"/>
                                  </p:stCondLst>
                                  <p:childTnLst>
                                    <p:set>
                                      <p:cBhvr>
                                        <p:cTn id="348" dur="1" fill="hold">
                                          <p:stCondLst>
                                            <p:cond delay="0"/>
                                          </p:stCondLst>
                                        </p:cTn>
                                        <p:tgtEl>
                                          <p:spTgt spid="54">
                                            <p:txEl>
                                              <p:pRg st="6" end="6"/>
                                            </p:txEl>
                                          </p:spTgt>
                                        </p:tgtEl>
                                        <p:attrNameLst>
                                          <p:attrName>style.visibility</p:attrName>
                                        </p:attrNameLst>
                                      </p:cBhvr>
                                      <p:to>
                                        <p:strVal val="visible"/>
                                      </p:to>
                                    </p:set>
                                    <p:animEffect transition="in" filter="dissolve">
                                      <p:cBhvr>
                                        <p:cTn id="349" dur="500"/>
                                        <p:tgtEl>
                                          <p:spTgt spid="54">
                                            <p:txEl>
                                              <p:pRg st="6" end="6"/>
                                            </p:txEl>
                                          </p:spTgt>
                                        </p:tgtEl>
                                      </p:cBhvr>
                                    </p:animEffect>
                                  </p:childTnLst>
                                </p:cTn>
                              </p:par>
                              <p:par>
                                <p:cTn id="350" presetID="9" presetClass="entr" presetSubtype="0" fill="hold" nodeType="withEffect">
                                  <p:stCondLst>
                                    <p:cond delay="0"/>
                                  </p:stCondLst>
                                  <p:childTnLst>
                                    <p:set>
                                      <p:cBhvr>
                                        <p:cTn id="351" dur="1" fill="hold">
                                          <p:stCondLst>
                                            <p:cond delay="0"/>
                                          </p:stCondLst>
                                        </p:cTn>
                                        <p:tgtEl>
                                          <p:spTgt spid="54">
                                            <p:txEl>
                                              <p:pRg st="7" end="7"/>
                                            </p:txEl>
                                          </p:spTgt>
                                        </p:tgtEl>
                                        <p:attrNameLst>
                                          <p:attrName>style.visibility</p:attrName>
                                        </p:attrNameLst>
                                      </p:cBhvr>
                                      <p:to>
                                        <p:strVal val="visible"/>
                                      </p:to>
                                    </p:set>
                                    <p:animEffect transition="in" filter="dissolve">
                                      <p:cBhvr>
                                        <p:cTn id="352" dur="500"/>
                                        <p:tgtEl>
                                          <p:spTgt spid="54">
                                            <p:txEl>
                                              <p:pRg st="7" end="7"/>
                                            </p:txEl>
                                          </p:spTgt>
                                        </p:tgtEl>
                                      </p:cBhvr>
                                    </p:animEffect>
                                  </p:childTnLst>
                                </p:cTn>
                              </p:par>
                              <p:par>
                                <p:cTn id="353" presetID="9" presetClass="entr" presetSubtype="0" fill="hold" nodeType="withEffect">
                                  <p:stCondLst>
                                    <p:cond delay="0"/>
                                  </p:stCondLst>
                                  <p:childTnLst>
                                    <p:set>
                                      <p:cBhvr>
                                        <p:cTn id="354" dur="1" fill="hold">
                                          <p:stCondLst>
                                            <p:cond delay="0"/>
                                          </p:stCondLst>
                                        </p:cTn>
                                        <p:tgtEl>
                                          <p:spTgt spid="54">
                                            <p:txEl>
                                              <p:pRg st="8" end="8"/>
                                            </p:txEl>
                                          </p:spTgt>
                                        </p:tgtEl>
                                        <p:attrNameLst>
                                          <p:attrName>style.visibility</p:attrName>
                                        </p:attrNameLst>
                                      </p:cBhvr>
                                      <p:to>
                                        <p:strVal val="visible"/>
                                      </p:to>
                                    </p:set>
                                    <p:animEffect transition="in" filter="dissolve">
                                      <p:cBhvr>
                                        <p:cTn id="355" dur="500"/>
                                        <p:tgtEl>
                                          <p:spTgt spid="54">
                                            <p:txEl>
                                              <p:pRg st="8" end="8"/>
                                            </p:txEl>
                                          </p:spTgt>
                                        </p:tgtEl>
                                      </p:cBhvr>
                                    </p:animEffect>
                                  </p:childTnLst>
                                </p:cTn>
                              </p:par>
                            </p:childTnLst>
                          </p:cTn>
                        </p:par>
                      </p:childTnLst>
                    </p:cTn>
                  </p:par>
                  <p:par>
                    <p:cTn id="356" fill="hold">
                      <p:stCondLst>
                        <p:cond delay="indefinite"/>
                      </p:stCondLst>
                      <p:childTnLst>
                        <p:par>
                          <p:cTn id="357" fill="hold">
                            <p:stCondLst>
                              <p:cond delay="0"/>
                            </p:stCondLst>
                            <p:childTnLst>
                              <p:par>
                                <p:cTn id="358" presetID="9" presetClass="entr" presetSubtype="0" fill="hold" nodeType="clickEffect">
                                  <p:stCondLst>
                                    <p:cond delay="0"/>
                                  </p:stCondLst>
                                  <p:childTnLst>
                                    <p:set>
                                      <p:cBhvr>
                                        <p:cTn id="359" dur="1" fill="hold">
                                          <p:stCondLst>
                                            <p:cond delay="0"/>
                                          </p:stCondLst>
                                        </p:cTn>
                                        <p:tgtEl>
                                          <p:spTgt spid="65"/>
                                        </p:tgtEl>
                                        <p:attrNameLst>
                                          <p:attrName>style.visibility</p:attrName>
                                        </p:attrNameLst>
                                      </p:cBhvr>
                                      <p:to>
                                        <p:strVal val="visible"/>
                                      </p:to>
                                    </p:set>
                                    <p:animEffect transition="in" filter="dissolve">
                                      <p:cBhvr>
                                        <p:cTn id="360"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361" fill="hold">
                      <p:stCondLst>
                        <p:cond delay="indefinite"/>
                      </p:stCondLst>
                      <p:childTnLst>
                        <p:par>
                          <p:cTn id="362" fill="hold">
                            <p:stCondLst>
                              <p:cond delay="0"/>
                            </p:stCondLst>
                            <p:childTnLst>
                              <p:par>
                                <p:cTn id="363" presetID="9" presetClass="entr" presetSubtype="0" fill="hold" nodeType="clickEffect">
                                  <p:stCondLst>
                                    <p:cond delay="0"/>
                                  </p:stCondLst>
                                  <p:childTnLst>
                                    <p:set>
                                      <p:cBhvr>
                                        <p:cTn id="364" dur="1" fill="hold">
                                          <p:stCondLst>
                                            <p:cond delay="0"/>
                                          </p:stCondLst>
                                        </p:cTn>
                                        <p:tgtEl>
                                          <p:spTgt spid="63"/>
                                        </p:tgtEl>
                                        <p:attrNameLst>
                                          <p:attrName>style.visibility</p:attrName>
                                        </p:attrNameLst>
                                      </p:cBhvr>
                                      <p:to>
                                        <p:strVal val="visible"/>
                                      </p:to>
                                    </p:set>
                                    <p:animEffect transition="in" filter="dissolve">
                                      <p:cBhvr>
                                        <p:cTn id="365" dur="500"/>
                                        <p:tgtEl>
                                          <p:spTgt spid="63"/>
                                        </p:tgtEl>
                                      </p:cBhvr>
                                    </p:animEffect>
                                  </p:childTnLst>
                                  <p:subTnLst>
                                    <p:set>
                                      <p:cBhvr override="childStyle">
                                        <p:cTn dur="1" fill="hold" display="0" masterRel="nextClick" afterEffect="1"/>
                                        <p:tgtEl>
                                          <p:spTgt spid="63"/>
                                        </p:tgtEl>
                                        <p:attrNameLst>
                                          <p:attrName>style.visibility</p:attrName>
                                        </p:attrNameLst>
                                      </p:cBhvr>
                                      <p:to>
                                        <p:strVal val="hidden"/>
                                      </p:to>
                                    </p:set>
                                  </p:subTnLst>
                                </p:cTn>
                              </p:par>
                            </p:childTnLst>
                          </p:cTn>
                        </p:par>
                      </p:childTnLst>
                    </p:cTn>
                  </p:par>
                  <p:par>
                    <p:cTn id="366" fill="hold">
                      <p:stCondLst>
                        <p:cond delay="indefinite"/>
                      </p:stCondLst>
                      <p:childTnLst>
                        <p:par>
                          <p:cTn id="367" fill="hold">
                            <p:stCondLst>
                              <p:cond delay="0"/>
                            </p:stCondLst>
                            <p:childTnLst>
                              <p:par>
                                <p:cTn id="368" presetID="9" presetClass="entr" presetSubtype="0" fill="hold" nodeType="clickEffect">
                                  <p:stCondLst>
                                    <p:cond delay="0"/>
                                  </p:stCondLst>
                                  <p:childTnLst>
                                    <p:set>
                                      <p:cBhvr>
                                        <p:cTn id="369" dur="1" fill="hold">
                                          <p:stCondLst>
                                            <p:cond delay="0"/>
                                          </p:stCondLst>
                                        </p:cTn>
                                        <p:tgtEl>
                                          <p:spTgt spid="66"/>
                                        </p:tgtEl>
                                        <p:attrNameLst>
                                          <p:attrName>style.visibility</p:attrName>
                                        </p:attrNameLst>
                                      </p:cBhvr>
                                      <p:to>
                                        <p:strVal val="visible"/>
                                      </p:to>
                                    </p:set>
                                    <p:animEffect transition="in" filter="dissolve">
                                      <p:cBhvr>
                                        <p:cTn id="370"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371" fill="hold">
                      <p:stCondLst>
                        <p:cond delay="indefinite"/>
                      </p:stCondLst>
                      <p:childTnLst>
                        <p:par>
                          <p:cTn id="372" fill="hold">
                            <p:stCondLst>
                              <p:cond delay="0"/>
                            </p:stCondLst>
                            <p:childTnLst>
                              <p:par>
                                <p:cTn id="373" presetID="9" presetClass="entr" presetSubtype="0" fill="hold" nodeType="clickEffect">
                                  <p:stCondLst>
                                    <p:cond delay="0"/>
                                  </p:stCondLst>
                                  <p:childTnLst>
                                    <p:set>
                                      <p:cBhvr>
                                        <p:cTn id="374" dur="1" fill="hold">
                                          <p:stCondLst>
                                            <p:cond delay="0"/>
                                          </p:stCondLst>
                                        </p:cTn>
                                        <p:tgtEl>
                                          <p:spTgt spid="67"/>
                                        </p:tgtEl>
                                        <p:attrNameLst>
                                          <p:attrName>style.visibility</p:attrName>
                                        </p:attrNameLst>
                                      </p:cBhvr>
                                      <p:to>
                                        <p:strVal val="visible"/>
                                      </p:to>
                                    </p:set>
                                    <p:animEffect transition="in" filter="dissolve">
                                      <p:cBhvr>
                                        <p:cTn id="375" dur="500"/>
                                        <p:tgtEl>
                                          <p:spTgt spid="67"/>
                                        </p:tgtEl>
                                      </p:cBhvr>
                                    </p:animEffect>
                                  </p:childTnLst>
                                  <p:subTnLst>
                                    <p:set>
                                      <p:cBhvr override="childStyle">
                                        <p:cTn dur="1" fill="hold" display="0" masterRel="nextClick" afterEffect="1"/>
                                        <p:tgtEl>
                                          <p:spTgt spid="67"/>
                                        </p:tgtEl>
                                        <p:attrNameLst>
                                          <p:attrName>style.visibility</p:attrName>
                                        </p:attrNameLst>
                                      </p:cBhvr>
                                      <p:to>
                                        <p:strVal val="hidden"/>
                                      </p:to>
                                    </p:set>
                                  </p:subTnLst>
                                </p:cTn>
                              </p:par>
                            </p:childTnLst>
                          </p:cTn>
                        </p:par>
                      </p:childTnLst>
                    </p:cTn>
                  </p:par>
                  <p:par>
                    <p:cTn id="376" fill="hold">
                      <p:stCondLst>
                        <p:cond delay="indefinite"/>
                      </p:stCondLst>
                      <p:childTnLst>
                        <p:par>
                          <p:cTn id="377" fill="hold">
                            <p:stCondLst>
                              <p:cond delay="0"/>
                            </p:stCondLst>
                            <p:childTnLst>
                              <p:par>
                                <p:cTn id="378" presetID="9" presetClass="entr" presetSubtype="0" fill="hold" nodeType="clickEffect">
                                  <p:stCondLst>
                                    <p:cond delay="0"/>
                                  </p:stCondLst>
                                  <p:childTnLst>
                                    <p:set>
                                      <p:cBhvr>
                                        <p:cTn id="379" dur="1" fill="hold">
                                          <p:stCondLst>
                                            <p:cond delay="0"/>
                                          </p:stCondLst>
                                        </p:cTn>
                                        <p:tgtEl>
                                          <p:spTgt spid="54">
                                            <p:txEl>
                                              <p:pRg st="9" end="9"/>
                                            </p:txEl>
                                          </p:spTgt>
                                        </p:tgtEl>
                                        <p:attrNameLst>
                                          <p:attrName>style.visibility</p:attrName>
                                        </p:attrNameLst>
                                      </p:cBhvr>
                                      <p:to>
                                        <p:strVal val="visible"/>
                                      </p:to>
                                    </p:set>
                                    <p:animEffect transition="in" filter="dissolve">
                                      <p:cBhvr>
                                        <p:cTn id="380" dur="500"/>
                                        <p:tgtEl>
                                          <p:spTgt spid="54">
                                            <p:txEl>
                                              <p:pRg st="9" end="9"/>
                                            </p:txEl>
                                          </p:spTgt>
                                        </p:tgtEl>
                                      </p:cBhvr>
                                    </p:animEffect>
                                  </p:childTnLst>
                                </p:cTn>
                              </p:par>
                              <p:par>
                                <p:cTn id="381" presetID="9" presetClass="entr" presetSubtype="0" fill="hold" nodeType="withEffect">
                                  <p:stCondLst>
                                    <p:cond delay="0"/>
                                  </p:stCondLst>
                                  <p:childTnLst>
                                    <p:set>
                                      <p:cBhvr>
                                        <p:cTn id="382" dur="1" fill="hold">
                                          <p:stCondLst>
                                            <p:cond delay="0"/>
                                          </p:stCondLst>
                                        </p:cTn>
                                        <p:tgtEl>
                                          <p:spTgt spid="54">
                                            <p:txEl>
                                              <p:pRg st="10" end="10"/>
                                            </p:txEl>
                                          </p:spTgt>
                                        </p:tgtEl>
                                        <p:attrNameLst>
                                          <p:attrName>style.visibility</p:attrName>
                                        </p:attrNameLst>
                                      </p:cBhvr>
                                      <p:to>
                                        <p:strVal val="visible"/>
                                      </p:to>
                                    </p:set>
                                    <p:animEffect transition="in" filter="dissolve">
                                      <p:cBhvr>
                                        <p:cTn id="383" dur="500"/>
                                        <p:tgtEl>
                                          <p:spTgt spid="54">
                                            <p:txEl>
                                              <p:pRg st="10" end="10"/>
                                            </p:txEl>
                                          </p:spTgt>
                                        </p:tgtEl>
                                      </p:cBhvr>
                                    </p:animEffect>
                                  </p:childTnLst>
                                </p:cTn>
                              </p:par>
                              <p:par>
                                <p:cTn id="384" presetID="9" presetClass="entr" presetSubtype="0" fill="hold" nodeType="withEffect">
                                  <p:stCondLst>
                                    <p:cond delay="0"/>
                                  </p:stCondLst>
                                  <p:childTnLst>
                                    <p:set>
                                      <p:cBhvr>
                                        <p:cTn id="385" dur="1" fill="hold">
                                          <p:stCondLst>
                                            <p:cond delay="0"/>
                                          </p:stCondLst>
                                        </p:cTn>
                                        <p:tgtEl>
                                          <p:spTgt spid="54">
                                            <p:txEl>
                                              <p:pRg st="11" end="11"/>
                                            </p:txEl>
                                          </p:spTgt>
                                        </p:tgtEl>
                                        <p:attrNameLst>
                                          <p:attrName>style.visibility</p:attrName>
                                        </p:attrNameLst>
                                      </p:cBhvr>
                                      <p:to>
                                        <p:strVal val="visible"/>
                                      </p:to>
                                    </p:set>
                                    <p:animEffect transition="in" filter="dissolve">
                                      <p:cBhvr>
                                        <p:cTn id="386" dur="500"/>
                                        <p:tgtEl>
                                          <p:spTgt spid="54">
                                            <p:txEl>
                                              <p:pRg st="11" end="11"/>
                                            </p:txEl>
                                          </p:spTgt>
                                        </p:tgtEl>
                                      </p:cBhvr>
                                    </p:animEffect>
                                  </p:childTnLst>
                                </p:cTn>
                              </p:par>
                              <p:par>
                                <p:cTn id="387" presetID="9" presetClass="entr" presetSubtype="0" fill="hold" nodeType="withEffect">
                                  <p:stCondLst>
                                    <p:cond delay="0"/>
                                  </p:stCondLst>
                                  <p:childTnLst>
                                    <p:set>
                                      <p:cBhvr>
                                        <p:cTn id="388" dur="1" fill="hold">
                                          <p:stCondLst>
                                            <p:cond delay="0"/>
                                          </p:stCondLst>
                                        </p:cTn>
                                        <p:tgtEl>
                                          <p:spTgt spid="54">
                                            <p:txEl>
                                              <p:pRg st="12" end="12"/>
                                            </p:txEl>
                                          </p:spTgt>
                                        </p:tgtEl>
                                        <p:attrNameLst>
                                          <p:attrName>style.visibility</p:attrName>
                                        </p:attrNameLst>
                                      </p:cBhvr>
                                      <p:to>
                                        <p:strVal val="visible"/>
                                      </p:to>
                                    </p:set>
                                    <p:animEffect transition="in" filter="dissolve">
                                      <p:cBhvr>
                                        <p:cTn id="389" dur="500"/>
                                        <p:tgtEl>
                                          <p:spTgt spid="54">
                                            <p:txEl>
                                              <p:pRg st="12" end="12"/>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9" presetClass="entr" presetSubtype="0" fill="hold" nodeType="clickEffect">
                                  <p:stCondLst>
                                    <p:cond delay="0"/>
                                  </p:stCondLst>
                                  <p:childTnLst>
                                    <p:set>
                                      <p:cBhvr>
                                        <p:cTn id="393" dur="1" fill="hold">
                                          <p:stCondLst>
                                            <p:cond delay="0"/>
                                          </p:stCondLst>
                                        </p:cTn>
                                        <p:tgtEl>
                                          <p:spTgt spid="68"/>
                                        </p:tgtEl>
                                        <p:attrNameLst>
                                          <p:attrName>style.visibility</p:attrName>
                                        </p:attrNameLst>
                                      </p:cBhvr>
                                      <p:to>
                                        <p:strVal val="visible"/>
                                      </p:to>
                                    </p:set>
                                    <p:animEffect transition="in" filter="dissolve">
                                      <p:cBhvr>
                                        <p:cTn id="394" dur="500"/>
                                        <p:tgtEl>
                                          <p:spTgt spid="68"/>
                                        </p:tgtEl>
                                      </p:cBhvr>
                                    </p:animEffect>
                                  </p:childTnLst>
                                </p:cTn>
                              </p:par>
                            </p:childTnLst>
                          </p:cTn>
                        </p:par>
                      </p:childTnLst>
                    </p:cTn>
                  </p:par>
                  <p:par>
                    <p:cTn id="395" fill="hold">
                      <p:stCondLst>
                        <p:cond delay="indefinite"/>
                      </p:stCondLst>
                      <p:childTnLst>
                        <p:par>
                          <p:cTn id="396" fill="hold">
                            <p:stCondLst>
                              <p:cond delay="0"/>
                            </p:stCondLst>
                            <p:childTnLst>
                              <p:par>
                                <p:cTn id="397" presetID="9" presetClass="entr" presetSubtype="0" fill="hold" grpId="0" nodeType="clickEffect">
                                  <p:stCondLst>
                                    <p:cond delay="0"/>
                                  </p:stCondLst>
                                  <p:childTnLst>
                                    <p:set>
                                      <p:cBhvr>
                                        <p:cTn id="398" dur="1" fill="hold">
                                          <p:stCondLst>
                                            <p:cond delay="0"/>
                                          </p:stCondLst>
                                        </p:cTn>
                                        <p:tgtEl>
                                          <p:spTgt spid="69"/>
                                        </p:tgtEl>
                                        <p:attrNameLst>
                                          <p:attrName>style.visibility</p:attrName>
                                        </p:attrNameLst>
                                      </p:cBhvr>
                                      <p:to>
                                        <p:strVal val="visible"/>
                                      </p:to>
                                    </p:set>
                                    <p:animEffect transition="in" filter="dissolve">
                                      <p:cBhvr>
                                        <p:cTn id="399"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31" grpId="0" animBg="1"/>
      <p:bldP spid="32" grpId="0" animBg="1"/>
      <p:bldP spid="32" grpId="1" animBg="1"/>
      <p:bldP spid="32" grpId="2" animBg="1"/>
      <p:bldP spid="32" grpId="3" animBg="1"/>
      <p:bldP spid="32" grpId="4" animBg="1"/>
      <p:bldP spid="32" grpId="5" animBg="1"/>
      <p:bldP spid="33" grpId="0" animBg="1"/>
      <p:bldP spid="33" grpId="1" animBg="1"/>
      <p:bldP spid="33" grpId="2" animBg="1"/>
      <p:bldP spid="33" grpId="3" animBg="1"/>
      <p:bldP spid="34" grpId="0" animBg="1"/>
      <p:bldP spid="34" grpId="1" animBg="1"/>
      <p:bldP spid="34" grpId="2" animBg="1"/>
      <p:bldP spid="34" grpId="3" animBg="1"/>
      <p:bldP spid="35" grpId="0"/>
      <p:bldP spid="36" grpId="0" animBg="1"/>
      <p:bldP spid="36" grpId="1" animBg="1"/>
      <p:bldP spid="36" grpId="2" animBg="1"/>
      <p:bldP spid="36" grpId="3" animBg="1"/>
      <p:bldP spid="37" grpId="0" animBg="1"/>
      <p:bldP spid="37" grpId="1" animBg="1"/>
      <p:bldP spid="38" grpId="0" animBg="1"/>
      <p:bldP spid="38" grpId="1" animBg="1"/>
      <p:bldP spid="40" grpId="0"/>
      <p:bldP spid="41" grpId="0"/>
      <p:bldP spid="42" grpId="0"/>
      <p:bldP spid="43" grpId="0" animBg="1"/>
      <p:bldP spid="43" grpId="1" animBg="1"/>
      <p:bldP spid="46" grpId="0" animBg="1"/>
      <p:bldP spid="46" grpId="1" animBg="1"/>
      <p:bldP spid="48" grpId="0" animBg="1"/>
      <p:bldP spid="48" grpId="1" animBg="1"/>
      <p:bldP spid="49" grpId="0" animBg="1"/>
      <p:bldP spid="49" grpId="1" animBg="1"/>
      <p:bldP spid="51" grpId="0" animBg="1"/>
      <p:bldP spid="51" grpId="1" animBg="1"/>
      <p:bldP spid="53" grpId="0" animBg="1"/>
      <p:bldP spid="56" grpId="0"/>
      <p:bldP spid="57" grpId="0"/>
      <p:bldP spid="58" grpId="0"/>
      <p:bldP spid="59" grpId="0"/>
      <p:bldP spid="60" grpId="0" animBg="1"/>
      <p:bldP spid="60" grpId="1" animBg="1"/>
      <p:bldP spid="61" grpId="0" animBg="1"/>
      <p:bldP spid="61" grpId="1" animBg="1"/>
      <p:bldP spid="54" grpId="0" animBg="1"/>
      <p:bldP spid="62" grpId="0" animBg="1"/>
      <p:bldP spid="70" grpId="0"/>
      <p:bldP spid="6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7" name="Picture 146">
            <a:extLst>
              <a:ext uri="{FF2B5EF4-FFF2-40B4-BE49-F238E27FC236}">
                <a16:creationId xmlns:a16="http://schemas.microsoft.com/office/drawing/2014/main" id="{06EE4AB9-E66E-5C4B-8FAB-BFDB797777CA}"/>
              </a:ext>
            </a:extLst>
          </p:cNvPr>
          <p:cNvPicPr>
            <a:picLocks noChangeAspect="1"/>
          </p:cNvPicPr>
          <p:nvPr/>
        </p:nvPicPr>
        <p:blipFill>
          <a:blip r:embed="rId3"/>
          <a:stretch>
            <a:fillRect/>
          </a:stretch>
        </p:blipFill>
        <p:spPr>
          <a:xfrm>
            <a:off x="4172881" y="5102526"/>
            <a:ext cx="4263426" cy="1703401"/>
          </a:xfrm>
          <a:prstGeom prst="rect">
            <a:avLst/>
          </a:prstGeom>
        </p:spPr>
      </p:pic>
      <p:sp>
        <p:nvSpPr>
          <p:cNvPr id="4" name="object 11">
            <a:extLst>
              <a:ext uri="{FF2B5EF4-FFF2-40B4-BE49-F238E27FC236}">
                <a16:creationId xmlns:a16="http://schemas.microsoft.com/office/drawing/2014/main" id="{DFD8A67A-60AF-BF4A-A37F-A1A80D5EB6E1}"/>
              </a:ext>
            </a:extLst>
          </p:cNvPr>
          <p:cNvSpPr/>
          <p:nvPr/>
        </p:nvSpPr>
        <p:spPr>
          <a:xfrm>
            <a:off x="1480313" y="165231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425083" y="166439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001752" y="244487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602283" y="242744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586991" y="244487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184132" y="242744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Pre-order</a:t>
            </a:r>
            <a:r>
              <a:rPr lang="zh-CN" altLang="en-US" dirty="0"/>
              <a:t> </a:t>
            </a:r>
            <a:r>
              <a:rPr lang="en-US" altLang="zh-CN" dirty="0"/>
              <a:t>Traversal (Iteratively)</a:t>
            </a:r>
            <a:endParaRPr lang="en-US" dirty="0"/>
          </a:p>
        </p:txBody>
      </p:sp>
      <p:sp>
        <p:nvSpPr>
          <p:cNvPr id="11" name="object 13">
            <a:extLst>
              <a:ext uri="{FF2B5EF4-FFF2-40B4-BE49-F238E27FC236}">
                <a16:creationId xmlns:a16="http://schemas.microsoft.com/office/drawing/2014/main" id="{0FA32780-F72A-2D42-9DE1-670868B11B04}"/>
              </a:ext>
            </a:extLst>
          </p:cNvPr>
          <p:cNvSpPr/>
          <p:nvPr/>
        </p:nvSpPr>
        <p:spPr>
          <a:xfrm>
            <a:off x="2349280" y="26870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625429" y="269387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1921477" y="11946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648263" y="269387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310843" y="26869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058911" y="13257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1757185" y="284276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474650" y="282238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785696" y="28144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390802" y="281224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166317" y="19367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303751" y="20659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2748509" y="193671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2885943" y="2080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60" name="Rectangle 59">
            <a:extLst>
              <a:ext uri="{FF2B5EF4-FFF2-40B4-BE49-F238E27FC236}">
                <a16:creationId xmlns:a16="http://schemas.microsoft.com/office/drawing/2014/main" id="{5EA4F734-D2A5-9B4C-8B37-95BD32CA6FC7}"/>
              </a:ext>
            </a:extLst>
          </p:cNvPr>
          <p:cNvSpPr/>
          <p:nvPr/>
        </p:nvSpPr>
        <p:spPr>
          <a:xfrm>
            <a:off x="519047" y="2570866"/>
            <a:ext cx="863625" cy="77062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64" name="Straight Arrow Connector 63">
            <a:extLst>
              <a:ext uri="{FF2B5EF4-FFF2-40B4-BE49-F238E27FC236}">
                <a16:creationId xmlns:a16="http://schemas.microsoft.com/office/drawing/2014/main" id="{80926489-EDF9-2549-9ECB-D12355F28561}"/>
              </a:ext>
            </a:extLst>
          </p:cNvPr>
          <p:cNvCxnSpPr>
            <a:cxnSpLocks/>
          </p:cNvCxnSpPr>
          <p:nvPr/>
        </p:nvCxnSpPr>
        <p:spPr>
          <a:xfrm flipH="1">
            <a:off x="2045043" y="2296405"/>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1" name="Rectangle 70">
            <a:extLst>
              <a:ext uri="{FF2B5EF4-FFF2-40B4-BE49-F238E27FC236}">
                <a16:creationId xmlns:a16="http://schemas.microsoft.com/office/drawing/2014/main" id="{21EE3C90-FC54-244F-BAA8-F15F16719A11}"/>
              </a:ext>
            </a:extLst>
          </p:cNvPr>
          <p:cNvSpPr/>
          <p:nvPr/>
        </p:nvSpPr>
        <p:spPr>
          <a:xfrm>
            <a:off x="4330701" y="1434316"/>
            <a:ext cx="3364475" cy="646331"/>
          </a:xfrm>
          <a:prstGeom prst="rect">
            <a:avLst/>
          </a:prstGeom>
          <a:solidFill>
            <a:srgbClr val="E6A20E"/>
          </a:solidFill>
        </p:spPr>
        <p:txBody>
          <a:bodyPr wrap="square">
            <a:spAutoFit/>
          </a:bodyPr>
          <a:lstStyle/>
          <a:p>
            <a:pPr>
              <a:spcBef>
                <a:spcPts val="200"/>
              </a:spcBef>
              <a:spcAft>
                <a:spcPts val="200"/>
              </a:spcAft>
            </a:pPr>
            <a:r>
              <a:rPr lang="en-US" dirty="0">
                <a:latin typeface="Arial"/>
                <a:cs typeface="Arial"/>
              </a:rPr>
              <a:t>Challenging: When we finish D, how do we go to E and C next?</a:t>
            </a:r>
          </a:p>
        </p:txBody>
      </p:sp>
      <p:sp>
        <p:nvSpPr>
          <p:cNvPr id="72" name="Rectangle 71">
            <a:extLst>
              <a:ext uri="{FF2B5EF4-FFF2-40B4-BE49-F238E27FC236}">
                <a16:creationId xmlns:a16="http://schemas.microsoft.com/office/drawing/2014/main" id="{8A69821E-8F69-D34A-B396-E4A709E46AE2}"/>
              </a:ext>
            </a:extLst>
          </p:cNvPr>
          <p:cNvSpPr/>
          <p:nvPr/>
        </p:nvSpPr>
        <p:spPr>
          <a:xfrm>
            <a:off x="4330701" y="2291561"/>
            <a:ext cx="3619849" cy="646331"/>
          </a:xfrm>
          <a:prstGeom prst="rect">
            <a:avLst/>
          </a:prstGeom>
          <a:solidFill>
            <a:schemeClr val="accent1"/>
          </a:solidFill>
        </p:spPr>
        <p:txBody>
          <a:bodyPr wrap="square">
            <a:spAutoFit/>
          </a:bodyPr>
          <a:lstStyle/>
          <a:p>
            <a:r>
              <a:rPr lang="en-US" dirty="0">
                <a:solidFill>
                  <a:schemeClr val="bg1"/>
                </a:solidFill>
                <a:latin typeface="Arial"/>
                <a:cs typeface="Arial"/>
              </a:rPr>
              <a:t>Idea: Keep a list and keep adding to it and removing from </a:t>
            </a:r>
            <a:r>
              <a:rPr lang="en-US" altLang="zh-CN" dirty="0">
                <a:solidFill>
                  <a:schemeClr val="bg1"/>
                </a:solidFill>
                <a:latin typeface="Arial"/>
                <a:cs typeface="Arial"/>
              </a:rPr>
              <a:t>end</a:t>
            </a:r>
            <a:r>
              <a:rPr lang="en-US" dirty="0">
                <a:solidFill>
                  <a:schemeClr val="bg1"/>
                </a:solidFill>
                <a:latin typeface="Arial"/>
                <a:cs typeface="Arial"/>
              </a:rPr>
              <a:t>.</a:t>
            </a:r>
          </a:p>
        </p:txBody>
      </p:sp>
      <p:cxnSp>
        <p:nvCxnSpPr>
          <p:cNvPr id="73" name="Straight Arrow Connector 72">
            <a:extLst>
              <a:ext uri="{FF2B5EF4-FFF2-40B4-BE49-F238E27FC236}">
                <a16:creationId xmlns:a16="http://schemas.microsoft.com/office/drawing/2014/main" id="{E6C361DE-AA2D-854D-A420-17840F16F49C}"/>
              </a:ext>
            </a:extLst>
          </p:cNvPr>
          <p:cNvCxnSpPr>
            <a:cxnSpLocks/>
          </p:cNvCxnSpPr>
          <p:nvPr/>
        </p:nvCxnSpPr>
        <p:spPr>
          <a:xfrm flipH="1">
            <a:off x="3381178" y="1546638"/>
            <a:ext cx="364954" cy="307664"/>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75" name="TextBox 74">
            <a:extLst>
              <a:ext uri="{FF2B5EF4-FFF2-40B4-BE49-F238E27FC236}">
                <a16:creationId xmlns:a16="http://schemas.microsoft.com/office/drawing/2014/main" id="{5E14B70F-0F0E-DD41-B668-B0FFB5B92169}"/>
              </a:ext>
            </a:extLst>
          </p:cNvPr>
          <p:cNvSpPr txBox="1"/>
          <p:nvPr/>
        </p:nvSpPr>
        <p:spPr>
          <a:xfrm>
            <a:off x="410181" y="357050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114040BD-294E-3243-804D-B79F598D2A2F}"/>
              </a:ext>
            </a:extLst>
          </p:cNvPr>
          <p:cNvSpPr txBox="1"/>
          <p:nvPr/>
        </p:nvSpPr>
        <p:spPr>
          <a:xfrm>
            <a:off x="1187081"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7" name="TextBox 76">
            <a:extLst>
              <a:ext uri="{FF2B5EF4-FFF2-40B4-BE49-F238E27FC236}">
                <a16:creationId xmlns:a16="http://schemas.microsoft.com/office/drawing/2014/main" id="{2360D13A-8824-CC4A-BB09-E4A9A26E1008}"/>
              </a:ext>
            </a:extLst>
          </p:cNvPr>
          <p:cNvSpPr txBox="1"/>
          <p:nvPr/>
        </p:nvSpPr>
        <p:spPr>
          <a:xfrm>
            <a:off x="1618286"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514BA6D3-F4EF-0441-994E-D5C6182EA479}"/>
              </a:ext>
            </a:extLst>
          </p:cNvPr>
          <p:cNvSpPr txBox="1"/>
          <p:nvPr/>
        </p:nvSpPr>
        <p:spPr>
          <a:xfrm>
            <a:off x="2049491" y="3599498"/>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79" name="TextBox 78">
            <a:extLst>
              <a:ext uri="{FF2B5EF4-FFF2-40B4-BE49-F238E27FC236}">
                <a16:creationId xmlns:a16="http://schemas.microsoft.com/office/drawing/2014/main" id="{20BBA8FE-8D80-B244-90F5-791E4B45FD69}"/>
              </a:ext>
            </a:extLst>
          </p:cNvPr>
          <p:cNvSpPr txBox="1"/>
          <p:nvPr/>
        </p:nvSpPr>
        <p:spPr>
          <a:xfrm>
            <a:off x="2498330" y="359949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4238DB91-7CA3-5843-A06B-B760622AF35C}"/>
              </a:ext>
            </a:extLst>
          </p:cNvPr>
          <p:cNvSpPr txBox="1"/>
          <p:nvPr/>
        </p:nvSpPr>
        <p:spPr>
          <a:xfrm>
            <a:off x="2929535" y="359949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8F752BB6-B3EF-2B4F-A374-3FD83498328E}"/>
              </a:ext>
            </a:extLst>
          </p:cNvPr>
          <p:cNvSpPr txBox="1"/>
          <p:nvPr/>
        </p:nvSpPr>
        <p:spPr>
          <a:xfrm>
            <a:off x="3378374" y="359949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D64126F-41F6-BE4A-BD27-DA04BB12B5CC}"/>
              </a:ext>
            </a:extLst>
          </p:cNvPr>
          <p:cNvSpPr txBox="1"/>
          <p:nvPr/>
        </p:nvSpPr>
        <p:spPr>
          <a:xfrm>
            <a:off x="3791948" y="359949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BD9C9E9C-A99F-F94D-ACA3-90113CDA8E95}"/>
              </a:ext>
            </a:extLst>
          </p:cNvPr>
          <p:cNvSpPr txBox="1"/>
          <p:nvPr/>
        </p:nvSpPr>
        <p:spPr>
          <a:xfrm>
            <a:off x="484802" y="4078647"/>
            <a:ext cx="833883"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List:</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A8554ED6-4AD4-7641-9913-87331D0BAD91}"/>
              </a:ext>
            </a:extLst>
          </p:cNvPr>
          <p:cNvSpPr txBox="1"/>
          <p:nvPr/>
        </p:nvSpPr>
        <p:spPr>
          <a:xfrm>
            <a:off x="118708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72A8D3CD-0E2F-DB4A-9514-0644E97DCB77}"/>
              </a:ext>
            </a:extLst>
          </p:cNvPr>
          <p:cNvSpPr txBox="1"/>
          <p:nvPr/>
        </p:nvSpPr>
        <p:spPr>
          <a:xfrm>
            <a:off x="1618286"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3C8D0EF6-7FFF-FA48-AFF7-EE8F560A9E87}"/>
              </a:ext>
            </a:extLst>
          </p:cNvPr>
          <p:cNvSpPr txBox="1"/>
          <p:nvPr/>
        </p:nvSpPr>
        <p:spPr>
          <a:xfrm>
            <a:off x="2049491"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3A09DC9-D51D-4A42-883C-B1D843FD306B}"/>
              </a:ext>
            </a:extLst>
          </p:cNvPr>
          <p:cNvSpPr txBox="1"/>
          <p:nvPr/>
        </p:nvSpPr>
        <p:spPr>
          <a:xfrm>
            <a:off x="2498330" y="413181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E98AEC8D-517D-B340-B1EC-3D9BF65494CF}"/>
              </a:ext>
            </a:extLst>
          </p:cNvPr>
          <p:cNvSpPr txBox="1"/>
          <p:nvPr/>
        </p:nvSpPr>
        <p:spPr>
          <a:xfrm>
            <a:off x="2929535" y="413181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9" name="TextBox 88">
            <a:extLst>
              <a:ext uri="{FF2B5EF4-FFF2-40B4-BE49-F238E27FC236}">
                <a16:creationId xmlns:a16="http://schemas.microsoft.com/office/drawing/2014/main" id="{011D9E47-5731-8E42-A16D-FADAAE4D26D0}"/>
              </a:ext>
            </a:extLst>
          </p:cNvPr>
          <p:cNvSpPr txBox="1"/>
          <p:nvPr/>
        </p:nvSpPr>
        <p:spPr>
          <a:xfrm>
            <a:off x="3378374" y="413181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90" name="TextBox 89">
            <a:extLst>
              <a:ext uri="{FF2B5EF4-FFF2-40B4-BE49-F238E27FC236}">
                <a16:creationId xmlns:a16="http://schemas.microsoft.com/office/drawing/2014/main" id="{8D58B987-187C-A34A-AFB6-23F56B223045}"/>
              </a:ext>
            </a:extLst>
          </p:cNvPr>
          <p:cNvSpPr txBox="1"/>
          <p:nvPr/>
        </p:nvSpPr>
        <p:spPr>
          <a:xfrm>
            <a:off x="3791948" y="413181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91" name="TextBox 90">
            <a:extLst>
              <a:ext uri="{FF2B5EF4-FFF2-40B4-BE49-F238E27FC236}">
                <a16:creationId xmlns:a16="http://schemas.microsoft.com/office/drawing/2014/main" id="{30A7CCC1-94BF-B340-8C51-963DFC8FD7E8}"/>
              </a:ext>
            </a:extLst>
          </p:cNvPr>
          <p:cNvSpPr txBox="1"/>
          <p:nvPr/>
        </p:nvSpPr>
        <p:spPr>
          <a:xfrm>
            <a:off x="484802" y="4496211"/>
            <a:ext cx="3383298" cy="369332"/>
          </a:xfrm>
          <a:prstGeom prst="rect">
            <a:avLst/>
          </a:prstGeom>
          <a:solidFill>
            <a:srgbClr val="E6A20E"/>
          </a:solidFill>
        </p:spPr>
        <p:txBody>
          <a:bodyPr wrap="square">
            <a:spAutoFit/>
          </a:bodyPr>
          <a:lstStyle>
            <a:defPPr>
              <a:defRPr lang="en-US"/>
            </a:defPPr>
            <a:lvl1pPr>
              <a:spcBef>
                <a:spcPts val="200"/>
              </a:spcBef>
              <a:spcAft>
                <a:spcPts val="200"/>
              </a:spcAft>
              <a:defRPr>
                <a:latin typeface="Arial"/>
                <a:cs typeface="Arial"/>
              </a:defRPr>
            </a:lvl1pPr>
          </a:lstStyle>
          <a:p>
            <a:r>
              <a:rPr lang="en-US" dirty="0"/>
              <a:t>We used this list like a ”Stack"</a:t>
            </a:r>
          </a:p>
        </p:txBody>
      </p:sp>
      <p:cxnSp>
        <p:nvCxnSpPr>
          <p:cNvPr id="92" name="Straight Connector 91">
            <a:extLst>
              <a:ext uri="{FF2B5EF4-FFF2-40B4-BE49-F238E27FC236}">
                <a16:creationId xmlns:a16="http://schemas.microsoft.com/office/drawing/2014/main" id="{8389A938-F503-E045-8E49-549FF35657F6}"/>
              </a:ext>
            </a:extLst>
          </p:cNvPr>
          <p:cNvCxnSpPr>
            <a:cxnSpLocks/>
          </p:cNvCxnSpPr>
          <p:nvPr/>
        </p:nvCxnSpPr>
        <p:spPr>
          <a:xfrm>
            <a:off x="122887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7CCF366E-51AF-3943-95DA-768E4F6EC6EF}"/>
              </a:ext>
            </a:extLst>
          </p:cNvPr>
          <p:cNvCxnSpPr>
            <a:cxnSpLocks/>
          </p:cNvCxnSpPr>
          <p:nvPr/>
        </p:nvCxnSpPr>
        <p:spPr>
          <a:xfrm>
            <a:off x="1665872"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FAF37E6C-E8A4-B242-BC84-8EE1B1FA14CF}"/>
              </a:ext>
            </a:extLst>
          </p:cNvPr>
          <p:cNvCxnSpPr>
            <a:cxnSpLocks/>
          </p:cNvCxnSpPr>
          <p:nvPr/>
        </p:nvCxnSpPr>
        <p:spPr>
          <a:xfrm>
            <a:off x="2102870"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5983B922-732F-1147-A1A2-B4D3AEF1F30D}"/>
              </a:ext>
            </a:extLst>
          </p:cNvPr>
          <p:cNvCxnSpPr>
            <a:cxnSpLocks/>
          </p:cNvCxnSpPr>
          <p:nvPr/>
        </p:nvCxnSpPr>
        <p:spPr>
          <a:xfrm>
            <a:off x="2539868"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a:extLst>
              <a:ext uri="{FF2B5EF4-FFF2-40B4-BE49-F238E27FC236}">
                <a16:creationId xmlns:a16="http://schemas.microsoft.com/office/drawing/2014/main" id="{2EF45BF1-84B3-CC4F-A437-C0098C85677D}"/>
              </a:ext>
            </a:extLst>
          </p:cNvPr>
          <p:cNvCxnSpPr>
            <a:cxnSpLocks/>
          </p:cNvCxnSpPr>
          <p:nvPr/>
        </p:nvCxnSpPr>
        <p:spPr>
          <a:xfrm>
            <a:off x="2976866"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a:extLst>
              <a:ext uri="{FF2B5EF4-FFF2-40B4-BE49-F238E27FC236}">
                <a16:creationId xmlns:a16="http://schemas.microsoft.com/office/drawing/2014/main" id="{E56C6EC4-DE97-BC46-8D2F-FF92C61F30DF}"/>
              </a:ext>
            </a:extLst>
          </p:cNvPr>
          <p:cNvCxnSpPr>
            <a:cxnSpLocks/>
          </p:cNvCxnSpPr>
          <p:nvPr/>
        </p:nvCxnSpPr>
        <p:spPr>
          <a:xfrm>
            <a:off x="3413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a:extLst>
              <a:ext uri="{FF2B5EF4-FFF2-40B4-BE49-F238E27FC236}">
                <a16:creationId xmlns:a16="http://schemas.microsoft.com/office/drawing/2014/main" id="{E5B2A822-A9CF-9C47-9218-FDC1E615B407}"/>
              </a:ext>
            </a:extLst>
          </p:cNvPr>
          <p:cNvCxnSpPr>
            <a:cxnSpLocks/>
          </p:cNvCxnSpPr>
          <p:nvPr/>
        </p:nvCxnSpPr>
        <p:spPr>
          <a:xfrm>
            <a:off x="3850864" y="432625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3" name="Rectangle 102">
            <a:extLst>
              <a:ext uri="{FF2B5EF4-FFF2-40B4-BE49-F238E27FC236}">
                <a16:creationId xmlns:a16="http://schemas.microsoft.com/office/drawing/2014/main" id="{051C17FA-E99E-F54E-8FC8-D1FDFFD2AD3D}"/>
              </a:ext>
            </a:extLst>
          </p:cNvPr>
          <p:cNvSpPr/>
          <p:nvPr/>
        </p:nvSpPr>
        <p:spPr>
          <a:xfrm>
            <a:off x="484802" y="4894379"/>
            <a:ext cx="3094957" cy="102592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dirty="0">
                <a:latin typeface="Arial"/>
                <a:cs typeface="Arial"/>
              </a:rPr>
              <a:t>Add to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Remove from the top</a:t>
            </a:r>
          </a:p>
          <a:p>
            <a:pPr marL="285750" indent="-285750">
              <a:spcBef>
                <a:spcPts val="200"/>
              </a:spcBef>
              <a:spcAft>
                <a:spcPts val="200"/>
              </a:spcAft>
              <a:buClr>
                <a:schemeClr val="accent1"/>
              </a:buClr>
              <a:buFont typeface="Wingdings" pitchFamily="2" charset="2"/>
              <a:buChar char="§"/>
            </a:pPr>
            <a:r>
              <a:rPr lang="en-US" dirty="0">
                <a:latin typeface="Arial"/>
                <a:cs typeface="Arial"/>
              </a:rPr>
              <a:t>Last-In, First-Out (LIFO) </a:t>
            </a:r>
          </a:p>
        </p:txBody>
      </p:sp>
      <p:sp>
        <p:nvSpPr>
          <p:cNvPr id="105" name="Rectangle 104">
            <a:extLst>
              <a:ext uri="{FF2B5EF4-FFF2-40B4-BE49-F238E27FC236}">
                <a16:creationId xmlns:a16="http://schemas.microsoft.com/office/drawing/2014/main" id="{5322CB73-4C75-5542-AD3D-308F69B1FBF6}"/>
              </a:ext>
            </a:extLst>
          </p:cNvPr>
          <p:cNvSpPr/>
          <p:nvPr/>
        </p:nvSpPr>
        <p:spPr>
          <a:xfrm>
            <a:off x="6283353" y="552196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09C189DA-DACC-CE4B-A4E6-195392D2A2A6}"/>
              </a:ext>
            </a:extLst>
          </p:cNvPr>
          <p:cNvSpPr/>
          <p:nvPr/>
        </p:nvSpPr>
        <p:spPr>
          <a:xfrm>
            <a:off x="5198992" y="3751130"/>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182A43A-8AB9-7347-94AA-2354F287A2EE}"/>
              </a:ext>
            </a:extLst>
          </p:cNvPr>
          <p:cNvSpPr/>
          <p:nvPr/>
        </p:nvSpPr>
        <p:spPr>
          <a:xfrm>
            <a:off x="5198992" y="402328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F4550C0E-DEB7-D041-8B54-75933D5C563C}"/>
              </a:ext>
            </a:extLst>
          </p:cNvPr>
          <p:cNvSpPr/>
          <p:nvPr/>
        </p:nvSpPr>
        <p:spPr>
          <a:xfrm>
            <a:off x="5198992" y="4296799"/>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A35447F2-1ACF-5340-A06C-0E84AC518136}"/>
              </a:ext>
            </a:extLst>
          </p:cNvPr>
          <p:cNvSpPr/>
          <p:nvPr/>
        </p:nvSpPr>
        <p:spPr>
          <a:xfrm>
            <a:off x="5198992" y="4572762"/>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4F206358-94BC-5443-A1BB-894265CB39B9}"/>
              </a:ext>
            </a:extLst>
          </p:cNvPr>
          <p:cNvSpPr/>
          <p:nvPr/>
        </p:nvSpPr>
        <p:spPr>
          <a:xfrm>
            <a:off x="5198992" y="4848725"/>
            <a:ext cx="885141" cy="274167"/>
          </a:xfrm>
          <a:prstGeom prst="rect">
            <a:avLst/>
          </a:prstGeom>
          <a:solidFill>
            <a:schemeClr val="accent1">
              <a:lumMod val="20000"/>
              <a:lumOff val="80000"/>
            </a:schemeClr>
          </a:solid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9" name="Straight Connector 108">
            <a:extLst>
              <a:ext uri="{FF2B5EF4-FFF2-40B4-BE49-F238E27FC236}">
                <a16:creationId xmlns:a16="http://schemas.microsoft.com/office/drawing/2014/main" id="{8B6D1B34-E6DC-A845-A6B5-FB6A5545240C}"/>
              </a:ext>
            </a:extLst>
          </p:cNvPr>
          <p:cNvCxnSpPr/>
          <p:nvPr/>
        </p:nvCxnSpPr>
        <p:spPr>
          <a:xfrm flipV="1">
            <a:off x="6084134"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02154F26-5E8F-754A-A749-F11DC879DDA6}"/>
              </a:ext>
            </a:extLst>
          </p:cNvPr>
          <p:cNvCxnSpPr>
            <a:cxnSpLocks/>
          </p:cNvCxnSpPr>
          <p:nvPr/>
        </p:nvCxnSpPr>
        <p:spPr>
          <a:xfrm flipV="1">
            <a:off x="5196080" y="3473589"/>
            <a:ext cx="0" cy="1658436"/>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54ABCE38-2420-2F4F-BB1D-72F96E90DEC4}"/>
              </a:ext>
            </a:extLst>
          </p:cNvPr>
          <p:cNvCxnSpPr>
            <a:cxnSpLocks/>
          </p:cNvCxnSpPr>
          <p:nvPr/>
        </p:nvCxnSpPr>
        <p:spPr>
          <a:xfrm>
            <a:off x="5184360" y="5123636"/>
            <a:ext cx="910610" cy="0"/>
          </a:xfrm>
          <a:prstGeom prst="line">
            <a:avLst/>
          </a:prstGeom>
          <a:ln w="28575"/>
          <a:effectLst/>
        </p:spPr>
        <p:style>
          <a:lnRef idx="2">
            <a:schemeClr val="accent1"/>
          </a:lnRef>
          <a:fillRef idx="0">
            <a:schemeClr val="accent1"/>
          </a:fillRef>
          <a:effectRef idx="1">
            <a:schemeClr val="accent1"/>
          </a:effectRef>
          <a:fontRef idx="minor">
            <a:schemeClr val="tx1"/>
          </a:fontRef>
        </p:style>
      </p:cxnSp>
      <p:cxnSp>
        <p:nvCxnSpPr>
          <p:cNvPr id="123" name="Elbow Connector 122">
            <a:extLst>
              <a:ext uri="{FF2B5EF4-FFF2-40B4-BE49-F238E27FC236}">
                <a16:creationId xmlns:a16="http://schemas.microsoft.com/office/drawing/2014/main" id="{816C00AE-689F-FB4A-BEAF-3C8E7BEBE148}"/>
              </a:ext>
            </a:extLst>
          </p:cNvPr>
          <p:cNvCxnSpPr>
            <a:cxnSpLocks/>
          </p:cNvCxnSpPr>
          <p:nvPr/>
        </p:nvCxnSpPr>
        <p:spPr>
          <a:xfrm>
            <a:off x="4785425" y="3251022"/>
            <a:ext cx="654343" cy="268969"/>
          </a:xfrm>
          <a:prstGeom prst="bentConnector3">
            <a:avLst>
              <a:gd name="adj1" fmla="val 98718"/>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29" name="TextBox 128">
            <a:extLst>
              <a:ext uri="{FF2B5EF4-FFF2-40B4-BE49-F238E27FC236}">
                <a16:creationId xmlns:a16="http://schemas.microsoft.com/office/drawing/2014/main" id="{36048DC6-E041-8B4D-B07F-2318460A565A}"/>
              </a:ext>
            </a:extLst>
          </p:cNvPr>
          <p:cNvSpPr txBox="1"/>
          <p:nvPr/>
        </p:nvSpPr>
        <p:spPr>
          <a:xfrm>
            <a:off x="4145506" y="3052416"/>
            <a:ext cx="628698"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push</a:t>
            </a:r>
          </a:p>
        </p:txBody>
      </p:sp>
      <p:sp>
        <p:nvSpPr>
          <p:cNvPr id="130" name="TextBox 129">
            <a:extLst>
              <a:ext uri="{FF2B5EF4-FFF2-40B4-BE49-F238E27FC236}">
                <a16:creationId xmlns:a16="http://schemas.microsoft.com/office/drawing/2014/main" id="{C298423C-E88A-784B-AFEB-A7AA2B46BA42}"/>
              </a:ext>
            </a:extLst>
          </p:cNvPr>
          <p:cNvSpPr txBox="1"/>
          <p:nvPr/>
        </p:nvSpPr>
        <p:spPr>
          <a:xfrm>
            <a:off x="6480442" y="3047983"/>
            <a:ext cx="52610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pop</a:t>
            </a:r>
          </a:p>
        </p:txBody>
      </p:sp>
      <p:cxnSp>
        <p:nvCxnSpPr>
          <p:cNvPr id="131" name="Elbow Connector 130">
            <a:extLst>
              <a:ext uri="{FF2B5EF4-FFF2-40B4-BE49-F238E27FC236}">
                <a16:creationId xmlns:a16="http://schemas.microsoft.com/office/drawing/2014/main" id="{16D613F1-CF3D-9847-A3BC-CD0C71D1A6A1}"/>
              </a:ext>
            </a:extLst>
          </p:cNvPr>
          <p:cNvCxnSpPr>
            <a:cxnSpLocks/>
          </p:cNvCxnSpPr>
          <p:nvPr/>
        </p:nvCxnSpPr>
        <p:spPr>
          <a:xfrm flipV="1">
            <a:off x="5723179" y="3241425"/>
            <a:ext cx="691272" cy="248087"/>
          </a:xfrm>
          <a:prstGeom prst="bentConnector3">
            <a:avLst>
              <a:gd name="adj1" fmla="val 1899"/>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66B815A-AA4F-C242-90A7-394F14D58569}"/>
              </a:ext>
            </a:extLst>
          </p:cNvPr>
          <p:cNvCxnSpPr/>
          <p:nvPr/>
        </p:nvCxnSpPr>
        <p:spPr>
          <a:xfrm flipH="1">
            <a:off x="6195179" y="4130030"/>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145" name="TextBox 144">
            <a:extLst>
              <a:ext uri="{FF2B5EF4-FFF2-40B4-BE49-F238E27FC236}">
                <a16:creationId xmlns:a16="http://schemas.microsoft.com/office/drawing/2014/main" id="{326504E7-F4FD-4E4F-A4DA-720D2F33CE9B}"/>
              </a:ext>
            </a:extLst>
          </p:cNvPr>
          <p:cNvSpPr txBox="1"/>
          <p:nvPr/>
        </p:nvSpPr>
        <p:spPr>
          <a:xfrm>
            <a:off x="6747555" y="3960753"/>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sp>
        <p:nvSpPr>
          <p:cNvPr id="150" name="Rectangle 149">
            <a:extLst>
              <a:ext uri="{FF2B5EF4-FFF2-40B4-BE49-F238E27FC236}">
                <a16:creationId xmlns:a16="http://schemas.microsoft.com/office/drawing/2014/main" id="{B2FC16C2-A9BE-844D-98E5-32FBA89397F6}"/>
              </a:ext>
            </a:extLst>
          </p:cNvPr>
          <p:cNvSpPr/>
          <p:nvPr/>
        </p:nvSpPr>
        <p:spPr>
          <a:xfrm>
            <a:off x="6283353" y="583382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1" name="Rectangle 150">
            <a:extLst>
              <a:ext uri="{FF2B5EF4-FFF2-40B4-BE49-F238E27FC236}">
                <a16:creationId xmlns:a16="http://schemas.microsoft.com/office/drawing/2014/main" id="{D3142E20-B523-0E4D-888C-D0E29BEEB92E}"/>
              </a:ext>
            </a:extLst>
          </p:cNvPr>
          <p:cNvSpPr/>
          <p:nvPr/>
        </p:nvSpPr>
        <p:spPr>
          <a:xfrm>
            <a:off x="6283352" y="6176014"/>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52" name="Rectangle 151">
            <a:extLst>
              <a:ext uri="{FF2B5EF4-FFF2-40B4-BE49-F238E27FC236}">
                <a16:creationId xmlns:a16="http://schemas.microsoft.com/office/drawing/2014/main" id="{B5F9F26E-BDEA-AE4F-B85C-872A594750DA}"/>
              </a:ext>
            </a:extLst>
          </p:cNvPr>
          <p:cNvSpPr/>
          <p:nvPr/>
        </p:nvSpPr>
        <p:spPr>
          <a:xfrm>
            <a:off x="6301964" y="6481010"/>
            <a:ext cx="908223" cy="180668"/>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74" name="Straight Arrow Connector 73">
            <a:extLst>
              <a:ext uri="{FF2B5EF4-FFF2-40B4-BE49-F238E27FC236}">
                <a16:creationId xmlns:a16="http://schemas.microsoft.com/office/drawing/2014/main" id="{0CA55E48-6654-174D-9D6B-290D2A2A1481}"/>
              </a:ext>
            </a:extLst>
          </p:cNvPr>
          <p:cNvCxnSpPr/>
          <p:nvPr/>
        </p:nvCxnSpPr>
        <p:spPr>
          <a:xfrm flipH="1">
            <a:off x="6193605" y="3847539"/>
            <a:ext cx="53332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99" name="TextBox 98">
            <a:extLst>
              <a:ext uri="{FF2B5EF4-FFF2-40B4-BE49-F238E27FC236}">
                <a16:creationId xmlns:a16="http://schemas.microsoft.com/office/drawing/2014/main" id="{0ACF4E5B-9314-D14E-ADFF-EEE46AD68115}"/>
              </a:ext>
            </a:extLst>
          </p:cNvPr>
          <p:cNvSpPr txBox="1"/>
          <p:nvPr/>
        </p:nvSpPr>
        <p:spPr>
          <a:xfrm>
            <a:off x="6745981" y="3678262"/>
            <a:ext cx="1007007"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stack top</a:t>
            </a:r>
          </a:p>
        </p:txBody>
      </p:sp>
      <p:pic>
        <p:nvPicPr>
          <p:cNvPr id="25" name="Picture 24">
            <a:extLst>
              <a:ext uri="{FF2B5EF4-FFF2-40B4-BE49-F238E27FC236}">
                <a16:creationId xmlns:a16="http://schemas.microsoft.com/office/drawing/2014/main" id="{77D4B3E6-67B9-964F-A52C-4B4CEEF6CEF2}"/>
              </a:ext>
            </a:extLst>
          </p:cNvPr>
          <p:cNvPicPr>
            <a:picLocks noChangeAspect="1"/>
          </p:cNvPicPr>
          <p:nvPr/>
        </p:nvPicPr>
        <p:blipFill>
          <a:blip r:embed="rId4"/>
          <a:stretch>
            <a:fillRect/>
          </a:stretch>
        </p:blipFill>
        <p:spPr>
          <a:xfrm>
            <a:off x="6537787" y="4460025"/>
            <a:ext cx="1764762" cy="715193"/>
          </a:xfrm>
          <a:prstGeom prst="rect">
            <a:avLst/>
          </a:prstGeom>
        </p:spPr>
      </p:pic>
      <p:sp>
        <p:nvSpPr>
          <p:cNvPr id="6" name="TextBox 5">
            <a:extLst>
              <a:ext uri="{FF2B5EF4-FFF2-40B4-BE49-F238E27FC236}">
                <a16:creationId xmlns:a16="http://schemas.microsoft.com/office/drawing/2014/main" id="{42AFBEA7-5EB7-E178-2A50-EE25AF332FE5}"/>
              </a:ext>
            </a:extLst>
          </p:cNvPr>
          <p:cNvSpPr txBox="1"/>
          <p:nvPr/>
        </p:nvSpPr>
        <p:spPr>
          <a:xfrm>
            <a:off x="161651" y="6255394"/>
            <a:ext cx="397205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PREORDER TRAVERSAL USING A STACK</a:t>
            </a:r>
          </a:p>
          <a:p>
            <a:r>
              <a:rPr lang="en-GB" sz="1400" dirty="0">
                <a:hlinkClick r:id="rId5"/>
              </a:rPr>
              <a:t>https://www.youtube.com/watch?v=zvleLiQn-_I</a:t>
            </a:r>
            <a:r>
              <a:rPr lang="en-GB" sz="1400" dirty="0"/>
              <a:t> </a:t>
            </a:r>
          </a:p>
        </p:txBody>
      </p:sp>
      <p:sp>
        <p:nvSpPr>
          <p:cNvPr id="9" name="Rectangle 8">
            <a:extLst>
              <a:ext uri="{FF2B5EF4-FFF2-40B4-BE49-F238E27FC236}">
                <a16:creationId xmlns:a16="http://schemas.microsoft.com/office/drawing/2014/main" id="{9B2FDBDC-2371-9FF3-4638-D9784FF08814}"/>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24870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dissolve">
                                      <p:cBhvr>
                                        <p:cTn id="13" dur="500"/>
                                        <p:tgtEl>
                                          <p:spTgt spid="2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28"/>
                                        </p:tgtEl>
                                        <p:attrNameLst>
                                          <p:attrName>style.visibility</p:attrName>
                                        </p:attrNameLst>
                                      </p:cBhvr>
                                      <p:to>
                                        <p:strVal val="visible"/>
                                      </p:to>
                                    </p:set>
                                    <p:animEffect transition="in" filter="dissolve">
                                      <p:cBhvr>
                                        <p:cTn id="16" dur="500"/>
                                        <p:tgtEl>
                                          <p:spTgt spid="2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dissolve">
                                      <p:cBhvr>
                                        <p:cTn id="19" dur="500"/>
                                        <p:tgtEl>
                                          <p:spTgt spid="2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dissolve">
                                      <p:cBhvr>
                                        <p:cTn id="25" dur="500"/>
                                        <p:tgtEl>
                                          <p:spTgt spid="1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dissolve">
                                      <p:cBhvr>
                                        <p:cTn id="28" dur="500"/>
                                        <p:tgtEl>
                                          <p:spTgt spid="1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dissolve">
                                      <p:cBhvr>
                                        <p:cTn id="31" dur="500"/>
                                        <p:tgtEl>
                                          <p:spTgt spid="1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dissolve">
                                      <p:cBhvr>
                                        <p:cTn id="49" dur="500"/>
                                        <p:tgtEl>
                                          <p:spTgt spid="22"/>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dissolve">
                                      <p:cBhvr>
                                        <p:cTn id="52" dur="500"/>
                                        <p:tgtEl>
                                          <p:spTgt spid="2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dissolve">
                                      <p:cBhvr>
                                        <p:cTn id="55" dur="500"/>
                                        <p:tgtEl>
                                          <p:spTgt spid="7"/>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0"/>
                                        </p:tgtEl>
                                        <p:attrNameLst>
                                          <p:attrName>style.visibility</p:attrName>
                                        </p:attrNameLst>
                                      </p:cBhvr>
                                      <p:to>
                                        <p:strVal val="visible"/>
                                      </p:to>
                                    </p:set>
                                    <p:animEffect transition="in" filter="dissolve">
                                      <p:cBhvr>
                                        <p:cTn id="58" dur="500"/>
                                        <p:tgtEl>
                                          <p:spTgt spid="2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0"/>
                                        </p:tgtEl>
                                        <p:attrNameLst>
                                          <p:attrName>style.visibility</p:attrName>
                                        </p:attrNameLst>
                                      </p:cBhvr>
                                      <p:to>
                                        <p:strVal val="visible"/>
                                      </p:to>
                                    </p:set>
                                    <p:animEffect transition="in" filter="dissolve">
                                      <p:cBhvr>
                                        <p:cTn id="61" dur="500"/>
                                        <p:tgtEl>
                                          <p:spTgt spid="10"/>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dissolv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71"/>
                                        </p:tgtEl>
                                        <p:attrNameLst>
                                          <p:attrName>style.visibility</p:attrName>
                                        </p:attrNameLst>
                                      </p:cBhvr>
                                      <p:to>
                                        <p:strVal val="visible"/>
                                      </p:to>
                                    </p:set>
                                    <p:animEffect transition="in" filter="dissolve">
                                      <p:cBhvr>
                                        <p:cTn id="69" dur="500"/>
                                        <p:tgtEl>
                                          <p:spTgt spid="7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60"/>
                                        </p:tgtEl>
                                        <p:attrNameLst>
                                          <p:attrName>style.visibility</p:attrName>
                                        </p:attrNameLst>
                                      </p:cBhvr>
                                      <p:to>
                                        <p:strVal val="visible"/>
                                      </p:to>
                                    </p:set>
                                    <p:animEffect transition="in" filter="dissolve">
                                      <p:cBhvr>
                                        <p:cTn id="74" dur="500"/>
                                        <p:tgtEl>
                                          <p:spTgt spid="60"/>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64"/>
                                        </p:tgtEl>
                                        <p:attrNameLst>
                                          <p:attrName>style.visibility</p:attrName>
                                        </p:attrNameLst>
                                      </p:cBhvr>
                                      <p:to>
                                        <p:strVal val="visible"/>
                                      </p:to>
                                    </p:set>
                                    <p:animEffect transition="in" filter="dissolve">
                                      <p:cBhvr>
                                        <p:cTn id="79" dur="500"/>
                                        <p:tgtEl>
                                          <p:spTgt spid="64"/>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nodeType="clickEffect">
                                  <p:stCondLst>
                                    <p:cond delay="0"/>
                                  </p:stCondLst>
                                  <p:childTnLst>
                                    <p:set>
                                      <p:cBhvr>
                                        <p:cTn id="83" dur="1" fill="hold">
                                          <p:stCondLst>
                                            <p:cond delay="0"/>
                                          </p:stCondLst>
                                        </p:cTn>
                                        <p:tgtEl>
                                          <p:spTgt spid="73"/>
                                        </p:tgtEl>
                                        <p:attrNameLst>
                                          <p:attrName>style.visibility</p:attrName>
                                        </p:attrNameLst>
                                      </p:cBhvr>
                                      <p:to>
                                        <p:strVal val="visible"/>
                                      </p:to>
                                    </p:set>
                                    <p:animEffect transition="in" filter="dissolve">
                                      <p:cBhvr>
                                        <p:cTn id="84" dur="500"/>
                                        <p:tgtEl>
                                          <p:spTgt spid="73"/>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72"/>
                                        </p:tgtEl>
                                        <p:attrNameLst>
                                          <p:attrName>style.visibility</p:attrName>
                                        </p:attrNameLst>
                                      </p:cBhvr>
                                      <p:to>
                                        <p:strVal val="visible"/>
                                      </p:to>
                                    </p:set>
                                    <p:animEffect transition="in" filter="dissolve">
                                      <p:cBhvr>
                                        <p:cTn id="89" dur="500"/>
                                        <p:tgtEl>
                                          <p:spTgt spid="72"/>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75"/>
                                        </p:tgtEl>
                                        <p:attrNameLst>
                                          <p:attrName>style.visibility</p:attrName>
                                        </p:attrNameLst>
                                      </p:cBhvr>
                                      <p:to>
                                        <p:strVal val="visible"/>
                                      </p:to>
                                    </p:set>
                                    <p:animEffect transition="in" filter="dissolve">
                                      <p:cBhvr>
                                        <p:cTn id="94" dur="500"/>
                                        <p:tgtEl>
                                          <p:spTgt spid="75"/>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3"/>
                                        </p:tgtEl>
                                        <p:attrNameLst>
                                          <p:attrName>style.visibility</p:attrName>
                                        </p:attrNameLst>
                                      </p:cBhvr>
                                      <p:to>
                                        <p:strVal val="visible"/>
                                      </p:to>
                                    </p:set>
                                    <p:animEffect transition="in" filter="dissolve">
                                      <p:cBhvr>
                                        <p:cTn id="97" dur="500"/>
                                        <p:tgtEl>
                                          <p:spTgt spid="83"/>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84"/>
                                        </p:tgtEl>
                                        <p:attrNameLst>
                                          <p:attrName>style.visibility</p:attrName>
                                        </p:attrNameLst>
                                      </p:cBhvr>
                                      <p:to>
                                        <p:strVal val="visible"/>
                                      </p:to>
                                    </p:set>
                                    <p:animEffect transition="in" filter="dissolve">
                                      <p:cBhvr>
                                        <p:cTn id="102" dur="500"/>
                                        <p:tgtEl>
                                          <p:spTgt spid="8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6"/>
                                        </p:tgtEl>
                                        <p:attrNameLst>
                                          <p:attrName>style.visibility</p:attrName>
                                        </p:attrNameLst>
                                      </p:cBhvr>
                                      <p:to>
                                        <p:strVal val="visible"/>
                                      </p:to>
                                    </p:set>
                                    <p:animEffect transition="in" filter="dissolve">
                                      <p:cBhvr>
                                        <p:cTn id="107" dur="500"/>
                                        <p:tgtEl>
                                          <p:spTgt spid="76"/>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92"/>
                                        </p:tgtEl>
                                        <p:attrNameLst>
                                          <p:attrName>style.visibility</p:attrName>
                                        </p:attrNameLst>
                                      </p:cBhvr>
                                      <p:to>
                                        <p:strVal val="visible"/>
                                      </p:to>
                                    </p:set>
                                    <p:animEffect transition="in" filter="dissolve">
                                      <p:cBhvr>
                                        <p:cTn id="112" dur="500"/>
                                        <p:tgtEl>
                                          <p:spTgt spid="92"/>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5"/>
                                        </p:tgtEl>
                                        <p:attrNameLst>
                                          <p:attrName>style.visibility</p:attrName>
                                        </p:attrNameLst>
                                      </p:cBhvr>
                                      <p:to>
                                        <p:strVal val="visible"/>
                                      </p:to>
                                    </p:set>
                                    <p:animEffect transition="in" filter="dissolve">
                                      <p:cBhvr>
                                        <p:cTn id="117" dur="500"/>
                                        <p:tgtEl>
                                          <p:spTgt spid="85"/>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86"/>
                                        </p:tgtEl>
                                        <p:attrNameLst>
                                          <p:attrName>style.visibility</p:attrName>
                                        </p:attrNameLst>
                                      </p:cBhvr>
                                      <p:to>
                                        <p:strVal val="visible"/>
                                      </p:to>
                                    </p:set>
                                    <p:animEffect transition="in" filter="dissolve">
                                      <p:cBhvr>
                                        <p:cTn id="122" dur="500"/>
                                        <p:tgtEl>
                                          <p:spTgt spid="86"/>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77"/>
                                        </p:tgtEl>
                                        <p:attrNameLst>
                                          <p:attrName>style.visibility</p:attrName>
                                        </p:attrNameLst>
                                      </p:cBhvr>
                                      <p:to>
                                        <p:strVal val="visible"/>
                                      </p:to>
                                    </p:set>
                                    <p:animEffect transition="in" filter="dissolve">
                                      <p:cBhvr>
                                        <p:cTn id="127" dur="500"/>
                                        <p:tgtEl>
                                          <p:spTgt spid="77"/>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94"/>
                                        </p:tgtEl>
                                        <p:attrNameLst>
                                          <p:attrName>style.visibility</p:attrName>
                                        </p:attrNameLst>
                                      </p:cBhvr>
                                      <p:to>
                                        <p:strVal val="visible"/>
                                      </p:to>
                                    </p:set>
                                    <p:animEffect transition="in" filter="dissolve">
                                      <p:cBhvr>
                                        <p:cTn id="132" dur="500"/>
                                        <p:tgtEl>
                                          <p:spTgt spid="94"/>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87"/>
                                        </p:tgtEl>
                                        <p:attrNameLst>
                                          <p:attrName>style.visibility</p:attrName>
                                        </p:attrNameLst>
                                      </p:cBhvr>
                                      <p:to>
                                        <p:strVal val="visible"/>
                                      </p:to>
                                    </p:set>
                                    <p:animEffect transition="in" filter="dissolve">
                                      <p:cBhvr>
                                        <p:cTn id="137" dur="500"/>
                                        <p:tgtEl>
                                          <p:spTgt spid="87"/>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88"/>
                                        </p:tgtEl>
                                        <p:attrNameLst>
                                          <p:attrName>style.visibility</p:attrName>
                                        </p:attrNameLst>
                                      </p:cBhvr>
                                      <p:to>
                                        <p:strVal val="visible"/>
                                      </p:to>
                                    </p:set>
                                    <p:animEffect transition="in" filter="dissolve">
                                      <p:cBhvr>
                                        <p:cTn id="142" dur="500"/>
                                        <p:tgtEl>
                                          <p:spTgt spid="88"/>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78"/>
                                        </p:tgtEl>
                                        <p:attrNameLst>
                                          <p:attrName>style.visibility</p:attrName>
                                        </p:attrNameLst>
                                      </p:cBhvr>
                                      <p:to>
                                        <p:strVal val="visible"/>
                                      </p:to>
                                    </p:set>
                                    <p:animEffect transition="in" filter="dissolve">
                                      <p:cBhvr>
                                        <p:cTn id="147" dur="500"/>
                                        <p:tgtEl>
                                          <p:spTgt spid="78"/>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96"/>
                                        </p:tgtEl>
                                        <p:attrNameLst>
                                          <p:attrName>style.visibility</p:attrName>
                                        </p:attrNameLst>
                                      </p:cBhvr>
                                      <p:to>
                                        <p:strVal val="visible"/>
                                      </p:to>
                                    </p:set>
                                    <p:animEffect transition="in" filter="dissolve">
                                      <p:cBhvr>
                                        <p:cTn id="152" dur="500"/>
                                        <p:tgtEl>
                                          <p:spTgt spid="96"/>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9"/>
                                        </p:tgtEl>
                                        <p:attrNameLst>
                                          <p:attrName>style.visibility</p:attrName>
                                        </p:attrNameLst>
                                      </p:cBhvr>
                                      <p:to>
                                        <p:strVal val="visible"/>
                                      </p:to>
                                    </p:set>
                                    <p:animEffect transition="in" filter="dissolve">
                                      <p:cBhvr>
                                        <p:cTn id="157" dur="500"/>
                                        <p:tgtEl>
                                          <p:spTgt spid="79"/>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95"/>
                                        </p:tgtEl>
                                        <p:attrNameLst>
                                          <p:attrName>style.visibility</p:attrName>
                                        </p:attrNameLst>
                                      </p:cBhvr>
                                      <p:to>
                                        <p:strVal val="visible"/>
                                      </p:to>
                                    </p:set>
                                    <p:animEffect transition="in" filter="dissolve">
                                      <p:cBhvr>
                                        <p:cTn id="162" dur="500"/>
                                        <p:tgtEl>
                                          <p:spTgt spid="9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80"/>
                                        </p:tgtEl>
                                        <p:attrNameLst>
                                          <p:attrName>style.visibility</p:attrName>
                                        </p:attrNameLst>
                                      </p:cBhvr>
                                      <p:to>
                                        <p:strVal val="visible"/>
                                      </p:to>
                                    </p:set>
                                    <p:animEffect transition="in" filter="dissolve">
                                      <p:cBhvr>
                                        <p:cTn id="167" dur="500"/>
                                        <p:tgtEl>
                                          <p:spTgt spid="80"/>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nodeType="clickEffect">
                                  <p:stCondLst>
                                    <p:cond delay="0"/>
                                  </p:stCondLst>
                                  <p:childTnLst>
                                    <p:set>
                                      <p:cBhvr>
                                        <p:cTn id="171" dur="1" fill="hold">
                                          <p:stCondLst>
                                            <p:cond delay="0"/>
                                          </p:stCondLst>
                                        </p:cTn>
                                        <p:tgtEl>
                                          <p:spTgt spid="93"/>
                                        </p:tgtEl>
                                        <p:attrNameLst>
                                          <p:attrName>style.visibility</p:attrName>
                                        </p:attrNameLst>
                                      </p:cBhvr>
                                      <p:to>
                                        <p:strVal val="visible"/>
                                      </p:to>
                                    </p:set>
                                    <p:animEffect transition="in" filter="dissolve">
                                      <p:cBhvr>
                                        <p:cTn id="172" dur="500"/>
                                        <p:tgtEl>
                                          <p:spTgt spid="93"/>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89"/>
                                        </p:tgtEl>
                                        <p:attrNameLst>
                                          <p:attrName>style.visibility</p:attrName>
                                        </p:attrNameLst>
                                      </p:cBhvr>
                                      <p:to>
                                        <p:strVal val="visible"/>
                                      </p:to>
                                    </p:set>
                                    <p:animEffect transition="in" filter="dissolve">
                                      <p:cBhvr>
                                        <p:cTn id="177" dur="500"/>
                                        <p:tgtEl>
                                          <p:spTgt spid="8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90"/>
                                        </p:tgtEl>
                                        <p:attrNameLst>
                                          <p:attrName>style.visibility</p:attrName>
                                        </p:attrNameLst>
                                      </p:cBhvr>
                                      <p:to>
                                        <p:strVal val="visible"/>
                                      </p:to>
                                    </p:set>
                                    <p:animEffect transition="in" filter="dissolve">
                                      <p:cBhvr>
                                        <p:cTn id="182" dur="500"/>
                                        <p:tgtEl>
                                          <p:spTgt spid="90"/>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98"/>
                                        </p:tgtEl>
                                        <p:attrNameLst>
                                          <p:attrName>style.visibility</p:attrName>
                                        </p:attrNameLst>
                                      </p:cBhvr>
                                      <p:to>
                                        <p:strVal val="visible"/>
                                      </p:to>
                                    </p:set>
                                    <p:animEffect transition="in" filter="dissolve">
                                      <p:cBhvr>
                                        <p:cTn id="192" dur="500"/>
                                        <p:tgtEl>
                                          <p:spTgt spid="98"/>
                                        </p:tgtEl>
                                      </p:cBhvr>
                                    </p:animEffect>
                                  </p:child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0" nodeType="clickEffect">
                                  <p:stCondLst>
                                    <p:cond delay="0"/>
                                  </p:stCondLst>
                                  <p:childTnLst>
                                    <p:set>
                                      <p:cBhvr>
                                        <p:cTn id="196" dur="1" fill="hold">
                                          <p:stCondLst>
                                            <p:cond delay="0"/>
                                          </p:stCondLst>
                                        </p:cTn>
                                        <p:tgtEl>
                                          <p:spTgt spid="82"/>
                                        </p:tgtEl>
                                        <p:attrNameLst>
                                          <p:attrName>style.visibility</p:attrName>
                                        </p:attrNameLst>
                                      </p:cBhvr>
                                      <p:to>
                                        <p:strVal val="visible"/>
                                      </p:to>
                                    </p:set>
                                    <p:animEffect transition="in" filter="dissolve">
                                      <p:cBhvr>
                                        <p:cTn id="197" dur="500"/>
                                        <p:tgtEl>
                                          <p:spTgt spid="82"/>
                                        </p:tgtEl>
                                      </p:cBhvr>
                                    </p:animEffect>
                                  </p:childTnLst>
                                </p:cTn>
                              </p:par>
                            </p:childTnLst>
                          </p:cTn>
                        </p:par>
                      </p:childTnLst>
                    </p:cTn>
                  </p:par>
                  <p:par>
                    <p:cTn id="198" fill="hold">
                      <p:stCondLst>
                        <p:cond delay="indefinite"/>
                      </p:stCondLst>
                      <p:childTnLst>
                        <p:par>
                          <p:cTn id="199" fill="hold">
                            <p:stCondLst>
                              <p:cond delay="0"/>
                            </p:stCondLst>
                            <p:childTnLst>
                              <p:par>
                                <p:cTn id="200" presetID="9" presetClass="entr" presetSubtype="0" fill="hold" nodeType="clickEffect">
                                  <p:stCondLst>
                                    <p:cond delay="0"/>
                                  </p:stCondLst>
                                  <p:childTnLst>
                                    <p:set>
                                      <p:cBhvr>
                                        <p:cTn id="201" dur="1" fill="hold">
                                          <p:stCondLst>
                                            <p:cond delay="0"/>
                                          </p:stCondLst>
                                        </p:cTn>
                                        <p:tgtEl>
                                          <p:spTgt spid="97"/>
                                        </p:tgtEl>
                                        <p:attrNameLst>
                                          <p:attrName>style.visibility</p:attrName>
                                        </p:attrNameLst>
                                      </p:cBhvr>
                                      <p:to>
                                        <p:strVal val="visible"/>
                                      </p:to>
                                    </p:set>
                                    <p:animEffect transition="in" filter="dissolve">
                                      <p:cBhvr>
                                        <p:cTn id="202" dur="500"/>
                                        <p:tgtEl>
                                          <p:spTgt spid="97"/>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0" nodeType="clickEffect">
                                  <p:stCondLst>
                                    <p:cond delay="0"/>
                                  </p:stCondLst>
                                  <p:childTnLst>
                                    <p:set>
                                      <p:cBhvr>
                                        <p:cTn id="211" dur="1" fill="hold">
                                          <p:stCondLst>
                                            <p:cond delay="0"/>
                                          </p:stCondLst>
                                        </p:cTn>
                                        <p:tgtEl>
                                          <p:spTgt spid="103"/>
                                        </p:tgtEl>
                                        <p:attrNameLst>
                                          <p:attrName>style.visibility</p:attrName>
                                        </p:attrNameLst>
                                      </p:cBhvr>
                                      <p:to>
                                        <p:strVal val="visible"/>
                                      </p:to>
                                    </p:set>
                                    <p:animEffect transition="in" filter="dissolve">
                                      <p:cBhvr>
                                        <p:cTn id="212" dur="500"/>
                                        <p:tgtEl>
                                          <p:spTgt spid="103"/>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nodeType="clickEffect">
                                  <p:stCondLst>
                                    <p:cond delay="0"/>
                                  </p:stCondLst>
                                  <p:childTnLst>
                                    <p:set>
                                      <p:cBhvr>
                                        <p:cTn id="216" dur="1" fill="hold">
                                          <p:stCondLst>
                                            <p:cond delay="0"/>
                                          </p:stCondLst>
                                        </p:cTn>
                                        <p:tgtEl>
                                          <p:spTgt spid="103">
                                            <p:txEl>
                                              <p:pRg st="0" end="0"/>
                                            </p:txEl>
                                          </p:spTgt>
                                        </p:tgtEl>
                                        <p:attrNameLst>
                                          <p:attrName>style.visibility</p:attrName>
                                        </p:attrNameLst>
                                      </p:cBhvr>
                                      <p:to>
                                        <p:strVal val="visible"/>
                                      </p:to>
                                    </p:set>
                                    <p:animEffect transition="in" filter="dissolve">
                                      <p:cBhvr>
                                        <p:cTn id="217" dur="500"/>
                                        <p:tgtEl>
                                          <p:spTgt spid="103">
                                            <p:txEl>
                                              <p:pRg st="0" end="0"/>
                                            </p:txEl>
                                          </p:spTgt>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nodeType="clickEffect">
                                  <p:stCondLst>
                                    <p:cond delay="0"/>
                                  </p:stCondLst>
                                  <p:childTnLst>
                                    <p:set>
                                      <p:cBhvr>
                                        <p:cTn id="221" dur="1" fill="hold">
                                          <p:stCondLst>
                                            <p:cond delay="0"/>
                                          </p:stCondLst>
                                        </p:cTn>
                                        <p:tgtEl>
                                          <p:spTgt spid="103">
                                            <p:txEl>
                                              <p:pRg st="1" end="1"/>
                                            </p:txEl>
                                          </p:spTgt>
                                        </p:tgtEl>
                                        <p:attrNameLst>
                                          <p:attrName>style.visibility</p:attrName>
                                        </p:attrNameLst>
                                      </p:cBhvr>
                                      <p:to>
                                        <p:strVal val="visible"/>
                                      </p:to>
                                    </p:set>
                                    <p:animEffect transition="in" filter="dissolve">
                                      <p:cBhvr>
                                        <p:cTn id="222" dur="500"/>
                                        <p:tgtEl>
                                          <p:spTgt spid="103">
                                            <p:txEl>
                                              <p:pRg st="1" end="1"/>
                                            </p:txEl>
                                          </p:spTgt>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nodeType="clickEffect">
                                  <p:stCondLst>
                                    <p:cond delay="0"/>
                                  </p:stCondLst>
                                  <p:childTnLst>
                                    <p:set>
                                      <p:cBhvr>
                                        <p:cTn id="226" dur="1" fill="hold">
                                          <p:stCondLst>
                                            <p:cond delay="0"/>
                                          </p:stCondLst>
                                        </p:cTn>
                                        <p:tgtEl>
                                          <p:spTgt spid="103">
                                            <p:txEl>
                                              <p:pRg st="2" end="2"/>
                                            </p:txEl>
                                          </p:spTgt>
                                        </p:tgtEl>
                                        <p:attrNameLst>
                                          <p:attrName>style.visibility</p:attrName>
                                        </p:attrNameLst>
                                      </p:cBhvr>
                                      <p:to>
                                        <p:strVal val="visible"/>
                                      </p:to>
                                    </p:set>
                                    <p:animEffect transition="in" filter="dissolve">
                                      <p:cBhvr>
                                        <p:cTn id="227" dur="500"/>
                                        <p:tgtEl>
                                          <p:spTgt spid="103">
                                            <p:txEl>
                                              <p:pRg st="2" end="2"/>
                                            </p:txEl>
                                          </p:spTgt>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nodeType="clickEffect">
                                  <p:stCondLst>
                                    <p:cond delay="0"/>
                                  </p:stCondLst>
                                  <p:childTnLst>
                                    <p:set>
                                      <p:cBhvr>
                                        <p:cTn id="231" dur="1" fill="hold">
                                          <p:stCondLst>
                                            <p:cond delay="0"/>
                                          </p:stCondLst>
                                        </p:cTn>
                                        <p:tgtEl>
                                          <p:spTgt spid="8"/>
                                        </p:tgtEl>
                                        <p:attrNameLst>
                                          <p:attrName>style.visibility</p:attrName>
                                        </p:attrNameLst>
                                      </p:cBhvr>
                                      <p:to>
                                        <p:strVal val="visible"/>
                                      </p:to>
                                    </p:set>
                                    <p:animEffect transition="in" filter="dissolve">
                                      <p:cBhvr>
                                        <p:cTn id="232" dur="500"/>
                                        <p:tgtEl>
                                          <p:spTgt spid="8"/>
                                        </p:tgtEl>
                                      </p:cBhvr>
                                    </p:animEffect>
                                  </p:childTnLst>
                                </p:cTn>
                              </p:par>
                              <p:par>
                                <p:cTn id="233" presetID="9"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animEffect transition="in" filter="dissolve">
                                      <p:cBhvr>
                                        <p:cTn id="235" dur="500"/>
                                        <p:tgtEl>
                                          <p:spTgt spid="109"/>
                                        </p:tgtEl>
                                      </p:cBhvr>
                                    </p:animEffect>
                                  </p:childTnLst>
                                </p:cTn>
                              </p:par>
                              <p:par>
                                <p:cTn id="236" presetID="9" presetClass="entr" presetSubtype="0" fill="hold" nodeType="withEffect">
                                  <p:stCondLst>
                                    <p:cond delay="0"/>
                                  </p:stCondLst>
                                  <p:childTnLst>
                                    <p:set>
                                      <p:cBhvr>
                                        <p:cTn id="237" dur="1" fill="hold">
                                          <p:stCondLst>
                                            <p:cond delay="0"/>
                                          </p:stCondLst>
                                        </p:cTn>
                                        <p:tgtEl>
                                          <p:spTgt spid="110"/>
                                        </p:tgtEl>
                                        <p:attrNameLst>
                                          <p:attrName>style.visibility</p:attrName>
                                        </p:attrNameLst>
                                      </p:cBhvr>
                                      <p:to>
                                        <p:strVal val="visible"/>
                                      </p:to>
                                    </p:set>
                                    <p:animEffect transition="in" filter="dissolve">
                                      <p:cBhvr>
                                        <p:cTn id="238" dur="500"/>
                                        <p:tgtEl>
                                          <p:spTgt spid="110"/>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15"/>
                                        </p:tgtEl>
                                        <p:attrNameLst>
                                          <p:attrName>style.visibility</p:attrName>
                                        </p:attrNameLst>
                                      </p:cBhvr>
                                      <p:to>
                                        <p:strVal val="visible"/>
                                      </p:to>
                                    </p:set>
                                    <p:animEffect transition="in" filter="dissolve">
                                      <p:cBhvr>
                                        <p:cTn id="241" dur="500"/>
                                        <p:tgtEl>
                                          <p:spTgt spid="115"/>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114"/>
                                        </p:tgtEl>
                                        <p:attrNameLst>
                                          <p:attrName>style.visibility</p:attrName>
                                        </p:attrNameLst>
                                      </p:cBhvr>
                                      <p:to>
                                        <p:strVal val="visible"/>
                                      </p:to>
                                    </p:set>
                                    <p:animEffect transition="in" filter="dissolve">
                                      <p:cBhvr>
                                        <p:cTn id="244" dur="500"/>
                                        <p:tgtEl>
                                          <p:spTgt spid="114"/>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113"/>
                                        </p:tgtEl>
                                        <p:attrNameLst>
                                          <p:attrName>style.visibility</p:attrName>
                                        </p:attrNameLst>
                                      </p:cBhvr>
                                      <p:to>
                                        <p:strVal val="visible"/>
                                      </p:to>
                                    </p:set>
                                    <p:animEffect transition="in" filter="dissolve">
                                      <p:cBhvr>
                                        <p:cTn id="247" dur="500"/>
                                        <p:tgtEl>
                                          <p:spTgt spid="113"/>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112"/>
                                        </p:tgtEl>
                                        <p:attrNameLst>
                                          <p:attrName>style.visibility</p:attrName>
                                        </p:attrNameLst>
                                      </p:cBhvr>
                                      <p:to>
                                        <p:strVal val="visible"/>
                                      </p:to>
                                    </p:set>
                                    <p:animEffect transition="in" filter="dissolve">
                                      <p:cBhvr>
                                        <p:cTn id="250" dur="500"/>
                                        <p:tgtEl>
                                          <p:spTgt spid="112"/>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nodeType="clickEffect">
                                  <p:stCondLst>
                                    <p:cond delay="0"/>
                                  </p:stCondLst>
                                  <p:childTnLst>
                                    <p:set>
                                      <p:cBhvr>
                                        <p:cTn id="254" dur="1" fill="hold">
                                          <p:stCondLst>
                                            <p:cond delay="0"/>
                                          </p:stCondLst>
                                        </p:cTn>
                                        <p:tgtEl>
                                          <p:spTgt spid="144"/>
                                        </p:tgtEl>
                                        <p:attrNameLst>
                                          <p:attrName>style.visibility</p:attrName>
                                        </p:attrNameLst>
                                      </p:cBhvr>
                                      <p:to>
                                        <p:strVal val="visible"/>
                                      </p:to>
                                    </p:set>
                                    <p:animEffect transition="in" filter="dissolve">
                                      <p:cBhvr>
                                        <p:cTn id="255" dur="500"/>
                                        <p:tgtEl>
                                          <p:spTgt spid="144"/>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45"/>
                                        </p:tgtEl>
                                        <p:attrNameLst>
                                          <p:attrName>style.visibility</p:attrName>
                                        </p:attrNameLst>
                                      </p:cBhvr>
                                      <p:to>
                                        <p:strVal val="visible"/>
                                      </p:to>
                                    </p:set>
                                    <p:animEffect transition="in" filter="dissolve">
                                      <p:cBhvr>
                                        <p:cTn id="258" dur="500"/>
                                        <p:tgtEl>
                                          <p:spTgt spid="145"/>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29"/>
                                        </p:tgtEl>
                                        <p:attrNameLst>
                                          <p:attrName>style.visibility</p:attrName>
                                        </p:attrNameLst>
                                      </p:cBhvr>
                                      <p:to>
                                        <p:strVal val="visible"/>
                                      </p:to>
                                    </p:set>
                                    <p:animEffect transition="in" filter="dissolve">
                                      <p:cBhvr>
                                        <p:cTn id="263" dur="500"/>
                                        <p:tgtEl>
                                          <p:spTgt spid="129"/>
                                        </p:tgtEl>
                                      </p:cBhvr>
                                    </p:animEffect>
                                  </p:childTnLst>
                                </p:cTn>
                              </p:par>
                              <p:par>
                                <p:cTn id="264" presetID="9" presetClass="entr" presetSubtype="0" fill="hold" nodeType="withEffect">
                                  <p:stCondLst>
                                    <p:cond delay="0"/>
                                  </p:stCondLst>
                                  <p:childTnLst>
                                    <p:set>
                                      <p:cBhvr>
                                        <p:cTn id="265" dur="1" fill="hold">
                                          <p:stCondLst>
                                            <p:cond delay="0"/>
                                          </p:stCondLst>
                                        </p:cTn>
                                        <p:tgtEl>
                                          <p:spTgt spid="123"/>
                                        </p:tgtEl>
                                        <p:attrNameLst>
                                          <p:attrName>style.visibility</p:attrName>
                                        </p:attrNameLst>
                                      </p:cBhvr>
                                      <p:to>
                                        <p:strVal val="visible"/>
                                      </p:to>
                                    </p:set>
                                    <p:animEffect transition="in" filter="dissolve">
                                      <p:cBhvr>
                                        <p:cTn id="266" dur="500"/>
                                        <p:tgtEl>
                                          <p:spTgt spid="123"/>
                                        </p:tgtEl>
                                      </p:cBhvr>
                                    </p:animEffec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3"/>
                                        </p:tgtEl>
                                        <p:attrNameLst>
                                          <p:attrName>style.visibility</p:attrName>
                                        </p:attrNameLst>
                                      </p:cBhvr>
                                      <p:to>
                                        <p:strVal val="visible"/>
                                      </p:to>
                                    </p:set>
                                    <p:animEffect transition="in" filter="dissolve">
                                      <p:cBhvr>
                                        <p:cTn id="271" dur="500"/>
                                        <p:tgtEl>
                                          <p:spTgt spid="3"/>
                                        </p:tgtEl>
                                      </p:cBhvr>
                                    </p:animEffect>
                                  </p:childTnLst>
                                </p:cTn>
                              </p:par>
                            </p:childTnLst>
                          </p:cTn>
                        </p:par>
                      </p:childTnLst>
                    </p:cTn>
                  </p:par>
                  <p:par>
                    <p:cTn id="272" fill="hold">
                      <p:stCondLst>
                        <p:cond delay="indefinite"/>
                      </p:stCondLst>
                      <p:childTnLst>
                        <p:par>
                          <p:cTn id="273" fill="hold">
                            <p:stCondLst>
                              <p:cond delay="0"/>
                            </p:stCondLst>
                            <p:childTnLst>
                              <p:par>
                                <p:cTn id="274" presetID="9" presetClass="exit" presetSubtype="0" fill="hold" nodeType="clickEffect">
                                  <p:stCondLst>
                                    <p:cond delay="0"/>
                                  </p:stCondLst>
                                  <p:childTnLst>
                                    <p:animEffect transition="out" filter="dissolve">
                                      <p:cBhvr>
                                        <p:cTn id="275" dur="500"/>
                                        <p:tgtEl>
                                          <p:spTgt spid="144"/>
                                        </p:tgtEl>
                                      </p:cBhvr>
                                    </p:animEffect>
                                    <p:set>
                                      <p:cBhvr>
                                        <p:cTn id="276" dur="1" fill="hold">
                                          <p:stCondLst>
                                            <p:cond delay="499"/>
                                          </p:stCondLst>
                                        </p:cTn>
                                        <p:tgtEl>
                                          <p:spTgt spid="144"/>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145"/>
                                        </p:tgtEl>
                                      </p:cBhvr>
                                    </p:animEffect>
                                    <p:set>
                                      <p:cBhvr>
                                        <p:cTn id="279" dur="1" fill="hold">
                                          <p:stCondLst>
                                            <p:cond delay="499"/>
                                          </p:stCondLst>
                                        </p:cTn>
                                        <p:tgtEl>
                                          <p:spTgt spid="145"/>
                                        </p:tgtEl>
                                        <p:attrNameLst>
                                          <p:attrName>style.visibility</p:attrName>
                                        </p:attrNameLst>
                                      </p:cBhvr>
                                      <p:to>
                                        <p:strVal val="hidden"/>
                                      </p:to>
                                    </p:se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nodeType="clickEffect">
                                  <p:stCondLst>
                                    <p:cond delay="0"/>
                                  </p:stCondLst>
                                  <p:childTnLst>
                                    <p:set>
                                      <p:cBhvr>
                                        <p:cTn id="283" dur="1" fill="hold">
                                          <p:stCondLst>
                                            <p:cond delay="0"/>
                                          </p:stCondLst>
                                        </p:cTn>
                                        <p:tgtEl>
                                          <p:spTgt spid="74"/>
                                        </p:tgtEl>
                                        <p:attrNameLst>
                                          <p:attrName>style.visibility</p:attrName>
                                        </p:attrNameLst>
                                      </p:cBhvr>
                                      <p:to>
                                        <p:strVal val="visible"/>
                                      </p:to>
                                    </p:set>
                                    <p:animEffect transition="in" filter="dissolve">
                                      <p:cBhvr>
                                        <p:cTn id="284" dur="500"/>
                                        <p:tgtEl>
                                          <p:spTgt spid="74"/>
                                        </p:tgtEl>
                                      </p:cBhvr>
                                    </p:animEffect>
                                  </p:childTnLst>
                                </p:cTn>
                              </p:par>
                              <p:par>
                                <p:cTn id="285" presetID="9" presetClass="entr" presetSubtype="0" fill="hold" grpId="0" nodeType="withEffect">
                                  <p:stCondLst>
                                    <p:cond delay="0"/>
                                  </p:stCondLst>
                                  <p:childTnLst>
                                    <p:set>
                                      <p:cBhvr>
                                        <p:cTn id="286" dur="1" fill="hold">
                                          <p:stCondLst>
                                            <p:cond delay="0"/>
                                          </p:stCondLst>
                                        </p:cTn>
                                        <p:tgtEl>
                                          <p:spTgt spid="99"/>
                                        </p:tgtEl>
                                        <p:attrNameLst>
                                          <p:attrName>style.visibility</p:attrName>
                                        </p:attrNameLst>
                                      </p:cBhvr>
                                      <p:to>
                                        <p:strVal val="visible"/>
                                      </p:to>
                                    </p:set>
                                    <p:animEffect transition="in" filter="dissolve">
                                      <p:cBhvr>
                                        <p:cTn id="287" dur="500"/>
                                        <p:tgtEl>
                                          <p:spTgt spid="99"/>
                                        </p:tgtEl>
                                      </p:cBhvr>
                                    </p:animEffect>
                                  </p:childTnLst>
                                </p:cTn>
                              </p:par>
                            </p:childTnLst>
                          </p:cTn>
                        </p:par>
                      </p:childTnLst>
                    </p:cTn>
                  </p:par>
                  <p:par>
                    <p:cTn id="288" fill="hold">
                      <p:stCondLst>
                        <p:cond delay="indefinite"/>
                      </p:stCondLst>
                      <p:childTnLst>
                        <p:par>
                          <p:cTn id="289" fill="hold">
                            <p:stCondLst>
                              <p:cond delay="0"/>
                            </p:stCondLst>
                            <p:childTnLst>
                              <p:par>
                                <p:cTn id="290" presetID="9" presetClass="entr" presetSubtype="0" fill="hold" nodeType="clickEffect">
                                  <p:stCondLst>
                                    <p:cond delay="0"/>
                                  </p:stCondLst>
                                  <p:childTnLst>
                                    <p:set>
                                      <p:cBhvr>
                                        <p:cTn id="291" dur="1" fill="hold">
                                          <p:stCondLst>
                                            <p:cond delay="0"/>
                                          </p:stCondLst>
                                        </p:cTn>
                                        <p:tgtEl>
                                          <p:spTgt spid="131"/>
                                        </p:tgtEl>
                                        <p:attrNameLst>
                                          <p:attrName>style.visibility</p:attrName>
                                        </p:attrNameLst>
                                      </p:cBhvr>
                                      <p:to>
                                        <p:strVal val="visible"/>
                                      </p:to>
                                    </p:set>
                                    <p:animEffect transition="in" filter="dissolve">
                                      <p:cBhvr>
                                        <p:cTn id="292" dur="500"/>
                                        <p:tgtEl>
                                          <p:spTgt spid="131"/>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130"/>
                                        </p:tgtEl>
                                        <p:attrNameLst>
                                          <p:attrName>style.visibility</p:attrName>
                                        </p:attrNameLst>
                                      </p:cBhvr>
                                      <p:to>
                                        <p:strVal val="visible"/>
                                      </p:to>
                                    </p:set>
                                    <p:animEffect transition="in" filter="dissolve">
                                      <p:cBhvr>
                                        <p:cTn id="295" dur="500"/>
                                        <p:tgtEl>
                                          <p:spTgt spid="130"/>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xit" presetSubtype="0" fill="hold" grpId="1" nodeType="clickEffect">
                                  <p:stCondLst>
                                    <p:cond delay="0"/>
                                  </p:stCondLst>
                                  <p:childTnLst>
                                    <p:animEffect transition="out" filter="dissolve">
                                      <p:cBhvr>
                                        <p:cTn id="299" dur="500"/>
                                        <p:tgtEl>
                                          <p:spTgt spid="3"/>
                                        </p:tgtEl>
                                      </p:cBhvr>
                                    </p:animEffect>
                                    <p:set>
                                      <p:cBhvr>
                                        <p:cTn id="300" dur="1" fill="hold">
                                          <p:stCondLst>
                                            <p:cond delay="499"/>
                                          </p:stCondLst>
                                        </p:cTn>
                                        <p:tgtEl>
                                          <p:spTgt spid="3"/>
                                        </p:tgtEl>
                                        <p:attrNameLst>
                                          <p:attrName>style.visibility</p:attrName>
                                        </p:attrNameLst>
                                      </p:cBhvr>
                                      <p:to>
                                        <p:strVal val="hidden"/>
                                      </p:to>
                                    </p:set>
                                  </p:childTnLst>
                                </p:cTn>
                              </p:par>
                            </p:childTnLst>
                          </p:cTn>
                        </p:par>
                      </p:childTnLst>
                    </p:cTn>
                  </p:par>
                  <p:par>
                    <p:cTn id="301" fill="hold">
                      <p:stCondLst>
                        <p:cond delay="indefinite"/>
                      </p:stCondLst>
                      <p:childTnLst>
                        <p:par>
                          <p:cTn id="302" fill="hold">
                            <p:stCondLst>
                              <p:cond delay="0"/>
                            </p:stCondLst>
                            <p:childTnLst>
                              <p:par>
                                <p:cTn id="303" presetID="9" presetClass="exit" presetSubtype="0" fill="hold" nodeType="clickEffect">
                                  <p:stCondLst>
                                    <p:cond delay="0"/>
                                  </p:stCondLst>
                                  <p:childTnLst>
                                    <p:animEffect transition="out" filter="dissolve">
                                      <p:cBhvr>
                                        <p:cTn id="304" dur="500"/>
                                        <p:tgtEl>
                                          <p:spTgt spid="74"/>
                                        </p:tgtEl>
                                      </p:cBhvr>
                                    </p:animEffect>
                                    <p:set>
                                      <p:cBhvr>
                                        <p:cTn id="305" dur="1" fill="hold">
                                          <p:stCondLst>
                                            <p:cond delay="499"/>
                                          </p:stCondLst>
                                        </p:cTn>
                                        <p:tgtEl>
                                          <p:spTgt spid="74"/>
                                        </p:tgtEl>
                                        <p:attrNameLst>
                                          <p:attrName>style.visibility</p:attrName>
                                        </p:attrNameLst>
                                      </p:cBhvr>
                                      <p:to>
                                        <p:strVal val="hidden"/>
                                      </p:to>
                                    </p:set>
                                  </p:childTnLst>
                                </p:cTn>
                              </p:par>
                              <p:par>
                                <p:cTn id="306" presetID="9" presetClass="exit" presetSubtype="0" fill="hold" grpId="1" nodeType="withEffect">
                                  <p:stCondLst>
                                    <p:cond delay="0"/>
                                  </p:stCondLst>
                                  <p:childTnLst>
                                    <p:animEffect transition="out" filter="dissolve">
                                      <p:cBhvr>
                                        <p:cTn id="307" dur="500"/>
                                        <p:tgtEl>
                                          <p:spTgt spid="99"/>
                                        </p:tgtEl>
                                      </p:cBhvr>
                                    </p:animEffect>
                                    <p:set>
                                      <p:cBhvr>
                                        <p:cTn id="308" dur="1" fill="hold">
                                          <p:stCondLst>
                                            <p:cond delay="499"/>
                                          </p:stCondLst>
                                        </p:cTn>
                                        <p:tgtEl>
                                          <p:spTgt spid="99"/>
                                        </p:tgtEl>
                                        <p:attrNameLst>
                                          <p:attrName>style.visibility</p:attrName>
                                        </p:attrNameLst>
                                      </p:cBhvr>
                                      <p:to>
                                        <p:strVal val="hidden"/>
                                      </p:to>
                                    </p:set>
                                  </p:childTnLst>
                                </p:cTn>
                              </p:par>
                            </p:childTnLst>
                          </p:cTn>
                        </p:par>
                      </p:childTnLst>
                    </p:cTn>
                  </p:par>
                  <p:par>
                    <p:cTn id="309" fill="hold">
                      <p:stCondLst>
                        <p:cond delay="indefinite"/>
                      </p:stCondLst>
                      <p:childTnLst>
                        <p:par>
                          <p:cTn id="310" fill="hold">
                            <p:stCondLst>
                              <p:cond delay="0"/>
                            </p:stCondLst>
                            <p:childTnLst>
                              <p:par>
                                <p:cTn id="311" presetID="9" presetClass="entr" presetSubtype="0" fill="hold" nodeType="clickEffect">
                                  <p:stCondLst>
                                    <p:cond delay="0"/>
                                  </p:stCondLst>
                                  <p:childTnLst>
                                    <p:set>
                                      <p:cBhvr>
                                        <p:cTn id="312" dur="1" fill="hold">
                                          <p:stCondLst>
                                            <p:cond delay="0"/>
                                          </p:stCondLst>
                                        </p:cTn>
                                        <p:tgtEl>
                                          <p:spTgt spid="144"/>
                                        </p:tgtEl>
                                        <p:attrNameLst>
                                          <p:attrName>style.visibility</p:attrName>
                                        </p:attrNameLst>
                                      </p:cBhvr>
                                      <p:to>
                                        <p:strVal val="visible"/>
                                      </p:to>
                                    </p:set>
                                    <p:animEffect transition="in" filter="dissolve">
                                      <p:cBhvr>
                                        <p:cTn id="313" dur="500"/>
                                        <p:tgtEl>
                                          <p:spTgt spid="144"/>
                                        </p:tgtEl>
                                      </p:cBhvr>
                                    </p:animEffect>
                                  </p:childTnLst>
                                </p:cTn>
                              </p:par>
                              <p:par>
                                <p:cTn id="314" presetID="9" presetClass="entr" presetSubtype="0" fill="hold" grpId="2" nodeType="withEffect">
                                  <p:stCondLst>
                                    <p:cond delay="0"/>
                                  </p:stCondLst>
                                  <p:childTnLst>
                                    <p:set>
                                      <p:cBhvr>
                                        <p:cTn id="315" dur="1" fill="hold">
                                          <p:stCondLst>
                                            <p:cond delay="0"/>
                                          </p:stCondLst>
                                        </p:cTn>
                                        <p:tgtEl>
                                          <p:spTgt spid="145"/>
                                        </p:tgtEl>
                                        <p:attrNameLst>
                                          <p:attrName>style.visibility</p:attrName>
                                        </p:attrNameLst>
                                      </p:cBhvr>
                                      <p:to>
                                        <p:strVal val="visible"/>
                                      </p:to>
                                    </p:set>
                                    <p:animEffect transition="in" filter="dissolve">
                                      <p:cBhvr>
                                        <p:cTn id="316" dur="500"/>
                                        <p:tgtEl>
                                          <p:spTgt spid="145"/>
                                        </p:tgtEl>
                                      </p:cBhvr>
                                    </p:animEffect>
                                  </p:childTnLst>
                                </p:cTn>
                              </p:par>
                            </p:childTnLst>
                          </p:cTn>
                        </p:par>
                      </p:childTnLst>
                    </p:cTn>
                  </p:par>
                  <p:par>
                    <p:cTn id="317" fill="hold">
                      <p:stCondLst>
                        <p:cond delay="indefinite"/>
                      </p:stCondLst>
                      <p:childTnLst>
                        <p:par>
                          <p:cTn id="318" fill="hold">
                            <p:stCondLst>
                              <p:cond delay="0"/>
                            </p:stCondLst>
                            <p:childTnLst>
                              <p:par>
                                <p:cTn id="319" presetID="9" presetClass="entr" presetSubtype="0" fill="hold" nodeType="clickEffect">
                                  <p:stCondLst>
                                    <p:cond delay="0"/>
                                  </p:stCondLst>
                                  <p:childTnLst>
                                    <p:set>
                                      <p:cBhvr>
                                        <p:cTn id="320" dur="1" fill="hold">
                                          <p:stCondLst>
                                            <p:cond delay="0"/>
                                          </p:stCondLst>
                                        </p:cTn>
                                        <p:tgtEl>
                                          <p:spTgt spid="25"/>
                                        </p:tgtEl>
                                        <p:attrNameLst>
                                          <p:attrName>style.visibility</p:attrName>
                                        </p:attrNameLst>
                                      </p:cBhvr>
                                      <p:to>
                                        <p:strVal val="visible"/>
                                      </p:to>
                                    </p:set>
                                    <p:animEffect transition="in" filter="dissolve">
                                      <p:cBhvr>
                                        <p:cTn id="321" dur="500"/>
                                        <p:tgtEl>
                                          <p:spTgt spid="25"/>
                                        </p:tgtEl>
                                      </p:cBhvr>
                                    </p:animEffect>
                                  </p:childTnLst>
                                </p:cTn>
                              </p:par>
                            </p:childTnLst>
                          </p:cTn>
                        </p:par>
                      </p:childTnLst>
                    </p:cTn>
                  </p:par>
                  <p:par>
                    <p:cTn id="322" fill="hold">
                      <p:stCondLst>
                        <p:cond delay="indefinite"/>
                      </p:stCondLst>
                      <p:childTnLst>
                        <p:par>
                          <p:cTn id="323" fill="hold">
                            <p:stCondLst>
                              <p:cond delay="0"/>
                            </p:stCondLst>
                            <p:childTnLst>
                              <p:par>
                                <p:cTn id="324" presetID="9" presetClass="entr" presetSubtype="0" fill="hold" nodeType="clickEffect">
                                  <p:stCondLst>
                                    <p:cond delay="0"/>
                                  </p:stCondLst>
                                  <p:childTnLst>
                                    <p:set>
                                      <p:cBhvr>
                                        <p:cTn id="325" dur="1" fill="hold">
                                          <p:stCondLst>
                                            <p:cond delay="0"/>
                                          </p:stCondLst>
                                        </p:cTn>
                                        <p:tgtEl>
                                          <p:spTgt spid="147"/>
                                        </p:tgtEl>
                                        <p:attrNameLst>
                                          <p:attrName>style.visibility</p:attrName>
                                        </p:attrNameLst>
                                      </p:cBhvr>
                                      <p:to>
                                        <p:strVal val="visible"/>
                                      </p:to>
                                    </p:set>
                                    <p:animEffect transition="in" filter="dissolve">
                                      <p:cBhvr>
                                        <p:cTn id="326" dur="500"/>
                                        <p:tgtEl>
                                          <p:spTgt spid="147"/>
                                        </p:tgtEl>
                                      </p:cBhvr>
                                    </p:animEffect>
                                  </p:childTnLst>
                                </p:cTn>
                              </p:par>
                            </p:childTnLst>
                          </p:cTn>
                        </p:par>
                      </p:childTnLst>
                    </p:cTn>
                  </p:par>
                  <p:par>
                    <p:cTn id="327" fill="hold">
                      <p:stCondLst>
                        <p:cond delay="indefinite"/>
                      </p:stCondLst>
                      <p:childTnLst>
                        <p:par>
                          <p:cTn id="328" fill="hold">
                            <p:stCondLst>
                              <p:cond delay="0"/>
                            </p:stCondLst>
                            <p:childTnLst>
                              <p:par>
                                <p:cTn id="329" presetID="9" presetClass="entr" presetSubtype="0" fill="hold" grpId="0" nodeType="clickEffect">
                                  <p:stCondLst>
                                    <p:cond delay="0"/>
                                  </p:stCondLst>
                                  <p:childTnLst>
                                    <p:set>
                                      <p:cBhvr>
                                        <p:cTn id="330" dur="1" fill="hold">
                                          <p:stCondLst>
                                            <p:cond delay="0"/>
                                          </p:stCondLst>
                                        </p:cTn>
                                        <p:tgtEl>
                                          <p:spTgt spid="105"/>
                                        </p:tgtEl>
                                        <p:attrNameLst>
                                          <p:attrName>style.visibility</p:attrName>
                                        </p:attrNameLst>
                                      </p:cBhvr>
                                      <p:to>
                                        <p:strVal val="visible"/>
                                      </p:to>
                                    </p:set>
                                    <p:animEffect transition="in" filter="dissolve">
                                      <p:cBhvr>
                                        <p:cTn id="331" dur="500"/>
                                        <p:tgtEl>
                                          <p:spTgt spid="105"/>
                                        </p:tgtEl>
                                      </p:cBhvr>
                                    </p:animEffect>
                                  </p:childTnLst>
                                </p:cTn>
                              </p:par>
                            </p:childTnLst>
                          </p:cTn>
                        </p:par>
                      </p:childTnLst>
                    </p:cTn>
                  </p:par>
                  <p:par>
                    <p:cTn id="332" fill="hold">
                      <p:stCondLst>
                        <p:cond delay="indefinite"/>
                      </p:stCondLst>
                      <p:childTnLst>
                        <p:par>
                          <p:cTn id="333" fill="hold">
                            <p:stCondLst>
                              <p:cond delay="0"/>
                            </p:stCondLst>
                            <p:childTnLst>
                              <p:par>
                                <p:cTn id="334" presetID="9" presetClass="entr" presetSubtype="0" fill="hold" grpId="0" nodeType="clickEffect">
                                  <p:stCondLst>
                                    <p:cond delay="0"/>
                                  </p:stCondLst>
                                  <p:childTnLst>
                                    <p:set>
                                      <p:cBhvr>
                                        <p:cTn id="335" dur="1" fill="hold">
                                          <p:stCondLst>
                                            <p:cond delay="0"/>
                                          </p:stCondLst>
                                        </p:cTn>
                                        <p:tgtEl>
                                          <p:spTgt spid="150"/>
                                        </p:tgtEl>
                                        <p:attrNameLst>
                                          <p:attrName>style.visibility</p:attrName>
                                        </p:attrNameLst>
                                      </p:cBhvr>
                                      <p:to>
                                        <p:strVal val="visible"/>
                                      </p:to>
                                    </p:set>
                                    <p:animEffect transition="in" filter="dissolve">
                                      <p:cBhvr>
                                        <p:cTn id="336" dur="500"/>
                                        <p:tgtEl>
                                          <p:spTgt spid="150"/>
                                        </p:tgtEl>
                                      </p:cBhvr>
                                    </p:animEffect>
                                  </p:childTnLst>
                                </p:cTn>
                              </p:par>
                            </p:childTnLst>
                          </p:cTn>
                        </p:par>
                      </p:childTnLst>
                    </p:cTn>
                  </p:par>
                  <p:par>
                    <p:cTn id="337" fill="hold">
                      <p:stCondLst>
                        <p:cond delay="indefinite"/>
                      </p:stCondLst>
                      <p:childTnLst>
                        <p:par>
                          <p:cTn id="338" fill="hold">
                            <p:stCondLst>
                              <p:cond delay="0"/>
                            </p:stCondLst>
                            <p:childTnLst>
                              <p:par>
                                <p:cTn id="339" presetID="9" presetClass="entr" presetSubtype="0" fill="hold" grpId="0" nodeType="clickEffect">
                                  <p:stCondLst>
                                    <p:cond delay="0"/>
                                  </p:stCondLst>
                                  <p:childTnLst>
                                    <p:set>
                                      <p:cBhvr>
                                        <p:cTn id="340" dur="1" fill="hold">
                                          <p:stCondLst>
                                            <p:cond delay="0"/>
                                          </p:stCondLst>
                                        </p:cTn>
                                        <p:tgtEl>
                                          <p:spTgt spid="151"/>
                                        </p:tgtEl>
                                        <p:attrNameLst>
                                          <p:attrName>style.visibility</p:attrName>
                                        </p:attrNameLst>
                                      </p:cBhvr>
                                      <p:to>
                                        <p:strVal val="visible"/>
                                      </p:to>
                                    </p:set>
                                    <p:animEffect transition="in" filter="dissolve">
                                      <p:cBhvr>
                                        <p:cTn id="341" dur="500"/>
                                        <p:tgtEl>
                                          <p:spTgt spid="151"/>
                                        </p:tgtEl>
                                      </p:cBhvr>
                                    </p:animEffect>
                                  </p:childTnLst>
                                </p:cTn>
                              </p:par>
                            </p:childTnLst>
                          </p:cTn>
                        </p:par>
                      </p:childTnLst>
                    </p:cTn>
                  </p:par>
                  <p:par>
                    <p:cTn id="342" fill="hold">
                      <p:stCondLst>
                        <p:cond delay="indefinite"/>
                      </p:stCondLst>
                      <p:childTnLst>
                        <p:par>
                          <p:cTn id="343" fill="hold">
                            <p:stCondLst>
                              <p:cond delay="0"/>
                            </p:stCondLst>
                            <p:childTnLst>
                              <p:par>
                                <p:cTn id="344" presetID="9" presetClass="entr" presetSubtype="0" fill="hold" grpId="0" nodeType="clickEffect">
                                  <p:stCondLst>
                                    <p:cond delay="0"/>
                                  </p:stCondLst>
                                  <p:childTnLst>
                                    <p:set>
                                      <p:cBhvr>
                                        <p:cTn id="345" dur="1" fill="hold">
                                          <p:stCondLst>
                                            <p:cond delay="0"/>
                                          </p:stCondLst>
                                        </p:cTn>
                                        <p:tgtEl>
                                          <p:spTgt spid="152"/>
                                        </p:tgtEl>
                                        <p:attrNameLst>
                                          <p:attrName>style.visibility</p:attrName>
                                        </p:attrNameLst>
                                      </p:cBhvr>
                                      <p:to>
                                        <p:strVal val="visible"/>
                                      </p:to>
                                    </p:set>
                                    <p:animEffect transition="in" filter="dissolve">
                                      <p:cBhvr>
                                        <p:cTn id="346" dur="500"/>
                                        <p:tgtEl>
                                          <p:spTgt spid="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7" grpId="0" animBg="1"/>
      <p:bldP spid="28" grpId="0" animBg="1"/>
      <p:bldP spid="29" grpId="0" animBg="1"/>
      <p:bldP spid="30" grpId="0" animBg="1"/>
      <p:bldP spid="11" grpId="0" animBg="1"/>
      <p:bldP spid="12" grpId="0" animBg="1"/>
      <p:bldP spid="13" grpId="0" animBg="1"/>
      <p:bldP spid="15" grpId="0" animBg="1"/>
      <p:bldP spid="16" grpId="0" animBg="1"/>
      <p:bldP spid="17" grpId="0" animBg="1"/>
      <p:bldP spid="18" grpId="0" animBg="1"/>
      <p:bldP spid="19" grpId="0" animBg="1"/>
      <p:bldP spid="22" grpId="0" animBg="1"/>
      <p:bldP spid="23" grpId="0" animBg="1"/>
      <p:bldP spid="7" grpId="0" animBg="1"/>
      <p:bldP spid="20" grpId="0" animBg="1"/>
      <p:bldP spid="10" grpId="0" animBg="1"/>
      <p:bldP spid="21" grpId="0" animBg="1"/>
      <p:bldP spid="60" grpId="0" animBg="1"/>
      <p:bldP spid="71" grpId="0" animBg="1"/>
      <p:bldP spid="72" grpId="0" animBg="1"/>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89" grpId="0"/>
      <p:bldP spid="90" grpId="0"/>
      <p:bldP spid="91" grpId="0" animBg="1"/>
      <p:bldP spid="103" grpId="0" animBg="1"/>
      <p:bldP spid="105" grpId="0" animBg="1"/>
      <p:bldP spid="3" grpId="0" animBg="1"/>
      <p:bldP spid="3" grpId="1" animBg="1"/>
      <p:bldP spid="112" grpId="0" animBg="1"/>
      <p:bldP spid="113" grpId="0" animBg="1"/>
      <p:bldP spid="114" grpId="0" animBg="1"/>
      <p:bldP spid="115" grpId="0" animBg="1"/>
      <p:bldP spid="129" grpId="0"/>
      <p:bldP spid="130" grpId="0"/>
      <p:bldP spid="145" grpId="0"/>
      <p:bldP spid="145" grpId="1"/>
      <p:bldP spid="145" grpId="2"/>
      <p:bldP spid="150" grpId="0" animBg="1"/>
      <p:bldP spid="151" grpId="0" animBg="1"/>
      <p:bldP spid="152" grpId="0" animBg="1"/>
      <p:bldP spid="99" grpId="0"/>
      <p:bldP spid="99" grpId="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dirty="0"/>
              <a:t>Pre-order</a:t>
            </a:r>
            <a:r>
              <a:rPr lang="zh-CN" altLang="en-US" dirty="0"/>
              <a:t> </a:t>
            </a:r>
            <a:r>
              <a:rPr lang="en-US" altLang="zh-CN" dirty="0"/>
              <a:t>Traversal (Iteratively)</a:t>
            </a:r>
            <a:endParaRPr lang="en-US" dirty="0"/>
          </a:p>
        </p:txBody>
      </p:sp>
      <p:sp>
        <p:nvSpPr>
          <p:cNvPr id="4" name="Rectangle 3">
            <a:extLst>
              <a:ext uri="{FF2B5EF4-FFF2-40B4-BE49-F238E27FC236}">
                <a16:creationId xmlns:a16="http://schemas.microsoft.com/office/drawing/2014/main" id="{C66C46B5-DDB2-AB4D-B54E-A3F181A2F93E}"/>
              </a:ext>
            </a:extLst>
          </p:cNvPr>
          <p:cNvSpPr/>
          <p:nvPr/>
        </p:nvSpPr>
        <p:spPr>
          <a:xfrm>
            <a:off x="657938" y="916040"/>
            <a:ext cx="7789178" cy="5852884"/>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p>
          <a:p>
            <a:pPr>
              <a:spcBef>
                <a:spcPts val="100"/>
              </a:spcBef>
              <a:spcAft>
                <a:spcPts val="100"/>
              </a:spcAft>
            </a:pPr>
            <a:r>
              <a:rPr lang="en-US" sz="1400" dirty="0">
                <a:solidFill>
                  <a:srgbClr val="931A68"/>
                </a:solidFill>
                <a:latin typeface="Menlo" panose="020B0609030804020204" pitchFamily="49" charset="0"/>
              </a:rPr>
              <a:t>		if</a:t>
            </a:r>
            <a:r>
              <a:rPr lang="en-US" sz="1400" dirty="0">
                <a:latin typeface="Menlo" panose="020B0609030804020204" pitchFamily="49" charset="0"/>
              </a:rPr>
              <a:t> (</a:t>
            </a:r>
            <a:r>
              <a:rPr lang="en-US" sz="1400" dirty="0">
                <a:solidFill>
                  <a:srgbClr val="7E504F"/>
                </a:solidFill>
                <a:latin typeface="Menlo" panose="020B0609030804020204" pitchFamily="49" charset="0"/>
              </a:rPr>
              <a:t>par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r>
              <a:rPr lang="en-US" sz="1400" dirty="0">
                <a:solidFill>
                  <a:srgbClr val="931A68"/>
                </a:solidFill>
                <a:latin typeface="Menlo" panose="020B0609030804020204" pitchFamily="49" charset="0"/>
              </a:rPr>
              <a:t>return</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r>
              <a:rPr lang="en-US" sz="1400" dirty="0" err="1">
                <a:solidFill>
                  <a:srgbClr val="7E504F"/>
                </a:solidFill>
                <a:latin typeface="Menlo" panose="020B0609030804020204" pitchFamily="49" charset="0"/>
              </a:rPr>
              <a:t>nodeStack</a:t>
            </a:r>
            <a:r>
              <a:rPr lang="en-US" sz="1400" dirty="0">
                <a:latin typeface="Menlo" panose="020B0609030804020204" pitchFamily="49" charset="0"/>
              </a:rPr>
              <a:t> = </a:t>
            </a:r>
            <a:r>
              <a:rPr lang="en-US" sz="1400" dirty="0">
                <a:solidFill>
                  <a:srgbClr val="931A68"/>
                </a:solidFill>
                <a:latin typeface="Menlo" panose="020B0609030804020204" pitchFamily="49" charset="0"/>
              </a:rPr>
              <a:t>new</a:t>
            </a:r>
            <a:r>
              <a:rPr lang="en-US" sz="1400" dirty="0">
                <a:latin typeface="Menlo" panose="020B0609030804020204" pitchFamily="49" charset="0"/>
              </a:rPr>
              <a:t> Stack&lt;</a:t>
            </a:r>
            <a:r>
              <a:rPr lang="en-US" sz="1400" dirty="0" err="1">
                <a:latin typeface="Menlo" panose="020B0609030804020204" pitchFamily="49" charset="0"/>
              </a:rPr>
              <a:t>TreeNode</a:t>
            </a:r>
            <a:r>
              <a:rPr lang="en-US" sz="1400" dirty="0">
                <a:latin typeface="Menlo" panose="020B0609030804020204" pitchFamily="49" charset="0"/>
              </a:rPr>
              <a:t>&lt;E&gt;&gt;();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a:solidFill>
                  <a:srgbClr val="7E504F"/>
                </a:solidFill>
                <a:latin typeface="Menlo" panose="020B0609030804020204" pitchFamily="49" charset="0"/>
              </a:rPr>
              <a:t>par</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.empty</a:t>
            </a:r>
            <a:r>
              <a:rPr lang="en-US" sz="1400" dirty="0">
                <a:latin typeface="Menlo" panose="020B0609030804020204" pitchFamily="49" charset="0"/>
              </a:rPr>
              <a:t>() == </a:t>
            </a:r>
            <a:r>
              <a:rPr lang="en-US" sz="1400" dirty="0">
                <a:solidFill>
                  <a:srgbClr val="931A68"/>
                </a:solidFill>
                <a:latin typeface="Menlo" panose="020B0609030804020204" pitchFamily="49" charset="0"/>
              </a:rPr>
              <a:t>false</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7E504F"/>
                </a:solidFill>
                <a:latin typeface="Menlo" panose="020B0609030804020204" pitchFamily="49" charset="0"/>
              </a:rPr>
              <a:t>node</a:t>
            </a:r>
            <a:r>
              <a:rPr lang="en-US" sz="1400" dirty="0">
                <a:latin typeface="Menlo" panose="020B0609030804020204" pitchFamily="49" charset="0"/>
              </a:rPr>
              <a:t> =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.peek</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.visit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.pop</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right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nodeStack</a:t>
            </a:r>
            <a:r>
              <a:rPr lang="en-US" sz="1400" dirty="0" err="1">
                <a:latin typeface="Menlo" panose="020B0609030804020204" pitchFamily="49" charset="0"/>
              </a:rPr>
              <a:t>.push</a:t>
            </a:r>
            <a:r>
              <a:rPr lang="en-US" sz="1400" dirty="0">
                <a:latin typeface="Menlo" panose="020B0609030804020204" pitchFamily="49" charset="0"/>
              </a:rPr>
              <a:t>(</a:t>
            </a:r>
            <a:r>
              <a:rPr lang="en-US" sz="1400" dirty="0" err="1">
                <a:solidFill>
                  <a:srgbClr val="7E504F"/>
                </a:solidFill>
                <a:latin typeface="Menlo" panose="020B0609030804020204" pitchFamily="49" charset="0"/>
              </a:rPr>
              <a:t>node</a:t>
            </a:r>
            <a:r>
              <a:rPr lang="en-US" sz="1400" dirty="0" err="1">
                <a:latin typeface="Menlo" panose="020B0609030804020204" pitchFamily="49" charset="0"/>
              </a:rPr>
              <a:t>.</a:t>
            </a:r>
            <a:r>
              <a:rPr lang="en-US" sz="1400" dirty="0" err="1">
                <a:solidFill>
                  <a:srgbClr val="0326CC"/>
                </a:solidFill>
                <a:latin typeface="Menlo" panose="020B0609030804020204" pitchFamily="49" charset="0"/>
              </a:rPr>
              <a:t>left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void</a:t>
            </a: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 {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iterativePreorder</a:t>
            </a:r>
            <a:r>
              <a:rPr lang="en-US" sz="1400" dirty="0">
                <a:latin typeface="Menlo" panose="020B0609030804020204" pitchFamily="49" charset="0"/>
              </a:rPr>
              <a:t>(</a:t>
            </a:r>
            <a:r>
              <a:rPr lang="en-US" sz="1400" dirty="0">
                <a:solidFill>
                  <a:srgbClr val="0326CC"/>
                </a:solidFill>
                <a:latin typeface="Menlo" panose="020B0609030804020204" pitchFamily="49" charset="0"/>
              </a:rPr>
              <a:t>root</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a:t>
            </a:r>
          </a:p>
        </p:txBody>
      </p:sp>
      <p:cxnSp>
        <p:nvCxnSpPr>
          <p:cNvPr id="7" name="Straight Arrow Connector 6">
            <a:extLst>
              <a:ext uri="{FF2B5EF4-FFF2-40B4-BE49-F238E27FC236}">
                <a16:creationId xmlns:a16="http://schemas.microsoft.com/office/drawing/2014/main" id="{FD6AD9B8-787E-6442-A7E3-18C04422DAFF}"/>
              </a:ext>
            </a:extLst>
          </p:cNvPr>
          <p:cNvCxnSpPr>
            <a:cxnSpLocks/>
          </p:cNvCxnSpPr>
          <p:nvPr/>
        </p:nvCxnSpPr>
        <p:spPr>
          <a:xfrm flipH="1">
            <a:off x="7709482" y="2273644"/>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4F0331CC-C76C-3E4A-B465-E23D8F43F58A}"/>
              </a:ext>
            </a:extLst>
          </p:cNvPr>
          <p:cNvCxnSpPr>
            <a:cxnSpLocks/>
          </p:cNvCxnSpPr>
          <p:nvPr/>
        </p:nvCxnSpPr>
        <p:spPr>
          <a:xfrm flipH="1">
            <a:off x="3955242" y="2518323"/>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068B6E4D-BEA5-FB49-9388-4E346D441A8A}"/>
              </a:ext>
            </a:extLst>
          </p:cNvPr>
          <p:cNvCxnSpPr>
            <a:cxnSpLocks/>
          </p:cNvCxnSpPr>
          <p:nvPr/>
        </p:nvCxnSpPr>
        <p:spPr>
          <a:xfrm flipH="1">
            <a:off x="5729166" y="296889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5AF5B7AE-FB35-BB4B-844B-811C5F3F47D7}"/>
              </a:ext>
            </a:extLst>
          </p:cNvPr>
          <p:cNvCxnSpPr>
            <a:cxnSpLocks/>
          </p:cNvCxnSpPr>
          <p:nvPr/>
        </p:nvCxnSpPr>
        <p:spPr>
          <a:xfrm flipH="1">
            <a:off x="6092381" y="321053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DA9D4E96-3E1F-AA40-89AC-437E92289E79}"/>
              </a:ext>
            </a:extLst>
          </p:cNvPr>
          <p:cNvCxnSpPr>
            <a:cxnSpLocks/>
          </p:cNvCxnSpPr>
          <p:nvPr/>
        </p:nvCxnSpPr>
        <p:spPr>
          <a:xfrm flipH="1">
            <a:off x="4302918" y="6074220"/>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84623516-A33F-6742-9114-B4CF9A5F8B32}"/>
              </a:ext>
            </a:extLst>
          </p:cNvPr>
          <p:cNvCxnSpPr>
            <a:cxnSpLocks/>
          </p:cNvCxnSpPr>
          <p:nvPr/>
        </p:nvCxnSpPr>
        <p:spPr>
          <a:xfrm flipH="1">
            <a:off x="3886034" y="346333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C00F402-3E14-2243-A683-E93104BDBCB3}"/>
              </a:ext>
            </a:extLst>
          </p:cNvPr>
          <p:cNvCxnSpPr>
            <a:cxnSpLocks/>
          </p:cNvCxnSpPr>
          <p:nvPr/>
        </p:nvCxnSpPr>
        <p:spPr>
          <a:xfrm flipH="1">
            <a:off x="4033837" y="3700135"/>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DC6DA62-2FBA-5140-82EA-BB5BD5911EC5}"/>
              </a:ext>
            </a:extLst>
          </p:cNvPr>
          <p:cNvCxnSpPr>
            <a:cxnSpLocks/>
          </p:cNvCxnSpPr>
          <p:nvPr/>
        </p:nvCxnSpPr>
        <p:spPr>
          <a:xfrm flipH="1">
            <a:off x="5554218" y="4117949"/>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F6CDCE8-5957-BB4F-805F-F45BF55394DD}"/>
              </a:ext>
            </a:extLst>
          </p:cNvPr>
          <p:cNvCxnSpPr>
            <a:cxnSpLocks/>
          </p:cNvCxnSpPr>
          <p:nvPr/>
        </p:nvCxnSpPr>
        <p:spPr>
          <a:xfrm flipH="1">
            <a:off x="4824538" y="2023372"/>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6B858BE-0386-1741-BCC7-CF5427CC3EBD}"/>
              </a:ext>
            </a:extLst>
          </p:cNvPr>
          <p:cNvCxnSpPr>
            <a:cxnSpLocks/>
          </p:cNvCxnSpPr>
          <p:nvPr/>
        </p:nvCxnSpPr>
        <p:spPr>
          <a:xfrm flipH="1">
            <a:off x="5554218" y="4782078"/>
            <a:ext cx="538163" cy="0"/>
          </a:xfrm>
          <a:prstGeom prst="straightConnector1">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56918837-3A44-A949-B6B2-DB2E15F8DD8D}"/>
              </a:ext>
            </a:extLst>
          </p:cNvPr>
          <p:cNvSpPr/>
          <p:nvPr/>
        </p:nvSpPr>
        <p:spPr>
          <a:xfrm>
            <a:off x="5362701" y="4715454"/>
            <a:ext cx="3605349" cy="1892826"/>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1) Create an empty stack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dirty="0">
                <a:solidFill>
                  <a:srgbClr val="000000"/>
                </a:solidFill>
                <a:latin typeface="Times New Roman" panose="02020603050405020304" pitchFamily="18" charset="0"/>
                <a:cs typeface="Times New Roman" panose="02020603050405020304" pitchFamily="18" charset="0"/>
              </a:rPr>
              <a:t> and push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root node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2) Do following while </a:t>
            </a:r>
            <a:r>
              <a:rPr lang="en-US" sz="1400" i="1" dirty="0" err="1">
                <a:solidFill>
                  <a:srgbClr val="000000"/>
                </a:solidFill>
                <a:latin typeface="Times New Roman" panose="02020603050405020304" pitchFamily="18" charset="0"/>
                <a:cs typeface="Times New Roman" panose="02020603050405020304" pitchFamily="18" charset="0"/>
              </a:rPr>
              <a:t>nodeStack</a:t>
            </a:r>
            <a:r>
              <a:rPr lang="en-US" sz="1400" i="1" dirty="0">
                <a:solidFill>
                  <a:srgbClr val="000000"/>
                </a:solidFill>
                <a:latin typeface="Times New Roman" panose="02020603050405020304" pitchFamily="18" charset="0"/>
                <a:cs typeface="Times New Roman" panose="02020603050405020304" pitchFamily="18" charset="0"/>
              </a:rPr>
              <a:t> </a:t>
            </a:r>
            <a:r>
              <a:rPr lang="en-US" sz="1400" dirty="0">
                <a:solidFill>
                  <a:srgbClr val="000000"/>
                </a:solidFill>
                <a:latin typeface="Times New Roman" panose="02020603050405020304" pitchFamily="18" charset="0"/>
                <a:cs typeface="Times New Roman" panose="02020603050405020304" pitchFamily="18" charset="0"/>
              </a:rPr>
              <a:t>is not empty.</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….a) Pop an item from stack and print it.</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….b) Push right child of popped item to stack</a:t>
            </a:r>
            <a:br>
              <a:rPr lang="en-US" sz="1400" dirty="0">
                <a:solidFill>
                  <a:srgbClr val="000000"/>
                </a:solidFill>
                <a:latin typeface="Times New Roman" panose="02020603050405020304" pitchFamily="18" charset="0"/>
                <a:cs typeface="Times New Roman" panose="02020603050405020304" pitchFamily="18" charset="0"/>
              </a:rPr>
            </a:br>
            <a:r>
              <a:rPr lang="en-US" sz="1400" dirty="0">
                <a:solidFill>
                  <a:srgbClr val="000000"/>
                </a:solidFill>
                <a:latin typeface="Times New Roman" panose="02020603050405020304" pitchFamily="18" charset="0"/>
                <a:cs typeface="Times New Roman" panose="02020603050405020304" pitchFamily="18" charset="0"/>
              </a:rPr>
              <a:t>….c) Push left child of popped item to stack</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Right child is pushed before left child to make </a:t>
            </a:r>
          </a:p>
          <a:p>
            <a:pPr fontAlgn="base">
              <a:spcBef>
                <a:spcPts val="100"/>
              </a:spcBef>
              <a:spcAft>
                <a:spcPts val="100"/>
              </a:spcAft>
            </a:pPr>
            <a:r>
              <a:rPr lang="en-US" sz="1400" dirty="0">
                <a:solidFill>
                  <a:srgbClr val="000000"/>
                </a:solidFill>
                <a:latin typeface="Times New Roman" panose="02020603050405020304" pitchFamily="18" charset="0"/>
                <a:cs typeface="Times New Roman" panose="02020603050405020304" pitchFamily="18" charset="0"/>
              </a:rPr>
              <a:t>sure that left subtree is processed first.</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27314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dissolve">
                                      <p:cBhvr>
                                        <p:cTn id="12"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dissolve">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dissolve">
                                      <p:cBhvr>
                                        <p:cTn id="2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dissolve">
                                      <p:cBhvr>
                                        <p:cTn id="3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dissolve">
                                      <p:cBhvr>
                                        <p:cTn id="4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dissolve">
                                      <p:cBhvr>
                                        <p:cTn id="5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3"/>
                                        </p:tgtEl>
                                        <p:attrNameLst>
                                          <p:attrName>style.visibility</p:attrName>
                                        </p:attrNameLst>
                                      </p:cBhvr>
                                      <p:to>
                                        <p:strVal val="visible"/>
                                      </p:to>
                                    </p:set>
                                    <p:animEffect transition="in" filter="dissolve">
                                      <p:cBhvr>
                                        <p:cTn id="6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In-order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76730" y="953042"/>
            <a:ext cx="4591647" cy="2210862"/>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1) Create an empty stack S.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2) Initialize current node as root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3) </a:t>
            </a:r>
            <a:r>
              <a:rPr lang="en-US" altLang="zh-CN" sz="1400" dirty="0">
                <a:latin typeface="Times New Roman" panose="02020603050405020304" pitchFamily="18" charset="0"/>
                <a:cs typeface="Times New Roman" panose="02020603050405020304" pitchFamily="18" charset="0"/>
              </a:rPr>
              <a:t>If</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current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is</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not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NULL,</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p</a:t>
            </a:r>
            <a:r>
              <a:rPr lang="en-US" sz="1400" dirty="0">
                <a:latin typeface="Times New Roman" panose="02020603050405020304" pitchFamily="18" charset="0"/>
                <a:cs typeface="Times New Roman" panose="02020603050405020304" pitchFamily="18" charset="0"/>
              </a:rPr>
              <a:t>ush the current node to S and set current = current-&gt;left</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 </a:t>
            </a:r>
            <a:r>
              <a:rPr lang="en-US" altLang="zh-CN" sz="1400" dirty="0">
                <a:latin typeface="Times New Roman" panose="02020603050405020304" pitchFamily="18" charset="0"/>
                <a:cs typeface="Times New Roman" panose="02020603050405020304" pitchFamily="18" charset="0"/>
              </a:rPr>
              <a:t>Repeat</a:t>
            </a:r>
            <a:r>
              <a:rPr lang="en-US" sz="1400" dirty="0">
                <a:latin typeface="Times New Roman" panose="02020603050405020304" pitchFamily="18" charset="0"/>
                <a:cs typeface="Times New Roman" panose="02020603050405020304" pitchFamily="18" charset="0"/>
              </a:rPr>
              <a:t> until current is NULL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4) If current is NULL and stack is not empty then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….a) Pop the top item from stack.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….b) Print the popped item, set current = </a:t>
            </a:r>
            <a:r>
              <a:rPr lang="en-US" sz="1400" dirty="0" err="1">
                <a:latin typeface="Times New Roman" panose="02020603050405020304" pitchFamily="18" charset="0"/>
                <a:cs typeface="Times New Roman" panose="02020603050405020304" pitchFamily="18" charset="0"/>
              </a:rPr>
              <a:t>popped_item</a:t>
            </a:r>
            <a:r>
              <a:rPr lang="en-US" sz="1400" dirty="0">
                <a:latin typeface="Times New Roman" panose="02020603050405020304" pitchFamily="18" charset="0"/>
                <a:cs typeface="Times New Roman" panose="02020603050405020304" pitchFamily="18" charset="0"/>
              </a:rPr>
              <a:t>-&gt;right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….c) Go to step 3. </a:t>
            </a:r>
          </a:p>
          <a:p>
            <a:pPr fontAlgn="base">
              <a:spcBef>
                <a:spcPts val="100"/>
              </a:spcBef>
              <a:spcAft>
                <a:spcPts val="100"/>
              </a:spcAft>
            </a:pPr>
            <a:r>
              <a:rPr lang="en-US" sz="1400" dirty="0">
                <a:latin typeface="Times New Roman" panose="02020603050405020304" pitchFamily="18" charset="0"/>
                <a:cs typeface="Times New Roman" panose="02020603050405020304" pitchFamily="18" charset="0"/>
              </a:rPr>
              <a:t>5) If current is NULL and stack is empty then we are done.</a:t>
            </a:r>
            <a:endParaRPr lang="en-US" sz="14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81667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828757"/>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60923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91809"/>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60923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9180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513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5823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5902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582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513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901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50071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867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7879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7660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1010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2302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10107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24500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42" name="TextBox 41">
            <a:extLst>
              <a:ext uri="{FF2B5EF4-FFF2-40B4-BE49-F238E27FC236}">
                <a16:creationId xmlns:a16="http://schemas.microsoft.com/office/drawing/2014/main" id="{2DDF0783-C7BE-D749-9924-88793D24B5E3}"/>
              </a:ext>
            </a:extLst>
          </p:cNvPr>
          <p:cNvSpPr txBox="1"/>
          <p:nvPr/>
        </p:nvSpPr>
        <p:spPr>
          <a:xfrm>
            <a:off x="334680" y="5734861"/>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43" name="TextBox 42">
            <a:extLst>
              <a:ext uri="{FF2B5EF4-FFF2-40B4-BE49-F238E27FC236}">
                <a16:creationId xmlns:a16="http://schemas.microsoft.com/office/drawing/2014/main" id="{AC4CE3C3-E6AD-F24E-B4DE-FA6C7FBA0A16}"/>
              </a:ext>
            </a:extLst>
          </p:cNvPr>
          <p:cNvSpPr txBox="1"/>
          <p:nvPr/>
        </p:nvSpPr>
        <p:spPr>
          <a:xfrm>
            <a:off x="1111580"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7A7F770B-6B5D-E048-9AC4-A67057FD1095}"/>
              </a:ext>
            </a:extLst>
          </p:cNvPr>
          <p:cNvSpPr txBox="1"/>
          <p:nvPr/>
        </p:nvSpPr>
        <p:spPr>
          <a:xfrm>
            <a:off x="1542785"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5" name="TextBox 44">
            <a:extLst>
              <a:ext uri="{FF2B5EF4-FFF2-40B4-BE49-F238E27FC236}">
                <a16:creationId xmlns:a16="http://schemas.microsoft.com/office/drawing/2014/main" id="{02B9DFDB-5B79-9243-80A8-773D9FECF4AA}"/>
              </a:ext>
            </a:extLst>
          </p:cNvPr>
          <p:cNvSpPr txBox="1"/>
          <p:nvPr/>
        </p:nvSpPr>
        <p:spPr>
          <a:xfrm>
            <a:off x="1973990" y="5763858"/>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E</a:t>
            </a:r>
          </a:p>
        </p:txBody>
      </p:sp>
      <p:sp>
        <p:nvSpPr>
          <p:cNvPr id="46" name="TextBox 45">
            <a:extLst>
              <a:ext uri="{FF2B5EF4-FFF2-40B4-BE49-F238E27FC236}">
                <a16:creationId xmlns:a16="http://schemas.microsoft.com/office/drawing/2014/main" id="{37F844AE-7EEA-4546-8D0D-3479C5F4F54F}"/>
              </a:ext>
            </a:extLst>
          </p:cNvPr>
          <p:cNvSpPr txBox="1"/>
          <p:nvPr/>
        </p:nvSpPr>
        <p:spPr>
          <a:xfrm>
            <a:off x="2422829" y="5763858"/>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47" name="TextBox 46">
            <a:extLst>
              <a:ext uri="{FF2B5EF4-FFF2-40B4-BE49-F238E27FC236}">
                <a16:creationId xmlns:a16="http://schemas.microsoft.com/office/drawing/2014/main" id="{CE3FA1E9-6BEA-2142-A42B-F112E2B559DB}"/>
              </a:ext>
            </a:extLst>
          </p:cNvPr>
          <p:cNvSpPr txBox="1"/>
          <p:nvPr/>
        </p:nvSpPr>
        <p:spPr>
          <a:xfrm>
            <a:off x="2854034" y="5763858"/>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48" name="TextBox 47">
            <a:extLst>
              <a:ext uri="{FF2B5EF4-FFF2-40B4-BE49-F238E27FC236}">
                <a16:creationId xmlns:a16="http://schemas.microsoft.com/office/drawing/2014/main" id="{6F5061E1-9B79-1D48-9C11-AC9271F5460D}"/>
              </a:ext>
            </a:extLst>
          </p:cNvPr>
          <p:cNvSpPr txBox="1"/>
          <p:nvPr/>
        </p:nvSpPr>
        <p:spPr>
          <a:xfrm>
            <a:off x="3302873" y="5763858"/>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62A21CDA-4485-3A49-A8FB-37721F99045D}"/>
              </a:ext>
            </a:extLst>
          </p:cNvPr>
          <p:cNvSpPr txBox="1"/>
          <p:nvPr/>
        </p:nvSpPr>
        <p:spPr>
          <a:xfrm>
            <a:off x="3716447" y="5763858"/>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0" name="TextBox 49">
            <a:extLst>
              <a:ext uri="{FF2B5EF4-FFF2-40B4-BE49-F238E27FC236}">
                <a16:creationId xmlns:a16="http://schemas.microsoft.com/office/drawing/2014/main" id="{A45457FE-FF8E-914D-96F7-A45071029DD5}"/>
              </a:ext>
            </a:extLst>
          </p:cNvPr>
          <p:cNvSpPr txBox="1"/>
          <p:nvPr/>
        </p:nvSpPr>
        <p:spPr>
          <a:xfrm>
            <a:off x="152117" y="6243007"/>
            <a:ext cx="1124026"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Stack:</a:t>
            </a:r>
            <a:r>
              <a:rPr lang="zh-CN" altLang="en-US" sz="2400" dirty="0">
                <a:solidFill>
                  <a:schemeClr val="accent1"/>
                </a:solidFill>
                <a:latin typeface="Arial" panose="020B0604020202020204" pitchFamily="34" charset="0"/>
                <a:cs typeface="Arial" panose="020B0604020202020204" pitchFamily="34" charset="0"/>
              </a:rPr>
              <a:t> </a:t>
            </a:r>
            <a:endParaRPr lang="en-US" sz="2400" dirty="0">
              <a:solidFill>
                <a:schemeClr val="accent1"/>
              </a:solidFill>
              <a:latin typeface="Arial" panose="020B0604020202020204" pitchFamily="34" charset="0"/>
              <a:cs typeface="Arial" panose="020B0604020202020204" pitchFamily="34" charset="0"/>
            </a:endParaRPr>
          </a:p>
        </p:txBody>
      </p:sp>
      <p:sp>
        <p:nvSpPr>
          <p:cNvPr id="51" name="TextBox 50">
            <a:extLst>
              <a:ext uri="{FF2B5EF4-FFF2-40B4-BE49-F238E27FC236}">
                <a16:creationId xmlns:a16="http://schemas.microsoft.com/office/drawing/2014/main" id="{E48B6C96-246F-694B-97FC-73634B5E3F33}"/>
              </a:ext>
            </a:extLst>
          </p:cNvPr>
          <p:cNvSpPr txBox="1"/>
          <p:nvPr/>
        </p:nvSpPr>
        <p:spPr>
          <a:xfrm>
            <a:off x="1111580"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2" name="TextBox 51">
            <a:extLst>
              <a:ext uri="{FF2B5EF4-FFF2-40B4-BE49-F238E27FC236}">
                <a16:creationId xmlns:a16="http://schemas.microsoft.com/office/drawing/2014/main" id="{51A70C12-6698-F049-9424-0F83952AFC3A}"/>
              </a:ext>
            </a:extLst>
          </p:cNvPr>
          <p:cNvSpPr txBox="1"/>
          <p:nvPr/>
        </p:nvSpPr>
        <p:spPr>
          <a:xfrm>
            <a:off x="1542785"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67A91D14-ADE0-D34E-9483-9F0E58C435E2}"/>
              </a:ext>
            </a:extLst>
          </p:cNvPr>
          <p:cNvSpPr txBox="1"/>
          <p:nvPr/>
        </p:nvSpPr>
        <p:spPr>
          <a:xfrm>
            <a:off x="1973990"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27A8F750-0C37-F845-A091-EF788FD29918}"/>
              </a:ext>
            </a:extLst>
          </p:cNvPr>
          <p:cNvSpPr txBox="1"/>
          <p:nvPr/>
        </p:nvSpPr>
        <p:spPr>
          <a:xfrm>
            <a:off x="2422829" y="6296173"/>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3A2F1418-737A-974D-8246-9B325911589F}"/>
              </a:ext>
            </a:extLst>
          </p:cNvPr>
          <p:cNvSpPr txBox="1"/>
          <p:nvPr/>
        </p:nvSpPr>
        <p:spPr>
          <a:xfrm>
            <a:off x="2854034" y="6296173"/>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919F2F27-D7B8-FB47-8F8A-39843E3AB847}"/>
              </a:ext>
            </a:extLst>
          </p:cNvPr>
          <p:cNvSpPr txBox="1"/>
          <p:nvPr/>
        </p:nvSpPr>
        <p:spPr>
          <a:xfrm>
            <a:off x="3302873" y="6296173"/>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FDFC3D05-C464-D645-8F81-E2F0AED2C670}"/>
              </a:ext>
            </a:extLst>
          </p:cNvPr>
          <p:cNvSpPr txBox="1"/>
          <p:nvPr/>
        </p:nvSpPr>
        <p:spPr>
          <a:xfrm>
            <a:off x="3716447" y="6296173"/>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cxnSp>
        <p:nvCxnSpPr>
          <p:cNvPr id="58" name="Straight Connector 57">
            <a:extLst>
              <a:ext uri="{FF2B5EF4-FFF2-40B4-BE49-F238E27FC236}">
                <a16:creationId xmlns:a16="http://schemas.microsoft.com/office/drawing/2014/main" id="{339462E7-CF2E-CA45-83DA-84697118DBF2}"/>
              </a:ext>
            </a:extLst>
          </p:cNvPr>
          <p:cNvCxnSpPr>
            <a:cxnSpLocks/>
          </p:cNvCxnSpPr>
          <p:nvPr/>
        </p:nvCxnSpPr>
        <p:spPr>
          <a:xfrm>
            <a:off x="115337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342F7F55-5067-084E-9542-ADCCE3329D99}"/>
              </a:ext>
            </a:extLst>
          </p:cNvPr>
          <p:cNvCxnSpPr>
            <a:cxnSpLocks/>
          </p:cNvCxnSpPr>
          <p:nvPr/>
        </p:nvCxnSpPr>
        <p:spPr>
          <a:xfrm>
            <a:off x="1590371"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F22D2519-F293-1D4B-A5FD-F632774E542E}"/>
              </a:ext>
            </a:extLst>
          </p:cNvPr>
          <p:cNvCxnSpPr>
            <a:cxnSpLocks/>
          </p:cNvCxnSpPr>
          <p:nvPr/>
        </p:nvCxnSpPr>
        <p:spPr>
          <a:xfrm>
            <a:off x="2027369"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94D7C81B-E8AA-6B44-AEC2-D0F86C57FF8A}"/>
              </a:ext>
            </a:extLst>
          </p:cNvPr>
          <p:cNvCxnSpPr>
            <a:cxnSpLocks/>
          </p:cNvCxnSpPr>
          <p:nvPr/>
        </p:nvCxnSpPr>
        <p:spPr>
          <a:xfrm>
            <a:off x="2464367"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512FBCBA-75CA-E244-B952-F5453D0F0291}"/>
              </a:ext>
            </a:extLst>
          </p:cNvPr>
          <p:cNvCxnSpPr>
            <a:cxnSpLocks/>
          </p:cNvCxnSpPr>
          <p:nvPr/>
        </p:nvCxnSpPr>
        <p:spPr>
          <a:xfrm>
            <a:off x="2901365"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70A5DC7F-6141-D04A-B9DB-C6C224EF0941}"/>
              </a:ext>
            </a:extLst>
          </p:cNvPr>
          <p:cNvCxnSpPr>
            <a:cxnSpLocks/>
          </p:cNvCxnSpPr>
          <p:nvPr/>
        </p:nvCxnSpPr>
        <p:spPr>
          <a:xfrm>
            <a:off x="3338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50C5BB50-1067-CD4D-A712-31E225D24FF8}"/>
              </a:ext>
            </a:extLst>
          </p:cNvPr>
          <p:cNvCxnSpPr>
            <a:cxnSpLocks/>
          </p:cNvCxnSpPr>
          <p:nvPr/>
        </p:nvCxnSpPr>
        <p:spPr>
          <a:xfrm>
            <a:off x="3775363" y="6490617"/>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8" name="Rectangle 7">
            <a:extLst>
              <a:ext uri="{FF2B5EF4-FFF2-40B4-BE49-F238E27FC236}">
                <a16:creationId xmlns:a16="http://schemas.microsoft.com/office/drawing/2014/main" id="{2FFEF963-364B-1148-8FA0-B87F2D1A64C6}"/>
              </a:ext>
            </a:extLst>
          </p:cNvPr>
          <p:cNvSpPr/>
          <p:nvPr/>
        </p:nvSpPr>
        <p:spPr>
          <a:xfrm>
            <a:off x="103409" y="956639"/>
            <a:ext cx="393756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Inorder</a:t>
            </a:r>
            <a:r>
              <a:rPr lang="en-US" sz="1100" dirty="0">
                <a:latin typeface="Menlo" panose="020B0609030804020204" pitchFamily="49" charset="0"/>
              </a:rPr>
              <a:t>() { </a:t>
            </a:r>
            <a:r>
              <a:rPr lang="en-US" sz="1100" dirty="0" err="1">
                <a:latin typeface="Menlo" panose="020B0609030804020204" pitchFamily="49" charset="0"/>
              </a:rPr>
              <a:t>Inorder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2901365" y="958675"/>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401720" y="2172311"/>
            <a:ext cx="1787689"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112159" y="2828247"/>
            <a:ext cx="1284599"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6" name="Rectangle 75">
            <a:extLst>
              <a:ext uri="{FF2B5EF4-FFF2-40B4-BE49-F238E27FC236}">
                <a16:creationId xmlns:a16="http://schemas.microsoft.com/office/drawing/2014/main" id="{FC6B4E80-4252-474E-9E27-69B5532DF6DA}"/>
              </a:ext>
            </a:extLst>
          </p:cNvPr>
          <p:cNvSpPr/>
          <p:nvPr/>
        </p:nvSpPr>
        <p:spPr>
          <a:xfrm>
            <a:off x="4300935" y="3371784"/>
            <a:ext cx="4543236" cy="340093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class</a:t>
            </a:r>
            <a:r>
              <a:rPr lang="en-US" sz="1000" dirty="0">
                <a:latin typeface="Menlo" panose="020B0609030804020204" pitchFamily="49" charset="0"/>
              </a:rPr>
              <a:t> </a:t>
            </a:r>
            <a:r>
              <a:rPr lang="en-US" sz="1000" dirty="0" err="1">
                <a:latin typeface="Menlo" panose="020B0609030804020204" pitchFamily="49" charset="0"/>
              </a:rPr>
              <a:t>BinaryTree</a:t>
            </a:r>
            <a:r>
              <a:rPr lang="en-US" sz="1000" dirty="0">
                <a:latin typeface="Menlo" panose="020B0609030804020204" pitchFamily="49" charset="0"/>
              </a:rPr>
              <a:t>&lt;E&gt; {</a:t>
            </a:r>
          </a:p>
          <a:p>
            <a:pPr>
              <a:spcBef>
                <a:spcPts val="100"/>
              </a:spcBef>
              <a:spcAft>
                <a:spcPts val="100"/>
              </a:spcAft>
            </a:pPr>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a:solidFill>
                  <a:srgbClr val="0326CC"/>
                </a:solidFill>
                <a:latin typeface="Menlo" panose="020B0609030804020204" pitchFamily="49" charset="0"/>
              </a:rPr>
              <a:t>root</a:t>
            </a:r>
            <a:r>
              <a:rPr lang="en-US" sz="1000" dirty="0">
                <a:latin typeface="Menlo" panose="020B0609030804020204" pitchFamily="49" charset="0"/>
              </a:rPr>
              <a:t>;</a:t>
            </a:r>
          </a:p>
          <a:p>
            <a:pPr>
              <a:spcBef>
                <a:spcPts val="100"/>
              </a:spcBef>
              <a:spcAft>
                <a:spcPts val="100"/>
              </a:spcAft>
            </a:pPr>
            <a:r>
              <a:rPr lang="en-US" sz="1000" dirty="0">
                <a:solidFill>
                  <a:srgbClr val="931A68"/>
                </a:solidFill>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public</a:t>
            </a:r>
            <a:r>
              <a:rPr lang="en-US" sz="1000" dirty="0">
                <a:latin typeface="Menlo" panose="020B0609030804020204" pitchFamily="49" charset="0"/>
              </a:rPr>
              <a:t> </a:t>
            </a:r>
            <a:r>
              <a:rPr lang="en-US" sz="1000" dirty="0">
                <a:solidFill>
                  <a:srgbClr val="931A68"/>
                </a:solidFill>
                <a:latin typeface="Menlo" panose="020B0609030804020204" pitchFamily="49" charset="0"/>
              </a:rPr>
              <a:t>void</a:t>
            </a:r>
            <a:r>
              <a:rPr lang="en-US" sz="1000" dirty="0">
                <a:latin typeface="Menlo" panose="020B0609030804020204" pitchFamily="49" charset="0"/>
              </a:rPr>
              <a:t> </a:t>
            </a:r>
            <a:r>
              <a:rPr lang="en-US" sz="1000" dirty="0" err="1">
                <a:latin typeface="Menlo" panose="020B0609030804020204" pitchFamily="49" charset="0"/>
              </a:rPr>
              <a:t>iterativeInorder</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if</a:t>
            </a:r>
            <a:r>
              <a:rPr lang="en-US" sz="1000" dirty="0">
                <a:latin typeface="Menlo" panose="020B0609030804020204" pitchFamily="49" charset="0"/>
              </a:rPr>
              <a:t> (</a:t>
            </a:r>
            <a:r>
              <a:rPr lang="en-US" sz="1000" dirty="0">
                <a:solidFill>
                  <a:srgbClr val="0326CC"/>
                </a:solidFill>
                <a:latin typeface="Menlo" panose="020B0609030804020204" pitchFamily="49" charset="0"/>
              </a:rPr>
              <a:t>root</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return</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r>
              <a:rPr lang="en-US" sz="1000" dirty="0">
                <a:solidFill>
                  <a:srgbClr val="7E504F"/>
                </a:solidFill>
                <a:latin typeface="Menlo" panose="020B0609030804020204" pitchFamily="49" charset="0"/>
              </a:rPr>
              <a:t>s</a:t>
            </a:r>
            <a:r>
              <a:rPr lang="en-US" sz="1000" dirty="0">
                <a:latin typeface="Menlo" panose="020B0609030804020204" pitchFamily="49" charset="0"/>
              </a:rPr>
              <a:t> = </a:t>
            </a:r>
            <a:r>
              <a:rPr lang="en-US" sz="1000" dirty="0">
                <a:solidFill>
                  <a:srgbClr val="931A68"/>
                </a:solidFill>
                <a:latin typeface="Menlo" panose="020B0609030804020204" pitchFamily="49" charset="0"/>
              </a:rPr>
              <a:t>new</a:t>
            </a:r>
            <a:r>
              <a:rPr lang="en-US" sz="1000" dirty="0">
                <a:latin typeface="Menlo" panose="020B0609030804020204" pitchFamily="49" charset="0"/>
              </a:rPr>
              <a:t> Stack&lt;</a:t>
            </a:r>
            <a:r>
              <a:rPr lang="en-US" sz="1000" dirty="0" err="1">
                <a:latin typeface="Menlo" panose="020B0609030804020204" pitchFamily="49" charset="0"/>
              </a:rPr>
              <a:t>TreeNode</a:t>
            </a:r>
            <a:r>
              <a:rPr lang="en-US" sz="1000" dirty="0">
                <a:latin typeface="Menlo" panose="020B0609030804020204" pitchFamily="49" charset="0"/>
              </a:rPr>
              <a:t>&lt;E&gt;&gt;(); </a:t>
            </a:r>
          </a:p>
          <a:p>
            <a:r>
              <a:rPr lang="en-US" sz="1000" dirty="0">
                <a:latin typeface="Menlo" panose="020B0609030804020204" pitchFamily="49" charset="0"/>
              </a:rPr>
              <a:t>        </a:t>
            </a:r>
            <a:r>
              <a:rPr lang="en-US" sz="1000" dirty="0" err="1">
                <a:latin typeface="Menlo" panose="020B0609030804020204" pitchFamily="49" charset="0"/>
              </a:rPr>
              <a:t>TreeNode</a:t>
            </a:r>
            <a:r>
              <a:rPr lang="en-US" sz="1000" dirty="0">
                <a:latin typeface="Menlo" panose="020B0609030804020204" pitchFamily="49" charset="0"/>
              </a:rPr>
              <a:t>&lt;E&gt;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0326CC"/>
                </a:solidFill>
                <a:latin typeface="Menlo" panose="020B0609030804020204" pitchFamily="49" charset="0"/>
              </a:rPr>
              <a:t>root</a:t>
            </a:r>
            <a:r>
              <a:rPr lang="en-US" sz="1000" dirty="0">
                <a:latin typeface="Menlo" panose="020B0609030804020204" pitchFamily="49" charset="0"/>
              </a:rPr>
              <a:t>; </a:t>
            </a:r>
          </a:p>
          <a:p>
            <a:r>
              <a:rPr lang="en-US" sz="1000" dirty="0">
                <a:latin typeface="Menlo" panose="020B0609030804020204" pitchFamily="49" charset="0"/>
              </a:rPr>
              <a:t>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.empty</a:t>
            </a:r>
            <a:r>
              <a:rPr lang="en-US" sz="1000" dirty="0">
                <a:latin typeface="Menlo" panose="020B0609030804020204" pitchFamily="49" charset="0"/>
              </a:rPr>
              <a:t>() == </a:t>
            </a:r>
            <a:r>
              <a:rPr lang="en-US" sz="1000" dirty="0">
                <a:solidFill>
                  <a:srgbClr val="931A68"/>
                </a:solidFill>
                <a:latin typeface="Menlo" panose="020B0609030804020204" pitchFamily="49" charset="0"/>
              </a:rPr>
              <a:t>false</a:t>
            </a:r>
            <a:r>
              <a:rPr lang="en-US" sz="1000" dirty="0">
                <a:latin typeface="Menlo" panose="020B0609030804020204" pitchFamily="49" charset="0"/>
              </a:rPr>
              <a:t>) { </a:t>
            </a:r>
          </a:p>
          <a:p>
            <a:r>
              <a:rPr lang="en-US" sz="1000" dirty="0">
                <a:latin typeface="Menlo" panose="020B0609030804020204" pitchFamily="49" charset="0"/>
              </a:rPr>
              <a:t>            </a:t>
            </a:r>
            <a:r>
              <a:rPr lang="en-US" sz="1000" dirty="0">
                <a:solidFill>
                  <a:srgbClr val="931A68"/>
                </a:solidFill>
                <a:latin typeface="Menlo" panose="020B0609030804020204" pitchFamily="49" charset="0"/>
              </a:rPr>
              <a:t>while</a:t>
            </a:r>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a:solidFill>
                  <a:srgbClr val="931A68"/>
                </a:solidFill>
                <a:latin typeface="Menlo" panose="020B0609030804020204" pitchFamily="49" charset="0"/>
              </a:rPr>
              <a:t>null</a:t>
            </a:r>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.push</a:t>
            </a:r>
            <a:r>
              <a:rPr lang="en-US" sz="1000" dirty="0">
                <a:latin typeface="Menlo" panose="020B0609030804020204" pitchFamily="49" charset="0"/>
              </a:rPr>
              <a:t>(</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left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s</a:t>
            </a:r>
            <a:r>
              <a:rPr lang="en-US" sz="1000" dirty="0" err="1">
                <a:latin typeface="Menlo" panose="020B0609030804020204" pitchFamily="49" charset="0"/>
              </a:rPr>
              <a:t>.pop</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.visit</a:t>
            </a:r>
            <a:r>
              <a:rPr lang="en-US" sz="1000" dirty="0">
                <a:latin typeface="Menlo" panose="020B0609030804020204" pitchFamily="49" charset="0"/>
              </a:rPr>
              <a:t>(); </a:t>
            </a:r>
          </a:p>
          <a:p>
            <a:r>
              <a:rPr lang="en-US" sz="1000" dirty="0">
                <a:latin typeface="Menlo" panose="020B0609030804020204" pitchFamily="49" charset="0"/>
              </a:rPr>
              <a:t>            </a:t>
            </a:r>
            <a:r>
              <a:rPr lang="en-US" sz="1000" dirty="0" err="1">
                <a:solidFill>
                  <a:srgbClr val="7E504F"/>
                </a:solidFill>
                <a:latin typeface="Menlo" panose="020B0609030804020204" pitchFamily="49" charset="0"/>
              </a:rPr>
              <a:t>curr</a:t>
            </a:r>
            <a:r>
              <a:rPr lang="en-US" sz="1000" dirty="0">
                <a:latin typeface="Menlo" panose="020B0609030804020204" pitchFamily="49" charset="0"/>
              </a:rPr>
              <a:t> = </a:t>
            </a:r>
            <a:r>
              <a:rPr lang="en-US" sz="1000" dirty="0" err="1">
                <a:solidFill>
                  <a:srgbClr val="7E504F"/>
                </a:solidFill>
                <a:latin typeface="Menlo" panose="020B0609030804020204" pitchFamily="49" charset="0"/>
              </a:rPr>
              <a:t>curr</a:t>
            </a:r>
            <a:r>
              <a:rPr lang="en-US" sz="1000" dirty="0" err="1">
                <a:latin typeface="Menlo" panose="020B0609030804020204" pitchFamily="49" charset="0"/>
              </a:rPr>
              <a:t>.</a:t>
            </a:r>
            <a:r>
              <a:rPr lang="en-US" sz="1000" dirty="0" err="1">
                <a:solidFill>
                  <a:srgbClr val="0326CC"/>
                </a:solidFill>
                <a:latin typeface="Menlo" panose="020B0609030804020204" pitchFamily="49" charset="0"/>
              </a:rPr>
              <a:t>right</a:t>
            </a:r>
            <a:r>
              <a:rPr lang="en-US" sz="1000" dirty="0">
                <a:latin typeface="Menlo" panose="020B0609030804020204" pitchFamily="49" charset="0"/>
              </a:rPr>
              <a:t>; </a:t>
            </a:r>
          </a:p>
          <a:p>
            <a:r>
              <a:rPr lang="en-US" sz="1000" dirty="0">
                <a:latin typeface="Menlo" panose="020B0609030804020204" pitchFamily="49" charset="0"/>
              </a:rPr>
              <a:t>        } </a:t>
            </a:r>
          </a:p>
          <a:p>
            <a:r>
              <a:rPr lang="en-US" sz="1000" dirty="0">
                <a:latin typeface="Menlo" panose="020B0609030804020204" pitchFamily="49" charset="0"/>
              </a:rPr>
              <a:t>    } </a:t>
            </a:r>
          </a:p>
          <a:p>
            <a:pPr>
              <a:spcBef>
                <a:spcPts val="100"/>
              </a:spcBef>
              <a:spcAft>
                <a:spcPts val="100"/>
              </a:spcAft>
            </a:pPr>
            <a:r>
              <a:rPr lang="en-US" sz="1000" dirty="0">
                <a:latin typeface="Menlo" panose="020B0609030804020204" pitchFamily="49" charset="0"/>
              </a:rPr>
              <a:t>}</a:t>
            </a:r>
          </a:p>
        </p:txBody>
      </p:sp>
      <p:sp>
        <p:nvSpPr>
          <p:cNvPr id="77" name="Rectangle 76">
            <a:extLst>
              <a:ext uri="{FF2B5EF4-FFF2-40B4-BE49-F238E27FC236}">
                <a16:creationId xmlns:a16="http://schemas.microsoft.com/office/drawing/2014/main" id="{34EAD83C-EDE1-5849-AB0A-9D7C1A22E206}"/>
              </a:ext>
            </a:extLst>
          </p:cNvPr>
          <p:cNvSpPr/>
          <p:nvPr/>
        </p:nvSpPr>
        <p:spPr>
          <a:xfrm>
            <a:off x="7722943" y="3380833"/>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78" name="Rectangle 77">
            <a:extLst>
              <a:ext uri="{FF2B5EF4-FFF2-40B4-BE49-F238E27FC236}">
                <a16:creationId xmlns:a16="http://schemas.microsoft.com/office/drawing/2014/main" id="{6919DBB7-A0F6-7F4C-B300-2064320B54CB}"/>
              </a:ext>
            </a:extLst>
          </p:cNvPr>
          <p:cNvSpPr/>
          <p:nvPr/>
        </p:nvSpPr>
        <p:spPr>
          <a:xfrm>
            <a:off x="4574915" y="4503410"/>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6C85C93C-2269-394F-AF24-3D5C2AF60DE3}"/>
              </a:ext>
            </a:extLst>
          </p:cNvPr>
          <p:cNvSpPr/>
          <p:nvPr/>
        </p:nvSpPr>
        <p:spPr>
          <a:xfrm>
            <a:off x="4628700" y="5159228"/>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0" name="Rectangle 79">
            <a:extLst>
              <a:ext uri="{FF2B5EF4-FFF2-40B4-BE49-F238E27FC236}">
                <a16:creationId xmlns:a16="http://schemas.microsoft.com/office/drawing/2014/main" id="{A82444CD-7EFF-F148-B1F1-FBA4C9186DBF}"/>
              </a:ext>
            </a:extLst>
          </p:cNvPr>
          <p:cNvSpPr/>
          <p:nvPr/>
        </p:nvSpPr>
        <p:spPr>
          <a:xfrm>
            <a:off x="4628700" y="5763858"/>
            <a:ext cx="1964962" cy="47914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 name="TextBox 3">
            <a:extLst>
              <a:ext uri="{FF2B5EF4-FFF2-40B4-BE49-F238E27FC236}">
                <a16:creationId xmlns:a16="http://schemas.microsoft.com/office/drawing/2014/main" id="{3E66F389-4B16-674C-A4AB-011CDF4BF012}"/>
              </a:ext>
            </a:extLst>
          </p:cNvPr>
          <p:cNvSpPr txBox="1"/>
          <p:nvPr/>
        </p:nvSpPr>
        <p:spPr>
          <a:xfrm>
            <a:off x="9974510" y="1954635"/>
            <a:ext cx="184731" cy="369332"/>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47893338-983C-101F-8747-0B6939B34E5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4842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dissolve">
                                      <p:cBhvr>
                                        <p:cTn id="25" dur="500"/>
                                        <p:tgtEl>
                                          <p:spTgt spid="3"/>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3">
                                            <p:txEl>
                                              <p:pRg st="0" end="0"/>
                                            </p:txEl>
                                          </p:spTgt>
                                        </p:tgtEl>
                                        <p:attrNameLst>
                                          <p:attrName>style.visibility</p:attrName>
                                        </p:attrNameLst>
                                      </p:cBhvr>
                                      <p:to>
                                        <p:strVal val="visible"/>
                                      </p:to>
                                    </p:set>
                                    <p:animEffect transition="in" filter="dissolve">
                                      <p:cBhvr>
                                        <p:cTn id="30" dur="500"/>
                                        <p:tgtEl>
                                          <p:spTgt spid="3">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1" end="1"/>
                                            </p:txEl>
                                          </p:spTgt>
                                        </p:tgtEl>
                                        <p:attrNameLst>
                                          <p:attrName>style.visibility</p:attrName>
                                        </p:attrNameLst>
                                      </p:cBhvr>
                                      <p:to>
                                        <p:strVal val="visible"/>
                                      </p:to>
                                    </p:set>
                                    <p:animEffect transition="in" filter="dissolve">
                                      <p:cBhvr>
                                        <p:cTn id="35" dur="500"/>
                                        <p:tgtEl>
                                          <p:spTgt spid="3">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2" end="2"/>
                                            </p:txEl>
                                          </p:spTgt>
                                        </p:tgtEl>
                                        <p:attrNameLst>
                                          <p:attrName>style.visibility</p:attrName>
                                        </p:attrNameLst>
                                      </p:cBhvr>
                                      <p:to>
                                        <p:strVal val="visible"/>
                                      </p:to>
                                    </p:set>
                                    <p:animEffect transition="in" filter="dissolve">
                                      <p:cBhvr>
                                        <p:cTn id="40" dur="500"/>
                                        <p:tgtEl>
                                          <p:spTgt spid="3">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3" end="3"/>
                                            </p:txEl>
                                          </p:spTgt>
                                        </p:tgtEl>
                                        <p:attrNameLst>
                                          <p:attrName>style.visibility</p:attrName>
                                        </p:attrNameLst>
                                      </p:cBhvr>
                                      <p:to>
                                        <p:strVal val="visible"/>
                                      </p:to>
                                    </p:set>
                                    <p:animEffect transition="in" filter="dissolve">
                                      <p:cBhvr>
                                        <p:cTn id="45" dur="500"/>
                                        <p:tgtEl>
                                          <p:spTgt spid="3">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4" end="4"/>
                                            </p:txEl>
                                          </p:spTgt>
                                        </p:tgtEl>
                                        <p:attrNameLst>
                                          <p:attrName>style.visibility</p:attrName>
                                        </p:attrNameLst>
                                      </p:cBhvr>
                                      <p:to>
                                        <p:strVal val="visible"/>
                                      </p:to>
                                    </p:set>
                                    <p:animEffect transition="in" filter="dissolve">
                                      <p:cBhvr>
                                        <p:cTn id="50" dur="500"/>
                                        <p:tgtEl>
                                          <p:spTgt spid="3">
                                            <p:txEl>
                                              <p:pRg st="4" end="4"/>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5" end="5"/>
                                            </p:txEl>
                                          </p:spTgt>
                                        </p:tgtEl>
                                        <p:attrNameLst>
                                          <p:attrName>style.visibility</p:attrName>
                                        </p:attrNameLst>
                                      </p:cBhvr>
                                      <p:to>
                                        <p:strVal val="visible"/>
                                      </p:to>
                                    </p:set>
                                    <p:animEffect transition="in" filter="dissolve">
                                      <p:cBhvr>
                                        <p:cTn id="55" dur="500"/>
                                        <p:tgtEl>
                                          <p:spTgt spid="3">
                                            <p:txEl>
                                              <p:pRg st="5" end="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nodeType="clickEffect">
                                  <p:stCondLst>
                                    <p:cond delay="0"/>
                                  </p:stCondLst>
                                  <p:childTnLst>
                                    <p:set>
                                      <p:cBhvr>
                                        <p:cTn id="59" dur="1" fill="hold">
                                          <p:stCondLst>
                                            <p:cond delay="0"/>
                                          </p:stCondLst>
                                        </p:cTn>
                                        <p:tgtEl>
                                          <p:spTgt spid="3">
                                            <p:txEl>
                                              <p:pRg st="6" end="6"/>
                                            </p:txEl>
                                          </p:spTgt>
                                        </p:tgtEl>
                                        <p:attrNameLst>
                                          <p:attrName>style.visibility</p:attrName>
                                        </p:attrNameLst>
                                      </p:cBhvr>
                                      <p:to>
                                        <p:strVal val="visible"/>
                                      </p:to>
                                    </p:set>
                                    <p:animEffect transition="in" filter="dissolve">
                                      <p:cBhvr>
                                        <p:cTn id="60" dur="500"/>
                                        <p:tgtEl>
                                          <p:spTgt spid="3">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nodeType="clickEffect">
                                  <p:stCondLst>
                                    <p:cond delay="0"/>
                                  </p:stCondLst>
                                  <p:childTnLst>
                                    <p:set>
                                      <p:cBhvr>
                                        <p:cTn id="64" dur="1" fill="hold">
                                          <p:stCondLst>
                                            <p:cond delay="0"/>
                                          </p:stCondLst>
                                        </p:cTn>
                                        <p:tgtEl>
                                          <p:spTgt spid="3">
                                            <p:txEl>
                                              <p:pRg st="7" end="7"/>
                                            </p:txEl>
                                          </p:spTgt>
                                        </p:tgtEl>
                                        <p:attrNameLst>
                                          <p:attrName>style.visibility</p:attrName>
                                        </p:attrNameLst>
                                      </p:cBhvr>
                                      <p:to>
                                        <p:strVal val="visible"/>
                                      </p:to>
                                    </p:set>
                                    <p:animEffect transition="in" filter="dissolve">
                                      <p:cBhvr>
                                        <p:cTn id="65" dur="500"/>
                                        <p:tgtEl>
                                          <p:spTgt spid="3">
                                            <p:txEl>
                                              <p:pRg st="7" end="7"/>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dissolve">
                                      <p:cBhvr>
                                        <p:cTn id="70" dur="500"/>
                                        <p:tgtEl>
                                          <p:spTgt spid="16"/>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0"/>
                                        </p:tgtEl>
                                        <p:attrNameLst>
                                          <p:attrName>style.visibility</p:attrName>
                                        </p:attrNameLst>
                                      </p:cBhvr>
                                      <p:to>
                                        <p:strVal val="visible"/>
                                      </p:to>
                                    </p:set>
                                    <p:animEffect transition="in" filter="dissolve">
                                      <p:cBhvr>
                                        <p:cTn id="73" dur="500"/>
                                        <p:tgtEl>
                                          <p:spTgt spid="20"/>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1"/>
                                        </p:tgtEl>
                                        <p:attrNameLst>
                                          <p:attrName>style.visibility</p:attrName>
                                        </p:attrNameLst>
                                      </p:cBhvr>
                                      <p:to>
                                        <p:strVal val="visible"/>
                                      </p:to>
                                    </p:set>
                                    <p:animEffect transition="in" filter="dissolve">
                                      <p:cBhvr>
                                        <p:cTn id="76" dur="500"/>
                                        <p:tgtEl>
                                          <p:spTgt spid="21"/>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2"/>
                                        </p:tgtEl>
                                        <p:attrNameLst>
                                          <p:attrName>style.visibility</p:attrName>
                                        </p:attrNameLst>
                                      </p:cBhvr>
                                      <p:to>
                                        <p:strVal val="visible"/>
                                      </p:to>
                                    </p:set>
                                    <p:animEffect transition="in" filter="dissolve">
                                      <p:cBhvr>
                                        <p:cTn id="79" dur="500"/>
                                        <p:tgtEl>
                                          <p:spTgt spid="22"/>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dissolve">
                                      <p:cBhvr>
                                        <p:cTn id="82" dur="500"/>
                                        <p:tgtEl>
                                          <p:spTgt spid="23"/>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24"/>
                                        </p:tgtEl>
                                        <p:attrNameLst>
                                          <p:attrName>style.visibility</p:attrName>
                                        </p:attrNameLst>
                                      </p:cBhvr>
                                      <p:to>
                                        <p:strVal val="visible"/>
                                      </p:to>
                                    </p:set>
                                    <p:animEffect transition="in" filter="dissolve">
                                      <p:cBhvr>
                                        <p:cTn id="85" dur="500"/>
                                        <p:tgtEl>
                                          <p:spTgt spid="24"/>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25"/>
                                        </p:tgtEl>
                                        <p:attrNameLst>
                                          <p:attrName>style.visibility</p:attrName>
                                        </p:attrNameLst>
                                      </p:cBhvr>
                                      <p:to>
                                        <p:strVal val="visible"/>
                                      </p:to>
                                    </p:set>
                                    <p:animEffect transition="in" filter="dissolve">
                                      <p:cBhvr>
                                        <p:cTn id="88" dur="500"/>
                                        <p:tgtEl>
                                          <p:spTgt spid="25"/>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Effect transition="in" filter="dissolve">
                                      <p:cBhvr>
                                        <p:cTn id="91" dur="500"/>
                                        <p:tgtEl>
                                          <p:spTgt spid="26"/>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27"/>
                                        </p:tgtEl>
                                        <p:attrNameLst>
                                          <p:attrName>style.visibility</p:attrName>
                                        </p:attrNameLst>
                                      </p:cBhvr>
                                      <p:to>
                                        <p:strVal val="visible"/>
                                      </p:to>
                                    </p:set>
                                    <p:animEffect transition="in" filter="dissolve">
                                      <p:cBhvr>
                                        <p:cTn id="94" dur="500"/>
                                        <p:tgtEl>
                                          <p:spTgt spid="27"/>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dissolve">
                                      <p:cBhvr>
                                        <p:cTn id="97" dur="500"/>
                                        <p:tgtEl>
                                          <p:spTgt spid="28"/>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29"/>
                                        </p:tgtEl>
                                        <p:attrNameLst>
                                          <p:attrName>style.visibility</p:attrName>
                                        </p:attrNameLst>
                                      </p:cBhvr>
                                      <p:to>
                                        <p:strVal val="visible"/>
                                      </p:to>
                                    </p:set>
                                    <p:animEffect transition="in" filter="dissolve">
                                      <p:cBhvr>
                                        <p:cTn id="100" dur="500"/>
                                        <p:tgtEl>
                                          <p:spTgt spid="29"/>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30"/>
                                        </p:tgtEl>
                                        <p:attrNameLst>
                                          <p:attrName>style.visibility</p:attrName>
                                        </p:attrNameLst>
                                      </p:cBhvr>
                                      <p:to>
                                        <p:strVal val="visible"/>
                                      </p:to>
                                    </p:set>
                                    <p:animEffect transition="in" filter="dissolve">
                                      <p:cBhvr>
                                        <p:cTn id="103" dur="500"/>
                                        <p:tgtEl>
                                          <p:spTgt spid="30"/>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Effect transition="in" filter="dissolve">
                                      <p:cBhvr>
                                        <p:cTn id="106" dur="500"/>
                                        <p:tgtEl>
                                          <p:spTgt spid="31"/>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32"/>
                                        </p:tgtEl>
                                        <p:attrNameLst>
                                          <p:attrName>style.visibility</p:attrName>
                                        </p:attrNameLst>
                                      </p:cBhvr>
                                      <p:to>
                                        <p:strVal val="visible"/>
                                      </p:to>
                                    </p:set>
                                    <p:animEffect transition="in" filter="dissolve">
                                      <p:cBhvr>
                                        <p:cTn id="109" dur="500"/>
                                        <p:tgtEl>
                                          <p:spTgt spid="32"/>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dissolve">
                                      <p:cBhvr>
                                        <p:cTn id="112" dur="500"/>
                                        <p:tgtEl>
                                          <p:spTgt spid="33"/>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dissolve">
                                      <p:cBhvr>
                                        <p:cTn id="115" dur="500"/>
                                        <p:tgtEl>
                                          <p:spTgt spid="34"/>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35"/>
                                        </p:tgtEl>
                                        <p:attrNameLst>
                                          <p:attrName>style.visibility</p:attrName>
                                        </p:attrNameLst>
                                      </p:cBhvr>
                                      <p:to>
                                        <p:strVal val="visible"/>
                                      </p:to>
                                    </p:set>
                                    <p:animEffect transition="in" filter="dissolve">
                                      <p:cBhvr>
                                        <p:cTn id="118" dur="500"/>
                                        <p:tgtEl>
                                          <p:spTgt spid="3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6"/>
                                        </p:tgtEl>
                                        <p:attrNameLst>
                                          <p:attrName>style.visibility</p:attrName>
                                        </p:attrNameLst>
                                      </p:cBhvr>
                                      <p:to>
                                        <p:strVal val="visible"/>
                                      </p:to>
                                    </p:set>
                                    <p:animEffect transition="in" filter="dissolve">
                                      <p:cBhvr>
                                        <p:cTn id="121" dur="500"/>
                                        <p:tgtEl>
                                          <p:spTgt spid="36"/>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7"/>
                                        </p:tgtEl>
                                        <p:attrNameLst>
                                          <p:attrName>style.visibility</p:attrName>
                                        </p:attrNameLst>
                                      </p:cBhvr>
                                      <p:to>
                                        <p:strVal val="visible"/>
                                      </p:to>
                                    </p:set>
                                    <p:animEffect transition="in" filter="dissolve">
                                      <p:cBhvr>
                                        <p:cTn id="124" dur="500"/>
                                        <p:tgtEl>
                                          <p:spTgt spid="37"/>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8"/>
                                        </p:tgtEl>
                                        <p:attrNameLst>
                                          <p:attrName>style.visibility</p:attrName>
                                        </p:attrNameLst>
                                      </p:cBhvr>
                                      <p:to>
                                        <p:strVal val="visible"/>
                                      </p:to>
                                    </p:set>
                                    <p:animEffect transition="in" filter="dissolve">
                                      <p:cBhvr>
                                        <p:cTn id="127" dur="500"/>
                                        <p:tgtEl>
                                          <p:spTgt spid="38"/>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2"/>
                                        </p:tgtEl>
                                        <p:attrNameLst>
                                          <p:attrName>style.visibility</p:attrName>
                                        </p:attrNameLst>
                                      </p:cBhvr>
                                      <p:to>
                                        <p:strVal val="visible"/>
                                      </p:to>
                                    </p:set>
                                    <p:animEffect transition="in" filter="dissolve">
                                      <p:cBhvr>
                                        <p:cTn id="132" dur="500"/>
                                        <p:tgtEl>
                                          <p:spTgt spid="42"/>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0"/>
                                        </p:tgtEl>
                                        <p:attrNameLst>
                                          <p:attrName>style.visibility</p:attrName>
                                        </p:attrNameLst>
                                      </p:cBhvr>
                                      <p:to>
                                        <p:strVal val="visible"/>
                                      </p:to>
                                    </p:set>
                                    <p:animEffect transition="in" filter="dissolve">
                                      <p:cBhvr>
                                        <p:cTn id="135" dur="500"/>
                                        <p:tgtEl>
                                          <p:spTgt spid="50"/>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2"/>
                                        </p:tgtEl>
                                        <p:attrNameLst>
                                          <p:attrName>style.visibility</p:attrName>
                                        </p:attrNameLst>
                                      </p:cBhvr>
                                      <p:to>
                                        <p:strVal val="visible"/>
                                      </p:to>
                                    </p:set>
                                    <p:animEffect transition="in" filter="dissolve">
                                      <p:cBhvr>
                                        <p:cTn id="145" dur="500"/>
                                        <p:tgtEl>
                                          <p:spTgt spid="52"/>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3"/>
                                        </p:tgtEl>
                                        <p:attrNameLst>
                                          <p:attrName>style.visibility</p:attrName>
                                        </p:attrNameLst>
                                      </p:cBhvr>
                                      <p:to>
                                        <p:strVal val="visible"/>
                                      </p:to>
                                    </p:set>
                                    <p:animEffect transition="in" filter="dissolve">
                                      <p:cBhvr>
                                        <p:cTn id="150" dur="500"/>
                                        <p:tgtEl>
                                          <p:spTgt spid="53"/>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43"/>
                                        </p:tgtEl>
                                        <p:attrNameLst>
                                          <p:attrName>style.visibility</p:attrName>
                                        </p:attrNameLst>
                                      </p:cBhvr>
                                      <p:to>
                                        <p:strVal val="visible"/>
                                      </p:to>
                                    </p:set>
                                    <p:animEffect transition="in" filter="dissolve">
                                      <p:cBhvr>
                                        <p:cTn id="160" dur="500"/>
                                        <p:tgtEl>
                                          <p:spTgt spid="4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nodeType="clickEffect">
                                  <p:stCondLst>
                                    <p:cond delay="0"/>
                                  </p:stCondLst>
                                  <p:childTnLst>
                                    <p:set>
                                      <p:cBhvr>
                                        <p:cTn id="164" dur="1" fill="hold">
                                          <p:stCondLst>
                                            <p:cond delay="0"/>
                                          </p:stCondLst>
                                        </p:cTn>
                                        <p:tgtEl>
                                          <p:spTgt spid="59"/>
                                        </p:tgtEl>
                                        <p:attrNameLst>
                                          <p:attrName>style.visibility</p:attrName>
                                        </p:attrNameLst>
                                      </p:cBhvr>
                                      <p:to>
                                        <p:strVal val="visible"/>
                                      </p:to>
                                    </p:set>
                                    <p:animEffect transition="in" filter="dissolve">
                                      <p:cBhvr>
                                        <p:cTn id="165" dur="500"/>
                                        <p:tgtEl>
                                          <p:spTgt spid="5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44"/>
                                        </p:tgtEl>
                                        <p:attrNameLst>
                                          <p:attrName>style.visibility</p:attrName>
                                        </p:attrNameLst>
                                      </p:cBhvr>
                                      <p:to>
                                        <p:strVal val="visible"/>
                                      </p:to>
                                    </p:set>
                                    <p:animEffect transition="in" filter="dissolve">
                                      <p:cBhvr>
                                        <p:cTn id="170" dur="500"/>
                                        <p:tgtEl>
                                          <p:spTgt spid="44"/>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4"/>
                                        </p:tgtEl>
                                        <p:attrNameLst>
                                          <p:attrName>style.visibility</p:attrName>
                                        </p:attrNameLst>
                                      </p:cBhvr>
                                      <p:to>
                                        <p:strVal val="visible"/>
                                      </p:to>
                                    </p:set>
                                    <p:animEffect transition="in" filter="dissolve">
                                      <p:cBhvr>
                                        <p:cTn id="175" dur="500"/>
                                        <p:tgtEl>
                                          <p:spTgt spid="5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61"/>
                                        </p:tgtEl>
                                        <p:attrNameLst>
                                          <p:attrName>style.visibility</p:attrName>
                                        </p:attrNameLst>
                                      </p:cBhvr>
                                      <p:to>
                                        <p:strVal val="visible"/>
                                      </p:to>
                                    </p:set>
                                    <p:animEffect transition="in" filter="dissolve">
                                      <p:cBhvr>
                                        <p:cTn id="180" dur="500"/>
                                        <p:tgtEl>
                                          <p:spTgt spid="61"/>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45"/>
                                        </p:tgtEl>
                                        <p:attrNameLst>
                                          <p:attrName>style.visibility</p:attrName>
                                        </p:attrNameLst>
                                      </p:cBhvr>
                                      <p:to>
                                        <p:strVal val="visible"/>
                                      </p:to>
                                    </p:set>
                                    <p:animEffect transition="in" filter="dissolve">
                                      <p:cBhvr>
                                        <p:cTn id="185" dur="500"/>
                                        <p:tgtEl>
                                          <p:spTgt spid="45"/>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nodeType="clickEffect">
                                  <p:stCondLst>
                                    <p:cond delay="0"/>
                                  </p:stCondLst>
                                  <p:childTnLst>
                                    <p:set>
                                      <p:cBhvr>
                                        <p:cTn id="189" dur="1" fill="hold">
                                          <p:stCondLst>
                                            <p:cond delay="0"/>
                                          </p:stCondLst>
                                        </p:cTn>
                                        <p:tgtEl>
                                          <p:spTgt spid="58"/>
                                        </p:tgtEl>
                                        <p:attrNameLst>
                                          <p:attrName>style.visibility</p:attrName>
                                        </p:attrNameLst>
                                      </p:cBhvr>
                                      <p:to>
                                        <p:strVal val="visible"/>
                                      </p:to>
                                    </p:set>
                                    <p:animEffect transition="in" filter="dissolve">
                                      <p:cBhvr>
                                        <p:cTn id="190" dur="500"/>
                                        <p:tgtEl>
                                          <p:spTgt spid="58"/>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46"/>
                                        </p:tgtEl>
                                        <p:attrNameLst>
                                          <p:attrName>style.visibility</p:attrName>
                                        </p:attrNameLst>
                                      </p:cBhvr>
                                      <p:to>
                                        <p:strVal val="visible"/>
                                      </p:to>
                                    </p:set>
                                    <p:animEffect transition="in" filter="dissolve">
                                      <p:cBhvr>
                                        <p:cTn id="195" dur="500"/>
                                        <p:tgtEl>
                                          <p:spTgt spid="46"/>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55"/>
                                        </p:tgtEl>
                                        <p:attrNameLst>
                                          <p:attrName>style.visibility</p:attrName>
                                        </p:attrNameLst>
                                      </p:cBhvr>
                                      <p:to>
                                        <p:strVal val="visible"/>
                                      </p:to>
                                    </p:set>
                                    <p:animEffect transition="in" filter="dissolve">
                                      <p:cBhvr>
                                        <p:cTn id="200" dur="500"/>
                                        <p:tgtEl>
                                          <p:spTgt spid="55"/>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56"/>
                                        </p:tgtEl>
                                        <p:attrNameLst>
                                          <p:attrName>style.visibility</p:attrName>
                                        </p:attrNameLst>
                                      </p:cBhvr>
                                      <p:to>
                                        <p:strVal val="visible"/>
                                      </p:to>
                                    </p:set>
                                    <p:animEffect transition="in" filter="dissolve">
                                      <p:cBhvr>
                                        <p:cTn id="205" dur="500"/>
                                        <p:tgtEl>
                                          <p:spTgt spid="56"/>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63"/>
                                        </p:tgtEl>
                                        <p:attrNameLst>
                                          <p:attrName>style.visibility</p:attrName>
                                        </p:attrNameLst>
                                      </p:cBhvr>
                                      <p:to>
                                        <p:strVal val="visible"/>
                                      </p:to>
                                    </p:set>
                                    <p:animEffect transition="in" filter="dissolve">
                                      <p:cBhvr>
                                        <p:cTn id="210" dur="500"/>
                                        <p:tgtEl>
                                          <p:spTgt spid="63"/>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7"/>
                                        </p:tgtEl>
                                        <p:attrNameLst>
                                          <p:attrName>style.visibility</p:attrName>
                                        </p:attrNameLst>
                                      </p:cBhvr>
                                      <p:to>
                                        <p:strVal val="visible"/>
                                      </p:to>
                                    </p:set>
                                    <p:animEffect transition="in" filter="dissolve">
                                      <p:cBhvr>
                                        <p:cTn id="215" dur="500"/>
                                        <p:tgtEl>
                                          <p:spTgt spid="47"/>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nodeType="clickEffect">
                                  <p:stCondLst>
                                    <p:cond delay="0"/>
                                  </p:stCondLst>
                                  <p:childTnLst>
                                    <p:set>
                                      <p:cBhvr>
                                        <p:cTn id="219" dur="1" fill="hold">
                                          <p:stCondLst>
                                            <p:cond delay="0"/>
                                          </p:stCondLst>
                                        </p:cTn>
                                        <p:tgtEl>
                                          <p:spTgt spid="62"/>
                                        </p:tgtEl>
                                        <p:attrNameLst>
                                          <p:attrName>style.visibility</p:attrName>
                                        </p:attrNameLst>
                                      </p:cBhvr>
                                      <p:to>
                                        <p:strVal val="visible"/>
                                      </p:to>
                                    </p:set>
                                    <p:animEffect transition="in" filter="dissolve">
                                      <p:cBhvr>
                                        <p:cTn id="220" dur="500"/>
                                        <p:tgtEl>
                                          <p:spTgt spid="62"/>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48"/>
                                        </p:tgtEl>
                                        <p:attrNameLst>
                                          <p:attrName>style.visibility</p:attrName>
                                        </p:attrNameLst>
                                      </p:cBhvr>
                                      <p:to>
                                        <p:strVal val="visible"/>
                                      </p:to>
                                    </p:set>
                                    <p:animEffect transition="in" filter="dissolve">
                                      <p:cBhvr>
                                        <p:cTn id="225" dur="500"/>
                                        <p:tgtEl>
                                          <p:spTgt spid="48"/>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57"/>
                                        </p:tgtEl>
                                        <p:attrNameLst>
                                          <p:attrName>style.visibility</p:attrName>
                                        </p:attrNameLst>
                                      </p:cBhvr>
                                      <p:to>
                                        <p:strVal val="visible"/>
                                      </p:to>
                                    </p:set>
                                    <p:animEffect transition="in" filter="dissolve">
                                      <p:cBhvr>
                                        <p:cTn id="230" dur="500"/>
                                        <p:tgtEl>
                                          <p:spTgt spid="57"/>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nodeType="clickEffect">
                                  <p:stCondLst>
                                    <p:cond delay="0"/>
                                  </p:stCondLst>
                                  <p:childTnLst>
                                    <p:set>
                                      <p:cBhvr>
                                        <p:cTn id="234" dur="1" fill="hold">
                                          <p:stCondLst>
                                            <p:cond delay="0"/>
                                          </p:stCondLst>
                                        </p:cTn>
                                        <p:tgtEl>
                                          <p:spTgt spid="64"/>
                                        </p:tgtEl>
                                        <p:attrNameLst>
                                          <p:attrName>style.visibility</p:attrName>
                                        </p:attrNameLst>
                                      </p:cBhvr>
                                      <p:to>
                                        <p:strVal val="visible"/>
                                      </p:to>
                                    </p:set>
                                    <p:animEffect transition="in" filter="dissolve">
                                      <p:cBhvr>
                                        <p:cTn id="235" dur="500"/>
                                        <p:tgtEl>
                                          <p:spTgt spid="64"/>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grpId="0" nodeType="clickEffect">
                                  <p:stCondLst>
                                    <p:cond delay="0"/>
                                  </p:stCondLst>
                                  <p:childTnLst>
                                    <p:set>
                                      <p:cBhvr>
                                        <p:cTn id="239" dur="1" fill="hold">
                                          <p:stCondLst>
                                            <p:cond delay="0"/>
                                          </p:stCondLst>
                                        </p:cTn>
                                        <p:tgtEl>
                                          <p:spTgt spid="49"/>
                                        </p:tgtEl>
                                        <p:attrNameLst>
                                          <p:attrName>style.visibility</p:attrName>
                                        </p:attrNameLst>
                                      </p:cBhvr>
                                      <p:to>
                                        <p:strVal val="visible"/>
                                      </p:to>
                                    </p:set>
                                    <p:animEffect transition="in" filter="dissolve">
                                      <p:cBhvr>
                                        <p:cTn id="240" dur="500"/>
                                        <p:tgtEl>
                                          <p:spTgt spid="49"/>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76"/>
                                        </p:tgtEl>
                                        <p:attrNameLst>
                                          <p:attrName>style.visibility</p:attrName>
                                        </p:attrNameLst>
                                      </p:cBhvr>
                                      <p:to>
                                        <p:strVal val="visible"/>
                                      </p:to>
                                    </p:set>
                                    <p:animEffect transition="in" filter="dissolve">
                                      <p:cBhvr>
                                        <p:cTn id="245" dur="500"/>
                                        <p:tgtEl>
                                          <p:spTgt spid="7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77"/>
                                        </p:tgtEl>
                                        <p:attrNameLst>
                                          <p:attrName>style.visibility</p:attrName>
                                        </p:attrNameLst>
                                      </p:cBhvr>
                                      <p:to>
                                        <p:strVal val="visible"/>
                                      </p:to>
                                    </p:set>
                                    <p:animEffect transition="in" filter="dissolve">
                                      <p:cBhvr>
                                        <p:cTn id="248" dur="500"/>
                                        <p:tgtEl>
                                          <p:spTgt spid="77"/>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grpId="0" nodeType="clickEffect">
                                  <p:stCondLst>
                                    <p:cond delay="0"/>
                                  </p:stCondLst>
                                  <p:childTnLst>
                                    <p:set>
                                      <p:cBhvr>
                                        <p:cTn id="252" dur="1" fill="hold">
                                          <p:stCondLst>
                                            <p:cond delay="0"/>
                                          </p:stCondLst>
                                        </p:cTn>
                                        <p:tgtEl>
                                          <p:spTgt spid="78"/>
                                        </p:tgtEl>
                                        <p:attrNameLst>
                                          <p:attrName>style.visibility</p:attrName>
                                        </p:attrNameLst>
                                      </p:cBhvr>
                                      <p:to>
                                        <p:strVal val="visible"/>
                                      </p:to>
                                    </p:set>
                                    <p:animEffect transition="in" filter="dissolve">
                                      <p:cBhvr>
                                        <p:cTn id="253" dur="500"/>
                                        <p:tgtEl>
                                          <p:spTgt spid="78"/>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grpId="0" nodeType="clickEffect">
                                  <p:stCondLst>
                                    <p:cond delay="0"/>
                                  </p:stCondLst>
                                  <p:childTnLst>
                                    <p:set>
                                      <p:cBhvr>
                                        <p:cTn id="257" dur="1" fill="hold">
                                          <p:stCondLst>
                                            <p:cond delay="0"/>
                                          </p:stCondLst>
                                        </p:cTn>
                                        <p:tgtEl>
                                          <p:spTgt spid="79"/>
                                        </p:tgtEl>
                                        <p:attrNameLst>
                                          <p:attrName>style.visibility</p:attrName>
                                        </p:attrNameLst>
                                      </p:cBhvr>
                                      <p:to>
                                        <p:strVal val="visible"/>
                                      </p:to>
                                    </p:set>
                                    <p:animEffect transition="in" filter="dissolve">
                                      <p:cBhvr>
                                        <p:cTn id="258" dur="500"/>
                                        <p:tgtEl>
                                          <p:spTgt spid="79"/>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80"/>
                                        </p:tgtEl>
                                        <p:attrNameLst>
                                          <p:attrName>style.visibility</p:attrName>
                                        </p:attrNameLst>
                                      </p:cBhvr>
                                      <p:to>
                                        <p:strVal val="visible"/>
                                      </p:to>
                                    </p:set>
                                    <p:animEffect transition="in" filter="dissolve">
                                      <p:cBhvr>
                                        <p:cTn id="263"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P spid="8" grpId="0" animBg="1"/>
      <p:bldP spid="66" grpId="0" animBg="1"/>
      <p:bldP spid="68" grpId="0" animBg="1"/>
      <p:bldP spid="69" grpId="0" animBg="1"/>
      <p:bldP spid="76" grpId="0" animBg="1"/>
      <p:bldP spid="77" grpId="0" animBg="1"/>
      <p:bldP spid="78" grpId="0" animBg="1"/>
      <p:bldP spid="79" grpId="0" animBg="1"/>
      <p:bldP spid="8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C0FE-C655-D34B-993F-4BC6EFE30D2A}"/>
              </a:ext>
            </a:extLst>
          </p:cNvPr>
          <p:cNvSpPr>
            <a:spLocks noGrp="1"/>
          </p:cNvSpPr>
          <p:nvPr>
            <p:ph type="title"/>
          </p:nvPr>
        </p:nvSpPr>
        <p:spPr>
          <a:xfrm>
            <a:off x="484802" y="223637"/>
            <a:ext cx="8229600" cy="1143000"/>
          </a:xfrm>
        </p:spPr>
        <p:txBody>
          <a:bodyPr/>
          <a:lstStyle/>
          <a:p>
            <a:r>
              <a:rPr lang="en-US" altLang="zh-CN" dirty="0"/>
              <a:t>Post-order</a:t>
            </a:r>
            <a:r>
              <a:rPr lang="zh-CN" altLang="en-US" dirty="0"/>
              <a:t> </a:t>
            </a:r>
            <a:r>
              <a:rPr lang="en-US" altLang="zh-CN" dirty="0"/>
              <a:t>and</a:t>
            </a:r>
            <a:r>
              <a:rPr lang="zh-CN" altLang="en-US" dirty="0"/>
              <a:t> </a:t>
            </a:r>
            <a:r>
              <a:rPr lang="en-US" altLang="zh-CN" dirty="0"/>
              <a:t>In-order</a:t>
            </a:r>
            <a:r>
              <a:rPr lang="zh-CN" altLang="en-US" dirty="0"/>
              <a:t> </a:t>
            </a:r>
            <a:r>
              <a:rPr lang="en-US" altLang="zh-CN" dirty="0"/>
              <a:t>Traversal</a:t>
            </a:r>
            <a:endParaRPr lang="en-US" dirty="0"/>
          </a:p>
        </p:txBody>
      </p:sp>
      <p:sp>
        <p:nvSpPr>
          <p:cNvPr id="31" name="Rectangle 30">
            <a:extLst>
              <a:ext uri="{FF2B5EF4-FFF2-40B4-BE49-F238E27FC236}">
                <a16:creationId xmlns:a16="http://schemas.microsoft.com/office/drawing/2014/main" id="{82533426-AFEC-0742-80F6-F1FF0558E1B8}"/>
              </a:ext>
            </a:extLst>
          </p:cNvPr>
          <p:cNvSpPr/>
          <p:nvPr/>
        </p:nvSpPr>
        <p:spPr>
          <a:xfrm>
            <a:off x="4901606" y="2229165"/>
            <a:ext cx="3487385" cy="1323439"/>
          </a:xfrm>
          <a:prstGeom prst="rect">
            <a:avLst/>
          </a:prstGeom>
          <a:solidFill>
            <a:srgbClr val="E6A20E"/>
          </a:solidFill>
        </p:spPr>
        <p:txBody>
          <a:bodyPr wrap="square">
            <a:spAutoFit/>
          </a:bodyPr>
          <a:lstStyle/>
          <a:p>
            <a:r>
              <a:rPr lang="en-US" sz="2000" u="sng" dirty="0">
                <a:solidFill>
                  <a:srgbClr val="FF0000"/>
                </a:solidFill>
                <a:latin typeface="Arial"/>
                <a:cs typeface="Arial"/>
              </a:rPr>
              <a:t>REARRANGE</a:t>
            </a:r>
            <a:r>
              <a:rPr lang="en-US" sz="2000" dirty="0">
                <a:solidFill>
                  <a:srgbClr val="FF0000"/>
                </a:solidFill>
                <a:latin typeface="Arial"/>
                <a:cs typeface="Arial"/>
              </a:rPr>
              <a:t>:</a:t>
            </a:r>
            <a:r>
              <a:rPr lang="en-US" sz="2000" dirty="0">
                <a:latin typeface="Arial"/>
                <a:cs typeface="Arial"/>
              </a:rPr>
              <a:t> </a:t>
            </a:r>
          </a:p>
          <a:p>
            <a:pPr marL="342900" indent="-342900">
              <a:buClr>
                <a:srgbClr val="FF0000"/>
              </a:buClr>
              <a:buFont typeface="System Font Regular"/>
              <a:buChar char="?"/>
            </a:pPr>
            <a:r>
              <a:rPr lang="en-US" sz="2000" dirty="0">
                <a:latin typeface="Arial"/>
                <a:cs typeface="Arial"/>
              </a:rPr>
              <a:t>Visit yourself </a:t>
            </a:r>
            <a:endParaRPr lang="en-US" altLang="zh-CN" sz="2000" dirty="0">
              <a:latin typeface="Arial"/>
              <a:cs typeface="Arial"/>
            </a:endParaRP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left subtree </a:t>
            </a:r>
          </a:p>
          <a:p>
            <a:pPr marL="342900" indent="-342900">
              <a:buClr>
                <a:srgbClr val="FF0000"/>
              </a:buClr>
              <a:buFont typeface="System Font Regular"/>
              <a:buChar char="?"/>
            </a:pPr>
            <a:r>
              <a:rPr lang="en-US" altLang="zh-CN" sz="2000" dirty="0">
                <a:latin typeface="Arial"/>
                <a:cs typeface="Arial"/>
              </a:rPr>
              <a:t>V</a:t>
            </a:r>
            <a:r>
              <a:rPr lang="en-US" sz="2000" dirty="0">
                <a:latin typeface="Arial"/>
                <a:cs typeface="Arial"/>
              </a:rPr>
              <a:t>isit all your right subtree</a:t>
            </a:r>
          </a:p>
        </p:txBody>
      </p:sp>
      <p:sp>
        <p:nvSpPr>
          <p:cNvPr id="32" name="Oval 31">
            <a:extLst>
              <a:ext uri="{FF2B5EF4-FFF2-40B4-BE49-F238E27FC236}">
                <a16:creationId xmlns:a16="http://schemas.microsoft.com/office/drawing/2014/main" id="{9D1D39F7-0A34-3B45-9F6C-F2894F6C9509}"/>
              </a:ext>
            </a:extLst>
          </p:cNvPr>
          <p:cNvSpPr/>
          <p:nvPr/>
        </p:nvSpPr>
        <p:spPr>
          <a:xfrm>
            <a:off x="2136130" y="1245879"/>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5" name="TextBox 34">
            <a:extLst>
              <a:ext uri="{FF2B5EF4-FFF2-40B4-BE49-F238E27FC236}">
                <a16:creationId xmlns:a16="http://schemas.microsoft.com/office/drawing/2014/main" id="{B1210AA0-6F2E-394C-BBC1-DFC07463FB34}"/>
              </a:ext>
            </a:extLst>
          </p:cNvPr>
          <p:cNvSpPr txBox="1"/>
          <p:nvPr/>
        </p:nvSpPr>
        <p:spPr>
          <a:xfrm>
            <a:off x="4784061" y="133545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36" name="Oval 35">
            <a:extLst>
              <a:ext uri="{FF2B5EF4-FFF2-40B4-BE49-F238E27FC236}">
                <a16:creationId xmlns:a16="http://schemas.microsoft.com/office/drawing/2014/main" id="{4EBD1328-0C91-FC48-ABCE-BB00BFC519CC}"/>
              </a:ext>
            </a:extLst>
          </p:cNvPr>
          <p:cNvSpPr/>
          <p:nvPr/>
        </p:nvSpPr>
        <p:spPr>
          <a:xfrm>
            <a:off x="1389658"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7" name="Oval 36">
            <a:extLst>
              <a:ext uri="{FF2B5EF4-FFF2-40B4-BE49-F238E27FC236}">
                <a16:creationId xmlns:a16="http://schemas.microsoft.com/office/drawing/2014/main" id="{B8F1DF9D-D81D-424E-9901-995A3E9A9856}"/>
              </a:ext>
            </a:extLst>
          </p:cNvPr>
          <p:cNvSpPr/>
          <p:nvPr/>
        </p:nvSpPr>
        <p:spPr>
          <a:xfrm>
            <a:off x="852979" y="2765038"/>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0" name="TextBox 39">
            <a:extLst>
              <a:ext uri="{FF2B5EF4-FFF2-40B4-BE49-F238E27FC236}">
                <a16:creationId xmlns:a16="http://schemas.microsoft.com/office/drawing/2014/main" id="{5BD9B8EE-366F-8444-8863-4D02D07C4C0E}"/>
              </a:ext>
            </a:extLst>
          </p:cNvPr>
          <p:cNvSpPr txBox="1"/>
          <p:nvPr/>
        </p:nvSpPr>
        <p:spPr>
          <a:xfrm>
            <a:off x="4830890"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41" name="TextBox 40">
            <a:extLst>
              <a:ext uri="{FF2B5EF4-FFF2-40B4-BE49-F238E27FC236}">
                <a16:creationId xmlns:a16="http://schemas.microsoft.com/office/drawing/2014/main" id="{48422F08-ADC5-E849-BC6B-12C24C638C57}"/>
              </a:ext>
            </a:extLst>
          </p:cNvPr>
          <p:cNvSpPr txBox="1"/>
          <p:nvPr/>
        </p:nvSpPr>
        <p:spPr>
          <a:xfrm>
            <a:off x="5262095"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42" name="TextBox 41">
            <a:extLst>
              <a:ext uri="{FF2B5EF4-FFF2-40B4-BE49-F238E27FC236}">
                <a16:creationId xmlns:a16="http://schemas.microsoft.com/office/drawing/2014/main" id="{558B70F8-BF46-1549-9785-E5085CC50A79}"/>
              </a:ext>
            </a:extLst>
          </p:cNvPr>
          <p:cNvSpPr txBox="1"/>
          <p:nvPr/>
        </p:nvSpPr>
        <p:spPr>
          <a:xfrm>
            <a:off x="5693300"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B7357307-A905-F544-A9C7-39B2F2300991}"/>
              </a:ext>
            </a:extLst>
          </p:cNvPr>
          <p:cNvSpPr/>
          <p:nvPr/>
        </p:nvSpPr>
        <p:spPr>
          <a:xfrm>
            <a:off x="184355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8" name="Oval 47">
            <a:extLst>
              <a:ext uri="{FF2B5EF4-FFF2-40B4-BE49-F238E27FC236}">
                <a16:creationId xmlns:a16="http://schemas.microsoft.com/office/drawing/2014/main" id="{26F76376-B44F-524F-AA6F-789829166EC0}"/>
              </a:ext>
            </a:extLst>
          </p:cNvPr>
          <p:cNvSpPr/>
          <p:nvPr/>
        </p:nvSpPr>
        <p:spPr>
          <a:xfrm>
            <a:off x="2978332" y="2019440"/>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9" name="Oval 48">
            <a:extLst>
              <a:ext uri="{FF2B5EF4-FFF2-40B4-BE49-F238E27FC236}">
                <a16:creationId xmlns:a16="http://schemas.microsoft.com/office/drawing/2014/main" id="{EE710047-C1F3-0041-8256-855ED550BE14}"/>
              </a:ext>
            </a:extLst>
          </p:cNvPr>
          <p:cNvSpPr/>
          <p:nvPr/>
        </p:nvSpPr>
        <p:spPr>
          <a:xfrm>
            <a:off x="2609929" y="275027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9" name="Group 8">
            <a:extLst>
              <a:ext uri="{FF2B5EF4-FFF2-40B4-BE49-F238E27FC236}">
                <a16:creationId xmlns:a16="http://schemas.microsoft.com/office/drawing/2014/main" id="{77460581-9A8D-674B-B923-F77FA3BE4FF3}"/>
              </a:ext>
            </a:extLst>
          </p:cNvPr>
          <p:cNvGrpSpPr/>
          <p:nvPr/>
        </p:nvGrpSpPr>
        <p:grpSpPr>
          <a:xfrm>
            <a:off x="1010226" y="1341261"/>
            <a:ext cx="3254675" cy="2055395"/>
            <a:chOff x="1010226" y="1341261"/>
            <a:chExt cx="3254675" cy="2055395"/>
          </a:xfrm>
        </p:grpSpPr>
        <p:sp>
          <p:nvSpPr>
            <p:cNvPr id="4" name="object 11">
              <a:extLst>
                <a:ext uri="{FF2B5EF4-FFF2-40B4-BE49-F238E27FC236}">
                  <a16:creationId xmlns:a16="http://schemas.microsoft.com/office/drawing/2014/main" id="{DFD8A67A-60AF-BF4A-A37F-A1A80D5EB6E1}"/>
                </a:ext>
              </a:extLst>
            </p:cNvPr>
            <p:cNvSpPr/>
            <p:nvPr/>
          </p:nvSpPr>
          <p:spPr>
            <a:xfrm>
              <a:off x="1842276" y="1798916"/>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AA432384-923C-5545-87C7-0B2A7112E2B1}"/>
                </a:ext>
              </a:extLst>
            </p:cNvPr>
            <p:cNvSpPr/>
            <p:nvPr/>
          </p:nvSpPr>
          <p:spPr>
            <a:xfrm>
              <a:off x="2787046" y="1810994"/>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1">
              <a:extLst>
                <a:ext uri="{FF2B5EF4-FFF2-40B4-BE49-F238E27FC236}">
                  <a16:creationId xmlns:a16="http://schemas.microsoft.com/office/drawing/2014/main" id="{967F33C8-9C76-1748-A455-CB615CCFAC1D}"/>
                </a:ext>
              </a:extLst>
            </p:cNvPr>
            <p:cNvSpPr/>
            <p:nvPr/>
          </p:nvSpPr>
          <p:spPr>
            <a:xfrm>
              <a:off x="1363715" y="2591476"/>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23">
              <a:extLst>
                <a:ext uri="{FF2B5EF4-FFF2-40B4-BE49-F238E27FC236}">
                  <a16:creationId xmlns:a16="http://schemas.microsoft.com/office/drawing/2014/main" id="{14D5E758-C37A-6A4B-BBD5-095EB54715D2}"/>
                </a:ext>
              </a:extLst>
            </p:cNvPr>
            <p:cNvSpPr/>
            <p:nvPr/>
          </p:nvSpPr>
          <p:spPr>
            <a:xfrm>
              <a:off x="1964246" y="2574046"/>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56B0E5ED-2FFF-174B-9EC8-0610CEF7713E}"/>
                </a:ext>
              </a:extLst>
            </p:cNvPr>
            <p:cNvSpPr/>
            <p:nvPr/>
          </p:nvSpPr>
          <p:spPr>
            <a:xfrm>
              <a:off x="2948954" y="2591476"/>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23">
              <a:extLst>
                <a:ext uri="{FF2B5EF4-FFF2-40B4-BE49-F238E27FC236}">
                  <a16:creationId xmlns:a16="http://schemas.microsoft.com/office/drawing/2014/main" id="{C43F5941-65AD-AD48-9863-464036957BC1}"/>
                </a:ext>
              </a:extLst>
            </p:cNvPr>
            <p:cNvSpPr/>
            <p:nvPr/>
          </p:nvSpPr>
          <p:spPr>
            <a:xfrm>
              <a:off x="3546095" y="2574046"/>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0FA32780-F72A-2D42-9DE1-670868B11B04}"/>
                </a:ext>
              </a:extLst>
            </p:cNvPr>
            <p:cNvSpPr/>
            <p:nvPr/>
          </p:nvSpPr>
          <p:spPr>
            <a:xfrm>
              <a:off x="2711243" y="28336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A3B1873E-37E8-274D-9094-937D24FAADF9}"/>
                </a:ext>
              </a:extLst>
            </p:cNvPr>
            <p:cNvSpPr/>
            <p:nvPr/>
          </p:nvSpPr>
          <p:spPr>
            <a:xfrm>
              <a:off x="1987392" y="284047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ECC6C28-273C-A043-B98F-9477AB3AAD16}"/>
                </a:ext>
              </a:extLst>
            </p:cNvPr>
            <p:cNvSpPr/>
            <p:nvPr/>
          </p:nvSpPr>
          <p:spPr>
            <a:xfrm>
              <a:off x="2283440" y="134126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763221D8-1CE5-3A4A-8F7B-FCA9588FFA90}"/>
                </a:ext>
              </a:extLst>
            </p:cNvPr>
            <p:cNvSpPr/>
            <p:nvPr/>
          </p:nvSpPr>
          <p:spPr>
            <a:xfrm>
              <a:off x="1010226" y="284047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94C103CB-55B7-0846-BBA4-8D18B00D80DC}"/>
                </a:ext>
              </a:extLst>
            </p:cNvPr>
            <p:cNvSpPr/>
            <p:nvPr/>
          </p:nvSpPr>
          <p:spPr>
            <a:xfrm>
              <a:off x="3672806" y="28335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9FB3E819-3759-3C40-88B3-E2D382519B3F}"/>
                </a:ext>
              </a:extLst>
            </p:cNvPr>
            <p:cNvSpPr txBox="1"/>
            <p:nvPr/>
          </p:nvSpPr>
          <p:spPr>
            <a:xfrm>
              <a:off x="2420874" y="14723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8" name="object 9">
              <a:extLst>
                <a:ext uri="{FF2B5EF4-FFF2-40B4-BE49-F238E27FC236}">
                  <a16:creationId xmlns:a16="http://schemas.microsoft.com/office/drawing/2014/main" id="{05DA2725-2CD8-2E40-BAB4-AC89B3BB2E63}"/>
                </a:ext>
              </a:extLst>
            </p:cNvPr>
            <p:cNvSpPr txBox="1"/>
            <p:nvPr/>
          </p:nvSpPr>
          <p:spPr>
            <a:xfrm>
              <a:off x="2119148" y="29893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9" name="object 9">
              <a:extLst>
                <a:ext uri="{FF2B5EF4-FFF2-40B4-BE49-F238E27FC236}">
                  <a16:creationId xmlns:a16="http://schemas.microsoft.com/office/drawing/2014/main" id="{012CBB1C-81DB-3242-B550-FA315CF750B9}"/>
                </a:ext>
              </a:extLst>
            </p:cNvPr>
            <p:cNvSpPr txBox="1"/>
            <p:nvPr/>
          </p:nvSpPr>
          <p:spPr>
            <a:xfrm>
              <a:off x="2836613" y="29689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22" name="object 9">
              <a:extLst>
                <a:ext uri="{FF2B5EF4-FFF2-40B4-BE49-F238E27FC236}">
                  <a16:creationId xmlns:a16="http://schemas.microsoft.com/office/drawing/2014/main" id="{8E5E910B-19FB-4D4A-902C-35A6368C05F2}"/>
                </a:ext>
              </a:extLst>
            </p:cNvPr>
            <p:cNvSpPr txBox="1"/>
            <p:nvPr/>
          </p:nvSpPr>
          <p:spPr>
            <a:xfrm>
              <a:off x="1147659" y="29610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23" name="object 9">
              <a:extLst>
                <a:ext uri="{FF2B5EF4-FFF2-40B4-BE49-F238E27FC236}">
                  <a16:creationId xmlns:a16="http://schemas.microsoft.com/office/drawing/2014/main" id="{F24D3B2B-C3F0-D84B-BDB3-1A0DE385FE3D}"/>
                </a:ext>
              </a:extLst>
            </p:cNvPr>
            <p:cNvSpPr txBox="1"/>
            <p:nvPr/>
          </p:nvSpPr>
          <p:spPr>
            <a:xfrm>
              <a:off x="3752765" y="295884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7" name="object 13">
              <a:extLst>
                <a:ext uri="{FF2B5EF4-FFF2-40B4-BE49-F238E27FC236}">
                  <a16:creationId xmlns:a16="http://schemas.microsoft.com/office/drawing/2014/main" id="{75A5FCEB-BB90-2E41-9EB3-58464C28207E}"/>
                </a:ext>
              </a:extLst>
            </p:cNvPr>
            <p:cNvSpPr/>
            <p:nvPr/>
          </p:nvSpPr>
          <p:spPr>
            <a:xfrm>
              <a:off x="1528280" y="20833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6D7562D4-8F5C-6A4B-AC8D-F3EC1F20CF18}"/>
                </a:ext>
              </a:extLst>
            </p:cNvPr>
            <p:cNvSpPr txBox="1"/>
            <p:nvPr/>
          </p:nvSpPr>
          <p:spPr>
            <a:xfrm>
              <a:off x="1665714" y="22125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0" name="object 24">
              <a:extLst>
                <a:ext uri="{FF2B5EF4-FFF2-40B4-BE49-F238E27FC236}">
                  <a16:creationId xmlns:a16="http://schemas.microsoft.com/office/drawing/2014/main" id="{7A66DDF8-1F02-E343-8EBD-0342184DE877}"/>
                </a:ext>
              </a:extLst>
            </p:cNvPr>
            <p:cNvSpPr/>
            <p:nvPr/>
          </p:nvSpPr>
          <p:spPr>
            <a:xfrm>
              <a:off x="3110472" y="2083310"/>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D9485CF0-2C5B-8D42-8D68-11AEC66380DA}"/>
                </a:ext>
              </a:extLst>
            </p:cNvPr>
            <p:cNvSpPr txBox="1"/>
            <p:nvPr/>
          </p:nvSpPr>
          <p:spPr>
            <a:xfrm>
              <a:off x="3247906" y="22272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grpSp>
      <p:sp>
        <p:nvSpPr>
          <p:cNvPr id="51" name="Oval 50">
            <a:extLst>
              <a:ext uri="{FF2B5EF4-FFF2-40B4-BE49-F238E27FC236}">
                <a16:creationId xmlns:a16="http://schemas.microsoft.com/office/drawing/2014/main" id="{1BB063F2-6D5A-5341-BD40-85502D2FA813}"/>
              </a:ext>
            </a:extLst>
          </p:cNvPr>
          <p:cNvSpPr/>
          <p:nvPr/>
        </p:nvSpPr>
        <p:spPr>
          <a:xfrm>
            <a:off x="3536256" y="2752832"/>
            <a:ext cx="853215"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6" name="TextBox 55">
            <a:extLst>
              <a:ext uri="{FF2B5EF4-FFF2-40B4-BE49-F238E27FC236}">
                <a16:creationId xmlns:a16="http://schemas.microsoft.com/office/drawing/2014/main" id="{84260AD2-2604-B947-B871-D23274F128CF}"/>
              </a:ext>
            </a:extLst>
          </p:cNvPr>
          <p:cNvSpPr txBox="1"/>
          <p:nvPr/>
        </p:nvSpPr>
        <p:spPr>
          <a:xfrm>
            <a:off x="6142139" y="176732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352632B0-4688-3440-80E2-A3E841DAABD9}"/>
              </a:ext>
            </a:extLst>
          </p:cNvPr>
          <p:cNvSpPr txBox="1"/>
          <p:nvPr/>
        </p:nvSpPr>
        <p:spPr>
          <a:xfrm>
            <a:off x="6573344" y="176732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3E00EF24-B5C8-7E42-88F4-EB5EF3976CB3}"/>
              </a:ext>
            </a:extLst>
          </p:cNvPr>
          <p:cNvSpPr txBox="1"/>
          <p:nvPr/>
        </p:nvSpPr>
        <p:spPr>
          <a:xfrm>
            <a:off x="7022183" y="176732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321D45EA-7F9A-004D-84FB-CFCFFDA7732A}"/>
              </a:ext>
            </a:extLst>
          </p:cNvPr>
          <p:cNvSpPr txBox="1"/>
          <p:nvPr/>
        </p:nvSpPr>
        <p:spPr>
          <a:xfrm>
            <a:off x="7435757" y="176732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55" name="Rectangle 54">
            <a:extLst>
              <a:ext uri="{FF2B5EF4-FFF2-40B4-BE49-F238E27FC236}">
                <a16:creationId xmlns:a16="http://schemas.microsoft.com/office/drawing/2014/main" id="{E9849416-CCE1-8D4F-8A2F-0FFB6F00EF39}"/>
              </a:ext>
            </a:extLst>
          </p:cNvPr>
          <p:cNvSpPr/>
          <p:nvPr/>
        </p:nvSpPr>
        <p:spPr>
          <a:xfrm>
            <a:off x="727439" y="5271607"/>
            <a:ext cx="3487385" cy="1323439"/>
          </a:xfrm>
          <a:prstGeom prst="rect">
            <a:avLst/>
          </a:prstGeom>
          <a:solidFill>
            <a:srgbClr val="E6A20E"/>
          </a:solidFill>
        </p:spPr>
        <p:txBody>
          <a:bodyPr wrap="square">
            <a:spAutoFit/>
          </a:bodyPr>
          <a:lstStyle/>
          <a:p>
            <a:r>
              <a:rPr lang="en-US" altLang="zh-CN" sz="2000" u="sng" dirty="0">
                <a:latin typeface="Arial"/>
                <a:cs typeface="Arial"/>
              </a:rPr>
              <a:t>What</a:t>
            </a:r>
            <a:r>
              <a:rPr lang="zh-CN" altLang="en-US" sz="2000" u="sng" dirty="0">
                <a:latin typeface="Arial"/>
                <a:cs typeface="Arial"/>
              </a:rPr>
              <a:t> </a:t>
            </a:r>
            <a:r>
              <a:rPr lang="en-US" altLang="zh-CN" sz="2000" u="sng" dirty="0">
                <a:latin typeface="Arial"/>
                <a:cs typeface="Arial"/>
              </a:rPr>
              <a:t>does</a:t>
            </a:r>
            <a:r>
              <a:rPr lang="zh-CN" altLang="en-US" sz="2000" u="sng" dirty="0">
                <a:latin typeface="Arial"/>
                <a:cs typeface="Arial"/>
              </a:rPr>
              <a:t> </a:t>
            </a:r>
            <a:r>
              <a:rPr lang="en-US" altLang="zh-CN" sz="2000" u="sng" dirty="0">
                <a:latin typeface="Arial"/>
                <a:cs typeface="Arial"/>
              </a:rPr>
              <a:t>this</a:t>
            </a:r>
            <a:r>
              <a:rPr lang="zh-CN" altLang="en-US" sz="2000" u="sng" dirty="0">
                <a:latin typeface="Arial"/>
                <a:cs typeface="Arial"/>
              </a:rPr>
              <a:t> </a:t>
            </a:r>
            <a:r>
              <a:rPr lang="en-US" altLang="zh-CN" sz="2000" u="sng" dirty="0">
                <a:latin typeface="Arial"/>
                <a:cs typeface="Arial"/>
              </a:rPr>
              <a:t>do?</a:t>
            </a:r>
            <a:r>
              <a:rPr lang="en-US" sz="2000" dirty="0">
                <a:latin typeface="Arial"/>
                <a:cs typeface="Arial"/>
              </a:rPr>
              <a:t>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left subtree </a:t>
            </a:r>
          </a:p>
          <a:p>
            <a:pPr marL="285750" indent="-285750">
              <a:buClr>
                <a:schemeClr val="accent1"/>
              </a:buClr>
              <a:buFont typeface="Wingdings" pitchFamily="2" charset="2"/>
              <a:buChar char="§"/>
            </a:pPr>
            <a:r>
              <a:rPr lang="en-US" sz="2000" dirty="0">
                <a:latin typeface="Arial"/>
                <a:cs typeface="Arial"/>
              </a:rPr>
              <a:t>Visit yourself </a:t>
            </a:r>
          </a:p>
          <a:p>
            <a:pPr marL="285750" indent="-285750">
              <a:buClr>
                <a:schemeClr val="accent1"/>
              </a:buClr>
              <a:buFont typeface="Wingdings" pitchFamily="2" charset="2"/>
              <a:buChar char="§"/>
            </a:pPr>
            <a:r>
              <a:rPr lang="en-US" altLang="zh-CN" sz="2000" dirty="0">
                <a:latin typeface="Arial"/>
                <a:cs typeface="Arial"/>
              </a:rPr>
              <a:t>V</a:t>
            </a:r>
            <a:r>
              <a:rPr lang="en-US" sz="2000" dirty="0">
                <a:latin typeface="Arial"/>
                <a:cs typeface="Arial"/>
              </a:rPr>
              <a:t>isit all your right subtree</a:t>
            </a:r>
          </a:p>
        </p:txBody>
      </p:sp>
      <p:sp>
        <p:nvSpPr>
          <p:cNvPr id="62" name="TextBox 61">
            <a:extLst>
              <a:ext uri="{FF2B5EF4-FFF2-40B4-BE49-F238E27FC236}">
                <a16:creationId xmlns:a16="http://schemas.microsoft.com/office/drawing/2014/main" id="{74433442-28E2-944E-B67A-354AAB5E1F50}"/>
              </a:ext>
            </a:extLst>
          </p:cNvPr>
          <p:cNvSpPr txBox="1"/>
          <p:nvPr/>
        </p:nvSpPr>
        <p:spPr>
          <a:xfrm>
            <a:off x="658921" y="4357636"/>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77BB5E0C-D273-7849-AE76-271CB759B514}"/>
              </a:ext>
            </a:extLst>
          </p:cNvPr>
          <p:cNvSpPr txBox="1"/>
          <p:nvPr/>
        </p:nvSpPr>
        <p:spPr>
          <a:xfrm>
            <a:off x="705750"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69" name="TextBox 68">
            <a:extLst>
              <a:ext uri="{FF2B5EF4-FFF2-40B4-BE49-F238E27FC236}">
                <a16:creationId xmlns:a16="http://schemas.microsoft.com/office/drawing/2014/main" id="{FEB5AFC0-4D60-4C4E-B6FE-20B7BF63220C}"/>
              </a:ext>
            </a:extLst>
          </p:cNvPr>
          <p:cNvSpPr txBox="1"/>
          <p:nvPr/>
        </p:nvSpPr>
        <p:spPr>
          <a:xfrm>
            <a:off x="1136955"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0" name="TextBox 69">
            <a:extLst>
              <a:ext uri="{FF2B5EF4-FFF2-40B4-BE49-F238E27FC236}">
                <a16:creationId xmlns:a16="http://schemas.microsoft.com/office/drawing/2014/main" id="{042E9D76-2F64-5842-9D5D-7A2355BCBFD0}"/>
              </a:ext>
            </a:extLst>
          </p:cNvPr>
          <p:cNvSpPr txBox="1"/>
          <p:nvPr/>
        </p:nvSpPr>
        <p:spPr>
          <a:xfrm>
            <a:off x="1568160"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71" name="TextBox 70">
            <a:extLst>
              <a:ext uri="{FF2B5EF4-FFF2-40B4-BE49-F238E27FC236}">
                <a16:creationId xmlns:a16="http://schemas.microsoft.com/office/drawing/2014/main" id="{CB461605-18DB-0C46-9387-3EEC115F2B27}"/>
              </a:ext>
            </a:extLst>
          </p:cNvPr>
          <p:cNvSpPr txBox="1"/>
          <p:nvPr/>
        </p:nvSpPr>
        <p:spPr>
          <a:xfrm>
            <a:off x="2016999" y="476434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2" name="TextBox 71">
            <a:extLst>
              <a:ext uri="{FF2B5EF4-FFF2-40B4-BE49-F238E27FC236}">
                <a16:creationId xmlns:a16="http://schemas.microsoft.com/office/drawing/2014/main" id="{F9B7EC9E-294F-4840-9F1D-F85057797B07}"/>
              </a:ext>
            </a:extLst>
          </p:cNvPr>
          <p:cNvSpPr txBox="1"/>
          <p:nvPr/>
        </p:nvSpPr>
        <p:spPr>
          <a:xfrm>
            <a:off x="2448204" y="476434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3" name="TextBox 72">
            <a:extLst>
              <a:ext uri="{FF2B5EF4-FFF2-40B4-BE49-F238E27FC236}">
                <a16:creationId xmlns:a16="http://schemas.microsoft.com/office/drawing/2014/main" id="{CFFA991A-797E-E94D-9ADB-7631C69BC2D7}"/>
              </a:ext>
            </a:extLst>
          </p:cNvPr>
          <p:cNvSpPr txBox="1"/>
          <p:nvPr/>
        </p:nvSpPr>
        <p:spPr>
          <a:xfrm>
            <a:off x="2897043" y="476434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7AB13209-17C6-3540-96D6-FF3376BAC88B}"/>
              </a:ext>
            </a:extLst>
          </p:cNvPr>
          <p:cNvSpPr txBox="1"/>
          <p:nvPr/>
        </p:nvSpPr>
        <p:spPr>
          <a:xfrm>
            <a:off x="3310617" y="4764344"/>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3AA3437B-B718-7949-B599-5D9F9CC71E8C}"/>
              </a:ext>
            </a:extLst>
          </p:cNvPr>
          <p:cNvSpPr txBox="1"/>
          <p:nvPr/>
        </p:nvSpPr>
        <p:spPr>
          <a:xfrm>
            <a:off x="623743" y="4810566"/>
            <a:ext cx="3300904" cy="369332"/>
          </a:xfrm>
          <a:prstGeom prst="rect">
            <a:avLst/>
          </a:prstGeom>
          <a:solidFill>
            <a:schemeClr val="bg1"/>
          </a:solidFill>
        </p:spPr>
        <p:txBody>
          <a:bodyPr wrap="none" rtlCol="0">
            <a:spAutoFit/>
          </a:bodyPr>
          <a:lstStyle/>
          <a:p>
            <a:r>
              <a:rPr lang="en-US" altLang="zh-CN" dirty="0">
                <a:solidFill>
                  <a:srgbClr val="FF0000"/>
                </a:solidFill>
              </a:rPr>
              <a:t>___________________________</a:t>
            </a:r>
            <a:endParaRPr lang="en-US" dirty="0">
              <a:solidFill>
                <a:srgbClr val="FF0000"/>
              </a:solidFill>
            </a:endParaRPr>
          </a:p>
        </p:txBody>
      </p:sp>
      <p:sp>
        <p:nvSpPr>
          <p:cNvPr id="6" name="Rectangle 5">
            <a:extLst>
              <a:ext uri="{FF2B5EF4-FFF2-40B4-BE49-F238E27FC236}">
                <a16:creationId xmlns:a16="http://schemas.microsoft.com/office/drawing/2014/main" id="{4154E270-4B1A-7845-B5D1-DC3C604E78EF}"/>
              </a:ext>
            </a:extLst>
          </p:cNvPr>
          <p:cNvSpPr/>
          <p:nvPr/>
        </p:nvSpPr>
        <p:spPr>
          <a:xfrm>
            <a:off x="4901606" y="5088437"/>
            <a:ext cx="2256762" cy="1354217"/>
          </a:xfrm>
          <a:prstGeom prst="rect">
            <a:avLst/>
          </a:prstGeom>
          <a:ln>
            <a:solidFill>
              <a:schemeClr val="accent1"/>
            </a:solidFill>
          </a:ln>
        </p:spPr>
        <p:txBody>
          <a:bodyPr wrap="square">
            <a:spAutoFit/>
          </a:bodyPr>
          <a:lstStyle/>
          <a:p>
            <a:pPr>
              <a:spcBef>
                <a:spcPts val="200"/>
              </a:spcBef>
              <a:spcAft>
                <a:spcPts val="200"/>
              </a:spcAft>
            </a:pPr>
            <a:r>
              <a:rPr lang="en-US" dirty="0">
                <a:latin typeface="Arial" panose="020B0604020202020204" pitchFamily="34" charset="0"/>
                <a:cs typeface="Arial" panose="020B0604020202020204" pitchFamily="34" charset="0"/>
              </a:rPr>
              <a:t>Fill in the Blank: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A B C D E F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E A F C G </a:t>
            </a:r>
          </a:p>
          <a:p>
            <a:pPr marL="342900" indent="-342900">
              <a:spcBef>
                <a:spcPts val="200"/>
              </a:spcBef>
              <a:spcAft>
                <a:spcPts val="200"/>
              </a:spcAft>
              <a:buAutoNum type="alphaUcPeriod"/>
            </a:pPr>
            <a:r>
              <a:rPr lang="en-US" dirty="0">
                <a:latin typeface="Arial" panose="020B0604020202020204" pitchFamily="34" charset="0"/>
                <a:cs typeface="Arial" panose="020B0604020202020204" pitchFamily="34" charset="0"/>
              </a:rPr>
              <a:t>D B A E F C G</a:t>
            </a:r>
          </a:p>
        </p:txBody>
      </p:sp>
      <p:sp>
        <p:nvSpPr>
          <p:cNvPr id="8" name="Rectangle 7">
            <a:extLst>
              <a:ext uri="{FF2B5EF4-FFF2-40B4-BE49-F238E27FC236}">
                <a16:creationId xmlns:a16="http://schemas.microsoft.com/office/drawing/2014/main" id="{E914AB66-A18B-E649-A171-7E7C24BCBE4D}"/>
              </a:ext>
            </a:extLst>
          </p:cNvPr>
          <p:cNvSpPr/>
          <p:nvPr/>
        </p:nvSpPr>
        <p:spPr>
          <a:xfrm>
            <a:off x="5667309" y="1381565"/>
            <a:ext cx="1261884"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Post-order</a:t>
            </a:r>
            <a:endParaRPr lang="en-US" dirty="0">
              <a:solidFill>
                <a:schemeClr val="accent6"/>
              </a:solidFill>
              <a:latin typeface="Arial" panose="020B0604020202020204" pitchFamily="34" charset="0"/>
              <a:cs typeface="Arial" panose="020B0604020202020204" pitchFamily="34" charset="0"/>
            </a:endParaRPr>
          </a:p>
        </p:txBody>
      </p:sp>
      <p:sp>
        <p:nvSpPr>
          <p:cNvPr id="75" name="Rectangle 74">
            <a:extLst>
              <a:ext uri="{FF2B5EF4-FFF2-40B4-BE49-F238E27FC236}">
                <a16:creationId xmlns:a16="http://schemas.microsoft.com/office/drawing/2014/main" id="{03BA7B84-88BC-5C43-9E31-A631DA26B766}"/>
              </a:ext>
            </a:extLst>
          </p:cNvPr>
          <p:cNvSpPr/>
          <p:nvPr/>
        </p:nvSpPr>
        <p:spPr>
          <a:xfrm>
            <a:off x="1568702" y="4374325"/>
            <a:ext cx="992579"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In-order</a:t>
            </a:r>
            <a:endParaRPr lang="en-US" dirty="0">
              <a:solidFill>
                <a:schemeClr val="accent6"/>
              </a:solidFill>
              <a:latin typeface="Arial" panose="020B0604020202020204" pitchFamily="34" charset="0"/>
              <a:cs typeface="Arial" panose="020B0604020202020204" pitchFamily="34" charset="0"/>
            </a:endParaRPr>
          </a:p>
        </p:txBody>
      </p:sp>
      <p:sp>
        <p:nvSpPr>
          <p:cNvPr id="76" name="Rectangle 75">
            <a:extLst>
              <a:ext uri="{FF2B5EF4-FFF2-40B4-BE49-F238E27FC236}">
                <a16:creationId xmlns:a16="http://schemas.microsoft.com/office/drawing/2014/main" id="{72264B17-633A-EC48-AE14-DC6762DE800E}"/>
              </a:ext>
            </a:extLst>
          </p:cNvPr>
          <p:cNvSpPr/>
          <p:nvPr/>
        </p:nvSpPr>
        <p:spPr>
          <a:xfrm>
            <a:off x="4901606" y="3751082"/>
            <a:ext cx="3487385" cy="1015663"/>
          </a:xfrm>
          <a:prstGeom prst="rect">
            <a:avLst/>
          </a:prstGeom>
          <a:solidFill>
            <a:srgbClr val="1B8E1D"/>
          </a:solidFill>
        </p:spPr>
        <p:txBody>
          <a:bodyPr wrap="square">
            <a:spAutoFit/>
          </a:bodyPr>
          <a:lstStyle/>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left subtree </a:t>
            </a:r>
          </a:p>
          <a:p>
            <a:pPr marL="342900" indent="-342900">
              <a:buClr>
                <a:schemeClr val="accent6"/>
              </a:buClr>
              <a:buFont typeface="Wingdings" pitchFamily="2" charset="2"/>
              <a:buChar char="§"/>
            </a:pPr>
            <a:r>
              <a:rPr lang="en-US" altLang="zh-CN" sz="2000" dirty="0">
                <a:solidFill>
                  <a:schemeClr val="bg1"/>
                </a:solidFill>
                <a:latin typeface="Arial"/>
                <a:cs typeface="Arial"/>
              </a:rPr>
              <a:t>V</a:t>
            </a:r>
            <a:r>
              <a:rPr lang="en-US" sz="2000" dirty="0">
                <a:solidFill>
                  <a:schemeClr val="bg1"/>
                </a:solidFill>
                <a:latin typeface="Arial"/>
                <a:cs typeface="Arial"/>
              </a:rPr>
              <a:t>isit all your right subtree</a:t>
            </a:r>
          </a:p>
          <a:p>
            <a:pPr marL="342900" indent="-342900">
              <a:buClr>
                <a:schemeClr val="accent6"/>
              </a:buClr>
              <a:buFont typeface="Wingdings" pitchFamily="2" charset="2"/>
              <a:buChar char="§"/>
            </a:pPr>
            <a:r>
              <a:rPr lang="en-US" sz="2000" dirty="0">
                <a:solidFill>
                  <a:schemeClr val="bg1"/>
                </a:solidFill>
                <a:latin typeface="Arial"/>
                <a:cs typeface="Arial"/>
              </a:rPr>
              <a:t>Visit yourself </a:t>
            </a:r>
            <a:endParaRPr lang="en-US" altLang="zh-CN" sz="2000" dirty="0">
              <a:solidFill>
                <a:schemeClr val="bg1"/>
              </a:solidFill>
              <a:latin typeface="Arial"/>
              <a:cs typeface="Arial"/>
            </a:endParaRPr>
          </a:p>
        </p:txBody>
      </p:sp>
      <p:sp>
        <p:nvSpPr>
          <p:cNvPr id="77" name="Rectangle 76">
            <a:extLst>
              <a:ext uri="{FF2B5EF4-FFF2-40B4-BE49-F238E27FC236}">
                <a16:creationId xmlns:a16="http://schemas.microsoft.com/office/drawing/2014/main" id="{5D9C7C2B-F8E8-394E-B609-E90E5EC63D64}"/>
              </a:ext>
            </a:extLst>
          </p:cNvPr>
          <p:cNvSpPr/>
          <p:nvPr/>
        </p:nvSpPr>
        <p:spPr>
          <a:xfrm>
            <a:off x="868869" y="195103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8" name="Rectangle 77">
            <a:extLst>
              <a:ext uri="{FF2B5EF4-FFF2-40B4-BE49-F238E27FC236}">
                <a16:creationId xmlns:a16="http://schemas.microsoft.com/office/drawing/2014/main" id="{8DB70DB2-F269-B24C-81AF-5A915AB3D4FE}"/>
              </a:ext>
            </a:extLst>
          </p:cNvPr>
          <p:cNvSpPr/>
          <p:nvPr/>
        </p:nvSpPr>
        <p:spPr>
          <a:xfrm>
            <a:off x="868869" y="2733873"/>
            <a:ext cx="903229" cy="76283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9" name="Rectangle 78">
            <a:extLst>
              <a:ext uri="{FF2B5EF4-FFF2-40B4-BE49-F238E27FC236}">
                <a16:creationId xmlns:a16="http://schemas.microsoft.com/office/drawing/2014/main" id="{BD926E6A-69DA-AB44-AA83-B8BDF346FC83}"/>
              </a:ext>
            </a:extLst>
          </p:cNvPr>
          <p:cNvSpPr/>
          <p:nvPr/>
        </p:nvSpPr>
        <p:spPr>
          <a:xfrm>
            <a:off x="413257" y="3595574"/>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81" name="Rectangle 80">
            <a:extLst>
              <a:ext uri="{FF2B5EF4-FFF2-40B4-BE49-F238E27FC236}">
                <a16:creationId xmlns:a16="http://schemas.microsoft.com/office/drawing/2014/main" id="{AE849BDE-7C4E-CC44-B0DF-68681F7893D1}"/>
              </a:ext>
            </a:extLst>
          </p:cNvPr>
          <p:cNvSpPr/>
          <p:nvPr/>
        </p:nvSpPr>
        <p:spPr>
          <a:xfrm>
            <a:off x="1315049" y="3594798"/>
            <a:ext cx="734402" cy="692487"/>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cxnSp>
        <p:nvCxnSpPr>
          <p:cNvPr id="82" name="Straight Arrow Connector 81">
            <a:extLst>
              <a:ext uri="{FF2B5EF4-FFF2-40B4-BE49-F238E27FC236}">
                <a16:creationId xmlns:a16="http://schemas.microsoft.com/office/drawing/2014/main" id="{EADB03C9-2D14-9D4F-917D-88CEA562E3A2}"/>
              </a:ext>
            </a:extLst>
          </p:cNvPr>
          <p:cNvCxnSpPr>
            <a:cxnSpLocks/>
          </p:cNvCxnSpPr>
          <p:nvPr/>
        </p:nvCxnSpPr>
        <p:spPr>
          <a:xfrm>
            <a:off x="187400" y="3110591"/>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83" name="Straight Arrow Connector 82">
            <a:extLst>
              <a:ext uri="{FF2B5EF4-FFF2-40B4-BE49-F238E27FC236}">
                <a16:creationId xmlns:a16="http://schemas.microsoft.com/office/drawing/2014/main" id="{FD54C380-3E99-C641-AB6A-839F52892A0C}"/>
              </a:ext>
            </a:extLst>
          </p:cNvPr>
          <p:cNvCxnSpPr>
            <a:cxnSpLocks/>
          </p:cNvCxnSpPr>
          <p:nvPr/>
        </p:nvCxnSpPr>
        <p:spPr>
          <a:xfrm>
            <a:off x="712824" y="2298797"/>
            <a:ext cx="594804"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85" name="Rectangle 84">
            <a:extLst>
              <a:ext uri="{FF2B5EF4-FFF2-40B4-BE49-F238E27FC236}">
                <a16:creationId xmlns:a16="http://schemas.microsoft.com/office/drawing/2014/main" id="{5C5F95BC-01EC-0040-92E4-ACD0608F0F74}"/>
              </a:ext>
            </a:extLst>
          </p:cNvPr>
          <p:cNvSpPr/>
          <p:nvPr/>
        </p:nvSpPr>
        <p:spPr>
          <a:xfrm>
            <a:off x="4888611" y="5752963"/>
            <a:ext cx="381873" cy="354222"/>
          </a:xfrm>
          <a:prstGeom prst="rect">
            <a:avLst/>
          </a:prstGeom>
          <a:noFill/>
          <a:ln w="28575" cmpd="sng">
            <a:solidFill>
              <a:srgbClr val="00B05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1" name="Rectangle 60">
            <a:extLst>
              <a:ext uri="{FF2B5EF4-FFF2-40B4-BE49-F238E27FC236}">
                <a16:creationId xmlns:a16="http://schemas.microsoft.com/office/drawing/2014/main" id="{C2EAF775-A614-7A4F-8033-1A2EBCF770F8}"/>
              </a:ext>
            </a:extLst>
          </p:cNvPr>
          <p:cNvSpPr/>
          <p:nvPr/>
        </p:nvSpPr>
        <p:spPr>
          <a:xfrm>
            <a:off x="7329120" y="5164454"/>
            <a:ext cx="1734854" cy="584775"/>
          </a:xfrm>
          <a:prstGeom prst="rect">
            <a:avLst/>
          </a:prstGeom>
          <a:solidFill>
            <a:schemeClr val="accent1"/>
          </a:solidFill>
        </p:spPr>
        <p:txBody>
          <a:bodyPr wrap="square">
            <a:spAutoFit/>
          </a:bodyPr>
          <a:lstStyle/>
          <a:p>
            <a:r>
              <a:rPr lang="en-US" sz="1600" dirty="0">
                <a:solidFill>
                  <a:schemeClr val="bg1"/>
                </a:solidFill>
                <a:latin typeface="Arial"/>
                <a:cs typeface="Arial"/>
              </a:rPr>
              <a:t>Recursion will help us do these!</a:t>
            </a:r>
          </a:p>
        </p:txBody>
      </p:sp>
      <p:sp>
        <p:nvSpPr>
          <p:cNvPr id="63" name="Rectangle 62">
            <a:extLst>
              <a:ext uri="{FF2B5EF4-FFF2-40B4-BE49-F238E27FC236}">
                <a16:creationId xmlns:a16="http://schemas.microsoft.com/office/drawing/2014/main" id="{62487A9B-E1B7-AD4F-9C14-090262510C5A}"/>
              </a:ext>
            </a:extLst>
          </p:cNvPr>
          <p:cNvSpPr/>
          <p:nvPr/>
        </p:nvSpPr>
        <p:spPr>
          <a:xfrm>
            <a:off x="7337509" y="5856382"/>
            <a:ext cx="1734854" cy="738664"/>
          </a:xfrm>
          <a:prstGeom prst="rect">
            <a:avLst/>
          </a:prstGeom>
          <a:noFill/>
        </p:spPr>
        <p:txBody>
          <a:bodyPr wrap="square">
            <a:spAutoFit/>
          </a:bodyPr>
          <a:lstStyle/>
          <a:p>
            <a:pPr>
              <a:spcBef>
                <a:spcPts val="200"/>
              </a:spcBef>
              <a:spcAft>
                <a:spcPts val="200"/>
              </a:spcAft>
            </a:pPr>
            <a:r>
              <a:rPr lang="en-US" sz="1400" dirty="0">
                <a:solidFill>
                  <a:schemeClr val="accent6"/>
                </a:solidFill>
                <a:latin typeface="Arial"/>
                <a:cs typeface="Arial"/>
              </a:rPr>
              <a:t>They can also be done iteratively with Stack.</a:t>
            </a:r>
          </a:p>
        </p:txBody>
      </p:sp>
    </p:spTree>
    <p:extLst>
      <p:ext uri="{BB962C8B-B14F-4D97-AF65-F5344CB8AC3E}">
        <p14:creationId xmlns:p14="http://schemas.microsoft.com/office/powerpoint/2010/main" val="1203268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dissolve">
                                      <p:cBhvr>
                                        <p:cTn id="7" dur="500"/>
                                        <p:tgtEl>
                                          <p:spTgt spid="3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dissolve">
                                      <p:cBhvr>
                                        <p:cTn id="10" dur="500"/>
                                        <p:tgtEl>
                                          <p:spTgt spid="40"/>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dissolve">
                                      <p:cBhvr>
                                        <p:cTn id="13" dur="500"/>
                                        <p:tgtEl>
                                          <p:spTgt spid="41"/>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dissolve">
                                      <p:cBhvr>
                                        <p:cTn id="16" dur="500"/>
                                        <p:tgtEl>
                                          <p:spTgt spid="42"/>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animEffect transition="in" filter="dissolve">
                                      <p:cBhvr>
                                        <p:cTn id="19" dur="500"/>
                                        <p:tgtEl>
                                          <p:spTgt spid="56"/>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dissolve">
                                      <p:cBhvr>
                                        <p:cTn id="22" dur="500"/>
                                        <p:tgtEl>
                                          <p:spTgt spid="57"/>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dissolve">
                                      <p:cBhvr>
                                        <p:cTn id="25" dur="500"/>
                                        <p:tgtEl>
                                          <p:spTgt spid="58"/>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dissolve">
                                      <p:cBhvr>
                                        <p:cTn id="28" dur="500"/>
                                        <p:tgtEl>
                                          <p:spTgt spid="59"/>
                                        </p:tgtEl>
                                      </p:cBhvr>
                                    </p:animEffect>
                                  </p:childTnLst>
                                </p:cTn>
                              </p:par>
                              <p:par>
                                <p:cTn id="29" presetID="9"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dissolv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dissolve">
                                      <p:cBhvr>
                                        <p:cTn id="41" dur="500"/>
                                        <p:tgtEl>
                                          <p:spTgt spid="3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6"/>
                                        </p:tgtEl>
                                        <p:attrNameLst>
                                          <p:attrName>style.visibility</p:attrName>
                                        </p:attrNameLst>
                                      </p:cBhvr>
                                      <p:to>
                                        <p:strVal val="visible"/>
                                      </p:to>
                                    </p:set>
                                    <p:animEffect transition="in" filter="dissolve">
                                      <p:cBhvr>
                                        <p:cTn id="46" dur="500"/>
                                        <p:tgtEl>
                                          <p:spTgt spid="76"/>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77"/>
                                        </p:tgtEl>
                                        <p:attrNameLst>
                                          <p:attrName>style.visibility</p:attrName>
                                        </p:attrNameLst>
                                      </p:cBhvr>
                                      <p:to>
                                        <p:strVal val="visible"/>
                                      </p:to>
                                    </p:set>
                                    <p:animEffect transition="in" filter="dissolve">
                                      <p:cBhvr>
                                        <p:cTn id="51"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78"/>
                                        </p:tgtEl>
                                        <p:attrNameLst>
                                          <p:attrName>style.visibility</p:attrName>
                                        </p:attrNameLst>
                                      </p:cBhvr>
                                      <p:to>
                                        <p:strVal val="visible"/>
                                      </p:to>
                                    </p:set>
                                    <p:animEffect transition="in" filter="dissolve">
                                      <p:cBhvr>
                                        <p:cTn id="56"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animEffect transition="in" filter="dissolve">
                                      <p:cBhvr>
                                        <p:cTn id="61"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82"/>
                                        </p:tgtEl>
                                        <p:attrNameLst>
                                          <p:attrName>style.visibility</p:attrName>
                                        </p:attrNameLst>
                                      </p:cBhvr>
                                      <p:to>
                                        <p:strVal val="visible"/>
                                      </p:to>
                                    </p:set>
                                    <p:animEffect transition="in" filter="dissolve">
                                      <p:cBhvr>
                                        <p:cTn id="66"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81"/>
                                        </p:tgtEl>
                                        <p:attrNameLst>
                                          <p:attrName>style.visibility</p:attrName>
                                        </p:attrNameLst>
                                      </p:cBhvr>
                                      <p:to>
                                        <p:strVal val="visible"/>
                                      </p:to>
                                    </p:set>
                                    <p:animEffect transition="in" filter="dissolve">
                                      <p:cBhvr>
                                        <p:cTn id="71"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7"/>
                                        </p:tgtEl>
                                        <p:attrNameLst>
                                          <p:attrName>style.visibility</p:attrName>
                                        </p:attrNameLst>
                                      </p:cBhvr>
                                      <p:to>
                                        <p:strVal val="visible"/>
                                      </p:to>
                                    </p:set>
                                    <p:animEffect transition="in" filter="dissolve">
                                      <p:cBhvr>
                                        <p:cTn id="76"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83"/>
                                        </p:tgtEl>
                                        <p:attrNameLst>
                                          <p:attrName>style.visibility</p:attrName>
                                        </p:attrNameLst>
                                      </p:cBhvr>
                                      <p:to>
                                        <p:strVal val="visible"/>
                                      </p:to>
                                    </p:set>
                                    <p:animEffect transition="in" filter="dissolve">
                                      <p:cBhvr>
                                        <p:cTn id="81"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46"/>
                                        </p:tgtEl>
                                        <p:attrNameLst>
                                          <p:attrName>style.visibility</p:attrName>
                                        </p:attrNameLst>
                                      </p:cBhvr>
                                      <p:to>
                                        <p:strVal val="visible"/>
                                      </p:to>
                                    </p:set>
                                    <p:animEffect transition="in" filter="dissolve">
                                      <p:cBhvr>
                                        <p:cTn id="86"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36"/>
                                        </p:tgtEl>
                                        <p:attrNameLst>
                                          <p:attrName>style.visibility</p:attrName>
                                        </p:attrNameLst>
                                      </p:cBhvr>
                                      <p:to>
                                        <p:strVal val="visible"/>
                                      </p:to>
                                    </p:set>
                                    <p:animEffect transition="in" filter="dissolve">
                                      <p:cBhvr>
                                        <p:cTn id="91"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9"/>
                                        </p:tgtEl>
                                        <p:attrNameLst>
                                          <p:attrName>style.visibility</p:attrName>
                                        </p:attrNameLst>
                                      </p:cBhvr>
                                      <p:to>
                                        <p:strVal val="visible"/>
                                      </p:to>
                                    </p:set>
                                    <p:animEffect transition="in" filter="dissolve">
                                      <p:cBhvr>
                                        <p:cTn id="96"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51"/>
                                        </p:tgtEl>
                                        <p:attrNameLst>
                                          <p:attrName>style.visibility</p:attrName>
                                        </p:attrNameLst>
                                      </p:cBhvr>
                                      <p:to>
                                        <p:strVal val="visible"/>
                                      </p:to>
                                    </p:set>
                                    <p:animEffect transition="in" filter="dissolve">
                                      <p:cBhvr>
                                        <p:cTn id="101"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102" fill="hold">
                      <p:stCondLst>
                        <p:cond delay="indefinite"/>
                      </p:stCondLst>
                      <p:childTnLst>
                        <p:par>
                          <p:cTn id="103" fill="hold">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48"/>
                                        </p:tgtEl>
                                        <p:attrNameLst>
                                          <p:attrName>style.visibility</p:attrName>
                                        </p:attrNameLst>
                                      </p:cBhvr>
                                      <p:to>
                                        <p:strVal val="visible"/>
                                      </p:to>
                                    </p:set>
                                    <p:animEffect transition="in" filter="dissolve">
                                      <p:cBhvr>
                                        <p:cTn id="106"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32"/>
                                        </p:tgtEl>
                                        <p:attrNameLst>
                                          <p:attrName>style.visibility</p:attrName>
                                        </p:attrNameLst>
                                      </p:cBhvr>
                                      <p:to>
                                        <p:strVal val="visible"/>
                                      </p:to>
                                    </p:set>
                                    <p:animEffect transition="in" filter="dissolve">
                                      <p:cBhvr>
                                        <p:cTn id="111"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55"/>
                                        </p:tgtEl>
                                        <p:attrNameLst>
                                          <p:attrName>style.visibility</p:attrName>
                                        </p:attrNameLst>
                                      </p:cBhvr>
                                      <p:to>
                                        <p:strVal val="visible"/>
                                      </p:to>
                                    </p:set>
                                    <p:animEffect transition="in" filter="dissolve">
                                      <p:cBhvr>
                                        <p:cTn id="116" dur="500"/>
                                        <p:tgtEl>
                                          <p:spTgt spid="5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62"/>
                                        </p:tgtEl>
                                        <p:attrNameLst>
                                          <p:attrName>style.visibility</p:attrName>
                                        </p:attrNameLst>
                                      </p:cBhvr>
                                      <p:to>
                                        <p:strVal val="visible"/>
                                      </p:to>
                                    </p:set>
                                    <p:animEffect transition="in" filter="dissolve">
                                      <p:cBhvr>
                                        <p:cTn id="119" dur="500"/>
                                        <p:tgtEl>
                                          <p:spTgt spid="62"/>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64"/>
                                        </p:tgtEl>
                                        <p:attrNameLst>
                                          <p:attrName>style.visibility</p:attrName>
                                        </p:attrNameLst>
                                      </p:cBhvr>
                                      <p:to>
                                        <p:strVal val="visible"/>
                                      </p:to>
                                    </p:set>
                                    <p:animEffect transition="in" filter="dissolve">
                                      <p:cBhvr>
                                        <p:cTn id="122" dur="500"/>
                                        <p:tgtEl>
                                          <p:spTgt spid="64"/>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9"/>
                                        </p:tgtEl>
                                        <p:attrNameLst>
                                          <p:attrName>style.visibility</p:attrName>
                                        </p:attrNameLst>
                                      </p:cBhvr>
                                      <p:to>
                                        <p:strVal val="visible"/>
                                      </p:to>
                                    </p:set>
                                    <p:animEffect transition="in" filter="dissolve">
                                      <p:cBhvr>
                                        <p:cTn id="125" dur="500"/>
                                        <p:tgtEl>
                                          <p:spTgt spid="6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70"/>
                                        </p:tgtEl>
                                        <p:attrNameLst>
                                          <p:attrName>style.visibility</p:attrName>
                                        </p:attrNameLst>
                                      </p:cBhvr>
                                      <p:to>
                                        <p:strVal val="visible"/>
                                      </p:to>
                                    </p:set>
                                    <p:animEffect transition="in" filter="dissolve">
                                      <p:cBhvr>
                                        <p:cTn id="128" dur="500"/>
                                        <p:tgtEl>
                                          <p:spTgt spid="70"/>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72"/>
                                        </p:tgtEl>
                                        <p:attrNameLst>
                                          <p:attrName>style.visibility</p:attrName>
                                        </p:attrNameLst>
                                      </p:cBhvr>
                                      <p:to>
                                        <p:strVal val="visible"/>
                                      </p:to>
                                    </p:set>
                                    <p:animEffect transition="in" filter="dissolve">
                                      <p:cBhvr>
                                        <p:cTn id="134" dur="500"/>
                                        <p:tgtEl>
                                          <p:spTgt spid="72"/>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animEffect transition="in" filter="dissolve">
                                      <p:cBhvr>
                                        <p:cTn id="137" dur="500"/>
                                        <p:tgtEl>
                                          <p:spTgt spid="73"/>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
                                        </p:tgtEl>
                                        <p:attrNameLst>
                                          <p:attrName>style.visibility</p:attrName>
                                        </p:attrNameLst>
                                      </p:cBhvr>
                                      <p:to>
                                        <p:strVal val="visible"/>
                                      </p:to>
                                    </p:set>
                                    <p:animEffect transition="in" filter="dissolve">
                                      <p:cBhvr>
                                        <p:cTn id="147" dur="500"/>
                                        <p:tgtEl>
                                          <p:spTgt spid="6"/>
                                        </p:tgtEl>
                                      </p:cBhvr>
                                    </p:animEffect>
                                  </p:childTnLst>
                                </p:cTn>
                              </p:par>
                            </p:childTnLst>
                          </p:cTn>
                        </p:par>
                      </p:childTnLst>
                    </p:cTn>
                  </p:par>
                  <p:par>
                    <p:cTn id="148" fill="hold">
                      <p:stCondLst>
                        <p:cond delay="indefinite"/>
                      </p:stCondLst>
                      <p:childTnLst>
                        <p:par>
                          <p:cTn id="149" fill="hold">
                            <p:stCondLst>
                              <p:cond delay="0"/>
                            </p:stCondLst>
                            <p:childTnLst>
                              <p:par>
                                <p:cTn id="150" presetID="9" presetClass="entr" presetSubtype="0" fill="hold" grpId="0" nodeType="clickEffect">
                                  <p:stCondLst>
                                    <p:cond delay="0"/>
                                  </p:stCondLst>
                                  <p:childTnLst>
                                    <p:set>
                                      <p:cBhvr>
                                        <p:cTn id="151" dur="1" fill="hold">
                                          <p:stCondLst>
                                            <p:cond delay="0"/>
                                          </p:stCondLst>
                                        </p:cTn>
                                        <p:tgtEl>
                                          <p:spTgt spid="85"/>
                                        </p:tgtEl>
                                        <p:attrNameLst>
                                          <p:attrName>style.visibility</p:attrName>
                                        </p:attrNameLst>
                                      </p:cBhvr>
                                      <p:to>
                                        <p:strVal val="visible"/>
                                      </p:to>
                                    </p:set>
                                    <p:animEffect transition="in" filter="dissolve">
                                      <p:cBhvr>
                                        <p:cTn id="152" dur="500"/>
                                        <p:tgtEl>
                                          <p:spTgt spid="85"/>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75"/>
                                        </p:tgtEl>
                                        <p:attrNameLst>
                                          <p:attrName>style.visibility</p:attrName>
                                        </p:attrNameLst>
                                      </p:cBhvr>
                                      <p:to>
                                        <p:strVal val="visible"/>
                                      </p:to>
                                    </p:set>
                                    <p:animEffect transition="in" filter="dissolve">
                                      <p:cBhvr>
                                        <p:cTn id="157" dur="500"/>
                                        <p:tgtEl>
                                          <p:spTgt spid="7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1" nodeType="clickEffect">
                                  <p:stCondLst>
                                    <p:cond delay="0"/>
                                  </p:stCondLst>
                                  <p:childTnLst>
                                    <p:set>
                                      <p:cBhvr>
                                        <p:cTn id="161" dur="1" fill="hold">
                                          <p:stCondLst>
                                            <p:cond delay="0"/>
                                          </p:stCondLst>
                                        </p:cTn>
                                        <p:tgtEl>
                                          <p:spTgt spid="77"/>
                                        </p:tgtEl>
                                        <p:attrNameLst>
                                          <p:attrName>style.visibility</p:attrName>
                                        </p:attrNameLst>
                                      </p:cBhvr>
                                      <p:to>
                                        <p:strVal val="visible"/>
                                      </p:to>
                                    </p:set>
                                    <p:animEffect transition="in" filter="dissolve">
                                      <p:cBhvr>
                                        <p:cTn id="162"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1" nodeType="clickEffect">
                                  <p:stCondLst>
                                    <p:cond delay="0"/>
                                  </p:stCondLst>
                                  <p:childTnLst>
                                    <p:set>
                                      <p:cBhvr>
                                        <p:cTn id="166" dur="1" fill="hold">
                                          <p:stCondLst>
                                            <p:cond delay="0"/>
                                          </p:stCondLst>
                                        </p:cTn>
                                        <p:tgtEl>
                                          <p:spTgt spid="78"/>
                                        </p:tgtEl>
                                        <p:attrNameLst>
                                          <p:attrName>style.visibility</p:attrName>
                                        </p:attrNameLst>
                                      </p:cBhvr>
                                      <p:to>
                                        <p:strVal val="visible"/>
                                      </p:to>
                                    </p:set>
                                    <p:animEffect transition="in" filter="dissolve">
                                      <p:cBhvr>
                                        <p:cTn id="167"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1" nodeType="clickEffect">
                                  <p:stCondLst>
                                    <p:cond delay="0"/>
                                  </p:stCondLst>
                                  <p:childTnLst>
                                    <p:set>
                                      <p:cBhvr>
                                        <p:cTn id="171" dur="1" fill="hold">
                                          <p:stCondLst>
                                            <p:cond delay="0"/>
                                          </p:stCondLst>
                                        </p:cTn>
                                        <p:tgtEl>
                                          <p:spTgt spid="79"/>
                                        </p:tgtEl>
                                        <p:attrNameLst>
                                          <p:attrName>style.visibility</p:attrName>
                                        </p:attrNameLst>
                                      </p:cBhvr>
                                      <p:to>
                                        <p:strVal val="visible"/>
                                      </p:to>
                                    </p:set>
                                    <p:animEffect transition="in" filter="dissolve">
                                      <p:cBhvr>
                                        <p:cTn id="172" dur="500"/>
                                        <p:tgtEl>
                                          <p:spTgt spid="79"/>
                                        </p:tgtEl>
                                      </p:cBhvr>
                                    </p:animEffect>
                                  </p:childTnLst>
                                  <p:subTnLst>
                                    <p:set>
                                      <p:cBhvr override="childStyle">
                                        <p:cTn dur="1" fill="hold" display="0" masterRel="nextClick" afterEffect="1"/>
                                        <p:tgtEl>
                                          <p:spTgt spid="79"/>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9" presetClass="entr" presetSubtype="0" fill="hold" nodeType="clickEffect">
                                  <p:stCondLst>
                                    <p:cond delay="0"/>
                                  </p:stCondLst>
                                  <p:childTnLst>
                                    <p:set>
                                      <p:cBhvr>
                                        <p:cTn id="176" dur="1" fill="hold">
                                          <p:stCondLst>
                                            <p:cond delay="0"/>
                                          </p:stCondLst>
                                        </p:cTn>
                                        <p:tgtEl>
                                          <p:spTgt spid="82"/>
                                        </p:tgtEl>
                                        <p:attrNameLst>
                                          <p:attrName>style.visibility</p:attrName>
                                        </p:attrNameLst>
                                      </p:cBhvr>
                                      <p:to>
                                        <p:strVal val="visible"/>
                                      </p:to>
                                    </p:set>
                                    <p:animEffect transition="in" filter="dissolve">
                                      <p:cBhvr>
                                        <p:cTn id="177" dur="500"/>
                                        <p:tgtEl>
                                          <p:spTgt spid="82"/>
                                        </p:tgtEl>
                                      </p:cBhvr>
                                    </p:animEffec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1" nodeType="clickEffect">
                                  <p:stCondLst>
                                    <p:cond delay="0"/>
                                  </p:stCondLst>
                                  <p:childTnLst>
                                    <p:set>
                                      <p:cBhvr>
                                        <p:cTn id="181" dur="1" fill="hold">
                                          <p:stCondLst>
                                            <p:cond delay="0"/>
                                          </p:stCondLst>
                                        </p:cTn>
                                        <p:tgtEl>
                                          <p:spTgt spid="37"/>
                                        </p:tgtEl>
                                        <p:attrNameLst>
                                          <p:attrName>style.visibility</p:attrName>
                                        </p:attrNameLst>
                                      </p:cBhvr>
                                      <p:to>
                                        <p:strVal val="visible"/>
                                      </p:to>
                                    </p:set>
                                    <p:animEffect transition="in" filter="dissolve">
                                      <p:cBhvr>
                                        <p:cTn id="182" dur="500"/>
                                        <p:tgtEl>
                                          <p:spTgt spid="37"/>
                                        </p:tgtEl>
                                      </p:cBhvr>
                                    </p:animEffect>
                                  </p:childTnLst>
                                  <p:subTnLst>
                                    <p:set>
                                      <p:cBhvr override="childStyle">
                                        <p:cTn dur="1" fill="hold" display="0" masterRel="nextClick" afterEffect="1"/>
                                        <p:tgtEl>
                                          <p:spTgt spid="37"/>
                                        </p:tgtEl>
                                        <p:attrNameLst>
                                          <p:attrName>style.visibility</p:attrName>
                                        </p:attrNameLst>
                                      </p:cBhvr>
                                      <p:to>
                                        <p:strVal val="hidden"/>
                                      </p:to>
                                    </p:set>
                                  </p:sub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1" nodeType="clickEffect">
                                  <p:stCondLst>
                                    <p:cond delay="0"/>
                                  </p:stCondLst>
                                  <p:childTnLst>
                                    <p:set>
                                      <p:cBhvr>
                                        <p:cTn id="186" dur="1" fill="hold">
                                          <p:stCondLst>
                                            <p:cond delay="0"/>
                                          </p:stCondLst>
                                        </p:cTn>
                                        <p:tgtEl>
                                          <p:spTgt spid="81"/>
                                        </p:tgtEl>
                                        <p:attrNameLst>
                                          <p:attrName>style.visibility</p:attrName>
                                        </p:attrNameLst>
                                      </p:cBhvr>
                                      <p:to>
                                        <p:strVal val="visible"/>
                                      </p:to>
                                    </p:set>
                                    <p:animEffect transition="in" filter="dissolve">
                                      <p:cBhvr>
                                        <p:cTn id="187" dur="500"/>
                                        <p:tgtEl>
                                          <p:spTgt spid="81"/>
                                        </p:tgtEl>
                                      </p:cBhvr>
                                    </p:animEffec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188" fill="hold">
                      <p:stCondLst>
                        <p:cond delay="indefinite"/>
                      </p:stCondLst>
                      <p:childTnLst>
                        <p:par>
                          <p:cTn id="189" fill="hold">
                            <p:stCondLst>
                              <p:cond delay="0"/>
                            </p:stCondLst>
                            <p:childTnLst>
                              <p:par>
                                <p:cTn id="190" presetID="9" presetClass="entr" presetSubtype="0" fill="hold" nodeType="clickEffect">
                                  <p:stCondLst>
                                    <p:cond delay="0"/>
                                  </p:stCondLst>
                                  <p:childTnLst>
                                    <p:set>
                                      <p:cBhvr>
                                        <p:cTn id="191" dur="1" fill="hold">
                                          <p:stCondLst>
                                            <p:cond delay="0"/>
                                          </p:stCondLst>
                                        </p:cTn>
                                        <p:tgtEl>
                                          <p:spTgt spid="83"/>
                                        </p:tgtEl>
                                        <p:attrNameLst>
                                          <p:attrName>style.visibility</p:attrName>
                                        </p:attrNameLst>
                                      </p:cBhvr>
                                      <p:to>
                                        <p:strVal val="visible"/>
                                      </p:to>
                                    </p:set>
                                    <p:animEffect transition="in" filter="dissolve">
                                      <p:cBhvr>
                                        <p:cTn id="192"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9" presetClass="entr" presetSubtype="0" fill="hold" grpId="1" nodeType="clickEffect">
                                  <p:stCondLst>
                                    <p:cond delay="0"/>
                                  </p:stCondLst>
                                  <p:childTnLst>
                                    <p:set>
                                      <p:cBhvr>
                                        <p:cTn id="196" dur="1" fill="hold">
                                          <p:stCondLst>
                                            <p:cond delay="0"/>
                                          </p:stCondLst>
                                        </p:cTn>
                                        <p:tgtEl>
                                          <p:spTgt spid="36"/>
                                        </p:tgtEl>
                                        <p:attrNameLst>
                                          <p:attrName>style.visibility</p:attrName>
                                        </p:attrNameLst>
                                      </p:cBhvr>
                                      <p:to>
                                        <p:strVal val="visible"/>
                                      </p:to>
                                    </p:set>
                                    <p:animEffect transition="in" filter="dissolve">
                                      <p:cBhvr>
                                        <p:cTn id="197"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98" fill="hold">
                      <p:stCondLst>
                        <p:cond delay="indefinite"/>
                      </p:stCondLst>
                      <p:childTnLst>
                        <p:par>
                          <p:cTn id="199" fill="hold">
                            <p:stCondLst>
                              <p:cond delay="0"/>
                            </p:stCondLst>
                            <p:childTnLst>
                              <p:par>
                                <p:cTn id="200" presetID="9" presetClass="entr" presetSubtype="0" fill="hold" grpId="1" nodeType="clickEffect">
                                  <p:stCondLst>
                                    <p:cond delay="0"/>
                                  </p:stCondLst>
                                  <p:childTnLst>
                                    <p:set>
                                      <p:cBhvr>
                                        <p:cTn id="201" dur="1" fill="hold">
                                          <p:stCondLst>
                                            <p:cond delay="0"/>
                                          </p:stCondLst>
                                        </p:cTn>
                                        <p:tgtEl>
                                          <p:spTgt spid="46"/>
                                        </p:tgtEl>
                                        <p:attrNameLst>
                                          <p:attrName>style.visibility</p:attrName>
                                        </p:attrNameLst>
                                      </p:cBhvr>
                                      <p:to>
                                        <p:strVal val="visible"/>
                                      </p:to>
                                    </p:set>
                                    <p:animEffect transition="in" filter="dissolve">
                                      <p:cBhvr>
                                        <p:cTn id="202" dur="500"/>
                                        <p:tgtEl>
                                          <p:spTgt spid="46"/>
                                        </p:tgtEl>
                                      </p:cBhvr>
                                    </p:animEffec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1" nodeType="clickEffect">
                                  <p:stCondLst>
                                    <p:cond delay="0"/>
                                  </p:stCondLst>
                                  <p:childTnLst>
                                    <p:set>
                                      <p:cBhvr>
                                        <p:cTn id="206" dur="1" fill="hold">
                                          <p:stCondLst>
                                            <p:cond delay="0"/>
                                          </p:stCondLst>
                                        </p:cTn>
                                        <p:tgtEl>
                                          <p:spTgt spid="32"/>
                                        </p:tgtEl>
                                        <p:attrNameLst>
                                          <p:attrName>style.visibility</p:attrName>
                                        </p:attrNameLst>
                                      </p:cBhvr>
                                      <p:to>
                                        <p:strVal val="visible"/>
                                      </p:to>
                                    </p:set>
                                    <p:animEffect transition="in" filter="dissolve">
                                      <p:cBhvr>
                                        <p:cTn id="207"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1" nodeType="clickEffect">
                                  <p:stCondLst>
                                    <p:cond delay="0"/>
                                  </p:stCondLst>
                                  <p:childTnLst>
                                    <p:set>
                                      <p:cBhvr>
                                        <p:cTn id="211" dur="1" fill="hold">
                                          <p:stCondLst>
                                            <p:cond delay="0"/>
                                          </p:stCondLst>
                                        </p:cTn>
                                        <p:tgtEl>
                                          <p:spTgt spid="49"/>
                                        </p:tgtEl>
                                        <p:attrNameLst>
                                          <p:attrName>style.visibility</p:attrName>
                                        </p:attrNameLst>
                                      </p:cBhvr>
                                      <p:to>
                                        <p:strVal val="visible"/>
                                      </p:to>
                                    </p:set>
                                    <p:animEffect transition="in" filter="dissolve">
                                      <p:cBhvr>
                                        <p:cTn id="212" dur="500"/>
                                        <p:tgtEl>
                                          <p:spTgt spid="49"/>
                                        </p:tgtEl>
                                      </p:cBhvr>
                                    </p:animEffect>
                                  </p:childTnLst>
                                  <p:subTnLst>
                                    <p:set>
                                      <p:cBhvr override="childStyle">
                                        <p:cTn dur="1" fill="hold" display="0" masterRel="nextClick" afterEffect="1"/>
                                        <p:tgtEl>
                                          <p:spTgt spid="49"/>
                                        </p:tgtEl>
                                        <p:attrNameLst>
                                          <p:attrName>style.visibility</p:attrName>
                                        </p:attrNameLst>
                                      </p:cBhvr>
                                      <p:to>
                                        <p:strVal val="hidden"/>
                                      </p:to>
                                    </p:set>
                                  </p:sub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1" nodeType="clickEffect">
                                  <p:stCondLst>
                                    <p:cond delay="0"/>
                                  </p:stCondLst>
                                  <p:childTnLst>
                                    <p:set>
                                      <p:cBhvr>
                                        <p:cTn id="216" dur="1" fill="hold">
                                          <p:stCondLst>
                                            <p:cond delay="0"/>
                                          </p:stCondLst>
                                        </p:cTn>
                                        <p:tgtEl>
                                          <p:spTgt spid="48"/>
                                        </p:tgtEl>
                                        <p:attrNameLst>
                                          <p:attrName>style.visibility</p:attrName>
                                        </p:attrNameLst>
                                      </p:cBhvr>
                                      <p:to>
                                        <p:strVal val="visible"/>
                                      </p:to>
                                    </p:set>
                                    <p:animEffect transition="in" filter="dissolve">
                                      <p:cBhvr>
                                        <p:cTn id="217" dur="500"/>
                                        <p:tgtEl>
                                          <p:spTgt spid="48"/>
                                        </p:tgtEl>
                                      </p:cBhvr>
                                    </p:animEffect>
                                  </p:childTnLst>
                                  <p:subTnLst>
                                    <p:set>
                                      <p:cBhvr override="childStyle">
                                        <p:cTn dur="1" fill="hold" display="0" masterRel="nextClick" afterEffect="1"/>
                                        <p:tgtEl>
                                          <p:spTgt spid="48"/>
                                        </p:tgtEl>
                                        <p:attrNameLst>
                                          <p:attrName>style.visibility</p:attrName>
                                        </p:attrNameLst>
                                      </p:cBhvr>
                                      <p:to>
                                        <p:strVal val="hidden"/>
                                      </p:to>
                                    </p:set>
                                  </p:sub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1" nodeType="clickEffect">
                                  <p:stCondLst>
                                    <p:cond delay="0"/>
                                  </p:stCondLst>
                                  <p:childTnLst>
                                    <p:set>
                                      <p:cBhvr>
                                        <p:cTn id="221" dur="1" fill="hold">
                                          <p:stCondLst>
                                            <p:cond delay="0"/>
                                          </p:stCondLst>
                                        </p:cTn>
                                        <p:tgtEl>
                                          <p:spTgt spid="51"/>
                                        </p:tgtEl>
                                        <p:attrNameLst>
                                          <p:attrName>style.visibility</p:attrName>
                                        </p:attrNameLst>
                                      </p:cBhvr>
                                      <p:to>
                                        <p:strVal val="visible"/>
                                      </p:to>
                                    </p:set>
                                    <p:animEffect transition="in" filter="dissolve">
                                      <p:cBhvr>
                                        <p:cTn id="222" dur="500"/>
                                        <p:tgtEl>
                                          <p:spTgt spid="51"/>
                                        </p:tgtEl>
                                      </p:cBhvr>
                                    </p:animEffect>
                                  </p:childTnLst>
                                  <p:subTnLst>
                                    <p:set>
                                      <p:cBhvr override="childStyle">
                                        <p:cTn dur="1" fill="hold" display="0" masterRel="nextClick" afterEffect="1"/>
                                        <p:tgtEl>
                                          <p:spTgt spid="51"/>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61"/>
                                        </p:tgtEl>
                                        <p:attrNameLst>
                                          <p:attrName>style.visibility</p:attrName>
                                        </p:attrNameLst>
                                      </p:cBhvr>
                                      <p:to>
                                        <p:strVal val="visible"/>
                                      </p:to>
                                    </p:set>
                                    <p:animEffect transition="in" filter="dissolve">
                                      <p:cBhvr>
                                        <p:cTn id="227" dur="500"/>
                                        <p:tgtEl>
                                          <p:spTgt spid="61"/>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63"/>
                                        </p:tgtEl>
                                        <p:attrNameLst>
                                          <p:attrName>style.visibility</p:attrName>
                                        </p:attrNameLst>
                                      </p:cBhvr>
                                      <p:to>
                                        <p:strVal val="visible"/>
                                      </p:to>
                                    </p:set>
                                    <p:animEffect transition="in" filter="dissolve">
                                      <p:cBhvr>
                                        <p:cTn id="232"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2" grpId="1" animBg="1"/>
      <p:bldP spid="35" grpId="0"/>
      <p:bldP spid="36" grpId="0" animBg="1"/>
      <p:bldP spid="36" grpId="1" animBg="1"/>
      <p:bldP spid="37" grpId="0" animBg="1"/>
      <p:bldP spid="37" grpId="1" animBg="1"/>
      <p:bldP spid="40" grpId="0"/>
      <p:bldP spid="41" grpId="0"/>
      <p:bldP spid="42" grpId="0"/>
      <p:bldP spid="46" grpId="0" animBg="1"/>
      <p:bldP spid="46" grpId="1" animBg="1"/>
      <p:bldP spid="48" grpId="0" animBg="1"/>
      <p:bldP spid="48" grpId="1" animBg="1"/>
      <p:bldP spid="49" grpId="0" animBg="1"/>
      <p:bldP spid="49" grpId="1" animBg="1"/>
      <p:bldP spid="51" grpId="0" animBg="1"/>
      <p:bldP spid="51" grpId="1" animBg="1"/>
      <p:bldP spid="56" grpId="0"/>
      <p:bldP spid="57" grpId="0"/>
      <p:bldP spid="58" grpId="0"/>
      <p:bldP spid="59" grpId="0"/>
      <p:bldP spid="55" grpId="0" animBg="1"/>
      <p:bldP spid="62" grpId="0"/>
      <p:bldP spid="64" grpId="0"/>
      <p:bldP spid="69" grpId="0"/>
      <p:bldP spid="70" grpId="0"/>
      <p:bldP spid="71" grpId="0"/>
      <p:bldP spid="72" grpId="0"/>
      <p:bldP spid="73" grpId="0"/>
      <p:bldP spid="74" grpId="0"/>
      <p:bldP spid="3" grpId="0" animBg="1"/>
      <p:bldP spid="6" grpId="0" animBg="1"/>
      <p:bldP spid="8" grpId="0"/>
      <p:bldP spid="75" grpId="0"/>
      <p:bldP spid="76" grpId="0" animBg="1"/>
      <p:bldP spid="77" grpId="0" animBg="1"/>
      <p:bldP spid="77" grpId="1" animBg="1"/>
      <p:bldP spid="78" grpId="0" animBg="1"/>
      <p:bldP spid="78" grpId="1" animBg="1"/>
      <p:bldP spid="79" grpId="0" animBg="1"/>
      <p:bldP spid="79" grpId="1" animBg="1"/>
      <p:bldP spid="81" grpId="0" animBg="1"/>
      <p:bldP spid="81" grpId="1" animBg="1"/>
      <p:bldP spid="85" grpId="0" animBg="1"/>
      <p:bldP spid="61" grpId="0" animBg="1"/>
      <p:bldP spid="6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199" y="1417637"/>
            <a:ext cx="8443913" cy="5149417"/>
          </a:xfrm>
        </p:spPr>
        <p:txBody>
          <a:bodyPr>
            <a:noAutofit/>
          </a:bodyPr>
          <a:lstStyle/>
          <a:p>
            <a:r>
              <a:rPr lang="en-US" sz="2300" dirty="0"/>
              <a:t>Describe the </a:t>
            </a:r>
            <a:r>
              <a:rPr lang="en-US" sz="2300" dirty="0">
                <a:solidFill>
                  <a:schemeClr val="accent4"/>
                </a:solidFill>
              </a:rPr>
              <a:t>value</a:t>
            </a:r>
            <a:r>
              <a:rPr lang="en-US" sz="2300" dirty="0"/>
              <a:t> of trees and their data structure</a:t>
            </a:r>
          </a:p>
          <a:p>
            <a:r>
              <a:rPr lang="en-US" sz="2300" dirty="0"/>
              <a:t>Explain the need to visit data in different </a:t>
            </a:r>
            <a:r>
              <a:rPr lang="en-US" sz="2300" dirty="0">
                <a:solidFill>
                  <a:schemeClr val="accent1"/>
                </a:solidFill>
              </a:rPr>
              <a:t>orderings</a:t>
            </a:r>
          </a:p>
          <a:p>
            <a:r>
              <a:rPr lang="en-US" sz="2300" dirty="0"/>
              <a:t>Perform pre-order, in-order, post-order and level-order </a:t>
            </a:r>
            <a:r>
              <a:rPr lang="en-US" sz="2300" dirty="0">
                <a:solidFill>
                  <a:schemeClr val="accent6"/>
                </a:solidFill>
              </a:rPr>
              <a:t>traversals</a:t>
            </a:r>
          </a:p>
          <a:p>
            <a:r>
              <a:rPr lang="en-US" sz="2300" dirty="0"/>
              <a:t>Define a </a:t>
            </a:r>
            <a:r>
              <a:rPr lang="en-US" sz="2300" dirty="0">
                <a:solidFill>
                  <a:schemeClr val="accent1"/>
                </a:solidFill>
              </a:rPr>
              <a:t>Binary Search Tree</a:t>
            </a:r>
          </a:p>
          <a:p>
            <a:r>
              <a:rPr lang="en-US" sz="2300" dirty="0"/>
              <a:t>Perform </a:t>
            </a:r>
            <a:r>
              <a:rPr lang="en-US" sz="2300" dirty="0">
                <a:solidFill>
                  <a:schemeClr val="accent3"/>
                </a:solidFill>
              </a:rPr>
              <a:t>search, insert, delete </a:t>
            </a:r>
            <a:r>
              <a:rPr lang="en-US" sz="2300" dirty="0"/>
              <a:t>in a Binary Search Tree</a:t>
            </a:r>
          </a:p>
          <a:p>
            <a:r>
              <a:rPr lang="en-US" sz="2300" dirty="0"/>
              <a:t>Explain the running time </a:t>
            </a:r>
            <a:r>
              <a:rPr lang="en-US" sz="2300" dirty="0">
                <a:solidFill>
                  <a:schemeClr val="accent1"/>
                </a:solidFill>
              </a:rPr>
              <a:t>performance</a:t>
            </a:r>
            <a:r>
              <a:rPr lang="en-US" sz="2300" dirty="0"/>
              <a:t> to find an item in a BST</a:t>
            </a:r>
          </a:p>
          <a:p>
            <a:r>
              <a:rPr lang="en-US" sz="2300" dirty="0"/>
              <a:t>Compare the </a:t>
            </a:r>
            <a:r>
              <a:rPr lang="en-US" sz="2300" dirty="0">
                <a:solidFill>
                  <a:schemeClr val="accent4"/>
                </a:solidFill>
              </a:rPr>
              <a:t>performance</a:t>
            </a:r>
            <a:r>
              <a:rPr lang="en-US" sz="2300" dirty="0"/>
              <a:t> of linked lists and BSTs</a:t>
            </a:r>
          </a:p>
          <a:p>
            <a:r>
              <a:rPr lang="en-US" sz="2300" dirty="0"/>
              <a:t>Explain what a </a:t>
            </a:r>
            <a:r>
              <a:rPr lang="en-US" sz="2300" dirty="0" err="1">
                <a:solidFill>
                  <a:srgbClr val="FF0000"/>
                </a:solidFill>
              </a:rPr>
              <a:t>trie</a:t>
            </a:r>
            <a:r>
              <a:rPr lang="en-US" sz="2300" dirty="0"/>
              <a:t> data structure is</a:t>
            </a: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dissolve">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dissolve">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dissolve">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dissolve">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66A7-83C8-104D-A747-2B4EAD98DF93}"/>
              </a:ext>
            </a:extLst>
          </p:cNvPr>
          <p:cNvSpPr>
            <a:spLocks noGrp="1"/>
          </p:cNvSpPr>
          <p:nvPr>
            <p:ph type="title"/>
          </p:nvPr>
        </p:nvSpPr>
        <p:spPr>
          <a:xfrm>
            <a:off x="457200" y="39746"/>
            <a:ext cx="8229600" cy="1143000"/>
          </a:xfrm>
        </p:spPr>
        <p:txBody>
          <a:bodyPr>
            <a:normAutofit/>
          </a:bodyPr>
          <a:lstStyle/>
          <a:p>
            <a:r>
              <a:rPr lang="en-US" altLang="zh-CN" sz="2800" dirty="0"/>
              <a:t>Post-order</a:t>
            </a:r>
            <a:r>
              <a:rPr lang="zh-CN" altLang="en-US" sz="2800" dirty="0"/>
              <a:t> </a:t>
            </a:r>
            <a:r>
              <a:rPr lang="en-US" altLang="zh-CN" sz="2800" dirty="0"/>
              <a:t>Traversal</a:t>
            </a:r>
            <a:r>
              <a:rPr lang="zh-CN" altLang="en-US" sz="2800" dirty="0"/>
              <a:t> </a:t>
            </a:r>
            <a:r>
              <a:rPr lang="en-US" altLang="zh-CN" sz="2800" dirty="0"/>
              <a:t>(Recursively and Iteratively)</a:t>
            </a:r>
            <a:endParaRPr lang="en-US" sz="2800" dirty="0"/>
          </a:p>
        </p:txBody>
      </p:sp>
      <p:sp>
        <p:nvSpPr>
          <p:cNvPr id="3" name="Rectangle 2">
            <a:extLst>
              <a:ext uri="{FF2B5EF4-FFF2-40B4-BE49-F238E27FC236}">
                <a16:creationId xmlns:a16="http://schemas.microsoft.com/office/drawing/2014/main" id="{56918837-3A44-A949-B6B2-DB2E15F8DD8D}"/>
              </a:ext>
            </a:extLst>
          </p:cNvPr>
          <p:cNvSpPr/>
          <p:nvPr/>
        </p:nvSpPr>
        <p:spPr>
          <a:xfrm>
            <a:off x="4299335" y="2233414"/>
            <a:ext cx="4628631" cy="1118255"/>
          </a:xfrm>
          <a:prstGeom prst="rect">
            <a:avLst/>
          </a:prstGeom>
          <a:solidFill>
            <a:schemeClr val="bg1"/>
          </a:solidFill>
          <a:ln>
            <a:solidFill>
              <a:schemeClr val="accent1"/>
            </a:solidFill>
          </a:ln>
        </p:spPr>
        <p:txBody>
          <a:bodyPr wrap="square">
            <a:spAutoFit/>
          </a:bodyPr>
          <a:lstStyle/>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1. Push root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 Loop while first stack is not empty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….2.1 Pop a node from first stack and push it to second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….2.2 Push left and right children of the popped node to first stack </a:t>
            </a:r>
          </a:p>
          <a:p>
            <a:pPr fontAlgn="base">
              <a:spcBef>
                <a:spcPts val="100"/>
              </a:spcBef>
              <a:spcAft>
                <a:spcPts val="100"/>
              </a:spcAft>
            </a:pPr>
            <a:r>
              <a:rPr lang="en-US" sz="1200" dirty="0">
                <a:latin typeface="Times New Roman" panose="02020603050405020304" pitchFamily="18" charset="0"/>
                <a:cs typeface="Times New Roman" panose="02020603050405020304" pitchFamily="18" charset="0"/>
              </a:rPr>
              <a:t>3. Visit contents of second stack</a:t>
            </a:r>
            <a:endParaRPr lang="en-US" sz="1200" i="0" dirty="0">
              <a:solidFill>
                <a:srgbClr val="000000"/>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3CA1063-9D72-4F4B-9D6A-66EA6B94FF46}"/>
              </a:ext>
            </a:extLst>
          </p:cNvPr>
          <p:cNvSpPr txBox="1"/>
          <p:nvPr/>
        </p:nvSpPr>
        <p:spPr>
          <a:xfrm>
            <a:off x="9487949" y="1971413"/>
            <a:ext cx="184731" cy="369332"/>
          </a:xfrm>
          <a:prstGeom prst="rect">
            <a:avLst/>
          </a:prstGeom>
          <a:noFill/>
        </p:spPr>
        <p:txBody>
          <a:bodyPr wrap="none" rtlCol="0">
            <a:spAutoFit/>
          </a:bodyPr>
          <a:lstStyle/>
          <a:p>
            <a:endParaRPr lang="en-US" dirty="0"/>
          </a:p>
        </p:txBody>
      </p:sp>
      <p:sp>
        <p:nvSpPr>
          <p:cNvPr id="16" name="object 11">
            <a:extLst>
              <a:ext uri="{FF2B5EF4-FFF2-40B4-BE49-F238E27FC236}">
                <a16:creationId xmlns:a16="http://schemas.microsoft.com/office/drawing/2014/main" id="{9EA178FD-A407-4343-9738-8EC8F9A44A12}"/>
              </a:ext>
            </a:extLst>
          </p:cNvPr>
          <p:cNvSpPr/>
          <p:nvPr/>
        </p:nvSpPr>
        <p:spPr>
          <a:xfrm>
            <a:off x="1404812" y="3766345"/>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23">
            <a:extLst>
              <a:ext uri="{FF2B5EF4-FFF2-40B4-BE49-F238E27FC236}">
                <a16:creationId xmlns:a16="http://schemas.microsoft.com/office/drawing/2014/main" id="{056EF5AB-55BF-0447-9180-6C9F1EC81A37}"/>
              </a:ext>
            </a:extLst>
          </p:cNvPr>
          <p:cNvSpPr/>
          <p:nvPr/>
        </p:nvSpPr>
        <p:spPr>
          <a:xfrm>
            <a:off x="2349582" y="3778423"/>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1">
            <a:extLst>
              <a:ext uri="{FF2B5EF4-FFF2-40B4-BE49-F238E27FC236}">
                <a16:creationId xmlns:a16="http://schemas.microsoft.com/office/drawing/2014/main" id="{243D7ACD-C826-2C4D-974C-9DBC7B90C167}"/>
              </a:ext>
            </a:extLst>
          </p:cNvPr>
          <p:cNvSpPr/>
          <p:nvPr/>
        </p:nvSpPr>
        <p:spPr>
          <a:xfrm>
            <a:off x="926251" y="4558905"/>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23">
            <a:extLst>
              <a:ext uri="{FF2B5EF4-FFF2-40B4-BE49-F238E27FC236}">
                <a16:creationId xmlns:a16="http://schemas.microsoft.com/office/drawing/2014/main" id="{FC7A3B0C-2733-E743-9476-5434C81E0B86}"/>
              </a:ext>
            </a:extLst>
          </p:cNvPr>
          <p:cNvSpPr/>
          <p:nvPr/>
        </p:nvSpPr>
        <p:spPr>
          <a:xfrm>
            <a:off x="1526782" y="4541475"/>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11">
            <a:extLst>
              <a:ext uri="{FF2B5EF4-FFF2-40B4-BE49-F238E27FC236}">
                <a16:creationId xmlns:a16="http://schemas.microsoft.com/office/drawing/2014/main" id="{5226B298-D800-B949-8EE2-3FD59094A523}"/>
              </a:ext>
            </a:extLst>
          </p:cNvPr>
          <p:cNvSpPr/>
          <p:nvPr/>
        </p:nvSpPr>
        <p:spPr>
          <a:xfrm>
            <a:off x="2511490" y="4558905"/>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23">
            <a:extLst>
              <a:ext uri="{FF2B5EF4-FFF2-40B4-BE49-F238E27FC236}">
                <a16:creationId xmlns:a16="http://schemas.microsoft.com/office/drawing/2014/main" id="{675BC56F-17CB-134A-B80E-993574942CA8}"/>
              </a:ext>
            </a:extLst>
          </p:cNvPr>
          <p:cNvSpPr/>
          <p:nvPr/>
        </p:nvSpPr>
        <p:spPr>
          <a:xfrm>
            <a:off x="3108631" y="4541475"/>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3">
            <a:extLst>
              <a:ext uri="{FF2B5EF4-FFF2-40B4-BE49-F238E27FC236}">
                <a16:creationId xmlns:a16="http://schemas.microsoft.com/office/drawing/2014/main" id="{7F59B8DF-30F6-F345-BAC3-F96C71EBC7F8}"/>
              </a:ext>
            </a:extLst>
          </p:cNvPr>
          <p:cNvSpPr/>
          <p:nvPr/>
        </p:nvSpPr>
        <p:spPr>
          <a:xfrm>
            <a:off x="2273779" y="48010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9">
            <a:extLst>
              <a:ext uri="{FF2B5EF4-FFF2-40B4-BE49-F238E27FC236}">
                <a16:creationId xmlns:a16="http://schemas.microsoft.com/office/drawing/2014/main" id="{1FBB7FEA-6C25-8D49-A954-B181BAEAB16E}"/>
              </a:ext>
            </a:extLst>
          </p:cNvPr>
          <p:cNvSpPr/>
          <p:nvPr/>
        </p:nvSpPr>
        <p:spPr>
          <a:xfrm>
            <a:off x="1549928" y="480790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063E8567-FFFC-7D49-B057-ECBD3498BB04}"/>
              </a:ext>
            </a:extLst>
          </p:cNvPr>
          <p:cNvSpPr/>
          <p:nvPr/>
        </p:nvSpPr>
        <p:spPr>
          <a:xfrm>
            <a:off x="1845976" y="33086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13">
            <a:extLst>
              <a:ext uri="{FF2B5EF4-FFF2-40B4-BE49-F238E27FC236}">
                <a16:creationId xmlns:a16="http://schemas.microsoft.com/office/drawing/2014/main" id="{75F0EC3B-9580-B148-BAED-24E734906312}"/>
              </a:ext>
            </a:extLst>
          </p:cNvPr>
          <p:cNvSpPr/>
          <p:nvPr/>
        </p:nvSpPr>
        <p:spPr>
          <a:xfrm>
            <a:off x="572762" y="48079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8">
            <a:extLst>
              <a:ext uri="{FF2B5EF4-FFF2-40B4-BE49-F238E27FC236}">
                <a16:creationId xmlns:a16="http://schemas.microsoft.com/office/drawing/2014/main" id="{8EFA28DD-A3E4-F149-809A-FC68D9A58B6A}"/>
              </a:ext>
            </a:extLst>
          </p:cNvPr>
          <p:cNvSpPr/>
          <p:nvPr/>
        </p:nvSpPr>
        <p:spPr>
          <a:xfrm>
            <a:off x="3235342" y="480101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DE2B5E16-2EC4-E74D-AB9B-F2631B6DF722}"/>
              </a:ext>
            </a:extLst>
          </p:cNvPr>
          <p:cNvSpPr txBox="1"/>
          <p:nvPr/>
        </p:nvSpPr>
        <p:spPr>
          <a:xfrm>
            <a:off x="1983410" y="34397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31" name="object 9">
            <a:extLst>
              <a:ext uri="{FF2B5EF4-FFF2-40B4-BE49-F238E27FC236}">
                <a16:creationId xmlns:a16="http://schemas.microsoft.com/office/drawing/2014/main" id="{BD9E6E7F-8F1C-FC44-834C-D27654847F6B}"/>
              </a:ext>
            </a:extLst>
          </p:cNvPr>
          <p:cNvSpPr txBox="1"/>
          <p:nvPr/>
        </p:nvSpPr>
        <p:spPr>
          <a:xfrm>
            <a:off x="1681684" y="49567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32" name="object 9">
            <a:extLst>
              <a:ext uri="{FF2B5EF4-FFF2-40B4-BE49-F238E27FC236}">
                <a16:creationId xmlns:a16="http://schemas.microsoft.com/office/drawing/2014/main" id="{F4CD5A32-61EB-7F4E-818B-24DC8077209E}"/>
              </a:ext>
            </a:extLst>
          </p:cNvPr>
          <p:cNvSpPr txBox="1"/>
          <p:nvPr/>
        </p:nvSpPr>
        <p:spPr>
          <a:xfrm>
            <a:off x="2399149" y="493641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33" name="object 9">
            <a:extLst>
              <a:ext uri="{FF2B5EF4-FFF2-40B4-BE49-F238E27FC236}">
                <a16:creationId xmlns:a16="http://schemas.microsoft.com/office/drawing/2014/main" id="{4449D242-D1A5-EB46-A8B4-7246CAEB6C06}"/>
              </a:ext>
            </a:extLst>
          </p:cNvPr>
          <p:cNvSpPr txBox="1"/>
          <p:nvPr/>
        </p:nvSpPr>
        <p:spPr>
          <a:xfrm>
            <a:off x="710195" y="492846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34" name="object 9">
            <a:extLst>
              <a:ext uri="{FF2B5EF4-FFF2-40B4-BE49-F238E27FC236}">
                <a16:creationId xmlns:a16="http://schemas.microsoft.com/office/drawing/2014/main" id="{3615FD39-B81F-BD46-9ED0-DF78C43DC72E}"/>
              </a:ext>
            </a:extLst>
          </p:cNvPr>
          <p:cNvSpPr txBox="1"/>
          <p:nvPr/>
        </p:nvSpPr>
        <p:spPr>
          <a:xfrm>
            <a:off x="3315301" y="4926270"/>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G</a:t>
            </a:r>
          </a:p>
        </p:txBody>
      </p:sp>
      <p:sp>
        <p:nvSpPr>
          <p:cNvPr id="35" name="object 13">
            <a:extLst>
              <a:ext uri="{FF2B5EF4-FFF2-40B4-BE49-F238E27FC236}">
                <a16:creationId xmlns:a16="http://schemas.microsoft.com/office/drawing/2014/main" id="{6A85741C-2508-4345-B4A8-75BBB8A7D05A}"/>
              </a:ext>
            </a:extLst>
          </p:cNvPr>
          <p:cNvSpPr/>
          <p:nvPr/>
        </p:nvSpPr>
        <p:spPr>
          <a:xfrm>
            <a:off x="1090816" y="405073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DB4BEAAD-D519-4A48-BFF3-1ADB4D145FAD}"/>
              </a:ext>
            </a:extLst>
          </p:cNvPr>
          <p:cNvSpPr txBox="1"/>
          <p:nvPr/>
        </p:nvSpPr>
        <p:spPr>
          <a:xfrm>
            <a:off x="1228250" y="41799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37" name="object 24">
            <a:extLst>
              <a:ext uri="{FF2B5EF4-FFF2-40B4-BE49-F238E27FC236}">
                <a16:creationId xmlns:a16="http://schemas.microsoft.com/office/drawing/2014/main" id="{5E8BEE84-0215-5048-A173-4F6191A21DDC}"/>
              </a:ext>
            </a:extLst>
          </p:cNvPr>
          <p:cNvSpPr/>
          <p:nvPr/>
        </p:nvSpPr>
        <p:spPr>
          <a:xfrm>
            <a:off x="2673008" y="4050739"/>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50A9E031-3AB5-4641-B7D0-6A2D54DCCF20}"/>
              </a:ext>
            </a:extLst>
          </p:cNvPr>
          <p:cNvSpPr txBox="1"/>
          <p:nvPr/>
        </p:nvSpPr>
        <p:spPr>
          <a:xfrm>
            <a:off x="2810442" y="419467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8" name="Rectangle 7">
            <a:extLst>
              <a:ext uri="{FF2B5EF4-FFF2-40B4-BE49-F238E27FC236}">
                <a16:creationId xmlns:a16="http://schemas.microsoft.com/office/drawing/2014/main" id="{2FFEF963-364B-1148-8FA0-B87F2D1A64C6}"/>
              </a:ext>
            </a:extLst>
          </p:cNvPr>
          <p:cNvSpPr/>
          <p:nvPr/>
        </p:nvSpPr>
        <p:spPr>
          <a:xfrm>
            <a:off x="100668" y="937872"/>
            <a:ext cx="4116470" cy="2331407"/>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class</a:t>
            </a:r>
            <a:r>
              <a:rPr lang="en-US" sz="1100" dirty="0">
                <a:latin typeface="Menlo" panose="020B0609030804020204" pitchFamily="49" charset="0"/>
              </a:rPr>
              <a:t> </a:t>
            </a:r>
            <a:r>
              <a:rPr lang="en-US" sz="1100" dirty="0" err="1">
                <a:latin typeface="Menlo" panose="020B0609030804020204" pitchFamily="49" charset="0"/>
              </a:rPr>
              <a:t>BinaryTree</a:t>
            </a:r>
            <a:r>
              <a:rPr lang="en-US" sz="1100" dirty="0">
                <a:latin typeface="Menlo" panose="020B0609030804020204" pitchFamily="49" charset="0"/>
              </a:rPr>
              <a:t>&lt;E&gt; {</a:t>
            </a:r>
          </a:p>
          <a:p>
            <a:pPr>
              <a:spcBef>
                <a:spcPts val="100"/>
              </a:spcBef>
              <a:spcAft>
                <a:spcPts val="100"/>
              </a:spcAft>
            </a:pPr>
            <a:r>
              <a:rPr lang="en-US" sz="1100" dirty="0">
                <a:latin typeface="Menlo" panose="020B0609030804020204" pitchFamily="49" charset="0"/>
              </a:rPr>
              <a:t>    </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0326CC"/>
                </a:solidFill>
                <a:latin typeface="Menlo" panose="020B0609030804020204" pitchFamily="49" charset="0"/>
              </a:rPr>
              <a:t>root</a:t>
            </a:r>
            <a:r>
              <a:rPr lang="en-US" sz="1100" dirty="0">
                <a:latin typeface="Menlo" panose="020B0609030804020204" pitchFamily="49" charset="0"/>
              </a:rPr>
              <a:t>;</a:t>
            </a:r>
          </a:p>
          <a:p>
            <a:endParaRPr lang="en-US" sz="1100" dirty="0">
              <a:latin typeface="Menlo" panose="020B0609030804020204" pitchFamily="49" charset="0"/>
            </a:endParaRPr>
          </a:p>
          <a:p>
            <a:r>
              <a:rPr lang="en-US" sz="1100" dirty="0">
                <a:latin typeface="Menlo" panose="020B0609030804020204" pitchFamily="49" charset="0"/>
              </a:rPr>
              <a:t>    </a:t>
            </a:r>
            <a:r>
              <a:rPr lang="en-US" sz="1100" dirty="0">
                <a:solidFill>
                  <a:srgbClr val="931A68"/>
                </a:solidFill>
                <a:latin typeface="Menlo" panose="020B0609030804020204" pitchFamily="49" charset="0"/>
              </a:rPr>
              <a:t>public</a:t>
            </a:r>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latin typeface="Menlo" panose="020B0609030804020204" pitchFamily="49" charset="0"/>
              </a:rPr>
              <a:t>TreeNode</a:t>
            </a:r>
            <a:r>
              <a:rPr lang="en-US" sz="1100" dirty="0">
                <a:latin typeface="Menlo" panose="020B0609030804020204" pitchFamily="49" charset="0"/>
              </a:rPr>
              <a:t>&lt;E&gt;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if</a:t>
            </a:r>
            <a:r>
              <a:rPr lang="en-US" sz="1100" dirty="0">
                <a:latin typeface="Menlo" panose="020B0609030804020204" pitchFamily="49" charset="0"/>
              </a:rPr>
              <a:t> (</a:t>
            </a:r>
            <a:r>
              <a:rPr lang="en-US" sz="1100" dirty="0">
                <a:solidFill>
                  <a:srgbClr val="7E504F"/>
                </a:solidFill>
                <a:latin typeface="Menlo" panose="020B0609030804020204" pitchFamily="49" charset="0"/>
              </a:rPr>
              <a:t>node</a:t>
            </a:r>
            <a:r>
              <a:rPr lang="en-US" sz="1100" dirty="0">
                <a:latin typeface="Menlo" panose="020B0609030804020204" pitchFamily="49" charset="0"/>
              </a:rPr>
              <a:t> == </a:t>
            </a:r>
            <a:r>
              <a:rPr lang="en-US" sz="1100" dirty="0">
                <a:solidFill>
                  <a:srgbClr val="931A68"/>
                </a:solidFill>
                <a:latin typeface="Menlo" panose="020B0609030804020204" pitchFamily="49" charset="0"/>
              </a:rPr>
              <a:t>null</a:t>
            </a:r>
            <a:r>
              <a:rPr lang="en-US" sz="1100" dirty="0">
                <a:latin typeface="Menlo" panose="020B0609030804020204" pitchFamily="49" charset="0"/>
              </a:rPr>
              <a:t>) </a:t>
            </a:r>
          </a:p>
          <a:p>
            <a:r>
              <a:rPr lang="en-US" sz="1100" dirty="0">
                <a:latin typeface="Menlo" panose="020B0609030804020204" pitchFamily="49" charset="0"/>
              </a:rPr>
              <a:t>            </a:t>
            </a:r>
            <a:r>
              <a:rPr lang="en-US" sz="1100" dirty="0">
                <a:solidFill>
                  <a:srgbClr val="931A68"/>
                </a:solidFill>
                <a:latin typeface="Menlo" panose="020B0609030804020204" pitchFamily="49" charset="0"/>
              </a:rPr>
              <a:t>return</a:t>
            </a:r>
            <a:r>
              <a:rPr lang="en-US" sz="1100" dirty="0">
                <a:latin typeface="Menlo" panose="020B0609030804020204" pitchFamily="49" charset="0"/>
              </a:rPr>
              <a:t>; </a:t>
            </a:r>
          </a:p>
          <a:p>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left</a:t>
            </a:r>
            <a:r>
              <a:rPr lang="en-US" sz="1100" dirty="0">
                <a:latin typeface="Menlo" panose="020B0609030804020204" pitchFamily="49" charset="0"/>
              </a:rPr>
              <a:t>);  </a:t>
            </a:r>
          </a:p>
          <a:p>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a:t>
            </a:r>
            <a:r>
              <a:rPr lang="en-US" sz="1100" dirty="0" err="1">
                <a:solidFill>
                  <a:srgbClr val="0326CC"/>
                </a:solidFill>
                <a:latin typeface="Menlo" panose="020B0609030804020204" pitchFamily="49" charset="0"/>
              </a:rPr>
              <a:t>right</a:t>
            </a:r>
            <a:r>
              <a:rPr lang="en-US" sz="1100" dirty="0">
                <a:latin typeface="Menlo" panose="020B0609030804020204" pitchFamily="49" charset="0"/>
              </a:rPr>
              <a:t>);</a:t>
            </a:r>
          </a:p>
          <a:p>
            <a:r>
              <a:rPr lang="en-US" sz="1100" dirty="0">
                <a:solidFill>
                  <a:srgbClr val="7E504F"/>
                </a:solidFill>
                <a:latin typeface="Menlo" panose="020B0609030804020204" pitchFamily="49" charset="0"/>
              </a:rPr>
              <a:t>        </a:t>
            </a:r>
            <a:r>
              <a:rPr lang="en-US" sz="1100" dirty="0" err="1">
                <a:solidFill>
                  <a:srgbClr val="7E504F"/>
                </a:solidFill>
                <a:latin typeface="Menlo" panose="020B0609030804020204" pitchFamily="49" charset="0"/>
              </a:rPr>
              <a:t>node</a:t>
            </a:r>
            <a:r>
              <a:rPr lang="en-US" sz="1100" dirty="0" err="1">
                <a:latin typeface="Menlo" panose="020B0609030804020204" pitchFamily="49" charset="0"/>
              </a:rPr>
              <a:t>.visit</a:t>
            </a:r>
            <a:r>
              <a:rPr lang="en-US" sz="1100" dirty="0">
                <a:latin typeface="Menlo" panose="020B0609030804020204" pitchFamily="49" charset="0"/>
              </a:rPr>
              <a:t>();  </a:t>
            </a:r>
          </a:p>
          <a:p>
            <a:r>
              <a:rPr lang="en-US" sz="1100" dirty="0">
                <a:latin typeface="Menlo" panose="020B0609030804020204" pitchFamily="49" charset="0"/>
              </a:rPr>
              <a:t>    }   </a:t>
            </a:r>
          </a:p>
          <a:p>
            <a:r>
              <a:rPr lang="en-US" sz="1100" dirty="0">
                <a:latin typeface="Menlo" panose="020B0609030804020204" pitchFamily="49" charset="0"/>
              </a:rPr>
              <a:t>    </a:t>
            </a:r>
            <a:r>
              <a:rPr lang="en-US" sz="1100" dirty="0">
                <a:solidFill>
                  <a:srgbClr val="931A68"/>
                </a:solidFill>
                <a:latin typeface="Menlo" panose="020B0609030804020204" pitchFamily="49" charset="0"/>
              </a:rPr>
              <a:t>void</a:t>
            </a:r>
            <a:r>
              <a:rPr lang="en-US" sz="1100" dirty="0">
                <a:latin typeface="Menlo" panose="020B0609030804020204" pitchFamily="49" charset="0"/>
              </a:rPr>
              <a:t> </a:t>
            </a:r>
            <a:r>
              <a:rPr lang="en-US" altLang="zh-CN" sz="1100" dirty="0" err="1">
                <a:latin typeface="Menlo" panose="020B0609030804020204" pitchFamily="49" charset="0"/>
              </a:rPr>
              <a:t>Poster</a:t>
            </a:r>
            <a:r>
              <a:rPr lang="en-US" sz="1100" dirty="0" err="1">
                <a:latin typeface="Menlo" panose="020B0609030804020204" pitchFamily="49" charset="0"/>
              </a:rPr>
              <a:t>order</a:t>
            </a:r>
            <a:r>
              <a:rPr lang="en-US" sz="1100" dirty="0">
                <a:latin typeface="Menlo" panose="020B0609030804020204" pitchFamily="49" charset="0"/>
              </a:rPr>
              <a:t>() {</a:t>
            </a:r>
            <a:r>
              <a:rPr lang="en-US" sz="1100" dirty="0" err="1">
                <a:latin typeface="Menlo" panose="020B0609030804020204" pitchFamily="49" charset="0"/>
              </a:rPr>
              <a:t>Postorder</a:t>
            </a:r>
            <a:r>
              <a:rPr lang="en-US" sz="1100" dirty="0">
                <a:latin typeface="Menlo" panose="020B0609030804020204" pitchFamily="49" charset="0"/>
              </a:rPr>
              <a:t>(</a:t>
            </a:r>
            <a:r>
              <a:rPr lang="en-US" sz="1100" dirty="0">
                <a:solidFill>
                  <a:srgbClr val="0326CC"/>
                </a:solidFill>
                <a:latin typeface="Menlo" panose="020B0609030804020204" pitchFamily="49" charset="0"/>
              </a:rPr>
              <a:t>root</a:t>
            </a:r>
            <a:r>
              <a:rPr lang="en-US" sz="1100" dirty="0">
                <a:latin typeface="Menlo" panose="020B0609030804020204" pitchFamily="49" charset="0"/>
              </a:rPr>
              <a:t>); }</a:t>
            </a:r>
          </a:p>
          <a:p>
            <a:r>
              <a:rPr lang="en-US" sz="1100" dirty="0">
                <a:latin typeface="Menlo" panose="020B0609030804020204" pitchFamily="49" charset="0"/>
              </a:rPr>
              <a:t>}</a:t>
            </a:r>
          </a:p>
        </p:txBody>
      </p:sp>
      <p:sp>
        <p:nvSpPr>
          <p:cNvPr id="66" name="Rectangle 65">
            <a:extLst>
              <a:ext uri="{FF2B5EF4-FFF2-40B4-BE49-F238E27FC236}">
                <a16:creationId xmlns:a16="http://schemas.microsoft.com/office/drawing/2014/main" id="{573E110C-359C-3249-B55D-684B2B81E164}"/>
              </a:ext>
            </a:extLst>
          </p:cNvPr>
          <p:cNvSpPr/>
          <p:nvPr/>
        </p:nvSpPr>
        <p:spPr>
          <a:xfrm>
            <a:off x="3094312" y="941897"/>
            <a:ext cx="1121228" cy="338554"/>
          </a:xfrm>
          <a:prstGeom prst="rect">
            <a:avLst/>
          </a:prstGeom>
          <a:solidFill>
            <a:srgbClr val="E6A20E"/>
          </a:solidFill>
        </p:spPr>
        <p:txBody>
          <a:bodyPr wrap="square">
            <a:spAutoFit/>
          </a:bodyPr>
          <a:lstStyle/>
          <a:p>
            <a:pPr algn="ctr"/>
            <a:r>
              <a:rPr lang="en-US" sz="1600" dirty="0">
                <a:latin typeface="Arial"/>
                <a:cs typeface="Arial"/>
              </a:rPr>
              <a:t>Recursive</a:t>
            </a:r>
          </a:p>
        </p:txBody>
      </p:sp>
      <p:sp>
        <p:nvSpPr>
          <p:cNvPr id="68" name="Rectangle 67">
            <a:extLst>
              <a:ext uri="{FF2B5EF4-FFF2-40B4-BE49-F238E27FC236}">
                <a16:creationId xmlns:a16="http://schemas.microsoft.com/office/drawing/2014/main" id="{243305FF-5421-AE45-B362-0DFECF735690}"/>
              </a:ext>
            </a:extLst>
          </p:cNvPr>
          <p:cNvSpPr/>
          <p:nvPr/>
        </p:nvSpPr>
        <p:spPr>
          <a:xfrm>
            <a:off x="390443" y="2155533"/>
            <a:ext cx="1894970" cy="56744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69" name="Rectangle 68">
            <a:extLst>
              <a:ext uri="{FF2B5EF4-FFF2-40B4-BE49-F238E27FC236}">
                <a16:creationId xmlns:a16="http://schemas.microsoft.com/office/drawing/2014/main" id="{CA2EC4D2-CC96-8E40-80D1-F199F139DB66}"/>
              </a:ext>
            </a:extLst>
          </p:cNvPr>
          <p:cNvSpPr/>
          <p:nvPr/>
        </p:nvSpPr>
        <p:spPr>
          <a:xfrm>
            <a:off x="1362537" y="2819238"/>
            <a:ext cx="1396707" cy="251250"/>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 name="TextBox 8">
            <a:extLst>
              <a:ext uri="{FF2B5EF4-FFF2-40B4-BE49-F238E27FC236}">
                <a16:creationId xmlns:a16="http://schemas.microsoft.com/office/drawing/2014/main" id="{E6840391-9EFC-7543-8602-8EEA0FCCEA5C}"/>
              </a:ext>
            </a:extLst>
          </p:cNvPr>
          <p:cNvSpPr txBox="1"/>
          <p:nvPr/>
        </p:nvSpPr>
        <p:spPr>
          <a:xfrm>
            <a:off x="9588617" y="3330429"/>
            <a:ext cx="184731" cy="369332"/>
          </a:xfrm>
          <a:prstGeom prst="rect">
            <a:avLst/>
          </a:prstGeom>
          <a:noFill/>
        </p:spPr>
        <p:txBody>
          <a:bodyPr wrap="none" rtlCol="0">
            <a:spAutoFit/>
          </a:bodyPr>
          <a:lstStyle/>
          <a:p>
            <a:endParaRPr lang="en-US" dirty="0"/>
          </a:p>
        </p:txBody>
      </p:sp>
      <p:sp>
        <p:nvSpPr>
          <p:cNvPr id="73" name="TextBox 72">
            <a:extLst>
              <a:ext uri="{FF2B5EF4-FFF2-40B4-BE49-F238E27FC236}">
                <a16:creationId xmlns:a16="http://schemas.microsoft.com/office/drawing/2014/main" id="{303B6009-DF35-6B40-82BC-307CB9B5D5A9}"/>
              </a:ext>
            </a:extLst>
          </p:cNvPr>
          <p:cNvSpPr txBox="1"/>
          <p:nvPr/>
        </p:nvSpPr>
        <p:spPr>
          <a:xfrm>
            <a:off x="18778" y="5867642"/>
            <a:ext cx="1109599"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2:</a:t>
            </a:r>
            <a:endParaRPr lang="en-US" sz="2000" dirty="0">
              <a:solidFill>
                <a:schemeClr val="accent1"/>
              </a:solidFill>
              <a:latin typeface="Arial" panose="020B0604020202020204" pitchFamily="34" charset="0"/>
              <a:cs typeface="Arial" panose="020B0604020202020204" pitchFamily="34" charset="0"/>
            </a:endParaRPr>
          </a:p>
        </p:txBody>
      </p:sp>
      <p:sp>
        <p:nvSpPr>
          <p:cNvPr id="74" name="TextBox 73">
            <a:extLst>
              <a:ext uri="{FF2B5EF4-FFF2-40B4-BE49-F238E27FC236}">
                <a16:creationId xmlns:a16="http://schemas.microsoft.com/office/drawing/2014/main" id="{47BA1BC7-9F13-B948-8C40-19521EA4642F}"/>
              </a:ext>
            </a:extLst>
          </p:cNvPr>
          <p:cNvSpPr txBox="1"/>
          <p:nvPr/>
        </p:nvSpPr>
        <p:spPr>
          <a:xfrm>
            <a:off x="1064126"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75" name="TextBox 74">
            <a:extLst>
              <a:ext uri="{FF2B5EF4-FFF2-40B4-BE49-F238E27FC236}">
                <a16:creationId xmlns:a16="http://schemas.microsoft.com/office/drawing/2014/main" id="{C96965F1-292E-2743-AAFA-0CD83CCA677E}"/>
              </a:ext>
            </a:extLst>
          </p:cNvPr>
          <p:cNvSpPr txBox="1"/>
          <p:nvPr/>
        </p:nvSpPr>
        <p:spPr>
          <a:xfrm>
            <a:off x="1495331" y="5854694"/>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76" name="TextBox 75">
            <a:extLst>
              <a:ext uri="{FF2B5EF4-FFF2-40B4-BE49-F238E27FC236}">
                <a16:creationId xmlns:a16="http://schemas.microsoft.com/office/drawing/2014/main" id="{AE065D43-85B1-AF4E-8B83-D614E443EE16}"/>
              </a:ext>
            </a:extLst>
          </p:cNvPr>
          <p:cNvSpPr txBox="1"/>
          <p:nvPr/>
        </p:nvSpPr>
        <p:spPr>
          <a:xfrm>
            <a:off x="1926536" y="5854694"/>
            <a:ext cx="38343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G</a:t>
            </a:r>
          </a:p>
        </p:txBody>
      </p:sp>
      <p:sp>
        <p:nvSpPr>
          <p:cNvPr id="77" name="TextBox 76">
            <a:extLst>
              <a:ext uri="{FF2B5EF4-FFF2-40B4-BE49-F238E27FC236}">
                <a16:creationId xmlns:a16="http://schemas.microsoft.com/office/drawing/2014/main" id="{451F5495-196E-7943-9853-95CFD9F0F05E}"/>
              </a:ext>
            </a:extLst>
          </p:cNvPr>
          <p:cNvSpPr txBox="1"/>
          <p:nvPr/>
        </p:nvSpPr>
        <p:spPr>
          <a:xfrm>
            <a:off x="2375375" y="5854694"/>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78" name="TextBox 77">
            <a:extLst>
              <a:ext uri="{FF2B5EF4-FFF2-40B4-BE49-F238E27FC236}">
                <a16:creationId xmlns:a16="http://schemas.microsoft.com/office/drawing/2014/main" id="{21352500-54E0-EC42-A996-59D6E3DE7EA2}"/>
              </a:ext>
            </a:extLst>
          </p:cNvPr>
          <p:cNvSpPr txBox="1"/>
          <p:nvPr/>
        </p:nvSpPr>
        <p:spPr>
          <a:xfrm>
            <a:off x="2806580"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79" name="TextBox 78">
            <a:extLst>
              <a:ext uri="{FF2B5EF4-FFF2-40B4-BE49-F238E27FC236}">
                <a16:creationId xmlns:a16="http://schemas.microsoft.com/office/drawing/2014/main" id="{20178BF8-91A4-DC4F-B615-447845AE2D57}"/>
              </a:ext>
            </a:extLst>
          </p:cNvPr>
          <p:cNvSpPr txBox="1"/>
          <p:nvPr/>
        </p:nvSpPr>
        <p:spPr>
          <a:xfrm>
            <a:off x="3255419" y="5854694"/>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AE08E915-29F5-4741-8659-71CCC4EC211E}"/>
              </a:ext>
            </a:extLst>
          </p:cNvPr>
          <p:cNvSpPr txBox="1"/>
          <p:nvPr/>
        </p:nvSpPr>
        <p:spPr>
          <a:xfrm>
            <a:off x="3668993" y="5854694"/>
            <a:ext cx="370614"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D</a:t>
            </a:r>
          </a:p>
        </p:txBody>
      </p:sp>
      <p:sp>
        <p:nvSpPr>
          <p:cNvPr id="81" name="TextBox 80">
            <a:extLst>
              <a:ext uri="{FF2B5EF4-FFF2-40B4-BE49-F238E27FC236}">
                <a16:creationId xmlns:a16="http://schemas.microsoft.com/office/drawing/2014/main" id="{7AE85746-AE4E-EE40-A0E0-8BB2F041654A}"/>
              </a:ext>
            </a:extLst>
          </p:cNvPr>
          <p:cNvSpPr txBox="1"/>
          <p:nvPr/>
        </p:nvSpPr>
        <p:spPr>
          <a:xfrm>
            <a:off x="26287" y="6375788"/>
            <a:ext cx="1180131"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Stack 1:</a:t>
            </a:r>
            <a:r>
              <a:rPr lang="zh-CN" altLang="en-US" sz="2000" dirty="0">
                <a:solidFill>
                  <a:schemeClr val="accent1"/>
                </a:solidFill>
                <a:latin typeface="Arial" panose="020B0604020202020204" pitchFamily="34" charset="0"/>
                <a:cs typeface="Arial" panose="020B0604020202020204" pitchFamily="34" charset="0"/>
              </a:rPr>
              <a:t> </a:t>
            </a:r>
            <a:endParaRPr lang="en-US" sz="2000" dirty="0">
              <a:solidFill>
                <a:schemeClr val="accent1"/>
              </a:solidFill>
              <a:latin typeface="Arial" panose="020B0604020202020204" pitchFamily="34" charset="0"/>
              <a:cs typeface="Arial" panose="020B0604020202020204" pitchFamily="34" charset="0"/>
            </a:endParaRPr>
          </a:p>
        </p:txBody>
      </p:sp>
      <p:sp>
        <p:nvSpPr>
          <p:cNvPr id="82" name="TextBox 81">
            <a:extLst>
              <a:ext uri="{FF2B5EF4-FFF2-40B4-BE49-F238E27FC236}">
                <a16:creationId xmlns:a16="http://schemas.microsoft.com/office/drawing/2014/main" id="{DC507F22-9842-204D-AB97-C8D2CECC59E0}"/>
              </a:ext>
            </a:extLst>
          </p:cNvPr>
          <p:cNvSpPr txBox="1"/>
          <p:nvPr/>
        </p:nvSpPr>
        <p:spPr>
          <a:xfrm>
            <a:off x="1064126"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sp>
        <p:nvSpPr>
          <p:cNvPr id="83" name="TextBox 82">
            <a:extLst>
              <a:ext uri="{FF2B5EF4-FFF2-40B4-BE49-F238E27FC236}">
                <a16:creationId xmlns:a16="http://schemas.microsoft.com/office/drawing/2014/main" id="{7B9B5CCF-6A23-AB42-AC86-6B961E62E8EC}"/>
              </a:ext>
            </a:extLst>
          </p:cNvPr>
          <p:cNvSpPr txBox="1"/>
          <p:nvPr/>
        </p:nvSpPr>
        <p:spPr>
          <a:xfrm>
            <a:off x="1495331"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B</a:t>
            </a:r>
            <a:endParaRPr lang="en-US" sz="2000" dirty="0">
              <a:solidFill>
                <a:schemeClr val="accent1"/>
              </a:solidFill>
              <a:latin typeface="Arial" panose="020B0604020202020204" pitchFamily="34" charset="0"/>
              <a:cs typeface="Arial" panose="020B0604020202020204" pitchFamily="34" charset="0"/>
            </a:endParaRPr>
          </a:p>
        </p:txBody>
      </p:sp>
      <p:sp>
        <p:nvSpPr>
          <p:cNvPr id="84" name="TextBox 83">
            <a:extLst>
              <a:ext uri="{FF2B5EF4-FFF2-40B4-BE49-F238E27FC236}">
                <a16:creationId xmlns:a16="http://schemas.microsoft.com/office/drawing/2014/main" id="{0F0ED383-1E7A-394A-8E4D-32D6F2A25C72}"/>
              </a:ext>
            </a:extLst>
          </p:cNvPr>
          <p:cNvSpPr txBox="1"/>
          <p:nvPr/>
        </p:nvSpPr>
        <p:spPr>
          <a:xfrm>
            <a:off x="1926536" y="6387009"/>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85" name="TextBox 84">
            <a:extLst>
              <a:ext uri="{FF2B5EF4-FFF2-40B4-BE49-F238E27FC236}">
                <a16:creationId xmlns:a16="http://schemas.microsoft.com/office/drawing/2014/main" id="{83913468-FE64-BC42-B9E0-7BF2689C3C68}"/>
              </a:ext>
            </a:extLst>
          </p:cNvPr>
          <p:cNvSpPr txBox="1"/>
          <p:nvPr/>
        </p:nvSpPr>
        <p:spPr>
          <a:xfrm>
            <a:off x="2375375" y="6387009"/>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86" name="TextBox 85">
            <a:extLst>
              <a:ext uri="{FF2B5EF4-FFF2-40B4-BE49-F238E27FC236}">
                <a16:creationId xmlns:a16="http://schemas.microsoft.com/office/drawing/2014/main" id="{85B9E37C-8C06-634C-AAC4-E881270994C1}"/>
              </a:ext>
            </a:extLst>
          </p:cNvPr>
          <p:cNvSpPr txBox="1"/>
          <p:nvPr/>
        </p:nvSpPr>
        <p:spPr>
          <a:xfrm>
            <a:off x="2806580"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87" name="TextBox 86">
            <a:extLst>
              <a:ext uri="{FF2B5EF4-FFF2-40B4-BE49-F238E27FC236}">
                <a16:creationId xmlns:a16="http://schemas.microsoft.com/office/drawing/2014/main" id="{52E6EAC9-2BDB-9340-A708-FF76DE3E9C9E}"/>
              </a:ext>
            </a:extLst>
          </p:cNvPr>
          <p:cNvSpPr txBox="1"/>
          <p:nvPr/>
        </p:nvSpPr>
        <p:spPr>
          <a:xfrm>
            <a:off x="3255419" y="6387009"/>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88" name="TextBox 87">
            <a:extLst>
              <a:ext uri="{FF2B5EF4-FFF2-40B4-BE49-F238E27FC236}">
                <a16:creationId xmlns:a16="http://schemas.microsoft.com/office/drawing/2014/main" id="{03A4E9C3-EB23-0C40-BB36-20F068AAFB7C}"/>
              </a:ext>
            </a:extLst>
          </p:cNvPr>
          <p:cNvSpPr txBox="1"/>
          <p:nvPr/>
        </p:nvSpPr>
        <p:spPr>
          <a:xfrm>
            <a:off x="3668993" y="6387009"/>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cxnSp>
        <p:nvCxnSpPr>
          <p:cNvPr id="89" name="Straight Connector 88">
            <a:extLst>
              <a:ext uri="{FF2B5EF4-FFF2-40B4-BE49-F238E27FC236}">
                <a16:creationId xmlns:a16="http://schemas.microsoft.com/office/drawing/2014/main" id="{4CBBA64F-9D01-5F41-9E5D-40E2239EE6FA}"/>
              </a:ext>
            </a:extLst>
          </p:cNvPr>
          <p:cNvCxnSpPr>
            <a:cxnSpLocks/>
          </p:cNvCxnSpPr>
          <p:nvPr/>
        </p:nvCxnSpPr>
        <p:spPr>
          <a:xfrm>
            <a:off x="110591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a:extLst>
              <a:ext uri="{FF2B5EF4-FFF2-40B4-BE49-F238E27FC236}">
                <a16:creationId xmlns:a16="http://schemas.microsoft.com/office/drawing/2014/main" id="{45F17F7A-F19A-3444-A8DF-F6FE6899C905}"/>
              </a:ext>
            </a:extLst>
          </p:cNvPr>
          <p:cNvCxnSpPr>
            <a:cxnSpLocks/>
          </p:cNvCxnSpPr>
          <p:nvPr/>
        </p:nvCxnSpPr>
        <p:spPr>
          <a:xfrm>
            <a:off x="1542917"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a:extLst>
              <a:ext uri="{FF2B5EF4-FFF2-40B4-BE49-F238E27FC236}">
                <a16:creationId xmlns:a16="http://schemas.microsoft.com/office/drawing/2014/main" id="{51E6934F-6F7F-3642-9295-D8A695FFEACB}"/>
              </a:ext>
            </a:extLst>
          </p:cNvPr>
          <p:cNvCxnSpPr>
            <a:cxnSpLocks/>
          </p:cNvCxnSpPr>
          <p:nvPr/>
        </p:nvCxnSpPr>
        <p:spPr>
          <a:xfrm>
            <a:off x="1979915"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2" name="Straight Connector 91">
            <a:extLst>
              <a:ext uri="{FF2B5EF4-FFF2-40B4-BE49-F238E27FC236}">
                <a16:creationId xmlns:a16="http://schemas.microsoft.com/office/drawing/2014/main" id="{FDD5AE2E-530B-ED47-8831-9D9817E45371}"/>
              </a:ext>
            </a:extLst>
          </p:cNvPr>
          <p:cNvCxnSpPr>
            <a:cxnSpLocks/>
          </p:cNvCxnSpPr>
          <p:nvPr/>
        </p:nvCxnSpPr>
        <p:spPr>
          <a:xfrm>
            <a:off x="2416913"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a:extLst>
              <a:ext uri="{FF2B5EF4-FFF2-40B4-BE49-F238E27FC236}">
                <a16:creationId xmlns:a16="http://schemas.microsoft.com/office/drawing/2014/main" id="{33C5C1B8-A387-4A46-BE24-4954FBA756EF}"/>
              </a:ext>
            </a:extLst>
          </p:cNvPr>
          <p:cNvCxnSpPr>
            <a:cxnSpLocks/>
          </p:cNvCxnSpPr>
          <p:nvPr/>
        </p:nvCxnSpPr>
        <p:spPr>
          <a:xfrm>
            <a:off x="2853911"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a:extLst>
              <a:ext uri="{FF2B5EF4-FFF2-40B4-BE49-F238E27FC236}">
                <a16:creationId xmlns:a16="http://schemas.microsoft.com/office/drawing/2014/main" id="{BF83BCF8-1069-1F4C-9CD4-A7243B6FB68E}"/>
              </a:ext>
            </a:extLst>
          </p:cNvPr>
          <p:cNvCxnSpPr>
            <a:cxnSpLocks/>
          </p:cNvCxnSpPr>
          <p:nvPr/>
        </p:nvCxnSpPr>
        <p:spPr>
          <a:xfrm>
            <a:off x="3290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a:extLst>
              <a:ext uri="{FF2B5EF4-FFF2-40B4-BE49-F238E27FC236}">
                <a16:creationId xmlns:a16="http://schemas.microsoft.com/office/drawing/2014/main" id="{64908F09-6535-354C-9B50-6001210FCE1C}"/>
              </a:ext>
            </a:extLst>
          </p:cNvPr>
          <p:cNvCxnSpPr>
            <a:cxnSpLocks/>
          </p:cNvCxnSpPr>
          <p:nvPr/>
        </p:nvCxnSpPr>
        <p:spPr>
          <a:xfrm>
            <a:off x="3727909" y="6581453"/>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96" name="TextBox 95">
            <a:extLst>
              <a:ext uri="{FF2B5EF4-FFF2-40B4-BE49-F238E27FC236}">
                <a16:creationId xmlns:a16="http://schemas.microsoft.com/office/drawing/2014/main" id="{80A43B68-E631-F348-B4F4-886B5043CECA}"/>
              </a:ext>
            </a:extLst>
          </p:cNvPr>
          <p:cNvSpPr txBox="1"/>
          <p:nvPr/>
        </p:nvSpPr>
        <p:spPr>
          <a:xfrm>
            <a:off x="282440" y="5381994"/>
            <a:ext cx="845937" cy="461665"/>
          </a:xfrm>
          <a:prstGeom prst="rect">
            <a:avLst/>
          </a:prstGeom>
          <a:noFill/>
        </p:spPr>
        <p:txBody>
          <a:bodyPr wrap="none" rtlCol="0">
            <a:spAutoFit/>
          </a:bodyPr>
          <a:lstStyle/>
          <a:p>
            <a:r>
              <a:rPr lang="en-US" altLang="zh-CN" sz="2400" dirty="0">
                <a:solidFill>
                  <a:schemeClr val="accent1"/>
                </a:solidFill>
                <a:latin typeface="Arial" panose="020B0604020202020204" pitchFamily="34" charset="0"/>
                <a:cs typeface="Arial" panose="020B0604020202020204" pitchFamily="34" charset="0"/>
              </a:rPr>
              <a:t>Visit:</a:t>
            </a:r>
            <a:endParaRPr lang="en-US" sz="2400" dirty="0">
              <a:solidFill>
                <a:schemeClr val="accent1"/>
              </a:solidFill>
              <a:latin typeface="Arial" panose="020B0604020202020204" pitchFamily="34" charset="0"/>
              <a:cs typeface="Arial" panose="020B0604020202020204" pitchFamily="34" charset="0"/>
            </a:endParaRPr>
          </a:p>
        </p:txBody>
      </p:sp>
      <p:sp>
        <p:nvSpPr>
          <p:cNvPr id="97" name="TextBox 96">
            <a:extLst>
              <a:ext uri="{FF2B5EF4-FFF2-40B4-BE49-F238E27FC236}">
                <a16:creationId xmlns:a16="http://schemas.microsoft.com/office/drawing/2014/main" id="{B9B7F90B-17F6-6B4A-9BA3-E3F5B1A5E371}"/>
              </a:ext>
            </a:extLst>
          </p:cNvPr>
          <p:cNvSpPr txBox="1"/>
          <p:nvPr/>
        </p:nvSpPr>
        <p:spPr>
          <a:xfrm>
            <a:off x="1059340"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D</a:t>
            </a:r>
            <a:endParaRPr lang="en-US" sz="2000" dirty="0">
              <a:solidFill>
                <a:schemeClr val="accent1"/>
              </a:solidFill>
              <a:latin typeface="Arial" panose="020B0604020202020204" pitchFamily="34" charset="0"/>
              <a:cs typeface="Arial" panose="020B0604020202020204" pitchFamily="34" charset="0"/>
            </a:endParaRPr>
          </a:p>
        </p:txBody>
      </p:sp>
      <p:sp>
        <p:nvSpPr>
          <p:cNvPr id="98" name="TextBox 97">
            <a:extLst>
              <a:ext uri="{FF2B5EF4-FFF2-40B4-BE49-F238E27FC236}">
                <a16:creationId xmlns:a16="http://schemas.microsoft.com/office/drawing/2014/main" id="{CE8F47F1-BEEE-814A-9B70-222186115AC4}"/>
              </a:ext>
            </a:extLst>
          </p:cNvPr>
          <p:cNvSpPr txBox="1"/>
          <p:nvPr/>
        </p:nvSpPr>
        <p:spPr>
          <a:xfrm>
            <a:off x="1490545"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E</a:t>
            </a:r>
            <a:endParaRPr lang="en-US" sz="2000" dirty="0">
              <a:solidFill>
                <a:schemeClr val="accent1"/>
              </a:solidFill>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CC4FE09-A7A5-4549-9C92-8BB4C0C2AE31}"/>
              </a:ext>
            </a:extLst>
          </p:cNvPr>
          <p:cNvSpPr txBox="1"/>
          <p:nvPr/>
        </p:nvSpPr>
        <p:spPr>
          <a:xfrm>
            <a:off x="1921750" y="5410991"/>
            <a:ext cx="356188" cy="400110"/>
          </a:xfrm>
          <a:prstGeom prst="rect">
            <a:avLst/>
          </a:prstGeom>
          <a:noFill/>
        </p:spPr>
        <p:txBody>
          <a:bodyPr wrap="none" rtlCol="0">
            <a:spAutoFit/>
          </a:bodyPr>
          <a:lstStyle/>
          <a:p>
            <a:r>
              <a:rPr lang="en-US" sz="2000" dirty="0">
                <a:solidFill>
                  <a:schemeClr val="accent1"/>
                </a:solidFill>
                <a:latin typeface="Arial" panose="020B0604020202020204" pitchFamily="34" charset="0"/>
                <a:cs typeface="Arial" panose="020B0604020202020204" pitchFamily="34" charset="0"/>
              </a:rPr>
              <a:t>B</a:t>
            </a:r>
          </a:p>
        </p:txBody>
      </p:sp>
      <p:sp>
        <p:nvSpPr>
          <p:cNvPr id="100" name="TextBox 99">
            <a:extLst>
              <a:ext uri="{FF2B5EF4-FFF2-40B4-BE49-F238E27FC236}">
                <a16:creationId xmlns:a16="http://schemas.microsoft.com/office/drawing/2014/main" id="{2D19B26C-5176-6747-A526-CD7B4A67F241}"/>
              </a:ext>
            </a:extLst>
          </p:cNvPr>
          <p:cNvSpPr txBox="1"/>
          <p:nvPr/>
        </p:nvSpPr>
        <p:spPr>
          <a:xfrm>
            <a:off x="2370589" y="5410991"/>
            <a:ext cx="341760"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F</a:t>
            </a:r>
            <a:endParaRPr lang="en-US" sz="2000" dirty="0">
              <a:solidFill>
                <a:schemeClr val="accent1"/>
              </a:solidFill>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D6FEE2FF-0A03-0844-A6CD-A8C5ED5E5195}"/>
              </a:ext>
            </a:extLst>
          </p:cNvPr>
          <p:cNvSpPr txBox="1"/>
          <p:nvPr/>
        </p:nvSpPr>
        <p:spPr>
          <a:xfrm>
            <a:off x="2801794" y="5410991"/>
            <a:ext cx="38343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G</a:t>
            </a:r>
            <a:endParaRPr lang="en-US" sz="2000" dirty="0">
              <a:solidFill>
                <a:schemeClr val="accent1"/>
              </a:solidFill>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2AA159EA-8AEE-5C40-9CC1-EC8621D6EE99}"/>
              </a:ext>
            </a:extLst>
          </p:cNvPr>
          <p:cNvSpPr txBox="1"/>
          <p:nvPr/>
        </p:nvSpPr>
        <p:spPr>
          <a:xfrm>
            <a:off x="3250633" y="5410991"/>
            <a:ext cx="370614"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C</a:t>
            </a:r>
            <a:endParaRPr lang="en-US" sz="2000" dirty="0">
              <a:solidFill>
                <a:schemeClr val="accent1"/>
              </a:solidFill>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04315B70-31AB-0E41-8B37-482427F44CB0}"/>
              </a:ext>
            </a:extLst>
          </p:cNvPr>
          <p:cNvSpPr txBox="1"/>
          <p:nvPr/>
        </p:nvSpPr>
        <p:spPr>
          <a:xfrm>
            <a:off x="3664207" y="5410991"/>
            <a:ext cx="356188" cy="400110"/>
          </a:xfrm>
          <a:prstGeom prst="rect">
            <a:avLst/>
          </a:prstGeom>
          <a:noFill/>
        </p:spPr>
        <p:txBody>
          <a:bodyPr wrap="none" rtlCol="0">
            <a:spAutoFit/>
          </a:bodyPr>
          <a:lstStyle/>
          <a:p>
            <a:r>
              <a:rPr lang="en-US" altLang="zh-CN" sz="2000" dirty="0">
                <a:solidFill>
                  <a:schemeClr val="accent1"/>
                </a:solidFill>
                <a:latin typeface="Arial" panose="020B0604020202020204" pitchFamily="34" charset="0"/>
                <a:cs typeface="Arial" panose="020B0604020202020204" pitchFamily="34" charset="0"/>
              </a:rPr>
              <a:t>A</a:t>
            </a:r>
            <a:endParaRPr lang="en-US" sz="2000" dirty="0">
              <a:solidFill>
                <a:schemeClr val="accent1"/>
              </a:solidFill>
              <a:latin typeface="Arial" panose="020B0604020202020204" pitchFamily="34" charset="0"/>
              <a:cs typeface="Arial" panose="020B0604020202020204" pitchFamily="34" charset="0"/>
            </a:endParaRPr>
          </a:p>
        </p:txBody>
      </p:sp>
      <p:cxnSp>
        <p:nvCxnSpPr>
          <p:cNvPr id="104" name="Straight Connector 103">
            <a:extLst>
              <a:ext uri="{FF2B5EF4-FFF2-40B4-BE49-F238E27FC236}">
                <a16:creationId xmlns:a16="http://schemas.microsoft.com/office/drawing/2014/main" id="{DB5DDA59-3BF9-A440-933A-4D29AB763126}"/>
              </a:ext>
            </a:extLst>
          </p:cNvPr>
          <p:cNvCxnSpPr>
            <a:cxnSpLocks/>
          </p:cNvCxnSpPr>
          <p:nvPr/>
        </p:nvCxnSpPr>
        <p:spPr>
          <a:xfrm>
            <a:off x="109544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78916E15-ADD1-F94B-B058-7F707863E9E5}"/>
              </a:ext>
            </a:extLst>
          </p:cNvPr>
          <p:cNvCxnSpPr>
            <a:cxnSpLocks/>
          </p:cNvCxnSpPr>
          <p:nvPr/>
        </p:nvCxnSpPr>
        <p:spPr>
          <a:xfrm>
            <a:off x="1532445"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B302A350-A477-8F46-AB77-CF6D09C7FB76}"/>
              </a:ext>
            </a:extLst>
          </p:cNvPr>
          <p:cNvCxnSpPr>
            <a:cxnSpLocks/>
          </p:cNvCxnSpPr>
          <p:nvPr/>
        </p:nvCxnSpPr>
        <p:spPr>
          <a:xfrm>
            <a:off x="1969443"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80E40524-215C-2647-8728-795AF4F29BF0}"/>
              </a:ext>
            </a:extLst>
          </p:cNvPr>
          <p:cNvCxnSpPr>
            <a:cxnSpLocks/>
          </p:cNvCxnSpPr>
          <p:nvPr/>
        </p:nvCxnSpPr>
        <p:spPr>
          <a:xfrm>
            <a:off x="2406441"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014CD795-6F4D-CE41-AA69-B1BEF0586FEF}"/>
              </a:ext>
            </a:extLst>
          </p:cNvPr>
          <p:cNvCxnSpPr>
            <a:cxnSpLocks/>
          </p:cNvCxnSpPr>
          <p:nvPr/>
        </p:nvCxnSpPr>
        <p:spPr>
          <a:xfrm>
            <a:off x="2843439"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a:extLst>
              <a:ext uri="{FF2B5EF4-FFF2-40B4-BE49-F238E27FC236}">
                <a16:creationId xmlns:a16="http://schemas.microsoft.com/office/drawing/2014/main" id="{1CCB1FD7-D313-5848-8C72-FCF45886717A}"/>
              </a:ext>
            </a:extLst>
          </p:cNvPr>
          <p:cNvCxnSpPr>
            <a:cxnSpLocks/>
          </p:cNvCxnSpPr>
          <p:nvPr/>
        </p:nvCxnSpPr>
        <p:spPr>
          <a:xfrm>
            <a:off x="3280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a:extLst>
              <a:ext uri="{FF2B5EF4-FFF2-40B4-BE49-F238E27FC236}">
                <a16:creationId xmlns:a16="http://schemas.microsoft.com/office/drawing/2014/main" id="{9CB17B05-81A2-004A-BBB4-B36CA688A817}"/>
              </a:ext>
            </a:extLst>
          </p:cNvPr>
          <p:cNvCxnSpPr>
            <a:cxnSpLocks/>
          </p:cNvCxnSpPr>
          <p:nvPr/>
        </p:nvCxnSpPr>
        <p:spPr>
          <a:xfrm>
            <a:off x="3717437" y="6045955"/>
            <a:ext cx="265606" cy="0"/>
          </a:xfrm>
          <a:prstGeom prst="line">
            <a:avLst/>
          </a:prstGeom>
          <a:ln w="381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4" name="Rectangle 3">
            <a:extLst>
              <a:ext uri="{FF2B5EF4-FFF2-40B4-BE49-F238E27FC236}">
                <a16:creationId xmlns:a16="http://schemas.microsoft.com/office/drawing/2014/main" id="{DC312940-54AD-C84C-BA6A-85378E1040D2}"/>
              </a:ext>
            </a:extLst>
          </p:cNvPr>
          <p:cNvSpPr/>
          <p:nvPr/>
        </p:nvSpPr>
        <p:spPr>
          <a:xfrm>
            <a:off x="4299336" y="950286"/>
            <a:ext cx="4628631" cy="1200329"/>
          </a:xfrm>
          <a:prstGeom prst="rect">
            <a:avLst/>
          </a:prstGeom>
          <a:ln>
            <a:solidFill>
              <a:schemeClr val="accent1"/>
            </a:solidFill>
          </a:ln>
        </p:spPr>
        <p:txBody>
          <a:bodyPr wrap="square">
            <a:spAutoFit/>
          </a:bodyPr>
          <a:lstStyle/>
          <a:p>
            <a:r>
              <a:rPr lang="en-US" altLang="zh-CN" sz="1200" dirty="0">
                <a:latin typeface="Times New Roman" panose="02020603050405020304" pitchFamily="18" charset="0"/>
                <a:cs typeface="Times New Roman" panose="02020603050405020304" pitchFamily="18" charset="0"/>
              </a:rPr>
              <a:t>For</a:t>
            </a:r>
            <a:r>
              <a:rPr lang="zh-CN" altLang="en-US" sz="1200" dirty="0">
                <a:latin typeface="Times New Roman" panose="02020603050405020304" pitchFamily="18" charset="0"/>
                <a:cs typeface="Times New Roman" panose="02020603050405020304" pitchFamily="18" charset="0"/>
              </a:rPr>
              <a:t> </a:t>
            </a:r>
            <a:r>
              <a:rPr lang="en-US" altLang="zh-CN" sz="1200" u="sng" dirty="0">
                <a:latin typeface="Times New Roman" panose="02020603050405020304" pitchFamily="18" charset="0"/>
                <a:cs typeface="Times New Roman" panose="02020603050405020304" pitchFamily="18" charset="0"/>
              </a:rPr>
              <a:t>iterative</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version,</a:t>
            </a:r>
            <a:r>
              <a:rPr lang="zh-CN" altLang="en-US" sz="1200" dirty="0">
                <a:latin typeface="Times New Roman" panose="02020603050405020304" pitchFamily="18" charset="0"/>
                <a:cs typeface="Times New Roman" panose="02020603050405020304" pitchFamily="18" charset="0"/>
              </a:rPr>
              <a:t> </a:t>
            </a:r>
            <a:r>
              <a:rPr lang="en-US" altLang="zh-CN" sz="1200" dirty="0">
                <a:latin typeface="Times New Roman" panose="02020603050405020304" pitchFamily="18" charset="0"/>
                <a:cs typeface="Times New Roman" panose="02020603050405020304" pitchFamily="18" charset="0"/>
              </a:rPr>
              <a:t>t</a:t>
            </a:r>
            <a:r>
              <a:rPr lang="en-US" sz="1200" dirty="0">
                <a:latin typeface="Times New Roman" panose="02020603050405020304" pitchFamily="18" charset="0"/>
                <a:cs typeface="Times New Roman" panose="02020603050405020304" pitchFamily="18" charset="0"/>
              </a:rPr>
              <a:t>he idea is to push reverse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traversal to a stack. Then, we can just pop all items one by one from the stack and visit them. To get reversed </a:t>
            </a:r>
            <a:r>
              <a:rPr lang="en-US" sz="1200" dirty="0" err="1">
                <a:latin typeface="Times New Roman" panose="02020603050405020304" pitchFamily="18" charset="0"/>
                <a:cs typeface="Times New Roman" panose="02020603050405020304" pitchFamily="18" charset="0"/>
              </a:rPr>
              <a:t>postorder</a:t>
            </a:r>
            <a:r>
              <a:rPr lang="en-US" sz="1200" dirty="0">
                <a:latin typeface="Times New Roman" panose="02020603050405020304" pitchFamily="18" charset="0"/>
                <a:cs typeface="Times New Roman" panose="02020603050405020304" pitchFamily="18" charset="0"/>
              </a:rPr>
              <a:t> elements in a stack – the second stack is used for this purpose. We can observe that this sequence is very similar to the preorder traversal. The only difference is that the right child is visited before left child.</a:t>
            </a:r>
          </a:p>
        </p:txBody>
      </p:sp>
      <p:sp>
        <p:nvSpPr>
          <p:cNvPr id="111" name="Rectangle 110">
            <a:extLst>
              <a:ext uri="{FF2B5EF4-FFF2-40B4-BE49-F238E27FC236}">
                <a16:creationId xmlns:a16="http://schemas.microsoft.com/office/drawing/2014/main" id="{B400D22C-2F80-794B-BDD6-02865A0BE63C}"/>
              </a:ext>
            </a:extLst>
          </p:cNvPr>
          <p:cNvSpPr/>
          <p:nvPr/>
        </p:nvSpPr>
        <p:spPr>
          <a:xfrm>
            <a:off x="4299335" y="3434468"/>
            <a:ext cx="4543236" cy="3329116"/>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class</a:t>
            </a:r>
            <a:r>
              <a:rPr lang="en-US" sz="900" dirty="0">
                <a:latin typeface="Menlo" panose="020B0609030804020204" pitchFamily="49" charset="0"/>
              </a:rPr>
              <a:t> </a:t>
            </a:r>
            <a:r>
              <a:rPr lang="en-US" sz="900" dirty="0" err="1">
                <a:latin typeface="Menlo" panose="020B0609030804020204" pitchFamily="49" charset="0"/>
              </a:rPr>
              <a:t>BinaryTree</a:t>
            </a:r>
            <a:r>
              <a:rPr lang="en-US" sz="900" dirty="0">
                <a:latin typeface="Menlo" panose="020B0609030804020204" pitchFamily="49" charset="0"/>
              </a:rPr>
              <a:t>&lt;E&gt; {</a:t>
            </a:r>
          </a:p>
          <a:p>
            <a:pPr>
              <a:spcBef>
                <a:spcPts val="100"/>
              </a:spcBef>
              <a:spcAft>
                <a:spcPts val="100"/>
              </a:spcAft>
            </a:pPr>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0326CC"/>
                </a:solidFill>
                <a:latin typeface="Menlo" panose="020B0609030804020204" pitchFamily="49" charset="0"/>
              </a:rPr>
              <a:t>root</a:t>
            </a:r>
            <a:r>
              <a:rPr lang="en-US" sz="900" dirty="0">
                <a:latin typeface="Menlo" panose="020B0609030804020204" pitchFamily="49" charset="0"/>
              </a:rPr>
              <a:t>;</a:t>
            </a:r>
            <a:endParaRPr lang="en-US" sz="900" dirty="0">
              <a:solidFill>
                <a:srgbClr val="931A68"/>
              </a:solidFill>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public</a:t>
            </a:r>
            <a:r>
              <a:rPr lang="en-US" sz="900" dirty="0">
                <a:latin typeface="Menlo" panose="020B0609030804020204" pitchFamily="49" charset="0"/>
              </a:rPr>
              <a:t> </a:t>
            </a:r>
            <a:r>
              <a:rPr lang="en-US" sz="900" dirty="0">
                <a:solidFill>
                  <a:srgbClr val="931A68"/>
                </a:solidFill>
                <a:latin typeface="Menlo" panose="020B0609030804020204" pitchFamily="49" charset="0"/>
              </a:rPr>
              <a:t>void</a:t>
            </a:r>
            <a:r>
              <a:rPr lang="en-US" sz="900" dirty="0">
                <a:latin typeface="Menlo" panose="020B0609030804020204" pitchFamily="49" charset="0"/>
              </a:rPr>
              <a:t> </a:t>
            </a:r>
            <a:r>
              <a:rPr lang="en-US" sz="900" dirty="0" err="1">
                <a:latin typeface="Menlo" panose="020B0609030804020204" pitchFamily="49" charset="0"/>
              </a:rPr>
              <a:t>iterativePostorder</a:t>
            </a:r>
            <a:r>
              <a:rPr lang="en-US" sz="900" dirty="0">
                <a:latin typeface="Menlo" panose="020B0609030804020204" pitchFamily="49" charset="0"/>
              </a:rPr>
              <a:t>() {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s1</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r>
              <a:rPr lang="en-US" sz="900" dirty="0">
                <a:solidFill>
                  <a:srgbClr val="7E504F"/>
                </a:solidFill>
                <a:latin typeface="Menlo" panose="020B0609030804020204" pitchFamily="49" charset="0"/>
              </a:rPr>
              <a:t>s2</a:t>
            </a:r>
            <a:r>
              <a:rPr lang="en-US" sz="900" dirty="0">
                <a:latin typeface="Menlo" panose="020B0609030804020204" pitchFamily="49" charset="0"/>
              </a:rPr>
              <a:t> = </a:t>
            </a:r>
            <a:r>
              <a:rPr lang="en-US" sz="900" dirty="0">
                <a:solidFill>
                  <a:srgbClr val="931A68"/>
                </a:solidFill>
                <a:latin typeface="Menlo" panose="020B0609030804020204" pitchFamily="49" charset="0"/>
              </a:rPr>
              <a:t>new</a:t>
            </a:r>
            <a:r>
              <a:rPr lang="en-US" sz="900" dirty="0">
                <a:latin typeface="Menlo" panose="020B0609030804020204" pitchFamily="49" charset="0"/>
              </a:rPr>
              <a:t> Stack&lt;</a:t>
            </a:r>
            <a:r>
              <a:rPr lang="en-US" sz="900" dirty="0" err="1">
                <a:latin typeface="Menlo" panose="020B0609030804020204" pitchFamily="49" charset="0"/>
              </a:rPr>
              <a:t>TreeNode</a:t>
            </a:r>
            <a:r>
              <a:rPr lang="en-US" sz="900" dirty="0">
                <a:latin typeface="Menlo" panose="020B0609030804020204" pitchFamily="49" charset="0"/>
              </a:rPr>
              <a:t>&lt;E&gt;&gt;();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a:solidFill>
                  <a:srgbClr val="0326CC"/>
                </a:solidFill>
                <a:latin typeface="Menlo" panose="020B0609030804020204" pitchFamily="49" charset="0"/>
              </a:rPr>
              <a:t>root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return</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a:solidFill>
                  <a:srgbClr val="0326CC"/>
                </a:solidFill>
                <a:latin typeface="Menlo" panose="020B0609030804020204" pitchFamily="49" charset="0"/>
              </a:rPr>
              <a:t>root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.isEmpty()) {</a:t>
            </a:r>
          </a:p>
          <a:p>
            <a:r>
              <a:rPr lang="en-US" sz="900" dirty="0">
                <a:latin typeface="Menlo" panose="020B0609030804020204" pitchFamily="49" charset="0"/>
              </a:rPr>
              <a:t>        </a:t>
            </a:r>
            <a:r>
              <a:rPr lang="zh-CN" alt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s1</a:t>
            </a:r>
            <a:r>
              <a:rPr lang="en-US" sz="900" dirty="0">
                <a:latin typeface="Menlo" panose="020B0609030804020204" pitchFamily="49" charset="0"/>
              </a:rPr>
              <a:t>.pop(); </a:t>
            </a:r>
          </a:p>
          <a:p>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.push(</a:t>
            </a:r>
            <a:r>
              <a:rPr lang="en-US" sz="900" dirty="0">
                <a:solidFill>
                  <a:srgbClr val="7E504F"/>
                </a:solidFill>
                <a:latin typeface="Menlo" panose="020B0609030804020204" pitchFamily="49" charset="0"/>
              </a:rPr>
              <a:t>temp</a:t>
            </a:r>
            <a:r>
              <a:rPr lang="en-US" sz="900" dirty="0">
                <a:latin typeface="Menlo" panose="020B0609030804020204" pitchFamily="49" charset="0"/>
              </a:rPr>
              <a:t>); </a:t>
            </a:r>
            <a:br>
              <a:rPr lang="en-US" sz="900" dirty="0">
                <a:latin typeface="Menlo" panose="020B0609030804020204" pitchFamily="49" charset="0"/>
              </a:rPr>
            </a:br>
            <a:endParaRPr lang="en-US" sz="900" dirty="0">
              <a:latin typeface="Menlo" panose="020B0609030804020204" pitchFamily="49" charset="0"/>
            </a:endParaRP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left</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931A68"/>
                </a:solidFill>
                <a:latin typeface="Menlo" panose="020B0609030804020204" pitchFamily="49" charset="0"/>
              </a:rPr>
              <a:t>if</a:t>
            </a:r>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 </a:t>
            </a:r>
            <a:r>
              <a:rPr lang="en-US" sz="900" dirty="0">
                <a:solidFill>
                  <a:srgbClr val="931A68"/>
                </a:solidFill>
                <a:latin typeface="Menlo" panose="020B0609030804020204" pitchFamily="49" charset="0"/>
              </a:rPr>
              <a:t>null</a:t>
            </a:r>
            <a:r>
              <a:rPr lang="en-US" sz="900" dirty="0">
                <a:latin typeface="Menlo" panose="020B0609030804020204" pitchFamily="49" charset="0"/>
              </a:rPr>
              <a:t>) </a:t>
            </a:r>
          </a:p>
          <a:p>
            <a:r>
              <a:rPr lang="en-US" sz="900" dirty="0">
                <a:latin typeface="Menlo" panose="020B0609030804020204" pitchFamily="49" charset="0"/>
              </a:rPr>
              <a:t>                </a:t>
            </a:r>
            <a:r>
              <a:rPr lang="en-US" sz="900" dirty="0">
                <a:solidFill>
                  <a:srgbClr val="7E504F"/>
                </a:solidFill>
                <a:latin typeface="Menlo" panose="020B0609030804020204" pitchFamily="49" charset="0"/>
              </a:rPr>
              <a:t>s1</a:t>
            </a:r>
            <a:r>
              <a:rPr lang="en-US" sz="900" dirty="0">
                <a:latin typeface="Menlo" panose="020B0609030804020204" pitchFamily="49" charset="0"/>
              </a:rPr>
              <a:t>.push(</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a:t>
            </a:r>
            <a:r>
              <a:rPr lang="en-US" sz="900" dirty="0" err="1">
                <a:solidFill>
                  <a:srgbClr val="0326CC"/>
                </a:solidFill>
                <a:latin typeface="Menlo" panose="020B0609030804020204" pitchFamily="49" charset="0"/>
              </a:rPr>
              <a:t>right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r>
              <a:rPr lang="en-US" sz="900" dirty="0">
                <a:solidFill>
                  <a:srgbClr val="931A68"/>
                </a:solidFill>
                <a:latin typeface="Menlo" panose="020B0609030804020204" pitchFamily="49" charset="0"/>
              </a:rPr>
              <a:t>while</a:t>
            </a:r>
            <a:r>
              <a:rPr lang="en-US" sz="900" dirty="0">
                <a:latin typeface="Menlo" panose="020B0609030804020204" pitchFamily="49" charset="0"/>
              </a:rPr>
              <a:t> (!</a:t>
            </a:r>
            <a:r>
              <a:rPr lang="en-US" sz="900" dirty="0">
                <a:solidFill>
                  <a:srgbClr val="7E504F"/>
                </a:solidFill>
                <a:latin typeface="Menlo" panose="020B0609030804020204" pitchFamily="49" charset="0"/>
              </a:rPr>
              <a:t>s2</a:t>
            </a:r>
            <a:r>
              <a:rPr lang="en-US" sz="900" dirty="0">
                <a:latin typeface="Menlo" panose="020B0609030804020204" pitchFamily="49" charset="0"/>
              </a:rPr>
              <a:t>.isEmpty()) { </a:t>
            </a:r>
          </a:p>
          <a:p>
            <a:r>
              <a:rPr lang="en-US" sz="900" dirty="0">
                <a:latin typeface="Menlo" panose="020B0609030804020204" pitchFamily="49" charset="0"/>
              </a:rPr>
              <a:t>        	</a:t>
            </a:r>
            <a:r>
              <a:rPr lang="en-US" sz="900" dirty="0" err="1">
                <a:latin typeface="Menlo" panose="020B0609030804020204" pitchFamily="49" charset="0"/>
              </a:rPr>
              <a:t>TreeNode</a:t>
            </a:r>
            <a:r>
              <a:rPr lang="en-US" sz="900" dirty="0">
                <a:latin typeface="Menlo" panose="020B0609030804020204" pitchFamily="49" charset="0"/>
              </a:rPr>
              <a:t>&lt;E&gt; </a:t>
            </a:r>
            <a:r>
              <a:rPr lang="en-US" sz="900" dirty="0">
                <a:solidFill>
                  <a:srgbClr val="7E504F"/>
                </a:solidFill>
                <a:latin typeface="Menlo" panose="020B0609030804020204" pitchFamily="49" charset="0"/>
              </a:rPr>
              <a:t>temp</a:t>
            </a:r>
            <a:r>
              <a:rPr lang="en-US" sz="900" dirty="0">
                <a:latin typeface="Menlo" panose="020B0609030804020204" pitchFamily="49" charset="0"/>
              </a:rPr>
              <a:t> = </a:t>
            </a:r>
            <a:r>
              <a:rPr lang="en-US" sz="900" dirty="0">
                <a:solidFill>
                  <a:srgbClr val="7E504F"/>
                </a:solidFill>
                <a:latin typeface="Menlo" panose="020B0609030804020204" pitchFamily="49" charset="0"/>
              </a:rPr>
              <a:t>s2</a:t>
            </a:r>
            <a:r>
              <a:rPr lang="en-US" sz="900" dirty="0">
                <a:latin typeface="Menlo" panose="020B0609030804020204" pitchFamily="49" charset="0"/>
              </a:rPr>
              <a:t>.pop(); </a:t>
            </a:r>
          </a:p>
          <a:p>
            <a:r>
              <a:rPr lang="en-US" sz="900" dirty="0">
                <a:latin typeface="Menlo" panose="020B0609030804020204" pitchFamily="49" charset="0"/>
              </a:rPr>
              <a:t>        	</a:t>
            </a:r>
            <a:r>
              <a:rPr lang="en-US" sz="900" dirty="0" err="1">
                <a:solidFill>
                  <a:srgbClr val="7E504F"/>
                </a:solidFill>
                <a:latin typeface="Menlo" panose="020B0609030804020204" pitchFamily="49" charset="0"/>
              </a:rPr>
              <a:t>temp</a:t>
            </a:r>
            <a:r>
              <a:rPr lang="en-US" sz="900" dirty="0" err="1">
                <a:latin typeface="Menlo" panose="020B0609030804020204" pitchFamily="49" charset="0"/>
              </a:rPr>
              <a:t>.visit</a:t>
            </a:r>
            <a:r>
              <a:rPr lang="en-US" sz="900" dirty="0">
                <a:latin typeface="Menlo" panose="020B0609030804020204" pitchFamily="49" charset="0"/>
              </a:rPr>
              <a:t>(); </a:t>
            </a:r>
          </a:p>
          <a:p>
            <a:r>
              <a:rPr lang="en-US" sz="900" dirty="0">
                <a:latin typeface="Menlo" panose="020B0609030804020204" pitchFamily="49" charset="0"/>
              </a:rPr>
              <a:t>        } </a:t>
            </a:r>
          </a:p>
          <a:p>
            <a:r>
              <a:rPr lang="en-US" sz="900" dirty="0">
                <a:latin typeface="Menlo" panose="020B0609030804020204" pitchFamily="49" charset="0"/>
              </a:rPr>
              <a:t>    }</a:t>
            </a:r>
          </a:p>
          <a:p>
            <a:pPr>
              <a:spcBef>
                <a:spcPts val="100"/>
              </a:spcBef>
              <a:spcAft>
                <a:spcPts val="100"/>
              </a:spcAft>
            </a:pPr>
            <a:r>
              <a:rPr lang="en-US" sz="900" dirty="0">
                <a:latin typeface="Menlo" panose="020B0609030804020204" pitchFamily="49" charset="0"/>
              </a:rPr>
              <a:t>}</a:t>
            </a:r>
          </a:p>
        </p:txBody>
      </p:sp>
      <p:sp>
        <p:nvSpPr>
          <p:cNvPr id="112" name="Rectangle 111">
            <a:extLst>
              <a:ext uri="{FF2B5EF4-FFF2-40B4-BE49-F238E27FC236}">
                <a16:creationId xmlns:a16="http://schemas.microsoft.com/office/drawing/2014/main" id="{AEF9B43F-B03F-1248-977C-D4798C6664D0}"/>
              </a:ext>
            </a:extLst>
          </p:cNvPr>
          <p:cNvSpPr/>
          <p:nvPr/>
        </p:nvSpPr>
        <p:spPr>
          <a:xfrm>
            <a:off x="7721343" y="3434468"/>
            <a:ext cx="1121228" cy="338554"/>
          </a:xfrm>
          <a:prstGeom prst="rect">
            <a:avLst/>
          </a:prstGeom>
          <a:solidFill>
            <a:srgbClr val="E6A20E"/>
          </a:solidFill>
        </p:spPr>
        <p:txBody>
          <a:bodyPr wrap="square">
            <a:spAutoFit/>
          </a:bodyPr>
          <a:lstStyle/>
          <a:p>
            <a:pPr algn="ctr"/>
            <a:r>
              <a:rPr lang="en-US" sz="1600" dirty="0">
                <a:latin typeface="Arial"/>
                <a:cs typeface="Arial"/>
              </a:rPr>
              <a:t>Iterative</a:t>
            </a:r>
          </a:p>
        </p:txBody>
      </p:sp>
      <p:sp>
        <p:nvSpPr>
          <p:cNvPr id="113" name="Rectangle 112">
            <a:extLst>
              <a:ext uri="{FF2B5EF4-FFF2-40B4-BE49-F238E27FC236}">
                <a16:creationId xmlns:a16="http://schemas.microsoft.com/office/drawing/2014/main" id="{C644F969-8466-9A4A-AFFD-FE1246A56154}"/>
              </a:ext>
            </a:extLst>
          </p:cNvPr>
          <p:cNvSpPr/>
          <p:nvPr/>
        </p:nvSpPr>
        <p:spPr>
          <a:xfrm>
            <a:off x="4500052" y="3869064"/>
            <a:ext cx="3738261" cy="38512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4" name="Rectangle 113">
            <a:extLst>
              <a:ext uri="{FF2B5EF4-FFF2-40B4-BE49-F238E27FC236}">
                <a16:creationId xmlns:a16="http://schemas.microsoft.com/office/drawing/2014/main" id="{77FED1FA-E324-2E44-9636-9B79C26527A6}"/>
              </a:ext>
            </a:extLst>
          </p:cNvPr>
          <p:cNvSpPr/>
          <p:nvPr/>
        </p:nvSpPr>
        <p:spPr>
          <a:xfrm>
            <a:off x="4657307" y="4861765"/>
            <a:ext cx="1166870" cy="17319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5" name="Rectangle 114">
            <a:extLst>
              <a:ext uri="{FF2B5EF4-FFF2-40B4-BE49-F238E27FC236}">
                <a16:creationId xmlns:a16="http://schemas.microsoft.com/office/drawing/2014/main" id="{126EC064-888F-B648-A629-BA3FC3098B03}"/>
              </a:ext>
            </a:extLst>
          </p:cNvPr>
          <p:cNvSpPr/>
          <p:nvPr/>
        </p:nvSpPr>
        <p:spPr>
          <a:xfrm>
            <a:off x="4569056" y="5827028"/>
            <a:ext cx="2089783" cy="56240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6" name="Rectangle 115">
            <a:extLst>
              <a:ext uri="{FF2B5EF4-FFF2-40B4-BE49-F238E27FC236}">
                <a16:creationId xmlns:a16="http://schemas.microsoft.com/office/drawing/2014/main" id="{E5986216-3CE3-9F49-BD1E-949A65A82C25}"/>
              </a:ext>
            </a:extLst>
          </p:cNvPr>
          <p:cNvSpPr/>
          <p:nvPr/>
        </p:nvSpPr>
        <p:spPr>
          <a:xfrm>
            <a:off x="4657307" y="5128679"/>
            <a:ext cx="1964962" cy="60462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17" name="TextBox 116">
            <a:extLst>
              <a:ext uri="{FF2B5EF4-FFF2-40B4-BE49-F238E27FC236}">
                <a16:creationId xmlns:a16="http://schemas.microsoft.com/office/drawing/2014/main" id="{E0F1B224-B58D-D34E-A453-A9C45A93024B}"/>
              </a:ext>
            </a:extLst>
          </p:cNvPr>
          <p:cNvSpPr txBox="1"/>
          <p:nvPr/>
        </p:nvSpPr>
        <p:spPr>
          <a:xfrm>
            <a:off x="5837987" y="6389429"/>
            <a:ext cx="2792752" cy="307777"/>
          </a:xfrm>
          <a:prstGeom prst="rect">
            <a:avLst/>
          </a:prstGeom>
          <a:noFill/>
        </p:spPr>
        <p:txBody>
          <a:bodyPr wrap="none" rtlCol="0">
            <a:spAutoFit/>
          </a:bodyPr>
          <a:lstStyle/>
          <a:p>
            <a:r>
              <a:rPr lang="en-US" sz="1400" dirty="0">
                <a:solidFill>
                  <a:schemeClr val="accent6"/>
                </a:solidFill>
                <a:latin typeface="Arial" panose="020B0604020202020204" pitchFamily="34" charset="0"/>
                <a:cs typeface="Arial" panose="020B0604020202020204" pitchFamily="34" charset="0"/>
              </a:rPr>
              <a:t>visit all elements of second stack</a:t>
            </a:r>
          </a:p>
        </p:txBody>
      </p:sp>
      <p:sp>
        <p:nvSpPr>
          <p:cNvPr id="6" name="Rectangle 5">
            <a:extLst>
              <a:ext uri="{FF2B5EF4-FFF2-40B4-BE49-F238E27FC236}">
                <a16:creationId xmlns:a16="http://schemas.microsoft.com/office/drawing/2014/main" id="{7C4E5AC9-78BE-A00B-D470-28A7CB1C55AB}"/>
              </a:ext>
            </a:extLst>
          </p:cNvPr>
          <p:cNvSpPr/>
          <p:nvPr/>
        </p:nvSpPr>
        <p:spPr>
          <a:xfrm>
            <a:off x="7648687" y="44275"/>
            <a:ext cx="1445692" cy="94149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sz="1600" dirty="0"/>
              <a:t>Iterative algorithm not covered in exam</a:t>
            </a:r>
            <a:endParaRPr lang="en-SE" sz="1600" dirty="0"/>
          </a:p>
        </p:txBody>
      </p:sp>
    </p:spTree>
    <p:extLst>
      <p:ext uri="{BB962C8B-B14F-4D97-AF65-F5344CB8AC3E}">
        <p14:creationId xmlns:p14="http://schemas.microsoft.com/office/powerpoint/2010/main" val="1541494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6"/>
                                        </p:tgtEl>
                                        <p:attrNameLst>
                                          <p:attrName>style.visibility</p:attrName>
                                        </p:attrNameLst>
                                      </p:cBhvr>
                                      <p:to>
                                        <p:strVal val="visible"/>
                                      </p:to>
                                    </p:set>
                                    <p:animEffect transition="in" filter="dissolve">
                                      <p:cBhvr>
                                        <p:cTn id="10" dur="500"/>
                                        <p:tgtEl>
                                          <p:spTgt spid="6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dissolve">
                                      <p:cBhvr>
                                        <p:cTn id="15" dur="500"/>
                                        <p:tgtEl>
                                          <p:spTgt spid="68"/>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dissolve">
                                      <p:cBhvr>
                                        <p:cTn id="20" dur="500"/>
                                        <p:tgtEl>
                                          <p:spTgt spid="69"/>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dissolve">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grpId="0" nodeType="click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dissolv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animEffect transition="in" filter="dissolve">
                                      <p:cBhvr>
                                        <p:cTn id="35" dur="500"/>
                                        <p:tgtEl>
                                          <p:spTgt spid="3">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3">
                                            <p:txEl>
                                              <p:pRg st="1" end="1"/>
                                            </p:txEl>
                                          </p:spTgt>
                                        </p:tgtEl>
                                        <p:attrNameLst>
                                          <p:attrName>style.visibility</p:attrName>
                                        </p:attrNameLst>
                                      </p:cBhvr>
                                      <p:to>
                                        <p:strVal val="visible"/>
                                      </p:to>
                                    </p:set>
                                    <p:animEffect transition="in" filter="dissolve">
                                      <p:cBhvr>
                                        <p:cTn id="40" dur="500"/>
                                        <p:tgtEl>
                                          <p:spTgt spid="3">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3">
                                            <p:txEl>
                                              <p:pRg st="2" end="2"/>
                                            </p:txEl>
                                          </p:spTgt>
                                        </p:tgtEl>
                                        <p:attrNameLst>
                                          <p:attrName>style.visibility</p:attrName>
                                        </p:attrNameLst>
                                      </p:cBhvr>
                                      <p:to>
                                        <p:strVal val="visible"/>
                                      </p:to>
                                    </p:set>
                                    <p:animEffect transition="in" filter="dissolve">
                                      <p:cBhvr>
                                        <p:cTn id="45" dur="500"/>
                                        <p:tgtEl>
                                          <p:spTgt spid="3">
                                            <p:txEl>
                                              <p:pRg st="2" end="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3">
                                            <p:txEl>
                                              <p:pRg st="3" end="3"/>
                                            </p:txEl>
                                          </p:spTgt>
                                        </p:tgtEl>
                                        <p:attrNameLst>
                                          <p:attrName>style.visibility</p:attrName>
                                        </p:attrNameLst>
                                      </p:cBhvr>
                                      <p:to>
                                        <p:strVal val="visible"/>
                                      </p:to>
                                    </p:set>
                                    <p:animEffect transition="in" filter="dissolve">
                                      <p:cBhvr>
                                        <p:cTn id="50" dur="500"/>
                                        <p:tgtEl>
                                          <p:spTgt spid="3">
                                            <p:txEl>
                                              <p:pRg st="3" end="3"/>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animEffect transition="in" filter="dissolve">
                                      <p:cBhvr>
                                        <p:cTn id="55" dur="500"/>
                                        <p:tgtEl>
                                          <p:spTgt spid="3">
                                            <p:txEl>
                                              <p:pRg st="4" end="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dissolve">
                                      <p:cBhvr>
                                        <p:cTn id="60" dur="500"/>
                                        <p:tgtEl>
                                          <p:spTgt spid="16"/>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0"/>
                                        </p:tgtEl>
                                        <p:attrNameLst>
                                          <p:attrName>style.visibility</p:attrName>
                                        </p:attrNameLst>
                                      </p:cBhvr>
                                      <p:to>
                                        <p:strVal val="visible"/>
                                      </p:to>
                                    </p:set>
                                    <p:animEffect transition="in" filter="dissolve">
                                      <p:cBhvr>
                                        <p:cTn id="63" dur="500"/>
                                        <p:tgtEl>
                                          <p:spTgt spid="20"/>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dissolve">
                                      <p:cBhvr>
                                        <p:cTn id="66" dur="500"/>
                                        <p:tgtEl>
                                          <p:spTgt spid="2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dissolve">
                                      <p:cBhvr>
                                        <p:cTn id="69" dur="500"/>
                                        <p:tgtEl>
                                          <p:spTgt spid="22"/>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3"/>
                                        </p:tgtEl>
                                        <p:attrNameLst>
                                          <p:attrName>style.visibility</p:attrName>
                                        </p:attrNameLst>
                                      </p:cBhvr>
                                      <p:to>
                                        <p:strVal val="visible"/>
                                      </p:to>
                                    </p:set>
                                    <p:animEffect transition="in" filter="dissolve">
                                      <p:cBhvr>
                                        <p:cTn id="72" dur="500"/>
                                        <p:tgtEl>
                                          <p:spTgt spid="23"/>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Effect transition="in" filter="dissolve">
                                      <p:cBhvr>
                                        <p:cTn id="75" dur="500"/>
                                        <p:tgtEl>
                                          <p:spTgt spid="24"/>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dissolve">
                                      <p:cBhvr>
                                        <p:cTn id="78" dur="500"/>
                                        <p:tgtEl>
                                          <p:spTgt spid="25"/>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6"/>
                                        </p:tgtEl>
                                        <p:attrNameLst>
                                          <p:attrName>style.visibility</p:attrName>
                                        </p:attrNameLst>
                                      </p:cBhvr>
                                      <p:to>
                                        <p:strVal val="visible"/>
                                      </p:to>
                                    </p:set>
                                    <p:animEffect transition="in" filter="dissolve">
                                      <p:cBhvr>
                                        <p:cTn id="81" dur="500"/>
                                        <p:tgtEl>
                                          <p:spTgt spid="26"/>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dissolve">
                                      <p:cBhvr>
                                        <p:cTn id="84" dur="500"/>
                                        <p:tgtEl>
                                          <p:spTgt spid="27"/>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28"/>
                                        </p:tgtEl>
                                        <p:attrNameLst>
                                          <p:attrName>style.visibility</p:attrName>
                                        </p:attrNameLst>
                                      </p:cBhvr>
                                      <p:to>
                                        <p:strVal val="visible"/>
                                      </p:to>
                                    </p:set>
                                    <p:animEffect transition="in" filter="dissolve">
                                      <p:cBhvr>
                                        <p:cTn id="87" dur="500"/>
                                        <p:tgtEl>
                                          <p:spTgt spid="28"/>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29"/>
                                        </p:tgtEl>
                                        <p:attrNameLst>
                                          <p:attrName>style.visibility</p:attrName>
                                        </p:attrNameLst>
                                      </p:cBhvr>
                                      <p:to>
                                        <p:strVal val="visible"/>
                                      </p:to>
                                    </p:set>
                                    <p:animEffect transition="in" filter="dissolve">
                                      <p:cBhvr>
                                        <p:cTn id="90" dur="500"/>
                                        <p:tgtEl>
                                          <p:spTgt spid="29"/>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0"/>
                                        </p:tgtEl>
                                        <p:attrNameLst>
                                          <p:attrName>style.visibility</p:attrName>
                                        </p:attrNameLst>
                                      </p:cBhvr>
                                      <p:to>
                                        <p:strVal val="visible"/>
                                      </p:to>
                                    </p:set>
                                    <p:animEffect transition="in" filter="dissolve">
                                      <p:cBhvr>
                                        <p:cTn id="93" dur="500"/>
                                        <p:tgtEl>
                                          <p:spTgt spid="30"/>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1"/>
                                        </p:tgtEl>
                                        <p:attrNameLst>
                                          <p:attrName>style.visibility</p:attrName>
                                        </p:attrNameLst>
                                      </p:cBhvr>
                                      <p:to>
                                        <p:strVal val="visible"/>
                                      </p:to>
                                    </p:set>
                                    <p:animEffect transition="in" filter="dissolve">
                                      <p:cBhvr>
                                        <p:cTn id="96" dur="500"/>
                                        <p:tgtEl>
                                          <p:spTgt spid="3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animEffect transition="in" filter="dissolve">
                                      <p:cBhvr>
                                        <p:cTn id="99" dur="500"/>
                                        <p:tgtEl>
                                          <p:spTgt spid="3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animEffect transition="in" filter="dissolve">
                                      <p:cBhvr>
                                        <p:cTn id="102" dur="500"/>
                                        <p:tgtEl>
                                          <p:spTgt spid="33"/>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34"/>
                                        </p:tgtEl>
                                        <p:attrNameLst>
                                          <p:attrName>style.visibility</p:attrName>
                                        </p:attrNameLst>
                                      </p:cBhvr>
                                      <p:to>
                                        <p:strVal val="visible"/>
                                      </p:to>
                                    </p:set>
                                    <p:animEffect transition="in" filter="dissolve">
                                      <p:cBhvr>
                                        <p:cTn id="105" dur="500"/>
                                        <p:tgtEl>
                                          <p:spTgt spid="34"/>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35"/>
                                        </p:tgtEl>
                                        <p:attrNameLst>
                                          <p:attrName>style.visibility</p:attrName>
                                        </p:attrNameLst>
                                      </p:cBhvr>
                                      <p:to>
                                        <p:strVal val="visible"/>
                                      </p:to>
                                    </p:set>
                                    <p:animEffect transition="in" filter="dissolve">
                                      <p:cBhvr>
                                        <p:cTn id="108" dur="500"/>
                                        <p:tgtEl>
                                          <p:spTgt spid="35"/>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36"/>
                                        </p:tgtEl>
                                        <p:attrNameLst>
                                          <p:attrName>style.visibility</p:attrName>
                                        </p:attrNameLst>
                                      </p:cBhvr>
                                      <p:to>
                                        <p:strVal val="visible"/>
                                      </p:to>
                                    </p:set>
                                    <p:animEffect transition="in" filter="dissolve">
                                      <p:cBhvr>
                                        <p:cTn id="111" dur="500"/>
                                        <p:tgtEl>
                                          <p:spTgt spid="36"/>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Effect transition="in" filter="dissolve">
                                      <p:cBhvr>
                                        <p:cTn id="114" dur="500"/>
                                        <p:tgtEl>
                                          <p:spTgt spid="37"/>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38"/>
                                        </p:tgtEl>
                                        <p:attrNameLst>
                                          <p:attrName>style.visibility</p:attrName>
                                        </p:attrNameLst>
                                      </p:cBhvr>
                                      <p:to>
                                        <p:strVal val="visible"/>
                                      </p:to>
                                    </p:set>
                                    <p:animEffect transition="in" filter="dissolve">
                                      <p:cBhvr>
                                        <p:cTn id="117" dur="500"/>
                                        <p:tgtEl>
                                          <p:spTgt spid="38"/>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grpId="0" nodeType="clickEffect">
                                  <p:stCondLst>
                                    <p:cond delay="0"/>
                                  </p:stCondLst>
                                  <p:childTnLst>
                                    <p:set>
                                      <p:cBhvr>
                                        <p:cTn id="121" dur="1" fill="hold">
                                          <p:stCondLst>
                                            <p:cond delay="0"/>
                                          </p:stCondLst>
                                        </p:cTn>
                                        <p:tgtEl>
                                          <p:spTgt spid="73"/>
                                        </p:tgtEl>
                                        <p:attrNameLst>
                                          <p:attrName>style.visibility</p:attrName>
                                        </p:attrNameLst>
                                      </p:cBhvr>
                                      <p:to>
                                        <p:strVal val="visible"/>
                                      </p:to>
                                    </p:set>
                                    <p:animEffect transition="in" filter="dissolve">
                                      <p:cBhvr>
                                        <p:cTn id="122" dur="500"/>
                                        <p:tgtEl>
                                          <p:spTgt spid="73"/>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81"/>
                                        </p:tgtEl>
                                        <p:attrNameLst>
                                          <p:attrName>style.visibility</p:attrName>
                                        </p:attrNameLst>
                                      </p:cBhvr>
                                      <p:to>
                                        <p:strVal val="visible"/>
                                      </p:to>
                                    </p:set>
                                    <p:animEffect transition="in" filter="dissolve">
                                      <p:cBhvr>
                                        <p:cTn id="125" dur="500"/>
                                        <p:tgtEl>
                                          <p:spTgt spid="81"/>
                                        </p:tgtEl>
                                      </p:cBhvr>
                                    </p:animEffec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grpId="0" nodeType="clickEffect">
                                  <p:stCondLst>
                                    <p:cond delay="0"/>
                                  </p:stCondLst>
                                  <p:childTnLst>
                                    <p:set>
                                      <p:cBhvr>
                                        <p:cTn id="129" dur="1" fill="hold">
                                          <p:stCondLst>
                                            <p:cond delay="0"/>
                                          </p:stCondLst>
                                        </p:cTn>
                                        <p:tgtEl>
                                          <p:spTgt spid="82"/>
                                        </p:tgtEl>
                                        <p:attrNameLst>
                                          <p:attrName>style.visibility</p:attrName>
                                        </p:attrNameLst>
                                      </p:cBhvr>
                                      <p:to>
                                        <p:strVal val="visible"/>
                                      </p:to>
                                    </p:set>
                                    <p:animEffect transition="in" filter="dissolve">
                                      <p:cBhvr>
                                        <p:cTn id="130" dur="500"/>
                                        <p:tgtEl>
                                          <p:spTgt spid="82"/>
                                        </p:tgtEl>
                                      </p:cBhvr>
                                    </p:animEffect>
                                  </p:childTnLst>
                                </p:cTn>
                              </p:par>
                            </p:childTnLst>
                          </p:cTn>
                        </p:par>
                      </p:childTnLst>
                    </p:cTn>
                  </p:par>
                  <p:par>
                    <p:cTn id="131" fill="hold">
                      <p:stCondLst>
                        <p:cond delay="indefinite"/>
                      </p:stCondLst>
                      <p:childTnLst>
                        <p:par>
                          <p:cTn id="132" fill="hold">
                            <p:stCondLst>
                              <p:cond delay="0"/>
                            </p:stCondLst>
                            <p:childTnLst>
                              <p:par>
                                <p:cTn id="133" presetID="9" presetClass="entr" presetSubtype="0" fill="hold" nodeType="clickEffect">
                                  <p:stCondLst>
                                    <p:cond delay="0"/>
                                  </p:stCondLst>
                                  <p:childTnLst>
                                    <p:set>
                                      <p:cBhvr>
                                        <p:cTn id="134" dur="1" fill="hold">
                                          <p:stCondLst>
                                            <p:cond delay="0"/>
                                          </p:stCondLst>
                                        </p:cTn>
                                        <p:tgtEl>
                                          <p:spTgt spid="89"/>
                                        </p:tgtEl>
                                        <p:attrNameLst>
                                          <p:attrName>style.visibility</p:attrName>
                                        </p:attrNameLst>
                                      </p:cBhvr>
                                      <p:to>
                                        <p:strVal val="visible"/>
                                      </p:to>
                                    </p:set>
                                    <p:animEffect transition="in" filter="dissolve">
                                      <p:cBhvr>
                                        <p:cTn id="135" dur="500"/>
                                        <p:tgtEl>
                                          <p:spTgt spid="89"/>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74"/>
                                        </p:tgtEl>
                                        <p:attrNameLst>
                                          <p:attrName>style.visibility</p:attrName>
                                        </p:attrNameLst>
                                      </p:cBhvr>
                                      <p:to>
                                        <p:strVal val="visible"/>
                                      </p:to>
                                    </p:set>
                                    <p:animEffect transition="in" filter="dissolve">
                                      <p:cBhvr>
                                        <p:cTn id="140" dur="500"/>
                                        <p:tgtEl>
                                          <p:spTgt spid="74"/>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83"/>
                                        </p:tgtEl>
                                        <p:attrNameLst>
                                          <p:attrName>style.visibility</p:attrName>
                                        </p:attrNameLst>
                                      </p:cBhvr>
                                      <p:to>
                                        <p:strVal val="visible"/>
                                      </p:to>
                                    </p:set>
                                    <p:animEffect transition="in" filter="dissolve">
                                      <p:cBhvr>
                                        <p:cTn id="145" dur="500"/>
                                        <p:tgtEl>
                                          <p:spTgt spid="83"/>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84"/>
                                        </p:tgtEl>
                                        <p:attrNameLst>
                                          <p:attrName>style.visibility</p:attrName>
                                        </p:attrNameLst>
                                      </p:cBhvr>
                                      <p:to>
                                        <p:strVal val="visible"/>
                                      </p:to>
                                    </p:set>
                                    <p:animEffect transition="in" filter="dissolve">
                                      <p:cBhvr>
                                        <p:cTn id="150" dur="500"/>
                                        <p:tgtEl>
                                          <p:spTgt spid="8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nodeType="clickEffect">
                                  <p:stCondLst>
                                    <p:cond delay="0"/>
                                  </p:stCondLst>
                                  <p:childTnLst>
                                    <p:set>
                                      <p:cBhvr>
                                        <p:cTn id="154" dur="1" fill="hold">
                                          <p:stCondLst>
                                            <p:cond delay="0"/>
                                          </p:stCondLst>
                                        </p:cTn>
                                        <p:tgtEl>
                                          <p:spTgt spid="91"/>
                                        </p:tgtEl>
                                        <p:attrNameLst>
                                          <p:attrName>style.visibility</p:attrName>
                                        </p:attrNameLst>
                                      </p:cBhvr>
                                      <p:to>
                                        <p:strVal val="visible"/>
                                      </p:to>
                                    </p:set>
                                    <p:animEffect transition="in" filter="dissolve">
                                      <p:cBhvr>
                                        <p:cTn id="155" dur="500"/>
                                        <p:tgtEl>
                                          <p:spTgt spid="9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5"/>
                                        </p:tgtEl>
                                        <p:attrNameLst>
                                          <p:attrName>style.visibility</p:attrName>
                                        </p:attrNameLst>
                                      </p:cBhvr>
                                      <p:to>
                                        <p:strVal val="visible"/>
                                      </p:to>
                                    </p:set>
                                    <p:animEffect transition="in" filter="dissolve">
                                      <p:cBhvr>
                                        <p:cTn id="160" dur="500"/>
                                        <p:tgtEl>
                                          <p:spTgt spid="7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5"/>
                                        </p:tgtEl>
                                        <p:attrNameLst>
                                          <p:attrName>style.visibility</p:attrName>
                                        </p:attrNameLst>
                                      </p:cBhvr>
                                      <p:to>
                                        <p:strVal val="visible"/>
                                      </p:to>
                                    </p:set>
                                    <p:animEffect transition="in" filter="dissolve">
                                      <p:cBhvr>
                                        <p:cTn id="165" dur="500"/>
                                        <p:tgtEl>
                                          <p:spTgt spid="85"/>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86"/>
                                        </p:tgtEl>
                                        <p:attrNameLst>
                                          <p:attrName>style.visibility</p:attrName>
                                        </p:attrNameLst>
                                      </p:cBhvr>
                                      <p:to>
                                        <p:strVal val="visible"/>
                                      </p:to>
                                    </p:set>
                                    <p:animEffect transition="in" filter="dissolve">
                                      <p:cBhvr>
                                        <p:cTn id="170" dur="500"/>
                                        <p:tgtEl>
                                          <p:spTgt spid="8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nodeType="clickEffect">
                                  <p:stCondLst>
                                    <p:cond delay="0"/>
                                  </p:stCondLst>
                                  <p:childTnLst>
                                    <p:set>
                                      <p:cBhvr>
                                        <p:cTn id="174" dur="1" fill="hold">
                                          <p:stCondLst>
                                            <p:cond delay="0"/>
                                          </p:stCondLst>
                                        </p:cTn>
                                        <p:tgtEl>
                                          <p:spTgt spid="93"/>
                                        </p:tgtEl>
                                        <p:attrNameLst>
                                          <p:attrName>style.visibility</p:attrName>
                                        </p:attrNameLst>
                                      </p:cBhvr>
                                      <p:to>
                                        <p:strVal val="visible"/>
                                      </p:to>
                                    </p:set>
                                    <p:animEffect transition="in" filter="dissolve">
                                      <p:cBhvr>
                                        <p:cTn id="175" dur="500"/>
                                        <p:tgtEl>
                                          <p:spTgt spid="93"/>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76"/>
                                        </p:tgtEl>
                                        <p:attrNameLst>
                                          <p:attrName>style.visibility</p:attrName>
                                        </p:attrNameLst>
                                      </p:cBhvr>
                                      <p:to>
                                        <p:strVal val="visible"/>
                                      </p:to>
                                    </p:set>
                                    <p:animEffect transition="in" filter="dissolve">
                                      <p:cBhvr>
                                        <p:cTn id="180" dur="500"/>
                                        <p:tgtEl>
                                          <p:spTgt spid="76"/>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nodeType="clickEffect">
                                  <p:stCondLst>
                                    <p:cond delay="0"/>
                                  </p:stCondLst>
                                  <p:childTnLst>
                                    <p:set>
                                      <p:cBhvr>
                                        <p:cTn id="184" dur="1" fill="hold">
                                          <p:stCondLst>
                                            <p:cond delay="0"/>
                                          </p:stCondLst>
                                        </p:cTn>
                                        <p:tgtEl>
                                          <p:spTgt spid="92"/>
                                        </p:tgtEl>
                                        <p:attrNameLst>
                                          <p:attrName>style.visibility</p:attrName>
                                        </p:attrNameLst>
                                      </p:cBhvr>
                                      <p:to>
                                        <p:strVal val="visible"/>
                                      </p:to>
                                    </p:set>
                                    <p:animEffect transition="in" filter="dissolve">
                                      <p:cBhvr>
                                        <p:cTn id="185" dur="500"/>
                                        <p:tgtEl>
                                          <p:spTgt spid="92"/>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77"/>
                                        </p:tgtEl>
                                        <p:attrNameLst>
                                          <p:attrName>style.visibility</p:attrName>
                                        </p:attrNameLst>
                                      </p:cBhvr>
                                      <p:to>
                                        <p:strVal val="visible"/>
                                      </p:to>
                                    </p:set>
                                    <p:animEffect transition="in" filter="dissolve">
                                      <p:cBhvr>
                                        <p:cTn id="190" dur="500"/>
                                        <p:tgtEl>
                                          <p:spTgt spid="77"/>
                                        </p:tgtEl>
                                      </p:cBhvr>
                                    </p:animEffec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90"/>
                                        </p:tgtEl>
                                        <p:attrNameLst>
                                          <p:attrName>style.visibility</p:attrName>
                                        </p:attrNameLst>
                                      </p:cBhvr>
                                      <p:to>
                                        <p:strVal val="visible"/>
                                      </p:to>
                                    </p:set>
                                    <p:animEffect transition="in" filter="dissolve">
                                      <p:cBhvr>
                                        <p:cTn id="195" dur="500"/>
                                        <p:tgtEl>
                                          <p:spTgt spid="90"/>
                                        </p:tgtEl>
                                      </p:cBhvr>
                                    </p:animEffect>
                                  </p:childTnLst>
                                </p:cTn>
                              </p:par>
                            </p:childTnLst>
                          </p:cTn>
                        </p:par>
                      </p:childTnLst>
                    </p:cTn>
                  </p:par>
                  <p:par>
                    <p:cTn id="196" fill="hold">
                      <p:stCondLst>
                        <p:cond delay="indefinite"/>
                      </p:stCondLst>
                      <p:childTnLst>
                        <p:par>
                          <p:cTn id="197" fill="hold">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78"/>
                                        </p:tgtEl>
                                        <p:attrNameLst>
                                          <p:attrName>style.visibility</p:attrName>
                                        </p:attrNameLst>
                                      </p:cBhvr>
                                      <p:to>
                                        <p:strVal val="visible"/>
                                      </p:to>
                                    </p:set>
                                    <p:animEffect transition="in" filter="dissolve">
                                      <p:cBhvr>
                                        <p:cTn id="200" dur="500"/>
                                        <p:tgtEl>
                                          <p:spTgt spid="78"/>
                                        </p:tgtEl>
                                      </p:cBhvr>
                                    </p:animEffec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87"/>
                                        </p:tgtEl>
                                        <p:attrNameLst>
                                          <p:attrName>style.visibility</p:attrName>
                                        </p:attrNameLst>
                                      </p:cBhvr>
                                      <p:to>
                                        <p:strVal val="visible"/>
                                      </p:to>
                                    </p:set>
                                    <p:animEffect transition="in" filter="dissolve">
                                      <p:cBhvr>
                                        <p:cTn id="205" dur="500"/>
                                        <p:tgtEl>
                                          <p:spTgt spid="87"/>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88"/>
                                        </p:tgtEl>
                                        <p:attrNameLst>
                                          <p:attrName>style.visibility</p:attrName>
                                        </p:attrNameLst>
                                      </p:cBhvr>
                                      <p:to>
                                        <p:strVal val="visible"/>
                                      </p:to>
                                    </p:set>
                                    <p:animEffect transition="in" filter="dissolve">
                                      <p:cBhvr>
                                        <p:cTn id="210" dur="500"/>
                                        <p:tgtEl>
                                          <p:spTgt spid="88"/>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nodeType="clickEffect">
                                  <p:stCondLst>
                                    <p:cond delay="0"/>
                                  </p:stCondLst>
                                  <p:childTnLst>
                                    <p:set>
                                      <p:cBhvr>
                                        <p:cTn id="214" dur="1" fill="hold">
                                          <p:stCondLst>
                                            <p:cond delay="0"/>
                                          </p:stCondLst>
                                        </p:cTn>
                                        <p:tgtEl>
                                          <p:spTgt spid="95"/>
                                        </p:tgtEl>
                                        <p:attrNameLst>
                                          <p:attrName>style.visibility</p:attrName>
                                        </p:attrNameLst>
                                      </p:cBhvr>
                                      <p:to>
                                        <p:strVal val="visible"/>
                                      </p:to>
                                    </p:set>
                                    <p:animEffect transition="in" filter="dissolve">
                                      <p:cBhvr>
                                        <p:cTn id="215" dur="500"/>
                                        <p:tgtEl>
                                          <p:spTgt spid="95"/>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79"/>
                                        </p:tgtEl>
                                        <p:attrNameLst>
                                          <p:attrName>style.visibility</p:attrName>
                                        </p:attrNameLst>
                                      </p:cBhvr>
                                      <p:to>
                                        <p:strVal val="visible"/>
                                      </p:to>
                                    </p:set>
                                    <p:animEffect transition="in" filter="dissolve">
                                      <p:cBhvr>
                                        <p:cTn id="220" dur="500"/>
                                        <p:tgtEl>
                                          <p:spTgt spid="79"/>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94"/>
                                        </p:tgtEl>
                                        <p:attrNameLst>
                                          <p:attrName>style.visibility</p:attrName>
                                        </p:attrNameLst>
                                      </p:cBhvr>
                                      <p:to>
                                        <p:strVal val="visible"/>
                                      </p:to>
                                    </p:set>
                                    <p:animEffect transition="in" filter="dissolve">
                                      <p:cBhvr>
                                        <p:cTn id="225" dur="500"/>
                                        <p:tgtEl>
                                          <p:spTgt spid="9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80"/>
                                        </p:tgtEl>
                                        <p:attrNameLst>
                                          <p:attrName>style.visibility</p:attrName>
                                        </p:attrNameLst>
                                      </p:cBhvr>
                                      <p:to>
                                        <p:strVal val="visible"/>
                                      </p:to>
                                    </p:set>
                                    <p:animEffect transition="in" filter="dissolve">
                                      <p:cBhvr>
                                        <p:cTn id="230" dur="500"/>
                                        <p:tgtEl>
                                          <p:spTgt spid="80"/>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96"/>
                                        </p:tgtEl>
                                        <p:attrNameLst>
                                          <p:attrName>style.visibility</p:attrName>
                                        </p:attrNameLst>
                                      </p:cBhvr>
                                      <p:to>
                                        <p:strVal val="visible"/>
                                      </p:to>
                                    </p:set>
                                    <p:animEffect transition="in" filter="dissolve">
                                      <p:cBhvr>
                                        <p:cTn id="235" dur="500"/>
                                        <p:tgtEl>
                                          <p:spTgt spid="96"/>
                                        </p:tgtEl>
                                      </p:cBhvr>
                                    </p:animEffec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110"/>
                                        </p:tgtEl>
                                        <p:attrNameLst>
                                          <p:attrName>style.visibility</p:attrName>
                                        </p:attrNameLst>
                                      </p:cBhvr>
                                      <p:to>
                                        <p:strVal val="visible"/>
                                      </p:to>
                                    </p:set>
                                    <p:animEffect transition="in" filter="dissolve">
                                      <p:cBhvr>
                                        <p:cTn id="240" dur="500"/>
                                        <p:tgtEl>
                                          <p:spTgt spid="110"/>
                                        </p:tgtEl>
                                      </p:cBhvr>
                                    </p:animEffect>
                                  </p:childTnLst>
                                </p:cTn>
                              </p:par>
                            </p:childTnLst>
                          </p:cTn>
                        </p:par>
                      </p:childTnLst>
                    </p:cTn>
                  </p:par>
                  <p:par>
                    <p:cTn id="241" fill="hold">
                      <p:stCondLst>
                        <p:cond delay="indefinite"/>
                      </p:stCondLst>
                      <p:childTnLst>
                        <p:par>
                          <p:cTn id="242" fill="hold">
                            <p:stCondLst>
                              <p:cond delay="0"/>
                            </p:stCondLst>
                            <p:childTnLst>
                              <p:par>
                                <p:cTn id="243" presetID="9" presetClass="entr" presetSubtype="0" fill="hold" grpId="0" nodeType="clickEffect">
                                  <p:stCondLst>
                                    <p:cond delay="0"/>
                                  </p:stCondLst>
                                  <p:childTnLst>
                                    <p:set>
                                      <p:cBhvr>
                                        <p:cTn id="244" dur="1" fill="hold">
                                          <p:stCondLst>
                                            <p:cond delay="0"/>
                                          </p:stCondLst>
                                        </p:cTn>
                                        <p:tgtEl>
                                          <p:spTgt spid="97"/>
                                        </p:tgtEl>
                                        <p:attrNameLst>
                                          <p:attrName>style.visibility</p:attrName>
                                        </p:attrNameLst>
                                      </p:cBhvr>
                                      <p:to>
                                        <p:strVal val="visible"/>
                                      </p:to>
                                    </p:set>
                                    <p:animEffect transition="in" filter="dissolve">
                                      <p:cBhvr>
                                        <p:cTn id="245" dur="500"/>
                                        <p:tgtEl>
                                          <p:spTgt spid="97"/>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109"/>
                                        </p:tgtEl>
                                        <p:attrNameLst>
                                          <p:attrName>style.visibility</p:attrName>
                                        </p:attrNameLst>
                                      </p:cBhvr>
                                      <p:to>
                                        <p:strVal val="visible"/>
                                      </p:to>
                                    </p:set>
                                    <p:animEffect transition="in" filter="dissolve">
                                      <p:cBhvr>
                                        <p:cTn id="250" dur="500"/>
                                        <p:tgtEl>
                                          <p:spTgt spid="109"/>
                                        </p:tgtEl>
                                      </p:cBhvr>
                                    </p:animEffec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8"/>
                                        </p:tgtEl>
                                        <p:attrNameLst>
                                          <p:attrName>style.visibility</p:attrName>
                                        </p:attrNameLst>
                                      </p:cBhvr>
                                      <p:to>
                                        <p:strVal val="visible"/>
                                      </p:to>
                                    </p:set>
                                    <p:animEffect transition="in" filter="dissolve">
                                      <p:cBhvr>
                                        <p:cTn id="255" dur="500"/>
                                        <p:tgtEl>
                                          <p:spTgt spid="98"/>
                                        </p:tgtEl>
                                      </p:cBhvr>
                                    </p:animEffec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nodeType="clickEffect">
                                  <p:stCondLst>
                                    <p:cond delay="0"/>
                                  </p:stCondLst>
                                  <p:childTnLst>
                                    <p:set>
                                      <p:cBhvr>
                                        <p:cTn id="259" dur="1" fill="hold">
                                          <p:stCondLst>
                                            <p:cond delay="0"/>
                                          </p:stCondLst>
                                        </p:cTn>
                                        <p:tgtEl>
                                          <p:spTgt spid="108"/>
                                        </p:tgtEl>
                                        <p:attrNameLst>
                                          <p:attrName>style.visibility</p:attrName>
                                        </p:attrNameLst>
                                      </p:cBhvr>
                                      <p:to>
                                        <p:strVal val="visible"/>
                                      </p:to>
                                    </p:set>
                                    <p:animEffect transition="in" filter="dissolve">
                                      <p:cBhvr>
                                        <p:cTn id="260" dur="500"/>
                                        <p:tgtEl>
                                          <p:spTgt spid="10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0" nodeType="clickEffect">
                                  <p:stCondLst>
                                    <p:cond delay="0"/>
                                  </p:stCondLst>
                                  <p:childTnLst>
                                    <p:set>
                                      <p:cBhvr>
                                        <p:cTn id="264" dur="1" fill="hold">
                                          <p:stCondLst>
                                            <p:cond delay="0"/>
                                          </p:stCondLst>
                                        </p:cTn>
                                        <p:tgtEl>
                                          <p:spTgt spid="99"/>
                                        </p:tgtEl>
                                        <p:attrNameLst>
                                          <p:attrName>style.visibility</p:attrName>
                                        </p:attrNameLst>
                                      </p:cBhvr>
                                      <p:to>
                                        <p:strVal val="visible"/>
                                      </p:to>
                                    </p:set>
                                    <p:animEffect transition="in" filter="dissolve">
                                      <p:cBhvr>
                                        <p:cTn id="265" dur="500"/>
                                        <p:tgtEl>
                                          <p:spTgt spid="99"/>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nodeType="clickEffect">
                                  <p:stCondLst>
                                    <p:cond delay="0"/>
                                  </p:stCondLst>
                                  <p:childTnLst>
                                    <p:set>
                                      <p:cBhvr>
                                        <p:cTn id="269" dur="1" fill="hold">
                                          <p:stCondLst>
                                            <p:cond delay="0"/>
                                          </p:stCondLst>
                                        </p:cTn>
                                        <p:tgtEl>
                                          <p:spTgt spid="107"/>
                                        </p:tgtEl>
                                        <p:attrNameLst>
                                          <p:attrName>style.visibility</p:attrName>
                                        </p:attrNameLst>
                                      </p:cBhvr>
                                      <p:to>
                                        <p:strVal val="visible"/>
                                      </p:to>
                                    </p:set>
                                    <p:animEffect transition="in" filter="dissolve">
                                      <p:cBhvr>
                                        <p:cTn id="270" dur="500"/>
                                        <p:tgtEl>
                                          <p:spTgt spid="107"/>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0" nodeType="clickEffect">
                                  <p:stCondLst>
                                    <p:cond delay="0"/>
                                  </p:stCondLst>
                                  <p:childTnLst>
                                    <p:set>
                                      <p:cBhvr>
                                        <p:cTn id="274" dur="1" fill="hold">
                                          <p:stCondLst>
                                            <p:cond delay="0"/>
                                          </p:stCondLst>
                                        </p:cTn>
                                        <p:tgtEl>
                                          <p:spTgt spid="100"/>
                                        </p:tgtEl>
                                        <p:attrNameLst>
                                          <p:attrName>style.visibility</p:attrName>
                                        </p:attrNameLst>
                                      </p:cBhvr>
                                      <p:to>
                                        <p:strVal val="visible"/>
                                      </p:to>
                                    </p:set>
                                    <p:animEffect transition="in" filter="dissolve">
                                      <p:cBhvr>
                                        <p:cTn id="275" dur="500"/>
                                        <p:tgtEl>
                                          <p:spTgt spid="100"/>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106"/>
                                        </p:tgtEl>
                                        <p:attrNameLst>
                                          <p:attrName>style.visibility</p:attrName>
                                        </p:attrNameLst>
                                      </p:cBhvr>
                                      <p:to>
                                        <p:strVal val="visible"/>
                                      </p:to>
                                    </p:set>
                                    <p:animEffect transition="in" filter="dissolve">
                                      <p:cBhvr>
                                        <p:cTn id="280" dur="500"/>
                                        <p:tgtEl>
                                          <p:spTgt spid="106"/>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01"/>
                                        </p:tgtEl>
                                        <p:attrNameLst>
                                          <p:attrName>style.visibility</p:attrName>
                                        </p:attrNameLst>
                                      </p:cBhvr>
                                      <p:to>
                                        <p:strVal val="visible"/>
                                      </p:to>
                                    </p:set>
                                    <p:animEffect transition="in" filter="dissolve">
                                      <p:cBhvr>
                                        <p:cTn id="285" dur="500"/>
                                        <p:tgtEl>
                                          <p:spTgt spid="101"/>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nodeType="clickEffect">
                                  <p:stCondLst>
                                    <p:cond delay="0"/>
                                  </p:stCondLst>
                                  <p:childTnLst>
                                    <p:set>
                                      <p:cBhvr>
                                        <p:cTn id="289" dur="1" fill="hold">
                                          <p:stCondLst>
                                            <p:cond delay="0"/>
                                          </p:stCondLst>
                                        </p:cTn>
                                        <p:tgtEl>
                                          <p:spTgt spid="105"/>
                                        </p:tgtEl>
                                        <p:attrNameLst>
                                          <p:attrName>style.visibility</p:attrName>
                                        </p:attrNameLst>
                                      </p:cBhvr>
                                      <p:to>
                                        <p:strVal val="visible"/>
                                      </p:to>
                                    </p:set>
                                    <p:animEffect transition="in" filter="dissolve">
                                      <p:cBhvr>
                                        <p:cTn id="290" dur="500"/>
                                        <p:tgtEl>
                                          <p:spTgt spid="105"/>
                                        </p:tgtEl>
                                      </p:cBhvr>
                                    </p:animEffect>
                                  </p:childTnLst>
                                </p:cTn>
                              </p:par>
                            </p:childTnLst>
                          </p:cTn>
                        </p:par>
                      </p:childTnLst>
                    </p:cTn>
                  </p:par>
                  <p:par>
                    <p:cTn id="291" fill="hold">
                      <p:stCondLst>
                        <p:cond delay="indefinite"/>
                      </p:stCondLst>
                      <p:childTnLst>
                        <p:par>
                          <p:cTn id="292" fill="hold">
                            <p:stCondLst>
                              <p:cond delay="0"/>
                            </p:stCondLst>
                            <p:childTnLst>
                              <p:par>
                                <p:cTn id="293" presetID="9" presetClass="entr" presetSubtype="0" fill="hold" grpId="0" nodeType="clickEffect">
                                  <p:stCondLst>
                                    <p:cond delay="0"/>
                                  </p:stCondLst>
                                  <p:childTnLst>
                                    <p:set>
                                      <p:cBhvr>
                                        <p:cTn id="294" dur="1" fill="hold">
                                          <p:stCondLst>
                                            <p:cond delay="0"/>
                                          </p:stCondLst>
                                        </p:cTn>
                                        <p:tgtEl>
                                          <p:spTgt spid="102"/>
                                        </p:tgtEl>
                                        <p:attrNameLst>
                                          <p:attrName>style.visibility</p:attrName>
                                        </p:attrNameLst>
                                      </p:cBhvr>
                                      <p:to>
                                        <p:strVal val="visible"/>
                                      </p:to>
                                    </p:set>
                                    <p:animEffect transition="in" filter="dissolve">
                                      <p:cBhvr>
                                        <p:cTn id="295" dur="500"/>
                                        <p:tgtEl>
                                          <p:spTgt spid="102"/>
                                        </p:tgtEl>
                                      </p:cBhvr>
                                    </p:animEffec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nodeType="clickEffect">
                                  <p:stCondLst>
                                    <p:cond delay="0"/>
                                  </p:stCondLst>
                                  <p:childTnLst>
                                    <p:set>
                                      <p:cBhvr>
                                        <p:cTn id="299" dur="1" fill="hold">
                                          <p:stCondLst>
                                            <p:cond delay="0"/>
                                          </p:stCondLst>
                                        </p:cTn>
                                        <p:tgtEl>
                                          <p:spTgt spid="104"/>
                                        </p:tgtEl>
                                        <p:attrNameLst>
                                          <p:attrName>style.visibility</p:attrName>
                                        </p:attrNameLst>
                                      </p:cBhvr>
                                      <p:to>
                                        <p:strVal val="visible"/>
                                      </p:to>
                                    </p:set>
                                    <p:animEffect transition="in" filter="dissolve">
                                      <p:cBhvr>
                                        <p:cTn id="300" dur="500"/>
                                        <p:tgtEl>
                                          <p:spTgt spid="104"/>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03"/>
                                        </p:tgtEl>
                                        <p:attrNameLst>
                                          <p:attrName>style.visibility</p:attrName>
                                        </p:attrNameLst>
                                      </p:cBhvr>
                                      <p:to>
                                        <p:strVal val="visible"/>
                                      </p:to>
                                    </p:set>
                                    <p:animEffect transition="in" filter="dissolve">
                                      <p:cBhvr>
                                        <p:cTn id="305" dur="500"/>
                                        <p:tgtEl>
                                          <p:spTgt spid="103"/>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11"/>
                                        </p:tgtEl>
                                        <p:attrNameLst>
                                          <p:attrName>style.visibility</p:attrName>
                                        </p:attrNameLst>
                                      </p:cBhvr>
                                      <p:to>
                                        <p:strVal val="visible"/>
                                      </p:to>
                                    </p:set>
                                    <p:animEffect transition="in" filter="dissolve">
                                      <p:cBhvr>
                                        <p:cTn id="310" dur="500"/>
                                        <p:tgtEl>
                                          <p:spTgt spid="111"/>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112"/>
                                        </p:tgtEl>
                                        <p:attrNameLst>
                                          <p:attrName>style.visibility</p:attrName>
                                        </p:attrNameLst>
                                      </p:cBhvr>
                                      <p:to>
                                        <p:strVal val="visible"/>
                                      </p:to>
                                    </p:set>
                                    <p:animEffect transition="in" filter="dissolve">
                                      <p:cBhvr>
                                        <p:cTn id="313" dur="500"/>
                                        <p:tgtEl>
                                          <p:spTgt spid="112"/>
                                        </p:tgtEl>
                                      </p:cBhvr>
                                    </p:animEffect>
                                  </p:childTnLst>
                                </p:cTn>
                              </p:par>
                            </p:childTnLst>
                          </p:cTn>
                        </p:par>
                      </p:childTnLst>
                    </p:cTn>
                  </p:par>
                  <p:par>
                    <p:cTn id="314" fill="hold">
                      <p:stCondLst>
                        <p:cond delay="indefinite"/>
                      </p:stCondLst>
                      <p:childTnLst>
                        <p:par>
                          <p:cTn id="315" fill="hold">
                            <p:stCondLst>
                              <p:cond delay="0"/>
                            </p:stCondLst>
                            <p:childTnLst>
                              <p:par>
                                <p:cTn id="316" presetID="9" presetClass="entr" presetSubtype="0" fill="hold" grpId="0" nodeType="clickEffect">
                                  <p:stCondLst>
                                    <p:cond delay="0"/>
                                  </p:stCondLst>
                                  <p:childTnLst>
                                    <p:set>
                                      <p:cBhvr>
                                        <p:cTn id="317" dur="1" fill="hold">
                                          <p:stCondLst>
                                            <p:cond delay="0"/>
                                          </p:stCondLst>
                                        </p:cTn>
                                        <p:tgtEl>
                                          <p:spTgt spid="113"/>
                                        </p:tgtEl>
                                        <p:attrNameLst>
                                          <p:attrName>style.visibility</p:attrName>
                                        </p:attrNameLst>
                                      </p:cBhvr>
                                      <p:to>
                                        <p:strVal val="visible"/>
                                      </p:to>
                                    </p:set>
                                    <p:animEffect transition="in" filter="dissolve">
                                      <p:cBhvr>
                                        <p:cTn id="318" dur="500"/>
                                        <p:tgtEl>
                                          <p:spTgt spid="113"/>
                                        </p:tgtEl>
                                      </p:cBhvr>
                                    </p:animEffect>
                                  </p:childTnLst>
                                </p:cTn>
                              </p:par>
                            </p:childTnLst>
                          </p:cTn>
                        </p:par>
                      </p:childTnLst>
                    </p:cTn>
                  </p:par>
                  <p:par>
                    <p:cTn id="319" fill="hold">
                      <p:stCondLst>
                        <p:cond delay="indefinite"/>
                      </p:stCondLst>
                      <p:childTnLst>
                        <p:par>
                          <p:cTn id="320" fill="hold">
                            <p:stCondLst>
                              <p:cond delay="0"/>
                            </p:stCondLst>
                            <p:childTnLst>
                              <p:par>
                                <p:cTn id="321" presetID="9" presetClass="entr" presetSubtype="0" fill="hold" grpId="0" nodeType="clickEffect">
                                  <p:stCondLst>
                                    <p:cond delay="0"/>
                                  </p:stCondLst>
                                  <p:childTnLst>
                                    <p:set>
                                      <p:cBhvr>
                                        <p:cTn id="322" dur="1" fill="hold">
                                          <p:stCondLst>
                                            <p:cond delay="0"/>
                                          </p:stCondLst>
                                        </p:cTn>
                                        <p:tgtEl>
                                          <p:spTgt spid="114"/>
                                        </p:tgtEl>
                                        <p:attrNameLst>
                                          <p:attrName>style.visibility</p:attrName>
                                        </p:attrNameLst>
                                      </p:cBhvr>
                                      <p:to>
                                        <p:strVal val="visible"/>
                                      </p:to>
                                    </p:set>
                                    <p:animEffect transition="in" filter="dissolve">
                                      <p:cBhvr>
                                        <p:cTn id="323" dur="500"/>
                                        <p:tgtEl>
                                          <p:spTgt spid="114"/>
                                        </p:tgtEl>
                                      </p:cBhvr>
                                    </p:animEffect>
                                  </p:childTnLst>
                                </p:cTn>
                              </p:par>
                            </p:childTnLst>
                          </p:cTn>
                        </p:par>
                      </p:childTnLst>
                    </p:cTn>
                  </p:par>
                  <p:par>
                    <p:cTn id="324" fill="hold">
                      <p:stCondLst>
                        <p:cond delay="indefinite"/>
                      </p:stCondLst>
                      <p:childTnLst>
                        <p:par>
                          <p:cTn id="325" fill="hold">
                            <p:stCondLst>
                              <p:cond delay="0"/>
                            </p:stCondLst>
                            <p:childTnLst>
                              <p:par>
                                <p:cTn id="326" presetID="9" presetClass="entr" presetSubtype="0" fill="hold" grpId="0" nodeType="clickEffect">
                                  <p:stCondLst>
                                    <p:cond delay="0"/>
                                  </p:stCondLst>
                                  <p:childTnLst>
                                    <p:set>
                                      <p:cBhvr>
                                        <p:cTn id="327" dur="1" fill="hold">
                                          <p:stCondLst>
                                            <p:cond delay="0"/>
                                          </p:stCondLst>
                                        </p:cTn>
                                        <p:tgtEl>
                                          <p:spTgt spid="116"/>
                                        </p:tgtEl>
                                        <p:attrNameLst>
                                          <p:attrName>style.visibility</p:attrName>
                                        </p:attrNameLst>
                                      </p:cBhvr>
                                      <p:to>
                                        <p:strVal val="visible"/>
                                      </p:to>
                                    </p:set>
                                    <p:animEffect transition="in" filter="dissolve">
                                      <p:cBhvr>
                                        <p:cTn id="328" dur="500"/>
                                        <p:tgtEl>
                                          <p:spTgt spid="116"/>
                                        </p:tgtEl>
                                      </p:cBhvr>
                                    </p:animEffect>
                                  </p:childTnLst>
                                </p:cTn>
                              </p:par>
                            </p:childTnLst>
                          </p:cTn>
                        </p:par>
                      </p:childTnLst>
                    </p:cTn>
                  </p:par>
                  <p:par>
                    <p:cTn id="329" fill="hold">
                      <p:stCondLst>
                        <p:cond delay="indefinite"/>
                      </p:stCondLst>
                      <p:childTnLst>
                        <p:par>
                          <p:cTn id="330" fill="hold">
                            <p:stCondLst>
                              <p:cond delay="0"/>
                            </p:stCondLst>
                            <p:childTnLst>
                              <p:par>
                                <p:cTn id="331" presetID="9" presetClass="entr" presetSubtype="0" fill="hold" grpId="0" nodeType="clickEffect">
                                  <p:stCondLst>
                                    <p:cond delay="0"/>
                                  </p:stCondLst>
                                  <p:childTnLst>
                                    <p:set>
                                      <p:cBhvr>
                                        <p:cTn id="332" dur="1" fill="hold">
                                          <p:stCondLst>
                                            <p:cond delay="0"/>
                                          </p:stCondLst>
                                        </p:cTn>
                                        <p:tgtEl>
                                          <p:spTgt spid="115"/>
                                        </p:tgtEl>
                                        <p:attrNameLst>
                                          <p:attrName>style.visibility</p:attrName>
                                        </p:attrNameLst>
                                      </p:cBhvr>
                                      <p:to>
                                        <p:strVal val="visible"/>
                                      </p:to>
                                    </p:set>
                                    <p:animEffect transition="in" filter="dissolve">
                                      <p:cBhvr>
                                        <p:cTn id="333" dur="500"/>
                                        <p:tgtEl>
                                          <p:spTgt spid="115"/>
                                        </p:tgtEl>
                                      </p:cBhvr>
                                    </p:animEffect>
                                  </p:childTnLst>
                                </p:cTn>
                              </p:par>
                            </p:childTnLst>
                          </p:cTn>
                        </p:par>
                      </p:childTnLst>
                    </p:cTn>
                  </p:par>
                  <p:par>
                    <p:cTn id="334" fill="hold">
                      <p:stCondLst>
                        <p:cond delay="indefinite"/>
                      </p:stCondLst>
                      <p:childTnLst>
                        <p:par>
                          <p:cTn id="335" fill="hold">
                            <p:stCondLst>
                              <p:cond delay="0"/>
                            </p:stCondLst>
                            <p:childTnLst>
                              <p:par>
                                <p:cTn id="336" presetID="9" presetClass="entr" presetSubtype="0" fill="hold" grpId="0" nodeType="clickEffect">
                                  <p:stCondLst>
                                    <p:cond delay="0"/>
                                  </p:stCondLst>
                                  <p:childTnLst>
                                    <p:set>
                                      <p:cBhvr>
                                        <p:cTn id="337" dur="1" fill="hold">
                                          <p:stCondLst>
                                            <p:cond delay="0"/>
                                          </p:stCondLst>
                                        </p:cTn>
                                        <p:tgtEl>
                                          <p:spTgt spid="117"/>
                                        </p:tgtEl>
                                        <p:attrNameLst>
                                          <p:attrName>style.visibility</p:attrName>
                                        </p:attrNameLst>
                                      </p:cBhvr>
                                      <p:to>
                                        <p:strVal val="visible"/>
                                      </p:to>
                                    </p:set>
                                    <p:animEffect transition="in" filter="dissolve">
                                      <p:cBhvr>
                                        <p:cTn id="338" dur="500"/>
                                        <p:tgtEl>
                                          <p:spTgt spid="1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6"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8" grpId="0" animBg="1"/>
      <p:bldP spid="66" grpId="0" animBg="1"/>
      <p:bldP spid="68" grpId="0" animBg="1"/>
      <p:bldP spid="69" grpId="0" animBg="1"/>
      <p:bldP spid="73" grpId="0"/>
      <p:bldP spid="74" grpId="0"/>
      <p:bldP spid="75" grpId="0"/>
      <p:bldP spid="76" grpId="0"/>
      <p:bldP spid="77" grpId="0"/>
      <p:bldP spid="78" grpId="0"/>
      <p:bldP spid="79" grpId="0"/>
      <p:bldP spid="80" grpId="0"/>
      <p:bldP spid="81" grpId="0"/>
      <p:bldP spid="82" grpId="0"/>
      <p:bldP spid="83" grpId="0"/>
      <p:bldP spid="84" grpId="0"/>
      <p:bldP spid="85" grpId="0"/>
      <p:bldP spid="86" grpId="0"/>
      <p:bldP spid="87" grpId="0"/>
      <p:bldP spid="88" grpId="0"/>
      <p:bldP spid="96" grpId="0"/>
      <p:bldP spid="97" grpId="0"/>
      <p:bldP spid="98" grpId="0"/>
      <p:bldP spid="99" grpId="0"/>
      <p:bldP spid="100" grpId="0"/>
      <p:bldP spid="101" grpId="0"/>
      <p:bldP spid="102" grpId="0"/>
      <p:bldP spid="103" grpId="0"/>
      <p:bldP spid="4" grpId="0" animBg="1"/>
      <p:bldP spid="111" grpId="0" animBg="1"/>
      <p:bldP spid="112" grpId="0" animBg="1"/>
      <p:bldP spid="113" grpId="0" animBg="1"/>
      <p:bldP spid="114" grpId="0" animBg="1"/>
      <p:bldP spid="115" grpId="0" animBg="1"/>
      <p:bldP spid="116" grpId="0" animBg="1"/>
      <p:bldP spid="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2A260-E369-024E-9825-366BC30C0016}"/>
              </a:ext>
            </a:extLst>
          </p:cNvPr>
          <p:cNvSpPr>
            <a:spLocks noGrp="1"/>
          </p:cNvSpPr>
          <p:nvPr>
            <p:ph type="title"/>
          </p:nvPr>
        </p:nvSpPr>
        <p:spPr/>
        <p:txBody>
          <a:bodyPr/>
          <a:lstStyle/>
          <a:p>
            <a:r>
              <a:rPr lang="en-US" dirty="0"/>
              <a:t>Motivation for Binary Search Tree</a:t>
            </a:r>
          </a:p>
        </p:txBody>
      </p:sp>
      <p:sp>
        <p:nvSpPr>
          <p:cNvPr id="4" name="Rectangle 3">
            <a:extLst>
              <a:ext uri="{FF2B5EF4-FFF2-40B4-BE49-F238E27FC236}">
                <a16:creationId xmlns:a16="http://schemas.microsoft.com/office/drawing/2014/main" id="{11F45745-3F36-454F-8E94-ACDCB4F090A6}"/>
              </a:ext>
            </a:extLst>
          </p:cNvPr>
          <p:cNvSpPr/>
          <p:nvPr/>
        </p:nvSpPr>
        <p:spPr>
          <a:xfrm>
            <a:off x="72145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Agra</a:t>
            </a:r>
          </a:p>
        </p:txBody>
      </p:sp>
      <p:sp>
        <p:nvSpPr>
          <p:cNvPr id="5" name="Rectangle 4">
            <a:extLst>
              <a:ext uri="{FF2B5EF4-FFF2-40B4-BE49-F238E27FC236}">
                <a16:creationId xmlns:a16="http://schemas.microsoft.com/office/drawing/2014/main" id="{E32A2BA9-6F0B-0448-813D-72354747DE60}"/>
              </a:ext>
            </a:extLst>
          </p:cNvPr>
          <p:cNvSpPr/>
          <p:nvPr/>
        </p:nvSpPr>
        <p:spPr>
          <a:xfrm>
            <a:off x="167779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Beijing</a:t>
            </a:r>
          </a:p>
        </p:txBody>
      </p:sp>
      <p:sp>
        <p:nvSpPr>
          <p:cNvPr id="6" name="Rectangle 5">
            <a:extLst>
              <a:ext uri="{FF2B5EF4-FFF2-40B4-BE49-F238E27FC236}">
                <a16:creationId xmlns:a16="http://schemas.microsoft.com/office/drawing/2014/main" id="{15A30A4D-1C25-2F4F-82E5-C2346B03A35A}"/>
              </a:ext>
            </a:extLst>
          </p:cNvPr>
          <p:cNvSpPr/>
          <p:nvPr/>
        </p:nvSpPr>
        <p:spPr>
          <a:xfrm>
            <a:off x="263414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7" name="Rectangle 6">
            <a:extLst>
              <a:ext uri="{FF2B5EF4-FFF2-40B4-BE49-F238E27FC236}">
                <a16:creationId xmlns:a16="http://schemas.microsoft.com/office/drawing/2014/main" id="{C1D59D20-30B5-7542-AB01-B63F418712E5}"/>
              </a:ext>
            </a:extLst>
          </p:cNvPr>
          <p:cNvSpPr/>
          <p:nvPr/>
        </p:nvSpPr>
        <p:spPr>
          <a:xfrm>
            <a:off x="3590488"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Essen</a:t>
            </a:r>
          </a:p>
        </p:txBody>
      </p:sp>
      <p:sp>
        <p:nvSpPr>
          <p:cNvPr id="8" name="Rectangle 7">
            <a:extLst>
              <a:ext uri="{FF2B5EF4-FFF2-40B4-BE49-F238E27FC236}">
                <a16:creationId xmlns:a16="http://schemas.microsoft.com/office/drawing/2014/main" id="{769CA3C9-883A-F844-B660-4BA952BD9EC5}"/>
              </a:ext>
            </a:extLst>
          </p:cNvPr>
          <p:cNvSpPr/>
          <p:nvPr/>
        </p:nvSpPr>
        <p:spPr>
          <a:xfrm>
            <a:off x="4546833"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Lagos</a:t>
            </a:r>
          </a:p>
        </p:txBody>
      </p:sp>
      <p:sp>
        <p:nvSpPr>
          <p:cNvPr id="9" name="Rectangle 8">
            <a:extLst>
              <a:ext uri="{FF2B5EF4-FFF2-40B4-BE49-F238E27FC236}">
                <a16:creationId xmlns:a16="http://schemas.microsoft.com/office/drawing/2014/main" id="{9CAE2C50-1AC5-0D4D-B4AB-E57CEC49B4B5}"/>
              </a:ext>
            </a:extLst>
          </p:cNvPr>
          <p:cNvSpPr/>
          <p:nvPr/>
        </p:nvSpPr>
        <p:spPr>
          <a:xfrm>
            <a:off x="5503178" y="1436454"/>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Montreal</a:t>
            </a:r>
          </a:p>
        </p:txBody>
      </p:sp>
      <p:sp>
        <p:nvSpPr>
          <p:cNvPr id="10" name="Rectangle 9">
            <a:extLst>
              <a:ext uri="{FF2B5EF4-FFF2-40B4-BE49-F238E27FC236}">
                <a16:creationId xmlns:a16="http://schemas.microsoft.com/office/drawing/2014/main" id="{9F2799FD-F98B-2246-8728-E43AE986DBA3}"/>
              </a:ext>
            </a:extLst>
          </p:cNvPr>
          <p:cNvSpPr/>
          <p:nvPr/>
        </p:nvSpPr>
        <p:spPr>
          <a:xfrm>
            <a:off x="6518246" y="1436454"/>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Quito</a:t>
            </a:r>
          </a:p>
        </p:txBody>
      </p:sp>
      <p:sp>
        <p:nvSpPr>
          <p:cNvPr id="11" name="TextBox 10">
            <a:extLst>
              <a:ext uri="{FF2B5EF4-FFF2-40B4-BE49-F238E27FC236}">
                <a16:creationId xmlns:a16="http://schemas.microsoft.com/office/drawing/2014/main" id="{D38B99DF-D957-C14F-AC17-3446F5388A55}"/>
              </a:ext>
            </a:extLst>
          </p:cNvPr>
          <p:cNvSpPr txBox="1"/>
          <p:nvPr/>
        </p:nvSpPr>
        <p:spPr>
          <a:xfrm>
            <a:off x="721453" y="3062042"/>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12" name="Rectangle 11">
            <a:extLst>
              <a:ext uri="{FF2B5EF4-FFF2-40B4-BE49-F238E27FC236}">
                <a16:creationId xmlns:a16="http://schemas.microsoft.com/office/drawing/2014/main" id="{0C0A1C0F-F973-DD43-AD76-DEDAF3B57DE1}"/>
              </a:ext>
            </a:extLst>
          </p:cNvPr>
          <p:cNvSpPr/>
          <p:nvPr/>
        </p:nvSpPr>
        <p:spPr>
          <a:xfrm>
            <a:off x="1805031" y="3007567"/>
            <a:ext cx="956345" cy="4782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atin typeface="Arial" panose="020B0604020202020204" pitchFamily="34" charset="0"/>
                <a:cs typeface="Arial" panose="020B0604020202020204" pitchFamily="34" charset="0"/>
              </a:rPr>
              <a:t>Chicago</a:t>
            </a:r>
          </a:p>
        </p:txBody>
      </p:sp>
      <p:sp>
        <p:nvSpPr>
          <p:cNvPr id="16" name="Up Arrow 15">
            <a:extLst>
              <a:ext uri="{FF2B5EF4-FFF2-40B4-BE49-F238E27FC236}">
                <a16:creationId xmlns:a16="http://schemas.microsoft.com/office/drawing/2014/main" id="{B0D44E38-E209-594E-A51D-947DA57EC5C4}"/>
              </a:ext>
            </a:extLst>
          </p:cNvPr>
          <p:cNvSpPr/>
          <p:nvPr/>
        </p:nvSpPr>
        <p:spPr>
          <a:xfrm>
            <a:off x="3942825" y="2199853"/>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79F1AA0-0E70-2D49-9663-B6B5B4CD50DC}"/>
              </a:ext>
            </a:extLst>
          </p:cNvPr>
          <p:cNvSpPr/>
          <p:nvPr/>
        </p:nvSpPr>
        <p:spPr>
          <a:xfrm>
            <a:off x="3447873" y="2938262"/>
            <a:ext cx="3330431" cy="584775"/>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Sorted arrays are good for search, but bad for insertion/removal</a:t>
            </a:r>
          </a:p>
        </p:txBody>
      </p:sp>
      <p:sp>
        <p:nvSpPr>
          <p:cNvPr id="18" name="Up Arrow 17">
            <a:extLst>
              <a:ext uri="{FF2B5EF4-FFF2-40B4-BE49-F238E27FC236}">
                <a16:creationId xmlns:a16="http://schemas.microsoft.com/office/drawing/2014/main" id="{FEB8AE1A-4774-3A4F-B7D5-FF38D0F209E5}"/>
              </a:ext>
            </a:extLst>
          </p:cNvPr>
          <p:cNvSpPr/>
          <p:nvPr/>
        </p:nvSpPr>
        <p:spPr>
          <a:xfrm>
            <a:off x="2030135" y="2199852"/>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Up Arrow 18">
            <a:extLst>
              <a:ext uri="{FF2B5EF4-FFF2-40B4-BE49-F238E27FC236}">
                <a16:creationId xmlns:a16="http://schemas.microsoft.com/office/drawing/2014/main" id="{9201F3B4-6B76-BA48-8F82-3E4B23F4537E}"/>
              </a:ext>
            </a:extLst>
          </p:cNvPr>
          <p:cNvSpPr/>
          <p:nvPr/>
        </p:nvSpPr>
        <p:spPr>
          <a:xfrm>
            <a:off x="2986480" y="2199851"/>
            <a:ext cx="251670" cy="507587"/>
          </a:xfrm>
          <a:prstGeom prst="upArrow">
            <a:avLst/>
          </a:prstGeom>
          <a:solidFill>
            <a:srgbClr val="FFFF00"/>
          </a:solidFill>
          <a:ln>
            <a:solidFill>
              <a:schemeClr val="accent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EFD0B4D7-D21A-A848-A0C6-CE163307EFDF}"/>
              </a:ext>
            </a:extLst>
          </p:cNvPr>
          <p:cNvSpPr txBox="1"/>
          <p:nvPr/>
        </p:nvSpPr>
        <p:spPr>
          <a:xfrm>
            <a:off x="4706223" y="2235342"/>
            <a:ext cx="3154261" cy="584775"/>
          </a:xfrm>
          <a:prstGeom prst="rect">
            <a:avLst/>
          </a:prstGeom>
          <a:noFill/>
        </p:spPr>
        <p:txBody>
          <a:bodyPr wrap="square" rtlCol="0">
            <a:spAutoFit/>
          </a:bodyPr>
          <a:lstStyle/>
          <a:p>
            <a:r>
              <a:rPr lang="en-US" altLang="zh-CN" sz="1600" dirty="0">
                <a:solidFill>
                  <a:schemeClr val="accent6"/>
                </a:solidFill>
                <a:latin typeface="Arial" panose="020B0604020202020204" pitchFamily="34" charset="0"/>
                <a:cs typeface="Arial" panose="020B0604020202020204" pitchFamily="34" charset="0"/>
              </a:rPr>
              <a:t>Binary</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a:t>
            </a:r>
            <a:r>
              <a:rPr lang="en-US" altLang="zh-CN" sz="1600" dirty="0" err="1">
                <a:solidFill>
                  <a:schemeClr val="accent6"/>
                </a:solidFill>
                <a:latin typeface="Arial" panose="020B0604020202020204" pitchFamily="34" charset="0"/>
                <a:cs typeface="Arial" panose="020B0604020202020204" pitchFamily="34" charset="0"/>
              </a:rPr>
              <a:t>logn</a:t>
            </a:r>
            <a:r>
              <a:rPr lang="en-US" altLang="zh-CN" sz="1600" dirty="0">
                <a:solidFill>
                  <a:schemeClr val="accent6"/>
                </a:solidFill>
                <a:latin typeface="Arial" panose="020B0604020202020204" pitchFamily="34" charset="0"/>
                <a:cs typeface="Arial" panose="020B0604020202020204" pitchFamily="34" charset="0"/>
              </a:rPr>
              <a: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search: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get</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rid</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of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half</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each</a:t>
            </a:r>
            <a:r>
              <a:rPr lang="zh-CN" altLang="en-US" sz="1600" dirty="0">
                <a:solidFill>
                  <a:schemeClr val="accent6"/>
                </a:solidFill>
                <a:latin typeface="Arial" panose="020B0604020202020204" pitchFamily="34" charset="0"/>
                <a:cs typeface="Arial" panose="020B0604020202020204" pitchFamily="34" charset="0"/>
              </a:rPr>
              <a:t> </a:t>
            </a:r>
            <a:r>
              <a:rPr lang="en-US" altLang="zh-CN" sz="1600" dirty="0">
                <a:solidFill>
                  <a:schemeClr val="accent6"/>
                </a:solidFill>
                <a:latin typeface="Arial" panose="020B0604020202020204" pitchFamily="34" charset="0"/>
                <a:cs typeface="Arial" panose="020B0604020202020204" pitchFamily="34" charset="0"/>
              </a:rPr>
              <a:t>time</a:t>
            </a:r>
            <a:r>
              <a:rPr lang="zh-CN" altLang="en-US" sz="1600" dirty="0">
                <a:solidFill>
                  <a:schemeClr val="accent6"/>
                </a:solidFill>
                <a:latin typeface="Arial" panose="020B0604020202020204" pitchFamily="34" charset="0"/>
                <a:cs typeface="Arial" panose="020B0604020202020204" pitchFamily="34" charset="0"/>
              </a:rPr>
              <a:t> </a:t>
            </a:r>
            <a:endParaRPr lang="en-US" sz="1600" dirty="0">
              <a:solidFill>
                <a:schemeClr val="accent6"/>
              </a:solidFill>
              <a:latin typeface="Arial" panose="020B0604020202020204" pitchFamily="34" charset="0"/>
              <a:cs typeface="Arial" panose="020B0604020202020204" pitchFamily="34" charset="0"/>
            </a:endParaRPr>
          </a:p>
        </p:txBody>
      </p:sp>
      <p:sp>
        <p:nvSpPr>
          <p:cNvPr id="21" name="Rectangle 20">
            <a:extLst>
              <a:ext uri="{FF2B5EF4-FFF2-40B4-BE49-F238E27FC236}">
                <a16:creationId xmlns:a16="http://schemas.microsoft.com/office/drawing/2014/main" id="{ED1C0F8E-7F47-654B-9971-86A8A95DA08D}"/>
              </a:ext>
            </a:extLst>
          </p:cNvPr>
          <p:cNvSpPr/>
          <p:nvPr/>
        </p:nvSpPr>
        <p:spPr>
          <a:xfrm>
            <a:off x="16001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Agra</a:t>
            </a:r>
          </a:p>
        </p:txBody>
      </p:sp>
      <p:sp>
        <p:nvSpPr>
          <p:cNvPr id="22" name="Rectangle 21">
            <a:extLst>
              <a:ext uri="{FF2B5EF4-FFF2-40B4-BE49-F238E27FC236}">
                <a16:creationId xmlns:a16="http://schemas.microsoft.com/office/drawing/2014/main" id="{5BDA3E60-CF3A-DE41-920F-021134A06B78}"/>
              </a:ext>
            </a:extLst>
          </p:cNvPr>
          <p:cNvSpPr/>
          <p:nvPr/>
        </p:nvSpPr>
        <p:spPr>
          <a:xfrm>
            <a:off x="1116365" y="4771277"/>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Beijing</a:t>
            </a:r>
          </a:p>
        </p:txBody>
      </p:sp>
      <p:sp>
        <p:nvSpPr>
          <p:cNvPr id="23" name="Rectangle 22">
            <a:extLst>
              <a:ext uri="{FF2B5EF4-FFF2-40B4-BE49-F238E27FC236}">
                <a16:creationId xmlns:a16="http://schemas.microsoft.com/office/drawing/2014/main" id="{DAC5B65C-FC57-3745-9E52-B7B7C8C29508}"/>
              </a:ext>
            </a:extLst>
          </p:cNvPr>
          <p:cNvSpPr/>
          <p:nvPr/>
        </p:nvSpPr>
        <p:spPr>
          <a:xfrm>
            <a:off x="207270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Chicago</a:t>
            </a:r>
          </a:p>
        </p:txBody>
      </p:sp>
      <p:sp>
        <p:nvSpPr>
          <p:cNvPr id="24" name="Rectangle 23">
            <a:extLst>
              <a:ext uri="{FF2B5EF4-FFF2-40B4-BE49-F238E27FC236}">
                <a16:creationId xmlns:a16="http://schemas.microsoft.com/office/drawing/2014/main" id="{59951B46-AC80-7C47-92AF-F7258F569B6E}"/>
              </a:ext>
            </a:extLst>
          </p:cNvPr>
          <p:cNvSpPr/>
          <p:nvPr/>
        </p:nvSpPr>
        <p:spPr>
          <a:xfrm>
            <a:off x="2760606" y="3989030"/>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Essen</a:t>
            </a:r>
          </a:p>
        </p:txBody>
      </p:sp>
      <p:sp>
        <p:nvSpPr>
          <p:cNvPr id="25" name="Rectangle 24">
            <a:extLst>
              <a:ext uri="{FF2B5EF4-FFF2-40B4-BE49-F238E27FC236}">
                <a16:creationId xmlns:a16="http://schemas.microsoft.com/office/drawing/2014/main" id="{8B1FD15B-CFD8-054F-9D1B-452253BF8279}"/>
              </a:ext>
            </a:extLst>
          </p:cNvPr>
          <p:cNvSpPr/>
          <p:nvPr/>
        </p:nvSpPr>
        <p:spPr>
          <a:xfrm>
            <a:off x="3482059"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Lagos</a:t>
            </a:r>
          </a:p>
        </p:txBody>
      </p:sp>
      <p:sp>
        <p:nvSpPr>
          <p:cNvPr id="26" name="Rectangle 25">
            <a:extLst>
              <a:ext uri="{FF2B5EF4-FFF2-40B4-BE49-F238E27FC236}">
                <a16:creationId xmlns:a16="http://schemas.microsoft.com/office/drawing/2014/main" id="{1B14B64B-A37C-9E4F-BD43-CEE7183BB1CE}"/>
              </a:ext>
            </a:extLst>
          </p:cNvPr>
          <p:cNvSpPr/>
          <p:nvPr/>
        </p:nvSpPr>
        <p:spPr>
          <a:xfrm>
            <a:off x="4438405" y="4771277"/>
            <a:ext cx="1015068"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Montreal</a:t>
            </a:r>
          </a:p>
        </p:txBody>
      </p:sp>
      <p:sp>
        <p:nvSpPr>
          <p:cNvPr id="27" name="Rectangle 26">
            <a:extLst>
              <a:ext uri="{FF2B5EF4-FFF2-40B4-BE49-F238E27FC236}">
                <a16:creationId xmlns:a16="http://schemas.microsoft.com/office/drawing/2014/main" id="{70D89CF9-0E20-244C-A5BA-EE31924E2214}"/>
              </a:ext>
            </a:extLst>
          </p:cNvPr>
          <p:cNvSpPr/>
          <p:nvPr/>
        </p:nvSpPr>
        <p:spPr>
          <a:xfrm>
            <a:off x="5453472" y="5759582"/>
            <a:ext cx="956345" cy="5872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solidFill>
                  <a:schemeClr val="accent1"/>
                </a:solidFill>
                <a:latin typeface="Arial" panose="020B0604020202020204" pitchFamily="34" charset="0"/>
                <a:cs typeface="Arial" panose="020B0604020202020204" pitchFamily="34" charset="0"/>
              </a:rPr>
              <a:t>Quito</a:t>
            </a:r>
          </a:p>
        </p:txBody>
      </p:sp>
      <p:cxnSp>
        <p:nvCxnSpPr>
          <p:cNvPr id="29" name="Straight Connector 28">
            <a:extLst>
              <a:ext uri="{FF2B5EF4-FFF2-40B4-BE49-F238E27FC236}">
                <a16:creationId xmlns:a16="http://schemas.microsoft.com/office/drawing/2014/main" id="{4F07579F-4020-7741-B808-DDB99C9CE219}"/>
              </a:ext>
            </a:extLst>
          </p:cNvPr>
          <p:cNvCxnSpPr>
            <a:cxnSpLocks/>
            <a:stCxn id="24" idx="3"/>
          </p:cNvCxnSpPr>
          <p:nvPr/>
        </p:nvCxnSpPr>
        <p:spPr>
          <a:xfrm>
            <a:off x="3716951" y="4282645"/>
            <a:ext cx="721453" cy="502818"/>
          </a:xfrm>
          <a:prstGeom prst="line">
            <a:avLst/>
          </a:prstGeom>
          <a:ln w="19050"/>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4591BDB0-E94D-1843-9C4F-97621966060F}"/>
              </a:ext>
            </a:extLst>
          </p:cNvPr>
          <p:cNvCxnSpPr>
            <a:cxnSpLocks/>
            <a:stCxn id="24" idx="1"/>
          </p:cNvCxnSpPr>
          <p:nvPr/>
        </p:nvCxnSpPr>
        <p:spPr>
          <a:xfrm flipH="1">
            <a:off x="2072709" y="4282645"/>
            <a:ext cx="687897" cy="511002"/>
          </a:xfrm>
          <a:prstGeom prst="line">
            <a:avLst/>
          </a:prstGeom>
          <a:ln w="19050"/>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3FCA607E-7774-364F-8E67-81D6E2EB1F3D}"/>
              </a:ext>
            </a:extLst>
          </p:cNvPr>
          <p:cNvCxnSpPr>
            <a:cxnSpLocks/>
            <a:endCxn id="25" idx="0"/>
          </p:cNvCxnSpPr>
          <p:nvPr/>
        </p:nvCxnSpPr>
        <p:spPr>
          <a:xfrm flipH="1">
            <a:off x="396023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124FDC8-90F0-C648-9BC8-3877E5DDA579}"/>
              </a:ext>
            </a:extLst>
          </p:cNvPr>
          <p:cNvCxnSpPr>
            <a:cxnSpLocks/>
            <a:endCxn id="21" idx="0"/>
          </p:cNvCxnSpPr>
          <p:nvPr/>
        </p:nvCxnSpPr>
        <p:spPr>
          <a:xfrm flipH="1">
            <a:off x="638192" y="5358507"/>
            <a:ext cx="478172" cy="401075"/>
          </a:xfrm>
          <a:prstGeom prst="line">
            <a:avLst/>
          </a:prstGeom>
          <a:ln w="19050"/>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5A29F17E-1284-C949-90F9-30AC7F35EAB7}"/>
              </a:ext>
            </a:extLst>
          </p:cNvPr>
          <p:cNvCxnSpPr>
            <a:cxnSpLocks/>
            <a:endCxn id="23" idx="0"/>
          </p:cNvCxnSpPr>
          <p:nvPr/>
        </p:nvCxnSpPr>
        <p:spPr>
          <a:xfrm>
            <a:off x="2072709"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C972BB02-379E-0645-AFBF-86DFF027FF94}"/>
              </a:ext>
            </a:extLst>
          </p:cNvPr>
          <p:cNvCxnSpPr>
            <a:cxnSpLocks/>
            <a:endCxn id="27" idx="0"/>
          </p:cNvCxnSpPr>
          <p:nvPr/>
        </p:nvCxnSpPr>
        <p:spPr>
          <a:xfrm>
            <a:off x="5453472" y="5380877"/>
            <a:ext cx="478173" cy="378705"/>
          </a:xfrm>
          <a:prstGeom prst="line">
            <a:avLst/>
          </a:prstGeom>
          <a:ln w="19050"/>
        </p:spPr>
        <p:style>
          <a:lnRef idx="1">
            <a:schemeClr val="dk1"/>
          </a:lnRef>
          <a:fillRef idx="0">
            <a:schemeClr val="dk1"/>
          </a:fillRef>
          <a:effectRef idx="0">
            <a:schemeClr val="dk1"/>
          </a:effectRef>
          <a:fontRef idx="minor">
            <a:schemeClr val="tx1"/>
          </a:fontRef>
        </p:style>
      </p:cxnSp>
      <p:sp>
        <p:nvSpPr>
          <p:cNvPr id="46" name="Rectangle 45">
            <a:extLst>
              <a:ext uri="{FF2B5EF4-FFF2-40B4-BE49-F238E27FC236}">
                <a16:creationId xmlns:a16="http://schemas.microsoft.com/office/drawing/2014/main" id="{A283E49F-C14D-7648-8EF7-A4E7F6B99E22}"/>
              </a:ext>
            </a:extLst>
          </p:cNvPr>
          <p:cNvSpPr/>
          <p:nvPr/>
        </p:nvSpPr>
        <p:spPr>
          <a:xfrm>
            <a:off x="2868962" y="3449889"/>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47" name="Straight Connector 46">
            <a:extLst>
              <a:ext uri="{FF2B5EF4-FFF2-40B4-BE49-F238E27FC236}">
                <a16:creationId xmlns:a16="http://schemas.microsoft.com/office/drawing/2014/main" id="{B45C08BC-E4AA-E744-8BD0-466F77D61058}"/>
              </a:ext>
            </a:extLst>
          </p:cNvPr>
          <p:cNvCxnSpPr>
            <a:cxnSpLocks/>
            <a:stCxn id="24" idx="0"/>
          </p:cNvCxnSpPr>
          <p:nvPr/>
        </p:nvCxnSpPr>
        <p:spPr>
          <a:xfrm flipH="1" flipV="1">
            <a:off x="3238778" y="3766023"/>
            <a:ext cx="1" cy="223007"/>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5692F8F8-4276-6B49-9093-89225B0B7D0D}"/>
              </a:ext>
            </a:extLst>
          </p:cNvPr>
          <p:cNvSpPr/>
          <p:nvPr/>
        </p:nvSpPr>
        <p:spPr>
          <a:xfrm>
            <a:off x="5113089" y="3542585"/>
            <a:ext cx="3930243" cy="1200329"/>
          </a:xfrm>
          <a:prstGeom prst="rect">
            <a:avLst/>
          </a:prstGeom>
          <a:ln>
            <a:solidFill>
              <a:schemeClr val="accent1"/>
            </a:solidFill>
          </a:ln>
        </p:spPr>
        <p:txBody>
          <a:bodyPr wrap="square">
            <a:spAutoFit/>
          </a:bodyPr>
          <a:lstStyle/>
          <a:p>
            <a:r>
              <a:rPr lang="en-US" dirty="0">
                <a:latin typeface="Times New Roman" panose="02020603050405020304" pitchFamily="18" charset="0"/>
                <a:cs typeface="Times New Roman" panose="02020603050405020304" pitchFamily="18" charset="0"/>
              </a:rPr>
              <a:t>So now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do the same kind of</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fast</a:t>
            </a:r>
            <a:r>
              <a:rPr lang="en-US" dirty="0">
                <a:latin typeface="Times New Roman" panose="02020603050405020304" pitchFamily="18" charset="0"/>
                <a:cs typeface="Times New Roman" panose="02020603050405020304" pitchFamily="18" charset="0"/>
              </a:rPr>
              <a:t> searching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did within an array, but </a:t>
            </a:r>
            <a:r>
              <a:rPr lang="en-US" altLang="zh-CN" dirty="0">
                <a:latin typeface="Times New Roman" panose="02020603050405020304" pitchFamily="18" charset="0"/>
                <a:cs typeface="Times New Roman" panose="02020603050405020304" pitchFamily="18" charset="0"/>
              </a:rPr>
              <a:t>we</a:t>
            </a:r>
            <a:r>
              <a:rPr lang="en-US" dirty="0">
                <a:latin typeface="Times New Roman" panose="02020603050405020304" pitchFamily="18" charset="0"/>
                <a:cs typeface="Times New Roman" panose="02020603050405020304" pitchFamily="18" charset="0"/>
              </a:rPr>
              <a:t> can also</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get the benefit of a fast insert and a fast removal that a tree provides.</a:t>
            </a:r>
          </a:p>
        </p:txBody>
      </p:sp>
      <p:cxnSp>
        <p:nvCxnSpPr>
          <p:cNvPr id="59" name="Straight Connector 58">
            <a:extLst>
              <a:ext uri="{FF2B5EF4-FFF2-40B4-BE49-F238E27FC236}">
                <a16:creationId xmlns:a16="http://schemas.microsoft.com/office/drawing/2014/main" id="{8F63C63D-7A21-F94F-9406-3D6B3F486157}"/>
              </a:ext>
            </a:extLst>
          </p:cNvPr>
          <p:cNvCxnSpPr/>
          <p:nvPr/>
        </p:nvCxnSpPr>
        <p:spPr>
          <a:xfrm>
            <a:off x="3804406" y="3485848"/>
            <a:ext cx="2617364" cy="0"/>
          </a:xfrm>
          <a:prstGeom prst="line">
            <a:avLst/>
          </a:prstGeom>
          <a:ln w="28575">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09907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mph" presetSubtype="2" fill="hold" nodeType="clickEffect">
                                  <p:stCondLst>
                                    <p:cond delay="0"/>
                                  </p:stCondLst>
                                  <p:childTnLst>
                                    <p:animClr clrSpc="rgb" dir="cw">
                                      <p:cBhvr>
                                        <p:cTn id="40" dur="2000" fill="hold"/>
                                        <p:tgtEl>
                                          <p:spTgt spid="7"/>
                                        </p:tgtEl>
                                        <p:attrNameLst>
                                          <p:attrName>fillcolor</p:attrName>
                                        </p:attrNameLst>
                                      </p:cBhvr>
                                      <p:to>
                                        <a:schemeClr val="bg2"/>
                                      </p:to>
                                    </p:animClr>
                                    <p:set>
                                      <p:cBhvr>
                                        <p:cTn id="41" dur="2000" fill="hold"/>
                                        <p:tgtEl>
                                          <p:spTgt spid="7"/>
                                        </p:tgtEl>
                                        <p:attrNameLst>
                                          <p:attrName>fill.type</p:attrName>
                                        </p:attrNameLst>
                                      </p:cBhvr>
                                      <p:to>
                                        <p:strVal val="solid"/>
                                      </p:to>
                                    </p:set>
                                    <p:set>
                                      <p:cBhvr>
                                        <p:cTn id="42" dur="2000" fill="hold"/>
                                        <p:tgtEl>
                                          <p:spTgt spid="7"/>
                                        </p:tgtEl>
                                        <p:attrNameLst>
                                          <p:attrName>fill.on</p:attrName>
                                        </p:attrNameLst>
                                      </p:cBhvr>
                                      <p:to>
                                        <p:strVal val="true"/>
                                      </p:to>
                                    </p:set>
                                  </p:childTnLst>
                                </p:cTn>
                              </p:par>
                              <p:par>
                                <p:cTn id="43" presetID="1" presetClass="emph" presetSubtype="2" fill="hold" nodeType="withEffect">
                                  <p:stCondLst>
                                    <p:cond delay="0"/>
                                  </p:stCondLst>
                                  <p:childTnLst>
                                    <p:animClr clrSpc="rgb" dir="cw">
                                      <p:cBhvr>
                                        <p:cTn id="44" dur="2000" fill="hold"/>
                                        <p:tgtEl>
                                          <p:spTgt spid="8"/>
                                        </p:tgtEl>
                                        <p:attrNameLst>
                                          <p:attrName>fillcolor</p:attrName>
                                        </p:attrNameLst>
                                      </p:cBhvr>
                                      <p:to>
                                        <a:schemeClr val="bg2"/>
                                      </p:to>
                                    </p:animClr>
                                    <p:set>
                                      <p:cBhvr>
                                        <p:cTn id="45" dur="2000" fill="hold"/>
                                        <p:tgtEl>
                                          <p:spTgt spid="8"/>
                                        </p:tgtEl>
                                        <p:attrNameLst>
                                          <p:attrName>fill.type</p:attrName>
                                        </p:attrNameLst>
                                      </p:cBhvr>
                                      <p:to>
                                        <p:strVal val="solid"/>
                                      </p:to>
                                    </p:set>
                                    <p:set>
                                      <p:cBhvr>
                                        <p:cTn id="46" dur="2000" fill="hold"/>
                                        <p:tgtEl>
                                          <p:spTgt spid="8"/>
                                        </p:tgtEl>
                                        <p:attrNameLst>
                                          <p:attrName>fill.on</p:attrName>
                                        </p:attrNameLst>
                                      </p:cBhvr>
                                      <p:to>
                                        <p:strVal val="true"/>
                                      </p:to>
                                    </p:set>
                                  </p:childTnLst>
                                </p:cTn>
                              </p:par>
                              <p:par>
                                <p:cTn id="47" presetID="1" presetClass="emph" presetSubtype="2" fill="hold" nodeType="withEffect">
                                  <p:stCondLst>
                                    <p:cond delay="0"/>
                                  </p:stCondLst>
                                  <p:childTnLst>
                                    <p:animClr clrSpc="rgb" dir="cw">
                                      <p:cBhvr>
                                        <p:cTn id="48" dur="2000" fill="hold"/>
                                        <p:tgtEl>
                                          <p:spTgt spid="9"/>
                                        </p:tgtEl>
                                        <p:attrNameLst>
                                          <p:attrName>fillcolor</p:attrName>
                                        </p:attrNameLst>
                                      </p:cBhvr>
                                      <p:to>
                                        <a:schemeClr val="bg2"/>
                                      </p:to>
                                    </p:animClr>
                                    <p:set>
                                      <p:cBhvr>
                                        <p:cTn id="49" dur="2000" fill="hold"/>
                                        <p:tgtEl>
                                          <p:spTgt spid="9"/>
                                        </p:tgtEl>
                                        <p:attrNameLst>
                                          <p:attrName>fill.type</p:attrName>
                                        </p:attrNameLst>
                                      </p:cBhvr>
                                      <p:to>
                                        <p:strVal val="solid"/>
                                      </p:to>
                                    </p:set>
                                    <p:set>
                                      <p:cBhvr>
                                        <p:cTn id="50" dur="2000" fill="hold"/>
                                        <p:tgtEl>
                                          <p:spTgt spid="9"/>
                                        </p:tgtEl>
                                        <p:attrNameLst>
                                          <p:attrName>fill.on</p:attrName>
                                        </p:attrNameLst>
                                      </p:cBhvr>
                                      <p:to>
                                        <p:strVal val="true"/>
                                      </p:to>
                                    </p:set>
                                  </p:childTnLst>
                                </p:cTn>
                              </p:par>
                              <p:par>
                                <p:cTn id="51" presetID="1" presetClass="emph" presetSubtype="2" fill="hold" nodeType="withEffect">
                                  <p:stCondLst>
                                    <p:cond delay="0"/>
                                  </p:stCondLst>
                                  <p:childTnLst>
                                    <p:animClr clrSpc="rgb" dir="cw">
                                      <p:cBhvr>
                                        <p:cTn id="52" dur="2000" fill="hold"/>
                                        <p:tgtEl>
                                          <p:spTgt spid="10"/>
                                        </p:tgtEl>
                                        <p:attrNameLst>
                                          <p:attrName>fillcolor</p:attrName>
                                        </p:attrNameLst>
                                      </p:cBhvr>
                                      <p:to>
                                        <a:schemeClr val="bg2"/>
                                      </p:to>
                                    </p:animClr>
                                    <p:set>
                                      <p:cBhvr>
                                        <p:cTn id="53" dur="2000" fill="hold"/>
                                        <p:tgtEl>
                                          <p:spTgt spid="10"/>
                                        </p:tgtEl>
                                        <p:attrNameLst>
                                          <p:attrName>fill.type</p:attrName>
                                        </p:attrNameLst>
                                      </p:cBhvr>
                                      <p:to>
                                        <p:strVal val="solid"/>
                                      </p:to>
                                    </p:set>
                                    <p:set>
                                      <p:cBhvr>
                                        <p:cTn id="54" dur="2000" fill="hold"/>
                                        <p:tgtEl>
                                          <p:spTgt spid="10"/>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9" presetClass="exit" presetSubtype="0" fill="hold" grpId="1" nodeType="clickEffect">
                                  <p:stCondLst>
                                    <p:cond delay="0"/>
                                  </p:stCondLst>
                                  <p:childTnLst>
                                    <p:animEffect transition="out" filter="dissolve">
                                      <p:cBhvr>
                                        <p:cTn id="58" dur="500"/>
                                        <p:tgtEl>
                                          <p:spTgt spid="16"/>
                                        </p:tgtEl>
                                      </p:cBhvr>
                                    </p:animEffect>
                                    <p:set>
                                      <p:cBhvr>
                                        <p:cTn id="59" dur="1" fill="hold">
                                          <p:stCondLst>
                                            <p:cond delay="499"/>
                                          </p:stCondLst>
                                        </p:cTn>
                                        <p:tgtEl>
                                          <p:spTgt spid="16"/>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dissolve">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1" presetClass="emph" presetSubtype="2" fill="hold" nodeType="clickEffect">
                                  <p:stCondLst>
                                    <p:cond delay="0"/>
                                  </p:stCondLst>
                                  <p:childTnLst>
                                    <p:animClr clrSpc="rgb" dir="cw">
                                      <p:cBhvr>
                                        <p:cTn id="68" dur="2000" fill="hold"/>
                                        <p:tgtEl>
                                          <p:spTgt spid="4"/>
                                        </p:tgtEl>
                                        <p:attrNameLst>
                                          <p:attrName>fillcolor</p:attrName>
                                        </p:attrNameLst>
                                      </p:cBhvr>
                                      <p:to>
                                        <a:schemeClr val="bg2"/>
                                      </p:to>
                                    </p:animClr>
                                    <p:set>
                                      <p:cBhvr>
                                        <p:cTn id="69" dur="2000" fill="hold"/>
                                        <p:tgtEl>
                                          <p:spTgt spid="4"/>
                                        </p:tgtEl>
                                        <p:attrNameLst>
                                          <p:attrName>fill.type</p:attrName>
                                        </p:attrNameLst>
                                      </p:cBhvr>
                                      <p:to>
                                        <p:strVal val="solid"/>
                                      </p:to>
                                    </p:set>
                                    <p:set>
                                      <p:cBhvr>
                                        <p:cTn id="70" dur="2000" fill="hold"/>
                                        <p:tgtEl>
                                          <p:spTgt spid="4"/>
                                        </p:tgtEl>
                                        <p:attrNameLst>
                                          <p:attrName>fill.on</p:attrName>
                                        </p:attrNameLst>
                                      </p:cBhvr>
                                      <p:to>
                                        <p:strVal val="true"/>
                                      </p:to>
                                    </p:set>
                                  </p:childTnLst>
                                </p:cTn>
                              </p:par>
                              <p:par>
                                <p:cTn id="71" presetID="1" presetClass="emph" presetSubtype="2" fill="hold" nodeType="withEffect">
                                  <p:stCondLst>
                                    <p:cond delay="0"/>
                                  </p:stCondLst>
                                  <p:childTnLst>
                                    <p:animClr clrSpc="rgb" dir="cw">
                                      <p:cBhvr>
                                        <p:cTn id="72" dur="2000" fill="hold"/>
                                        <p:tgtEl>
                                          <p:spTgt spid="5"/>
                                        </p:tgtEl>
                                        <p:attrNameLst>
                                          <p:attrName>fillcolor</p:attrName>
                                        </p:attrNameLst>
                                      </p:cBhvr>
                                      <p:to>
                                        <a:schemeClr val="bg2"/>
                                      </p:to>
                                    </p:animClr>
                                    <p:set>
                                      <p:cBhvr>
                                        <p:cTn id="73" dur="2000" fill="hold"/>
                                        <p:tgtEl>
                                          <p:spTgt spid="5"/>
                                        </p:tgtEl>
                                        <p:attrNameLst>
                                          <p:attrName>fill.type</p:attrName>
                                        </p:attrNameLst>
                                      </p:cBhvr>
                                      <p:to>
                                        <p:strVal val="solid"/>
                                      </p:to>
                                    </p:set>
                                    <p:set>
                                      <p:cBhvr>
                                        <p:cTn id="74" dur="2000" fill="hold"/>
                                        <p:tgtEl>
                                          <p:spTgt spid="5"/>
                                        </p:tgtEl>
                                        <p:attrNameLst>
                                          <p:attrName>fill.on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9" presetClass="exit" presetSubtype="0" fill="hold" grpId="1" nodeType="clickEffect">
                                  <p:stCondLst>
                                    <p:cond delay="0"/>
                                  </p:stCondLst>
                                  <p:childTnLst>
                                    <p:animEffect transition="out" filter="dissolve">
                                      <p:cBhvr>
                                        <p:cTn id="78" dur="500"/>
                                        <p:tgtEl>
                                          <p:spTgt spid="18"/>
                                        </p:tgtEl>
                                      </p:cBhvr>
                                    </p:animEffect>
                                    <p:set>
                                      <p:cBhvr>
                                        <p:cTn id="79" dur="1" fill="hold">
                                          <p:stCondLst>
                                            <p:cond delay="499"/>
                                          </p:stCondLst>
                                        </p:cTn>
                                        <p:tgtEl>
                                          <p:spTgt spid="18"/>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9"/>
                                        </p:tgtEl>
                                        <p:attrNameLst>
                                          <p:attrName>style.visibility</p:attrName>
                                        </p:attrNameLst>
                                      </p:cBhvr>
                                      <p:to>
                                        <p:strVal val="visible"/>
                                      </p:to>
                                    </p:set>
                                    <p:animEffect transition="in" filter="dissolve">
                                      <p:cBhvr>
                                        <p:cTn id="84" dur="500"/>
                                        <p:tgtEl>
                                          <p:spTgt spid="1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20"/>
                                        </p:tgtEl>
                                        <p:attrNameLst>
                                          <p:attrName>style.visibility</p:attrName>
                                        </p:attrNameLst>
                                      </p:cBhvr>
                                      <p:to>
                                        <p:strVal val="visible"/>
                                      </p:to>
                                    </p:set>
                                    <p:animEffect transition="in" filter="dissolve">
                                      <p:cBhvr>
                                        <p:cTn id="94" dur="500"/>
                                        <p:tgtEl>
                                          <p:spTgt spid="20"/>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9"/>
                                        </p:tgtEl>
                                        <p:attrNameLst>
                                          <p:attrName>style.visibility</p:attrName>
                                        </p:attrNameLst>
                                      </p:cBhvr>
                                      <p:to>
                                        <p:strVal val="visible"/>
                                      </p:to>
                                    </p:set>
                                    <p:animEffect transition="in" filter="dissolve">
                                      <p:cBhvr>
                                        <p:cTn id="99" dur="500"/>
                                        <p:tgtEl>
                                          <p:spTgt spid="59"/>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ntr" presetSubtype="0" fill="hold" grpId="0" nodeType="click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dissolve">
                                      <p:cBhvr>
                                        <p:cTn id="104" dur="500"/>
                                        <p:tgtEl>
                                          <p:spTgt spid="2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animEffect transition="in" filter="dissolve">
                                      <p:cBhvr>
                                        <p:cTn id="107" dur="500"/>
                                        <p:tgtEl>
                                          <p:spTgt spid="2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23"/>
                                        </p:tgtEl>
                                        <p:attrNameLst>
                                          <p:attrName>style.visibility</p:attrName>
                                        </p:attrNameLst>
                                      </p:cBhvr>
                                      <p:to>
                                        <p:strVal val="visible"/>
                                      </p:to>
                                    </p:set>
                                    <p:animEffect transition="in" filter="dissolve">
                                      <p:cBhvr>
                                        <p:cTn id="110" dur="500"/>
                                        <p:tgtEl>
                                          <p:spTgt spid="2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dissolve">
                                      <p:cBhvr>
                                        <p:cTn id="113" dur="500"/>
                                        <p:tgtEl>
                                          <p:spTgt spid="2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5"/>
                                        </p:tgtEl>
                                        <p:attrNameLst>
                                          <p:attrName>style.visibility</p:attrName>
                                        </p:attrNameLst>
                                      </p:cBhvr>
                                      <p:to>
                                        <p:strVal val="visible"/>
                                      </p:to>
                                    </p:set>
                                    <p:animEffect transition="in" filter="dissolve">
                                      <p:cBhvr>
                                        <p:cTn id="116" dur="500"/>
                                        <p:tgtEl>
                                          <p:spTgt spid="2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6"/>
                                        </p:tgtEl>
                                        <p:attrNameLst>
                                          <p:attrName>style.visibility</p:attrName>
                                        </p:attrNameLst>
                                      </p:cBhvr>
                                      <p:to>
                                        <p:strVal val="visible"/>
                                      </p:to>
                                    </p:set>
                                    <p:animEffect transition="in" filter="dissolve">
                                      <p:cBhvr>
                                        <p:cTn id="119" dur="500"/>
                                        <p:tgtEl>
                                          <p:spTgt spid="2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7"/>
                                        </p:tgtEl>
                                        <p:attrNameLst>
                                          <p:attrName>style.visibility</p:attrName>
                                        </p:attrNameLst>
                                      </p:cBhvr>
                                      <p:to>
                                        <p:strVal val="visible"/>
                                      </p:to>
                                    </p:set>
                                    <p:animEffect transition="in" filter="dissolve">
                                      <p:cBhvr>
                                        <p:cTn id="122" dur="500"/>
                                        <p:tgtEl>
                                          <p:spTgt spid="27"/>
                                        </p:tgtEl>
                                      </p:cBhvr>
                                    </p:animEffect>
                                  </p:childTnLst>
                                </p:cTn>
                              </p:par>
                              <p:par>
                                <p:cTn id="123" presetID="9" presetClass="entr" presetSubtype="0" fill="hold"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1"/>
                                        </p:tgtEl>
                                        <p:attrNameLst>
                                          <p:attrName>style.visibility</p:attrName>
                                        </p:attrNameLst>
                                      </p:cBhvr>
                                      <p:to>
                                        <p:strVal val="visible"/>
                                      </p:to>
                                    </p:set>
                                    <p:animEffect transition="in" filter="dissolve">
                                      <p:cBhvr>
                                        <p:cTn id="131" dur="500"/>
                                        <p:tgtEl>
                                          <p:spTgt spid="31"/>
                                        </p:tgtEl>
                                      </p:cBhvr>
                                    </p:animEffect>
                                  </p:childTnLst>
                                </p:cTn>
                              </p:par>
                              <p:par>
                                <p:cTn id="132" presetID="9" presetClass="entr" presetSubtype="0" fill="hold" nodeType="withEffect">
                                  <p:stCondLst>
                                    <p:cond delay="0"/>
                                  </p:stCondLst>
                                  <p:childTnLst>
                                    <p:set>
                                      <p:cBhvr>
                                        <p:cTn id="133" dur="1" fill="hold">
                                          <p:stCondLst>
                                            <p:cond delay="0"/>
                                          </p:stCondLst>
                                        </p:cTn>
                                        <p:tgtEl>
                                          <p:spTgt spid="32"/>
                                        </p:tgtEl>
                                        <p:attrNameLst>
                                          <p:attrName>style.visibility</p:attrName>
                                        </p:attrNameLst>
                                      </p:cBhvr>
                                      <p:to>
                                        <p:strVal val="visible"/>
                                      </p:to>
                                    </p:set>
                                    <p:animEffect transition="in" filter="dissolve">
                                      <p:cBhvr>
                                        <p:cTn id="134" dur="500"/>
                                        <p:tgtEl>
                                          <p:spTgt spid="32"/>
                                        </p:tgtEl>
                                      </p:cBhvr>
                                    </p:animEffect>
                                  </p:childTnLst>
                                </p:cTn>
                              </p:par>
                              <p:par>
                                <p:cTn id="135" presetID="9" presetClass="entr" presetSubtype="0" fill="hold" nodeType="withEffect">
                                  <p:stCondLst>
                                    <p:cond delay="0"/>
                                  </p:stCondLst>
                                  <p:childTnLst>
                                    <p:set>
                                      <p:cBhvr>
                                        <p:cTn id="136" dur="1" fill="hold">
                                          <p:stCondLst>
                                            <p:cond delay="0"/>
                                          </p:stCondLst>
                                        </p:cTn>
                                        <p:tgtEl>
                                          <p:spTgt spid="33"/>
                                        </p:tgtEl>
                                        <p:attrNameLst>
                                          <p:attrName>style.visibility</p:attrName>
                                        </p:attrNameLst>
                                      </p:cBhvr>
                                      <p:to>
                                        <p:strVal val="visible"/>
                                      </p:to>
                                    </p:set>
                                    <p:animEffect transition="in" filter="dissolve">
                                      <p:cBhvr>
                                        <p:cTn id="137" dur="500"/>
                                        <p:tgtEl>
                                          <p:spTgt spid="33"/>
                                        </p:tgtEl>
                                      </p:cBhvr>
                                    </p:animEffect>
                                  </p:childTnLst>
                                </p:cTn>
                              </p:par>
                              <p:par>
                                <p:cTn id="138" presetID="9" presetClass="entr" presetSubtype="0" fill="hold" nodeType="withEffect">
                                  <p:stCondLst>
                                    <p:cond delay="0"/>
                                  </p:stCondLst>
                                  <p:childTnLst>
                                    <p:set>
                                      <p:cBhvr>
                                        <p:cTn id="139" dur="1" fill="hold">
                                          <p:stCondLst>
                                            <p:cond delay="0"/>
                                          </p:stCondLst>
                                        </p:cTn>
                                        <p:tgtEl>
                                          <p:spTgt spid="34"/>
                                        </p:tgtEl>
                                        <p:attrNameLst>
                                          <p:attrName>style.visibility</p:attrName>
                                        </p:attrNameLst>
                                      </p:cBhvr>
                                      <p:to>
                                        <p:strVal val="visible"/>
                                      </p:to>
                                    </p:set>
                                    <p:animEffect transition="in" filter="dissolve">
                                      <p:cBhvr>
                                        <p:cTn id="140" dur="500"/>
                                        <p:tgtEl>
                                          <p:spTgt spid="34"/>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dissolve">
                                      <p:cBhvr>
                                        <p:cTn id="143" dur="500"/>
                                        <p:tgtEl>
                                          <p:spTgt spid="46"/>
                                        </p:tgtEl>
                                      </p:cBhvr>
                                    </p:animEffect>
                                  </p:childTnLst>
                                </p:cTn>
                              </p:par>
                              <p:par>
                                <p:cTn id="144" presetID="9" presetClass="entr" presetSubtype="0" fill="hold" nodeType="with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5"/>
                                        </p:tgtEl>
                                        <p:attrNameLst>
                                          <p:attrName>style.visibility</p:attrName>
                                        </p:attrNameLst>
                                      </p:cBhvr>
                                      <p:to>
                                        <p:strVal val="visible"/>
                                      </p:to>
                                    </p:set>
                                    <p:animEffect transition="in" filter="dissolve">
                                      <p:cBhvr>
                                        <p:cTn id="151"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animBg="1"/>
      <p:bldP spid="16" grpId="0" animBg="1"/>
      <p:bldP spid="16" grpId="1" animBg="1"/>
      <p:bldP spid="17" grpId="0" animBg="1"/>
      <p:bldP spid="18" grpId="0" animBg="1"/>
      <p:bldP spid="18" grpId="1" animBg="1"/>
      <p:bldP spid="19" grpId="0" animBg="1"/>
      <p:bldP spid="20" grpId="0"/>
      <p:bldP spid="21" grpId="0" animBg="1"/>
      <p:bldP spid="22" grpId="0" animBg="1"/>
      <p:bldP spid="23" grpId="0" animBg="1"/>
      <p:bldP spid="24" grpId="0" animBg="1"/>
      <p:bldP spid="25" grpId="0" animBg="1"/>
      <p:bldP spid="26" grpId="0" animBg="1"/>
      <p:bldP spid="27" grpId="0" animBg="1"/>
      <p:bldP spid="46" grpId="0" animBg="1"/>
      <p:bldP spid="5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AE9-5DC2-F249-9BFE-2DCA1159CC84}"/>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Trees</a:t>
            </a:r>
            <a:endParaRPr lang="en-US" dirty="0"/>
          </a:p>
        </p:txBody>
      </p:sp>
      <p:grpSp>
        <p:nvGrpSpPr>
          <p:cNvPr id="4" name="Group 3">
            <a:extLst>
              <a:ext uri="{FF2B5EF4-FFF2-40B4-BE49-F238E27FC236}">
                <a16:creationId xmlns:a16="http://schemas.microsoft.com/office/drawing/2014/main" id="{6A89BF93-3782-3E41-9F63-1C0BA6F69645}"/>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8BDC055A-4774-B745-8672-489C21D49507}"/>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B786C92D-FEDE-DA46-A2E2-E4A005C51E6E}"/>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34264EEF-013A-2E4A-86D2-3B092EF310E7}"/>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7064F38A-278E-2B4A-B187-90C41149074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5AB24132-0B94-F846-ABF4-02BB69C2242D}"/>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183850AD-3C48-C243-9B8F-F623ECBCECE9}"/>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A62DE90C-A398-8D4E-9149-0522B3DF6749}"/>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C247E84F-63CE-9243-A843-EDC2808BD00F}"/>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C0540F8A-257D-7144-BD28-0D66B723C094}"/>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28B959E-444C-AE45-BE3B-20C3C39E2B1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AFDAAECE-F5BA-8B49-8451-ED309F20C4BB}"/>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A38918A3-1D62-EC48-83CA-ACDFD29181E2}"/>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D7F59378-25E1-B141-BBC5-AE0C0C09EC28}"/>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E5CFC4C8-D80F-1546-91AB-7D62FAA4F55D}"/>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3EAC5EBC-70E3-884C-B1B9-4FFE886685D6}"/>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041A725B-271D-8646-BDD2-F3826D0828D4}"/>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AB777AD6-B737-9848-80DA-DFEF93AAE26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E3EC6D75-1B5A-FA4E-86F0-A7664F733735}"/>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79CC000B-9CAE-6049-9A3F-35E536CC784C}"/>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099EE6A5-865E-A748-82CE-9F499EBE4F8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5" name="Rectangle 24">
            <a:extLst>
              <a:ext uri="{FF2B5EF4-FFF2-40B4-BE49-F238E27FC236}">
                <a16:creationId xmlns:a16="http://schemas.microsoft.com/office/drawing/2014/main" id="{4490E09B-9911-1E40-B445-01D02D2012DE}"/>
              </a:ext>
            </a:extLst>
          </p:cNvPr>
          <p:cNvSpPr/>
          <p:nvPr/>
        </p:nvSpPr>
        <p:spPr>
          <a:xfrm>
            <a:off x="4440212" y="1461243"/>
            <a:ext cx="4297984" cy="2015936"/>
          </a:xfrm>
          <a:prstGeom prst="rect">
            <a:avLst/>
          </a:prstGeom>
          <a:solidFill>
            <a:srgbClr val="E6A20E"/>
          </a:solidFill>
        </p:spPr>
        <p:txBody>
          <a:bodyPr wrap="square">
            <a:spAutoFit/>
          </a:bodyPr>
          <a:lstStyle/>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Ordered, or sorted, binary 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Each node can have 2 subtrees.</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left of a given node are smaller.</a:t>
            </a:r>
          </a:p>
          <a:p>
            <a:pPr marL="342900" indent="-342900">
              <a:spcBef>
                <a:spcPts val="100"/>
              </a:spcBef>
              <a:spcAft>
                <a:spcPts val="100"/>
              </a:spcAft>
              <a:buClr>
                <a:schemeClr val="accent1"/>
              </a:buClr>
              <a:buFont typeface="Arial" panose="020B0604020202020204" pitchFamily="34" charset="0"/>
              <a:buChar char="•"/>
            </a:pPr>
            <a:r>
              <a:rPr lang="en-GB" sz="2000" dirty="0">
                <a:latin typeface="Arial"/>
                <a:cs typeface="Arial"/>
              </a:rPr>
              <a:t>Items to the right of a given node are larger.</a:t>
            </a:r>
            <a:endParaRPr lang="en-US" sz="2000" dirty="0">
              <a:latin typeface="Arial"/>
              <a:cs typeface="Arial"/>
            </a:endParaRPr>
          </a:p>
        </p:txBody>
      </p:sp>
      <p:sp>
        <p:nvSpPr>
          <p:cNvPr id="27" name="TextBox 26">
            <a:extLst>
              <a:ext uri="{FF2B5EF4-FFF2-40B4-BE49-F238E27FC236}">
                <a16:creationId xmlns:a16="http://schemas.microsoft.com/office/drawing/2014/main" id="{512043F0-23A6-614D-BEC2-E91E5371213A}"/>
              </a:ext>
            </a:extLst>
          </p:cNvPr>
          <p:cNvSpPr txBox="1"/>
          <p:nvPr/>
        </p:nvSpPr>
        <p:spPr>
          <a:xfrm>
            <a:off x="640173" y="3617711"/>
            <a:ext cx="1705859" cy="523220"/>
          </a:xfrm>
          <a:prstGeom prst="rect">
            <a:avLst/>
          </a:prstGeom>
          <a:noFill/>
        </p:spPr>
        <p:txBody>
          <a:bodyPr wrap="square" rtlCol="0">
            <a:spAutoFit/>
          </a:bodyPr>
          <a:lstStyle/>
          <a:p>
            <a:r>
              <a:rPr lang="en-US" sz="1400" dirty="0">
                <a:solidFill>
                  <a:schemeClr val="accent1"/>
                </a:solidFill>
                <a:latin typeface="Times New Roman" panose="02020603050405020304" pitchFamily="18" charset="0"/>
                <a:cs typeface="Times New Roman" panose="02020603050405020304" pitchFamily="18" charset="0"/>
              </a:rPr>
              <a:t>Left subtree’s values must be lesser </a:t>
            </a:r>
          </a:p>
        </p:txBody>
      </p:sp>
      <p:sp>
        <p:nvSpPr>
          <p:cNvPr id="28" name="TextBox 27">
            <a:extLst>
              <a:ext uri="{FF2B5EF4-FFF2-40B4-BE49-F238E27FC236}">
                <a16:creationId xmlns:a16="http://schemas.microsoft.com/office/drawing/2014/main" id="{F4708C43-E8AC-3B40-94E0-2EC36806DADD}"/>
              </a:ext>
            </a:extLst>
          </p:cNvPr>
          <p:cNvSpPr txBox="1"/>
          <p:nvPr/>
        </p:nvSpPr>
        <p:spPr>
          <a:xfrm>
            <a:off x="2346033" y="3625551"/>
            <a:ext cx="1955062" cy="523220"/>
          </a:xfrm>
          <a:prstGeom prst="rect">
            <a:avLst/>
          </a:prstGeom>
          <a:noFill/>
        </p:spPr>
        <p:txBody>
          <a:bodyPr wrap="square" rtlCol="0">
            <a:spAutoFit/>
          </a:bodyPr>
          <a:lstStyle>
            <a:defPPr>
              <a:defRPr lang="en-US"/>
            </a:defPPr>
            <a:lvl1pPr>
              <a:defRPr sz="1400">
                <a:solidFill>
                  <a:schemeClr val="accent1"/>
                </a:solidFill>
                <a:latin typeface="Times New Roman" panose="02020603050405020304" pitchFamily="18" charset="0"/>
                <a:cs typeface="Times New Roman" panose="02020603050405020304" pitchFamily="18" charset="0"/>
              </a:defRPr>
            </a:lvl1pPr>
          </a:lstStyle>
          <a:p>
            <a:r>
              <a:rPr lang="en-US" dirty="0"/>
              <a:t>Right subtree’s values must be greater </a:t>
            </a:r>
          </a:p>
        </p:txBody>
      </p:sp>
      <p:sp>
        <p:nvSpPr>
          <p:cNvPr id="29" name="Rectangle 28">
            <a:extLst>
              <a:ext uri="{FF2B5EF4-FFF2-40B4-BE49-F238E27FC236}">
                <a16:creationId xmlns:a16="http://schemas.microsoft.com/office/drawing/2014/main" id="{7FB10028-85EA-FB41-BBD9-BED2C259329F}"/>
              </a:ext>
            </a:extLst>
          </p:cNvPr>
          <p:cNvSpPr/>
          <p:nvPr/>
        </p:nvSpPr>
        <p:spPr>
          <a:xfrm>
            <a:off x="555211" y="1946275"/>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0" name="Rectangle 29">
            <a:extLst>
              <a:ext uri="{FF2B5EF4-FFF2-40B4-BE49-F238E27FC236}">
                <a16:creationId xmlns:a16="http://schemas.microsoft.com/office/drawing/2014/main" id="{A8090B3D-BEF0-E149-BFBE-F6FED2EFAD56}"/>
              </a:ext>
            </a:extLst>
          </p:cNvPr>
          <p:cNvSpPr/>
          <p:nvPr/>
        </p:nvSpPr>
        <p:spPr>
          <a:xfrm>
            <a:off x="2321605" y="1946429"/>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1" name="object 11">
            <a:extLst>
              <a:ext uri="{FF2B5EF4-FFF2-40B4-BE49-F238E27FC236}">
                <a16:creationId xmlns:a16="http://schemas.microsoft.com/office/drawing/2014/main" id="{3F93CF95-DB9C-0D42-823C-03ED41381869}"/>
              </a:ext>
            </a:extLst>
          </p:cNvPr>
          <p:cNvSpPr/>
          <p:nvPr/>
        </p:nvSpPr>
        <p:spPr>
          <a:xfrm>
            <a:off x="1225851" y="4636289"/>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DEB3FDCD-F74B-3A46-B494-8450425599FB}"/>
              </a:ext>
            </a:extLst>
          </p:cNvPr>
          <p:cNvSpPr/>
          <p:nvPr/>
        </p:nvSpPr>
        <p:spPr>
          <a:xfrm>
            <a:off x="747290" y="5428849"/>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19">
            <a:extLst>
              <a:ext uri="{FF2B5EF4-FFF2-40B4-BE49-F238E27FC236}">
                <a16:creationId xmlns:a16="http://schemas.microsoft.com/office/drawing/2014/main" id="{0F54EA37-4538-544D-A814-C96215CF590A}"/>
              </a:ext>
            </a:extLst>
          </p:cNvPr>
          <p:cNvSpPr/>
          <p:nvPr/>
        </p:nvSpPr>
        <p:spPr>
          <a:xfrm>
            <a:off x="1473703" y="431118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4" name="object 13">
            <a:extLst>
              <a:ext uri="{FF2B5EF4-FFF2-40B4-BE49-F238E27FC236}">
                <a16:creationId xmlns:a16="http://schemas.microsoft.com/office/drawing/2014/main" id="{02408BDC-CA3C-FF4B-85DD-FA137B8B5CE5}"/>
              </a:ext>
            </a:extLst>
          </p:cNvPr>
          <p:cNvSpPr/>
          <p:nvPr/>
        </p:nvSpPr>
        <p:spPr>
          <a:xfrm>
            <a:off x="401857" y="55493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9">
            <a:extLst>
              <a:ext uri="{FF2B5EF4-FFF2-40B4-BE49-F238E27FC236}">
                <a16:creationId xmlns:a16="http://schemas.microsoft.com/office/drawing/2014/main" id="{49520A44-2C07-5641-A7F1-15ECFEFD0AF6}"/>
              </a:ext>
            </a:extLst>
          </p:cNvPr>
          <p:cNvSpPr txBox="1"/>
          <p:nvPr/>
        </p:nvSpPr>
        <p:spPr>
          <a:xfrm>
            <a:off x="1611137" y="444228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36" name="object 9">
            <a:extLst>
              <a:ext uri="{FF2B5EF4-FFF2-40B4-BE49-F238E27FC236}">
                <a16:creationId xmlns:a16="http://schemas.microsoft.com/office/drawing/2014/main" id="{328FC577-9934-B643-B9BA-7A24C519C4AC}"/>
              </a:ext>
            </a:extLst>
          </p:cNvPr>
          <p:cNvSpPr txBox="1"/>
          <p:nvPr/>
        </p:nvSpPr>
        <p:spPr>
          <a:xfrm>
            <a:off x="539290" y="56699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37" name="object 13">
            <a:extLst>
              <a:ext uri="{FF2B5EF4-FFF2-40B4-BE49-F238E27FC236}">
                <a16:creationId xmlns:a16="http://schemas.microsoft.com/office/drawing/2014/main" id="{6170F076-E4A3-6749-9197-928A541C1B11}"/>
              </a:ext>
            </a:extLst>
          </p:cNvPr>
          <p:cNvSpPr/>
          <p:nvPr/>
        </p:nvSpPr>
        <p:spPr>
          <a:xfrm>
            <a:off x="911855" y="492068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9F2B3674-7705-AC4D-9060-7A764B32460F}"/>
              </a:ext>
            </a:extLst>
          </p:cNvPr>
          <p:cNvSpPr txBox="1"/>
          <p:nvPr/>
        </p:nvSpPr>
        <p:spPr>
          <a:xfrm>
            <a:off x="1049289" y="504988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39" name="Rectangle 38">
            <a:extLst>
              <a:ext uri="{FF2B5EF4-FFF2-40B4-BE49-F238E27FC236}">
                <a16:creationId xmlns:a16="http://schemas.microsoft.com/office/drawing/2014/main" id="{BB6199B0-68F5-3544-9425-29055BEB7D8B}"/>
              </a:ext>
            </a:extLst>
          </p:cNvPr>
          <p:cNvSpPr/>
          <p:nvPr/>
        </p:nvSpPr>
        <p:spPr>
          <a:xfrm>
            <a:off x="281344"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25CD200-D12E-7943-A37D-762CF4982092}"/>
              </a:ext>
            </a:extLst>
          </p:cNvPr>
          <p:cNvSpPr txBox="1"/>
          <p:nvPr/>
        </p:nvSpPr>
        <p:spPr>
          <a:xfrm>
            <a:off x="296431" y="427634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41" name="TextBox 40">
            <a:extLst>
              <a:ext uri="{FF2B5EF4-FFF2-40B4-BE49-F238E27FC236}">
                <a16:creationId xmlns:a16="http://schemas.microsoft.com/office/drawing/2014/main" id="{8442ED5E-C661-064E-B7C6-38EDAF9E6F73}"/>
              </a:ext>
            </a:extLst>
          </p:cNvPr>
          <p:cNvSpPr txBox="1"/>
          <p:nvPr/>
        </p:nvSpPr>
        <p:spPr>
          <a:xfrm>
            <a:off x="1737156" y="571491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42" name="object 11">
            <a:extLst>
              <a:ext uri="{FF2B5EF4-FFF2-40B4-BE49-F238E27FC236}">
                <a16:creationId xmlns:a16="http://schemas.microsoft.com/office/drawing/2014/main" id="{EF2F3471-8EBD-CC4B-AA2D-6D6543AE5823}"/>
              </a:ext>
            </a:extLst>
          </p:cNvPr>
          <p:cNvSpPr/>
          <p:nvPr/>
        </p:nvSpPr>
        <p:spPr>
          <a:xfrm flipH="1">
            <a:off x="3439080" y="4952929"/>
            <a:ext cx="312900" cy="4227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11">
            <a:extLst>
              <a:ext uri="{FF2B5EF4-FFF2-40B4-BE49-F238E27FC236}">
                <a16:creationId xmlns:a16="http://schemas.microsoft.com/office/drawing/2014/main" id="{70D502B5-9AC9-BA4D-A271-2046C10A071B}"/>
              </a:ext>
            </a:extLst>
          </p:cNvPr>
          <p:cNvSpPr/>
          <p:nvPr/>
        </p:nvSpPr>
        <p:spPr>
          <a:xfrm>
            <a:off x="2805533" y="499352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object 19">
            <a:extLst>
              <a:ext uri="{FF2B5EF4-FFF2-40B4-BE49-F238E27FC236}">
                <a16:creationId xmlns:a16="http://schemas.microsoft.com/office/drawing/2014/main" id="{E78D0D46-DFB4-AB4F-904B-9F5BD24EA17E}"/>
              </a:ext>
            </a:extLst>
          </p:cNvPr>
          <p:cNvSpPr/>
          <p:nvPr/>
        </p:nvSpPr>
        <p:spPr>
          <a:xfrm>
            <a:off x="2965635" y="44854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5" name="object 13">
            <a:extLst>
              <a:ext uri="{FF2B5EF4-FFF2-40B4-BE49-F238E27FC236}">
                <a16:creationId xmlns:a16="http://schemas.microsoft.com/office/drawing/2014/main" id="{351F12E9-4B1B-D042-BF3A-CD7C4DD84DB1}"/>
              </a:ext>
            </a:extLst>
          </p:cNvPr>
          <p:cNvSpPr/>
          <p:nvPr/>
        </p:nvSpPr>
        <p:spPr>
          <a:xfrm>
            <a:off x="2435672"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E254C2FE-11C6-D149-8DAC-6B80F010AD28}"/>
              </a:ext>
            </a:extLst>
          </p:cNvPr>
          <p:cNvSpPr txBox="1"/>
          <p:nvPr/>
        </p:nvSpPr>
        <p:spPr>
          <a:xfrm>
            <a:off x="3103069" y="46165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47" name="object 9">
            <a:extLst>
              <a:ext uri="{FF2B5EF4-FFF2-40B4-BE49-F238E27FC236}">
                <a16:creationId xmlns:a16="http://schemas.microsoft.com/office/drawing/2014/main" id="{9C96F67D-C7C9-E84A-8075-B036DAE15FF4}"/>
              </a:ext>
            </a:extLst>
          </p:cNvPr>
          <p:cNvSpPr txBox="1"/>
          <p:nvPr/>
        </p:nvSpPr>
        <p:spPr>
          <a:xfrm>
            <a:off x="2573105" y="547042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48" name="object 13">
            <a:extLst>
              <a:ext uri="{FF2B5EF4-FFF2-40B4-BE49-F238E27FC236}">
                <a16:creationId xmlns:a16="http://schemas.microsoft.com/office/drawing/2014/main" id="{F8C9228A-4070-3847-BC62-B54AA82032DC}"/>
              </a:ext>
            </a:extLst>
          </p:cNvPr>
          <p:cNvSpPr/>
          <p:nvPr/>
        </p:nvSpPr>
        <p:spPr>
          <a:xfrm>
            <a:off x="3439080" y="534986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9">
            <a:extLst>
              <a:ext uri="{FF2B5EF4-FFF2-40B4-BE49-F238E27FC236}">
                <a16:creationId xmlns:a16="http://schemas.microsoft.com/office/drawing/2014/main" id="{10C87775-986D-784E-9A95-4527364173C1}"/>
              </a:ext>
            </a:extLst>
          </p:cNvPr>
          <p:cNvSpPr txBox="1"/>
          <p:nvPr/>
        </p:nvSpPr>
        <p:spPr>
          <a:xfrm>
            <a:off x="3576514" y="547906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50" name="Rectangle 49">
            <a:extLst>
              <a:ext uri="{FF2B5EF4-FFF2-40B4-BE49-F238E27FC236}">
                <a16:creationId xmlns:a16="http://schemas.microsoft.com/office/drawing/2014/main" id="{11A01E70-4C90-284E-B35F-E172D4E61762}"/>
              </a:ext>
            </a:extLst>
          </p:cNvPr>
          <p:cNvSpPr/>
          <p:nvPr/>
        </p:nvSpPr>
        <p:spPr>
          <a:xfrm>
            <a:off x="2349788" y="4233284"/>
            <a:ext cx="1919329" cy="196676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95C73FF4-3226-7A4B-A973-F565CFC93630}"/>
              </a:ext>
            </a:extLst>
          </p:cNvPr>
          <p:cNvSpPr txBox="1"/>
          <p:nvPr/>
        </p:nvSpPr>
        <p:spPr>
          <a:xfrm>
            <a:off x="2364875" y="4276349"/>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53" name="object 11">
            <a:extLst>
              <a:ext uri="{FF2B5EF4-FFF2-40B4-BE49-F238E27FC236}">
                <a16:creationId xmlns:a16="http://schemas.microsoft.com/office/drawing/2014/main" id="{6267B97A-EAA3-8A4C-9D05-74F71AF2E206}"/>
              </a:ext>
            </a:extLst>
          </p:cNvPr>
          <p:cNvSpPr/>
          <p:nvPr/>
        </p:nvSpPr>
        <p:spPr>
          <a:xfrm flipH="1">
            <a:off x="5542229" y="4446696"/>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4" name="object 11">
            <a:extLst>
              <a:ext uri="{FF2B5EF4-FFF2-40B4-BE49-F238E27FC236}">
                <a16:creationId xmlns:a16="http://schemas.microsoft.com/office/drawing/2014/main" id="{A1B8A480-E27E-8247-9958-21A9A62D7635}"/>
              </a:ext>
            </a:extLst>
          </p:cNvPr>
          <p:cNvSpPr/>
          <p:nvPr/>
        </p:nvSpPr>
        <p:spPr>
          <a:xfrm>
            <a:off x="4873416" y="4530971"/>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5" name="object 19">
            <a:extLst>
              <a:ext uri="{FF2B5EF4-FFF2-40B4-BE49-F238E27FC236}">
                <a16:creationId xmlns:a16="http://schemas.microsoft.com/office/drawing/2014/main" id="{BCCC55D3-FC26-384E-977F-787C49B7D222}"/>
              </a:ext>
            </a:extLst>
          </p:cNvPr>
          <p:cNvSpPr/>
          <p:nvPr/>
        </p:nvSpPr>
        <p:spPr>
          <a:xfrm>
            <a:off x="5033518" y="40229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56" name="object 13">
            <a:extLst>
              <a:ext uri="{FF2B5EF4-FFF2-40B4-BE49-F238E27FC236}">
                <a16:creationId xmlns:a16="http://schemas.microsoft.com/office/drawing/2014/main" id="{EBFCBDF2-F052-144B-BFB0-87A43A64552F}"/>
              </a:ext>
            </a:extLst>
          </p:cNvPr>
          <p:cNvSpPr/>
          <p:nvPr/>
        </p:nvSpPr>
        <p:spPr>
          <a:xfrm>
            <a:off x="4503555"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9">
            <a:extLst>
              <a:ext uri="{FF2B5EF4-FFF2-40B4-BE49-F238E27FC236}">
                <a16:creationId xmlns:a16="http://schemas.microsoft.com/office/drawing/2014/main" id="{720DEEB6-A118-604A-9425-DE53017C83D4}"/>
              </a:ext>
            </a:extLst>
          </p:cNvPr>
          <p:cNvSpPr txBox="1"/>
          <p:nvPr/>
        </p:nvSpPr>
        <p:spPr>
          <a:xfrm>
            <a:off x="5170952" y="41540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58" name="object 9">
            <a:extLst>
              <a:ext uri="{FF2B5EF4-FFF2-40B4-BE49-F238E27FC236}">
                <a16:creationId xmlns:a16="http://schemas.microsoft.com/office/drawing/2014/main" id="{87D5453E-CFE4-B34D-A9CE-82AE9C8A85F0}"/>
              </a:ext>
            </a:extLst>
          </p:cNvPr>
          <p:cNvSpPr txBox="1"/>
          <p:nvPr/>
        </p:nvSpPr>
        <p:spPr>
          <a:xfrm>
            <a:off x="4640988" y="50078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59" name="object 13">
            <a:extLst>
              <a:ext uri="{FF2B5EF4-FFF2-40B4-BE49-F238E27FC236}">
                <a16:creationId xmlns:a16="http://schemas.microsoft.com/office/drawing/2014/main" id="{A4D0943A-F11E-FC4E-BF06-FB37D0B80D39}"/>
              </a:ext>
            </a:extLst>
          </p:cNvPr>
          <p:cNvSpPr/>
          <p:nvPr/>
        </p:nvSpPr>
        <p:spPr>
          <a:xfrm>
            <a:off x="587373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9">
            <a:extLst>
              <a:ext uri="{FF2B5EF4-FFF2-40B4-BE49-F238E27FC236}">
                <a16:creationId xmlns:a16="http://schemas.microsoft.com/office/drawing/2014/main" id="{09FF8461-8607-7943-BEA0-7D8EB7089507}"/>
              </a:ext>
            </a:extLst>
          </p:cNvPr>
          <p:cNvSpPr txBox="1"/>
          <p:nvPr/>
        </p:nvSpPr>
        <p:spPr>
          <a:xfrm>
            <a:off x="601117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61" name="Rectangle 60">
            <a:extLst>
              <a:ext uri="{FF2B5EF4-FFF2-40B4-BE49-F238E27FC236}">
                <a16:creationId xmlns:a16="http://schemas.microsoft.com/office/drawing/2014/main" id="{0EDFD434-734F-534D-AED4-13D711789192}"/>
              </a:ext>
            </a:extLst>
          </p:cNvPr>
          <p:cNvSpPr/>
          <p:nvPr/>
        </p:nvSpPr>
        <p:spPr>
          <a:xfrm>
            <a:off x="4441201" y="3926638"/>
            <a:ext cx="2102212"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0B32B5B-00EE-C843-A099-C161B069EE2F}"/>
              </a:ext>
            </a:extLst>
          </p:cNvPr>
          <p:cNvSpPr txBox="1"/>
          <p:nvPr/>
        </p:nvSpPr>
        <p:spPr>
          <a:xfrm>
            <a:off x="4455430" y="392493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64" name="object 11">
            <a:extLst>
              <a:ext uri="{FF2B5EF4-FFF2-40B4-BE49-F238E27FC236}">
                <a16:creationId xmlns:a16="http://schemas.microsoft.com/office/drawing/2014/main" id="{6E441022-DA35-8A4D-9C0A-1A82EAF1BC32}"/>
              </a:ext>
            </a:extLst>
          </p:cNvPr>
          <p:cNvSpPr/>
          <p:nvPr/>
        </p:nvSpPr>
        <p:spPr>
          <a:xfrm flipH="1">
            <a:off x="5316595" y="4576610"/>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11">
            <a:extLst>
              <a:ext uri="{FF2B5EF4-FFF2-40B4-BE49-F238E27FC236}">
                <a16:creationId xmlns:a16="http://schemas.microsoft.com/office/drawing/2014/main" id="{0CD33FA9-0188-6A44-A677-78E1982DF824}"/>
              </a:ext>
            </a:extLst>
          </p:cNvPr>
          <p:cNvSpPr/>
          <p:nvPr/>
        </p:nvSpPr>
        <p:spPr>
          <a:xfrm>
            <a:off x="5166558" y="5229006"/>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3">
            <a:extLst>
              <a:ext uri="{FF2B5EF4-FFF2-40B4-BE49-F238E27FC236}">
                <a16:creationId xmlns:a16="http://schemas.microsoft.com/office/drawing/2014/main" id="{26745F7E-204C-B848-A98C-5FC7B61C43D3}"/>
              </a:ext>
            </a:extLst>
          </p:cNvPr>
          <p:cNvSpPr/>
          <p:nvPr/>
        </p:nvSpPr>
        <p:spPr>
          <a:xfrm>
            <a:off x="4796697"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835ADD72-FEBC-0B45-A0AC-187189D547F6}"/>
              </a:ext>
            </a:extLst>
          </p:cNvPr>
          <p:cNvSpPr txBox="1"/>
          <p:nvPr/>
        </p:nvSpPr>
        <p:spPr>
          <a:xfrm>
            <a:off x="4934130" y="57059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70" name="object 11">
            <a:extLst>
              <a:ext uri="{FF2B5EF4-FFF2-40B4-BE49-F238E27FC236}">
                <a16:creationId xmlns:a16="http://schemas.microsoft.com/office/drawing/2014/main" id="{6D66D9F3-D4DF-4C4E-A59D-827664B76E53}"/>
              </a:ext>
            </a:extLst>
          </p:cNvPr>
          <p:cNvSpPr/>
          <p:nvPr/>
        </p:nvSpPr>
        <p:spPr>
          <a:xfrm flipH="1">
            <a:off x="5609737" y="5274645"/>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3">
            <a:extLst>
              <a:ext uri="{FF2B5EF4-FFF2-40B4-BE49-F238E27FC236}">
                <a16:creationId xmlns:a16="http://schemas.microsoft.com/office/drawing/2014/main" id="{2E33244A-DD86-7549-8A69-62DB952AD84D}"/>
              </a:ext>
            </a:extLst>
          </p:cNvPr>
          <p:cNvSpPr/>
          <p:nvPr/>
        </p:nvSpPr>
        <p:spPr>
          <a:xfrm>
            <a:off x="5489261" y="558534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9">
            <a:extLst>
              <a:ext uri="{FF2B5EF4-FFF2-40B4-BE49-F238E27FC236}">
                <a16:creationId xmlns:a16="http://schemas.microsoft.com/office/drawing/2014/main" id="{4D3B947A-E0C7-BC4F-A56F-173EA402EF5B}"/>
              </a:ext>
            </a:extLst>
          </p:cNvPr>
          <p:cNvSpPr txBox="1"/>
          <p:nvPr/>
        </p:nvSpPr>
        <p:spPr>
          <a:xfrm>
            <a:off x="5626695" y="571454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38</a:t>
            </a:r>
          </a:p>
        </p:txBody>
      </p:sp>
      <p:sp>
        <p:nvSpPr>
          <p:cNvPr id="65" name="object 13">
            <a:extLst>
              <a:ext uri="{FF2B5EF4-FFF2-40B4-BE49-F238E27FC236}">
                <a16:creationId xmlns:a16="http://schemas.microsoft.com/office/drawing/2014/main" id="{5869ECBC-D372-DF43-B006-725D4CC743C4}"/>
              </a:ext>
            </a:extLst>
          </p:cNvPr>
          <p:cNvSpPr/>
          <p:nvPr/>
        </p:nvSpPr>
        <p:spPr>
          <a:xfrm>
            <a:off x="5196119" y="48873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9">
            <a:extLst>
              <a:ext uri="{FF2B5EF4-FFF2-40B4-BE49-F238E27FC236}">
                <a16:creationId xmlns:a16="http://schemas.microsoft.com/office/drawing/2014/main" id="{901630D6-3F9D-EF44-A343-ECD3D938D59E}"/>
              </a:ext>
            </a:extLst>
          </p:cNvPr>
          <p:cNvSpPr txBox="1"/>
          <p:nvPr/>
        </p:nvSpPr>
        <p:spPr>
          <a:xfrm>
            <a:off x="5333553" y="50165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73" name="object 11">
            <a:extLst>
              <a:ext uri="{FF2B5EF4-FFF2-40B4-BE49-F238E27FC236}">
                <a16:creationId xmlns:a16="http://schemas.microsoft.com/office/drawing/2014/main" id="{FA34C71E-C0AD-624A-B165-560A494CF3C4}"/>
              </a:ext>
            </a:extLst>
          </p:cNvPr>
          <p:cNvSpPr/>
          <p:nvPr/>
        </p:nvSpPr>
        <p:spPr>
          <a:xfrm flipH="1">
            <a:off x="7957462" y="4515853"/>
            <a:ext cx="485828" cy="48122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19">
            <a:extLst>
              <a:ext uri="{FF2B5EF4-FFF2-40B4-BE49-F238E27FC236}">
                <a16:creationId xmlns:a16="http://schemas.microsoft.com/office/drawing/2014/main" id="{B9D81017-B4DD-CF42-8EA4-550C13334053}"/>
              </a:ext>
            </a:extLst>
          </p:cNvPr>
          <p:cNvSpPr/>
          <p:nvPr/>
        </p:nvSpPr>
        <p:spPr>
          <a:xfrm>
            <a:off x="7483447" y="406530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BBABE9CD-A6CC-3B41-8DE1-1669E33F083D}"/>
              </a:ext>
            </a:extLst>
          </p:cNvPr>
          <p:cNvSpPr txBox="1"/>
          <p:nvPr/>
        </p:nvSpPr>
        <p:spPr>
          <a:xfrm>
            <a:off x="7620881" y="419640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42</a:t>
            </a:r>
          </a:p>
        </p:txBody>
      </p:sp>
      <p:sp>
        <p:nvSpPr>
          <p:cNvPr id="79" name="object 13">
            <a:extLst>
              <a:ext uri="{FF2B5EF4-FFF2-40B4-BE49-F238E27FC236}">
                <a16:creationId xmlns:a16="http://schemas.microsoft.com/office/drawing/2014/main" id="{49EAC4AC-40D1-2B44-8474-3D66E412DA28}"/>
              </a:ext>
            </a:extLst>
          </p:cNvPr>
          <p:cNvSpPr/>
          <p:nvPr/>
        </p:nvSpPr>
        <p:spPr>
          <a:xfrm>
            <a:off x="8075542" y="483876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D37979C-1E00-5A45-B020-2E20FA558ACA}"/>
              </a:ext>
            </a:extLst>
          </p:cNvPr>
          <p:cNvSpPr txBox="1"/>
          <p:nvPr/>
        </p:nvSpPr>
        <p:spPr>
          <a:xfrm>
            <a:off x="8212976" y="49679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65</a:t>
            </a:r>
          </a:p>
        </p:txBody>
      </p:sp>
      <p:sp>
        <p:nvSpPr>
          <p:cNvPr id="81" name="Rectangle 80">
            <a:extLst>
              <a:ext uri="{FF2B5EF4-FFF2-40B4-BE49-F238E27FC236}">
                <a16:creationId xmlns:a16="http://schemas.microsoft.com/office/drawing/2014/main" id="{9D17D694-53D3-074B-B11D-866F76A36B48}"/>
              </a:ext>
            </a:extLst>
          </p:cNvPr>
          <p:cNvSpPr/>
          <p:nvPr/>
        </p:nvSpPr>
        <p:spPr>
          <a:xfrm>
            <a:off x="6704956" y="3926637"/>
            <a:ext cx="2019494" cy="227341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8A013C39-42A1-744A-8BA7-1A4862F7AC16}"/>
              </a:ext>
            </a:extLst>
          </p:cNvPr>
          <p:cNvSpPr txBox="1"/>
          <p:nvPr/>
        </p:nvSpPr>
        <p:spPr>
          <a:xfrm>
            <a:off x="6719185" y="392493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84" name="object 11">
            <a:extLst>
              <a:ext uri="{FF2B5EF4-FFF2-40B4-BE49-F238E27FC236}">
                <a16:creationId xmlns:a16="http://schemas.microsoft.com/office/drawing/2014/main" id="{08422600-BBCB-E448-821A-8E42A917C1E8}"/>
              </a:ext>
            </a:extLst>
          </p:cNvPr>
          <p:cNvSpPr/>
          <p:nvPr/>
        </p:nvSpPr>
        <p:spPr>
          <a:xfrm>
            <a:off x="7398048" y="4585483"/>
            <a:ext cx="216692"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5" name="object 11">
            <a:extLst>
              <a:ext uri="{FF2B5EF4-FFF2-40B4-BE49-F238E27FC236}">
                <a16:creationId xmlns:a16="http://schemas.microsoft.com/office/drawing/2014/main" id="{5DBD734C-AE05-6C41-9AEC-6ACF5FB0E3A3}"/>
              </a:ext>
            </a:extLst>
          </p:cNvPr>
          <p:cNvSpPr/>
          <p:nvPr/>
        </p:nvSpPr>
        <p:spPr>
          <a:xfrm>
            <a:off x="7119942" y="5172527"/>
            <a:ext cx="298952" cy="36248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13">
            <a:extLst>
              <a:ext uri="{FF2B5EF4-FFF2-40B4-BE49-F238E27FC236}">
                <a16:creationId xmlns:a16="http://schemas.microsoft.com/office/drawing/2014/main" id="{BB252ED9-8873-4843-8600-D0F62F3CB5CA}"/>
              </a:ext>
            </a:extLst>
          </p:cNvPr>
          <p:cNvSpPr/>
          <p:nvPr/>
        </p:nvSpPr>
        <p:spPr>
          <a:xfrm>
            <a:off x="6750081"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9">
            <a:extLst>
              <a:ext uri="{FF2B5EF4-FFF2-40B4-BE49-F238E27FC236}">
                <a16:creationId xmlns:a16="http://schemas.microsoft.com/office/drawing/2014/main" id="{B71B4006-7772-2A4C-962A-C311C5F3F595}"/>
              </a:ext>
            </a:extLst>
          </p:cNvPr>
          <p:cNvSpPr txBox="1"/>
          <p:nvPr/>
        </p:nvSpPr>
        <p:spPr>
          <a:xfrm>
            <a:off x="6887514" y="564943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sp>
        <p:nvSpPr>
          <p:cNvPr id="88" name="object 11">
            <a:extLst>
              <a:ext uri="{FF2B5EF4-FFF2-40B4-BE49-F238E27FC236}">
                <a16:creationId xmlns:a16="http://schemas.microsoft.com/office/drawing/2014/main" id="{69F58607-8A3D-3F42-9FDC-89E478E362BD}"/>
              </a:ext>
            </a:extLst>
          </p:cNvPr>
          <p:cNvSpPr/>
          <p:nvPr/>
        </p:nvSpPr>
        <p:spPr>
          <a:xfrm flipH="1">
            <a:off x="7563121" y="5218166"/>
            <a:ext cx="148915" cy="31070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3">
            <a:extLst>
              <a:ext uri="{FF2B5EF4-FFF2-40B4-BE49-F238E27FC236}">
                <a16:creationId xmlns:a16="http://schemas.microsoft.com/office/drawing/2014/main" id="{773CEEEC-AC81-1247-9F14-1C7B15176F0D}"/>
              </a:ext>
            </a:extLst>
          </p:cNvPr>
          <p:cNvSpPr/>
          <p:nvPr/>
        </p:nvSpPr>
        <p:spPr>
          <a:xfrm>
            <a:off x="7442645" y="55288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30726CEB-F483-1342-A323-42626015CCBC}"/>
              </a:ext>
            </a:extLst>
          </p:cNvPr>
          <p:cNvSpPr txBox="1"/>
          <p:nvPr/>
        </p:nvSpPr>
        <p:spPr>
          <a:xfrm>
            <a:off x="7580079" y="565807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45</a:t>
            </a:r>
          </a:p>
        </p:txBody>
      </p:sp>
      <p:sp>
        <p:nvSpPr>
          <p:cNvPr id="91" name="object 13">
            <a:extLst>
              <a:ext uri="{FF2B5EF4-FFF2-40B4-BE49-F238E27FC236}">
                <a16:creationId xmlns:a16="http://schemas.microsoft.com/office/drawing/2014/main" id="{C8CA1A42-1F2D-4F4E-A5DC-8CFE00E50899}"/>
              </a:ext>
            </a:extLst>
          </p:cNvPr>
          <p:cNvSpPr/>
          <p:nvPr/>
        </p:nvSpPr>
        <p:spPr>
          <a:xfrm>
            <a:off x="7149503" y="483083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5B269120-16AC-8047-9A6A-DAE5014B4F2F}"/>
              </a:ext>
            </a:extLst>
          </p:cNvPr>
          <p:cNvSpPr txBox="1"/>
          <p:nvPr/>
        </p:nvSpPr>
        <p:spPr>
          <a:xfrm>
            <a:off x="7286937" y="496003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32</a:t>
            </a:r>
          </a:p>
        </p:txBody>
      </p:sp>
      <p:sp>
        <p:nvSpPr>
          <p:cNvPr id="93" name="Rectangle 92">
            <a:extLst>
              <a:ext uri="{FF2B5EF4-FFF2-40B4-BE49-F238E27FC236}">
                <a16:creationId xmlns:a16="http://schemas.microsoft.com/office/drawing/2014/main" id="{4CC07B7C-350C-144A-A9EF-4CEBD3BD20C8}"/>
              </a:ext>
            </a:extLst>
          </p:cNvPr>
          <p:cNvSpPr/>
          <p:nvPr/>
        </p:nvSpPr>
        <p:spPr>
          <a:xfrm>
            <a:off x="4379054" y="3524070"/>
            <a:ext cx="4572000"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Which of these are binary search trees</a:t>
            </a:r>
            <a:r>
              <a:rPr lang="en-US" altLang="zh-CN" dirty="0">
                <a:solidFill>
                  <a:schemeClr val="bg1"/>
                </a:solidFill>
                <a:latin typeface="Arial"/>
                <a:cs typeface="Arial"/>
              </a:rPr>
              <a:t>?</a:t>
            </a:r>
            <a:endParaRPr lang="en-US" dirty="0">
              <a:solidFill>
                <a:schemeClr val="bg1"/>
              </a:solidFill>
              <a:latin typeface="Arial"/>
              <a:cs typeface="Arial"/>
            </a:endParaRPr>
          </a:p>
        </p:txBody>
      </p:sp>
      <p:sp>
        <p:nvSpPr>
          <p:cNvPr id="94" name="TextBox 93">
            <a:extLst>
              <a:ext uri="{FF2B5EF4-FFF2-40B4-BE49-F238E27FC236}">
                <a16:creationId xmlns:a16="http://schemas.microsoft.com/office/drawing/2014/main" id="{C255F4EC-102A-5043-86B6-57AC5318C13D}"/>
              </a:ext>
            </a:extLst>
          </p:cNvPr>
          <p:cNvSpPr txBox="1"/>
          <p:nvPr/>
        </p:nvSpPr>
        <p:spPr>
          <a:xfrm>
            <a:off x="6103854" y="3986452"/>
            <a:ext cx="394660" cy="400110"/>
          </a:xfrm>
          <a:prstGeom prst="rect">
            <a:avLst/>
          </a:prstGeom>
          <a:noFill/>
        </p:spPr>
        <p:txBody>
          <a:bodyPr wrap="none" rtlCol="0">
            <a:spAutoFit/>
          </a:bodyPr>
          <a:lstStyle/>
          <a:p>
            <a:r>
              <a:rPr lang="en-US" sz="2000" b="1" dirty="0">
                <a:solidFill>
                  <a:srgbClr val="FF0000"/>
                </a:solidFill>
              </a:rPr>
              <a:t>✗</a:t>
            </a:r>
          </a:p>
        </p:txBody>
      </p:sp>
      <p:sp>
        <p:nvSpPr>
          <p:cNvPr id="95" name="Oval 94">
            <a:extLst>
              <a:ext uri="{FF2B5EF4-FFF2-40B4-BE49-F238E27FC236}">
                <a16:creationId xmlns:a16="http://schemas.microsoft.com/office/drawing/2014/main" id="{86BB2C24-7F21-8442-8463-5C9DAF69D4FD}"/>
              </a:ext>
            </a:extLst>
          </p:cNvPr>
          <p:cNvSpPr/>
          <p:nvPr/>
        </p:nvSpPr>
        <p:spPr>
          <a:xfrm>
            <a:off x="2859390" y="440533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6" name="Oval 95">
            <a:extLst>
              <a:ext uri="{FF2B5EF4-FFF2-40B4-BE49-F238E27FC236}">
                <a16:creationId xmlns:a16="http://schemas.microsoft.com/office/drawing/2014/main" id="{DC40A29E-1E3B-4E46-929C-FD3F08DA1F91}"/>
              </a:ext>
            </a:extLst>
          </p:cNvPr>
          <p:cNvSpPr/>
          <p:nvPr/>
        </p:nvSpPr>
        <p:spPr>
          <a:xfrm>
            <a:off x="3339854" y="52746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7" name="TextBox 96">
            <a:extLst>
              <a:ext uri="{FF2B5EF4-FFF2-40B4-BE49-F238E27FC236}">
                <a16:creationId xmlns:a16="http://schemas.microsoft.com/office/drawing/2014/main" id="{1A4DE98C-4365-CF4F-B68B-45655A9F4F61}"/>
              </a:ext>
            </a:extLst>
          </p:cNvPr>
          <p:cNvSpPr txBox="1"/>
          <p:nvPr/>
        </p:nvSpPr>
        <p:spPr>
          <a:xfrm>
            <a:off x="3818792" y="4278829"/>
            <a:ext cx="394660" cy="400110"/>
          </a:xfrm>
          <a:prstGeom prst="rect">
            <a:avLst/>
          </a:prstGeom>
          <a:noFill/>
        </p:spPr>
        <p:txBody>
          <a:bodyPr wrap="none" rtlCol="0">
            <a:spAutoFit/>
          </a:bodyPr>
          <a:lstStyle/>
          <a:p>
            <a:r>
              <a:rPr lang="en-US" sz="2000" b="1" dirty="0">
                <a:solidFill>
                  <a:srgbClr val="FF0000"/>
                </a:solidFill>
              </a:rPr>
              <a:t>✗</a:t>
            </a:r>
          </a:p>
        </p:txBody>
      </p:sp>
      <p:sp>
        <p:nvSpPr>
          <p:cNvPr id="98" name="Oval 97">
            <a:extLst>
              <a:ext uri="{FF2B5EF4-FFF2-40B4-BE49-F238E27FC236}">
                <a16:creationId xmlns:a16="http://schemas.microsoft.com/office/drawing/2014/main" id="{9165578C-AADA-BC45-AFCC-79F85AE72F41}"/>
              </a:ext>
            </a:extLst>
          </p:cNvPr>
          <p:cNvSpPr/>
          <p:nvPr/>
        </p:nvSpPr>
        <p:spPr>
          <a:xfrm>
            <a:off x="4381668" y="4667129"/>
            <a:ext cx="2188041" cy="91912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99" name="TextBox 98">
            <a:extLst>
              <a:ext uri="{FF2B5EF4-FFF2-40B4-BE49-F238E27FC236}">
                <a16:creationId xmlns:a16="http://schemas.microsoft.com/office/drawing/2014/main" id="{66B53743-9750-C746-9422-910F65FE7B4E}"/>
              </a:ext>
            </a:extLst>
          </p:cNvPr>
          <p:cNvSpPr txBox="1"/>
          <p:nvPr/>
        </p:nvSpPr>
        <p:spPr>
          <a:xfrm>
            <a:off x="8272977" y="3943286"/>
            <a:ext cx="394660" cy="400110"/>
          </a:xfrm>
          <a:prstGeom prst="rect">
            <a:avLst/>
          </a:prstGeom>
          <a:noFill/>
        </p:spPr>
        <p:txBody>
          <a:bodyPr wrap="none" rtlCol="0">
            <a:spAutoFit/>
          </a:bodyPr>
          <a:lstStyle/>
          <a:p>
            <a:r>
              <a:rPr lang="en-US" sz="2000" b="1" dirty="0">
                <a:solidFill>
                  <a:srgbClr val="FF0000"/>
                </a:solidFill>
              </a:rPr>
              <a:t>✗</a:t>
            </a:r>
          </a:p>
        </p:txBody>
      </p:sp>
      <p:sp>
        <p:nvSpPr>
          <p:cNvPr id="100" name="Oval 99">
            <a:extLst>
              <a:ext uri="{FF2B5EF4-FFF2-40B4-BE49-F238E27FC236}">
                <a16:creationId xmlns:a16="http://schemas.microsoft.com/office/drawing/2014/main" id="{0769AE9B-BF3E-F64D-BD6E-93F79718A0F1}"/>
              </a:ext>
            </a:extLst>
          </p:cNvPr>
          <p:cNvSpPr/>
          <p:nvPr/>
        </p:nvSpPr>
        <p:spPr>
          <a:xfrm>
            <a:off x="7393078" y="399711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01" name="Oval 100">
            <a:extLst>
              <a:ext uri="{FF2B5EF4-FFF2-40B4-BE49-F238E27FC236}">
                <a16:creationId xmlns:a16="http://schemas.microsoft.com/office/drawing/2014/main" id="{011CC798-D406-3E44-8D09-373EA7FB2238}"/>
              </a:ext>
            </a:extLst>
          </p:cNvPr>
          <p:cNvSpPr/>
          <p:nvPr/>
        </p:nvSpPr>
        <p:spPr>
          <a:xfrm>
            <a:off x="7363658" y="544568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 name="TextBox 2">
            <a:extLst>
              <a:ext uri="{FF2B5EF4-FFF2-40B4-BE49-F238E27FC236}">
                <a16:creationId xmlns:a16="http://schemas.microsoft.com/office/drawing/2014/main" id="{2C7BCEBB-55A0-F66E-0A4D-3F8C1A88EBDC}"/>
              </a:ext>
            </a:extLst>
          </p:cNvPr>
          <p:cNvSpPr txBox="1"/>
          <p:nvPr/>
        </p:nvSpPr>
        <p:spPr>
          <a:xfrm>
            <a:off x="2364875" y="6347981"/>
            <a:ext cx="4622137"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Binary Search Tree Animations | Data Structure | Visual How</a:t>
            </a:r>
          </a:p>
          <a:p>
            <a:r>
              <a:rPr lang="en-GB" sz="1400" dirty="0">
                <a:hlinkClick r:id="rId2"/>
              </a:rPr>
              <a:t>https://www.youtube.com/watch?v=ymGjUOiR8Jg</a:t>
            </a:r>
            <a:r>
              <a:rPr lang="en-GB" sz="1400" dirty="0"/>
              <a:t> </a:t>
            </a:r>
            <a:endParaRPr lang="en-SE" sz="1400" dirty="0"/>
          </a:p>
        </p:txBody>
      </p:sp>
    </p:spTree>
    <p:extLst>
      <p:ext uri="{BB962C8B-B14F-4D97-AF65-F5344CB8AC3E}">
        <p14:creationId xmlns:p14="http://schemas.microsoft.com/office/powerpoint/2010/main" val="183753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dissolve">
                                      <p:cBhvr>
                                        <p:cTn id="12" dur="500"/>
                                        <p:tgtEl>
                                          <p:spTgt spid="25"/>
                                        </p:tgtEl>
                                      </p:cBhvr>
                                    </p:animEffect>
                                  </p:childTnLst>
                                </p:cTn>
                              </p:par>
                              <p:par>
                                <p:cTn id="13" presetID="9" presetClass="entr" presetSubtype="0" fill="hold" nodeType="withEffect">
                                  <p:stCondLst>
                                    <p:cond delay="0"/>
                                  </p:stCondLst>
                                  <p:childTnLst>
                                    <p:set>
                                      <p:cBhvr>
                                        <p:cTn id="14" dur="1" fill="hold">
                                          <p:stCondLst>
                                            <p:cond delay="0"/>
                                          </p:stCondLst>
                                        </p:cTn>
                                        <p:tgtEl>
                                          <p:spTgt spid="25">
                                            <p:txEl>
                                              <p:pRg st="0" end="0"/>
                                            </p:txEl>
                                          </p:spTgt>
                                        </p:tgtEl>
                                        <p:attrNameLst>
                                          <p:attrName>style.visibility</p:attrName>
                                        </p:attrNameLst>
                                      </p:cBhvr>
                                      <p:to>
                                        <p:strVal val="visible"/>
                                      </p:to>
                                    </p:set>
                                    <p:animEffect transition="in" filter="dissolve">
                                      <p:cBhvr>
                                        <p:cTn id="15" dur="500"/>
                                        <p:tgtEl>
                                          <p:spTgt spid="25">
                                            <p:txEl>
                                              <p:pRg st="0" end="0"/>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25">
                                            <p:txEl>
                                              <p:pRg st="1" end="1"/>
                                            </p:txEl>
                                          </p:spTgt>
                                        </p:tgtEl>
                                        <p:attrNameLst>
                                          <p:attrName>style.visibility</p:attrName>
                                        </p:attrNameLst>
                                      </p:cBhvr>
                                      <p:to>
                                        <p:strVal val="visible"/>
                                      </p:to>
                                    </p:set>
                                    <p:animEffect transition="in" filter="dissolve">
                                      <p:cBhvr>
                                        <p:cTn id="18" dur="500"/>
                                        <p:tgtEl>
                                          <p:spTgt spid="25">
                                            <p:txEl>
                                              <p:pRg st="1" end="1"/>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25">
                                            <p:txEl>
                                              <p:pRg st="2" end="2"/>
                                            </p:txEl>
                                          </p:spTgt>
                                        </p:tgtEl>
                                        <p:attrNameLst>
                                          <p:attrName>style.visibility</p:attrName>
                                        </p:attrNameLst>
                                      </p:cBhvr>
                                      <p:to>
                                        <p:strVal val="visible"/>
                                      </p:to>
                                    </p:set>
                                    <p:animEffect transition="in" filter="dissolve">
                                      <p:cBhvr>
                                        <p:cTn id="21" dur="500"/>
                                        <p:tgtEl>
                                          <p:spTgt spid="25">
                                            <p:txEl>
                                              <p:pRg st="2" end="2"/>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25">
                                            <p:txEl>
                                              <p:pRg st="3" end="3"/>
                                            </p:txEl>
                                          </p:spTgt>
                                        </p:tgtEl>
                                        <p:attrNameLst>
                                          <p:attrName>style.visibility</p:attrName>
                                        </p:attrNameLst>
                                      </p:cBhvr>
                                      <p:to>
                                        <p:strVal val="visible"/>
                                      </p:to>
                                    </p:set>
                                    <p:animEffect transition="in" filter="dissolve">
                                      <p:cBhvr>
                                        <p:cTn id="24" dur="500"/>
                                        <p:tgtEl>
                                          <p:spTgt spid="25">
                                            <p:txEl>
                                              <p:pRg st="3" end="3"/>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animEffect transition="in" filter="dissolve">
                                      <p:cBhvr>
                                        <p:cTn id="29" dur="500"/>
                                        <p:tgtEl>
                                          <p:spTgt spid="2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dissolve">
                                      <p:cBhvr>
                                        <p:cTn id="32" dur="500"/>
                                        <p:tgtEl>
                                          <p:spTgt spid="3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dissolve">
                                      <p:cBhvr>
                                        <p:cTn id="35" dur="500"/>
                                        <p:tgtEl>
                                          <p:spTgt spid="2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8"/>
                                        </p:tgtEl>
                                        <p:attrNameLst>
                                          <p:attrName>style.visibility</p:attrName>
                                        </p:attrNameLst>
                                      </p:cBhvr>
                                      <p:to>
                                        <p:strVal val="visible"/>
                                      </p:to>
                                    </p:set>
                                    <p:animEffect transition="in" filter="dissolve">
                                      <p:cBhvr>
                                        <p:cTn id="38" dur="500"/>
                                        <p:tgtEl>
                                          <p:spTgt spid="28"/>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93"/>
                                        </p:tgtEl>
                                        <p:attrNameLst>
                                          <p:attrName>style.visibility</p:attrName>
                                        </p:attrNameLst>
                                      </p:cBhvr>
                                      <p:to>
                                        <p:strVal val="visible"/>
                                      </p:to>
                                    </p:set>
                                    <p:animEffect transition="in" filter="dissolve">
                                      <p:cBhvr>
                                        <p:cTn id="43" dur="500"/>
                                        <p:tgtEl>
                                          <p:spTgt spid="9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dissolve">
                                      <p:cBhvr>
                                        <p:cTn id="48" dur="500"/>
                                        <p:tgtEl>
                                          <p:spTgt spid="31"/>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32"/>
                                        </p:tgtEl>
                                        <p:attrNameLst>
                                          <p:attrName>style.visibility</p:attrName>
                                        </p:attrNameLst>
                                      </p:cBhvr>
                                      <p:to>
                                        <p:strVal val="visible"/>
                                      </p:to>
                                    </p:set>
                                    <p:animEffect transition="in" filter="dissolve">
                                      <p:cBhvr>
                                        <p:cTn id="51" dur="500"/>
                                        <p:tgtEl>
                                          <p:spTgt spid="32"/>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33"/>
                                        </p:tgtEl>
                                        <p:attrNameLst>
                                          <p:attrName>style.visibility</p:attrName>
                                        </p:attrNameLst>
                                      </p:cBhvr>
                                      <p:to>
                                        <p:strVal val="visible"/>
                                      </p:to>
                                    </p:set>
                                    <p:animEffect transition="in" filter="dissolve">
                                      <p:cBhvr>
                                        <p:cTn id="54" dur="500"/>
                                        <p:tgtEl>
                                          <p:spTgt spid="33"/>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animEffect transition="in" filter="dissolve">
                                      <p:cBhvr>
                                        <p:cTn id="57" dur="500"/>
                                        <p:tgtEl>
                                          <p:spTgt spid="34"/>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35"/>
                                        </p:tgtEl>
                                        <p:attrNameLst>
                                          <p:attrName>style.visibility</p:attrName>
                                        </p:attrNameLst>
                                      </p:cBhvr>
                                      <p:to>
                                        <p:strVal val="visible"/>
                                      </p:to>
                                    </p:set>
                                    <p:animEffect transition="in" filter="dissolve">
                                      <p:cBhvr>
                                        <p:cTn id="60" dur="500"/>
                                        <p:tgtEl>
                                          <p:spTgt spid="35"/>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dissolve">
                                      <p:cBhvr>
                                        <p:cTn id="63" dur="500"/>
                                        <p:tgtEl>
                                          <p:spTgt spid="36"/>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37"/>
                                        </p:tgtEl>
                                        <p:attrNameLst>
                                          <p:attrName>style.visibility</p:attrName>
                                        </p:attrNameLst>
                                      </p:cBhvr>
                                      <p:to>
                                        <p:strVal val="visible"/>
                                      </p:to>
                                    </p:set>
                                    <p:animEffect transition="in" filter="dissolve">
                                      <p:cBhvr>
                                        <p:cTn id="66" dur="500"/>
                                        <p:tgtEl>
                                          <p:spTgt spid="37"/>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8"/>
                                        </p:tgtEl>
                                        <p:attrNameLst>
                                          <p:attrName>style.visibility</p:attrName>
                                        </p:attrNameLst>
                                      </p:cBhvr>
                                      <p:to>
                                        <p:strVal val="visible"/>
                                      </p:to>
                                    </p:set>
                                    <p:animEffect transition="in" filter="dissolve">
                                      <p:cBhvr>
                                        <p:cTn id="69" dur="500"/>
                                        <p:tgtEl>
                                          <p:spTgt spid="38"/>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9"/>
                                        </p:tgtEl>
                                        <p:attrNameLst>
                                          <p:attrName>style.visibility</p:attrName>
                                        </p:attrNameLst>
                                      </p:cBhvr>
                                      <p:to>
                                        <p:strVal val="visible"/>
                                      </p:to>
                                    </p:set>
                                    <p:animEffect transition="in" filter="dissolve">
                                      <p:cBhvr>
                                        <p:cTn id="72" dur="500"/>
                                        <p:tgtEl>
                                          <p:spTgt spid="39"/>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dissolve">
                                      <p:cBhvr>
                                        <p:cTn id="75" dur="500"/>
                                        <p:tgtEl>
                                          <p:spTgt spid="40"/>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42"/>
                                        </p:tgtEl>
                                        <p:attrNameLst>
                                          <p:attrName>style.visibility</p:attrName>
                                        </p:attrNameLst>
                                      </p:cBhvr>
                                      <p:to>
                                        <p:strVal val="visible"/>
                                      </p:to>
                                    </p:set>
                                    <p:animEffect transition="in" filter="dissolve">
                                      <p:cBhvr>
                                        <p:cTn id="78" dur="500"/>
                                        <p:tgtEl>
                                          <p:spTgt spid="4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animEffect transition="in" filter="dissolve">
                                      <p:cBhvr>
                                        <p:cTn id="81" dur="500"/>
                                        <p:tgtEl>
                                          <p:spTgt spid="43"/>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44"/>
                                        </p:tgtEl>
                                        <p:attrNameLst>
                                          <p:attrName>style.visibility</p:attrName>
                                        </p:attrNameLst>
                                      </p:cBhvr>
                                      <p:to>
                                        <p:strVal val="visible"/>
                                      </p:to>
                                    </p:set>
                                    <p:animEffect transition="in" filter="dissolve">
                                      <p:cBhvr>
                                        <p:cTn id="84" dur="500"/>
                                        <p:tgtEl>
                                          <p:spTgt spid="44"/>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dissolve">
                                      <p:cBhvr>
                                        <p:cTn id="87" dur="500"/>
                                        <p:tgtEl>
                                          <p:spTgt spid="45"/>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46"/>
                                        </p:tgtEl>
                                        <p:attrNameLst>
                                          <p:attrName>style.visibility</p:attrName>
                                        </p:attrNameLst>
                                      </p:cBhvr>
                                      <p:to>
                                        <p:strVal val="visible"/>
                                      </p:to>
                                    </p:set>
                                    <p:animEffect transition="in" filter="dissolve">
                                      <p:cBhvr>
                                        <p:cTn id="90" dur="500"/>
                                        <p:tgtEl>
                                          <p:spTgt spid="46"/>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47"/>
                                        </p:tgtEl>
                                        <p:attrNameLst>
                                          <p:attrName>style.visibility</p:attrName>
                                        </p:attrNameLst>
                                      </p:cBhvr>
                                      <p:to>
                                        <p:strVal val="visible"/>
                                      </p:to>
                                    </p:set>
                                    <p:animEffect transition="in" filter="dissolve">
                                      <p:cBhvr>
                                        <p:cTn id="93" dur="500"/>
                                        <p:tgtEl>
                                          <p:spTgt spid="47"/>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8"/>
                                        </p:tgtEl>
                                        <p:attrNameLst>
                                          <p:attrName>style.visibility</p:attrName>
                                        </p:attrNameLst>
                                      </p:cBhvr>
                                      <p:to>
                                        <p:strVal val="visible"/>
                                      </p:to>
                                    </p:set>
                                    <p:animEffect transition="in" filter="dissolve">
                                      <p:cBhvr>
                                        <p:cTn id="96" dur="500"/>
                                        <p:tgtEl>
                                          <p:spTgt spid="48"/>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animEffect transition="in" filter="dissolve">
                                      <p:cBhvr>
                                        <p:cTn id="99" dur="500"/>
                                        <p:tgtEl>
                                          <p:spTgt spid="49"/>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Effect transition="in" filter="dissolve">
                                      <p:cBhvr>
                                        <p:cTn id="102" dur="500"/>
                                        <p:tgtEl>
                                          <p:spTgt spid="50"/>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animEffect transition="in" filter="dissolve">
                                      <p:cBhvr>
                                        <p:cTn id="105" dur="500"/>
                                        <p:tgtEl>
                                          <p:spTgt spid="51"/>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53"/>
                                        </p:tgtEl>
                                        <p:attrNameLst>
                                          <p:attrName>style.visibility</p:attrName>
                                        </p:attrNameLst>
                                      </p:cBhvr>
                                      <p:to>
                                        <p:strVal val="visible"/>
                                      </p:to>
                                    </p:set>
                                    <p:animEffect transition="in" filter="dissolve">
                                      <p:cBhvr>
                                        <p:cTn id="108" dur="500"/>
                                        <p:tgtEl>
                                          <p:spTgt spid="5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animEffect transition="in" filter="dissolve">
                                      <p:cBhvr>
                                        <p:cTn id="111" dur="500"/>
                                        <p:tgtEl>
                                          <p:spTgt spid="5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55"/>
                                        </p:tgtEl>
                                        <p:attrNameLst>
                                          <p:attrName>style.visibility</p:attrName>
                                        </p:attrNameLst>
                                      </p:cBhvr>
                                      <p:to>
                                        <p:strVal val="visible"/>
                                      </p:to>
                                    </p:set>
                                    <p:animEffect transition="in" filter="dissolve">
                                      <p:cBhvr>
                                        <p:cTn id="114" dur="500"/>
                                        <p:tgtEl>
                                          <p:spTgt spid="5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56"/>
                                        </p:tgtEl>
                                        <p:attrNameLst>
                                          <p:attrName>style.visibility</p:attrName>
                                        </p:attrNameLst>
                                      </p:cBhvr>
                                      <p:to>
                                        <p:strVal val="visible"/>
                                      </p:to>
                                    </p:set>
                                    <p:animEffect transition="in" filter="dissolve">
                                      <p:cBhvr>
                                        <p:cTn id="117" dur="500"/>
                                        <p:tgtEl>
                                          <p:spTgt spid="5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57"/>
                                        </p:tgtEl>
                                        <p:attrNameLst>
                                          <p:attrName>style.visibility</p:attrName>
                                        </p:attrNameLst>
                                      </p:cBhvr>
                                      <p:to>
                                        <p:strVal val="visible"/>
                                      </p:to>
                                    </p:set>
                                    <p:animEffect transition="in" filter="dissolve">
                                      <p:cBhvr>
                                        <p:cTn id="120" dur="500"/>
                                        <p:tgtEl>
                                          <p:spTgt spid="5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58"/>
                                        </p:tgtEl>
                                        <p:attrNameLst>
                                          <p:attrName>style.visibility</p:attrName>
                                        </p:attrNameLst>
                                      </p:cBhvr>
                                      <p:to>
                                        <p:strVal val="visible"/>
                                      </p:to>
                                    </p:set>
                                    <p:animEffect transition="in" filter="dissolve">
                                      <p:cBhvr>
                                        <p:cTn id="123" dur="500"/>
                                        <p:tgtEl>
                                          <p:spTgt spid="5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59"/>
                                        </p:tgtEl>
                                        <p:attrNameLst>
                                          <p:attrName>style.visibility</p:attrName>
                                        </p:attrNameLst>
                                      </p:cBhvr>
                                      <p:to>
                                        <p:strVal val="visible"/>
                                      </p:to>
                                    </p:set>
                                    <p:animEffect transition="in" filter="dissolve">
                                      <p:cBhvr>
                                        <p:cTn id="126" dur="500"/>
                                        <p:tgtEl>
                                          <p:spTgt spid="5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60"/>
                                        </p:tgtEl>
                                        <p:attrNameLst>
                                          <p:attrName>style.visibility</p:attrName>
                                        </p:attrNameLst>
                                      </p:cBhvr>
                                      <p:to>
                                        <p:strVal val="visible"/>
                                      </p:to>
                                    </p:set>
                                    <p:animEffect transition="in" filter="dissolve">
                                      <p:cBhvr>
                                        <p:cTn id="129" dur="500"/>
                                        <p:tgtEl>
                                          <p:spTgt spid="6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61"/>
                                        </p:tgtEl>
                                        <p:attrNameLst>
                                          <p:attrName>style.visibility</p:attrName>
                                        </p:attrNameLst>
                                      </p:cBhvr>
                                      <p:to>
                                        <p:strVal val="visible"/>
                                      </p:to>
                                    </p:set>
                                    <p:animEffect transition="in" filter="dissolve">
                                      <p:cBhvr>
                                        <p:cTn id="132" dur="500"/>
                                        <p:tgtEl>
                                          <p:spTgt spid="61"/>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62"/>
                                        </p:tgtEl>
                                        <p:attrNameLst>
                                          <p:attrName>style.visibility</p:attrName>
                                        </p:attrNameLst>
                                      </p:cBhvr>
                                      <p:to>
                                        <p:strVal val="visible"/>
                                      </p:to>
                                    </p:set>
                                    <p:animEffect transition="in" filter="dissolve">
                                      <p:cBhvr>
                                        <p:cTn id="135" dur="500"/>
                                        <p:tgtEl>
                                          <p:spTgt spid="62"/>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64"/>
                                        </p:tgtEl>
                                        <p:attrNameLst>
                                          <p:attrName>style.visibility</p:attrName>
                                        </p:attrNameLst>
                                      </p:cBhvr>
                                      <p:to>
                                        <p:strVal val="visible"/>
                                      </p:to>
                                    </p:set>
                                    <p:animEffect transition="in" filter="dissolve">
                                      <p:cBhvr>
                                        <p:cTn id="138" dur="500"/>
                                        <p:tgtEl>
                                          <p:spTgt spid="64"/>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7"/>
                                        </p:tgtEl>
                                        <p:attrNameLst>
                                          <p:attrName>style.visibility</p:attrName>
                                        </p:attrNameLst>
                                      </p:cBhvr>
                                      <p:to>
                                        <p:strVal val="visible"/>
                                      </p:to>
                                    </p:set>
                                    <p:animEffect transition="in" filter="dissolve">
                                      <p:cBhvr>
                                        <p:cTn id="141" dur="500"/>
                                        <p:tgtEl>
                                          <p:spTgt spid="67"/>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68"/>
                                        </p:tgtEl>
                                        <p:attrNameLst>
                                          <p:attrName>style.visibility</p:attrName>
                                        </p:attrNameLst>
                                      </p:cBhvr>
                                      <p:to>
                                        <p:strVal val="visible"/>
                                      </p:to>
                                    </p:set>
                                    <p:animEffect transition="in" filter="dissolve">
                                      <p:cBhvr>
                                        <p:cTn id="144" dur="500"/>
                                        <p:tgtEl>
                                          <p:spTgt spid="68"/>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69"/>
                                        </p:tgtEl>
                                        <p:attrNameLst>
                                          <p:attrName>style.visibility</p:attrName>
                                        </p:attrNameLst>
                                      </p:cBhvr>
                                      <p:to>
                                        <p:strVal val="visible"/>
                                      </p:to>
                                    </p:set>
                                    <p:animEffect transition="in" filter="dissolve">
                                      <p:cBhvr>
                                        <p:cTn id="147" dur="500"/>
                                        <p:tgtEl>
                                          <p:spTgt spid="69"/>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70"/>
                                        </p:tgtEl>
                                        <p:attrNameLst>
                                          <p:attrName>style.visibility</p:attrName>
                                        </p:attrNameLst>
                                      </p:cBhvr>
                                      <p:to>
                                        <p:strVal val="visible"/>
                                      </p:to>
                                    </p:set>
                                    <p:animEffect transition="in" filter="dissolve">
                                      <p:cBhvr>
                                        <p:cTn id="150" dur="500"/>
                                        <p:tgtEl>
                                          <p:spTgt spid="70"/>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1"/>
                                        </p:tgtEl>
                                        <p:attrNameLst>
                                          <p:attrName>style.visibility</p:attrName>
                                        </p:attrNameLst>
                                      </p:cBhvr>
                                      <p:to>
                                        <p:strVal val="visible"/>
                                      </p:to>
                                    </p:set>
                                    <p:animEffect transition="in" filter="dissolve">
                                      <p:cBhvr>
                                        <p:cTn id="153" dur="500"/>
                                        <p:tgtEl>
                                          <p:spTgt spid="71"/>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72"/>
                                        </p:tgtEl>
                                        <p:attrNameLst>
                                          <p:attrName>style.visibility</p:attrName>
                                        </p:attrNameLst>
                                      </p:cBhvr>
                                      <p:to>
                                        <p:strVal val="visible"/>
                                      </p:to>
                                    </p:set>
                                    <p:animEffect transition="in" filter="dissolve">
                                      <p:cBhvr>
                                        <p:cTn id="156" dur="500"/>
                                        <p:tgtEl>
                                          <p:spTgt spid="72"/>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65"/>
                                        </p:tgtEl>
                                        <p:attrNameLst>
                                          <p:attrName>style.visibility</p:attrName>
                                        </p:attrNameLst>
                                      </p:cBhvr>
                                      <p:to>
                                        <p:strVal val="visible"/>
                                      </p:to>
                                    </p:set>
                                    <p:animEffect transition="in" filter="dissolve">
                                      <p:cBhvr>
                                        <p:cTn id="159" dur="500"/>
                                        <p:tgtEl>
                                          <p:spTgt spid="65"/>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6"/>
                                        </p:tgtEl>
                                        <p:attrNameLst>
                                          <p:attrName>style.visibility</p:attrName>
                                        </p:attrNameLst>
                                      </p:cBhvr>
                                      <p:to>
                                        <p:strVal val="visible"/>
                                      </p:to>
                                    </p:set>
                                    <p:animEffect transition="in" filter="dissolve">
                                      <p:cBhvr>
                                        <p:cTn id="162" dur="500"/>
                                        <p:tgtEl>
                                          <p:spTgt spid="66"/>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73"/>
                                        </p:tgtEl>
                                        <p:attrNameLst>
                                          <p:attrName>style.visibility</p:attrName>
                                        </p:attrNameLst>
                                      </p:cBhvr>
                                      <p:to>
                                        <p:strVal val="visible"/>
                                      </p:to>
                                    </p:set>
                                    <p:animEffect transition="in" filter="dissolve">
                                      <p:cBhvr>
                                        <p:cTn id="165" dur="500"/>
                                        <p:tgtEl>
                                          <p:spTgt spid="73"/>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75"/>
                                        </p:tgtEl>
                                        <p:attrNameLst>
                                          <p:attrName>style.visibility</p:attrName>
                                        </p:attrNameLst>
                                      </p:cBhvr>
                                      <p:to>
                                        <p:strVal val="visible"/>
                                      </p:to>
                                    </p:set>
                                    <p:animEffect transition="in" filter="dissolve">
                                      <p:cBhvr>
                                        <p:cTn id="168" dur="500"/>
                                        <p:tgtEl>
                                          <p:spTgt spid="75"/>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77"/>
                                        </p:tgtEl>
                                        <p:attrNameLst>
                                          <p:attrName>style.visibility</p:attrName>
                                        </p:attrNameLst>
                                      </p:cBhvr>
                                      <p:to>
                                        <p:strVal val="visible"/>
                                      </p:to>
                                    </p:set>
                                    <p:animEffect transition="in" filter="dissolve">
                                      <p:cBhvr>
                                        <p:cTn id="171" dur="500"/>
                                        <p:tgtEl>
                                          <p:spTgt spid="77"/>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79"/>
                                        </p:tgtEl>
                                        <p:attrNameLst>
                                          <p:attrName>style.visibility</p:attrName>
                                        </p:attrNameLst>
                                      </p:cBhvr>
                                      <p:to>
                                        <p:strVal val="visible"/>
                                      </p:to>
                                    </p:set>
                                    <p:animEffect transition="in" filter="dissolve">
                                      <p:cBhvr>
                                        <p:cTn id="174" dur="500"/>
                                        <p:tgtEl>
                                          <p:spTgt spid="79"/>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80"/>
                                        </p:tgtEl>
                                        <p:attrNameLst>
                                          <p:attrName>style.visibility</p:attrName>
                                        </p:attrNameLst>
                                      </p:cBhvr>
                                      <p:to>
                                        <p:strVal val="visible"/>
                                      </p:to>
                                    </p:set>
                                    <p:animEffect transition="in" filter="dissolve">
                                      <p:cBhvr>
                                        <p:cTn id="177" dur="500"/>
                                        <p:tgtEl>
                                          <p:spTgt spid="80"/>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81"/>
                                        </p:tgtEl>
                                        <p:attrNameLst>
                                          <p:attrName>style.visibility</p:attrName>
                                        </p:attrNameLst>
                                      </p:cBhvr>
                                      <p:to>
                                        <p:strVal val="visible"/>
                                      </p:to>
                                    </p:set>
                                    <p:animEffect transition="in" filter="dissolve">
                                      <p:cBhvr>
                                        <p:cTn id="180" dur="500"/>
                                        <p:tgtEl>
                                          <p:spTgt spid="81"/>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82"/>
                                        </p:tgtEl>
                                        <p:attrNameLst>
                                          <p:attrName>style.visibility</p:attrName>
                                        </p:attrNameLst>
                                      </p:cBhvr>
                                      <p:to>
                                        <p:strVal val="visible"/>
                                      </p:to>
                                    </p:set>
                                    <p:animEffect transition="in" filter="dissolve">
                                      <p:cBhvr>
                                        <p:cTn id="183" dur="500"/>
                                        <p:tgtEl>
                                          <p:spTgt spid="82"/>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84"/>
                                        </p:tgtEl>
                                        <p:attrNameLst>
                                          <p:attrName>style.visibility</p:attrName>
                                        </p:attrNameLst>
                                      </p:cBhvr>
                                      <p:to>
                                        <p:strVal val="visible"/>
                                      </p:to>
                                    </p:set>
                                    <p:animEffect transition="in" filter="dissolve">
                                      <p:cBhvr>
                                        <p:cTn id="186" dur="500"/>
                                        <p:tgtEl>
                                          <p:spTgt spid="84"/>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85"/>
                                        </p:tgtEl>
                                        <p:attrNameLst>
                                          <p:attrName>style.visibility</p:attrName>
                                        </p:attrNameLst>
                                      </p:cBhvr>
                                      <p:to>
                                        <p:strVal val="visible"/>
                                      </p:to>
                                    </p:set>
                                    <p:animEffect transition="in" filter="dissolve">
                                      <p:cBhvr>
                                        <p:cTn id="189" dur="500"/>
                                        <p:tgtEl>
                                          <p:spTgt spid="85"/>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86"/>
                                        </p:tgtEl>
                                        <p:attrNameLst>
                                          <p:attrName>style.visibility</p:attrName>
                                        </p:attrNameLst>
                                      </p:cBhvr>
                                      <p:to>
                                        <p:strVal val="visible"/>
                                      </p:to>
                                    </p:set>
                                    <p:animEffect transition="in" filter="dissolve">
                                      <p:cBhvr>
                                        <p:cTn id="192" dur="500"/>
                                        <p:tgtEl>
                                          <p:spTgt spid="86"/>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7"/>
                                        </p:tgtEl>
                                        <p:attrNameLst>
                                          <p:attrName>style.visibility</p:attrName>
                                        </p:attrNameLst>
                                      </p:cBhvr>
                                      <p:to>
                                        <p:strVal val="visible"/>
                                      </p:to>
                                    </p:set>
                                    <p:animEffect transition="in" filter="dissolve">
                                      <p:cBhvr>
                                        <p:cTn id="195" dur="500"/>
                                        <p:tgtEl>
                                          <p:spTgt spid="87"/>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8"/>
                                        </p:tgtEl>
                                        <p:attrNameLst>
                                          <p:attrName>style.visibility</p:attrName>
                                        </p:attrNameLst>
                                      </p:cBhvr>
                                      <p:to>
                                        <p:strVal val="visible"/>
                                      </p:to>
                                    </p:set>
                                    <p:animEffect transition="in" filter="dissolve">
                                      <p:cBhvr>
                                        <p:cTn id="198" dur="500"/>
                                        <p:tgtEl>
                                          <p:spTgt spid="88"/>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89"/>
                                        </p:tgtEl>
                                        <p:attrNameLst>
                                          <p:attrName>style.visibility</p:attrName>
                                        </p:attrNameLst>
                                      </p:cBhvr>
                                      <p:to>
                                        <p:strVal val="visible"/>
                                      </p:to>
                                    </p:set>
                                    <p:animEffect transition="in" filter="dissolve">
                                      <p:cBhvr>
                                        <p:cTn id="201" dur="500"/>
                                        <p:tgtEl>
                                          <p:spTgt spid="89"/>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90"/>
                                        </p:tgtEl>
                                        <p:attrNameLst>
                                          <p:attrName>style.visibility</p:attrName>
                                        </p:attrNameLst>
                                      </p:cBhvr>
                                      <p:to>
                                        <p:strVal val="visible"/>
                                      </p:to>
                                    </p:set>
                                    <p:animEffect transition="in" filter="dissolve">
                                      <p:cBhvr>
                                        <p:cTn id="204" dur="500"/>
                                        <p:tgtEl>
                                          <p:spTgt spid="90"/>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91"/>
                                        </p:tgtEl>
                                        <p:attrNameLst>
                                          <p:attrName>style.visibility</p:attrName>
                                        </p:attrNameLst>
                                      </p:cBhvr>
                                      <p:to>
                                        <p:strVal val="visible"/>
                                      </p:to>
                                    </p:set>
                                    <p:animEffect transition="in" filter="dissolve">
                                      <p:cBhvr>
                                        <p:cTn id="207" dur="500"/>
                                        <p:tgtEl>
                                          <p:spTgt spid="91"/>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92"/>
                                        </p:tgtEl>
                                        <p:attrNameLst>
                                          <p:attrName>style.visibility</p:attrName>
                                        </p:attrNameLst>
                                      </p:cBhvr>
                                      <p:to>
                                        <p:strVal val="visible"/>
                                      </p:to>
                                    </p:set>
                                    <p:animEffect transition="in" filter="dissolve">
                                      <p:cBhvr>
                                        <p:cTn id="210" dur="500"/>
                                        <p:tgtEl>
                                          <p:spTgt spid="92"/>
                                        </p:tgtEl>
                                      </p:cBhvr>
                                    </p:animEffect>
                                  </p:childTnLst>
                                </p:cTn>
                              </p:par>
                            </p:childTnLst>
                          </p:cTn>
                        </p:par>
                      </p:childTnLst>
                    </p:cTn>
                  </p:par>
                  <p:par>
                    <p:cTn id="211" fill="hold">
                      <p:stCondLst>
                        <p:cond delay="indefinite"/>
                      </p:stCondLst>
                      <p:childTnLst>
                        <p:par>
                          <p:cTn id="212" fill="hold">
                            <p:stCondLst>
                              <p:cond delay="0"/>
                            </p:stCondLst>
                            <p:childTnLst>
                              <p:par>
                                <p:cTn id="213" presetID="9" presetClass="entr" presetSubtype="0" fill="hold" grpId="0" nodeType="clickEffect">
                                  <p:stCondLst>
                                    <p:cond delay="0"/>
                                  </p:stCondLst>
                                  <p:childTnLst>
                                    <p:set>
                                      <p:cBhvr>
                                        <p:cTn id="214" dur="1" fill="hold">
                                          <p:stCondLst>
                                            <p:cond delay="0"/>
                                          </p:stCondLst>
                                        </p:cTn>
                                        <p:tgtEl>
                                          <p:spTgt spid="41"/>
                                        </p:tgtEl>
                                        <p:attrNameLst>
                                          <p:attrName>style.visibility</p:attrName>
                                        </p:attrNameLst>
                                      </p:cBhvr>
                                      <p:to>
                                        <p:strVal val="visible"/>
                                      </p:to>
                                    </p:set>
                                    <p:animEffect transition="in" filter="dissolve">
                                      <p:cBhvr>
                                        <p:cTn id="215" dur="500"/>
                                        <p:tgtEl>
                                          <p:spTgt spid="41"/>
                                        </p:tgtEl>
                                      </p:cBhvr>
                                    </p:animEffect>
                                  </p:childTnLst>
                                </p:cTn>
                              </p:par>
                            </p:childTnLst>
                          </p:cTn>
                        </p:par>
                      </p:childTnLst>
                    </p:cTn>
                  </p:par>
                  <p:par>
                    <p:cTn id="216" fill="hold">
                      <p:stCondLst>
                        <p:cond delay="indefinite"/>
                      </p:stCondLst>
                      <p:childTnLst>
                        <p:par>
                          <p:cTn id="217" fill="hold">
                            <p:stCondLst>
                              <p:cond delay="0"/>
                            </p:stCondLst>
                            <p:childTnLst>
                              <p:par>
                                <p:cTn id="218" presetID="9" presetClass="entr" presetSubtype="0" fill="hold" grpId="0" nodeType="clickEffect">
                                  <p:stCondLst>
                                    <p:cond delay="0"/>
                                  </p:stCondLst>
                                  <p:childTnLst>
                                    <p:set>
                                      <p:cBhvr>
                                        <p:cTn id="219" dur="1" fill="hold">
                                          <p:stCondLst>
                                            <p:cond delay="0"/>
                                          </p:stCondLst>
                                        </p:cTn>
                                        <p:tgtEl>
                                          <p:spTgt spid="97"/>
                                        </p:tgtEl>
                                        <p:attrNameLst>
                                          <p:attrName>style.visibility</p:attrName>
                                        </p:attrNameLst>
                                      </p:cBhvr>
                                      <p:to>
                                        <p:strVal val="visible"/>
                                      </p:to>
                                    </p:set>
                                    <p:animEffect transition="in" filter="dissolve">
                                      <p:cBhvr>
                                        <p:cTn id="220" dur="500"/>
                                        <p:tgtEl>
                                          <p:spTgt spid="97"/>
                                        </p:tgtEl>
                                      </p:cBhvr>
                                    </p:animEffec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95"/>
                                        </p:tgtEl>
                                        <p:attrNameLst>
                                          <p:attrName>style.visibility</p:attrName>
                                        </p:attrNameLst>
                                      </p:cBhvr>
                                      <p:to>
                                        <p:strVal val="visible"/>
                                      </p:to>
                                    </p:set>
                                    <p:animEffect transition="in" filter="dissolve">
                                      <p:cBhvr>
                                        <p:cTn id="225" dur="500"/>
                                        <p:tgtEl>
                                          <p:spTgt spid="95"/>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96"/>
                                        </p:tgtEl>
                                        <p:attrNameLst>
                                          <p:attrName>style.visibility</p:attrName>
                                        </p:attrNameLst>
                                      </p:cBhvr>
                                      <p:to>
                                        <p:strVal val="visible"/>
                                      </p:to>
                                    </p:set>
                                    <p:animEffect transition="in" filter="dissolve">
                                      <p:cBhvr>
                                        <p:cTn id="228" dur="500"/>
                                        <p:tgtEl>
                                          <p:spTgt spid="96"/>
                                        </p:tgtEl>
                                      </p:cBhvr>
                                    </p:animEffect>
                                  </p:childTnLst>
                                </p:cTn>
                              </p:par>
                            </p:childTnLst>
                          </p:cTn>
                        </p:par>
                      </p:childTnLst>
                    </p:cTn>
                  </p:par>
                  <p:par>
                    <p:cTn id="229" fill="hold">
                      <p:stCondLst>
                        <p:cond delay="indefinite"/>
                      </p:stCondLst>
                      <p:childTnLst>
                        <p:par>
                          <p:cTn id="230" fill="hold">
                            <p:stCondLst>
                              <p:cond delay="0"/>
                            </p:stCondLst>
                            <p:childTnLst>
                              <p:par>
                                <p:cTn id="231" presetID="9" presetClass="entr" presetSubtype="0" fill="hold" grpId="0" nodeType="clickEffect">
                                  <p:stCondLst>
                                    <p:cond delay="0"/>
                                  </p:stCondLst>
                                  <p:childTnLst>
                                    <p:set>
                                      <p:cBhvr>
                                        <p:cTn id="232" dur="1" fill="hold">
                                          <p:stCondLst>
                                            <p:cond delay="0"/>
                                          </p:stCondLst>
                                        </p:cTn>
                                        <p:tgtEl>
                                          <p:spTgt spid="94"/>
                                        </p:tgtEl>
                                        <p:attrNameLst>
                                          <p:attrName>style.visibility</p:attrName>
                                        </p:attrNameLst>
                                      </p:cBhvr>
                                      <p:to>
                                        <p:strVal val="visible"/>
                                      </p:to>
                                    </p:set>
                                    <p:animEffect transition="in" filter="dissolve">
                                      <p:cBhvr>
                                        <p:cTn id="233" dur="500"/>
                                        <p:tgtEl>
                                          <p:spTgt spid="94"/>
                                        </p:tgtEl>
                                      </p:cBhvr>
                                    </p:animEffect>
                                  </p:childTnLst>
                                </p:cTn>
                              </p:par>
                            </p:childTnLst>
                          </p:cTn>
                        </p:par>
                      </p:childTnLst>
                    </p:cTn>
                  </p:par>
                  <p:par>
                    <p:cTn id="234" fill="hold">
                      <p:stCondLst>
                        <p:cond delay="indefinite"/>
                      </p:stCondLst>
                      <p:childTnLst>
                        <p:par>
                          <p:cTn id="235" fill="hold">
                            <p:stCondLst>
                              <p:cond delay="0"/>
                            </p:stCondLst>
                            <p:childTnLst>
                              <p:par>
                                <p:cTn id="236" presetID="9" presetClass="entr" presetSubtype="0" fill="hold" grpId="0" nodeType="clickEffect">
                                  <p:stCondLst>
                                    <p:cond delay="0"/>
                                  </p:stCondLst>
                                  <p:childTnLst>
                                    <p:set>
                                      <p:cBhvr>
                                        <p:cTn id="237" dur="1" fill="hold">
                                          <p:stCondLst>
                                            <p:cond delay="0"/>
                                          </p:stCondLst>
                                        </p:cTn>
                                        <p:tgtEl>
                                          <p:spTgt spid="98"/>
                                        </p:tgtEl>
                                        <p:attrNameLst>
                                          <p:attrName>style.visibility</p:attrName>
                                        </p:attrNameLst>
                                      </p:cBhvr>
                                      <p:to>
                                        <p:strVal val="visible"/>
                                      </p:to>
                                    </p:set>
                                    <p:animEffect transition="in" filter="dissolve">
                                      <p:cBhvr>
                                        <p:cTn id="238" dur="500"/>
                                        <p:tgtEl>
                                          <p:spTgt spid="98"/>
                                        </p:tgtEl>
                                      </p:cBhvr>
                                    </p:animEffect>
                                  </p:childTnLst>
                                </p:cTn>
                              </p:par>
                            </p:childTnLst>
                          </p:cTn>
                        </p:par>
                      </p:childTnLst>
                    </p:cTn>
                  </p:par>
                  <p:par>
                    <p:cTn id="239" fill="hold">
                      <p:stCondLst>
                        <p:cond delay="indefinite"/>
                      </p:stCondLst>
                      <p:childTnLst>
                        <p:par>
                          <p:cTn id="240" fill="hold">
                            <p:stCondLst>
                              <p:cond delay="0"/>
                            </p:stCondLst>
                            <p:childTnLst>
                              <p:par>
                                <p:cTn id="241" presetID="9" presetClass="entr" presetSubtype="0" fill="hold" grpId="0" nodeType="clickEffect">
                                  <p:stCondLst>
                                    <p:cond delay="0"/>
                                  </p:stCondLst>
                                  <p:childTnLst>
                                    <p:set>
                                      <p:cBhvr>
                                        <p:cTn id="242" dur="1" fill="hold">
                                          <p:stCondLst>
                                            <p:cond delay="0"/>
                                          </p:stCondLst>
                                        </p:cTn>
                                        <p:tgtEl>
                                          <p:spTgt spid="99"/>
                                        </p:tgtEl>
                                        <p:attrNameLst>
                                          <p:attrName>style.visibility</p:attrName>
                                        </p:attrNameLst>
                                      </p:cBhvr>
                                      <p:to>
                                        <p:strVal val="visible"/>
                                      </p:to>
                                    </p:set>
                                    <p:animEffect transition="in" filter="dissolve">
                                      <p:cBhvr>
                                        <p:cTn id="243" dur="500"/>
                                        <p:tgtEl>
                                          <p:spTgt spid="99"/>
                                        </p:tgtEl>
                                      </p:cBhvr>
                                    </p:animEffect>
                                  </p:childTnLst>
                                </p:cTn>
                              </p:par>
                            </p:childTnLst>
                          </p:cTn>
                        </p:par>
                      </p:childTnLst>
                    </p:cTn>
                  </p:par>
                  <p:par>
                    <p:cTn id="244" fill="hold">
                      <p:stCondLst>
                        <p:cond delay="indefinite"/>
                      </p:stCondLst>
                      <p:childTnLst>
                        <p:par>
                          <p:cTn id="245" fill="hold">
                            <p:stCondLst>
                              <p:cond delay="0"/>
                            </p:stCondLst>
                            <p:childTnLst>
                              <p:par>
                                <p:cTn id="246" presetID="9" presetClass="entr" presetSubtype="0" fill="hold" grpId="0" nodeType="clickEffect">
                                  <p:stCondLst>
                                    <p:cond delay="0"/>
                                  </p:stCondLst>
                                  <p:childTnLst>
                                    <p:set>
                                      <p:cBhvr>
                                        <p:cTn id="247" dur="1" fill="hold">
                                          <p:stCondLst>
                                            <p:cond delay="0"/>
                                          </p:stCondLst>
                                        </p:cTn>
                                        <p:tgtEl>
                                          <p:spTgt spid="100"/>
                                        </p:tgtEl>
                                        <p:attrNameLst>
                                          <p:attrName>style.visibility</p:attrName>
                                        </p:attrNameLst>
                                      </p:cBhvr>
                                      <p:to>
                                        <p:strVal val="visible"/>
                                      </p:to>
                                    </p:set>
                                    <p:animEffect transition="in" filter="dissolve">
                                      <p:cBhvr>
                                        <p:cTn id="248" dur="500"/>
                                        <p:tgtEl>
                                          <p:spTgt spid="100"/>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1"/>
                                        </p:tgtEl>
                                        <p:attrNameLst>
                                          <p:attrName>style.visibility</p:attrName>
                                        </p:attrNameLst>
                                      </p:cBhvr>
                                      <p:to>
                                        <p:strVal val="visible"/>
                                      </p:to>
                                    </p:set>
                                    <p:animEffect transition="in" filter="dissolve">
                                      <p:cBhvr>
                                        <p:cTn id="251" dur="500"/>
                                        <p:tgtEl>
                                          <p:spTgt spid="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p:bldP spid="28" grpId="0"/>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p:bldP spid="53" grpId="0" animBg="1"/>
      <p:bldP spid="54" grpId="0" animBg="1"/>
      <p:bldP spid="55" grpId="0" animBg="1"/>
      <p:bldP spid="56" grpId="0" animBg="1"/>
      <p:bldP spid="57" grpId="0" animBg="1"/>
      <p:bldP spid="58" grpId="0" animBg="1"/>
      <p:bldP spid="59" grpId="0" animBg="1"/>
      <p:bldP spid="60" grpId="0" animBg="1"/>
      <p:bldP spid="61" grpId="0" animBg="1"/>
      <p:bldP spid="62" grpId="0"/>
      <p:bldP spid="64" grpId="0" animBg="1"/>
      <p:bldP spid="67" grpId="0" animBg="1"/>
      <p:bldP spid="68" grpId="0" animBg="1"/>
      <p:bldP spid="69" grpId="0" animBg="1"/>
      <p:bldP spid="70" grpId="0" animBg="1"/>
      <p:bldP spid="71" grpId="0" animBg="1"/>
      <p:bldP spid="72" grpId="0" animBg="1"/>
      <p:bldP spid="65" grpId="0" animBg="1"/>
      <p:bldP spid="66" grpId="0" animBg="1"/>
      <p:bldP spid="73" grpId="0" animBg="1"/>
      <p:bldP spid="75" grpId="0" animBg="1"/>
      <p:bldP spid="77" grpId="0" animBg="1"/>
      <p:bldP spid="79" grpId="0" animBg="1"/>
      <p:bldP spid="80" grpId="0" animBg="1"/>
      <p:bldP spid="81" grpId="0" animBg="1"/>
      <p:bldP spid="82" grpId="0"/>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p:bldP spid="95" grpId="0" animBg="1"/>
      <p:bldP spid="96" grpId="0" animBg="1"/>
      <p:bldP spid="97" grpId="0"/>
      <p:bldP spid="98" grpId="0" animBg="1"/>
      <p:bldP spid="99" grpId="0"/>
      <p:bldP spid="100" grpId="0" animBg="1"/>
      <p:bldP spid="1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9AE56-A96C-5D52-2ADA-8EE13E4ADE2A}"/>
              </a:ext>
            </a:extLst>
          </p:cNvPr>
          <p:cNvSpPr>
            <a:spLocks noGrp="1"/>
          </p:cNvSpPr>
          <p:nvPr>
            <p:ph type="title"/>
          </p:nvPr>
        </p:nvSpPr>
        <p:spPr/>
        <p:txBody>
          <a:bodyPr/>
          <a:lstStyle/>
          <a:p>
            <a:r>
              <a:rPr lang="en-GB" dirty="0"/>
              <a:t>BST Video Tutorials</a:t>
            </a:r>
            <a:endParaRPr lang="en-SE" dirty="0"/>
          </a:p>
        </p:txBody>
      </p:sp>
      <p:sp>
        <p:nvSpPr>
          <p:cNvPr id="3" name="Content Placeholder 2">
            <a:extLst>
              <a:ext uri="{FF2B5EF4-FFF2-40B4-BE49-F238E27FC236}">
                <a16:creationId xmlns:a16="http://schemas.microsoft.com/office/drawing/2014/main" id="{9A3F7BE7-2794-5436-39F2-EBE5F22CC5D2}"/>
              </a:ext>
            </a:extLst>
          </p:cNvPr>
          <p:cNvSpPr>
            <a:spLocks noGrp="1"/>
          </p:cNvSpPr>
          <p:nvPr>
            <p:ph idx="1"/>
          </p:nvPr>
        </p:nvSpPr>
        <p:spPr/>
        <p:txBody>
          <a:bodyPr/>
          <a:lstStyle/>
          <a:p>
            <a:r>
              <a:rPr lang="en-GB" dirty="0"/>
              <a:t>Binary Search Tree : Overview</a:t>
            </a:r>
          </a:p>
          <a:p>
            <a:pPr lvl="1"/>
            <a:r>
              <a:rPr lang="en-GB">
                <a:hlinkClick r:id="rId2"/>
              </a:rPr>
              <a:t>https://www.youtube.com/watch?v=6I3evyt9ApA</a:t>
            </a:r>
            <a:r>
              <a:rPr lang="en-GB"/>
              <a:t> </a:t>
            </a:r>
          </a:p>
          <a:p>
            <a:r>
              <a:rPr lang="en-GB" dirty="0"/>
              <a:t>Binary Search Tree : Insert Overview</a:t>
            </a:r>
          </a:p>
          <a:p>
            <a:pPr lvl="1"/>
            <a:r>
              <a:rPr lang="en-GB" dirty="0">
                <a:hlinkClick r:id="rId3"/>
              </a:rPr>
              <a:t>https://www.youtube.com/watch?v=KkEnuK-2Ymc</a:t>
            </a:r>
            <a:r>
              <a:rPr lang="en-GB" dirty="0"/>
              <a:t> </a:t>
            </a:r>
          </a:p>
          <a:p>
            <a:r>
              <a:rPr lang="en-GB" dirty="0"/>
              <a:t>Binary Search Tree: Deletion Overview</a:t>
            </a:r>
          </a:p>
          <a:p>
            <a:pPr lvl="1"/>
            <a:r>
              <a:rPr lang="en-GB" dirty="0">
                <a:hlinkClick r:id="rId4"/>
              </a:rPr>
              <a:t>https://www.youtube.com/watch?v=DkOswl0k7s4</a:t>
            </a:r>
            <a:r>
              <a:rPr lang="en-GB" dirty="0"/>
              <a:t> </a:t>
            </a:r>
            <a:endParaRPr lang="en-SE" dirty="0"/>
          </a:p>
        </p:txBody>
      </p:sp>
    </p:spTree>
    <p:extLst>
      <p:ext uri="{BB962C8B-B14F-4D97-AF65-F5344CB8AC3E}">
        <p14:creationId xmlns:p14="http://schemas.microsoft.com/office/powerpoint/2010/main" val="2007973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749D2-5113-EA43-891E-0D357DECAF59}"/>
              </a:ext>
            </a:extLst>
          </p:cNvPr>
          <p:cNvSpPr>
            <a:spLocks noGrp="1"/>
          </p:cNvSpPr>
          <p:nvPr>
            <p:ph type="title"/>
          </p:nvPr>
        </p:nvSpPr>
        <p:spPr/>
        <p:txBody>
          <a:bodyPr/>
          <a:lstStyle/>
          <a:p>
            <a:r>
              <a:rPr lang="en-US" altLang="zh-CN" dirty="0"/>
              <a:t>Searching</a:t>
            </a:r>
            <a:r>
              <a:rPr lang="zh-CN" altLang="en-US" dirty="0"/>
              <a:t> </a:t>
            </a:r>
            <a:r>
              <a:rPr lang="en-US" altLang="zh-CN" dirty="0"/>
              <a:t>a</a:t>
            </a:r>
            <a:r>
              <a:rPr lang="zh-CN" altLang="en-US" dirty="0"/>
              <a:t> </a:t>
            </a:r>
            <a:r>
              <a:rPr lang="en-US" altLang="zh-CN" dirty="0"/>
              <a:t>BST</a:t>
            </a:r>
            <a:endParaRPr lang="en-US" dirty="0"/>
          </a:p>
        </p:txBody>
      </p:sp>
      <p:grpSp>
        <p:nvGrpSpPr>
          <p:cNvPr id="4" name="Group 3">
            <a:extLst>
              <a:ext uri="{FF2B5EF4-FFF2-40B4-BE49-F238E27FC236}">
                <a16:creationId xmlns:a16="http://schemas.microsoft.com/office/drawing/2014/main" id="{C0A9D68C-48DD-BE45-9CEC-728855F5B080}"/>
              </a:ext>
            </a:extLst>
          </p:cNvPr>
          <p:cNvGrpSpPr/>
          <p:nvPr/>
        </p:nvGrpSpPr>
        <p:grpSpPr>
          <a:xfrm>
            <a:off x="696567" y="1317565"/>
            <a:ext cx="3254675" cy="2055395"/>
            <a:chOff x="959084" y="3860817"/>
            <a:chExt cx="3254675" cy="2055395"/>
          </a:xfrm>
        </p:grpSpPr>
        <p:sp>
          <p:nvSpPr>
            <p:cNvPr id="5" name="object 11">
              <a:extLst>
                <a:ext uri="{FF2B5EF4-FFF2-40B4-BE49-F238E27FC236}">
                  <a16:creationId xmlns:a16="http://schemas.microsoft.com/office/drawing/2014/main" id="{D10197D9-6307-6E4A-9985-1560894DC0B9}"/>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23">
              <a:extLst>
                <a:ext uri="{FF2B5EF4-FFF2-40B4-BE49-F238E27FC236}">
                  <a16:creationId xmlns:a16="http://schemas.microsoft.com/office/drawing/2014/main" id="{C997E51E-1DE9-A941-AB73-161C9A6FAADD}"/>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1">
              <a:extLst>
                <a:ext uri="{FF2B5EF4-FFF2-40B4-BE49-F238E27FC236}">
                  <a16:creationId xmlns:a16="http://schemas.microsoft.com/office/drawing/2014/main" id="{BD9C7CF5-3823-3D46-9618-D2533CD7B30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23">
              <a:extLst>
                <a:ext uri="{FF2B5EF4-FFF2-40B4-BE49-F238E27FC236}">
                  <a16:creationId xmlns:a16="http://schemas.microsoft.com/office/drawing/2014/main" id="{0A3F8FEA-CDBE-184D-A3BD-F392F0951951}"/>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11">
              <a:extLst>
                <a:ext uri="{FF2B5EF4-FFF2-40B4-BE49-F238E27FC236}">
                  <a16:creationId xmlns:a16="http://schemas.microsoft.com/office/drawing/2014/main" id="{B1FED0DC-2FEE-4F4B-9171-480EFF5DA959}"/>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23">
              <a:extLst>
                <a:ext uri="{FF2B5EF4-FFF2-40B4-BE49-F238E27FC236}">
                  <a16:creationId xmlns:a16="http://schemas.microsoft.com/office/drawing/2014/main" id="{74E8A8A4-D7C5-8446-9780-F9E32E4321AB}"/>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3">
              <a:extLst>
                <a:ext uri="{FF2B5EF4-FFF2-40B4-BE49-F238E27FC236}">
                  <a16:creationId xmlns:a16="http://schemas.microsoft.com/office/drawing/2014/main" id="{7FA6951A-BED7-4A4F-A852-6D082C11C0E2}"/>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FEA06894-04D0-244B-90BA-8E785173928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4C660599-43B9-C349-8DC5-3A3E1D330E43}"/>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B6A0F871-4CCC-814E-B492-904D831CA31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8">
              <a:extLst>
                <a:ext uri="{FF2B5EF4-FFF2-40B4-BE49-F238E27FC236}">
                  <a16:creationId xmlns:a16="http://schemas.microsoft.com/office/drawing/2014/main" id="{2D9C7773-04F2-5F4C-ADEE-E3E2D86773C8}"/>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9E7AF7E3-4147-9A4C-B528-545882FDF58A}"/>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7" name="object 9">
              <a:extLst>
                <a:ext uri="{FF2B5EF4-FFF2-40B4-BE49-F238E27FC236}">
                  <a16:creationId xmlns:a16="http://schemas.microsoft.com/office/drawing/2014/main" id="{B64FA21E-1D08-5246-8FE5-80D48B7AABF0}"/>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8" name="object 9">
              <a:extLst>
                <a:ext uri="{FF2B5EF4-FFF2-40B4-BE49-F238E27FC236}">
                  <a16:creationId xmlns:a16="http://schemas.microsoft.com/office/drawing/2014/main" id="{FF9DFA02-28EC-5847-ACFE-313AA3A4C308}"/>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19" name="object 9">
              <a:extLst>
                <a:ext uri="{FF2B5EF4-FFF2-40B4-BE49-F238E27FC236}">
                  <a16:creationId xmlns:a16="http://schemas.microsoft.com/office/drawing/2014/main" id="{26A0D562-1572-7749-8553-1A9E913D613C}"/>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0" name="object 9">
              <a:extLst>
                <a:ext uri="{FF2B5EF4-FFF2-40B4-BE49-F238E27FC236}">
                  <a16:creationId xmlns:a16="http://schemas.microsoft.com/office/drawing/2014/main" id="{FCAC4CC8-069C-1D44-BA4A-429BB54837F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1" name="object 13">
              <a:extLst>
                <a:ext uri="{FF2B5EF4-FFF2-40B4-BE49-F238E27FC236}">
                  <a16:creationId xmlns:a16="http://schemas.microsoft.com/office/drawing/2014/main" id="{62753052-5A19-654C-8949-12670D0567DF}"/>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2" name="object 9">
              <a:extLst>
                <a:ext uri="{FF2B5EF4-FFF2-40B4-BE49-F238E27FC236}">
                  <a16:creationId xmlns:a16="http://schemas.microsoft.com/office/drawing/2014/main" id="{D4A4842E-A648-4C4C-9DA8-738252CB340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3" name="object 24">
              <a:extLst>
                <a:ext uri="{FF2B5EF4-FFF2-40B4-BE49-F238E27FC236}">
                  <a16:creationId xmlns:a16="http://schemas.microsoft.com/office/drawing/2014/main" id="{A23DB0E1-BE1F-8547-89B4-EA6EDBF889D9}"/>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4" name="object 9">
              <a:extLst>
                <a:ext uri="{FF2B5EF4-FFF2-40B4-BE49-F238E27FC236}">
                  <a16:creationId xmlns:a16="http://schemas.microsoft.com/office/drawing/2014/main" id="{28BBE13D-F793-A14D-A3CB-BE59DF3D8310}"/>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F84C21BE-F192-E34D-91FF-08A8693BD446}"/>
              </a:ext>
            </a:extLst>
          </p:cNvPr>
          <p:cNvSpPr/>
          <p:nvPr/>
        </p:nvSpPr>
        <p:spPr>
          <a:xfrm>
            <a:off x="4335413" y="1363404"/>
            <a:ext cx="3230957"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Same fundamental idea as binary search of an array</a:t>
            </a:r>
          </a:p>
        </p:txBody>
      </p:sp>
      <p:sp>
        <p:nvSpPr>
          <p:cNvPr id="28" name="TextBox 27">
            <a:extLst>
              <a:ext uri="{FF2B5EF4-FFF2-40B4-BE49-F238E27FC236}">
                <a16:creationId xmlns:a16="http://schemas.microsoft.com/office/drawing/2014/main" id="{15C458A1-6155-CC42-BFA2-1D10AE1FF097}"/>
              </a:ext>
            </a:extLst>
          </p:cNvPr>
          <p:cNvSpPr txBox="1"/>
          <p:nvPr/>
        </p:nvSpPr>
        <p:spPr>
          <a:xfrm>
            <a:off x="4335413" y="2321738"/>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29" name="Rectangle 28">
            <a:extLst>
              <a:ext uri="{FF2B5EF4-FFF2-40B4-BE49-F238E27FC236}">
                <a16:creationId xmlns:a16="http://schemas.microsoft.com/office/drawing/2014/main" id="{A65C17DD-F120-894B-817D-98A8FE71E204}"/>
              </a:ext>
            </a:extLst>
          </p:cNvPr>
          <p:cNvSpPr/>
          <p:nvPr/>
        </p:nvSpPr>
        <p:spPr>
          <a:xfrm>
            <a:off x="5418991" y="2275577"/>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C</a:t>
            </a:r>
            <a:endParaRPr lang="en-US" sz="1600" dirty="0">
              <a:latin typeface="Arial" panose="020B0604020202020204" pitchFamily="34" charset="0"/>
              <a:cs typeface="Arial" panose="020B0604020202020204" pitchFamily="34" charset="0"/>
            </a:endParaRPr>
          </a:p>
        </p:txBody>
      </p:sp>
      <p:sp>
        <p:nvSpPr>
          <p:cNvPr id="30" name="Oval 29">
            <a:extLst>
              <a:ext uri="{FF2B5EF4-FFF2-40B4-BE49-F238E27FC236}">
                <a16:creationId xmlns:a16="http://schemas.microsoft.com/office/drawing/2014/main" id="{FDDE6733-1D69-3B4E-A6FA-CA0425FC45DF}"/>
              </a:ext>
            </a:extLst>
          </p:cNvPr>
          <p:cNvSpPr/>
          <p:nvPr/>
        </p:nvSpPr>
        <p:spPr>
          <a:xfrm>
            <a:off x="1876505" y="1223370"/>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1" name="TextBox 30">
            <a:extLst>
              <a:ext uri="{FF2B5EF4-FFF2-40B4-BE49-F238E27FC236}">
                <a16:creationId xmlns:a16="http://schemas.microsoft.com/office/drawing/2014/main" id="{453E24DD-A6C1-E640-A72D-932A651229A5}"/>
              </a:ext>
            </a:extLst>
          </p:cNvPr>
          <p:cNvSpPr txBox="1"/>
          <p:nvPr/>
        </p:nvSpPr>
        <p:spPr>
          <a:xfrm>
            <a:off x="4335413" y="287968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2" name="TextBox 31">
            <a:extLst>
              <a:ext uri="{FF2B5EF4-FFF2-40B4-BE49-F238E27FC236}">
                <a16:creationId xmlns:a16="http://schemas.microsoft.com/office/drawing/2014/main" id="{CA8EF4EA-5354-1C47-AEAF-7D1699018379}"/>
              </a:ext>
            </a:extLst>
          </p:cNvPr>
          <p:cNvSpPr txBox="1"/>
          <p:nvPr/>
        </p:nvSpPr>
        <p:spPr>
          <a:xfrm>
            <a:off x="4335413" y="324464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B</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3" name="Oval 32">
            <a:extLst>
              <a:ext uri="{FF2B5EF4-FFF2-40B4-BE49-F238E27FC236}">
                <a16:creationId xmlns:a16="http://schemas.microsoft.com/office/drawing/2014/main" id="{8CA69823-064E-7048-BFDC-CED13A2029B2}"/>
              </a:ext>
            </a:extLst>
          </p:cNvPr>
          <p:cNvSpPr/>
          <p:nvPr/>
        </p:nvSpPr>
        <p:spPr>
          <a:xfrm>
            <a:off x="1105810"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4" name="TextBox 33">
            <a:extLst>
              <a:ext uri="{FF2B5EF4-FFF2-40B4-BE49-F238E27FC236}">
                <a16:creationId xmlns:a16="http://schemas.microsoft.com/office/drawing/2014/main" id="{E4697050-3E10-6B4B-9A08-EDE66200CF1D}"/>
              </a:ext>
            </a:extLst>
          </p:cNvPr>
          <p:cNvSpPr txBox="1"/>
          <p:nvPr/>
        </p:nvSpPr>
        <p:spPr>
          <a:xfrm>
            <a:off x="4335413" y="3609609"/>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C</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C</a:t>
            </a:r>
            <a:endParaRPr lang="en-US" dirty="0">
              <a:latin typeface="Courier" pitchFamily="2" charset="0"/>
            </a:endParaRPr>
          </a:p>
        </p:txBody>
      </p:sp>
      <p:sp>
        <p:nvSpPr>
          <p:cNvPr id="35" name="Oval 34">
            <a:extLst>
              <a:ext uri="{FF2B5EF4-FFF2-40B4-BE49-F238E27FC236}">
                <a16:creationId xmlns:a16="http://schemas.microsoft.com/office/drawing/2014/main" id="{33543AB7-DE46-0148-B75B-7D64506386AF}"/>
              </a:ext>
            </a:extLst>
          </p:cNvPr>
          <p:cNvSpPr/>
          <p:nvPr/>
        </p:nvSpPr>
        <p:spPr>
          <a:xfrm>
            <a:off x="1571073" y="2722468"/>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36" name="Rectangle 35">
            <a:extLst>
              <a:ext uri="{FF2B5EF4-FFF2-40B4-BE49-F238E27FC236}">
                <a16:creationId xmlns:a16="http://schemas.microsoft.com/office/drawing/2014/main" id="{C5CBA654-0CD2-B24C-9FFD-2CAC070A4E4E}"/>
              </a:ext>
            </a:extLst>
          </p:cNvPr>
          <p:cNvSpPr/>
          <p:nvPr/>
        </p:nvSpPr>
        <p:spPr>
          <a:xfrm>
            <a:off x="7109982" y="2731404"/>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Found</a:t>
            </a:r>
            <a:r>
              <a:rPr lang="zh-CN" altLang="en-US" dirty="0">
                <a:solidFill>
                  <a:schemeClr val="bg1"/>
                </a:solidFill>
                <a:latin typeface="Arial"/>
                <a:cs typeface="Arial"/>
              </a:rPr>
              <a:t> </a:t>
            </a:r>
            <a:r>
              <a:rPr lang="en-US" altLang="zh-CN" dirty="0">
                <a:solidFill>
                  <a:schemeClr val="bg1"/>
                </a:solidFill>
                <a:latin typeface="Arial"/>
                <a:cs typeface="Arial"/>
              </a:rPr>
              <a:t>it!</a:t>
            </a:r>
            <a:endParaRPr lang="en-US" dirty="0">
              <a:solidFill>
                <a:schemeClr val="bg1"/>
              </a:solidFill>
              <a:latin typeface="Arial"/>
              <a:cs typeface="Arial"/>
            </a:endParaRPr>
          </a:p>
        </p:txBody>
      </p:sp>
      <p:sp>
        <p:nvSpPr>
          <p:cNvPr id="37" name="TextBox 36">
            <a:extLst>
              <a:ext uri="{FF2B5EF4-FFF2-40B4-BE49-F238E27FC236}">
                <a16:creationId xmlns:a16="http://schemas.microsoft.com/office/drawing/2014/main" id="{C37EA731-F9F0-6442-9402-F4FCD241C0D5}"/>
              </a:ext>
            </a:extLst>
          </p:cNvPr>
          <p:cNvSpPr txBox="1"/>
          <p:nvPr/>
        </p:nvSpPr>
        <p:spPr>
          <a:xfrm>
            <a:off x="610290" y="3985994"/>
            <a:ext cx="1011815" cy="369332"/>
          </a:xfrm>
          <a:prstGeom prst="rect">
            <a:avLst/>
          </a:prstGeom>
          <a:noFill/>
        </p:spPr>
        <p:txBody>
          <a:bodyPr wrap="none" rtlCol="0">
            <a:spAutoFit/>
          </a:bodyPr>
          <a:lstStyle/>
          <a:p>
            <a:r>
              <a:rPr lang="en-US" dirty="0" err="1">
                <a:latin typeface="Courier" pitchFamily="2" charset="0"/>
              </a:rPr>
              <a:t>toFind</a:t>
            </a:r>
            <a:endParaRPr lang="en-US" dirty="0">
              <a:latin typeface="Courier" pitchFamily="2" charset="0"/>
            </a:endParaRPr>
          </a:p>
        </p:txBody>
      </p:sp>
      <p:sp>
        <p:nvSpPr>
          <p:cNvPr id="38" name="Rectangle 37">
            <a:extLst>
              <a:ext uri="{FF2B5EF4-FFF2-40B4-BE49-F238E27FC236}">
                <a16:creationId xmlns:a16="http://schemas.microsoft.com/office/drawing/2014/main" id="{77136230-B2B9-1A4B-95DC-3A1BCCDD93F6}"/>
              </a:ext>
            </a:extLst>
          </p:cNvPr>
          <p:cNvSpPr/>
          <p:nvPr/>
        </p:nvSpPr>
        <p:spPr>
          <a:xfrm>
            <a:off x="1693868" y="3939833"/>
            <a:ext cx="737251" cy="42380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latin typeface="Arial" panose="020B0604020202020204" pitchFamily="34" charset="0"/>
                <a:cs typeface="Arial" panose="020B0604020202020204" pitchFamily="34" charset="0"/>
              </a:rPr>
              <a:t>P</a:t>
            </a:r>
            <a:endParaRPr lang="en-US" sz="160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F9F968C-54B8-6145-884A-409499A6B290}"/>
              </a:ext>
            </a:extLst>
          </p:cNvPr>
          <p:cNvSpPr txBox="1"/>
          <p:nvPr/>
        </p:nvSpPr>
        <p:spPr>
          <a:xfrm>
            <a:off x="610290" y="4543937"/>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E</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0" name="TextBox 39">
            <a:extLst>
              <a:ext uri="{FF2B5EF4-FFF2-40B4-BE49-F238E27FC236}">
                <a16:creationId xmlns:a16="http://schemas.microsoft.com/office/drawing/2014/main" id="{D3D83097-774F-C741-8078-5CB6D017ACF7}"/>
              </a:ext>
            </a:extLst>
          </p:cNvPr>
          <p:cNvSpPr txBox="1"/>
          <p:nvPr/>
        </p:nvSpPr>
        <p:spPr>
          <a:xfrm>
            <a:off x="610290" y="4908901"/>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M</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1" name="TextBox 40">
            <a:extLst>
              <a:ext uri="{FF2B5EF4-FFF2-40B4-BE49-F238E27FC236}">
                <a16:creationId xmlns:a16="http://schemas.microsoft.com/office/drawing/2014/main" id="{0D55DE91-4171-2B49-A631-10CA106F669B}"/>
              </a:ext>
            </a:extLst>
          </p:cNvPr>
          <p:cNvSpPr txBox="1"/>
          <p:nvPr/>
        </p:nvSpPr>
        <p:spPr>
          <a:xfrm>
            <a:off x="610290" y="5273865"/>
            <a:ext cx="2390398" cy="369332"/>
          </a:xfrm>
          <a:prstGeom prst="rect">
            <a:avLst/>
          </a:prstGeom>
          <a:noFill/>
        </p:spPr>
        <p:txBody>
          <a:bodyPr wrap="none" rtlCol="0">
            <a:spAutoFit/>
          </a:bodyPr>
          <a:lstStyle/>
          <a:p>
            <a:r>
              <a:rPr lang="en-US" altLang="zh-CN" dirty="0">
                <a:latin typeface="Courier" pitchFamily="2" charset="0"/>
              </a:rPr>
              <a:t>Compare:</a:t>
            </a:r>
            <a:r>
              <a:rPr lang="zh-CN" altLang="en-US" dirty="0">
                <a:latin typeface="Courier" pitchFamily="2" charset="0"/>
              </a:rPr>
              <a:t> </a:t>
            </a:r>
            <a:r>
              <a:rPr lang="en-US" altLang="zh-CN" dirty="0">
                <a:latin typeface="Courier" pitchFamily="2" charset="0"/>
              </a:rPr>
              <a:t>Q</a:t>
            </a:r>
            <a:r>
              <a:rPr lang="zh-CN" altLang="en-US" dirty="0">
                <a:latin typeface="Courier" pitchFamily="2" charset="0"/>
              </a:rPr>
              <a:t> </a:t>
            </a:r>
            <a:r>
              <a:rPr lang="en-US" altLang="zh-CN" dirty="0">
                <a:latin typeface="Courier" pitchFamily="2" charset="0"/>
              </a:rPr>
              <a:t>and</a:t>
            </a:r>
            <a:r>
              <a:rPr lang="zh-CN" altLang="en-US" dirty="0">
                <a:latin typeface="Courier" pitchFamily="2" charset="0"/>
              </a:rPr>
              <a:t> </a:t>
            </a:r>
            <a:r>
              <a:rPr lang="en-US" altLang="zh-CN" dirty="0">
                <a:latin typeface="Courier" pitchFamily="2" charset="0"/>
              </a:rPr>
              <a:t>P</a:t>
            </a:r>
            <a:endParaRPr lang="en-US" dirty="0">
              <a:latin typeface="Courier" pitchFamily="2" charset="0"/>
            </a:endParaRPr>
          </a:p>
        </p:txBody>
      </p:sp>
      <p:sp>
        <p:nvSpPr>
          <p:cNvPr id="42" name="Oval 41">
            <a:extLst>
              <a:ext uri="{FF2B5EF4-FFF2-40B4-BE49-F238E27FC236}">
                <a16:creationId xmlns:a16="http://schemas.microsoft.com/office/drawing/2014/main" id="{A12C6374-4BA5-EA49-A65E-BB899FDB676A}"/>
              </a:ext>
            </a:extLst>
          </p:cNvPr>
          <p:cNvSpPr/>
          <p:nvPr/>
        </p:nvSpPr>
        <p:spPr>
          <a:xfrm>
            <a:off x="2703537" y="1969045"/>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3" name="Oval 42">
            <a:extLst>
              <a:ext uri="{FF2B5EF4-FFF2-40B4-BE49-F238E27FC236}">
                <a16:creationId xmlns:a16="http://schemas.microsoft.com/office/drawing/2014/main" id="{55B50F91-8F23-5648-AB92-D78F6CAF8B39}"/>
              </a:ext>
            </a:extLst>
          </p:cNvPr>
          <p:cNvSpPr/>
          <p:nvPr/>
        </p:nvSpPr>
        <p:spPr>
          <a:xfrm>
            <a:off x="3258445" y="2722243"/>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4" name="Rectangle 43">
            <a:extLst>
              <a:ext uri="{FF2B5EF4-FFF2-40B4-BE49-F238E27FC236}">
                <a16:creationId xmlns:a16="http://schemas.microsoft.com/office/drawing/2014/main" id="{CEC12355-5112-2B40-B603-55867DC049F7}"/>
              </a:ext>
            </a:extLst>
          </p:cNvPr>
          <p:cNvSpPr/>
          <p:nvPr/>
        </p:nvSpPr>
        <p:spPr>
          <a:xfrm>
            <a:off x="677982" y="6253781"/>
            <a:ext cx="1345696" cy="369332"/>
          </a:xfrm>
          <a:prstGeom prst="rect">
            <a:avLst/>
          </a:prstGeom>
          <a:solidFill>
            <a:srgbClr val="00B0F0"/>
          </a:solidFill>
        </p:spPr>
        <p:txBody>
          <a:bodyPr wrap="square">
            <a:spAutoFit/>
          </a:bodyPr>
          <a:lstStyle/>
          <a:p>
            <a:pPr algn="ctr"/>
            <a:r>
              <a:rPr lang="en-US" altLang="zh-CN" dirty="0">
                <a:solidFill>
                  <a:schemeClr val="bg1"/>
                </a:solidFill>
                <a:latin typeface="Arial"/>
                <a:cs typeface="Arial"/>
              </a:rPr>
              <a:t>Not</a:t>
            </a:r>
            <a:r>
              <a:rPr lang="zh-CN" altLang="en-US" dirty="0">
                <a:solidFill>
                  <a:schemeClr val="bg1"/>
                </a:solidFill>
                <a:latin typeface="Arial"/>
                <a:cs typeface="Arial"/>
              </a:rPr>
              <a:t> </a:t>
            </a:r>
            <a:r>
              <a:rPr lang="en-US" altLang="zh-CN" dirty="0">
                <a:solidFill>
                  <a:schemeClr val="bg1"/>
                </a:solidFill>
                <a:latin typeface="Arial"/>
                <a:cs typeface="Arial"/>
              </a:rPr>
              <a:t>Found!</a:t>
            </a:r>
            <a:endParaRPr lang="en-US" dirty="0">
              <a:solidFill>
                <a:schemeClr val="bg1"/>
              </a:solidFill>
              <a:latin typeface="Arial"/>
              <a:cs typeface="Arial"/>
            </a:endParaRPr>
          </a:p>
        </p:txBody>
      </p:sp>
      <p:sp>
        <p:nvSpPr>
          <p:cNvPr id="45" name="Oval 44">
            <a:extLst>
              <a:ext uri="{FF2B5EF4-FFF2-40B4-BE49-F238E27FC236}">
                <a16:creationId xmlns:a16="http://schemas.microsoft.com/office/drawing/2014/main" id="{011E3684-01EE-AC40-839D-66807D044CF4}"/>
              </a:ext>
            </a:extLst>
          </p:cNvPr>
          <p:cNvSpPr/>
          <p:nvPr/>
        </p:nvSpPr>
        <p:spPr>
          <a:xfrm>
            <a:off x="2781219" y="3476204"/>
            <a:ext cx="778643" cy="730832"/>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6" name="TextBox 45">
            <a:extLst>
              <a:ext uri="{FF2B5EF4-FFF2-40B4-BE49-F238E27FC236}">
                <a16:creationId xmlns:a16="http://schemas.microsoft.com/office/drawing/2014/main" id="{21A4BB16-1D66-0B4E-81E1-694D84538AEE}"/>
              </a:ext>
            </a:extLst>
          </p:cNvPr>
          <p:cNvSpPr txBox="1"/>
          <p:nvPr/>
        </p:nvSpPr>
        <p:spPr>
          <a:xfrm>
            <a:off x="610290" y="5682122"/>
            <a:ext cx="1838965" cy="369332"/>
          </a:xfrm>
          <a:prstGeom prst="rect">
            <a:avLst/>
          </a:prstGeom>
          <a:noFill/>
        </p:spPr>
        <p:txBody>
          <a:bodyPr wrap="none" rtlCol="0">
            <a:spAutoFit/>
          </a:bodyPr>
          <a:lstStyle/>
          <a:p>
            <a:r>
              <a:rPr lang="en-US" altLang="zh-CN" dirty="0">
                <a:latin typeface="Courier" pitchFamily="2" charset="0"/>
              </a:rPr>
              <a:t>Node</a:t>
            </a:r>
            <a:r>
              <a:rPr lang="zh-CN" altLang="en-US" dirty="0">
                <a:latin typeface="Courier" pitchFamily="2" charset="0"/>
              </a:rPr>
              <a:t> </a:t>
            </a:r>
            <a:r>
              <a:rPr lang="en-US" altLang="zh-CN" dirty="0">
                <a:latin typeface="Courier" pitchFamily="2" charset="0"/>
              </a:rPr>
              <a:t>is</a:t>
            </a:r>
            <a:r>
              <a:rPr lang="zh-CN" altLang="en-US" dirty="0">
                <a:latin typeface="Courier" pitchFamily="2" charset="0"/>
              </a:rPr>
              <a:t> </a:t>
            </a:r>
            <a:r>
              <a:rPr lang="en-US" altLang="zh-CN" dirty="0">
                <a:latin typeface="Courier" pitchFamily="2" charset="0"/>
              </a:rPr>
              <a:t>null</a:t>
            </a:r>
            <a:endParaRPr lang="en-US" dirty="0">
              <a:latin typeface="Courier" pitchFamily="2" charset="0"/>
            </a:endParaRPr>
          </a:p>
        </p:txBody>
      </p:sp>
      <p:sp>
        <p:nvSpPr>
          <p:cNvPr id="47" name="Rectangle 46">
            <a:extLst>
              <a:ext uri="{FF2B5EF4-FFF2-40B4-BE49-F238E27FC236}">
                <a16:creationId xmlns:a16="http://schemas.microsoft.com/office/drawing/2014/main" id="{27839BF3-6650-5E43-B93D-1BDCA3939A22}"/>
              </a:ext>
            </a:extLst>
          </p:cNvPr>
          <p:cNvSpPr/>
          <p:nvPr/>
        </p:nvSpPr>
        <p:spPr>
          <a:xfrm>
            <a:off x="3741516" y="4747618"/>
            <a:ext cx="4165436" cy="400110"/>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solve this with </a:t>
            </a:r>
            <a:r>
              <a:rPr lang="en-US" sz="2000" dirty="0">
                <a:solidFill>
                  <a:schemeClr val="accent1"/>
                </a:solidFill>
                <a:latin typeface="Arial"/>
                <a:cs typeface="Arial"/>
              </a:rPr>
              <a:t>recursion</a:t>
            </a:r>
            <a:r>
              <a:rPr lang="en-US" sz="2000" dirty="0">
                <a:latin typeface="Arial"/>
                <a:cs typeface="Arial"/>
              </a:rPr>
              <a:t>.</a:t>
            </a:r>
          </a:p>
        </p:txBody>
      </p:sp>
      <p:sp>
        <p:nvSpPr>
          <p:cNvPr id="50" name="Rectangle 49">
            <a:extLst>
              <a:ext uri="{FF2B5EF4-FFF2-40B4-BE49-F238E27FC236}">
                <a16:creationId xmlns:a16="http://schemas.microsoft.com/office/drawing/2014/main" id="{09DD3010-4171-9E4F-9839-67599D3C7FA7}"/>
              </a:ext>
            </a:extLst>
          </p:cNvPr>
          <p:cNvSpPr/>
          <p:nvPr/>
        </p:nvSpPr>
        <p:spPr>
          <a:xfrm>
            <a:off x="592118" y="1943723"/>
            <a:ext cx="1762413" cy="154874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8" name="Rectangle 47">
            <a:extLst>
              <a:ext uri="{FF2B5EF4-FFF2-40B4-BE49-F238E27FC236}">
                <a16:creationId xmlns:a16="http://schemas.microsoft.com/office/drawing/2014/main" id="{9D2C6754-C022-4F4F-B47B-5BCA43D2C39B}"/>
              </a:ext>
            </a:extLst>
          </p:cNvPr>
          <p:cNvSpPr/>
          <p:nvPr/>
        </p:nvSpPr>
        <p:spPr>
          <a:xfrm>
            <a:off x="3741516" y="5330446"/>
            <a:ext cx="4588751" cy="707886"/>
          </a:xfrm>
          <a:prstGeom prst="rect">
            <a:avLst/>
          </a:prstGeom>
          <a:solidFill>
            <a:srgbClr val="E6A20E"/>
          </a:solidFill>
        </p:spPr>
        <p:txBody>
          <a:bodyPr wrap="square">
            <a:spAutoFit/>
          </a:bodyPr>
          <a:lstStyle/>
          <a:p>
            <a:pPr>
              <a:spcBef>
                <a:spcPts val="100"/>
              </a:spcBef>
              <a:spcAft>
                <a:spcPts val="100"/>
              </a:spcAft>
              <a:buClr>
                <a:schemeClr val="accent1"/>
              </a:buClr>
            </a:pPr>
            <a:r>
              <a:rPr lang="en-US" sz="2000" dirty="0">
                <a:latin typeface="Arial"/>
                <a:cs typeface="Arial"/>
              </a:rPr>
              <a:t>You could also solve it with </a:t>
            </a:r>
            <a:r>
              <a:rPr lang="en-US" sz="2000" dirty="0">
                <a:solidFill>
                  <a:schemeClr val="accent1"/>
                </a:solidFill>
                <a:latin typeface="Arial"/>
                <a:cs typeface="Arial"/>
              </a:rPr>
              <a:t>iteration</a:t>
            </a:r>
            <a:r>
              <a:rPr lang="en-US" sz="2000" dirty="0">
                <a:latin typeface="Arial"/>
                <a:cs typeface="Arial"/>
              </a:rPr>
              <a:t> by keeping track of your current node.</a:t>
            </a:r>
          </a:p>
        </p:txBody>
      </p:sp>
      <p:sp>
        <p:nvSpPr>
          <p:cNvPr id="52" name="Rectangle 51">
            <a:extLst>
              <a:ext uri="{FF2B5EF4-FFF2-40B4-BE49-F238E27FC236}">
                <a16:creationId xmlns:a16="http://schemas.microsoft.com/office/drawing/2014/main" id="{9183C460-2C42-C142-AEF1-5A04506DC1D6}"/>
              </a:ext>
            </a:extLst>
          </p:cNvPr>
          <p:cNvSpPr/>
          <p:nvPr/>
        </p:nvSpPr>
        <p:spPr>
          <a:xfrm>
            <a:off x="3741516" y="4151736"/>
            <a:ext cx="2984295" cy="369332"/>
          </a:xfrm>
          <a:prstGeom prst="rect">
            <a:avLst/>
          </a:prstGeom>
          <a:solidFill>
            <a:srgbClr val="FF0000"/>
          </a:solidFill>
        </p:spPr>
        <p:txBody>
          <a:bodyPr wrap="square">
            <a:spAutoFit/>
          </a:bodyPr>
          <a:lstStyle/>
          <a:p>
            <a:pPr algn="ctr"/>
            <a:r>
              <a:rPr lang="en-US" altLang="zh-CN" dirty="0">
                <a:solidFill>
                  <a:schemeClr val="bg1"/>
                </a:solidFill>
                <a:latin typeface="Arial"/>
                <a:cs typeface="Arial"/>
              </a:rPr>
              <a:t>How</a:t>
            </a:r>
            <a:r>
              <a:rPr lang="zh-CN" altLang="en-US" dirty="0">
                <a:solidFill>
                  <a:schemeClr val="bg1"/>
                </a:solidFill>
                <a:latin typeface="Arial"/>
                <a:cs typeface="Arial"/>
              </a:rPr>
              <a:t> </a:t>
            </a:r>
            <a:r>
              <a:rPr lang="en-US" altLang="zh-CN" dirty="0">
                <a:solidFill>
                  <a:schemeClr val="bg1"/>
                </a:solidFill>
                <a:latin typeface="Arial"/>
                <a:cs typeface="Arial"/>
              </a:rPr>
              <a:t>to</a:t>
            </a:r>
            <a:r>
              <a:rPr lang="zh-CN" altLang="en-US" dirty="0">
                <a:solidFill>
                  <a:schemeClr val="bg1"/>
                </a:solidFill>
                <a:latin typeface="Arial"/>
                <a:cs typeface="Arial"/>
              </a:rPr>
              <a:t> </a:t>
            </a:r>
            <a:r>
              <a:rPr lang="en-US" altLang="zh-CN" dirty="0">
                <a:solidFill>
                  <a:schemeClr val="bg1"/>
                </a:solidFill>
                <a:latin typeface="Arial"/>
                <a:cs typeface="Arial"/>
              </a:rPr>
              <a:t>implement</a:t>
            </a:r>
            <a:r>
              <a:rPr lang="zh-CN" altLang="en-US" dirty="0">
                <a:solidFill>
                  <a:schemeClr val="bg1"/>
                </a:solidFill>
                <a:latin typeface="Arial"/>
                <a:cs typeface="Arial"/>
              </a:rPr>
              <a:t> </a:t>
            </a:r>
            <a:r>
              <a:rPr lang="en-US" altLang="zh-CN" dirty="0">
                <a:solidFill>
                  <a:schemeClr val="bg1"/>
                </a:solidFill>
                <a:latin typeface="Arial"/>
                <a:cs typeface="Arial"/>
              </a:rPr>
              <a:t>this?</a:t>
            </a:r>
            <a:endParaRPr lang="en-US" dirty="0">
              <a:solidFill>
                <a:schemeClr val="bg1"/>
              </a:solidFill>
              <a:latin typeface="Arial"/>
              <a:cs typeface="Arial"/>
            </a:endParaRPr>
          </a:p>
        </p:txBody>
      </p:sp>
    </p:spTree>
    <p:extLst>
      <p:ext uri="{BB962C8B-B14F-4D97-AF65-F5344CB8AC3E}">
        <p14:creationId xmlns:p14="http://schemas.microsoft.com/office/powerpoint/2010/main" val="11231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dissolv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dissolve">
                                      <p:cBhvr>
                                        <p:cTn id="15" dur="500"/>
                                        <p:tgtEl>
                                          <p:spTgt spid="28"/>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dissolv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dissolve">
                                      <p:cBhvr>
                                        <p:cTn id="23" dur="500"/>
                                        <p:tgtEl>
                                          <p:spTgt spid="3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30"/>
                                        </p:tgtEl>
                                        <p:attrNameLst>
                                          <p:attrName>style.visibility</p:attrName>
                                        </p:attrNameLst>
                                      </p:cBhvr>
                                      <p:to>
                                        <p:strVal val="visible"/>
                                      </p:to>
                                    </p:set>
                                    <p:animEffect transition="in" filter="dissolve">
                                      <p:cBhvr>
                                        <p:cTn id="26" dur="500"/>
                                        <p:tgtEl>
                                          <p:spTgt spid="30"/>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xit" presetSubtype="0" fill="hold" grpId="1" nodeType="clickEffect">
                                  <p:stCondLst>
                                    <p:cond delay="0"/>
                                  </p:stCondLst>
                                  <p:childTnLst>
                                    <p:animEffect transition="out" filter="dissolv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dissolve">
                                      <p:cBhvr>
                                        <p:cTn id="36" dur="500"/>
                                        <p:tgtEl>
                                          <p:spTgt spid="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dissolve">
                                      <p:cBhvr>
                                        <p:cTn id="41" dur="500"/>
                                        <p:tgtEl>
                                          <p:spTgt spid="32"/>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xit" presetSubtype="0" fill="hold" grpId="1" nodeType="clickEffect">
                                  <p:stCondLst>
                                    <p:cond delay="0"/>
                                  </p:stCondLst>
                                  <p:childTnLst>
                                    <p:animEffect transition="out" filter="dissolve">
                                      <p:cBhvr>
                                        <p:cTn id="45" dur="500"/>
                                        <p:tgtEl>
                                          <p:spTgt spid="33"/>
                                        </p:tgtEl>
                                      </p:cBhvr>
                                    </p:animEffect>
                                    <p:set>
                                      <p:cBhvr>
                                        <p:cTn id="46" dur="1" fill="hold">
                                          <p:stCondLst>
                                            <p:cond delay="499"/>
                                          </p:stCondLst>
                                        </p:cTn>
                                        <p:tgtEl>
                                          <p:spTgt spid="3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dissolve">
                                      <p:cBhvr>
                                        <p:cTn id="51" dur="500"/>
                                        <p:tgtEl>
                                          <p:spTgt spid="35"/>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34"/>
                                        </p:tgtEl>
                                        <p:attrNameLst>
                                          <p:attrName>style.visibility</p:attrName>
                                        </p:attrNameLst>
                                      </p:cBhvr>
                                      <p:to>
                                        <p:strVal val="visible"/>
                                      </p:to>
                                    </p:set>
                                    <p:animEffect transition="in" filter="dissolve">
                                      <p:cBhvr>
                                        <p:cTn id="56" dur="500"/>
                                        <p:tgtEl>
                                          <p:spTgt spid="34"/>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animEffect transition="in" filter="dissolve">
                                      <p:cBhvr>
                                        <p:cTn id="61" dur="500"/>
                                        <p:tgtEl>
                                          <p:spTgt spid="3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xit" presetSubtype="0" fill="hold" grpId="1" nodeType="clickEffect">
                                  <p:stCondLst>
                                    <p:cond delay="0"/>
                                  </p:stCondLst>
                                  <p:childTnLst>
                                    <p:animEffect transition="out" filter="dissolve">
                                      <p:cBhvr>
                                        <p:cTn id="65" dur="500"/>
                                        <p:tgtEl>
                                          <p:spTgt spid="35"/>
                                        </p:tgtEl>
                                      </p:cBhvr>
                                    </p:animEffect>
                                    <p:set>
                                      <p:cBhvr>
                                        <p:cTn id="66" dur="1" fill="hold">
                                          <p:stCondLst>
                                            <p:cond delay="499"/>
                                          </p:stCondLst>
                                        </p:cTn>
                                        <p:tgtEl>
                                          <p:spTgt spid="3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dissolve">
                                      <p:cBhvr>
                                        <p:cTn id="71" dur="500"/>
                                        <p:tgtEl>
                                          <p:spTgt spid="3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8"/>
                                        </p:tgtEl>
                                        <p:attrNameLst>
                                          <p:attrName>style.visibility</p:attrName>
                                        </p:attrNameLst>
                                      </p:cBhvr>
                                      <p:to>
                                        <p:strVal val="visible"/>
                                      </p:to>
                                    </p:set>
                                    <p:animEffect transition="in" filter="dissolve">
                                      <p:cBhvr>
                                        <p:cTn id="74" dur="500"/>
                                        <p:tgtEl>
                                          <p:spTgt spid="38"/>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dissolve">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2" nodeType="click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dissolve">
                                      <p:cBhvr>
                                        <p:cTn id="84" dur="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xit" presetSubtype="0" fill="hold" grpId="3" nodeType="clickEffect">
                                  <p:stCondLst>
                                    <p:cond delay="0"/>
                                  </p:stCondLst>
                                  <p:childTnLst>
                                    <p:animEffect transition="out" filter="dissolve">
                                      <p:cBhvr>
                                        <p:cTn id="88" dur="500"/>
                                        <p:tgtEl>
                                          <p:spTgt spid="30"/>
                                        </p:tgtEl>
                                      </p:cBhvr>
                                    </p:animEffect>
                                    <p:set>
                                      <p:cBhvr>
                                        <p:cTn id="89" dur="1" fill="hold">
                                          <p:stCondLst>
                                            <p:cond delay="499"/>
                                          </p:stCondLst>
                                        </p:cTn>
                                        <p:tgtEl>
                                          <p:spTgt spid="30"/>
                                        </p:tgtEl>
                                        <p:attrNameLst>
                                          <p:attrName>style.visibility</p:attrName>
                                        </p:attrNameLst>
                                      </p:cBhvr>
                                      <p:to>
                                        <p:strVal val="hidden"/>
                                      </p:to>
                                    </p:se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42"/>
                                        </p:tgtEl>
                                        <p:attrNameLst>
                                          <p:attrName>style.visibility</p:attrName>
                                        </p:attrNameLst>
                                      </p:cBhvr>
                                      <p:to>
                                        <p:strVal val="visible"/>
                                      </p:to>
                                    </p:set>
                                    <p:animEffect transition="in" filter="dissolve">
                                      <p:cBhvr>
                                        <p:cTn id="94" dur="500"/>
                                        <p:tgtEl>
                                          <p:spTgt spid="42"/>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childTnLst>
                          </p:cTn>
                        </p:par>
                      </p:childTnLst>
                    </p:cTn>
                  </p:par>
                  <p:par>
                    <p:cTn id="100" fill="hold">
                      <p:stCondLst>
                        <p:cond delay="indefinite"/>
                      </p:stCondLst>
                      <p:childTnLst>
                        <p:par>
                          <p:cTn id="101" fill="hold">
                            <p:stCondLst>
                              <p:cond delay="0"/>
                            </p:stCondLst>
                            <p:childTnLst>
                              <p:par>
                                <p:cTn id="102" presetID="9" presetClass="exit" presetSubtype="0" fill="hold" grpId="1" nodeType="clickEffect">
                                  <p:stCondLst>
                                    <p:cond delay="0"/>
                                  </p:stCondLst>
                                  <p:childTnLst>
                                    <p:animEffect transition="out" filter="dissolve">
                                      <p:cBhvr>
                                        <p:cTn id="103" dur="500"/>
                                        <p:tgtEl>
                                          <p:spTgt spid="42"/>
                                        </p:tgtEl>
                                      </p:cBhvr>
                                    </p:animEffect>
                                    <p:set>
                                      <p:cBhvr>
                                        <p:cTn id="104" dur="1" fill="hold">
                                          <p:stCondLst>
                                            <p:cond delay="499"/>
                                          </p:stCondLst>
                                        </p:cTn>
                                        <p:tgtEl>
                                          <p:spTgt spid="42"/>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43"/>
                                        </p:tgtEl>
                                        <p:attrNameLst>
                                          <p:attrName>style.visibility</p:attrName>
                                        </p:attrNameLst>
                                      </p:cBhvr>
                                      <p:to>
                                        <p:strVal val="visible"/>
                                      </p:to>
                                    </p:set>
                                    <p:animEffect transition="in" filter="dissolve">
                                      <p:cBhvr>
                                        <p:cTn id="109" dur="500"/>
                                        <p:tgtEl>
                                          <p:spTgt spid="43"/>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1"/>
                                        </p:tgtEl>
                                        <p:attrNameLst>
                                          <p:attrName>style.visibility</p:attrName>
                                        </p:attrNameLst>
                                      </p:cBhvr>
                                      <p:to>
                                        <p:strVal val="visible"/>
                                      </p:to>
                                    </p:set>
                                    <p:animEffect transition="in" filter="dissolve">
                                      <p:cBhvr>
                                        <p:cTn id="114" dur="500"/>
                                        <p:tgtEl>
                                          <p:spTgt spid="4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xit" presetSubtype="0" fill="hold" grpId="1" nodeType="clickEffect">
                                  <p:stCondLst>
                                    <p:cond delay="0"/>
                                  </p:stCondLst>
                                  <p:childTnLst>
                                    <p:animEffect transition="out" filter="dissolve">
                                      <p:cBhvr>
                                        <p:cTn id="118" dur="500"/>
                                        <p:tgtEl>
                                          <p:spTgt spid="43"/>
                                        </p:tgtEl>
                                      </p:cBhvr>
                                    </p:animEffect>
                                    <p:set>
                                      <p:cBhvr>
                                        <p:cTn id="119" dur="1" fill="hold">
                                          <p:stCondLst>
                                            <p:cond delay="499"/>
                                          </p:stCondLst>
                                        </p:cTn>
                                        <p:tgtEl>
                                          <p:spTgt spid="43"/>
                                        </p:tgtEl>
                                        <p:attrNameLst>
                                          <p:attrName>style.visibility</p:attrName>
                                        </p:attrNameLst>
                                      </p:cBhvr>
                                      <p:to>
                                        <p:strVal val="hidden"/>
                                      </p:to>
                                    </p:se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dissolve">
                                      <p:cBhvr>
                                        <p:cTn id="124" dur="500"/>
                                        <p:tgtEl>
                                          <p:spTgt spid="45"/>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6"/>
                                        </p:tgtEl>
                                        <p:attrNameLst>
                                          <p:attrName>style.visibility</p:attrName>
                                        </p:attrNameLst>
                                      </p:cBhvr>
                                      <p:to>
                                        <p:strVal val="visible"/>
                                      </p:to>
                                    </p:set>
                                    <p:animEffect transition="in" filter="dissolve">
                                      <p:cBhvr>
                                        <p:cTn id="129" dur="500"/>
                                        <p:tgtEl>
                                          <p:spTgt spid="46"/>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xit" presetSubtype="0" fill="hold" grpId="1" nodeType="clickEffect">
                                  <p:stCondLst>
                                    <p:cond delay="0"/>
                                  </p:stCondLst>
                                  <p:childTnLst>
                                    <p:animEffect transition="out" filter="dissolve">
                                      <p:cBhvr>
                                        <p:cTn id="138" dur="500"/>
                                        <p:tgtEl>
                                          <p:spTgt spid="45"/>
                                        </p:tgtEl>
                                      </p:cBhvr>
                                    </p:animEffect>
                                    <p:set>
                                      <p:cBhvr>
                                        <p:cTn id="139" dur="1" fill="hold">
                                          <p:stCondLst>
                                            <p:cond delay="499"/>
                                          </p:stCondLst>
                                        </p:cTn>
                                        <p:tgtEl>
                                          <p:spTgt spid="45"/>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52"/>
                                        </p:tgtEl>
                                        <p:attrNameLst>
                                          <p:attrName>style.visibility</p:attrName>
                                        </p:attrNameLst>
                                      </p:cBhvr>
                                      <p:to>
                                        <p:strVal val="visible"/>
                                      </p:to>
                                    </p:set>
                                    <p:animEffect transition="in" filter="dissolve">
                                      <p:cBhvr>
                                        <p:cTn id="144" dur="500"/>
                                        <p:tgtEl>
                                          <p:spTgt spid="52"/>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47"/>
                                        </p:tgtEl>
                                        <p:attrNameLst>
                                          <p:attrName>style.visibility</p:attrName>
                                        </p:attrNameLst>
                                      </p:cBhvr>
                                      <p:to>
                                        <p:strVal val="visible"/>
                                      </p:to>
                                    </p:set>
                                    <p:animEffect transition="in" filter="dissolve">
                                      <p:cBhvr>
                                        <p:cTn id="149" dur="500"/>
                                        <p:tgtEl>
                                          <p:spTgt spid="47"/>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grpId="4" nodeType="clickEffect">
                                  <p:stCondLst>
                                    <p:cond delay="0"/>
                                  </p:stCondLst>
                                  <p:childTnLst>
                                    <p:set>
                                      <p:cBhvr>
                                        <p:cTn id="153" dur="1" fill="hold">
                                          <p:stCondLst>
                                            <p:cond delay="0"/>
                                          </p:stCondLst>
                                        </p:cTn>
                                        <p:tgtEl>
                                          <p:spTgt spid="30"/>
                                        </p:tgtEl>
                                        <p:attrNameLst>
                                          <p:attrName>style.visibility</p:attrName>
                                        </p:attrNameLst>
                                      </p:cBhvr>
                                      <p:to>
                                        <p:strVal val="visible"/>
                                      </p:to>
                                    </p:set>
                                    <p:animEffect transition="in" filter="dissolve">
                                      <p:cBhvr>
                                        <p:cTn id="154" dur="500"/>
                                        <p:tgtEl>
                                          <p:spTgt spid="30"/>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50"/>
                                        </p:tgtEl>
                                        <p:attrNameLst>
                                          <p:attrName>style.visibility</p:attrName>
                                        </p:attrNameLst>
                                      </p:cBhvr>
                                      <p:to>
                                        <p:strVal val="visible"/>
                                      </p:to>
                                    </p:set>
                                    <p:animEffect transition="in" filter="dissolve">
                                      <p:cBhvr>
                                        <p:cTn id="157" dur="500"/>
                                        <p:tgtEl>
                                          <p:spTgt spid="50"/>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xit" presetSubtype="0" fill="hold" grpId="1" nodeType="clickEffect">
                                  <p:stCondLst>
                                    <p:cond delay="0"/>
                                  </p:stCondLst>
                                  <p:childTnLst>
                                    <p:animEffect transition="out" filter="dissolve">
                                      <p:cBhvr>
                                        <p:cTn id="161" dur="500"/>
                                        <p:tgtEl>
                                          <p:spTgt spid="50"/>
                                        </p:tgtEl>
                                      </p:cBhvr>
                                    </p:animEffect>
                                    <p:set>
                                      <p:cBhvr>
                                        <p:cTn id="162" dur="1" fill="hold">
                                          <p:stCondLst>
                                            <p:cond delay="499"/>
                                          </p:stCondLst>
                                        </p:cTn>
                                        <p:tgtEl>
                                          <p:spTgt spid="50"/>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48"/>
                                        </p:tgtEl>
                                        <p:attrNameLst>
                                          <p:attrName>style.visibility</p:attrName>
                                        </p:attrNameLst>
                                      </p:cBhvr>
                                      <p:to>
                                        <p:strVal val="visible"/>
                                      </p:to>
                                    </p:set>
                                    <p:animEffect transition="in" filter="dissolve">
                                      <p:cBhvr>
                                        <p:cTn id="16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p:bldP spid="29" grpId="0" animBg="1"/>
      <p:bldP spid="30" grpId="0" animBg="1"/>
      <p:bldP spid="30" grpId="1" animBg="1"/>
      <p:bldP spid="30" grpId="2" animBg="1"/>
      <p:bldP spid="30" grpId="3" animBg="1"/>
      <p:bldP spid="30" grpId="4" animBg="1"/>
      <p:bldP spid="31" grpId="0"/>
      <p:bldP spid="32" grpId="0"/>
      <p:bldP spid="33" grpId="0" animBg="1"/>
      <p:bldP spid="33" grpId="1" animBg="1"/>
      <p:bldP spid="34" grpId="0"/>
      <p:bldP spid="35" grpId="0" animBg="1"/>
      <p:bldP spid="35" grpId="1" animBg="1"/>
      <p:bldP spid="36" grpId="0" animBg="1"/>
      <p:bldP spid="37" grpId="0"/>
      <p:bldP spid="38" grpId="0" animBg="1"/>
      <p:bldP spid="39" grpId="0"/>
      <p:bldP spid="40" grpId="0"/>
      <p:bldP spid="41" grpId="0"/>
      <p:bldP spid="42" grpId="0" animBg="1"/>
      <p:bldP spid="42" grpId="1" animBg="1"/>
      <p:bldP spid="43" grpId="0" animBg="1"/>
      <p:bldP spid="43" grpId="1" animBg="1"/>
      <p:bldP spid="44" grpId="0" animBg="1"/>
      <p:bldP spid="45" grpId="0" animBg="1"/>
      <p:bldP spid="45" grpId="1" animBg="1"/>
      <p:bldP spid="46" grpId="0"/>
      <p:bldP spid="47" grpId="0" animBg="1"/>
      <p:bldP spid="50" grpId="0" animBg="1"/>
      <p:bldP spid="50" grpId="1" animBg="1"/>
      <p:bldP spid="48" grpId="0" animBg="1"/>
      <p:bldP spid="5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C5AC0-1CFD-E744-942A-19BD56A06FA9}"/>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Iteratively</a:t>
            </a:r>
            <a:endParaRPr lang="en-US" dirty="0"/>
          </a:p>
        </p:txBody>
      </p:sp>
      <p:sp>
        <p:nvSpPr>
          <p:cNvPr id="4" name="Rectangle 3">
            <a:extLst>
              <a:ext uri="{FF2B5EF4-FFF2-40B4-BE49-F238E27FC236}">
                <a16:creationId xmlns:a16="http://schemas.microsoft.com/office/drawing/2014/main" id="{705466AE-C76C-A24A-B7C4-75B3130C2653}"/>
              </a:ext>
            </a:extLst>
          </p:cNvPr>
          <p:cNvSpPr/>
          <p:nvPr/>
        </p:nvSpPr>
        <p:spPr>
          <a:xfrm>
            <a:off x="225308" y="1054714"/>
            <a:ext cx="6583259" cy="3924151"/>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a:t>
            </a:r>
            <a:r>
              <a:rPr lang="en-US" altLang="zh-CN" sz="1400" dirty="0">
                <a:latin typeface="Menlo" panose="020B0609030804020204" pitchFamily="49" charset="0"/>
              </a:rPr>
              <a:t>&gt;</a:t>
            </a:r>
            <a:r>
              <a:rPr lang="zh-CN" altLang="en-US" sz="1400" dirty="0">
                <a:latin typeface="Menlo" panose="020B0609030804020204" pitchFamily="49" charset="0"/>
              </a:rPr>
              <a:t> </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r>
              <a:rPr lang="en-US" sz="1400" dirty="0">
                <a:solidFill>
                  <a:srgbClr val="931A68"/>
                </a:solidFill>
                <a:latin typeface="Menlo" panose="020B0609030804020204" pitchFamily="49" charset="0"/>
              </a:rPr>
              <a:t>	public</a:t>
            </a:r>
            <a:r>
              <a:rPr lang="en-US" sz="1400" dirty="0">
                <a:latin typeface="Menlo" panose="020B0609030804020204" pitchFamily="49" charset="0"/>
              </a:rPr>
              <a:t> </a:t>
            </a:r>
            <a:r>
              <a:rPr lang="en-US" sz="1400" dirty="0" err="1">
                <a:solidFill>
                  <a:srgbClr val="931A68"/>
                </a:solidFill>
                <a:latin typeface="Menlo" panose="020B0609030804020204" pitchFamily="49" charset="0"/>
              </a:rPr>
              <a:t>boolean</a:t>
            </a:r>
            <a:r>
              <a:rPr lang="en-US" sz="1400" dirty="0">
                <a:latin typeface="Menlo" panose="020B0609030804020204" pitchFamily="49" charset="0"/>
              </a:rPr>
              <a:t> search(E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0326CC"/>
                </a:solidFill>
                <a:latin typeface="Menlo" panose="020B0609030804020204" pitchFamily="49" charset="0"/>
              </a:rPr>
              <a:t>root</a:t>
            </a:r>
            <a:r>
              <a:rPr lang="en-US" sz="1400" dirty="0">
                <a:latin typeface="Menlo" panose="020B0609030804020204" pitchFamily="49" charset="0"/>
              </a:rPr>
              <a:t>;</a:t>
            </a:r>
          </a:p>
          <a:p>
            <a:pPr>
              <a:spcBef>
                <a:spcPts val="100"/>
              </a:spcBef>
              <a:spcAft>
                <a:spcPts val="100"/>
              </a:spcAft>
            </a:pPr>
            <a:endParaRPr lang="en-US" sz="1400" dirty="0">
              <a:solidFill>
                <a:srgbClr val="931A68"/>
              </a:solidFill>
              <a:latin typeface="Menlo" panose="020B0609030804020204" pitchFamily="49" charset="0"/>
            </a:endParaRPr>
          </a:p>
          <a:p>
            <a:pPr>
              <a:spcBef>
                <a:spcPts val="100"/>
              </a:spcBef>
              <a:spcAft>
                <a:spcPts val="100"/>
              </a:spcAft>
            </a:pPr>
            <a:r>
              <a:rPr lang="en-US" sz="1400" dirty="0">
                <a:solidFill>
                  <a:srgbClr val="931A68"/>
                </a:solidFill>
                <a:latin typeface="Menlo" panose="020B0609030804020204" pitchFamily="49" charset="0"/>
              </a:rPr>
              <a:t>		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&lt;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a:latin typeface="Menlo" panose="020B0609030804020204" pitchFamily="49" charset="0"/>
              </a:rPr>
              <a:t> &gt;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endParaRPr lang="en-US" sz="1400" dirty="0">
              <a:latin typeface="Menlo" panose="020B0609030804020204" pitchFamily="49" charset="0"/>
            </a:endParaRP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a:p>
            <a:pPr lvl="1">
              <a:spcBef>
                <a:spcPts val="100"/>
              </a:spcBef>
              <a:spcAft>
                <a:spcPts val="100"/>
              </a:spcAft>
            </a:pPr>
            <a:r>
              <a:rPr lang="en-US" sz="1400" dirty="0">
                <a:solidFill>
                  <a:srgbClr val="931A68"/>
                </a:solidFill>
                <a:latin typeface="Menlo" panose="020B0609030804020204" pitchFamily="49" charset="0"/>
              </a:rPr>
              <a:t>	return</a:t>
            </a:r>
            <a:r>
              <a:rPr lang="en-US" sz="1400" dirty="0">
                <a:solidFill>
                  <a:srgbClr val="000000"/>
                </a:solidFill>
                <a:latin typeface="Menlo" panose="020B0609030804020204" pitchFamily="49" charset="0"/>
              </a:rPr>
              <a:t> </a:t>
            </a:r>
            <a:r>
              <a:rPr lang="en-US" sz="1400" dirty="0">
                <a:solidFill>
                  <a:srgbClr val="931A68"/>
                </a:solidFill>
                <a:latin typeface="Menlo" panose="020B0609030804020204" pitchFamily="49" charset="0"/>
              </a:rPr>
              <a:t>false</a:t>
            </a:r>
            <a:r>
              <a:rPr lang="en-US" sz="1400" dirty="0">
                <a:solidFill>
                  <a:srgbClr val="000000"/>
                </a:solidFill>
                <a:latin typeface="Menlo" panose="020B0609030804020204" pitchFamily="49" charset="0"/>
              </a:rPr>
              <a:t>;</a:t>
            </a:r>
          </a:p>
          <a:p>
            <a:pPr lvl="1">
              <a:spcBef>
                <a:spcPts val="100"/>
              </a:spcBef>
              <a:spcAft>
                <a:spcPts val="100"/>
              </a:spcAft>
            </a:pPr>
            <a:r>
              <a:rPr lang="en-US" altLang="zh-CN" sz="1400" dirty="0">
                <a:solidFill>
                  <a:srgbClr val="000000"/>
                </a:solidFill>
                <a:latin typeface="Menlo" panose="020B0609030804020204" pitchFamily="49" charset="0"/>
              </a:rPr>
              <a:t>}</a:t>
            </a:r>
            <a:endParaRPr lang="en-US" sz="1400" dirty="0">
              <a:solidFill>
                <a:srgbClr val="931A68"/>
              </a:solidFill>
              <a:latin typeface="Menlo" panose="020B0609030804020204" pitchFamily="49" charset="0"/>
            </a:endParaRPr>
          </a:p>
          <a:p>
            <a:pPr>
              <a:spcBef>
                <a:spcPts val="100"/>
              </a:spcBef>
              <a:spcAft>
                <a:spcPts val="100"/>
              </a:spcAft>
            </a:pPr>
            <a:r>
              <a:rPr lang="en-US" sz="1400" dirty="0">
                <a:latin typeface="Menlo" panose="020B0609030804020204" pitchFamily="49" charset="0"/>
              </a:rPr>
              <a:t>}</a:t>
            </a:r>
          </a:p>
        </p:txBody>
      </p:sp>
      <p:grpSp>
        <p:nvGrpSpPr>
          <p:cNvPr id="5" name="Group 4">
            <a:extLst>
              <a:ext uri="{FF2B5EF4-FFF2-40B4-BE49-F238E27FC236}">
                <a16:creationId xmlns:a16="http://schemas.microsoft.com/office/drawing/2014/main" id="{6D98D703-0FEC-DA49-B300-D360C0B1C7E7}"/>
              </a:ext>
            </a:extLst>
          </p:cNvPr>
          <p:cNvGrpSpPr/>
          <p:nvPr/>
        </p:nvGrpSpPr>
        <p:grpSpPr>
          <a:xfrm>
            <a:off x="683703" y="5031022"/>
            <a:ext cx="2449552" cy="1719649"/>
            <a:chOff x="959084" y="3860817"/>
            <a:chExt cx="3254675" cy="2055395"/>
          </a:xfrm>
        </p:grpSpPr>
        <p:sp>
          <p:nvSpPr>
            <p:cNvPr id="6" name="object 11">
              <a:extLst>
                <a:ext uri="{FF2B5EF4-FFF2-40B4-BE49-F238E27FC236}">
                  <a16:creationId xmlns:a16="http://schemas.microsoft.com/office/drawing/2014/main" id="{BAA23B33-E700-FB42-8256-0053E2C3BB50}"/>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67F05E57-07D3-E349-959E-C8E0A4D26ECB}"/>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3D9F8FEB-4877-A345-AC99-2348658127FB}"/>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F3248A77-59F8-E24B-A661-4C219504D7FA}"/>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B7BD5681-0EBE-724F-B07E-8612BDC27B5E}"/>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02869F3A-9CEA-454D-9539-1A9492641414}"/>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D52BC13F-AACB-E24C-B4A0-F4256724ECCF}"/>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EFAEE28C-9A2C-7543-86EE-BD40001495D1}"/>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D8CC0678-32A0-FC41-8FB5-36221E248F1B}"/>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47639992-11A9-1642-8D5A-D808C90751DB}"/>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4786F4CD-5D3B-FD46-99BA-0D2DDA37ED42}"/>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D8B83234-CB32-2848-9D64-042E709C35E6}"/>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960E2264-2371-6D4A-8259-4962B44E7F27}"/>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C40B3566-0694-9041-99A8-59D48B1200B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531CB4F1-FCB0-4C4F-A29B-4087A87FD96A}"/>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2A52AE0-7E69-E644-9D6E-0BE5C229C1A7}"/>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2BEFFD17-A9B5-4C46-BDAA-6D244B55DCFB}"/>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4FC178DB-8A8A-DB4F-8574-32674C4C89F4}"/>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3DC74722-E401-1C49-8450-5ABE0A9F2437}"/>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D10EA2AD-E98F-714F-987E-351190ECD4EC}"/>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2DD2B63-E619-1F4B-8BC9-227D12EE01AA}"/>
              </a:ext>
            </a:extLst>
          </p:cNvPr>
          <p:cNvSpPr/>
          <p:nvPr/>
        </p:nvSpPr>
        <p:spPr>
          <a:xfrm>
            <a:off x="536727" y="5127096"/>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87612341-F569-F04D-BC21-8103D6C9EB40}"/>
              </a:ext>
            </a:extLst>
          </p:cNvPr>
          <p:cNvCxnSpPr>
            <a:cxnSpLocks/>
            <a:endCxn id="26" idx="3"/>
          </p:cNvCxnSpPr>
          <p:nvPr/>
        </p:nvCxnSpPr>
        <p:spPr>
          <a:xfrm flipH="1">
            <a:off x="1276358" y="5245235"/>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1" name="TextBox 30">
            <a:extLst>
              <a:ext uri="{FF2B5EF4-FFF2-40B4-BE49-F238E27FC236}">
                <a16:creationId xmlns:a16="http://schemas.microsoft.com/office/drawing/2014/main" id="{4D490CD8-BE2B-0C4C-82E7-B17F6A247B14}"/>
              </a:ext>
            </a:extLst>
          </p:cNvPr>
          <p:cNvSpPr txBox="1"/>
          <p:nvPr/>
        </p:nvSpPr>
        <p:spPr>
          <a:xfrm>
            <a:off x="3582702" y="5146410"/>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sp>
        <p:nvSpPr>
          <p:cNvPr id="33" name="TextBox 32">
            <a:extLst>
              <a:ext uri="{FF2B5EF4-FFF2-40B4-BE49-F238E27FC236}">
                <a16:creationId xmlns:a16="http://schemas.microsoft.com/office/drawing/2014/main" id="{7EB660C9-7AF9-C44D-A82E-62C4018D0842}"/>
              </a:ext>
            </a:extLst>
          </p:cNvPr>
          <p:cNvSpPr txBox="1"/>
          <p:nvPr/>
        </p:nvSpPr>
        <p:spPr>
          <a:xfrm>
            <a:off x="3603651" y="5667091"/>
            <a:ext cx="2523576" cy="974626"/>
          </a:xfrm>
          <a:prstGeom prst="rect">
            <a:avLst/>
          </a:prstGeom>
          <a:noFill/>
        </p:spPr>
        <p:txBody>
          <a:bodyPr wrap="none" rtlCol="0">
            <a:spAutoFit/>
          </a:bodyPr>
          <a:lstStyle/>
          <a:p>
            <a:pPr>
              <a:spcBef>
                <a:spcPts val="100"/>
              </a:spcBef>
              <a:spcAft>
                <a:spcPts val="100"/>
              </a:spcAft>
            </a:pPr>
            <a:r>
              <a:rPr lang="en-US" altLang="zh-CN" dirty="0">
                <a:solidFill>
                  <a:schemeClr val="accent6"/>
                </a:solidFill>
              </a:rPr>
              <a:t>Traverse</a:t>
            </a:r>
            <a:r>
              <a:rPr lang="zh-CN" altLang="en-US" dirty="0">
                <a:solidFill>
                  <a:schemeClr val="accent6"/>
                </a:solidFill>
              </a:rPr>
              <a:t> </a:t>
            </a:r>
            <a:r>
              <a:rPr lang="en-US" altLang="zh-CN" dirty="0">
                <a:solidFill>
                  <a:schemeClr val="accent6"/>
                </a:solidFill>
              </a:rPr>
              <a:t>down</a:t>
            </a:r>
            <a:r>
              <a:rPr lang="zh-CN" altLang="en-US" dirty="0">
                <a:solidFill>
                  <a:schemeClr val="accent6"/>
                </a:solidFill>
              </a:rPr>
              <a:t> </a:t>
            </a:r>
            <a:r>
              <a:rPr lang="en-US" altLang="zh-CN" dirty="0">
                <a:solidFill>
                  <a:schemeClr val="accent6"/>
                </a:solidFill>
              </a:rPr>
              <a:t>tree</a:t>
            </a:r>
            <a:r>
              <a:rPr lang="zh-CN" altLang="en-US" dirty="0">
                <a:solidFill>
                  <a:schemeClr val="accent6"/>
                </a:solidFill>
              </a:rPr>
              <a:t> </a:t>
            </a:r>
            <a:r>
              <a:rPr lang="en-US" altLang="zh-CN" dirty="0">
                <a:solidFill>
                  <a:schemeClr val="accent6"/>
                </a:solidFill>
              </a:rPr>
              <a:t>until:</a:t>
            </a:r>
          </a:p>
          <a:p>
            <a:pPr marL="342900" indent="-342900">
              <a:spcBef>
                <a:spcPts val="100"/>
              </a:spcBef>
              <a:spcAft>
                <a:spcPts val="100"/>
              </a:spcAft>
              <a:buFont typeface="+mj-lt"/>
              <a:buAutoNum type="alphaLcParenR"/>
            </a:pPr>
            <a:r>
              <a:rPr lang="en-US" altLang="zh-CN" dirty="0">
                <a:solidFill>
                  <a:schemeClr val="accent6"/>
                </a:solidFill>
              </a:rPr>
              <a:t>end</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reached</a:t>
            </a:r>
          </a:p>
          <a:p>
            <a:pPr marL="342900" indent="-342900">
              <a:spcBef>
                <a:spcPts val="100"/>
              </a:spcBef>
              <a:spcAft>
                <a:spcPts val="100"/>
              </a:spcAft>
              <a:buFont typeface="+mj-lt"/>
              <a:buAutoNum type="alphaLcParenR"/>
            </a:pPr>
            <a:r>
              <a:rPr lang="en-US" altLang="zh-CN" dirty="0">
                <a:solidFill>
                  <a:schemeClr val="accent6"/>
                </a:solidFill>
              </a:rPr>
              <a:t>element</a:t>
            </a:r>
            <a:r>
              <a:rPr lang="zh-CN" altLang="en-US" dirty="0">
                <a:solidFill>
                  <a:schemeClr val="accent6"/>
                </a:solidFill>
              </a:rPr>
              <a:t> </a:t>
            </a:r>
            <a:r>
              <a:rPr lang="en-US" altLang="zh-CN" dirty="0">
                <a:solidFill>
                  <a:schemeClr val="accent6"/>
                </a:solidFill>
              </a:rPr>
              <a:t>is</a:t>
            </a:r>
            <a:r>
              <a:rPr lang="zh-CN" altLang="en-US" dirty="0">
                <a:solidFill>
                  <a:schemeClr val="accent6"/>
                </a:solidFill>
              </a:rPr>
              <a:t> </a:t>
            </a:r>
            <a:r>
              <a:rPr lang="en-US" altLang="zh-CN" dirty="0">
                <a:solidFill>
                  <a:schemeClr val="accent6"/>
                </a:solidFill>
              </a:rPr>
              <a:t>found</a:t>
            </a:r>
            <a:endParaRPr lang="en-US" dirty="0">
              <a:solidFill>
                <a:schemeClr val="accent6"/>
              </a:solidFill>
            </a:endParaRPr>
          </a:p>
        </p:txBody>
      </p:sp>
      <p:sp>
        <p:nvSpPr>
          <p:cNvPr id="34" name="Rectangle 33">
            <a:extLst>
              <a:ext uri="{FF2B5EF4-FFF2-40B4-BE49-F238E27FC236}">
                <a16:creationId xmlns:a16="http://schemas.microsoft.com/office/drawing/2014/main" id="{FDCC3B4E-4103-0140-A29E-24D021597E8C}"/>
              </a:ext>
            </a:extLst>
          </p:cNvPr>
          <p:cNvSpPr/>
          <p:nvPr/>
        </p:nvSpPr>
        <p:spPr>
          <a:xfrm>
            <a:off x="2606590" y="514815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err="1">
                <a:solidFill>
                  <a:schemeClr val="accent1"/>
                </a:solidFill>
                <a:latin typeface="Arial" panose="020B0604020202020204" pitchFamily="34" charset="0"/>
                <a:cs typeface="Arial" panose="020B0604020202020204" pitchFamily="34" charset="0"/>
              </a:rPr>
              <a:t>curr</a:t>
            </a:r>
            <a:endParaRPr lang="en-US" sz="1600" dirty="0">
              <a:solidFill>
                <a:schemeClr val="accent1"/>
              </a:solidFill>
              <a:latin typeface="Arial" panose="020B0604020202020204" pitchFamily="34" charset="0"/>
              <a:cs typeface="Arial" panose="020B0604020202020204" pitchFamily="34" charset="0"/>
            </a:endParaRPr>
          </a:p>
        </p:txBody>
      </p:sp>
      <p:cxnSp>
        <p:nvCxnSpPr>
          <p:cNvPr id="35" name="Straight Connector 34">
            <a:extLst>
              <a:ext uri="{FF2B5EF4-FFF2-40B4-BE49-F238E27FC236}">
                <a16:creationId xmlns:a16="http://schemas.microsoft.com/office/drawing/2014/main" id="{FC2EF88D-1E30-7445-A418-41F08BF851AF}"/>
              </a:ext>
            </a:extLst>
          </p:cNvPr>
          <p:cNvCxnSpPr>
            <a:cxnSpLocks/>
            <a:endCxn id="34" idx="1"/>
          </p:cNvCxnSpPr>
          <p:nvPr/>
        </p:nvCxnSpPr>
        <p:spPr>
          <a:xfrm>
            <a:off x="2100665" y="5277352"/>
            <a:ext cx="505925" cy="24963"/>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8" name="Rectangle 37">
            <a:extLst>
              <a:ext uri="{FF2B5EF4-FFF2-40B4-BE49-F238E27FC236}">
                <a16:creationId xmlns:a16="http://schemas.microsoft.com/office/drawing/2014/main" id="{4324A238-642E-6E45-B2CD-AAD87B3AF160}"/>
              </a:ext>
            </a:extLst>
          </p:cNvPr>
          <p:cNvSpPr/>
          <p:nvPr/>
        </p:nvSpPr>
        <p:spPr>
          <a:xfrm>
            <a:off x="3894647" y="1738576"/>
            <a:ext cx="2294282" cy="307777"/>
          </a:xfrm>
          <a:prstGeom prst="rect">
            <a:avLst/>
          </a:prstGeom>
        </p:spPr>
        <p:txBody>
          <a:bodyPr wrap="none">
            <a:spAutoFit/>
          </a:bodyPr>
          <a:lstStyle/>
          <a:p>
            <a:pPr>
              <a:spcBef>
                <a:spcPts val="100"/>
              </a:spcBef>
              <a:spcAft>
                <a:spcPts val="100"/>
              </a:spcAft>
            </a:pPr>
            <a:r>
              <a:rPr lang="en-US" altLang="zh-CN" sz="1400" dirty="0">
                <a:solidFill>
                  <a:schemeClr val="accent6"/>
                </a:solidFill>
              </a:rPr>
              <a:t>Do</a:t>
            </a:r>
            <a:r>
              <a:rPr lang="zh-CN" altLang="en-US" sz="1400" dirty="0">
                <a:solidFill>
                  <a:schemeClr val="accent6"/>
                </a:solidFill>
              </a:rPr>
              <a:t> </a:t>
            </a:r>
            <a:r>
              <a:rPr lang="en-US" altLang="zh-CN" sz="1400" dirty="0">
                <a:solidFill>
                  <a:schemeClr val="accent6"/>
                </a:solidFill>
              </a:rPr>
              <a:t>NOT</a:t>
            </a:r>
            <a:r>
              <a:rPr lang="zh-CN" altLang="en-US" sz="1400" dirty="0">
                <a:solidFill>
                  <a:schemeClr val="accent6"/>
                </a:solidFill>
              </a:rPr>
              <a:t> </a:t>
            </a:r>
            <a:r>
              <a:rPr lang="en-US" altLang="zh-CN" sz="1400" dirty="0">
                <a:solidFill>
                  <a:schemeClr val="accent6"/>
                </a:solidFill>
              </a:rPr>
              <a:t>change</a:t>
            </a:r>
            <a:r>
              <a:rPr lang="zh-CN" altLang="en-US" sz="1400" dirty="0">
                <a:solidFill>
                  <a:schemeClr val="accent6"/>
                </a:solidFill>
              </a:rPr>
              <a:t> </a:t>
            </a:r>
            <a:r>
              <a:rPr lang="en-US" altLang="zh-CN" sz="1400" dirty="0">
                <a:solidFill>
                  <a:schemeClr val="accent6"/>
                </a:solidFill>
              </a:rPr>
              <a:t>root</a:t>
            </a:r>
            <a:r>
              <a:rPr lang="zh-CN" altLang="en-US" sz="1400" dirty="0">
                <a:solidFill>
                  <a:schemeClr val="accent6"/>
                </a:solidFill>
              </a:rPr>
              <a:t> </a:t>
            </a:r>
            <a:r>
              <a:rPr lang="en-US" altLang="zh-CN" sz="1400" dirty="0">
                <a:solidFill>
                  <a:schemeClr val="accent6"/>
                </a:solidFill>
              </a:rPr>
              <a:t>pointer!</a:t>
            </a:r>
          </a:p>
        </p:txBody>
      </p:sp>
      <p:cxnSp>
        <p:nvCxnSpPr>
          <p:cNvPr id="39" name="Straight Connector 38">
            <a:extLst>
              <a:ext uri="{FF2B5EF4-FFF2-40B4-BE49-F238E27FC236}">
                <a16:creationId xmlns:a16="http://schemas.microsoft.com/office/drawing/2014/main" id="{C7757348-107C-3E40-A42B-ED1E89414C53}"/>
              </a:ext>
            </a:extLst>
          </p:cNvPr>
          <p:cNvCxnSpPr>
            <a:cxnSpLocks/>
            <a:endCxn id="34" idx="2"/>
          </p:cNvCxnSpPr>
          <p:nvPr/>
        </p:nvCxnSpPr>
        <p:spPr>
          <a:xfrm flipV="1">
            <a:off x="2654500" y="5456474"/>
            <a:ext cx="321906" cy="272036"/>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46" name="Oval 45">
            <a:extLst>
              <a:ext uri="{FF2B5EF4-FFF2-40B4-BE49-F238E27FC236}">
                <a16:creationId xmlns:a16="http://schemas.microsoft.com/office/drawing/2014/main" id="{1AB1A5C2-AF6A-634B-8CEA-3379C86CC4A1}"/>
              </a:ext>
            </a:extLst>
          </p:cNvPr>
          <p:cNvSpPr/>
          <p:nvPr/>
        </p:nvSpPr>
        <p:spPr>
          <a:xfrm>
            <a:off x="2985534" y="2467960"/>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E86E2CBF-1BDC-2241-9F9B-CFCDB8F4F805}"/>
              </a:ext>
            </a:extLst>
          </p:cNvPr>
          <p:cNvSpPr/>
          <p:nvPr/>
        </p:nvSpPr>
        <p:spPr>
          <a:xfrm>
            <a:off x="3500950" y="2924666"/>
            <a:ext cx="299458" cy="311891"/>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Connector 48">
            <a:extLst>
              <a:ext uri="{FF2B5EF4-FFF2-40B4-BE49-F238E27FC236}">
                <a16:creationId xmlns:a16="http://schemas.microsoft.com/office/drawing/2014/main" id="{3C79CFCB-EB85-C24C-A434-7877891635B9}"/>
              </a:ext>
            </a:extLst>
          </p:cNvPr>
          <p:cNvCxnSpPr>
            <a:cxnSpLocks/>
            <a:endCxn id="34" idx="2"/>
          </p:cNvCxnSpPr>
          <p:nvPr/>
        </p:nvCxnSpPr>
        <p:spPr>
          <a:xfrm flipV="1">
            <a:off x="2370109" y="5456474"/>
            <a:ext cx="606297" cy="953435"/>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0" name="Rectangle 49">
            <a:extLst>
              <a:ext uri="{FF2B5EF4-FFF2-40B4-BE49-F238E27FC236}">
                <a16:creationId xmlns:a16="http://schemas.microsoft.com/office/drawing/2014/main" id="{C5BC9372-8187-5F4A-8ED5-9F9050E07523}"/>
              </a:ext>
            </a:extLst>
          </p:cNvPr>
          <p:cNvSpPr/>
          <p:nvPr/>
        </p:nvSpPr>
        <p:spPr>
          <a:xfrm>
            <a:off x="2772086" y="1057522"/>
            <a:ext cx="3688452" cy="292388"/>
          </a:xfrm>
          <a:prstGeom prst="rect">
            <a:avLst/>
          </a:prstGeom>
          <a:solidFill>
            <a:schemeClr val="bg1">
              <a:lumMod val="95000"/>
            </a:schemeClr>
          </a:solidFill>
          <a:ln w="19050">
            <a:solidFill>
              <a:srgbClr val="FF0000"/>
            </a:solidFill>
          </a:ln>
        </p:spPr>
        <p:txBody>
          <a:bodyPr wrap="square">
            <a:spAutoFit/>
          </a:bodyPr>
          <a:lstStyle/>
          <a:p>
            <a:r>
              <a:rPr lang="en-US" sz="1300" dirty="0">
                <a:latin typeface="Menlo" panose="020B0609030804020204" pitchFamily="49" charset="0"/>
              </a:rPr>
              <a:t>&lt;E </a:t>
            </a:r>
            <a:r>
              <a:rPr lang="en-US" sz="1300" dirty="0">
                <a:solidFill>
                  <a:srgbClr val="931A68"/>
                </a:solidFill>
                <a:latin typeface="Menlo" panose="020B0609030804020204" pitchFamily="49" charset="0"/>
              </a:rPr>
              <a:t>extends</a:t>
            </a:r>
            <a:r>
              <a:rPr lang="en-US" sz="1300" dirty="0">
                <a:latin typeface="Menlo" panose="020B0609030804020204" pitchFamily="49" charset="0"/>
              </a:rPr>
              <a:t> Comparable&lt;? </a:t>
            </a:r>
            <a:r>
              <a:rPr lang="en-US" sz="1300" dirty="0">
                <a:solidFill>
                  <a:srgbClr val="931A68"/>
                </a:solidFill>
                <a:latin typeface="Menlo" panose="020B0609030804020204" pitchFamily="49" charset="0"/>
              </a:rPr>
              <a:t>super</a:t>
            </a:r>
            <a:r>
              <a:rPr lang="en-US" sz="1300" dirty="0">
                <a:latin typeface="Menlo" panose="020B0609030804020204" pitchFamily="49" charset="0"/>
              </a:rPr>
              <a:t> E&gt;&gt;</a:t>
            </a:r>
            <a:r>
              <a:rPr lang="zh-CN" altLang="en-US" sz="1300" dirty="0">
                <a:latin typeface="Menlo" panose="020B0609030804020204" pitchFamily="49" charset="0"/>
                <a:cs typeface="Menlo" panose="020B0609030804020204" pitchFamily="49" charset="0"/>
              </a:rPr>
              <a:t> </a:t>
            </a:r>
            <a:r>
              <a:rPr lang="en-US" altLang="zh-CN" sz="1300" dirty="0">
                <a:latin typeface="Menlo" panose="020B0609030804020204" pitchFamily="49" charset="0"/>
                <a:cs typeface="Menlo" panose="020B0609030804020204" pitchFamily="49" charset="0"/>
              </a:rPr>
              <a:t>{</a:t>
            </a:r>
            <a:r>
              <a:rPr lang="zh-CN" altLang="en-US" sz="1300" dirty="0">
                <a:latin typeface="Menlo" panose="020B0609030804020204" pitchFamily="49" charset="0"/>
                <a:cs typeface="Menlo" panose="020B0609030804020204" pitchFamily="49" charset="0"/>
              </a:rPr>
              <a:t>  </a:t>
            </a:r>
            <a:r>
              <a:rPr lang="zh-CN" altLang="en-US" sz="1300" dirty="0"/>
              <a:t> </a:t>
            </a:r>
            <a:endParaRPr lang="en-US" sz="1300" dirty="0"/>
          </a:p>
        </p:txBody>
      </p:sp>
      <p:sp>
        <p:nvSpPr>
          <p:cNvPr id="44" name="Rectangle 43">
            <a:extLst>
              <a:ext uri="{FF2B5EF4-FFF2-40B4-BE49-F238E27FC236}">
                <a16:creationId xmlns:a16="http://schemas.microsoft.com/office/drawing/2014/main" id="{F94054B6-4208-034D-9D70-30E013EDB4DA}"/>
              </a:ext>
            </a:extLst>
          </p:cNvPr>
          <p:cNvSpPr/>
          <p:nvPr/>
        </p:nvSpPr>
        <p:spPr>
          <a:xfrm>
            <a:off x="225309" y="2011021"/>
            <a:ext cx="6583258" cy="2236510"/>
          </a:xfrm>
          <a:prstGeom prst="rect">
            <a:avLst/>
          </a:prstGeom>
          <a:solidFill>
            <a:schemeClr val="bg1">
              <a:lumMod val="95000"/>
            </a:schemeClr>
          </a:solidFill>
          <a:ln>
            <a:solidFill>
              <a:schemeClr val="accent1"/>
            </a:solidFill>
          </a:ln>
        </p:spPr>
        <p:txBody>
          <a:bodyPr wrap="square">
            <a:spAutoFit/>
          </a:bodyPr>
          <a:lstStyle/>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while</a:t>
            </a: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a:solidFill>
                  <a:srgbClr val="931A68"/>
                </a:solidFill>
                <a:latin typeface="Menlo" panose="020B0609030804020204" pitchFamily="49" charset="0"/>
              </a:rPr>
              <a:t>null</a:t>
            </a:r>
            <a:r>
              <a:rPr lang="en-US" sz="1400" dirty="0">
                <a:latin typeface="Menlo" panose="020B0609030804020204" pitchFamily="49" charset="0"/>
              </a:rPr>
              <a:t>) {</a:t>
            </a:r>
          </a:p>
          <a:p>
            <a:pPr>
              <a:spcBef>
                <a:spcPts val="100"/>
              </a:spcBef>
              <a:spcAft>
                <a:spcPts val="100"/>
              </a:spcAft>
            </a:pPr>
            <a:r>
              <a:rPr lang="en-US" sz="1400" dirty="0">
                <a:solidFill>
                  <a:srgbClr val="931A68"/>
                </a:solidFill>
                <a:latin typeface="Menlo" panose="020B0609030804020204" pitchFamily="49" charset="0"/>
              </a:rPr>
              <a:t>			</a:t>
            </a:r>
            <a:r>
              <a:rPr lang="en-US" sz="1400" dirty="0" err="1">
                <a:solidFill>
                  <a:srgbClr val="931A68"/>
                </a:solidFill>
                <a:latin typeface="Menlo" panose="020B0609030804020204" pitchFamily="49" charset="0"/>
              </a:rPr>
              <a:t>int</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a:t>
            </a:r>
            <a:r>
              <a:rPr lang="zh-CN" altLang="en-US" sz="1400" dirty="0">
                <a:latin typeface="Menlo" panose="020B0609030804020204" pitchFamily="49" charset="0"/>
              </a:rPr>
              <a:t> </a:t>
            </a:r>
            <a:r>
              <a:rPr lang="en-US" sz="1400" dirty="0" err="1">
                <a:solidFill>
                  <a:srgbClr val="7E504F"/>
                </a:solidFill>
                <a:latin typeface="Menlo" panose="020B0609030804020204" pitchFamily="49" charset="0"/>
              </a:rPr>
              <a:t>toSearch</a:t>
            </a:r>
            <a:r>
              <a:rPr lang="en-US" sz="1400" dirty="0" err="1">
                <a:latin typeface="Menlo" panose="020B0609030804020204" pitchFamily="49" charset="0"/>
              </a:rPr>
              <a:t>.compareTo</a:t>
            </a:r>
            <a:r>
              <a:rPr lang="en-US" sz="1400" dirty="0">
                <a:latin typeface="Menlo" panose="020B0609030804020204" pitchFamily="49" charset="0"/>
              </a:rPr>
              <a:t>(</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.getValue</a:t>
            </a:r>
            <a:r>
              <a:rPr lang="en-US" sz="1400" dirty="0">
                <a:latin typeface="Menlo" panose="020B0609030804020204" pitchFamily="49" charset="0"/>
              </a:rPr>
              <a:t>());</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&lt; 0)</a:t>
            </a:r>
          </a:p>
          <a:p>
            <a:pPr>
              <a:spcBef>
                <a:spcPts val="100"/>
              </a:spcBef>
              <a:spcAft>
                <a:spcPts val="100"/>
              </a:spcAft>
            </a:pPr>
            <a:r>
              <a:rPr lang="zh-CN" altLang="en-US" sz="1400" dirty="0">
                <a:latin typeface="Menlo" panose="020B0609030804020204" pitchFamily="49" charset="0"/>
              </a:rPr>
              <a:t>  </a:t>
            </a:r>
            <a:r>
              <a:rPr lang="en-US" altLang="zh-CN"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.getLeftChild</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a:t>
            </a:r>
            <a:r>
              <a:rPr lang="en-US" sz="1400" dirty="0">
                <a:latin typeface="Menlo" panose="020B0609030804020204" pitchFamily="49" charset="0"/>
              </a:rPr>
              <a:t> </a:t>
            </a:r>
            <a:r>
              <a:rPr lang="en-US" sz="1400" dirty="0">
                <a:solidFill>
                  <a:srgbClr val="931A68"/>
                </a:solidFill>
                <a:latin typeface="Menlo" panose="020B0609030804020204" pitchFamily="49" charset="0"/>
              </a:rPr>
              <a:t>if</a:t>
            </a:r>
            <a:r>
              <a:rPr lang="en-US" sz="1400" dirty="0">
                <a:latin typeface="Menlo" panose="020B0609030804020204" pitchFamily="49" charset="0"/>
              </a:rPr>
              <a:t> (</a:t>
            </a:r>
            <a:r>
              <a:rPr lang="en-US" sz="1400" dirty="0">
                <a:solidFill>
                  <a:srgbClr val="7E504F"/>
                </a:solidFill>
                <a:latin typeface="Menlo" panose="020B0609030804020204" pitchFamily="49" charset="0"/>
              </a:rPr>
              <a:t>comp</a:t>
            </a:r>
            <a:r>
              <a:rPr lang="en-US" sz="1400" dirty="0">
                <a:latin typeface="Menlo" panose="020B0609030804020204" pitchFamily="49" charset="0"/>
              </a:rPr>
              <a:t> &gt; 0)</a:t>
            </a:r>
          </a:p>
          <a:p>
            <a:pPr>
              <a:spcBef>
                <a:spcPts val="100"/>
              </a:spcBef>
              <a:spcAft>
                <a:spcPts val="100"/>
              </a:spcAft>
            </a:pPr>
            <a:r>
              <a:rPr lang="en-US" sz="1400" dirty="0">
                <a:latin typeface="Menlo" panose="020B0609030804020204" pitchFamily="49" charset="0"/>
              </a:rPr>
              <a:t>      				</a:t>
            </a:r>
            <a:r>
              <a:rPr lang="en-US" sz="1400" dirty="0" err="1">
                <a:solidFill>
                  <a:srgbClr val="7E504F"/>
                </a:solidFill>
                <a:latin typeface="Menlo" panose="020B0609030804020204" pitchFamily="49" charset="0"/>
              </a:rPr>
              <a:t>curr</a:t>
            </a:r>
            <a:r>
              <a:rPr lang="en-US" sz="1400" dirty="0">
                <a:latin typeface="Menlo" panose="020B0609030804020204" pitchFamily="49" charset="0"/>
              </a:rPr>
              <a:t> = </a:t>
            </a:r>
            <a:r>
              <a:rPr lang="en-US" sz="1400" dirty="0" err="1">
                <a:solidFill>
                  <a:srgbClr val="7E504F"/>
                </a:solidFill>
                <a:latin typeface="Menlo" panose="020B0609030804020204" pitchFamily="49" charset="0"/>
              </a:rPr>
              <a:t>curr</a:t>
            </a:r>
            <a:r>
              <a:rPr lang="en-US" sz="1400" dirty="0" err="1">
                <a:latin typeface="Menlo" panose="020B0609030804020204" pitchFamily="49" charset="0"/>
              </a:rPr>
              <a:t>.getRightChild</a:t>
            </a:r>
            <a:r>
              <a:rPr lang="en-US" sz="1400" dirty="0">
                <a:latin typeface="Menlo" panose="020B0609030804020204" pitchFamily="49" charset="0"/>
              </a:rPr>
              <a:t>();</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else </a:t>
            </a:r>
            <a:r>
              <a:rPr lang="en-US" sz="1400" dirty="0">
                <a:solidFill>
                  <a:srgbClr val="1B8E1D"/>
                </a:solidFill>
                <a:latin typeface="Menlo" panose="020B0609030804020204" pitchFamily="49" charset="0"/>
              </a:rPr>
              <a:t>// comp = 0</a:t>
            </a:r>
          </a:p>
          <a:p>
            <a:pPr>
              <a:spcBef>
                <a:spcPts val="100"/>
              </a:spcBef>
              <a:spcAft>
                <a:spcPts val="100"/>
              </a:spcAft>
            </a:pPr>
            <a:r>
              <a:rPr lang="en-US" sz="1400" dirty="0">
                <a:latin typeface="Menlo" panose="020B0609030804020204" pitchFamily="49" charset="0"/>
              </a:rPr>
              <a:t>      				</a:t>
            </a:r>
            <a:r>
              <a:rPr lang="en-US" sz="1400" dirty="0">
                <a:solidFill>
                  <a:srgbClr val="931A68"/>
                </a:solidFill>
                <a:latin typeface="Menlo" panose="020B0609030804020204" pitchFamily="49" charset="0"/>
              </a:rPr>
              <a:t>return</a:t>
            </a:r>
            <a:r>
              <a:rPr lang="en-US" sz="1400" dirty="0">
                <a:latin typeface="Menlo" panose="020B0609030804020204" pitchFamily="49" charset="0"/>
              </a:rPr>
              <a:t> </a:t>
            </a:r>
            <a:r>
              <a:rPr lang="en-US" sz="1400" dirty="0">
                <a:solidFill>
                  <a:srgbClr val="931A68"/>
                </a:solidFill>
                <a:latin typeface="Menlo" panose="020B0609030804020204" pitchFamily="49" charset="0"/>
              </a:rPr>
              <a:t>true</a:t>
            </a:r>
            <a:r>
              <a:rPr lang="en-US" sz="1400" dirty="0">
                <a:latin typeface="Menlo" panose="020B0609030804020204" pitchFamily="49" charset="0"/>
              </a:rPr>
              <a:t>; </a:t>
            </a:r>
          </a:p>
          <a:p>
            <a:pPr>
              <a:spcBef>
                <a:spcPts val="100"/>
              </a:spcBef>
              <a:spcAft>
                <a:spcPts val="100"/>
              </a:spcAft>
            </a:pPr>
            <a:r>
              <a:rPr lang="en-US" sz="1400" dirty="0">
                <a:latin typeface="Menlo" panose="020B0609030804020204" pitchFamily="49" charset="0"/>
              </a:rPr>
              <a:t>		}</a:t>
            </a:r>
          </a:p>
        </p:txBody>
      </p:sp>
      <p:sp>
        <p:nvSpPr>
          <p:cNvPr id="48" name="Rectangle 47">
            <a:extLst>
              <a:ext uri="{FF2B5EF4-FFF2-40B4-BE49-F238E27FC236}">
                <a16:creationId xmlns:a16="http://schemas.microsoft.com/office/drawing/2014/main" id="{020D306D-1F1B-1647-A357-ACE54FECE761}"/>
              </a:ext>
            </a:extLst>
          </p:cNvPr>
          <p:cNvSpPr/>
          <p:nvPr/>
        </p:nvSpPr>
        <p:spPr>
          <a:xfrm>
            <a:off x="5790622" y="2573541"/>
            <a:ext cx="1824399" cy="830997"/>
          </a:xfrm>
          <a:prstGeom prst="rect">
            <a:avLst/>
          </a:prstGeom>
          <a:solidFill>
            <a:srgbClr val="E6A20E"/>
          </a:solidFill>
        </p:spPr>
        <p:txBody>
          <a:bodyPr wrap="square">
            <a:spAutoFit/>
          </a:bodyPr>
          <a:lstStyle/>
          <a:p>
            <a:pPr algn="ctr">
              <a:spcBef>
                <a:spcPts val="200"/>
              </a:spcBef>
              <a:spcAft>
                <a:spcPts val="200"/>
              </a:spcAft>
            </a:pPr>
            <a:r>
              <a:rPr lang="en-US" sz="1600" dirty="0">
                <a:latin typeface="Arial"/>
                <a:cs typeface="Arial"/>
              </a:rPr>
              <a:t>We need to do this over and over if not found</a:t>
            </a:r>
          </a:p>
        </p:txBody>
      </p:sp>
      <p:sp>
        <p:nvSpPr>
          <p:cNvPr id="45" name="Rectangle 44">
            <a:extLst>
              <a:ext uri="{FF2B5EF4-FFF2-40B4-BE49-F238E27FC236}">
                <a16:creationId xmlns:a16="http://schemas.microsoft.com/office/drawing/2014/main" id="{18D765B2-0EB5-4F46-A993-4656B34B8052}"/>
              </a:ext>
            </a:extLst>
          </p:cNvPr>
          <p:cNvSpPr/>
          <p:nvPr/>
        </p:nvSpPr>
        <p:spPr>
          <a:xfrm>
            <a:off x="2590743" y="4437702"/>
            <a:ext cx="1820413" cy="338554"/>
          </a:xfrm>
          <a:prstGeom prst="rect">
            <a:avLst/>
          </a:prstGeom>
          <a:solidFill>
            <a:srgbClr val="E6A20E"/>
          </a:solidFill>
        </p:spPr>
        <p:txBody>
          <a:bodyPr wrap="square">
            <a:spAutoFit/>
          </a:bodyPr>
          <a:lstStyle/>
          <a:p>
            <a:pPr algn="ctr">
              <a:spcBef>
                <a:spcPts val="200"/>
              </a:spcBef>
              <a:spcAft>
                <a:spcPts val="200"/>
              </a:spcAft>
            </a:pPr>
            <a:r>
              <a:rPr lang="en-US" altLang="zh-CN" sz="1600" dirty="0">
                <a:latin typeface="Arial"/>
                <a:cs typeface="Arial"/>
              </a:rPr>
              <a:t>Are</a:t>
            </a:r>
            <a:r>
              <a:rPr lang="zh-CN" altLang="en-US" sz="1600" dirty="0">
                <a:latin typeface="Arial"/>
                <a:cs typeface="Arial"/>
              </a:rPr>
              <a:t> </a:t>
            </a:r>
            <a:r>
              <a:rPr lang="en-US" altLang="zh-CN" sz="1600" dirty="0">
                <a:latin typeface="Arial"/>
                <a:cs typeface="Arial"/>
              </a:rPr>
              <a:t>we</a:t>
            </a:r>
            <a:r>
              <a:rPr lang="zh-CN" altLang="en-US" sz="1600" dirty="0">
                <a:latin typeface="Arial"/>
                <a:cs typeface="Arial"/>
              </a:rPr>
              <a:t> </a:t>
            </a:r>
            <a:r>
              <a:rPr lang="en-US" altLang="zh-CN" sz="1600" dirty="0">
                <a:latin typeface="Arial"/>
                <a:cs typeface="Arial"/>
              </a:rPr>
              <a:t>done?</a:t>
            </a:r>
            <a:endParaRPr lang="en-US" sz="1600" dirty="0">
              <a:latin typeface="Arial"/>
              <a:cs typeface="Arial"/>
            </a:endParaRPr>
          </a:p>
        </p:txBody>
      </p:sp>
      <p:sp>
        <p:nvSpPr>
          <p:cNvPr id="52" name="Rectangle 51">
            <a:extLst>
              <a:ext uri="{FF2B5EF4-FFF2-40B4-BE49-F238E27FC236}">
                <a16:creationId xmlns:a16="http://schemas.microsoft.com/office/drawing/2014/main" id="{1139D64A-2D5A-4041-B14D-1D7240559010}"/>
              </a:ext>
            </a:extLst>
          </p:cNvPr>
          <p:cNvSpPr/>
          <p:nvPr/>
        </p:nvSpPr>
        <p:spPr>
          <a:xfrm>
            <a:off x="1580558" y="2210010"/>
            <a:ext cx="3796217" cy="304796"/>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6" name="Rectangle 55">
            <a:extLst>
              <a:ext uri="{FF2B5EF4-FFF2-40B4-BE49-F238E27FC236}">
                <a16:creationId xmlns:a16="http://schemas.microsoft.com/office/drawing/2014/main" id="{AF37A133-D6DA-5447-950F-C38C02A05286}"/>
              </a:ext>
            </a:extLst>
          </p:cNvPr>
          <p:cNvSpPr/>
          <p:nvPr/>
        </p:nvSpPr>
        <p:spPr>
          <a:xfrm>
            <a:off x="1963963" y="2503687"/>
            <a:ext cx="1146354"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7" name="Rectangle 56">
            <a:extLst>
              <a:ext uri="{FF2B5EF4-FFF2-40B4-BE49-F238E27FC236}">
                <a16:creationId xmlns:a16="http://schemas.microsoft.com/office/drawing/2014/main" id="{DE0BCE8F-5029-D44B-A542-452E45B9E911}"/>
              </a:ext>
            </a:extLst>
          </p:cNvPr>
          <p:cNvSpPr/>
          <p:nvPr/>
        </p:nvSpPr>
        <p:spPr>
          <a:xfrm>
            <a:off x="2419339" y="2959966"/>
            <a:ext cx="1162062" cy="29208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3" name="Rectangle 52">
            <a:extLst>
              <a:ext uri="{FF2B5EF4-FFF2-40B4-BE49-F238E27FC236}">
                <a16:creationId xmlns:a16="http://schemas.microsoft.com/office/drawing/2014/main" id="{28E0C250-9E1D-7A42-9CB1-5B496B2DB2F5}"/>
              </a:ext>
            </a:extLst>
          </p:cNvPr>
          <p:cNvSpPr/>
          <p:nvPr/>
        </p:nvSpPr>
        <p:spPr>
          <a:xfrm>
            <a:off x="5376775" y="4387922"/>
            <a:ext cx="3432108"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greater than parameter,</a:t>
            </a:r>
            <a:r>
              <a:rPr lang="zh-CN" altLang="en-US" sz="1400" dirty="0">
                <a:solidFill>
                  <a:schemeClr val="bg1"/>
                </a:solidFill>
                <a:latin typeface="Arial"/>
                <a:cs typeface="Arial"/>
              </a:rPr>
              <a:t> </a:t>
            </a:r>
            <a:r>
              <a:rPr lang="en-US" sz="1400" dirty="0" err="1">
                <a:solidFill>
                  <a:schemeClr val="bg1"/>
                </a:solidFill>
                <a:latin typeface="Arial"/>
                <a:cs typeface="Arial"/>
              </a:rPr>
              <a:t>compareTo</a:t>
            </a:r>
            <a:r>
              <a:rPr lang="en-US" sz="1400" dirty="0">
                <a:solidFill>
                  <a:schemeClr val="bg1"/>
                </a:solidFill>
                <a:latin typeface="Arial"/>
                <a:cs typeface="Arial"/>
              </a:rPr>
              <a:t> returns a value &gt; 0 </a:t>
            </a:r>
          </a:p>
        </p:txBody>
      </p:sp>
      <p:sp>
        <p:nvSpPr>
          <p:cNvPr id="54" name="Rectangle 53">
            <a:extLst>
              <a:ext uri="{FF2B5EF4-FFF2-40B4-BE49-F238E27FC236}">
                <a16:creationId xmlns:a16="http://schemas.microsoft.com/office/drawing/2014/main" id="{197B7E55-1A04-2546-BDE2-92A4FE89329F}"/>
              </a:ext>
            </a:extLst>
          </p:cNvPr>
          <p:cNvSpPr/>
          <p:nvPr/>
        </p:nvSpPr>
        <p:spPr>
          <a:xfrm>
            <a:off x="5535080" y="3608267"/>
            <a:ext cx="3289286" cy="574516"/>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less than parameter, </a:t>
            </a:r>
          </a:p>
          <a:p>
            <a:pPr algn="ctr">
              <a:spcBef>
                <a:spcPts val="200"/>
              </a:spcBef>
              <a:spcAft>
                <a:spcPts val="200"/>
              </a:spcAft>
            </a:pPr>
            <a:r>
              <a:rPr lang="en-US" sz="1400" dirty="0" err="1">
                <a:solidFill>
                  <a:schemeClr val="bg1"/>
                </a:solidFill>
                <a:latin typeface="Arial"/>
                <a:cs typeface="Arial"/>
              </a:rPr>
              <a:t>compareTo</a:t>
            </a:r>
            <a:r>
              <a:rPr lang="en-US" sz="1400" dirty="0">
                <a:solidFill>
                  <a:schemeClr val="bg1"/>
                </a:solidFill>
                <a:latin typeface="Arial"/>
                <a:cs typeface="Arial"/>
              </a:rPr>
              <a:t> returns a value &lt; 0 </a:t>
            </a:r>
          </a:p>
        </p:txBody>
      </p:sp>
      <p:sp>
        <p:nvSpPr>
          <p:cNvPr id="55" name="Rectangle 54">
            <a:extLst>
              <a:ext uri="{FF2B5EF4-FFF2-40B4-BE49-F238E27FC236}">
                <a16:creationId xmlns:a16="http://schemas.microsoft.com/office/drawing/2014/main" id="{BC8D03FE-794D-4D42-A360-6493F35061BB}"/>
              </a:ext>
            </a:extLst>
          </p:cNvPr>
          <p:cNvSpPr/>
          <p:nvPr/>
        </p:nvSpPr>
        <p:spPr>
          <a:xfrm>
            <a:off x="5794018" y="5125470"/>
            <a:ext cx="3100139" cy="523220"/>
          </a:xfrm>
          <a:prstGeom prst="rect">
            <a:avLst/>
          </a:prstGeom>
          <a:solidFill>
            <a:schemeClr val="accent1"/>
          </a:solidFill>
        </p:spPr>
        <p:txBody>
          <a:bodyPr wrap="square">
            <a:spAutoFit/>
          </a:bodyPr>
          <a:lstStyle/>
          <a:p>
            <a:pPr algn="ctr">
              <a:spcBef>
                <a:spcPts val="200"/>
              </a:spcBef>
              <a:spcAft>
                <a:spcPts val="200"/>
              </a:spcAft>
            </a:pPr>
            <a:r>
              <a:rPr lang="en-US" sz="1400" dirty="0">
                <a:solidFill>
                  <a:schemeClr val="bg1"/>
                </a:solidFill>
                <a:latin typeface="Arial"/>
                <a:cs typeface="Arial"/>
              </a:rPr>
              <a:t>if calling object is equal to parameter, </a:t>
            </a:r>
            <a:r>
              <a:rPr lang="en-US" sz="1400" dirty="0" err="1">
                <a:solidFill>
                  <a:schemeClr val="bg1"/>
                </a:solidFill>
                <a:latin typeface="Arial"/>
                <a:cs typeface="Arial"/>
              </a:rPr>
              <a:t>compareTo</a:t>
            </a:r>
            <a:r>
              <a:rPr lang="en-US" sz="1400" dirty="0">
                <a:solidFill>
                  <a:schemeClr val="bg1"/>
                </a:solidFill>
                <a:latin typeface="Arial"/>
                <a:cs typeface="Arial"/>
              </a:rPr>
              <a:t> returns 0</a:t>
            </a:r>
          </a:p>
        </p:txBody>
      </p:sp>
      <p:sp>
        <p:nvSpPr>
          <p:cNvPr id="58" name="Rectangle 57">
            <a:extLst>
              <a:ext uri="{FF2B5EF4-FFF2-40B4-BE49-F238E27FC236}">
                <a16:creationId xmlns:a16="http://schemas.microsoft.com/office/drawing/2014/main" id="{032C0691-C817-3F45-92FA-8156616A1CB0}"/>
              </a:ext>
            </a:extLst>
          </p:cNvPr>
          <p:cNvSpPr/>
          <p:nvPr/>
        </p:nvSpPr>
        <p:spPr>
          <a:xfrm>
            <a:off x="6898601" y="1743537"/>
            <a:ext cx="1515148" cy="584775"/>
          </a:xfrm>
          <a:prstGeom prst="rect">
            <a:avLst/>
          </a:prstGeom>
          <a:solidFill>
            <a:srgbClr val="FF0000"/>
          </a:solidFill>
        </p:spPr>
        <p:txBody>
          <a:bodyPr wrap="square">
            <a:spAutoFit/>
          </a:bodyPr>
          <a:lstStyle/>
          <a:p>
            <a:pPr algn="ctr">
              <a:spcBef>
                <a:spcPts val="200"/>
              </a:spcBef>
              <a:spcAft>
                <a:spcPts val="200"/>
              </a:spcAft>
            </a:pPr>
            <a:r>
              <a:rPr lang="en-US" altLang="zh-CN" sz="1600" dirty="0">
                <a:solidFill>
                  <a:schemeClr val="bg1"/>
                </a:solidFill>
                <a:latin typeface="Arial"/>
                <a:cs typeface="Arial"/>
              </a:rPr>
              <a:t>Doesn’t</a:t>
            </a:r>
            <a:r>
              <a:rPr lang="zh-CN" altLang="en-US" sz="1600" dirty="0">
                <a:solidFill>
                  <a:schemeClr val="bg1"/>
                </a:solidFill>
                <a:latin typeface="Arial"/>
                <a:cs typeface="Arial"/>
              </a:rPr>
              <a:t> </a:t>
            </a:r>
            <a:r>
              <a:rPr lang="en-US" altLang="zh-CN" sz="1600" dirty="0">
                <a:solidFill>
                  <a:schemeClr val="bg1"/>
                </a:solidFill>
                <a:latin typeface="Arial"/>
                <a:cs typeface="Arial"/>
              </a:rPr>
              <a:t>work</a:t>
            </a:r>
            <a:r>
              <a:rPr lang="zh-CN" altLang="en-US" sz="1600" dirty="0">
                <a:solidFill>
                  <a:schemeClr val="bg1"/>
                </a:solidFill>
                <a:latin typeface="Arial"/>
                <a:cs typeface="Arial"/>
              </a:rPr>
              <a:t> </a:t>
            </a:r>
            <a:r>
              <a:rPr lang="en-US" altLang="zh-CN" sz="1600" dirty="0">
                <a:solidFill>
                  <a:schemeClr val="bg1"/>
                </a:solidFill>
                <a:latin typeface="Arial"/>
                <a:cs typeface="Arial"/>
              </a:rPr>
              <a:t>with</a:t>
            </a:r>
            <a:r>
              <a:rPr lang="zh-CN" altLang="en-US" sz="1600" dirty="0">
                <a:solidFill>
                  <a:schemeClr val="bg1"/>
                </a:solidFill>
                <a:latin typeface="Arial"/>
                <a:cs typeface="Arial"/>
              </a:rPr>
              <a:t> </a:t>
            </a:r>
            <a:r>
              <a:rPr lang="en-US" altLang="zh-CN" sz="1600" dirty="0">
                <a:solidFill>
                  <a:schemeClr val="bg1"/>
                </a:solidFill>
                <a:latin typeface="Arial"/>
                <a:cs typeface="Arial"/>
              </a:rPr>
              <a:t>objects</a:t>
            </a:r>
            <a:endParaRPr lang="en-US" sz="1600" dirty="0">
              <a:solidFill>
                <a:schemeClr val="bg1"/>
              </a:solidFill>
              <a:latin typeface="Arial"/>
              <a:cs typeface="Arial"/>
            </a:endParaRPr>
          </a:p>
        </p:txBody>
      </p:sp>
      <p:cxnSp>
        <p:nvCxnSpPr>
          <p:cNvPr id="59" name="Straight Arrow Connector 58">
            <a:extLst>
              <a:ext uri="{FF2B5EF4-FFF2-40B4-BE49-F238E27FC236}">
                <a16:creationId xmlns:a16="http://schemas.microsoft.com/office/drawing/2014/main" id="{9934E92A-6DB1-7742-90F8-FF4E509C82CF}"/>
              </a:ext>
            </a:extLst>
          </p:cNvPr>
          <p:cNvCxnSpPr>
            <a:cxnSpLocks/>
          </p:cNvCxnSpPr>
          <p:nvPr/>
        </p:nvCxnSpPr>
        <p:spPr>
          <a:xfrm>
            <a:off x="943217" y="3596356"/>
            <a:ext cx="594878"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42" name="Rectangle 41">
            <a:extLst>
              <a:ext uri="{FF2B5EF4-FFF2-40B4-BE49-F238E27FC236}">
                <a16:creationId xmlns:a16="http://schemas.microsoft.com/office/drawing/2014/main" id="{12ACE9B6-D264-BC40-8882-8B256ADF7B66}"/>
              </a:ext>
            </a:extLst>
          </p:cNvPr>
          <p:cNvSpPr/>
          <p:nvPr/>
        </p:nvSpPr>
        <p:spPr>
          <a:xfrm>
            <a:off x="6889661" y="1012671"/>
            <a:ext cx="2254339" cy="646331"/>
          </a:xfrm>
          <a:prstGeom prst="rect">
            <a:avLst/>
          </a:prstGeom>
          <a:ln>
            <a:solidFill>
              <a:schemeClr val="accent1"/>
            </a:solidFill>
          </a:ln>
        </p:spPr>
        <p:txBody>
          <a:bodyPr wrap="square">
            <a:spAutoFit/>
          </a:bodyPr>
          <a:lstStyle/>
          <a:p>
            <a:pPr fontAlgn="base"/>
            <a:r>
              <a:rPr lang="en-US" sz="1200" dirty="0">
                <a:solidFill>
                  <a:srgbClr val="242729"/>
                </a:solidFill>
                <a:latin typeface="Times New Roman" panose="02020603050405020304" pitchFamily="18" charset="0"/>
                <a:cs typeface="Times New Roman" panose="02020603050405020304" pitchFamily="18" charset="0"/>
              </a:rPr>
              <a:t>It means that either the class </a:t>
            </a:r>
            <a:r>
              <a:rPr lang="en-US" altLang="zh-CN" sz="1200" dirty="0">
                <a:solidFill>
                  <a:srgbClr val="242729"/>
                </a:solidFill>
                <a:latin typeface="Times New Roman" panose="02020603050405020304" pitchFamily="18" charset="0"/>
                <a:cs typeface="Times New Roman" panose="02020603050405020304" pitchFamily="18" charset="0"/>
              </a:rPr>
              <a:t>E</a:t>
            </a:r>
            <a:r>
              <a:rPr lang="en-US" sz="1200" dirty="0">
                <a:solidFill>
                  <a:srgbClr val="242729"/>
                </a:solidFill>
                <a:latin typeface="Times New Roman" panose="02020603050405020304" pitchFamily="18" charset="0"/>
                <a:cs typeface="Times New Roman" panose="02020603050405020304" pitchFamily="18" charset="0"/>
              </a:rPr>
              <a:t> itself or one of its super classes implements Comparable</a:t>
            </a:r>
            <a:endParaRPr lang="en-US" sz="1200" b="0" i="0" dirty="0">
              <a:solidFill>
                <a:srgbClr val="242729"/>
              </a:solidFill>
              <a:effectLst/>
              <a:latin typeface="Times New Roman" panose="02020603050405020304" pitchFamily="18" charset="0"/>
              <a:cs typeface="Times New Roman" panose="02020603050405020304" pitchFamily="18" charset="0"/>
            </a:endParaRPr>
          </a:p>
        </p:txBody>
      </p:sp>
      <p:sp>
        <p:nvSpPr>
          <p:cNvPr id="60" name="Rectangle 59">
            <a:extLst>
              <a:ext uri="{FF2B5EF4-FFF2-40B4-BE49-F238E27FC236}">
                <a16:creationId xmlns:a16="http://schemas.microsoft.com/office/drawing/2014/main" id="{19D01B10-243D-D643-A290-BAAB78C9C592}"/>
              </a:ext>
            </a:extLst>
          </p:cNvPr>
          <p:cNvSpPr/>
          <p:nvPr/>
        </p:nvSpPr>
        <p:spPr>
          <a:xfrm>
            <a:off x="3523015" y="5970569"/>
            <a:ext cx="2159790" cy="325151"/>
          </a:xfrm>
          <a:prstGeom prst="rect">
            <a:avLst/>
          </a:prstGeom>
          <a:noFill/>
          <a:ln w="28575" cmpd="sng">
            <a:solidFill>
              <a:srgbClr val="FF0000"/>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32143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dissolve">
                                      <p:cBhvr>
                                        <p:cTn id="16" dur="500"/>
                                        <p:tgtEl>
                                          <p:spTgt spid="4">
                                            <p:txEl>
                                              <p:pRg st="2" end="2"/>
                                            </p:txEl>
                                          </p:spTgt>
                                        </p:tgtEl>
                                      </p:cBhvr>
                                    </p:animEffect>
                                  </p:childTnLst>
                                </p:cTn>
                              </p:par>
                              <p:par>
                                <p:cTn id="17" presetID="9"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dissolve">
                                      <p:cBhvr>
                                        <p:cTn id="19" dur="500"/>
                                        <p:tgtEl>
                                          <p:spTgt spid="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dissolve">
                                      <p:cBhvr>
                                        <p:cTn id="22" dur="500"/>
                                        <p:tgtEl>
                                          <p:spTgt spid="26"/>
                                        </p:tgtEl>
                                      </p:cBhvr>
                                    </p:animEffect>
                                  </p:childTnLst>
                                </p:cTn>
                              </p:par>
                              <p:par>
                                <p:cTn id="23" presetID="9"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animEffect transition="in" filter="dissolve">
                                      <p:cBhvr>
                                        <p:cTn id="25" dur="500"/>
                                        <p:tgtEl>
                                          <p:spTgt spid="2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dissolve">
                                      <p:cBhvr>
                                        <p:cTn id="28" dur="500"/>
                                        <p:tgtEl>
                                          <p:spTgt spid="31"/>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dissolve">
                                      <p:cBhvr>
                                        <p:cTn id="33" dur="500"/>
                                        <p:tgtEl>
                                          <p:spTgt spid="33"/>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
                                            <p:txEl>
                                              <p:pRg st="3" end="3"/>
                                            </p:txEl>
                                          </p:spTgt>
                                        </p:tgtEl>
                                        <p:attrNameLst>
                                          <p:attrName>style.visibility</p:attrName>
                                        </p:attrNameLst>
                                      </p:cBhvr>
                                      <p:to>
                                        <p:strVal val="visible"/>
                                      </p:to>
                                    </p:set>
                                    <p:animEffect transition="in" filter="dissolve">
                                      <p:cBhvr>
                                        <p:cTn id="38" dur="500"/>
                                        <p:tgtEl>
                                          <p:spTgt spid="4">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dissolve">
                                      <p:cBhvr>
                                        <p:cTn id="43" dur="500"/>
                                        <p:tgtEl>
                                          <p:spTgt spid="34"/>
                                        </p:tgtEl>
                                      </p:cBhvr>
                                    </p:animEffect>
                                  </p:childTnLst>
                                </p:cTn>
                              </p:par>
                              <p:par>
                                <p:cTn id="44" presetID="9" presetClass="entr" presetSubtype="0"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Effect transition="in" filter="dissolve">
                                      <p:cBhvr>
                                        <p:cTn id="46" dur="500"/>
                                        <p:tgtEl>
                                          <p:spTgt spid="35"/>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38"/>
                                        </p:tgtEl>
                                        <p:attrNameLst>
                                          <p:attrName>style.visibility</p:attrName>
                                        </p:attrNameLst>
                                      </p:cBhvr>
                                      <p:to>
                                        <p:strVal val="visible"/>
                                      </p:to>
                                    </p:set>
                                    <p:animEffect transition="in" filter="dissolve">
                                      <p:cBhvr>
                                        <p:cTn id="51" dur="500"/>
                                        <p:tgtEl>
                                          <p:spTgt spid="38"/>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xit" presetSubtype="0" fill="hold" nodeType="clickEffect">
                                  <p:stCondLst>
                                    <p:cond delay="0"/>
                                  </p:stCondLst>
                                  <p:childTnLst>
                                    <p:animEffect transition="out" filter="dissolv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animEffect transition="in" filter="dissolve">
                                      <p:cBhvr>
                                        <p:cTn id="61" dur="500"/>
                                        <p:tgtEl>
                                          <p:spTgt spid="39"/>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6" end="6"/>
                                            </p:txEl>
                                          </p:spTgt>
                                        </p:tgtEl>
                                        <p:attrNameLst>
                                          <p:attrName>style.visibility</p:attrName>
                                        </p:attrNameLst>
                                      </p:cBhvr>
                                      <p:to>
                                        <p:strVal val="visible"/>
                                      </p:to>
                                    </p:set>
                                    <p:animEffect transition="in" filter="dissolve">
                                      <p:cBhvr>
                                        <p:cTn id="66" dur="500"/>
                                        <p:tgtEl>
                                          <p:spTgt spid="4">
                                            <p:txEl>
                                              <p:pRg st="6" end="6"/>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7" end="7"/>
                                            </p:txEl>
                                          </p:spTgt>
                                        </p:tgtEl>
                                        <p:attrNameLst>
                                          <p:attrName>style.visibility</p:attrName>
                                        </p:attrNameLst>
                                      </p:cBhvr>
                                      <p:to>
                                        <p:strVal val="visible"/>
                                      </p:to>
                                    </p:set>
                                    <p:animEffect transition="in" filter="dissolve">
                                      <p:cBhvr>
                                        <p:cTn id="69" dur="500"/>
                                        <p:tgtEl>
                                          <p:spTgt spid="4">
                                            <p:txEl>
                                              <p:pRg st="7" end="7"/>
                                            </p:txEl>
                                          </p:spTgt>
                                        </p:tgtEl>
                                      </p:cBhvr>
                                    </p:animEffect>
                                  </p:childTnLst>
                                </p:cTn>
                              </p:par>
                              <p:par>
                                <p:cTn id="70" presetID="9" presetClass="entr" presetSubtype="0" fill="hold" nodeType="withEffect">
                                  <p:stCondLst>
                                    <p:cond delay="0"/>
                                  </p:stCondLst>
                                  <p:childTnLst>
                                    <p:set>
                                      <p:cBhvr>
                                        <p:cTn id="71" dur="1" fill="hold">
                                          <p:stCondLst>
                                            <p:cond delay="0"/>
                                          </p:stCondLst>
                                        </p:cTn>
                                        <p:tgtEl>
                                          <p:spTgt spid="4">
                                            <p:txEl>
                                              <p:pRg st="8" end="8"/>
                                            </p:txEl>
                                          </p:spTgt>
                                        </p:tgtEl>
                                        <p:attrNameLst>
                                          <p:attrName>style.visibility</p:attrName>
                                        </p:attrNameLst>
                                      </p:cBhvr>
                                      <p:to>
                                        <p:strVal val="visible"/>
                                      </p:to>
                                    </p:set>
                                    <p:animEffect transition="in" filter="dissolve">
                                      <p:cBhvr>
                                        <p:cTn id="72" dur="500"/>
                                        <p:tgtEl>
                                          <p:spTgt spid="4">
                                            <p:txEl>
                                              <p:pRg st="8" end="8"/>
                                            </p:txEl>
                                          </p:spTgt>
                                        </p:tgtEl>
                                      </p:cBhvr>
                                    </p:animEffect>
                                  </p:childTnLst>
                                </p:cTn>
                              </p:par>
                              <p:par>
                                <p:cTn id="73" presetID="9" presetClass="entr" presetSubtype="0" fill="hold" nodeType="withEffect">
                                  <p:stCondLst>
                                    <p:cond delay="0"/>
                                  </p:stCondLst>
                                  <p:childTnLst>
                                    <p:set>
                                      <p:cBhvr>
                                        <p:cTn id="74" dur="1" fill="hold">
                                          <p:stCondLst>
                                            <p:cond delay="0"/>
                                          </p:stCondLst>
                                        </p:cTn>
                                        <p:tgtEl>
                                          <p:spTgt spid="4">
                                            <p:txEl>
                                              <p:pRg st="9" end="9"/>
                                            </p:txEl>
                                          </p:spTgt>
                                        </p:tgtEl>
                                        <p:attrNameLst>
                                          <p:attrName>style.visibility</p:attrName>
                                        </p:attrNameLst>
                                      </p:cBhvr>
                                      <p:to>
                                        <p:strVal val="visible"/>
                                      </p:to>
                                    </p:set>
                                    <p:animEffect transition="in" filter="dissolve">
                                      <p:cBhvr>
                                        <p:cTn id="75" dur="500"/>
                                        <p:tgtEl>
                                          <p:spTgt spid="4">
                                            <p:txEl>
                                              <p:pRg st="9" end="9"/>
                                            </p:txEl>
                                          </p:spTgt>
                                        </p:tgtEl>
                                      </p:cBhvr>
                                    </p:animEffect>
                                  </p:childTnLst>
                                </p:cTn>
                              </p:par>
                              <p:par>
                                <p:cTn id="76" presetID="9" presetClass="entr" presetSubtype="0" fill="hold" nodeType="withEffect">
                                  <p:stCondLst>
                                    <p:cond delay="0"/>
                                  </p:stCondLst>
                                  <p:childTnLst>
                                    <p:set>
                                      <p:cBhvr>
                                        <p:cTn id="77" dur="1" fill="hold">
                                          <p:stCondLst>
                                            <p:cond delay="0"/>
                                          </p:stCondLst>
                                        </p:cTn>
                                        <p:tgtEl>
                                          <p:spTgt spid="4">
                                            <p:txEl>
                                              <p:pRg st="10" end="10"/>
                                            </p:txEl>
                                          </p:spTgt>
                                        </p:tgtEl>
                                        <p:attrNameLst>
                                          <p:attrName>style.visibility</p:attrName>
                                        </p:attrNameLst>
                                      </p:cBhvr>
                                      <p:to>
                                        <p:strVal val="visible"/>
                                      </p:to>
                                    </p:set>
                                    <p:animEffect transition="in" filter="dissolve">
                                      <p:cBhvr>
                                        <p:cTn id="78" dur="500"/>
                                        <p:tgtEl>
                                          <p:spTgt spid="4">
                                            <p:txEl>
                                              <p:pRg st="10" end="10"/>
                                            </p:txEl>
                                          </p:spTgt>
                                        </p:tgtEl>
                                      </p:cBhvr>
                                    </p:animEffect>
                                  </p:childTnLst>
                                </p:cTn>
                              </p:par>
                            </p:childTnLst>
                          </p:cTn>
                        </p:par>
                      </p:childTnLst>
                    </p:cTn>
                  </p:par>
                  <p:par>
                    <p:cTn id="79" fill="hold">
                      <p:stCondLst>
                        <p:cond delay="indefinite"/>
                      </p:stCondLst>
                      <p:childTnLst>
                        <p:par>
                          <p:cTn id="80" fill="hold">
                            <p:stCondLst>
                              <p:cond delay="0"/>
                            </p:stCondLst>
                            <p:childTnLst>
                              <p:par>
                                <p:cTn id="81" presetID="9" presetClass="exit" presetSubtype="0" fill="hold" nodeType="clickEffect">
                                  <p:stCondLst>
                                    <p:cond delay="0"/>
                                  </p:stCondLst>
                                  <p:childTnLst>
                                    <p:animEffect transition="out" filter="dissolve">
                                      <p:cBhvr>
                                        <p:cTn id="82" dur="500"/>
                                        <p:tgtEl>
                                          <p:spTgt spid="39"/>
                                        </p:tgtEl>
                                      </p:cBhvr>
                                    </p:animEffect>
                                    <p:set>
                                      <p:cBhvr>
                                        <p:cTn id="83" dur="1" fill="hold">
                                          <p:stCondLst>
                                            <p:cond delay="499"/>
                                          </p:stCondLst>
                                        </p:cTn>
                                        <p:tgtEl>
                                          <p:spTgt spid="3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nodeType="clickEffect">
                                  <p:stCondLst>
                                    <p:cond delay="0"/>
                                  </p:stCondLst>
                                  <p:childTnLst>
                                    <p:set>
                                      <p:cBhvr>
                                        <p:cTn id="87" dur="1" fill="hold">
                                          <p:stCondLst>
                                            <p:cond delay="0"/>
                                          </p:stCondLst>
                                        </p:cTn>
                                        <p:tgtEl>
                                          <p:spTgt spid="49"/>
                                        </p:tgtEl>
                                        <p:attrNameLst>
                                          <p:attrName>style.visibility</p:attrName>
                                        </p:attrNameLst>
                                      </p:cBhvr>
                                      <p:to>
                                        <p:strVal val="visible"/>
                                      </p:to>
                                    </p:set>
                                    <p:animEffect transition="in" filter="dissolve">
                                      <p:cBhvr>
                                        <p:cTn id="88" dur="500"/>
                                        <p:tgtEl>
                                          <p:spTgt spid="49"/>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nodeType="clickEffect">
                                  <p:stCondLst>
                                    <p:cond delay="0"/>
                                  </p:stCondLst>
                                  <p:childTnLst>
                                    <p:set>
                                      <p:cBhvr>
                                        <p:cTn id="92" dur="1" fill="hold">
                                          <p:stCondLst>
                                            <p:cond delay="0"/>
                                          </p:stCondLst>
                                        </p:cTn>
                                        <p:tgtEl>
                                          <p:spTgt spid="4">
                                            <p:txEl>
                                              <p:pRg st="11" end="11"/>
                                            </p:txEl>
                                          </p:spTgt>
                                        </p:tgtEl>
                                        <p:attrNameLst>
                                          <p:attrName>style.visibility</p:attrName>
                                        </p:attrNameLst>
                                      </p:cBhvr>
                                      <p:to>
                                        <p:strVal val="visible"/>
                                      </p:to>
                                    </p:set>
                                    <p:animEffect transition="in" filter="dissolve">
                                      <p:cBhvr>
                                        <p:cTn id="93" dur="500"/>
                                        <p:tgtEl>
                                          <p:spTgt spid="4">
                                            <p:txEl>
                                              <p:pRg st="11" end="11"/>
                                            </p:txEl>
                                          </p:spTgt>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8"/>
                                        </p:tgtEl>
                                        <p:attrNameLst>
                                          <p:attrName>style.visibility</p:attrName>
                                        </p:attrNameLst>
                                      </p:cBhvr>
                                      <p:to>
                                        <p:strVal val="visible"/>
                                      </p:to>
                                    </p:set>
                                    <p:animEffect transition="in" filter="dissolve">
                                      <p:cBhvr>
                                        <p:cTn id="98" dur="500"/>
                                        <p:tgtEl>
                                          <p:spTgt spid="48"/>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60"/>
                                        </p:tgtEl>
                                        <p:attrNameLst>
                                          <p:attrName>style.visibility</p:attrName>
                                        </p:attrNameLst>
                                      </p:cBhvr>
                                      <p:to>
                                        <p:strVal val="visible"/>
                                      </p:to>
                                    </p:set>
                                    <p:animEffect transition="in" filter="dissolve">
                                      <p:cBhvr>
                                        <p:cTn id="103" dur="500"/>
                                        <p:tgtEl>
                                          <p:spTgt spid="60"/>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4">
                                            <p:txEl>
                                              <p:pRg st="5" end="5"/>
                                            </p:txEl>
                                          </p:spTgt>
                                        </p:tgtEl>
                                        <p:attrNameLst>
                                          <p:attrName>style.visibility</p:attrName>
                                        </p:attrNameLst>
                                      </p:cBhvr>
                                      <p:to>
                                        <p:strVal val="visible"/>
                                      </p:to>
                                    </p:set>
                                    <p:animEffect transition="in" filter="dissolve">
                                      <p:cBhvr>
                                        <p:cTn id="108" dur="500"/>
                                        <p:tgtEl>
                                          <p:spTgt spid="4">
                                            <p:txEl>
                                              <p:pRg st="5" end="5"/>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4">
                                            <p:txEl>
                                              <p:pRg st="12" end="12"/>
                                            </p:txEl>
                                          </p:spTgt>
                                        </p:tgtEl>
                                        <p:attrNameLst>
                                          <p:attrName>style.visibility</p:attrName>
                                        </p:attrNameLst>
                                      </p:cBhvr>
                                      <p:to>
                                        <p:strVal val="visible"/>
                                      </p:to>
                                    </p:set>
                                    <p:animEffect transition="in" filter="dissolve">
                                      <p:cBhvr>
                                        <p:cTn id="111" dur="500"/>
                                        <p:tgtEl>
                                          <p:spTgt spid="4">
                                            <p:txEl>
                                              <p:pRg st="12" end="12"/>
                                            </p:txEl>
                                          </p:spTgt>
                                        </p:tgtEl>
                                      </p:cBhvr>
                                    </p:animEffect>
                                  </p:childTnLst>
                                </p:cTn>
                              </p:par>
                            </p:childTnLst>
                          </p:cTn>
                        </p:par>
                      </p:childTnLst>
                    </p:cTn>
                  </p:par>
                  <p:par>
                    <p:cTn id="112" fill="hold">
                      <p:stCondLst>
                        <p:cond delay="indefinite"/>
                      </p:stCondLst>
                      <p:childTnLst>
                        <p:par>
                          <p:cTn id="113" fill="hold">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45"/>
                                        </p:tgtEl>
                                        <p:attrNameLst>
                                          <p:attrName>style.visibility</p:attrName>
                                        </p:attrNameLst>
                                      </p:cBhvr>
                                      <p:to>
                                        <p:strVal val="visible"/>
                                      </p:to>
                                    </p:set>
                                    <p:animEffect transition="in" filter="dissolve">
                                      <p:cBhvr>
                                        <p:cTn id="116" dur="500"/>
                                        <p:tgtEl>
                                          <p:spTgt spid="45"/>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nodeType="clickEffect">
                                  <p:stCondLst>
                                    <p:cond delay="0"/>
                                  </p:stCondLst>
                                  <p:childTnLst>
                                    <p:set>
                                      <p:cBhvr>
                                        <p:cTn id="120" dur="1" fill="hold">
                                          <p:stCondLst>
                                            <p:cond delay="0"/>
                                          </p:stCondLst>
                                        </p:cTn>
                                        <p:tgtEl>
                                          <p:spTgt spid="4">
                                            <p:txEl>
                                              <p:pRg st="13" end="13"/>
                                            </p:txEl>
                                          </p:spTgt>
                                        </p:tgtEl>
                                        <p:attrNameLst>
                                          <p:attrName>style.visibility</p:attrName>
                                        </p:attrNameLst>
                                      </p:cBhvr>
                                      <p:to>
                                        <p:strVal val="visible"/>
                                      </p:to>
                                    </p:set>
                                    <p:animEffect transition="in" filter="dissolve">
                                      <p:cBhvr>
                                        <p:cTn id="121" dur="500"/>
                                        <p:tgtEl>
                                          <p:spTgt spid="4">
                                            <p:txEl>
                                              <p:pRg st="13" end="13"/>
                                            </p:txEl>
                                          </p:spTgt>
                                        </p:tgtEl>
                                      </p:cBhvr>
                                    </p:animEffect>
                                  </p:childTnLst>
                                </p:cTn>
                              </p:par>
                              <p:par>
                                <p:cTn id="122" presetID="9" presetClass="entr" presetSubtype="0" fill="hold" nodeType="withEffect">
                                  <p:stCondLst>
                                    <p:cond delay="0"/>
                                  </p:stCondLst>
                                  <p:childTnLst>
                                    <p:set>
                                      <p:cBhvr>
                                        <p:cTn id="123" dur="1" fill="hold">
                                          <p:stCondLst>
                                            <p:cond delay="0"/>
                                          </p:stCondLst>
                                        </p:cTn>
                                        <p:tgtEl>
                                          <p:spTgt spid="4">
                                            <p:txEl>
                                              <p:pRg st="14" end="14"/>
                                            </p:txEl>
                                          </p:spTgt>
                                        </p:tgtEl>
                                        <p:attrNameLst>
                                          <p:attrName>style.visibility</p:attrName>
                                        </p:attrNameLst>
                                      </p:cBhvr>
                                      <p:to>
                                        <p:strVal val="visible"/>
                                      </p:to>
                                    </p:set>
                                    <p:animEffect transition="in" filter="dissolve">
                                      <p:cBhvr>
                                        <p:cTn id="124" dur="500"/>
                                        <p:tgtEl>
                                          <p:spTgt spid="4">
                                            <p:txEl>
                                              <p:pRg st="14" end="14"/>
                                            </p:txEl>
                                          </p:spTgt>
                                        </p:tgtEl>
                                      </p:cBhvr>
                                    </p:animEffect>
                                  </p:childTnLst>
                                </p:cTn>
                              </p:par>
                              <p:par>
                                <p:cTn id="125" presetID="9" presetClass="entr" presetSubtype="0" fill="hold" nodeType="withEffect">
                                  <p:stCondLst>
                                    <p:cond delay="0"/>
                                  </p:stCondLst>
                                  <p:childTnLst>
                                    <p:set>
                                      <p:cBhvr>
                                        <p:cTn id="126" dur="1" fill="hold">
                                          <p:stCondLst>
                                            <p:cond delay="0"/>
                                          </p:stCondLst>
                                        </p:cTn>
                                        <p:tgtEl>
                                          <p:spTgt spid="4">
                                            <p:txEl>
                                              <p:pRg st="15" end="15"/>
                                            </p:txEl>
                                          </p:spTgt>
                                        </p:tgtEl>
                                        <p:attrNameLst>
                                          <p:attrName>style.visibility</p:attrName>
                                        </p:attrNameLst>
                                      </p:cBhvr>
                                      <p:to>
                                        <p:strVal val="visible"/>
                                      </p:to>
                                    </p:set>
                                    <p:animEffect transition="in" filter="dissolve">
                                      <p:cBhvr>
                                        <p:cTn id="127" dur="500"/>
                                        <p:tgtEl>
                                          <p:spTgt spid="4">
                                            <p:txEl>
                                              <p:pRg st="15" end="15"/>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46"/>
                                        </p:tgtEl>
                                        <p:attrNameLst>
                                          <p:attrName>style.visibility</p:attrName>
                                        </p:attrNameLst>
                                      </p:cBhvr>
                                      <p:to>
                                        <p:strVal val="visible"/>
                                      </p:to>
                                    </p:set>
                                    <p:animEffect transition="in" filter="dissolve">
                                      <p:cBhvr>
                                        <p:cTn id="132" dur="500"/>
                                        <p:tgtEl>
                                          <p:spTgt spid="46"/>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47"/>
                                        </p:tgtEl>
                                        <p:attrNameLst>
                                          <p:attrName>style.visibility</p:attrName>
                                        </p:attrNameLst>
                                      </p:cBhvr>
                                      <p:to>
                                        <p:strVal val="visible"/>
                                      </p:to>
                                    </p:set>
                                    <p:animEffect transition="in" filter="dissolve">
                                      <p:cBhvr>
                                        <p:cTn id="135" dur="500"/>
                                        <p:tgtEl>
                                          <p:spTgt spid="47"/>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58"/>
                                        </p:tgtEl>
                                        <p:attrNameLst>
                                          <p:attrName>style.visibility</p:attrName>
                                        </p:attrNameLst>
                                      </p:cBhvr>
                                      <p:to>
                                        <p:strVal val="visible"/>
                                      </p:to>
                                    </p:set>
                                    <p:animEffect transition="in" filter="dissolve">
                                      <p:cBhvr>
                                        <p:cTn id="140" dur="500"/>
                                        <p:tgtEl>
                                          <p:spTgt spid="58"/>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44"/>
                                        </p:tgtEl>
                                        <p:attrNameLst>
                                          <p:attrName>style.visibility</p:attrName>
                                        </p:attrNameLst>
                                      </p:cBhvr>
                                      <p:to>
                                        <p:strVal val="visible"/>
                                      </p:to>
                                    </p:set>
                                    <p:animEffect transition="in" filter="dissolve">
                                      <p:cBhvr>
                                        <p:cTn id="145" dur="500"/>
                                        <p:tgtEl>
                                          <p:spTgt spid="44"/>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52"/>
                                        </p:tgtEl>
                                        <p:attrNameLst>
                                          <p:attrName>style.visibility</p:attrName>
                                        </p:attrNameLst>
                                      </p:cBhvr>
                                      <p:to>
                                        <p:strVal val="visible"/>
                                      </p:to>
                                    </p:set>
                                    <p:animEffect transition="in" filter="dissolve">
                                      <p:cBhvr>
                                        <p:cTn id="150" dur="500"/>
                                        <p:tgtEl>
                                          <p:spTgt spid="52"/>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54"/>
                                        </p:tgtEl>
                                        <p:attrNameLst>
                                          <p:attrName>style.visibility</p:attrName>
                                        </p:attrNameLst>
                                      </p:cBhvr>
                                      <p:to>
                                        <p:strVal val="visible"/>
                                      </p:to>
                                    </p:set>
                                    <p:animEffect transition="in" filter="dissolve">
                                      <p:cBhvr>
                                        <p:cTn id="155" dur="500"/>
                                        <p:tgtEl>
                                          <p:spTgt spid="54"/>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56"/>
                                        </p:tgtEl>
                                        <p:attrNameLst>
                                          <p:attrName>style.visibility</p:attrName>
                                        </p:attrNameLst>
                                      </p:cBhvr>
                                      <p:to>
                                        <p:strVal val="visible"/>
                                      </p:to>
                                    </p:set>
                                    <p:animEffect transition="in" filter="dissolve">
                                      <p:cBhvr>
                                        <p:cTn id="160" dur="500"/>
                                        <p:tgtEl>
                                          <p:spTgt spid="56"/>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53"/>
                                        </p:tgtEl>
                                        <p:attrNameLst>
                                          <p:attrName>style.visibility</p:attrName>
                                        </p:attrNameLst>
                                      </p:cBhvr>
                                      <p:to>
                                        <p:strVal val="visible"/>
                                      </p:to>
                                    </p:set>
                                    <p:animEffect transition="in" filter="dissolve">
                                      <p:cBhvr>
                                        <p:cTn id="165" dur="500"/>
                                        <p:tgtEl>
                                          <p:spTgt spid="53"/>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57"/>
                                        </p:tgtEl>
                                        <p:attrNameLst>
                                          <p:attrName>style.visibility</p:attrName>
                                        </p:attrNameLst>
                                      </p:cBhvr>
                                      <p:to>
                                        <p:strVal val="visible"/>
                                      </p:to>
                                    </p:set>
                                    <p:animEffect transition="in" filter="dissolve">
                                      <p:cBhvr>
                                        <p:cTn id="170" dur="500"/>
                                        <p:tgtEl>
                                          <p:spTgt spid="57"/>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55"/>
                                        </p:tgtEl>
                                        <p:attrNameLst>
                                          <p:attrName>style.visibility</p:attrName>
                                        </p:attrNameLst>
                                      </p:cBhvr>
                                      <p:to>
                                        <p:strVal val="visible"/>
                                      </p:to>
                                    </p:set>
                                    <p:animEffect transition="in" filter="dissolve">
                                      <p:cBhvr>
                                        <p:cTn id="175" dur="500"/>
                                        <p:tgtEl>
                                          <p:spTgt spid="55"/>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9"/>
                                        </p:tgtEl>
                                        <p:attrNameLst>
                                          <p:attrName>style.visibility</p:attrName>
                                        </p:attrNameLst>
                                      </p:cBhvr>
                                      <p:to>
                                        <p:strVal val="visible"/>
                                      </p:to>
                                    </p:set>
                                    <p:animEffect transition="in" filter="dissolve">
                                      <p:cBhvr>
                                        <p:cTn id="180" dur="500"/>
                                        <p:tgtEl>
                                          <p:spTgt spid="59"/>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0"/>
                                        </p:tgtEl>
                                        <p:attrNameLst>
                                          <p:attrName>style.visibility</p:attrName>
                                        </p:attrNameLst>
                                      </p:cBhvr>
                                      <p:to>
                                        <p:strVal val="visible"/>
                                      </p:to>
                                    </p:set>
                                    <p:animEffect transition="in" filter="dissolve">
                                      <p:cBhvr>
                                        <p:cTn id="185" dur="500"/>
                                        <p:tgtEl>
                                          <p:spTgt spid="50"/>
                                        </p:tgtEl>
                                      </p:cBhvr>
                                    </p:animEffect>
                                  </p:childTnLst>
                                </p:cTn>
                              </p:par>
                            </p:childTnLst>
                          </p:cTn>
                        </p:par>
                      </p:childTnLst>
                    </p:cTn>
                  </p:par>
                  <p:par>
                    <p:cTn id="186" fill="hold">
                      <p:stCondLst>
                        <p:cond delay="indefinite"/>
                      </p:stCondLst>
                      <p:childTnLst>
                        <p:par>
                          <p:cTn id="187" fill="hold">
                            <p:stCondLst>
                              <p:cond delay="0"/>
                            </p:stCondLst>
                            <p:childTnLst>
                              <p:par>
                                <p:cTn id="188" presetID="9" presetClass="entr" presetSubtype="0" fill="hold" grpId="0" nodeType="clickEffect">
                                  <p:stCondLst>
                                    <p:cond delay="0"/>
                                  </p:stCondLst>
                                  <p:childTnLst>
                                    <p:set>
                                      <p:cBhvr>
                                        <p:cTn id="189" dur="1" fill="hold">
                                          <p:stCondLst>
                                            <p:cond delay="0"/>
                                          </p:stCondLst>
                                        </p:cTn>
                                        <p:tgtEl>
                                          <p:spTgt spid="42"/>
                                        </p:tgtEl>
                                        <p:attrNameLst>
                                          <p:attrName>style.visibility</p:attrName>
                                        </p:attrNameLst>
                                      </p:cBhvr>
                                      <p:to>
                                        <p:strVal val="visible"/>
                                      </p:to>
                                    </p:set>
                                    <p:animEffect transition="in" filter="dissolve">
                                      <p:cBhvr>
                                        <p:cTn id="190"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26" grpId="0" animBg="1"/>
      <p:bldP spid="31" grpId="0" animBg="1"/>
      <p:bldP spid="33" grpId="0"/>
      <p:bldP spid="34" grpId="0" animBg="1"/>
      <p:bldP spid="38" grpId="0"/>
      <p:bldP spid="46" grpId="0" animBg="1"/>
      <p:bldP spid="47" grpId="0" animBg="1"/>
      <p:bldP spid="50" grpId="0" animBg="1"/>
      <p:bldP spid="44" grpId="0" animBg="1"/>
      <p:bldP spid="48" grpId="0" animBg="1"/>
      <p:bldP spid="45" grpId="0" animBg="1"/>
      <p:bldP spid="52" grpId="0" animBg="1"/>
      <p:bldP spid="56" grpId="0" animBg="1"/>
      <p:bldP spid="57" grpId="0" animBg="1"/>
      <p:bldP spid="53" grpId="0" animBg="1"/>
      <p:bldP spid="54" grpId="0" animBg="1"/>
      <p:bldP spid="55" grpId="0" animBg="1"/>
      <p:bldP spid="58" grpId="0" animBg="1"/>
      <p:bldP spid="42" grpId="0" animBg="1"/>
      <p:bldP spid="60"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CC12C8C-70A6-0C4E-9824-8E3F92F12746}"/>
              </a:ext>
            </a:extLst>
          </p:cNvPr>
          <p:cNvSpPr/>
          <p:nvPr/>
        </p:nvSpPr>
        <p:spPr>
          <a:xfrm>
            <a:off x="556054" y="1291803"/>
            <a:ext cx="7361453" cy="4921860"/>
          </a:xfrm>
          <a:prstGeom prst="rect">
            <a:avLst/>
          </a:prstGeom>
          <a:solidFill>
            <a:schemeClr val="bg1">
              <a:lumMod val="95000"/>
            </a:schemeClr>
          </a:solidFill>
          <a:ln>
            <a:solidFill>
              <a:schemeClr val="accent1"/>
            </a:solidFill>
          </a:ln>
        </p:spPr>
        <p:txBody>
          <a:bodyPr wrap="square">
            <a:spAutoFit/>
          </a:bodyPr>
          <a:lstStyle/>
          <a:p>
            <a:r>
              <a:rPr lang="en-US" sz="1600" dirty="0">
                <a:solidFill>
                  <a:srgbClr val="931A68"/>
                </a:solidFill>
                <a:latin typeface="Menlo" panose="020B0609030804020204" pitchFamily="49" charset="0"/>
              </a:rPr>
              <a:t>public</a:t>
            </a:r>
            <a:r>
              <a:rPr lang="en-US" sz="1600" dirty="0">
                <a:latin typeface="Menlo" panose="020B0609030804020204" pitchFamily="49" charset="0"/>
              </a:rPr>
              <a:t> </a:t>
            </a:r>
            <a:r>
              <a:rPr lang="en-US" sz="1600" dirty="0">
                <a:solidFill>
                  <a:srgbClr val="931A68"/>
                </a:solidFill>
                <a:latin typeface="Menlo" panose="020B0609030804020204" pitchFamily="49" charset="0"/>
              </a:rPr>
              <a:t>class</a:t>
            </a:r>
            <a:r>
              <a:rPr lang="en-US" sz="1600" dirty="0">
                <a:latin typeface="Menlo" panose="020B0609030804020204" pitchFamily="49" charset="0"/>
              </a:rPr>
              <a:t> </a:t>
            </a:r>
            <a:r>
              <a:rPr lang="en-US" sz="1600" dirty="0" err="1">
                <a:latin typeface="Menlo" panose="020B0609030804020204" pitchFamily="49" charset="0"/>
              </a:rPr>
              <a:t>BinaryTree</a:t>
            </a:r>
            <a:r>
              <a:rPr lang="en-US" sz="1600" dirty="0">
                <a:latin typeface="Menlo" panose="020B0609030804020204" pitchFamily="49" charset="0"/>
              </a:rPr>
              <a:t>&lt;E </a:t>
            </a:r>
            <a:r>
              <a:rPr lang="en-US" sz="1600" dirty="0">
                <a:solidFill>
                  <a:srgbClr val="931A68"/>
                </a:solidFill>
                <a:latin typeface="Menlo" panose="020B0609030804020204" pitchFamily="49" charset="0"/>
              </a:rPr>
              <a:t>extends</a:t>
            </a:r>
            <a:r>
              <a:rPr lang="en-US" sz="1600" dirty="0">
                <a:latin typeface="Menlo" panose="020B0609030804020204" pitchFamily="49" charset="0"/>
              </a:rPr>
              <a:t> Comparable&lt;? </a:t>
            </a:r>
            <a:r>
              <a:rPr lang="en-US" sz="1600" dirty="0">
                <a:solidFill>
                  <a:srgbClr val="931A68"/>
                </a:solidFill>
                <a:latin typeface="Menlo" panose="020B0609030804020204" pitchFamily="49" charset="0"/>
              </a:rPr>
              <a:t>super</a:t>
            </a:r>
            <a:r>
              <a:rPr lang="en-US" sz="1600" dirty="0">
                <a:latin typeface="Menlo" panose="020B0609030804020204" pitchFamily="49" charset="0"/>
              </a:rPr>
              <a:t> E&gt;&gt; {</a:t>
            </a:r>
          </a:p>
          <a:p>
            <a:r>
              <a:rPr lang="en-US" sz="1600" dirty="0">
                <a:latin typeface="Menlo" panose="020B0609030804020204" pitchFamily="49" charset="0"/>
              </a:rPr>
              <a:t>    </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0326CC"/>
                </a:solidFill>
                <a:latin typeface="Menlo" panose="020B0609030804020204" pitchFamily="49" charset="0"/>
              </a:rPr>
              <a:t>root</a:t>
            </a:r>
            <a:r>
              <a:rPr lang="en-US" sz="1600" dirty="0">
                <a:latin typeface="Menlo" panose="020B0609030804020204" pitchFamily="49" charset="0"/>
              </a:rPr>
              <a:t>;</a:t>
            </a:r>
          </a:p>
          <a:p>
            <a:pPr>
              <a:spcBef>
                <a:spcPts val="100"/>
              </a:spcBef>
              <a:spcAft>
                <a:spcPts val="100"/>
              </a:spcAft>
            </a:pP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private</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a:t>
            </a:r>
            <a:r>
              <a:rPr lang="en-US" sz="1600" dirty="0" err="1">
                <a:latin typeface="Menlo" panose="020B0609030804020204" pitchFamily="49" charset="0"/>
              </a:rPr>
              <a:t>TreeNode</a:t>
            </a:r>
            <a:r>
              <a:rPr lang="en-US" sz="1600" dirty="0">
                <a:latin typeface="Menlo" panose="020B0609030804020204" pitchFamily="49" charset="0"/>
              </a:rPr>
              <a:t>&lt;E&gt; </a:t>
            </a:r>
            <a:r>
              <a:rPr lang="en-US" sz="1600" dirty="0">
                <a:solidFill>
                  <a:srgbClr val="7E504F"/>
                </a:solidFill>
                <a:latin typeface="Menlo" panose="020B0609030804020204" pitchFamily="49" charset="0"/>
              </a:rPr>
              <a:t>p</a:t>
            </a:r>
            <a:r>
              <a:rPr lang="en-US" sz="1600" dirty="0">
                <a:latin typeface="Menlo" panose="020B0609030804020204" pitchFamily="49" charset="0"/>
              </a:rPr>
              <a:t>, 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p</a:t>
            </a:r>
            <a:r>
              <a:rPr lang="en-US" sz="1600" dirty="0">
                <a:latin typeface="Menlo" panose="020B0609030804020204" pitchFamily="49" charset="0"/>
              </a:rPr>
              <a:t> == </a:t>
            </a:r>
            <a:r>
              <a:rPr lang="en-US" sz="1600" dirty="0">
                <a:solidFill>
                  <a:srgbClr val="931A68"/>
                </a:solidFill>
                <a:latin typeface="Menlo" panose="020B0609030804020204" pitchFamily="49" charset="0"/>
              </a:rPr>
              <a:t>null</a:t>
            </a:r>
            <a:r>
              <a:rPr lang="en-US" sz="1600" dirty="0">
                <a:latin typeface="Menlo" panose="020B0609030804020204" pitchFamily="49" charset="0"/>
              </a:rPr>
              <a:t>)</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false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err="1">
                <a:solidFill>
                  <a:srgbClr val="931A68"/>
                </a:solidFill>
                <a:latin typeface="Menlo" panose="020B0609030804020204" pitchFamily="49" charset="0"/>
              </a:rPr>
              <a:t>int</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a:t>
            </a:r>
            <a:r>
              <a:rPr lang="en-US" sz="1600" dirty="0" err="1">
                <a:solidFill>
                  <a:srgbClr val="7E504F"/>
                </a:solidFill>
                <a:latin typeface="Menlo" panose="020B0609030804020204" pitchFamily="49" charset="0"/>
              </a:rPr>
              <a:t>toSearch</a:t>
            </a:r>
            <a:r>
              <a:rPr lang="en-US" sz="1600" dirty="0" err="1">
                <a:latin typeface="Menlo" panose="020B0609030804020204" pitchFamily="49" charset="0"/>
              </a:rPr>
              <a:t>.compareTo</a:t>
            </a:r>
            <a:r>
              <a:rPr lang="en-US" sz="1600" dirty="0">
                <a:latin typeface="Menlo" panose="020B0609030804020204" pitchFamily="49" charset="0"/>
              </a:rPr>
              <a:t>(</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.getValue</a:t>
            </a:r>
            <a:r>
              <a:rPr lang="en-US" sz="1600" dirty="0">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 0)</a:t>
            </a:r>
          </a:p>
          <a:p>
            <a:pPr>
              <a:spcBef>
                <a:spcPts val="100"/>
              </a:spcBef>
              <a:spcAft>
                <a:spcPts val="100"/>
              </a:spcAft>
            </a:pP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solidFill>
                  <a:srgbClr val="000000"/>
                </a:solidFill>
                <a:latin typeface="Menlo" panose="020B0609030804020204" pitchFamily="49" charset="0"/>
              </a:rPr>
              <a:t> </a:t>
            </a:r>
            <a:r>
              <a:rPr lang="en-US" sz="1600" dirty="0">
                <a:solidFill>
                  <a:srgbClr val="931A68"/>
                </a:solidFill>
                <a:latin typeface="Menlo" panose="020B0609030804020204" pitchFamily="49" charset="0"/>
              </a:rPr>
              <a:t>true</a:t>
            </a:r>
            <a:r>
              <a:rPr lang="en-US" sz="1600" dirty="0">
                <a:solidFill>
                  <a:srgbClr val="000000"/>
                </a:solidFill>
                <a:latin typeface="Menlo" panose="020B0609030804020204" pitchFamily="49" charset="0"/>
              </a:rPr>
              <a:t>;</a:t>
            </a:r>
            <a:endParaRPr lang="en-US" sz="1600" dirty="0">
              <a:solidFill>
                <a:srgbClr val="931A68"/>
              </a:solidFill>
              <a:latin typeface="Menlo" panose="020B0609030804020204" pitchFamily="49" charset="0"/>
            </a:endParaRP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a:t>
            </a:r>
            <a:r>
              <a:rPr lang="en-US" sz="1600" dirty="0">
                <a:latin typeface="Menlo" panose="020B0609030804020204" pitchFamily="49" charset="0"/>
              </a:rPr>
              <a:t> </a:t>
            </a:r>
            <a:r>
              <a:rPr lang="en-US" sz="1600" dirty="0">
                <a:solidFill>
                  <a:srgbClr val="931A68"/>
                </a:solidFill>
                <a:latin typeface="Menlo" panose="020B0609030804020204" pitchFamily="49" charset="0"/>
              </a:rPr>
              <a:t>if</a:t>
            </a:r>
            <a:r>
              <a:rPr lang="en-US" sz="1600" dirty="0">
                <a:latin typeface="Menlo" panose="020B0609030804020204" pitchFamily="49" charset="0"/>
              </a:rPr>
              <a:t> (</a:t>
            </a:r>
            <a:r>
              <a:rPr lang="en-US" sz="1600" dirty="0">
                <a:solidFill>
                  <a:srgbClr val="7E504F"/>
                </a:solidFill>
                <a:latin typeface="Menlo" panose="020B0609030804020204" pitchFamily="49" charset="0"/>
              </a:rPr>
              <a:t>comp</a:t>
            </a:r>
            <a:r>
              <a:rPr lang="en-US" sz="1600" dirty="0">
                <a:latin typeface="Menlo" panose="020B0609030804020204" pitchFamily="49" charset="0"/>
              </a:rPr>
              <a:t> &lt;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left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else </a:t>
            </a:r>
            <a:r>
              <a:rPr lang="en-US" sz="1600" dirty="0">
                <a:solidFill>
                  <a:srgbClr val="1B8E1D"/>
                </a:solidFill>
                <a:latin typeface="Menlo" panose="020B0609030804020204" pitchFamily="49" charset="0"/>
              </a:rPr>
              <a:t>// comp &gt; 0</a:t>
            </a:r>
          </a:p>
          <a:p>
            <a:pPr>
              <a:spcBef>
                <a:spcPts val="100"/>
              </a:spcBef>
              <a:spcAft>
                <a:spcPts val="100"/>
              </a:spcAft>
            </a:pPr>
            <a:r>
              <a:rPr lang="en-US" sz="1600" dirty="0">
                <a:latin typeface="Menlo" panose="020B0609030804020204" pitchFamily="49" charset="0"/>
              </a:rPr>
              <a:t>   			</a:t>
            </a:r>
            <a:r>
              <a:rPr lang="en-US" sz="1600" dirty="0">
                <a:solidFill>
                  <a:srgbClr val="931A68"/>
                </a:solidFill>
                <a:latin typeface="Menlo" panose="020B0609030804020204" pitchFamily="49" charset="0"/>
              </a:rPr>
              <a:t>return</a:t>
            </a:r>
            <a:r>
              <a:rPr lang="en-US" sz="1600" dirty="0">
                <a:latin typeface="Menlo" panose="020B0609030804020204" pitchFamily="49" charset="0"/>
              </a:rPr>
              <a:t> search(</a:t>
            </a:r>
            <a:r>
              <a:rPr lang="en-US" sz="1600" dirty="0" err="1">
                <a:solidFill>
                  <a:srgbClr val="7E504F"/>
                </a:solidFill>
                <a:latin typeface="Menlo" panose="020B0609030804020204" pitchFamily="49" charset="0"/>
              </a:rPr>
              <a:t>p</a:t>
            </a:r>
            <a:r>
              <a:rPr lang="en-US" sz="1600" dirty="0" err="1">
                <a:latin typeface="Menlo" panose="020B0609030804020204" pitchFamily="49" charset="0"/>
              </a:rPr>
              <a:t>.</a:t>
            </a:r>
            <a:r>
              <a:rPr lang="en-US" sz="1600" dirty="0" err="1">
                <a:solidFill>
                  <a:srgbClr val="0326CC"/>
                </a:solidFill>
                <a:latin typeface="Menlo" panose="020B0609030804020204" pitchFamily="49" charset="0"/>
              </a:rPr>
              <a:t>right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endParaRPr lang="en-US" sz="1600" dirty="0">
              <a:solidFill>
                <a:srgbClr val="931A68"/>
              </a:solidFill>
              <a:latin typeface="Menlo" panose="020B0609030804020204" pitchFamily="49" charset="0"/>
            </a:endParaRPr>
          </a:p>
          <a:p>
            <a:pPr>
              <a:spcBef>
                <a:spcPts val="100"/>
              </a:spcBef>
              <a:spcAft>
                <a:spcPts val="100"/>
              </a:spcAft>
            </a:pPr>
            <a:r>
              <a:rPr lang="en-US" sz="1600" dirty="0">
                <a:solidFill>
                  <a:srgbClr val="931A68"/>
                </a:solidFill>
                <a:latin typeface="Menlo" panose="020B0609030804020204" pitchFamily="49" charset="0"/>
              </a:rPr>
              <a:t>	public</a:t>
            </a:r>
            <a:r>
              <a:rPr lang="en-US" sz="1600" dirty="0">
                <a:latin typeface="Menlo" panose="020B0609030804020204" pitchFamily="49" charset="0"/>
              </a:rPr>
              <a:t> </a:t>
            </a:r>
            <a:r>
              <a:rPr lang="en-US" sz="1600" dirty="0" err="1">
                <a:solidFill>
                  <a:srgbClr val="931A68"/>
                </a:solidFill>
                <a:latin typeface="Menlo" panose="020B0609030804020204" pitchFamily="49" charset="0"/>
              </a:rPr>
              <a:t>boolean</a:t>
            </a:r>
            <a:r>
              <a:rPr lang="en-US" sz="1600" dirty="0">
                <a:latin typeface="Menlo" panose="020B0609030804020204" pitchFamily="49" charset="0"/>
              </a:rPr>
              <a:t> search(E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 {</a:t>
            </a:r>
          </a:p>
          <a:p>
            <a:pPr>
              <a:spcBef>
                <a:spcPts val="100"/>
              </a:spcBef>
              <a:spcAft>
                <a:spcPts val="100"/>
              </a:spcAft>
            </a:pPr>
            <a:r>
              <a:rPr lang="en-US" sz="1600" dirty="0">
                <a:solidFill>
                  <a:srgbClr val="931A68"/>
                </a:solidFill>
                <a:latin typeface="Menlo" panose="020B0609030804020204" pitchFamily="49" charset="0"/>
              </a:rPr>
              <a:t>		return</a:t>
            </a:r>
            <a:r>
              <a:rPr lang="en-US" sz="1600" dirty="0">
                <a:latin typeface="Menlo" panose="020B0609030804020204" pitchFamily="49" charset="0"/>
              </a:rPr>
              <a:t> search(</a:t>
            </a:r>
            <a:r>
              <a:rPr lang="en-US" sz="1600" dirty="0">
                <a:solidFill>
                  <a:srgbClr val="0326CC"/>
                </a:solidFill>
                <a:latin typeface="Menlo" panose="020B0609030804020204" pitchFamily="49" charset="0"/>
              </a:rPr>
              <a:t>root</a:t>
            </a:r>
            <a:r>
              <a:rPr lang="en-US" sz="1600" dirty="0">
                <a:latin typeface="Menlo" panose="020B0609030804020204" pitchFamily="49" charset="0"/>
              </a:rPr>
              <a:t>, </a:t>
            </a:r>
            <a:r>
              <a:rPr lang="en-US" sz="1600" dirty="0" err="1">
                <a:solidFill>
                  <a:srgbClr val="7E504F"/>
                </a:solidFill>
                <a:latin typeface="Menlo" panose="020B0609030804020204" pitchFamily="49" charset="0"/>
              </a:rPr>
              <a:t>toSearch</a:t>
            </a:r>
            <a:r>
              <a:rPr lang="en-US" sz="1600" dirty="0">
                <a:latin typeface="Menlo" panose="020B0609030804020204" pitchFamily="49" charset="0"/>
              </a:rPr>
              <a:t>);</a:t>
            </a:r>
          </a:p>
          <a:p>
            <a:pPr>
              <a:spcBef>
                <a:spcPts val="100"/>
              </a:spcBef>
              <a:spcAft>
                <a:spcPts val="100"/>
              </a:spcAft>
            </a:pPr>
            <a:r>
              <a:rPr lang="en-US" sz="1600" dirty="0">
                <a:latin typeface="Menlo" panose="020B0609030804020204" pitchFamily="49" charset="0"/>
              </a:rPr>
              <a:t>	}</a:t>
            </a:r>
          </a:p>
          <a:p>
            <a:pPr>
              <a:spcBef>
                <a:spcPts val="100"/>
              </a:spcBef>
              <a:spcAft>
                <a:spcPts val="100"/>
              </a:spcAft>
            </a:pPr>
            <a:r>
              <a:rPr lang="en-US" sz="1600" dirty="0">
                <a:latin typeface="Menlo" panose="020B0609030804020204" pitchFamily="49" charset="0"/>
              </a:rPr>
              <a:t>}</a:t>
            </a:r>
          </a:p>
        </p:txBody>
      </p:sp>
      <p:sp>
        <p:nvSpPr>
          <p:cNvPr id="32" name="Rectangle 31">
            <a:extLst>
              <a:ext uri="{FF2B5EF4-FFF2-40B4-BE49-F238E27FC236}">
                <a16:creationId xmlns:a16="http://schemas.microsoft.com/office/drawing/2014/main" id="{6CB41B45-1D0F-CF4D-8FD9-12EE5C8CF777}"/>
              </a:ext>
            </a:extLst>
          </p:cNvPr>
          <p:cNvSpPr/>
          <p:nvPr/>
        </p:nvSpPr>
        <p:spPr>
          <a:xfrm>
            <a:off x="5714208" y="4932167"/>
            <a:ext cx="2809494" cy="1864048"/>
          </a:xfrm>
          <a:prstGeom prst="rect">
            <a:avLst/>
          </a:prstGeom>
          <a:solidFill>
            <a:schemeClr val="bg1"/>
          </a:solidFill>
          <a:ln w="3175">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a:extLst>
              <a:ext uri="{FF2B5EF4-FFF2-40B4-BE49-F238E27FC236}">
                <a16:creationId xmlns:a16="http://schemas.microsoft.com/office/drawing/2014/main" id="{A17CCD54-7777-AF45-94B3-DBB9B240122A}"/>
              </a:ext>
            </a:extLst>
          </p:cNvPr>
          <p:cNvSpPr>
            <a:spLocks noGrp="1"/>
          </p:cNvSpPr>
          <p:nvPr>
            <p:ph type="title"/>
          </p:nvPr>
        </p:nvSpPr>
        <p:spPr>
          <a:xfrm>
            <a:off x="457200" y="148803"/>
            <a:ext cx="8229600" cy="1143000"/>
          </a:xfrm>
        </p:spPr>
        <p:txBody>
          <a:bodyPr/>
          <a:lstStyle/>
          <a:p>
            <a:r>
              <a:rPr lang="en-US" altLang="zh-CN" dirty="0"/>
              <a:t>Searching</a:t>
            </a:r>
            <a:r>
              <a:rPr lang="zh-CN" altLang="en-US" dirty="0"/>
              <a:t> </a:t>
            </a:r>
            <a:r>
              <a:rPr lang="en-US" altLang="zh-CN" dirty="0"/>
              <a:t>a</a:t>
            </a:r>
            <a:r>
              <a:rPr lang="zh-CN" altLang="en-US" dirty="0"/>
              <a:t> </a:t>
            </a:r>
            <a:r>
              <a:rPr lang="en-US" altLang="zh-CN" dirty="0"/>
              <a:t>BST</a:t>
            </a:r>
            <a:r>
              <a:rPr lang="zh-CN" altLang="en-US" dirty="0"/>
              <a:t> </a:t>
            </a:r>
            <a:r>
              <a:rPr lang="en-US" altLang="zh-CN" dirty="0"/>
              <a:t>Recursively</a:t>
            </a:r>
            <a:endParaRPr lang="en-US" dirty="0"/>
          </a:p>
        </p:txBody>
      </p:sp>
      <p:grpSp>
        <p:nvGrpSpPr>
          <p:cNvPr id="5" name="Group 4">
            <a:extLst>
              <a:ext uri="{FF2B5EF4-FFF2-40B4-BE49-F238E27FC236}">
                <a16:creationId xmlns:a16="http://schemas.microsoft.com/office/drawing/2014/main" id="{8D27043B-6C0D-CC4E-96CB-4977C28CC95F}"/>
              </a:ext>
            </a:extLst>
          </p:cNvPr>
          <p:cNvGrpSpPr/>
          <p:nvPr/>
        </p:nvGrpSpPr>
        <p:grpSpPr>
          <a:xfrm>
            <a:off x="5960040" y="5006309"/>
            <a:ext cx="2449552" cy="1719649"/>
            <a:chOff x="959084" y="3860817"/>
            <a:chExt cx="3254675" cy="2055395"/>
          </a:xfrm>
        </p:grpSpPr>
        <p:sp>
          <p:nvSpPr>
            <p:cNvPr id="6" name="object 11">
              <a:extLst>
                <a:ext uri="{FF2B5EF4-FFF2-40B4-BE49-F238E27FC236}">
                  <a16:creationId xmlns:a16="http://schemas.microsoft.com/office/drawing/2014/main" id="{71379A0B-1705-F84F-9037-73FB0E452B8F}"/>
                </a:ext>
              </a:extLst>
            </p:cNvPr>
            <p:cNvSpPr/>
            <p:nvPr/>
          </p:nvSpPr>
          <p:spPr>
            <a:xfrm>
              <a:off x="1791134" y="4318472"/>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04501A96-2507-4745-8266-8B164BFC806F}"/>
                </a:ext>
              </a:extLst>
            </p:cNvPr>
            <p:cNvSpPr/>
            <p:nvPr/>
          </p:nvSpPr>
          <p:spPr>
            <a:xfrm>
              <a:off x="2735904" y="4330550"/>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896CCF90-1EE8-F841-AF74-CC007AE1EEF1}"/>
                </a:ext>
              </a:extLst>
            </p:cNvPr>
            <p:cNvSpPr/>
            <p:nvPr/>
          </p:nvSpPr>
          <p:spPr>
            <a:xfrm>
              <a:off x="1312573" y="5111032"/>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71FA5B23-3EE1-9643-8C75-203D3B44C23E}"/>
                </a:ext>
              </a:extLst>
            </p:cNvPr>
            <p:cNvSpPr/>
            <p:nvPr/>
          </p:nvSpPr>
          <p:spPr>
            <a:xfrm>
              <a:off x="1913104" y="5093602"/>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0" name="object 11">
              <a:extLst>
                <a:ext uri="{FF2B5EF4-FFF2-40B4-BE49-F238E27FC236}">
                  <a16:creationId xmlns:a16="http://schemas.microsoft.com/office/drawing/2014/main" id="{8D97B8B6-E37A-3845-ABFD-7D57B5988C74}"/>
                </a:ext>
              </a:extLst>
            </p:cNvPr>
            <p:cNvSpPr/>
            <p:nvPr/>
          </p:nvSpPr>
          <p:spPr>
            <a:xfrm>
              <a:off x="2897812" y="5111032"/>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1" name="object 23">
              <a:extLst>
                <a:ext uri="{FF2B5EF4-FFF2-40B4-BE49-F238E27FC236}">
                  <a16:creationId xmlns:a16="http://schemas.microsoft.com/office/drawing/2014/main" id="{13A001D9-5A94-B641-AB0B-C01270A59C0E}"/>
                </a:ext>
              </a:extLst>
            </p:cNvPr>
            <p:cNvSpPr/>
            <p:nvPr/>
          </p:nvSpPr>
          <p:spPr>
            <a:xfrm>
              <a:off x="3494953" y="5093602"/>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2" name="object 13">
              <a:extLst>
                <a:ext uri="{FF2B5EF4-FFF2-40B4-BE49-F238E27FC236}">
                  <a16:creationId xmlns:a16="http://schemas.microsoft.com/office/drawing/2014/main" id="{03C58960-57D5-9741-92AC-1F3C010BE385}"/>
                </a:ext>
              </a:extLst>
            </p:cNvPr>
            <p:cNvSpPr/>
            <p:nvPr/>
          </p:nvSpPr>
          <p:spPr>
            <a:xfrm>
              <a:off x="2660101" y="53531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3" name="object 19">
              <a:extLst>
                <a:ext uri="{FF2B5EF4-FFF2-40B4-BE49-F238E27FC236}">
                  <a16:creationId xmlns:a16="http://schemas.microsoft.com/office/drawing/2014/main" id="{0899F760-1E4F-0746-8341-3A77CD16A8E2}"/>
                </a:ext>
              </a:extLst>
            </p:cNvPr>
            <p:cNvSpPr/>
            <p:nvPr/>
          </p:nvSpPr>
          <p:spPr>
            <a:xfrm>
              <a:off x="1936250" y="536003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4" name="object 19">
              <a:extLst>
                <a:ext uri="{FF2B5EF4-FFF2-40B4-BE49-F238E27FC236}">
                  <a16:creationId xmlns:a16="http://schemas.microsoft.com/office/drawing/2014/main" id="{2C69984A-2CDF-EF42-ADF1-3280B33CC916}"/>
                </a:ext>
              </a:extLst>
            </p:cNvPr>
            <p:cNvSpPr/>
            <p:nvPr/>
          </p:nvSpPr>
          <p:spPr>
            <a:xfrm>
              <a:off x="2232298" y="386081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nchor="ctr"/>
            <a:lstStyle/>
            <a:p>
              <a:endParaRPr sz="20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BC23C884-DA05-BE42-833C-47F662E0540E}"/>
                </a:ext>
              </a:extLst>
            </p:cNvPr>
            <p:cNvSpPr/>
            <p:nvPr/>
          </p:nvSpPr>
          <p:spPr>
            <a:xfrm>
              <a:off x="959084" y="536003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6" name="object 8">
              <a:extLst>
                <a:ext uri="{FF2B5EF4-FFF2-40B4-BE49-F238E27FC236}">
                  <a16:creationId xmlns:a16="http://schemas.microsoft.com/office/drawing/2014/main" id="{DCAEF5B0-7381-734B-8AAF-98E56DF4EC2A}"/>
                </a:ext>
              </a:extLst>
            </p:cNvPr>
            <p:cNvSpPr/>
            <p:nvPr/>
          </p:nvSpPr>
          <p:spPr>
            <a:xfrm>
              <a:off x="3621664" y="53531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CCEF5E8F-D0D6-3949-A983-6C19A586907F}"/>
                </a:ext>
              </a:extLst>
            </p:cNvPr>
            <p:cNvSpPr txBox="1"/>
            <p:nvPr/>
          </p:nvSpPr>
          <p:spPr>
            <a:xfrm>
              <a:off x="2369732" y="3991916"/>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8" name="object 9">
              <a:extLst>
                <a:ext uri="{FF2B5EF4-FFF2-40B4-BE49-F238E27FC236}">
                  <a16:creationId xmlns:a16="http://schemas.microsoft.com/office/drawing/2014/main" id="{8CA6B6B0-131B-DF41-B613-3E3B306923CC}"/>
                </a:ext>
              </a:extLst>
            </p:cNvPr>
            <p:cNvSpPr txBox="1"/>
            <p:nvPr/>
          </p:nvSpPr>
          <p:spPr>
            <a:xfrm>
              <a:off x="2068006" y="5508919"/>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9" name="object 9">
              <a:extLst>
                <a:ext uri="{FF2B5EF4-FFF2-40B4-BE49-F238E27FC236}">
                  <a16:creationId xmlns:a16="http://schemas.microsoft.com/office/drawing/2014/main" id="{11F1E4B0-EB61-004D-BC56-BDEA05C9AEF2}"/>
                </a:ext>
              </a:extLst>
            </p:cNvPr>
            <p:cNvSpPr txBox="1"/>
            <p:nvPr/>
          </p:nvSpPr>
          <p:spPr>
            <a:xfrm>
              <a:off x="2785471" y="548854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L</a:t>
              </a:r>
            </a:p>
          </p:txBody>
        </p:sp>
        <p:sp>
          <p:nvSpPr>
            <p:cNvPr id="20" name="object 9">
              <a:extLst>
                <a:ext uri="{FF2B5EF4-FFF2-40B4-BE49-F238E27FC236}">
                  <a16:creationId xmlns:a16="http://schemas.microsoft.com/office/drawing/2014/main" id="{043E5DC7-470A-D34D-B65B-D88116EDAFE9}"/>
                </a:ext>
              </a:extLst>
            </p:cNvPr>
            <p:cNvSpPr txBox="1"/>
            <p:nvPr/>
          </p:nvSpPr>
          <p:spPr>
            <a:xfrm>
              <a:off x="1096517" y="5480592"/>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21" name="object 9">
              <a:extLst>
                <a:ext uri="{FF2B5EF4-FFF2-40B4-BE49-F238E27FC236}">
                  <a16:creationId xmlns:a16="http://schemas.microsoft.com/office/drawing/2014/main" id="{80D1EDAB-0ACC-1D4C-9288-37CC15DAC336}"/>
                </a:ext>
              </a:extLst>
            </p:cNvPr>
            <p:cNvSpPr txBox="1"/>
            <p:nvPr/>
          </p:nvSpPr>
          <p:spPr>
            <a:xfrm>
              <a:off x="3701623" y="5478397"/>
              <a:ext cx="432176"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Q</a:t>
              </a:r>
            </a:p>
          </p:txBody>
        </p:sp>
        <p:sp>
          <p:nvSpPr>
            <p:cNvPr id="22" name="object 13">
              <a:extLst>
                <a:ext uri="{FF2B5EF4-FFF2-40B4-BE49-F238E27FC236}">
                  <a16:creationId xmlns:a16="http://schemas.microsoft.com/office/drawing/2014/main" id="{DF0960D8-9850-664D-8856-354007B2CAE0}"/>
                </a:ext>
              </a:extLst>
            </p:cNvPr>
            <p:cNvSpPr/>
            <p:nvPr/>
          </p:nvSpPr>
          <p:spPr>
            <a:xfrm>
              <a:off x="1477138" y="460286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ABF2F325-7949-3B47-8C3E-8576DD4FE54D}"/>
                </a:ext>
              </a:extLst>
            </p:cNvPr>
            <p:cNvSpPr txBox="1"/>
            <p:nvPr/>
          </p:nvSpPr>
          <p:spPr>
            <a:xfrm>
              <a:off x="1614572" y="4732067"/>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24" name="object 24">
              <a:extLst>
                <a:ext uri="{FF2B5EF4-FFF2-40B4-BE49-F238E27FC236}">
                  <a16:creationId xmlns:a16="http://schemas.microsoft.com/office/drawing/2014/main" id="{CB902184-7DA1-3049-A322-785668040ECD}"/>
                </a:ext>
              </a:extLst>
            </p:cNvPr>
            <p:cNvSpPr/>
            <p:nvPr/>
          </p:nvSpPr>
          <p:spPr>
            <a:xfrm>
              <a:off x="3059330" y="460286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nchor="ctr"/>
            <a:lstStyle/>
            <a:p>
              <a:endParaRPr sz="2400">
                <a:solidFill>
                  <a:schemeClr val="bg1"/>
                </a:solidFill>
                <a:latin typeface="Arial" charset="0"/>
                <a:ea typeface="Arial" charset="0"/>
                <a:cs typeface="Arial" charset="0"/>
              </a:endParaRPr>
            </a:p>
          </p:txBody>
        </p:sp>
        <p:sp>
          <p:nvSpPr>
            <p:cNvPr id="25" name="object 9">
              <a:extLst>
                <a:ext uri="{FF2B5EF4-FFF2-40B4-BE49-F238E27FC236}">
                  <a16:creationId xmlns:a16="http://schemas.microsoft.com/office/drawing/2014/main" id="{FB0F393C-3F98-EC40-83FF-D467795F5026}"/>
                </a:ext>
              </a:extLst>
            </p:cNvPr>
            <p:cNvSpPr txBox="1"/>
            <p:nvPr/>
          </p:nvSpPr>
          <p:spPr>
            <a:xfrm>
              <a:off x="3196764" y="4746800"/>
              <a:ext cx="317225" cy="258404"/>
            </a:xfrm>
            <a:prstGeom prst="rect">
              <a:avLst/>
            </a:prstGeom>
            <a:solidFill>
              <a:srgbClr val="92D050"/>
            </a:solidFill>
            <a:ln w="9525">
              <a:noFill/>
            </a:ln>
          </p:spPr>
          <p:txBody>
            <a:bodyPr vert="horz" wrap="square" lIns="0" tIns="12065" rIns="0" bIns="0" spcCol="0" rtlCol="0" anchor="ctr">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M</a:t>
              </a:r>
            </a:p>
          </p:txBody>
        </p:sp>
      </p:grpSp>
      <p:sp>
        <p:nvSpPr>
          <p:cNvPr id="26" name="Rectangle 25">
            <a:extLst>
              <a:ext uri="{FF2B5EF4-FFF2-40B4-BE49-F238E27FC236}">
                <a16:creationId xmlns:a16="http://schemas.microsoft.com/office/drawing/2014/main" id="{AEDBAF05-4608-2F40-98E4-16580B851DBD}"/>
              </a:ext>
            </a:extLst>
          </p:cNvPr>
          <p:cNvSpPr/>
          <p:nvPr/>
        </p:nvSpPr>
        <p:spPr>
          <a:xfrm>
            <a:off x="5817774" y="5153854"/>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root</a:t>
            </a:r>
            <a:endParaRPr lang="en-US" sz="1600" dirty="0">
              <a:solidFill>
                <a:schemeClr val="accent1"/>
              </a:solidFill>
              <a:latin typeface="Arial" panose="020B0604020202020204" pitchFamily="34" charset="0"/>
              <a:cs typeface="Arial" panose="020B0604020202020204" pitchFamily="34" charset="0"/>
            </a:endParaRPr>
          </a:p>
        </p:txBody>
      </p:sp>
      <p:cxnSp>
        <p:nvCxnSpPr>
          <p:cNvPr id="27" name="Straight Connector 26">
            <a:extLst>
              <a:ext uri="{FF2B5EF4-FFF2-40B4-BE49-F238E27FC236}">
                <a16:creationId xmlns:a16="http://schemas.microsoft.com/office/drawing/2014/main" id="{92E5426B-D217-1B43-93E8-1ED25640E39F}"/>
              </a:ext>
            </a:extLst>
          </p:cNvPr>
          <p:cNvCxnSpPr>
            <a:cxnSpLocks/>
            <a:endCxn id="26" idx="3"/>
          </p:cNvCxnSpPr>
          <p:nvPr/>
        </p:nvCxnSpPr>
        <p:spPr>
          <a:xfrm flipH="1">
            <a:off x="6557405" y="5271993"/>
            <a:ext cx="352516" cy="36021"/>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33" name="Rectangle 32">
            <a:extLst>
              <a:ext uri="{FF2B5EF4-FFF2-40B4-BE49-F238E27FC236}">
                <a16:creationId xmlns:a16="http://schemas.microsoft.com/office/drawing/2014/main" id="{8C5BCC61-8784-8D43-9514-AFD2D4B3FEDD}"/>
              </a:ext>
            </a:extLst>
          </p:cNvPr>
          <p:cNvSpPr/>
          <p:nvPr/>
        </p:nvSpPr>
        <p:spPr>
          <a:xfrm>
            <a:off x="7695952" y="5047365"/>
            <a:ext cx="739631" cy="308319"/>
          </a:xfrm>
          <a:prstGeom prst="rect">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600" dirty="0">
                <a:solidFill>
                  <a:schemeClr val="accent1"/>
                </a:solidFill>
                <a:latin typeface="Arial" panose="020B0604020202020204" pitchFamily="34" charset="0"/>
                <a:cs typeface="Arial" panose="020B0604020202020204" pitchFamily="34" charset="0"/>
              </a:rPr>
              <a:t>p</a:t>
            </a:r>
            <a:endParaRPr lang="en-US" sz="1600" dirty="0">
              <a:solidFill>
                <a:schemeClr val="accent1"/>
              </a:solidFill>
              <a:latin typeface="Arial" panose="020B0604020202020204" pitchFamily="34" charset="0"/>
              <a:cs typeface="Arial" panose="020B0604020202020204" pitchFamily="34" charset="0"/>
            </a:endParaRPr>
          </a:p>
        </p:txBody>
      </p:sp>
      <p:sp>
        <p:nvSpPr>
          <p:cNvPr id="38" name="Rectangle 37">
            <a:extLst>
              <a:ext uri="{FF2B5EF4-FFF2-40B4-BE49-F238E27FC236}">
                <a16:creationId xmlns:a16="http://schemas.microsoft.com/office/drawing/2014/main" id="{7382B38C-AAEE-AD48-BD9F-C09018BAB769}"/>
              </a:ext>
            </a:extLst>
          </p:cNvPr>
          <p:cNvSpPr/>
          <p:nvPr/>
        </p:nvSpPr>
        <p:spPr>
          <a:xfrm>
            <a:off x="1486746" y="2359228"/>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9" name="Rectangle 38">
            <a:extLst>
              <a:ext uri="{FF2B5EF4-FFF2-40B4-BE49-F238E27FC236}">
                <a16:creationId xmlns:a16="http://schemas.microsoft.com/office/drawing/2014/main" id="{6B5CB323-38E7-0144-8BC5-43E04B5BEA4B}"/>
              </a:ext>
            </a:extLst>
          </p:cNvPr>
          <p:cNvSpPr/>
          <p:nvPr/>
        </p:nvSpPr>
        <p:spPr>
          <a:xfrm>
            <a:off x="3884879" y="2443720"/>
            <a:ext cx="1573892"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Tree is empty</a:t>
            </a:r>
          </a:p>
        </p:txBody>
      </p:sp>
      <p:sp>
        <p:nvSpPr>
          <p:cNvPr id="40" name="Rectangle 39">
            <a:extLst>
              <a:ext uri="{FF2B5EF4-FFF2-40B4-BE49-F238E27FC236}">
                <a16:creationId xmlns:a16="http://schemas.microsoft.com/office/drawing/2014/main" id="{7A4FCAB4-20FB-0C41-8709-A31DE7EDB134}"/>
              </a:ext>
            </a:extLst>
          </p:cNvPr>
          <p:cNvSpPr/>
          <p:nvPr/>
        </p:nvSpPr>
        <p:spPr>
          <a:xfrm>
            <a:off x="1486746" y="3183872"/>
            <a:ext cx="2220281"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1" name="Rectangle 40">
            <a:extLst>
              <a:ext uri="{FF2B5EF4-FFF2-40B4-BE49-F238E27FC236}">
                <a16:creationId xmlns:a16="http://schemas.microsoft.com/office/drawing/2014/main" id="{3DA15A89-4287-A14F-94AC-1B5F7969E74F}"/>
              </a:ext>
            </a:extLst>
          </p:cNvPr>
          <p:cNvSpPr/>
          <p:nvPr/>
        </p:nvSpPr>
        <p:spPr>
          <a:xfrm>
            <a:off x="3909593" y="3252975"/>
            <a:ext cx="1082348"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Found it!</a:t>
            </a:r>
          </a:p>
        </p:txBody>
      </p:sp>
      <p:sp>
        <p:nvSpPr>
          <p:cNvPr id="42" name="Rectangle 41">
            <a:extLst>
              <a:ext uri="{FF2B5EF4-FFF2-40B4-BE49-F238E27FC236}">
                <a16:creationId xmlns:a16="http://schemas.microsoft.com/office/drawing/2014/main" id="{8EB09FC6-8421-6749-A8D3-ED74FA93C0EE}"/>
              </a:ext>
            </a:extLst>
          </p:cNvPr>
          <p:cNvSpPr/>
          <p:nvPr/>
        </p:nvSpPr>
        <p:spPr>
          <a:xfrm>
            <a:off x="1486745" y="3716125"/>
            <a:ext cx="4473295"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3" name="Rectangle 42">
            <a:extLst>
              <a:ext uri="{FF2B5EF4-FFF2-40B4-BE49-F238E27FC236}">
                <a16:creationId xmlns:a16="http://schemas.microsoft.com/office/drawing/2014/main" id="{7BDD3A00-D931-184B-B47E-FAD827E0F66D}"/>
              </a:ext>
            </a:extLst>
          </p:cNvPr>
          <p:cNvSpPr/>
          <p:nvPr/>
        </p:nvSpPr>
        <p:spPr>
          <a:xfrm>
            <a:off x="1486744" y="4251297"/>
            <a:ext cx="4572150" cy="532253"/>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44" name="Rectangle 43">
            <a:extLst>
              <a:ext uri="{FF2B5EF4-FFF2-40B4-BE49-F238E27FC236}">
                <a16:creationId xmlns:a16="http://schemas.microsoft.com/office/drawing/2014/main" id="{3DD091BE-9279-EC44-8C0A-A7E02F7DDB31}"/>
              </a:ext>
            </a:extLst>
          </p:cNvPr>
          <p:cNvSpPr/>
          <p:nvPr/>
        </p:nvSpPr>
        <p:spPr>
          <a:xfrm>
            <a:off x="5974450" y="3791941"/>
            <a:ext cx="979755"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left</a:t>
            </a:r>
          </a:p>
        </p:txBody>
      </p:sp>
      <p:sp>
        <p:nvSpPr>
          <p:cNvPr id="45" name="Rectangle 44">
            <a:extLst>
              <a:ext uri="{FF2B5EF4-FFF2-40B4-BE49-F238E27FC236}">
                <a16:creationId xmlns:a16="http://schemas.microsoft.com/office/drawing/2014/main" id="{B3910A2B-7E3A-4E4D-AD60-E281DC4295D9}"/>
              </a:ext>
            </a:extLst>
          </p:cNvPr>
          <p:cNvSpPr/>
          <p:nvPr/>
        </p:nvSpPr>
        <p:spPr>
          <a:xfrm>
            <a:off x="6058161" y="4316177"/>
            <a:ext cx="1120820"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look right</a:t>
            </a:r>
          </a:p>
        </p:txBody>
      </p:sp>
      <p:sp>
        <p:nvSpPr>
          <p:cNvPr id="46" name="TextBox 45">
            <a:extLst>
              <a:ext uri="{FF2B5EF4-FFF2-40B4-BE49-F238E27FC236}">
                <a16:creationId xmlns:a16="http://schemas.microsoft.com/office/drawing/2014/main" id="{B13920F5-68E5-664E-84B8-0A045F1E3698}"/>
              </a:ext>
            </a:extLst>
          </p:cNvPr>
          <p:cNvSpPr txBox="1"/>
          <p:nvPr/>
        </p:nvSpPr>
        <p:spPr>
          <a:xfrm>
            <a:off x="3386575" y="6320273"/>
            <a:ext cx="1976823" cy="369332"/>
          </a:xfrm>
          <a:prstGeom prst="rect">
            <a:avLst/>
          </a:prstGeom>
          <a:noFill/>
          <a:ln>
            <a:solidFill>
              <a:schemeClr val="accent1"/>
            </a:solidFill>
          </a:ln>
        </p:spPr>
        <p:txBody>
          <a:bodyPr wrap="none" rtlCol="0">
            <a:spAutoFit/>
          </a:bodyPr>
          <a:lstStyle/>
          <a:p>
            <a:r>
              <a:rPr lang="en-US" altLang="zh-CN" dirty="0" err="1">
                <a:latin typeface="Courier" pitchFamily="2" charset="0"/>
              </a:rPr>
              <a:t>t.search</a:t>
            </a:r>
            <a:r>
              <a:rPr lang="en-US" altLang="zh-CN" dirty="0">
                <a:latin typeface="Courier" pitchFamily="2" charset="0"/>
              </a:rPr>
              <a:t>(’L’)</a:t>
            </a:r>
            <a:endParaRPr lang="en-US" dirty="0">
              <a:latin typeface="Courier" pitchFamily="2" charset="0"/>
            </a:endParaRPr>
          </a:p>
        </p:txBody>
      </p:sp>
      <p:cxnSp>
        <p:nvCxnSpPr>
          <p:cNvPr id="47" name="Straight Connector 46">
            <a:extLst>
              <a:ext uri="{FF2B5EF4-FFF2-40B4-BE49-F238E27FC236}">
                <a16:creationId xmlns:a16="http://schemas.microsoft.com/office/drawing/2014/main" id="{C828CFA0-4E3C-CF4E-AE50-713B65B8E53B}"/>
              </a:ext>
            </a:extLst>
          </p:cNvPr>
          <p:cNvCxnSpPr>
            <a:cxnSpLocks/>
            <a:endCxn id="33" idx="1"/>
          </p:cNvCxnSpPr>
          <p:nvPr/>
        </p:nvCxnSpPr>
        <p:spPr>
          <a:xfrm flipV="1">
            <a:off x="7381132" y="5201525"/>
            <a:ext cx="314820" cy="46909"/>
          </a:xfrm>
          <a:prstGeom prst="line">
            <a:avLst/>
          </a:prstGeom>
          <a:ln w="19050">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CF9B1BEF-7087-DB4C-80DE-1ACE0D66594A}"/>
              </a:ext>
            </a:extLst>
          </p:cNvPr>
          <p:cNvSpPr/>
          <p:nvPr/>
        </p:nvSpPr>
        <p:spPr>
          <a:xfrm>
            <a:off x="7158177" y="5586097"/>
            <a:ext cx="1365526" cy="119776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2" name="Rectangle 51">
            <a:extLst>
              <a:ext uri="{FF2B5EF4-FFF2-40B4-BE49-F238E27FC236}">
                <a16:creationId xmlns:a16="http://schemas.microsoft.com/office/drawing/2014/main" id="{0F86F6AF-A0BD-604A-BE68-25EF2C522392}"/>
              </a:ext>
            </a:extLst>
          </p:cNvPr>
          <p:cNvSpPr/>
          <p:nvPr/>
        </p:nvSpPr>
        <p:spPr>
          <a:xfrm>
            <a:off x="7158177" y="6086343"/>
            <a:ext cx="650243" cy="697515"/>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dirty="0">
              <a:latin typeface="Arial"/>
              <a:cs typeface="Arial"/>
            </a:endParaRPr>
          </a:p>
        </p:txBody>
      </p:sp>
      <p:sp>
        <p:nvSpPr>
          <p:cNvPr id="53" name="Rectangle 52">
            <a:extLst>
              <a:ext uri="{FF2B5EF4-FFF2-40B4-BE49-F238E27FC236}">
                <a16:creationId xmlns:a16="http://schemas.microsoft.com/office/drawing/2014/main" id="{365730BF-6B1F-664D-B2BE-BAFF68B1C7B5}"/>
              </a:ext>
            </a:extLst>
          </p:cNvPr>
          <p:cNvSpPr/>
          <p:nvPr/>
        </p:nvSpPr>
        <p:spPr>
          <a:xfrm>
            <a:off x="3805881" y="2003797"/>
            <a:ext cx="1908327" cy="411552"/>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54" name="Rectangle 53">
            <a:extLst>
              <a:ext uri="{FF2B5EF4-FFF2-40B4-BE49-F238E27FC236}">
                <a16:creationId xmlns:a16="http://schemas.microsoft.com/office/drawing/2014/main" id="{13779503-857C-6742-862E-69234D4A9441}"/>
              </a:ext>
            </a:extLst>
          </p:cNvPr>
          <p:cNvSpPr/>
          <p:nvPr/>
        </p:nvSpPr>
        <p:spPr>
          <a:xfrm>
            <a:off x="4846965" y="1604721"/>
            <a:ext cx="2877711" cy="369332"/>
          </a:xfrm>
          <a:prstGeom prst="rect">
            <a:avLst/>
          </a:prstGeom>
        </p:spPr>
        <p:txBody>
          <a:bodyPr wrap="none">
            <a:spAutoFit/>
          </a:bodyPr>
          <a:lstStyle/>
          <a:p>
            <a:pPr>
              <a:spcBef>
                <a:spcPts val="100"/>
              </a:spcBef>
              <a:spcAft>
                <a:spcPts val="100"/>
              </a:spcAft>
            </a:pPr>
            <a:r>
              <a:rPr lang="en-US" altLang="zh-CN" dirty="0">
                <a:solidFill>
                  <a:schemeClr val="accent6"/>
                </a:solidFill>
                <a:latin typeface="Arial" panose="020B0604020202020204" pitchFamily="34" charset="0"/>
                <a:cs typeface="Arial" panose="020B0604020202020204" pitchFamily="34" charset="0"/>
              </a:rPr>
              <a:t>Root of the tree we look at</a:t>
            </a:r>
          </a:p>
        </p:txBody>
      </p:sp>
    </p:spTree>
    <p:extLst>
      <p:ext uri="{BB962C8B-B14F-4D97-AF65-F5344CB8AC3E}">
        <p14:creationId xmlns:p14="http://schemas.microsoft.com/office/powerpoint/2010/main" val="847720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dissolve">
                                      <p:cBhvr>
                                        <p:cTn id="10" dur="500"/>
                                        <p:tgtEl>
                                          <p:spTgt spid="4">
                                            <p:txEl>
                                              <p:pRg st="0" end="0"/>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dissolve">
                                      <p:cBhvr>
                                        <p:cTn id="13" dur="500"/>
                                        <p:tgtEl>
                                          <p:spTgt spid="4">
                                            <p:txEl>
                                              <p:pRg st="1" end="1"/>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dissolv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dissolve">
                                      <p:cBhvr>
                                        <p:cTn id="21" dur="500"/>
                                        <p:tgtEl>
                                          <p:spTgt spid="53"/>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54"/>
                                        </p:tgtEl>
                                        <p:attrNameLst>
                                          <p:attrName>style.visibility</p:attrName>
                                        </p:attrNameLst>
                                      </p:cBhvr>
                                      <p:to>
                                        <p:strVal val="visible"/>
                                      </p:to>
                                    </p:set>
                                    <p:animEffect transition="in" filter="dissolve">
                                      <p:cBhvr>
                                        <p:cTn id="24" dur="500"/>
                                        <p:tgtEl>
                                          <p:spTgt spid="54"/>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animEffect transition="in" filter="dissolve">
                                      <p:cBhvr>
                                        <p:cTn id="29" dur="500"/>
                                        <p:tgtEl>
                                          <p:spTgt spid="4">
                                            <p:txEl>
                                              <p:pRg st="4" end="4"/>
                                            </p:txEl>
                                          </p:spTgt>
                                        </p:tgtEl>
                                      </p:cBhvr>
                                    </p:animEffect>
                                  </p:childTnLst>
                                </p:cTn>
                              </p:par>
                              <p:par>
                                <p:cTn id="30" presetID="9" presetClass="entr" presetSubtype="0" fill="hold" nodeType="with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dissolve">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dissolve">
                                      <p:cBhvr>
                                        <p:cTn id="37" dur="500"/>
                                        <p:tgtEl>
                                          <p:spTgt spid="3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dissolve">
                                      <p:cBhvr>
                                        <p:cTn id="40" dur="500"/>
                                        <p:tgtEl>
                                          <p:spTgt spid="39"/>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animEffect transition="in" filter="dissolve">
                                      <p:cBhvr>
                                        <p:cTn id="45" dur="500"/>
                                        <p:tgtEl>
                                          <p:spTgt spid="4">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nodeType="clickEffect">
                                  <p:stCondLst>
                                    <p:cond delay="0"/>
                                  </p:stCondLst>
                                  <p:childTnLst>
                                    <p:set>
                                      <p:cBhvr>
                                        <p:cTn id="49" dur="1" fill="hold">
                                          <p:stCondLst>
                                            <p:cond delay="0"/>
                                          </p:stCondLst>
                                        </p:cTn>
                                        <p:tgtEl>
                                          <p:spTgt spid="4">
                                            <p:txEl>
                                              <p:pRg st="7" end="7"/>
                                            </p:txEl>
                                          </p:spTgt>
                                        </p:tgtEl>
                                        <p:attrNameLst>
                                          <p:attrName>style.visibility</p:attrName>
                                        </p:attrNameLst>
                                      </p:cBhvr>
                                      <p:to>
                                        <p:strVal val="visible"/>
                                      </p:to>
                                    </p:set>
                                    <p:animEffect transition="in" filter="dissolve">
                                      <p:cBhvr>
                                        <p:cTn id="50" dur="500"/>
                                        <p:tgtEl>
                                          <p:spTgt spid="4">
                                            <p:txEl>
                                              <p:pRg st="7" end="7"/>
                                            </p:txEl>
                                          </p:spTgt>
                                        </p:tgtEl>
                                      </p:cBhvr>
                                    </p:animEffect>
                                  </p:childTnLst>
                                </p:cTn>
                              </p:par>
                              <p:par>
                                <p:cTn id="51" presetID="9" presetClass="entr" presetSubtype="0" fill="hold" nodeType="with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animEffect transition="in" filter="dissolve">
                                      <p:cBhvr>
                                        <p:cTn id="53" dur="500"/>
                                        <p:tgtEl>
                                          <p:spTgt spid="4">
                                            <p:txEl>
                                              <p:pRg st="8" end="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0"/>
                                        </p:tgtEl>
                                        <p:attrNameLst>
                                          <p:attrName>style.visibility</p:attrName>
                                        </p:attrNameLst>
                                      </p:cBhvr>
                                      <p:to>
                                        <p:strVal val="visible"/>
                                      </p:to>
                                    </p:set>
                                    <p:animEffect transition="in" filter="dissolve">
                                      <p:cBhvr>
                                        <p:cTn id="58" dur="500"/>
                                        <p:tgtEl>
                                          <p:spTgt spid="40"/>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41"/>
                                        </p:tgtEl>
                                        <p:attrNameLst>
                                          <p:attrName>style.visibility</p:attrName>
                                        </p:attrNameLst>
                                      </p:cBhvr>
                                      <p:to>
                                        <p:strVal val="visible"/>
                                      </p:to>
                                    </p:set>
                                    <p:animEffect transition="in" filter="dissolve">
                                      <p:cBhvr>
                                        <p:cTn id="61" dur="500"/>
                                        <p:tgtEl>
                                          <p:spTgt spid="41"/>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4">
                                            <p:txEl>
                                              <p:pRg st="9" end="9"/>
                                            </p:txEl>
                                          </p:spTgt>
                                        </p:tgtEl>
                                        <p:attrNameLst>
                                          <p:attrName>style.visibility</p:attrName>
                                        </p:attrNameLst>
                                      </p:cBhvr>
                                      <p:to>
                                        <p:strVal val="visible"/>
                                      </p:to>
                                    </p:set>
                                    <p:animEffect transition="in" filter="dissolve">
                                      <p:cBhvr>
                                        <p:cTn id="66" dur="500"/>
                                        <p:tgtEl>
                                          <p:spTgt spid="4">
                                            <p:txEl>
                                              <p:pRg st="9" end="9"/>
                                            </p:txEl>
                                          </p:spTgt>
                                        </p:tgtEl>
                                      </p:cBhvr>
                                    </p:animEffect>
                                  </p:childTnLst>
                                </p:cTn>
                              </p:par>
                              <p:par>
                                <p:cTn id="67" presetID="9" presetClass="entr" presetSubtype="0" fill="hold" nodeType="withEffect">
                                  <p:stCondLst>
                                    <p:cond delay="0"/>
                                  </p:stCondLst>
                                  <p:childTnLst>
                                    <p:set>
                                      <p:cBhvr>
                                        <p:cTn id="68" dur="1" fill="hold">
                                          <p:stCondLst>
                                            <p:cond delay="0"/>
                                          </p:stCondLst>
                                        </p:cTn>
                                        <p:tgtEl>
                                          <p:spTgt spid="4">
                                            <p:txEl>
                                              <p:pRg st="10" end="10"/>
                                            </p:txEl>
                                          </p:spTgt>
                                        </p:tgtEl>
                                        <p:attrNameLst>
                                          <p:attrName>style.visibility</p:attrName>
                                        </p:attrNameLst>
                                      </p:cBhvr>
                                      <p:to>
                                        <p:strVal val="visible"/>
                                      </p:to>
                                    </p:set>
                                    <p:animEffect transition="in" filter="dissolve">
                                      <p:cBhvr>
                                        <p:cTn id="69" dur="500"/>
                                        <p:tgtEl>
                                          <p:spTgt spid="4">
                                            <p:txEl>
                                              <p:pRg st="10" end="10"/>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2"/>
                                        </p:tgtEl>
                                        <p:attrNameLst>
                                          <p:attrName>style.visibility</p:attrName>
                                        </p:attrNameLst>
                                      </p:cBhvr>
                                      <p:to>
                                        <p:strVal val="visible"/>
                                      </p:to>
                                    </p:set>
                                    <p:animEffect transition="in" filter="dissolve">
                                      <p:cBhvr>
                                        <p:cTn id="74" dur="500"/>
                                        <p:tgtEl>
                                          <p:spTgt spid="4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4"/>
                                        </p:tgtEl>
                                        <p:attrNameLst>
                                          <p:attrName>style.visibility</p:attrName>
                                        </p:attrNameLst>
                                      </p:cBhvr>
                                      <p:to>
                                        <p:strVal val="visible"/>
                                      </p:to>
                                    </p:set>
                                    <p:animEffect transition="in" filter="dissolve">
                                      <p:cBhvr>
                                        <p:cTn id="77" dur="500"/>
                                        <p:tgtEl>
                                          <p:spTgt spid="44"/>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4">
                                            <p:txEl>
                                              <p:pRg st="11" end="11"/>
                                            </p:txEl>
                                          </p:spTgt>
                                        </p:tgtEl>
                                        <p:attrNameLst>
                                          <p:attrName>style.visibility</p:attrName>
                                        </p:attrNameLst>
                                      </p:cBhvr>
                                      <p:to>
                                        <p:strVal val="visible"/>
                                      </p:to>
                                    </p:set>
                                    <p:animEffect transition="in" filter="dissolve">
                                      <p:cBhvr>
                                        <p:cTn id="82" dur="500"/>
                                        <p:tgtEl>
                                          <p:spTgt spid="4">
                                            <p:txEl>
                                              <p:pRg st="11" end="11"/>
                                            </p:txEl>
                                          </p:spTgt>
                                        </p:tgtEl>
                                      </p:cBhvr>
                                    </p:animEffect>
                                  </p:childTnLst>
                                </p:cTn>
                              </p:par>
                              <p:par>
                                <p:cTn id="83" presetID="9" presetClass="entr" presetSubtype="0" fill="hold" nodeType="withEffect">
                                  <p:stCondLst>
                                    <p:cond delay="0"/>
                                  </p:stCondLst>
                                  <p:childTnLst>
                                    <p:set>
                                      <p:cBhvr>
                                        <p:cTn id="84" dur="1" fill="hold">
                                          <p:stCondLst>
                                            <p:cond delay="0"/>
                                          </p:stCondLst>
                                        </p:cTn>
                                        <p:tgtEl>
                                          <p:spTgt spid="4">
                                            <p:txEl>
                                              <p:pRg st="12" end="12"/>
                                            </p:txEl>
                                          </p:spTgt>
                                        </p:tgtEl>
                                        <p:attrNameLst>
                                          <p:attrName>style.visibility</p:attrName>
                                        </p:attrNameLst>
                                      </p:cBhvr>
                                      <p:to>
                                        <p:strVal val="visible"/>
                                      </p:to>
                                    </p:set>
                                    <p:animEffect transition="in" filter="dissolve">
                                      <p:cBhvr>
                                        <p:cTn id="85" dur="500"/>
                                        <p:tgtEl>
                                          <p:spTgt spid="4">
                                            <p:txEl>
                                              <p:pRg st="12" end="12"/>
                                            </p:txEl>
                                          </p:spTgt>
                                        </p:tgtEl>
                                      </p:cBhvr>
                                    </p:animEffect>
                                  </p:childTnLst>
                                </p:cTn>
                              </p:par>
                              <p:par>
                                <p:cTn id="86" presetID="9" presetClass="entr" presetSubtype="0" fill="hold" nodeType="withEffect">
                                  <p:stCondLst>
                                    <p:cond delay="0"/>
                                  </p:stCondLst>
                                  <p:childTnLst>
                                    <p:set>
                                      <p:cBhvr>
                                        <p:cTn id="87" dur="1" fill="hold">
                                          <p:stCondLst>
                                            <p:cond delay="0"/>
                                          </p:stCondLst>
                                        </p:cTn>
                                        <p:tgtEl>
                                          <p:spTgt spid="4">
                                            <p:txEl>
                                              <p:pRg st="13" end="13"/>
                                            </p:txEl>
                                          </p:spTgt>
                                        </p:tgtEl>
                                        <p:attrNameLst>
                                          <p:attrName>style.visibility</p:attrName>
                                        </p:attrNameLst>
                                      </p:cBhvr>
                                      <p:to>
                                        <p:strVal val="visible"/>
                                      </p:to>
                                    </p:set>
                                    <p:animEffect transition="in" filter="dissolve">
                                      <p:cBhvr>
                                        <p:cTn id="88" dur="500"/>
                                        <p:tgtEl>
                                          <p:spTgt spid="4">
                                            <p:txEl>
                                              <p:pRg st="13" end="1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3"/>
                                        </p:tgtEl>
                                        <p:attrNameLst>
                                          <p:attrName>style.visibility</p:attrName>
                                        </p:attrNameLst>
                                      </p:cBhvr>
                                      <p:to>
                                        <p:strVal val="visible"/>
                                      </p:to>
                                    </p:set>
                                    <p:animEffect transition="in" filter="dissolve">
                                      <p:cBhvr>
                                        <p:cTn id="93" dur="500"/>
                                        <p:tgtEl>
                                          <p:spTgt spid="43"/>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45"/>
                                        </p:tgtEl>
                                        <p:attrNameLst>
                                          <p:attrName>style.visibility</p:attrName>
                                        </p:attrNameLst>
                                      </p:cBhvr>
                                      <p:to>
                                        <p:strVal val="visible"/>
                                      </p:to>
                                    </p:set>
                                    <p:animEffect transition="in" filter="dissolve">
                                      <p:cBhvr>
                                        <p:cTn id="96" dur="500"/>
                                        <p:tgtEl>
                                          <p:spTgt spid="45"/>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nodeType="clickEffect">
                                  <p:stCondLst>
                                    <p:cond delay="0"/>
                                  </p:stCondLst>
                                  <p:childTnLst>
                                    <p:set>
                                      <p:cBhvr>
                                        <p:cTn id="100" dur="1" fill="hold">
                                          <p:stCondLst>
                                            <p:cond delay="0"/>
                                          </p:stCondLst>
                                        </p:cTn>
                                        <p:tgtEl>
                                          <p:spTgt spid="4">
                                            <p:txEl>
                                              <p:pRg st="14" end="14"/>
                                            </p:txEl>
                                          </p:spTgt>
                                        </p:tgtEl>
                                        <p:attrNameLst>
                                          <p:attrName>style.visibility</p:attrName>
                                        </p:attrNameLst>
                                      </p:cBhvr>
                                      <p:to>
                                        <p:strVal val="visible"/>
                                      </p:to>
                                    </p:set>
                                    <p:animEffect transition="in" filter="dissolve">
                                      <p:cBhvr>
                                        <p:cTn id="101" dur="500"/>
                                        <p:tgtEl>
                                          <p:spTgt spid="4">
                                            <p:txEl>
                                              <p:pRg st="14" end="14"/>
                                            </p:txEl>
                                          </p:spTgt>
                                        </p:tgtEl>
                                      </p:cBhvr>
                                    </p:animEffect>
                                  </p:childTnLst>
                                </p:cTn>
                              </p:par>
                              <p:par>
                                <p:cTn id="102" presetID="9" presetClass="entr" presetSubtype="0" fill="hold" nodeType="withEffect">
                                  <p:stCondLst>
                                    <p:cond delay="0"/>
                                  </p:stCondLst>
                                  <p:childTnLst>
                                    <p:set>
                                      <p:cBhvr>
                                        <p:cTn id="103" dur="1" fill="hold">
                                          <p:stCondLst>
                                            <p:cond delay="0"/>
                                          </p:stCondLst>
                                        </p:cTn>
                                        <p:tgtEl>
                                          <p:spTgt spid="4">
                                            <p:txEl>
                                              <p:pRg st="15" end="15"/>
                                            </p:txEl>
                                          </p:spTgt>
                                        </p:tgtEl>
                                        <p:attrNameLst>
                                          <p:attrName>style.visibility</p:attrName>
                                        </p:attrNameLst>
                                      </p:cBhvr>
                                      <p:to>
                                        <p:strVal val="visible"/>
                                      </p:to>
                                    </p:set>
                                    <p:animEffect transition="in" filter="dissolve">
                                      <p:cBhvr>
                                        <p:cTn id="104" dur="500"/>
                                        <p:tgtEl>
                                          <p:spTgt spid="4">
                                            <p:txEl>
                                              <p:pRg st="15" end="15"/>
                                            </p:txEl>
                                          </p:spTgt>
                                        </p:tgtEl>
                                      </p:cBhvr>
                                    </p:animEffect>
                                  </p:childTnLst>
                                </p:cTn>
                              </p:par>
                              <p:par>
                                <p:cTn id="105" presetID="9" presetClass="entr" presetSubtype="0" fill="hold" nodeType="withEffect">
                                  <p:stCondLst>
                                    <p:cond delay="0"/>
                                  </p:stCondLst>
                                  <p:childTnLst>
                                    <p:set>
                                      <p:cBhvr>
                                        <p:cTn id="106" dur="1" fill="hold">
                                          <p:stCondLst>
                                            <p:cond delay="0"/>
                                          </p:stCondLst>
                                        </p:cTn>
                                        <p:tgtEl>
                                          <p:spTgt spid="4">
                                            <p:txEl>
                                              <p:pRg st="16" end="16"/>
                                            </p:txEl>
                                          </p:spTgt>
                                        </p:tgtEl>
                                        <p:attrNameLst>
                                          <p:attrName>style.visibility</p:attrName>
                                        </p:attrNameLst>
                                      </p:cBhvr>
                                      <p:to>
                                        <p:strVal val="visible"/>
                                      </p:to>
                                    </p:set>
                                    <p:animEffect transition="in" filter="dissolve">
                                      <p:cBhvr>
                                        <p:cTn id="107" dur="500"/>
                                        <p:tgtEl>
                                          <p:spTgt spid="4">
                                            <p:txEl>
                                              <p:pRg st="16" end="16"/>
                                            </p:txEl>
                                          </p:spTgt>
                                        </p:tgtEl>
                                      </p:cBhvr>
                                    </p:animEffect>
                                  </p:childTnLst>
                                </p:cTn>
                              </p:par>
                              <p:par>
                                <p:cTn id="108" presetID="9" presetClass="entr" presetSubtype="0" fill="hold" nodeType="withEffect">
                                  <p:stCondLst>
                                    <p:cond delay="0"/>
                                  </p:stCondLst>
                                  <p:childTnLst>
                                    <p:set>
                                      <p:cBhvr>
                                        <p:cTn id="109" dur="1" fill="hold">
                                          <p:stCondLst>
                                            <p:cond delay="0"/>
                                          </p:stCondLst>
                                        </p:cTn>
                                        <p:tgtEl>
                                          <p:spTgt spid="4">
                                            <p:txEl>
                                              <p:pRg st="17" end="17"/>
                                            </p:txEl>
                                          </p:spTgt>
                                        </p:tgtEl>
                                        <p:attrNameLst>
                                          <p:attrName>style.visibility</p:attrName>
                                        </p:attrNameLst>
                                      </p:cBhvr>
                                      <p:to>
                                        <p:strVal val="visible"/>
                                      </p:to>
                                    </p:set>
                                    <p:animEffect transition="in" filter="dissolve">
                                      <p:cBhvr>
                                        <p:cTn id="110" dur="500"/>
                                        <p:tgtEl>
                                          <p:spTgt spid="4">
                                            <p:txEl>
                                              <p:pRg st="17" end="17"/>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9" presetClass="entr" presetSubtype="0" fill="hold" grpId="0" nodeType="clickEffect">
                                  <p:stCondLst>
                                    <p:cond delay="0"/>
                                  </p:stCondLst>
                                  <p:childTnLst>
                                    <p:set>
                                      <p:cBhvr>
                                        <p:cTn id="114" dur="1" fill="hold">
                                          <p:stCondLst>
                                            <p:cond delay="0"/>
                                          </p:stCondLst>
                                        </p:cTn>
                                        <p:tgtEl>
                                          <p:spTgt spid="32"/>
                                        </p:tgtEl>
                                        <p:attrNameLst>
                                          <p:attrName>style.visibility</p:attrName>
                                        </p:attrNameLst>
                                      </p:cBhvr>
                                      <p:to>
                                        <p:strVal val="visible"/>
                                      </p:to>
                                    </p:set>
                                    <p:animEffect transition="in" filter="dissolve">
                                      <p:cBhvr>
                                        <p:cTn id="115" dur="500"/>
                                        <p:tgtEl>
                                          <p:spTgt spid="32"/>
                                        </p:tgtEl>
                                      </p:cBhvr>
                                    </p:animEffect>
                                  </p:childTnLst>
                                </p:cTn>
                              </p:par>
                              <p:par>
                                <p:cTn id="116" presetID="9" presetClass="entr" presetSubtype="0" fill="hold" nodeType="withEffect">
                                  <p:stCondLst>
                                    <p:cond delay="0"/>
                                  </p:stCondLst>
                                  <p:childTnLst>
                                    <p:set>
                                      <p:cBhvr>
                                        <p:cTn id="117" dur="1" fill="hold">
                                          <p:stCondLst>
                                            <p:cond delay="0"/>
                                          </p:stCondLst>
                                        </p:cTn>
                                        <p:tgtEl>
                                          <p:spTgt spid="5"/>
                                        </p:tgtEl>
                                        <p:attrNameLst>
                                          <p:attrName>style.visibility</p:attrName>
                                        </p:attrNameLst>
                                      </p:cBhvr>
                                      <p:to>
                                        <p:strVal val="visible"/>
                                      </p:to>
                                    </p:set>
                                    <p:animEffect transition="in" filter="dissolve">
                                      <p:cBhvr>
                                        <p:cTn id="118" dur="500"/>
                                        <p:tgtEl>
                                          <p:spTgt spid="5"/>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26"/>
                                        </p:tgtEl>
                                        <p:attrNameLst>
                                          <p:attrName>style.visibility</p:attrName>
                                        </p:attrNameLst>
                                      </p:cBhvr>
                                      <p:to>
                                        <p:strVal val="visible"/>
                                      </p:to>
                                    </p:set>
                                    <p:animEffect transition="in" filter="dissolve">
                                      <p:cBhvr>
                                        <p:cTn id="121" dur="500"/>
                                        <p:tgtEl>
                                          <p:spTgt spid="26"/>
                                        </p:tgtEl>
                                      </p:cBhvr>
                                    </p:animEffect>
                                  </p:childTnLst>
                                </p:cTn>
                              </p:par>
                              <p:par>
                                <p:cTn id="122" presetID="9" presetClass="entr" presetSubtype="0" fill="hold" nodeType="withEffect">
                                  <p:stCondLst>
                                    <p:cond delay="0"/>
                                  </p:stCondLst>
                                  <p:childTnLst>
                                    <p:set>
                                      <p:cBhvr>
                                        <p:cTn id="123" dur="1" fill="hold">
                                          <p:stCondLst>
                                            <p:cond delay="0"/>
                                          </p:stCondLst>
                                        </p:cTn>
                                        <p:tgtEl>
                                          <p:spTgt spid="27"/>
                                        </p:tgtEl>
                                        <p:attrNameLst>
                                          <p:attrName>style.visibility</p:attrName>
                                        </p:attrNameLst>
                                      </p:cBhvr>
                                      <p:to>
                                        <p:strVal val="visible"/>
                                      </p:to>
                                    </p:set>
                                    <p:animEffect transition="in" filter="dissolve">
                                      <p:cBhvr>
                                        <p:cTn id="124" dur="500"/>
                                        <p:tgtEl>
                                          <p:spTgt spid="27"/>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33"/>
                                        </p:tgtEl>
                                        <p:attrNameLst>
                                          <p:attrName>style.visibility</p:attrName>
                                        </p:attrNameLst>
                                      </p:cBhvr>
                                      <p:to>
                                        <p:strVal val="visible"/>
                                      </p:to>
                                    </p:set>
                                    <p:animEffect transition="in" filter="dissolve">
                                      <p:cBhvr>
                                        <p:cTn id="129" dur="500"/>
                                        <p:tgtEl>
                                          <p:spTgt spid="33"/>
                                        </p:tgtEl>
                                      </p:cBhvr>
                                    </p:animEffect>
                                  </p:childTnLst>
                                </p:cTn>
                              </p:par>
                              <p:par>
                                <p:cTn id="130" presetID="9" presetClass="entr" presetSubtype="0"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Effect transition="in" filter="dissolve">
                                      <p:cBhvr>
                                        <p:cTn id="132" dur="500"/>
                                        <p:tgtEl>
                                          <p:spTgt spid="47"/>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
                                        </p:tgtEl>
                                        <p:attrNameLst>
                                          <p:attrName>style.visibility</p:attrName>
                                        </p:attrNameLst>
                                      </p:cBhvr>
                                      <p:to>
                                        <p:strVal val="visible"/>
                                      </p:to>
                                    </p:set>
                                    <p:animEffect transition="in" filter="dissolve">
                                      <p:cBhvr>
                                        <p:cTn id="137" dur="500"/>
                                        <p:tgtEl>
                                          <p:spTgt spid="46"/>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51"/>
                                        </p:tgtEl>
                                        <p:attrNameLst>
                                          <p:attrName>style.visibility</p:attrName>
                                        </p:attrNameLst>
                                      </p:cBhvr>
                                      <p:to>
                                        <p:strVal val="visible"/>
                                      </p:to>
                                    </p:set>
                                    <p:animEffect transition="in" filter="dissolve">
                                      <p:cBhvr>
                                        <p:cTn id="142" dur="500"/>
                                        <p:tgtEl>
                                          <p:spTgt spid="51"/>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52"/>
                                        </p:tgtEl>
                                        <p:attrNameLst>
                                          <p:attrName>style.visibility</p:attrName>
                                        </p:attrNameLst>
                                      </p:cBhvr>
                                      <p:to>
                                        <p:strVal val="visible"/>
                                      </p:to>
                                    </p:set>
                                    <p:animEffect transition="in" filter="dissolve">
                                      <p:cBhvr>
                                        <p:cTn id="1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2" grpId="0" animBg="1"/>
      <p:bldP spid="26" grpId="0" animBg="1"/>
      <p:bldP spid="33" grpId="0" animBg="1"/>
      <p:bldP spid="38" grpId="0" animBg="1"/>
      <p:bldP spid="39" grpId="0"/>
      <p:bldP spid="40" grpId="0" animBg="1"/>
      <p:bldP spid="41" grpId="0"/>
      <p:bldP spid="42" grpId="0" animBg="1"/>
      <p:bldP spid="43" grpId="0" animBg="1"/>
      <p:bldP spid="44" grpId="0"/>
      <p:bldP spid="45" grpId="0"/>
      <p:bldP spid="46" grpId="0" animBg="1"/>
      <p:bldP spid="51" grpId="0" animBg="1"/>
      <p:bldP spid="52" grpId="0" animBg="1"/>
      <p:bldP spid="53" grpId="0" animBg="1"/>
      <p:bldP spid="5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object 11">
            <a:extLst>
              <a:ext uri="{FF2B5EF4-FFF2-40B4-BE49-F238E27FC236}">
                <a16:creationId xmlns:a16="http://schemas.microsoft.com/office/drawing/2014/main" id="{5F19E9F6-26C4-644D-9228-22DC1A80BCFB}"/>
              </a:ext>
            </a:extLst>
          </p:cNvPr>
          <p:cNvSpPr/>
          <p:nvPr/>
        </p:nvSpPr>
        <p:spPr>
          <a:xfrm flipH="1">
            <a:off x="3804025" y="3362598"/>
            <a:ext cx="268575" cy="35007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1">
            <a:extLst>
              <a:ext uri="{FF2B5EF4-FFF2-40B4-BE49-F238E27FC236}">
                <a16:creationId xmlns:a16="http://schemas.microsoft.com/office/drawing/2014/main" id="{26AEC21B-B1FF-754C-A9A6-C14CD6B02944}"/>
              </a:ext>
            </a:extLst>
          </p:cNvPr>
          <p:cNvSpPr/>
          <p:nvPr/>
        </p:nvSpPr>
        <p:spPr>
          <a:xfrm flipH="1">
            <a:off x="4260185" y="2501215"/>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1">
            <a:extLst>
              <a:ext uri="{FF2B5EF4-FFF2-40B4-BE49-F238E27FC236}">
                <a16:creationId xmlns:a16="http://schemas.microsoft.com/office/drawing/2014/main" id="{D58D99A5-42E8-9A44-872C-AB66A9FD99C1}"/>
              </a:ext>
            </a:extLst>
          </p:cNvPr>
          <p:cNvSpPr/>
          <p:nvPr/>
        </p:nvSpPr>
        <p:spPr>
          <a:xfrm flipH="1">
            <a:off x="2684728" y="2532478"/>
            <a:ext cx="359473" cy="34169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0FE4B17E-77EF-0744-9842-DE20F5D01667}"/>
              </a:ext>
            </a:extLst>
          </p:cNvPr>
          <p:cNvSpPr>
            <a:spLocks noGrp="1"/>
          </p:cNvSpPr>
          <p:nvPr>
            <p:ph type="title"/>
          </p:nvPr>
        </p:nvSpPr>
        <p:spPr/>
        <p:txBody>
          <a:bodyPr/>
          <a:lstStyle/>
          <a:p>
            <a:r>
              <a:rPr lang="en-US" dirty="0"/>
              <a:t>Inserting into a BST</a:t>
            </a:r>
          </a:p>
        </p:txBody>
      </p:sp>
      <p:sp>
        <p:nvSpPr>
          <p:cNvPr id="4" name="object 11">
            <a:extLst>
              <a:ext uri="{FF2B5EF4-FFF2-40B4-BE49-F238E27FC236}">
                <a16:creationId xmlns:a16="http://schemas.microsoft.com/office/drawing/2014/main" id="{27CE4921-756A-2F41-8576-86C04B77F90E}"/>
              </a:ext>
            </a:extLst>
          </p:cNvPr>
          <p:cNvSpPr/>
          <p:nvPr/>
        </p:nvSpPr>
        <p:spPr>
          <a:xfrm flipH="1">
            <a:off x="3492089" y="1844886"/>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9">
            <a:extLst>
              <a:ext uri="{FF2B5EF4-FFF2-40B4-BE49-F238E27FC236}">
                <a16:creationId xmlns:a16="http://schemas.microsoft.com/office/drawing/2014/main" id="{8E45B8EE-2927-DD47-B60F-1F6E9F22727C}"/>
              </a:ext>
            </a:extLst>
          </p:cNvPr>
          <p:cNvSpPr/>
          <p:nvPr/>
        </p:nvSpPr>
        <p:spPr>
          <a:xfrm>
            <a:off x="2964474" y="137934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CEAAB0CC-A264-5744-A176-F06D35D5EB83}"/>
              </a:ext>
            </a:extLst>
          </p:cNvPr>
          <p:cNvSpPr txBox="1"/>
          <p:nvPr/>
        </p:nvSpPr>
        <p:spPr>
          <a:xfrm>
            <a:off x="3101908" y="15104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7" name="object 13">
            <a:extLst>
              <a:ext uri="{FF2B5EF4-FFF2-40B4-BE49-F238E27FC236}">
                <a16:creationId xmlns:a16="http://schemas.microsoft.com/office/drawing/2014/main" id="{F01E15BE-4A64-2F4C-B072-394F8D39DB73}"/>
              </a:ext>
            </a:extLst>
          </p:cNvPr>
          <p:cNvSpPr/>
          <p:nvPr/>
        </p:nvSpPr>
        <p:spPr>
          <a:xfrm>
            <a:off x="3816066" y="21528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A8A98182-C460-7A47-9426-C6140DC438C2}"/>
              </a:ext>
            </a:extLst>
          </p:cNvPr>
          <p:cNvSpPr txBox="1"/>
          <p:nvPr/>
        </p:nvSpPr>
        <p:spPr>
          <a:xfrm>
            <a:off x="3953500" y="22820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1" name="object 11">
            <a:extLst>
              <a:ext uri="{FF2B5EF4-FFF2-40B4-BE49-F238E27FC236}">
                <a16:creationId xmlns:a16="http://schemas.microsoft.com/office/drawing/2014/main" id="{34D5CF58-2BDE-4D46-9F3D-FABA679B1953}"/>
              </a:ext>
            </a:extLst>
          </p:cNvPr>
          <p:cNvSpPr/>
          <p:nvPr/>
        </p:nvSpPr>
        <p:spPr>
          <a:xfrm>
            <a:off x="2763994" y="1899522"/>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11">
            <a:extLst>
              <a:ext uri="{FF2B5EF4-FFF2-40B4-BE49-F238E27FC236}">
                <a16:creationId xmlns:a16="http://schemas.microsoft.com/office/drawing/2014/main" id="{FF6D34B6-81BF-AC47-AF84-5ADCFB785DF2}"/>
              </a:ext>
            </a:extLst>
          </p:cNvPr>
          <p:cNvSpPr/>
          <p:nvPr/>
        </p:nvSpPr>
        <p:spPr>
          <a:xfrm>
            <a:off x="2092634" y="2504770"/>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E79E9650-8FD0-404D-9FB7-F39D3958A20A}"/>
              </a:ext>
            </a:extLst>
          </p:cNvPr>
          <p:cNvSpPr/>
          <p:nvPr/>
        </p:nvSpPr>
        <p:spPr>
          <a:xfrm>
            <a:off x="1637976"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4CC6AC77-8791-B54E-8CC7-2B754064A0F2}"/>
              </a:ext>
            </a:extLst>
          </p:cNvPr>
          <p:cNvSpPr txBox="1"/>
          <p:nvPr/>
        </p:nvSpPr>
        <p:spPr>
          <a:xfrm>
            <a:off x="1775409" y="296346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5" name="object 11">
            <a:extLst>
              <a:ext uri="{FF2B5EF4-FFF2-40B4-BE49-F238E27FC236}">
                <a16:creationId xmlns:a16="http://schemas.microsoft.com/office/drawing/2014/main" id="{E9BF181E-665F-9D4A-B3C1-7DF78465EC05}"/>
              </a:ext>
            </a:extLst>
          </p:cNvPr>
          <p:cNvSpPr/>
          <p:nvPr/>
        </p:nvSpPr>
        <p:spPr>
          <a:xfrm>
            <a:off x="3814793" y="2664735"/>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13">
            <a:extLst>
              <a:ext uri="{FF2B5EF4-FFF2-40B4-BE49-F238E27FC236}">
                <a16:creationId xmlns:a16="http://schemas.microsoft.com/office/drawing/2014/main" id="{C5D73DC4-8732-3C4A-991E-2374973DEE0B}"/>
              </a:ext>
            </a:extLst>
          </p:cNvPr>
          <p:cNvSpPr/>
          <p:nvPr/>
        </p:nvSpPr>
        <p:spPr>
          <a:xfrm>
            <a:off x="3492089" y="284290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9">
            <a:extLst>
              <a:ext uri="{FF2B5EF4-FFF2-40B4-BE49-F238E27FC236}">
                <a16:creationId xmlns:a16="http://schemas.microsoft.com/office/drawing/2014/main" id="{39A2964F-DC0D-B944-B85C-2C1AAF7C5629}"/>
              </a:ext>
            </a:extLst>
          </p:cNvPr>
          <p:cNvSpPr txBox="1"/>
          <p:nvPr/>
        </p:nvSpPr>
        <p:spPr>
          <a:xfrm>
            <a:off x="3629523" y="297210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8" name="object 13">
            <a:extLst>
              <a:ext uri="{FF2B5EF4-FFF2-40B4-BE49-F238E27FC236}">
                <a16:creationId xmlns:a16="http://schemas.microsoft.com/office/drawing/2014/main" id="{D55D64D9-78BA-6C49-B376-1ECA516197B9}"/>
              </a:ext>
            </a:extLst>
          </p:cNvPr>
          <p:cNvSpPr/>
          <p:nvPr/>
        </p:nvSpPr>
        <p:spPr>
          <a:xfrm>
            <a:off x="2235106" y="21448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5618642D-EF3E-E546-9009-5786D8A45ADF}"/>
              </a:ext>
            </a:extLst>
          </p:cNvPr>
          <p:cNvSpPr txBox="1"/>
          <p:nvPr/>
        </p:nvSpPr>
        <p:spPr>
          <a:xfrm>
            <a:off x="2372540" y="227407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3" name="Rectangle 22">
            <a:extLst>
              <a:ext uri="{FF2B5EF4-FFF2-40B4-BE49-F238E27FC236}">
                <a16:creationId xmlns:a16="http://schemas.microsoft.com/office/drawing/2014/main" id="{27F71080-904E-9E4A-9F12-38BE9D0680BA}"/>
              </a:ext>
            </a:extLst>
          </p:cNvPr>
          <p:cNvSpPr/>
          <p:nvPr/>
        </p:nvSpPr>
        <p:spPr>
          <a:xfrm>
            <a:off x="5023636" y="1554142"/>
            <a:ext cx="2925294"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Where should we insert 7?</a:t>
            </a:r>
            <a:endParaRPr lang="en-US" sz="1600" dirty="0">
              <a:solidFill>
                <a:schemeClr val="bg1"/>
              </a:solidFill>
              <a:latin typeface="Arial"/>
              <a:cs typeface="Arial"/>
            </a:endParaRPr>
          </a:p>
        </p:txBody>
      </p:sp>
      <p:sp>
        <p:nvSpPr>
          <p:cNvPr id="26" name="object 11">
            <a:extLst>
              <a:ext uri="{FF2B5EF4-FFF2-40B4-BE49-F238E27FC236}">
                <a16:creationId xmlns:a16="http://schemas.microsoft.com/office/drawing/2014/main" id="{616E3701-6785-7745-9B58-F37ED2468F45}"/>
              </a:ext>
            </a:extLst>
          </p:cNvPr>
          <p:cNvSpPr/>
          <p:nvPr/>
        </p:nvSpPr>
        <p:spPr>
          <a:xfrm flipH="1">
            <a:off x="2043206" y="3386097"/>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3">
            <a:extLst>
              <a:ext uri="{FF2B5EF4-FFF2-40B4-BE49-F238E27FC236}">
                <a16:creationId xmlns:a16="http://schemas.microsoft.com/office/drawing/2014/main" id="{46184BF4-30BC-1D48-A93A-E844CE7A823B}"/>
              </a:ext>
            </a:extLst>
          </p:cNvPr>
          <p:cNvSpPr/>
          <p:nvPr/>
        </p:nvSpPr>
        <p:spPr>
          <a:xfrm>
            <a:off x="1987970" y="361310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TextBox 24">
            <a:extLst>
              <a:ext uri="{FF2B5EF4-FFF2-40B4-BE49-F238E27FC236}">
                <a16:creationId xmlns:a16="http://schemas.microsoft.com/office/drawing/2014/main" id="{6CE777CF-3BA5-BD47-B8D2-14EF91A0BDBB}"/>
              </a:ext>
            </a:extLst>
          </p:cNvPr>
          <p:cNvSpPr txBox="1"/>
          <p:nvPr/>
        </p:nvSpPr>
        <p:spPr>
          <a:xfrm>
            <a:off x="1488015" y="4255044"/>
            <a:ext cx="106958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A</a:t>
            </a:r>
          </a:p>
        </p:txBody>
      </p:sp>
      <p:sp>
        <p:nvSpPr>
          <p:cNvPr id="30" name="object 13">
            <a:extLst>
              <a:ext uri="{FF2B5EF4-FFF2-40B4-BE49-F238E27FC236}">
                <a16:creationId xmlns:a16="http://schemas.microsoft.com/office/drawing/2014/main" id="{BD3C7F21-9BA2-2B43-8744-C59A13715601}"/>
              </a:ext>
            </a:extLst>
          </p:cNvPr>
          <p:cNvSpPr/>
          <p:nvPr/>
        </p:nvSpPr>
        <p:spPr>
          <a:xfrm>
            <a:off x="2774812" y="28618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TextBox 30">
            <a:extLst>
              <a:ext uri="{FF2B5EF4-FFF2-40B4-BE49-F238E27FC236}">
                <a16:creationId xmlns:a16="http://schemas.microsoft.com/office/drawing/2014/main" id="{AEBE0B12-255F-1443-B983-197FE446F8FD}"/>
              </a:ext>
            </a:extLst>
          </p:cNvPr>
          <p:cNvSpPr txBox="1"/>
          <p:nvPr/>
        </p:nvSpPr>
        <p:spPr>
          <a:xfrm>
            <a:off x="2631594" y="3491397"/>
            <a:ext cx="108234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B</a:t>
            </a:r>
          </a:p>
        </p:txBody>
      </p:sp>
      <p:sp>
        <p:nvSpPr>
          <p:cNvPr id="33" name="object 13">
            <a:extLst>
              <a:ext uri="{FF2B5EF4-FFF2-40B4-BE49-F238E27FC236}">
                <a16:creationId xmlns:a16="http://schemas.microsoft.com/office/drawing/2014/main" id="{C827A6EB-130B-2144-A012-7525F4B20187}"/>
              </a:ext>
            </a:extLst>
          </p:cNvPr>
          <p:cNvSpPr/>
          <p:nvPr/>
        </p:nvSpPr>
        <p:spPr>
          <a:xfrm>
            <a:off x="4350269" y="28305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bg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TextBox 33">
            <a:extLst>
              <a:ext uri="{FF2B5EF4-FFF2-40B4-BE49-F238E27FC236}">
                <a16:creationId xmlns:a16="http://schemas.microsoft.com/office/drawing/2014/main" id="{1F34712F-BF3E-EE46-A3AA-8412F543666C}"/>
              </a:ext>
            </a:extLst>
          </p:cNvPr>
          <p:cNvSpPr txBox="1"/>
          <p:nvPr/>
        </p:nvSpPr>
        <p:spPr>
          <a:xfrm>
            <a:off x="3973717" y="3325071"/>
            <a:ext cx="1095172"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Option C</a:t>
            </a:r>
          </a:p>
        </p:txBody>
      </p:sp>
      <p:sp>
        <p:nvSpPr>
          <p:cNvPr id="35" name="Rectangle 34">
            <a:extLst>
              <a:ext uri="{FF2B5EF4-FFF2-40B4-BE49-F238E27FC236}">
                <a16:creationId xmlns:a16="http://schemas.microsoft.com/office/drawing/2014/main" id="{90EA2820-254D-6E4F-9AF4-1390A76A8136}"/>
              </a:ext>
            </a:extLst>
          </p:cNvPr>
          <p:cNvSpPr/>
          <p:nvPr/>
        </p:nvSpPr>
        <p:spPr>
          <a:xfrm>
            <a:off x="2038884" y="5064379"/>
            <a:ext cx="2628732"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Option D: Either Option A or Option B are fine.</a:t>
            </a:r>
          </a:p>
        </p:txBody>
      </p:sp>
      <p:sp>
        <p:nvSpPr>
          <p:cNvPr id="38" name="TextBox 37">
            <a:extLst>
              <a:ext uri="{FF2B5EF4-FFF2-40B4-BE49-F238E27FC236}">
                <a16:creationId xmlns:a16="http://schemas.microsoft.com/office/drawing/2014/main" id="{8F637EF5-91CE-014C-B27E-19A45D1C2014}"/>
              </a:ext>
            </a:extLst>
          </p:cNvPr>
          <p:cNvSpPr txBox="1"/>
          <p:nvPr/>
        </p:nvSpPr>
        <p:spPr>
          <a:xfrm>
            <a:off x="4448986" y="2932478"/>
            <a:ext cx="394660" cy="400110"/>
          </a:xfrm>
          <a:prstGeom prst="rect">
            <a:avLst/>
          </a:prstGeom>
          <a:noFill/>
        </p:spPr>
        <p:txBody>
          <a:bodyPr wrap="none" rtlCol="0">
            <a:spAutoFit/>
          </a:bodyPr>
          <a:lstStyle/>
          <a:p>
            <a:r>
              <a:rPr lang="en-US" sz="2000" b="1" dirty="0">
                <a:solidFill>
                  <a:srgbClr val="FF0000"/>
                </a:solidFill>
              </a:rPr>
              <a:t>✗</a:t>
            </a:r>
          </a:p>
        </p:txBody>
      </p:sp>
      <p:sp>
        <p:nvSpPr>
          <p:cNvPr id="39" name="TextBox 38">
            <a:extLst>
              <a:ext uri="{FF2B5EF4-FFF2-40B4-BE49-F238E27FC236}">
                <a16:creationId xmlns:a16="http://schemas.microsoft.com/office/drawing/2014/main" id="{C0E92503-22CC-244C-A4F6-112B3F0BEB16}"/>
              </a:ext>
            </a:extLst>
          </p:cNvPr>
          <p:cNvSpPr txBox="1"/>
          <p:nvPr/>
        </p:nvSpPr>
        <p:spPr>
          <a:xfrm>
            <a:off x="2873485" y="2939532"/>
            <a:ext cx="394660" cy="400110"/>
          </a:xfrm>
          <a:prstGeom prst="rect">
            <a:avLst/>
          </a:prstGeom>
          <a:noFill/>
        </p:spPr>
        <p:txBody>
          <a:bodyPr wrap="none" rtlCol="0">
            <a:spAutoFit/>
          </a:bodyPr>
          <a:lstStyle/>
          <a:p>
            <a:r>
              <a:rPr lang="en-US" sz="2000" b="1" dirty="0">
                <a:solidFill>
                  <a:srgbClr val="FF0000"/>
                </a:solidFill>
              </a:rPr>
              <a:t>✗</a:t>
            </a:r>
          </a:p>
        </p:txBody>
      </p:sp>
      <p:sp>
        <p:nvSpPr>
          <p:cNvPr id="40" name="TextBox 39">
            <a:extLst>
              <a:ext uri="{FF2B5EF4-FFF2-40B4-BE49-F238E27FC236}">
                <a16:creationId xmlns:a16="http://schemas.microsoft.com/office/drawing/2014/main" id="{60F14F85-CD51-E14E-BE8F-7EBB11F68F75}"/>
              </a:ext>
            </a:extLst>
          </p:cNvPr>
          <p:cNvSpPr txBox="1"/>
          <p:nvPr/>
        </p:nvSpPr>
        <p:spPr>
          <a:xfrm>
            <a:off x="1644224" y="5161732"/>
            <a:ext cx="394660" cy="400110"/>
          </a:xfrm>
          <a:prstGeom prst="rect">
            <a:avLst/>
          </a:prstGeom>
          <a:noFill/>
        </p:spPr>
        <p:txBody>
          <a:bodyPr wrap="none" rtlCol="0">
            <a:spAutoFit/>
          </a:bodyPr>
          <a:lstStyle/>
          <a:p>
            <a:r>
              <a:rPr lang="en-US" sz="2000" b="1" dirty="0">
                <a:solidFill>
                  <a:srgbClr val="FF0000"/>
                </a:solidFill>
              </a:rPr>
              <a:t>✗</a:t>
            </a:r>
          </a:p>
        </p:txBody>
      </p:sp>
      <p:sp>
        <p:nvSpPr>
          <p:cNvPr id="41" name="TextBox 40">
            <a:extLst>
              <a:ext uri="{FF2B5EF4-FFF2-40B4-BE49-F238E27FC236}">
                <a16:creationId xmlns:a16="http://schemas.microsoft.com/office/drawing/2014/main" id="{15904192-E1D7-144F-96F9-65E6A5FE291D}"/>
              </a:ext>
            </a:extLst>
          </p:cNvPr>
          <p:cNvSpPr txBox="1"/>
          <p:nvPr/>
        </p:nvSpPr>
        <p:spPr>
          <a:xfrm>
            <a:off x="2106555" y="3699498"/>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grpSp>
        <p:nvGrpSpPr>
          <p:cNvPr id="36" name="Group 35">
            <a:extLst>
              <a:ext uri="{FF2B5EF4-FFF2-40B4-BE49-F238E27FC236}">
                <a16:creationId xmlns:a16="http://schemas.microsoft.com/office/drawing/2014/main" id="{C33E000B-0768-C540-85B1-87596BC2E93B}"/>
              </a:ext>
            </a:extLst>
          </p:cNvPr>
          <p:cNvGrpSpPr/>
          <p:nvPr/>
        </p:nvGrpSpPr>
        <p:grpSpPr>
          <a:xfrm>
            <a:off x="1990190" y="3612904"/>
            <a:ext cx="592095" cy="555546"/>
            <a:chOff x="833248" y="5773207"/>
            <a:chExt cx="592095" cy="555546"/>
          </a:xfrm>
        </p:grpSpPr>
        <p:sp>
          <p:nvSpPr>
            <p:cNvPr id="42" name="object 13">
              <a:extLst>
                <a:ext uri="{FF2B5EF4-FFF2-40B4-BE49-F238E27FC236}">
                  <a16:creationId xmlns:a16="http://schemas.microsoft.com/office/drawing/2014/main" id="{97F52F90-ED3F-1548-B073-D06DFA61BA2D}"/>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9">
              <a:extLst>
                <a:ext uri="{FF2B5EF4-FFF2-40B4-BE49-F238E27FC236}">
                  <a16:creationId xmlns:a16="http://schemas.microsoft.com/office/drawing/2014/main" id="{8F4FEA4B-1AAD-1640-88C4-0B8209592EB8}"/>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44" name="Rectangle 43">
            <a:extLst>
              <a:ext uri="{FF2B5EF4-FFF2-40B4-BE49-F238E27FC236}">
                <a16:creationId xmlns:a16="http://schemas.microsoft.com/office/drawing/2014/main" id="{48E496CF-DB67-1340-A21D-B0E0B1DF93F4}"/>
              </a:ext>
            </a:extLst>
          </p:cNvPr>
          <p:cNvSpPr/>
          <p:nvPr/>
        </p:nvSpPr>
        <p:spPr>
          <a:xfrm>
            <a:off x="5023636" y="2072132"/>
            <a:ext cx="1110018"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27?</a:t>
            </a:r>
            <a:endParaRPr lang="en-US" sz="1600" dirty="0">
              <a:solidFill>
                <a:schemeClr val="bg1"/>
              </a:solidFill>
              <a:latin typeface="Arial"/>
              <a:cs typeface="Arial"/>
            </a:endParaRPr>
          </a:p>
        </p:txBody>
      </p:sp>
      <p:sp>
        <p:nvSpPr>
          <p:cNvPr id="45" name="object 13">
            <a:extLst>
              <a:ext uri="{FF2B5EF4-FFF2-40B4-BE49-F238E27FC236}">
                <a16:creationId xmlns:a16="http://schemas.microsoft.com/office/drawing/2014/main" id="{0BC93507-A75D-4941-9DA4-62C425661F17}"/>
              </a:ext>
            </a:extLst>
          </p:cNvPr>
          <p:cNvSpPr/>
          <p:nvPr/>
        </p:nvSpPr>
        <p:spPr>
          <a:xfrm>
            <a:off x="3867229" y="3678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9">
            <a:extLst>
              <a:ext uri="{FF2B5EF4-FFF2-40B4-BE49-F238E27FC236}">
                <a16:creationId xmlns:a16="http://schemas.microsoft.com/office/drawing/2014/main" id="{DE4FEC2D-3301-534E-9B5E-0836CC37F6E8}"/>
              </a:ext>
            </a:extLst>
          </p:cNvPr>
          <p:cNvSpPr txBox="1"/>
          <p:nvPr/>
        </p:nvSpPr>
        <p:spPr>
          <a:xfrm>
            <a:off x="4004662" y="37989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27</a:t>
            </a:r>
          </a:p>
        </p:txBody>
      </p:sp>
      <p:sp>
        <p:nvSpPr>
          <p:cNvPr id="48" name="Rectangle 47">
            <a:extLst>
              <a:ext uri="{FF2B5EF4-FFF2-40B4-BE49-F238E27FC236}">
                <a16:creationId xmlns:a16="http://schemas.microsoft.com/office/drawing/2014/main" id="{8DE458FC-BCF2-4D46-8E19-2AC07B24FCA1}"/>
              </a:ext>
            </a:extLst>
          </p:cNvPr>
          <p:cNvSpPr/>
          <p:nvPr/>
        </p:nvSpPr>
        <p:spPr>
          <a:xfrm>
            <a:off x="6486283" y="2072132"/>
            <a:ext cx="1120843" cy="338554"/>
          </a:xfrm>
          <a:prstGeom prst="rect">
            <a:avLst/>
          </a:prstGeom>
          <a:solidFill>
            <a:srgbClr val="FF0000"/>
          </a:solidFill>
        </p:spPr>
        <p:txBody>
          <a:bodyPr wrap="square">
            <a:spAutoFit/>
          </a:bodyPr>
          <a:lstStyle/>
          <a:p>
            <a:pPr algn="ctr"/>
            <a:r>
              <a:rPr lang="en-US" altLang="zh-CN" sz="1600" dirty="0">
                <a:solidFill>
                  <a:schemeClr val="bg1"/>
                </a:solidFill>
                <a:latin typeface="Arial"/>
                <a:cs typeface="Arial"/>
              </a:rPr>
              <a:t>Insert 8?</a:t>
            </a:r>
            <a:endParaRPr lang="en-US" sz="1600" dirty="0">
              <a:solidFill>
                <a:schemeClr val="bg1"/>
              </a:solidFill>
              <a:latin typeface="Arial"/>
              <a:cs typeface="Arial"/>
            </a:endParaRPr>
          </a:p>
        </p:txBody>
      </p:sp>
      <p:sp>
        <p:nvSpPr>
          <p:cNvPr id="49" name="object 11">
            <a:extLst>
              <a:ext uri="{FF2B5EF4-FFF2-40B4-BE49-F238E27FC236}">
                <a16:creationId xmlns:a16="http://schemas.microsoft.com/office/drawing/2014/main" id="{B8523DDD-CCA3-9941-A0C5-DE2BE413137B}"/>
              </a:ext>
            </a:extLst>
          </p:cNvPr>
          <p:cNvSpPr/>
          <p:nvPr/>
        </p:nvSpPr>
        <p:spPr>
          <a:xfrm flipH="1">
            <a:off x="2467950" y="4118262"/>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13">
            <a:extLst>
              <a:ext uri="{FF2B5EF4-FFF2-40B4-BE49-F238E27FC236}">
                <a16:creationId xmlns:a16="http://schemas.microsoft.com/office/drawing/2014/main" id="{80F17F60-7E28-094D-9658-4593F92B455C}"/>
              </a:ext>
            </a:extLst>
          </p:cNvPr>
          <p:cNvSpPr/>
          <p:nvPr/>
        </p:nvSpPr>
        <p:spPr>
          <a:xfrm>
            <a:off x="2531153" y="429145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1" name="object 9">
            <a:extLst>
              <a:ext uri="{FF2B5EF4-FFF2-40B4-BE49-F238E27FC236}">
                <a16:creationId xmlns:a16="http://schemas.microsoft.com/office/drawing/2014/main" id="{6D589DC6-C592-A84E-BF4E-0068227EA246}"/>
              </a:ext>
            </a:extLst>
          </p:cNvPr>
          <p:cNvSpPr txBox="1"/>
          <p:nvPr/>
        </p:nvSpPr>
        <p:spPr>
          <a:xfrm>
            <a:off x="2668586" y="441201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Tree>
    <p:extLst>
      <p:ext uri="{BB962C8B-B14F-4D97-AF65-F5344CB8AC3E}">
        <p14:creationId xmlns:p14="http://schemas.microsoft.com/office/powerpoint/2010/main" val="4150247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dissolve">
                                      <p:cBhvr>
                                        <p:cTn id="25" dur="500"/>
                                        <p:tgtEl>
                                          <p:spTgt spid="1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dissolve">
                                      <p:cBhvr>
                                        <p:cTn id="28" dur="500"/>
                                        <p:tgtEl>
                                          <p:spTgt spid="13"/>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dissolve">
                                      <p:cBhvr>
                                        <p:cTn id="46" dur="500"/>
                                        <p:tgtEl>
                                          <p:spTgt spid="19"/>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dissolve">
                                      <p:cBhvr>
                                        <p:cTn id="51" dur="500"/>
                                        <p:tgtEl>
                                          <p:spTgt spid="23"/>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dissolve">
                                      <p:cBhvr>
                                        <p:cTn id="62" dur="500"/>
                                        <p:tgtEl>
                                          <p:spTgt spid="26"/>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7"/>
                                        </p:tgtEl>
                                        <p:attrNameLst>
                                          <p:attrName>style.visibility</p:attrName>
                                        </p:attrNameLst>
                                      </p:cBhvr>
                                      <p:to>
                                        <p:strVal val="visible"/>
                                      </p:to>
                                    </p:set>
                                    <p:animEffect transition="in" filter="dissolve">
                                      <p:cBhvr>
                                        <p:cTn id="65" dur="500"/>
                                        <p:tgtEl>
                                          <p:spTgt spid="27"/>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dissolve">
                                      <p:cBhvr>
                                        <p:cTn id="68" dur="500"/>
                                        <p:tgtEl>
                                          <p:spTgt spid="3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5"/>
                                        </p:tgtEl>
                                        <p:attrNameLst>
                                          <p:attrName>style.visibility</p:attrName>
                                        </p:attrNameLst>
                                      </p:cBhvr>
                                      <p:to>
                                        <p:strVal val="visible"/>
                                      </p:to>
                                    </p:set>
                                    <p:animEffect transition="in" filter="dissolve">
                                      <p:cBhvr>
                                        <p:cTn id="71" dur="500"/>
                                        <p:tgtEl>
                                          <p:spTgt spid="2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dissolve">
                                      <p:cBhvr>
                                        <p:cTn id="77" dur="500"/>
                                        <p:tgtEl>
                                          <p:spTgt spid="33"/>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dissolve">
                                      <p:cBhvr>
                                        <p:cTn id="83" dur="500"/>
                                        <p:tgtEl>
                                          <p:spTgt spid="34"/>
                                        </p:tgtEl>
                                      </p:cBhvr>
                                    </p:animEffect>
                                  </p:childTnLst>
                                </p:cTn>
                              </p:par>
                            </p:childTnLst>
                          </p:cTn>
                        </p:par>
                      </p:childTnLst>
                    </p:cTn>
                  </p:par>
                  <p:par>
                    <p:cTn id="84" fill="hold">
                      <p:stCondLst>
                        <p:cond delay="indefinite"/>
                      </p:stCondLst>
                      <p:childTnLst>
                        <p:par>
                          <p:cTn id="85" fill="hold">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38"/>
                                        </p:tgtEl>
                                        <p:attrNameLst>
                                          <p:attrName>style.visibility</p:attrName>
                                        </p:attrNameLst>
                                      </p:cBhvr>
                                      <p:to>
                                        <p:strVal val="visible"/>
                                      </p:to>
                                    </p:set>
                                    <p:animEffect transition="in" filter="dissolve">
                                      <p:cBhvr>
                                        <p:cTn id="88" dur="500"/>
                                        <p:tgtEl>
                                          <p:spTgt spid="38"/>
                                        </p:tgtEl>
                                      </p:cBhvr>
                                    </p:animEffect>
                                  </p:childTnLst>
                                </p:cTn>
                              </p:par>
                            </p:childTnLst>
                          </p:cTn>
                        </p:par>
                      </p:childTnLst>
                    </p:cTn>
                  </p:par>
                  <p:par>
                    <p:cTn id="89" fill="hold">
                      <p:stCondLst>
                        <p:cond delay="indefinite"/>
                      </p:stCondLst>
                      <p:childTnLst>
                        <p:par>
                          <p:cTn id="90" fill="hold">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dissolve">
                                      <p:cBhvr>
                                        <p:cTn id="93" dur="500"/>
                                        <p:tgtEl>
                                          <p:spTgt spid="39"/>
                                        </p:tgtEl>
                                      </p:cBhvr>
                                    </p:animEffect>
                                  </p:childTnLst>
                                </p:cTn>
                              </p:par>
                            </p:childTnLst>
                          </p:cTn>
                        </p:par>
                      </p:childTnLst>
                    </p:cTn>
                  </p:par>
                  <p:par>
                    <p:cTn id="94" fill="hold">
                      <p:stCondLst>
                        <p:cond delay="indefinite"/>
                      </p:stCondLst>
                      <p:childTnLst>
                        <p:par>
                          <p:cTn id="95" fill="hold">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0"/>
                                        </p:tgtEl>
                                        <p:attrNameLst>
                                          <p:attrName>style.visibility</p:attrName>
                                        </p:attrNameLst>
                                      </p:cBhvr>
                                      <p:to>
                                        <p:strVal val="visible"/>
                                      </p:to>
                                    </p:set>
                                    <p:animEffect transition="in" filter="dissolve">
                                      <p:cBhvr>
                                        <p:cTn id="98" dur="500"/>
                                        <p:tgtEl>
                                          <p:spTgt spid="40"/>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1"/>
                                        </p:tgtEl>
                                        <p:attrNameLst>
                                          <p:attrName>style.visibility</p:attrName>
                                        </p:attrNameLst>
                                      </p:cBhvr>
                                      <p:to>
                                        <p:strVal val="visible"/>
                                      </p:to>
                                    </p:set>
                                    <p:animEffect transition="in" filter="dissolve">
                                      <p:cBhvr>
                                        <p:cTn id="103" dur="500"/>
                                        <p:tgtEl>
                                          <p:spTgt spid="41"/>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36"/>
                                        </p:tgtEl>
                                        <p:attrNameLst>
                                          <p:attrName>style.visibility</p:attrName>
                                        </p:attrNameLst>
                                      </p:cBhvr>
                                      <p:to>
                                        <p:strVal val="visible"/>
                                      </p:to>
                                    </p:set>
                                    <p:animEffect transition="in" filter="dissolve">
                                      <p:cBhvr>
                                        <p:cTn id="108" dur="500"/>
                                        <p:tgtEl>
                                          <p:spTgt spid="36"/>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4"/>
                                        </p:tgtEl>
                                        <p:attrNameLst>
                                          <p:attrName>style.visibility</p:attrName>
                                        </p:attrNameLst>
                                      </p:cBhvr>
                                      <p:to>
                                        <p:strVal val="visible"/>
                                      </p:to>
                                    </p:set>
                                    <p:animEffect transition="in" filter="dissolve">
                                      <p:cBhvr>
                                        <p:cTn id="113" dur="500"/>
                                        <p:tgtEl>
                                          <p:spTgt spid="4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7"/>
                                        </p:tgtEl>
                                        <p:attrNameLst>
                                          <p:attrName>style.visibility</p:attrName>
                                        </p:attrNameLst>
                                      </p:cBhvr>
                                      <p:to>
                                        <p:strVal val="visible"/>
                                      </p:to>
                                    </p:set>
                                    <p:animEffect transition="in" filter="dissolve">
                                      <p:cBhvr>
                                        <p:cTn id="118" dur="500"/>
                                        <p:tgtEl>
                                          <p:spTgt spid="47"/>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45"/>
                                        </p:tgtEl>
                                        <p:attrNameLst>
                                          <p:attrName>style.visibility</p:attrName>
                                        </p:attrNameLst>
                                      </p:cBhvr>
                                      <p:to>
                                        <p:strVal val="visible"/>
                                      </p:to>
                                    </p:set>
                                    <p:animEffect transition="in" filter="dissolve">
                                      <p:cBhvr>
                                        <p:cTn id="121" dur="500"/>
                                        <p:tgtEl>
                                          <p:spTgt spid="45"/>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46"/>
                                        </p:tgtEl>
                                        <p:attrNameLst>
                                          <p:attrName>style.visibility</p:attrName>
                                        </p:attrNameLst>
                                      </p:cBhvr>
                                      <p:to>
                                        <p:strVal val="visible"/>
                                      </p:to>
                                    </p:set>
                                    <p:animEffect transition="in" filter="dissolve">
                                      <p:cBhvr>
                                        <p:cTn id="124" dur="500"/>
                                        <p:tgtEl>
                                          <p:spTgt spid="46"/>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48"/>
                                        </p:tgtEl>
                                        <p:attrNameLst>
                                          <p:attrName>style.visibility</p:attrName>
                                        </p:attrNameLst>
                                      </p:cBhvr>
                                      <p:to>
                                        <p:strVal val="visible"/>
                                      </p:to>
                                    </p:set>
                                    <p:animEffect transition="in" filter="dissolve">
                                      <p:cBhvr>
                                        <p:cTn id="129" dur="500"/>
                                        <p:tgtEl>
                                          <p:spTgt spid="48"/>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49"/>
                                        </p:tgtEl>
                                        <p:attrNameLst>
                                          <p:attrName>style.visibility</p:attrName>
                                        </p:attrNameLst>
                                      </p:cBhvr>
                                      <p:to>
                                        <p:strVal val="visible"/>
                                      </p:to>
                                    </p:set>
                                    <p:animEffect transition="in" filter="dissolve">
                                      <p:cBhvr>
                                        <p:cTn id="134" dur="500"/>
                                        <p:tgtEl>
                                          <p:spTgt spid="49"/>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50"/>
                                        </p:tgtEl>
                                        <p:attrNameLst>
                                          <p:attrName>style.visibility</p:attrName>
                                        </p:attrNameLst>
                                      </p:cBhvr>
                                      <p:to>
                                        <p:strVal val="visible"/>
                                      </p:to>
                                    </p:set>
                                    <p:animEffect transition="in" filter="dissolve">
                                      <p:cBhvr>
                                        <p:cTn id="137" dur="500"/>
                                        <p:tgtEl>
                                          <p:spTgt spid="50"/>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51"/>
                                        </p:tgtEl>
                                        <p:attrNameLst>
                                          <p:attrName>style.visibility</p:attrName>
                                        </p:attrNameLst>
                                      </p:cBhvr>
                                      <p:to>
                                        <p:strVal val="visible"/>
                                      </p:to>
                                    </p:set>
                                    <p:animEffect transition="in" filter="dissolve">
                                      <p:cBhvr>
                                        <p:cTn id="14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32" grpId="0" animBg="1"/>
      <p:bldP spid="29" grpId="0" animBg="1"/>
      <p:bldP spid="4" grpId="0" animBg="1"/>
      <p:bldP spid="5" grpId="0" animBg="1"/>
      <p:bldP spid="6" grpId="0" animBg="1"/>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3" grpId="0" animBg="1"/>
      <p:bldP spid="26" grpId="0" animBg="1"/>
      <p:bldP spid="27" grpId="0" animBg="1"/>
      <p:bldP spid="25" grpId="0"/>
      <p:bldP spid="30" grpId="0" animBg="1"/>
      <p:bldP spid="31" grpId="0"/>
      <p:bldP spid="33" grpId="0" animBg="1"/>
      <p:bldP spid="34" grpId="0"/>
      <p:bldP spid="35" grpId="0"/>
      <p:bldP spid="38" grpId="0"/>
      <p:bldP spid="39" grpId="0"/>
      <p:bldP spid="40" grpId="0"/>
      <p:bldP spid="41" grpId="0"/>
      <p:bldP spid="44" grpId="0" animBg="1"/>
      <p:bldP spid="45" grpId="0" animBg="1"/>
      <p:bldP spid="46" grpId="0" animBg="1"/>
      <p:bldP spid="48" grpId="0" animBg="1"/>
      <p:bldP spid="49" grpId="0" animBg="1"/>
      <p:bldP spid="50" grpId="0" animBg="1"/>
      <p:bldP spid="5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object 11">
            <a:extLst>
              <a:ext uri="{FF2B5EF4-FFF2-40B4-BE49-F238E27FC236}">
                <a16:creationId xmlns:a16="http://schemas.microsoft.com/office/drawing/2014/main" id="{BE642A22-AD67-9D48-8A07-14A926DF2BE5}"/>
              </a:ext>
            </a:extLst>
          </p:cNvPr>
          <p:cNvSpPr/>
          <p:nvPr/>
        </p:nvSpPr>
        <p:spPr>
          <a:xfrm>
            <a:off x="1800479" y="3625777"/>
            <a:ext cx="155916" cy="2653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1A9106A5-B483-D44F-862A-A0D35C2D774F}"/>
              </a:ext>
            </a:extLst>
          </p:cNvPr>
          <p:cNvSpPr>
            <a:spLocks noGrp="1"/>
          </p:cNvSpPr>
          <p:nvPr>
            <p:ph type="title"/>
          </p:nvPr>
        </p:nvSpPr>
        <p:spPr>
          <a:xfrm>
            <a:off x="-1637357" y="26192"/>
            <a:ext cx="8229600" cy="1143000"/>
          </a:xfrm>
        </p:spPr>
        <p:txBody>
          <a:bodyPr>
            <a:normAutofit/>
          </a:bodyPr>
          <a:lstStyle/>
          <a:p>
            <a:r>
              <a:rPr lang="en-US" dirty="0"/>
              <a:t>Deleting from a BST</a:t>
            </a:r>
          </a:p>
        </p:txBody>
      </p:sp>
      <p:sp>
        <p:nvSpPr>
          <p:cNvPr id="7" name="object 11">
            <a:extLst>
              <a:ext uri="{FF2B5EF4-FFF2-40B4-BE49-F238E27FC236}">
                <a16:creationId xmlns:a16="http://schemas.microsoft.com/office/drawing/2014/main" id="{99EDAF83-890E-D940-8077-ACFA39E0449B}"/>
              </a:ext>
            </a:extLst>
          </p:cNvPr>
          <p:cNvSpPr/>
          <p:nvPr/>
        </p:nvSpPr>
        <p:spPr>
          <a:xfrm flipH="1">
            <a:off x="2487482" y="1988722"/>
            <a:ext cx="580512" cy="466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9">
            <a:extLst>
              <a:ext uri="{FF2B5EF4-FFF2-40B4-BE49-F238E27FC236}">
                <a16:creationId xmlns:a16="http://schemas.microsoft.com/office/drawing/2014/main" id="{DE0933AE-2855-6B4E-A3C7-BE2F6739F3D9}"/>
              </a:ext>
            </a:extLst>
          </p:cNvPr>
          <p:cNvSpPr/>
          <p:nvPr/>
        </p:nvSpPr>
        <p:spPr>
          <a:xfrm>
            <a:off x="1959867" y="152318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FCFC43A3-9695-514B-8E31-18ADDB36EAAD}"/>
              </a:ext>
            </a:extLst>
          </p:cNvPr>
          <p:cNvSpPr txBox="1"/>
          <p:nvPr/>
        </p:nvSpPr>
        <p:spPr>
          <a:xfrm>
            <a:off x="2097301" y="165428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20</a:t>
            </a:r>
          </a:p>
        </p:txBody>
      </p:sp>
      <p:sp>
        <p:nvSpPr>
          <p:cNvPr id="10" name="object 13">
            <a:extLst>
              <a:ext uri="{FF2B5EF4-FFF2-40B4-BE49-F238E27FC236}">
                <a16:creationId xmlns:a16="http://schemas.microsoft.com/office/drawing/2014/main" id="{3982D6BE-4EA5-0243-B1B8-D8D13C585FF7}"/>
              </a:ext>
            </a:extLst>
          </p:cNvPr>
          <p:cNvSpPr/>
          <p:nvPr/>
        </p:nvSpPr>
        <p:spPr>
          <a:xfrm>
            <a:off x="2811459" y="229664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9">
            <a:extLst>
              <a:ext uri="{FF2B5EF4-FFF2-40B4-BE49-F238E27FC236}">
                <a16:creationId xmlns:a16="http://schemas.microsoft.com/office/drawing/2014/main" id="{B4E68E78-A32A-D94F-9D1F-1AB8C072C8B3}"/>
              </a:ext>
            </a:extLst>
          </p:cNvPr>
          <p:cNvSpPr txBox="1"/>
          <p:nvPr/>
        </p:nvSpPr>
        <p:spPr>
          <a:xfrm>
            <a:off x="2948893" y="242584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30</a:t>
            </a:r>
          </a:p>
        </p:txBody>
      </p:sp>
      <p:sp>
        <p:nvSpPr>
          <p:cNvPr id="12" name="object 11">
            <a:extLst>
              <a:ext uri="{FF2B5EF4-FFF2-40B4-BE49-F238E27FC236}">
                <a16:creationId xmlns:a16="http://schemas.microsoft.com/office/drawing/2014/main" id="{32649287-5E2F-BF47-9DBD-724E134AE24A}"/>
              </a:ext>
            </a:extLst>
          </p:cNvPr>
          <p:cNvSpPr/>
          <p:nvPr/>
        </p:nvSpPr>
        <p:spPr>
          <a:xfrm>
            <a:off x="1759387" y="2043358"/>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3" name="object 11">
            <a:extLst>
              <a:ext uri="{FF2B5EF4-FFF2-40B4-BE49-F238E27FC236}">
                <a16:creationId xmlns:a16="http://schemas.microsoft.com/office/drawing/2014/main" id="{0E313DBF-0FB2-3F49-9F93-D1488D6EB84C}"/>
              </a:ext>
            </a:extLst>
          </p:cNvPr>
          <p:cNvSpPr/>
          <p:nvPr/>
        </p:nvSpPr>
        <p:spPr>
          <a:xfrm>
            <a:off x="935905" y="2744032"/>
            <a:ext cx="359473" cy="384662"/>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3">
            <a:extLst>
              <a:ext uri="{FF2B5EF4-FFF2-40B4-BE49-F238E27FC236}">
                <a16:creationId xmlns:a16="http://schemas.microsoft.com/office/drawing/2014/main" id="{7620F9EC-765B-FE4E-B058-9FF66F3F240E}"/>
              </a:ext>
            </a:extLst>
          </p:cNvPr>
          <p:cNvSpPr/>
          <p:nvPr/>
        </p:nvSpPr>
        <p:spPr>
          <a:xfrm>
            <a:off x="473646" y="30767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6012CFCB-5360-C04F-96BA-D7ECAE649135}"/>
              </a:ext>
            </a:extLst>
          </p:cNvPr>
          <p:cNvSpPr txBox="1"/>
          <p:nvPr/>
        </p:nvSpPr>
        <p:spPr>
          <a:xfrm>
            <a:off x="611079" y="319731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16" name="object 11">
            <a:extLst>
              <a:ext uri="{FF2B5EF4-FFF2-40B4-BE49-F238E27FC236}">
                <a16:creationId xmlns:a16="http://schemas.microsoft.com/office/drawing/2014/main" id="{93455D76-D41E-FC46-9235-F632529A272A}"/>
              </a:ext>
            </a:extLst>
          </p:cNvPr>
          <p:cNvSpPr/>
          <p:nvPr/>
        </p:nvSpPr>
        <p:spPr>
          <a:xfrm>
            <a:off x="2810186" y="2808571"/>
            <a:ext cx="138706" cy="184320"/>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3">
            <a:extLst>
              <a:ext uri="{FF2B5EF4-FFF2-40B4-BE49-F238E27FC236}">
                <a16:creationId xmlns:a16="http://schemas.microsoft.com/office/drawing/2014/main" id="{E7AF7399-5548-364B-82FB-1F01C9AC1967}"/>
              </a:ext>
            </a:extLst>
          </p:cNvPr>
          <p:cNvSpPr/>
          <p:nvPr/>
        </p:nvSpPr>
        <p:spPr>
          <a:xfrm>
            <a:off x="2487482" y="298674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3C3B52AE-9FED-4542-8DE6-99E406A8CEF5}"/>
              </a:ext>
            </a:extLst>
          </p:cNvPr>
          <p:cNvSpPr txBox="1"/>
          <p:nvPr/>
        </p:nvSpPr>
        <p:spPr>
          <a:xfrm>
            <a:off x="2624916" y="311594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25</a:t>
            </a:r>
          </a:p>
        </p:txBody>
      </p:sp>
      <p:sp>
        <p:nvSpPr>
          <p:cNvPr id="19" name="object 13">
            <a:extLst>
              <a:ext uri="{FF2B5EF4-FFF2-40B4-BE49-F238E27FC236}">
                <a16:creationId xmlns:a16="http://schemas.microsoft.com/office/drawing/2014/main" id="{AC79618C-0D8C-3B42-8A0D-0C51985BE1E6}"/>
              </a:ext>
            </a:extLst>
          </p:cNvPr>
          <p:cNvSpPr/>
          <p:nvPr/>
        </p:nvSpPr>
        <p:spPr>
          <a:xfrm>
            <a:off x="1230499" y="228870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object 9">
            <a:extLst>
              <a:ext uri="{FF2B5EF4-FFF2-40B4-BE49-F238E27FC236}">
                <a16:creationId xmlns:a16="http://schemas.microsoft.com/office/drawing/2014/main" id="{22528552-1811-014B-8A42-CBDD9B8676AF}"/>
              </a:ext>
            </a:extLst>
          </p:cNvPr>
          <p:cNvSpPr txBox="1"/>
          <p:nvPr/>
        </p:nvSpPr>
        <p:spPr>
          <a:xfrm>
            <a:off x="1367933" y="241791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1" name="Rectangle 20">
            <a:extLst>
              <a:ext uri="{FF2B5EF4-FFF2-40B4-BE49-F238E27FC236}">
                <a16:creationId xmlns:a16="http://schemas.microsoft.com/office/drawing/2014/main" id="{1FB3CAF4-4BC9-B24D-90EF-FA5E98FDF928}"/>
              </a:ext>
            </a:extLst>
          </p:cNvPr>
          <p:cNvSpPr/>
          <p:nvPr/>
        </p:nvSpPr>
        <p:spPr>
          <a:xfrm>
            <a:off x="3958612" y="1353904"/>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7</a:t>
            </a:r>
            <a:endParaRPr lang="en-US" sz="1600" dirty="0">
              <a:latin typeface="Arial"/>
              <a:cs typeface="Arial"/>
            </a:endParaRPr>
          </a:p>
        </p:txBody>
      </p:sp>
      <p:sp>
        <p:nvSpPr>
          <p:cNvPr id="22" name="object 11">
            <a:extLst>
              <a:ext uri="{FF2B5EF4-FFF2-40B4-BE49-F238E27FC236}">
                <a16:creationId xmlns:a16="http://schemas.microsoft.com/office/drawing/2014/main" id="{ACB0DB89-7CB0-6243-9DC2-97DFC7366887}"/>
              </a:ext>
            </a:extLst>
          </p:cNvPr>
          <p:cNvSpPr/>
          <p:nvPr/>
        </p:nvSpPr>
        <p:spPr>
          <a:xfrm flipH="1">
            <a:off x="878876" y="3619946"/>
            <a:ext cx="214154" cy="2393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34" name="Group 33">
            <a:extLst>
              <a:ext uri="{FF2B5EF4-FFF2-40B4-BE49-F238E27FC236}">
                <a16:creationId xmlns:a16="http://schemas.microsoft.com/office/drawing/2014/main" id="{68E828D3-5E07-DB42-BFA0-9127C3734125}"/>
              </a:ext>
            </a:extLst>
          </p:cNvPr>
          <p:cNvGrpSpPr/>
          <p:nvPr/>
        </p:nvGrpSpPr>
        <p:grpSpPr>
          <a:xfrm>
            <a:off x="851599" y="3859310"/>
            <a:ext cx="592095" cy="555546"/>
            <a:chOff x="833248" y="5773207"/>
            <a:chExt cx="592095" cy="555546"/>
          </a:xfrm>
        </p:grpSpPr>
        <p:sp>
          <p:nvSpPr>
            <p:cNvPr id="35" name="object 13">
              <a:extLst>
                <a:ext uri="{FF2B5EF4-FFF2-40B4-BE49-F238E27FC236}">
                  <a16:creationId xmlns:a16="http://schemas.microsoft.com/office/drawing/2014/main" id="{D8AE0F7B-1729-CC4D-97E3-DEB7786A218A}"/>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9">
              <a:extLst>
                <a:ext uri="{FF2B5EF4-FFF2-40B4-BE49-F238E27FC236}">
                  <a16:creationId xmlns:a16="http://schemas.microsoft.com/office/drawing/2014/main" id="{F290C311-7862-B04C-B9E2-944417066062}"/>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grpSp>
      <p:sp>
        <p:nvSpPr>
          <p:cNvPr id="37" name="Rectangle 36">
            <a:extLst>
              <a:ext uri="{FF2B5EF4-FFF2-40B4-BE49-F238E27FC236}">
                <a16:creationId xmlns:a16="http://schemas.microsoft.com/office/drawing/2014/main" id="{F26AA56D-B8A5-954C-9080-1222602CE622}"/>
              </a:ext>
            </a:extLst>
          </p:cNvPr>
          <p:cNvSpPr/>
          <p:nvPr/>
        </p:nvSpPr>
        <p:spPr>
          <a:xfrm>
            <a:off x="3958612" y="1907413"/>
            <a:ext cx="3202131"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If leaf node: Delete parent’s link 7</a:t>
            </a:r>
            <a:endParaRPr lang="en-US" sz="1600" dirty="0">
              <a:solidFill>
                <a:schemeClr val="bg1"/>
              </a:solidFill>
              <a:latin typeface="Arial"/>
              <a:cs typeface="Arial"/>
            </a:endParaRPr>
          </a:p>
        </p:txBody>
      </p:sp>
      <p:sp>
        <p:nvSpPr>
          <p:cNvPr id="40" name="Rectangle 39">
            <a:extLst>
              <a:ext uri="{FF2B5EF4-FFF2-40B4-BE49-F238E27FC236}">
                <a16:creationId xmlns:a16="http://schemas.microsoft.com/office/drawing/2014/main" id="{5BCAD4FD-EB92-5144-819F-78C78BD98009}"/>
              </a:ext>
            </a:extLst>
          </p:cNvPr>
          <p:cNvSpPr/>
          <p:nvPr/>
        </p:nvSpPr>
        <p:spPr>
          <a:xfrm>
            <a:off x="611079" y="5252605"/>
            <a:ext cx="2996389" cy="584775"/>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58" name="TextBox 57">
            <a:extLst>
              <a:ext uri="{FF2B5EF4-FFF2-40B4-BE49-F238E27FC236}">
                <a16:creationId xmlns:a16="http://schemas.microsoft.com/office/drawing/2014/main" id="{4ACCC4E9-3589-8F49-AFA5-7BBC686EEAF1}"/>
              </a:ext>
            </a:extLst>
          </p:cNvPr>
          <p:cNvSpPr txBox="1"/>
          <p:nvPr/>
        </p:nvSpPr>
        <p:spPr>
          <a:xfrm>
            <a:off x="861846" y="3752864"/>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59" name="Rectangle 58">
            <a:extLst>
              <a:ext uri="{FF2B5EF4-FFF2-40B4-BE49-F238E27FC236}">
                <a16:creationId xmlns:a16="http://schemas.microsoft.com/office/drawing/2014/main" id="{321B2050-1F6A-454B-99A7-B02FCBA7D95C}"/>
              </a:ext>
            </a:extLst>
          </p:cNvPr>
          <p:cNvSpPr/>
          <p:nvPr/>
        </p:nvSpPr>
        <p:spPr>
          <a:xfrm>
            <a:off x="3958612" y="2460922"/>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5</a:t>
            </a:r>
            <a:endParaRPr lang="en-US" sz="1600" dirty="0">
              <a:latin typeface="Arial"/>
              <a:cs typeface="Arial"/>
            </a:endParaRPr>
          </a:p>
        </p:txBody>
      </p:sp>
      <p:sp>
        <p:nvSpPr>
          <p:cNvPr id="60" name="object 11">
            <a:extLst>
              <a:ext uri="{FF2B5EF4-FFF2-40B4-BE49-F238E27FC236}">
                <a16:creationId xmlns:a16="http://schemas.microsoft.com/office/drawing/2014/main" id="{9DF20E81-CBC4-374E-91B8-841245591606}"/>
              </a:ext>
            </a:extLst>
          </p:cNvPr>
          <p:cNvSpPr/>
          <p:nvPr/>
        </p:nvSpPr>
        <p:spPr>
          <a:xfrm flipH="1">
            <a:off x="1704467" y="2780388"/>
            <a:ext cx="337443" cy="345864"/>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nvGrpSpPr>
          <p:cNvPr id="61" name="Group 60">
            <a:extLst>
              <a:ext uri="{FF2B5EF4-FFF2-40B4-BE49-F238E27FC236}">
                <a16:creationId xmlns:a16="http://schemas.microsoft.com/office/drawing/2014/main" id="{46381A20-2A65-BB4A-A50D-B18DBAF7268F}"/>
              </a:ext>
            </a:extLst>
          </p:cNvPr>
          <p:cNvGrpSpPr/>
          <p:nvPr/>
        </p:nvGrpSpPr>
        <p:grpSpPr>
          <a:xfrm>
            <a:off x="1800479" y="3126252"/>
            <a:ext cx="592095" cy="555546"/>
            <a:chOff x="833248" y="5773207"/>
            <a:chExt cx="592095" cy="555546"/>
          </a:xfrm>
        </p:grpSpPr>
        <p:sp>
          <p:nvSpPr>
            <p:cNvPr id="62" name="object 13">
              <a:extLst>
                <a:ext uri="{FF2B5EF4-FFF2-40B4-BE49-F238E27FC236}">
                  <a16:creationId xmlns:a16="http://schemas.microsoft.com/office/drawing/2014/main" id="{2FC03B60-D3D5-7145-BED5-2585CA0730DE}"/>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3" name="object 9">
              <a:extLst>
                <a:ext uri="{FF2B5EF4-FFF2-40B4-BE49-F238E27FC236}">
                  <a16:creationId xmlns:a16="http://schemas.microsoft.com/office/drawing/2014/main" id="{AB137C7F-7EE4-C748-9819-90544148E50B}"/>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15</a:t>
              </a:r>
            </a:p>
          </p:txBody>
        </p:sp>
      </p:grpSp>
      <p:sp>
        <p:nvSpPr>
          <p:cNvPr id="65" name="object 11">
            <a:extLst>
              <a:ext uri="{FF2B5EF4-FFF2-40B4-BE49-F238E27FC236}">
                <a16:creationId xmlns:a16="http://schemas.microsoft.com/office/drawing/2014/main" id="{95F6DEB1-E05F-424A-BB1D-F01D139BF14C}"/>
              </a:ext>
            </a:extLst>
          </p:cNvPr>
          <p:cNvSpPr/>
          <p:nvPr/>
        </p:nvSpPr>
        <p:spPr>
          <a:xfrm>
            <a:off x="1187470" y="2797505"/>
            <a:ext cx="207283" cy="105379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TextBox 65">
            <a:extLst>
              <a:ext uri="{FF2B5EF4-FFF2-40B4-BE49-F238E27FC236}">
                <a16:creationId xmlns:a16="http://schemas.microsoft.com/office/drawing/2014/main" id="{6D211A47-CC8F-FF4D-A563-187CD368118C}"/>
              </a:ext>
            </a:extLst>
          </p:cNvPr>
          <p:cNvSpPr txBox="1"/>
          <p:nvPr/>
        </p:nvSpPr>
        <p:spPr>
          <a:xfrm>
            <a:off x="464320" y="2991755"/>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67" name="Rectangle 66">
            <a:extLst>
              <a:ext uri="{FF2B5EF4-FFF2-40B4-BE49-F238E27FC236}">
                <a16:creationId xmlns:a16="http://schemas.microsoft.com/office/drawing/2014/main" id="{A343B3A7-AD10-1D4E-AD56-7E39F19CD4B7}"/>
              </a:ext>
            </a:extLst>
          </p:cNvPr>
          <p:cNvSpPr/>
          <p:nvPr/>
        </p:nvSpPr>
        <p:spPr>
          <a:xfrm>
            <a:off x="3958612" y="3014431"/>
            <a:ext cx="2635658"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If only one child, hoist child</a:t>
            </a:r>
          </a:p>
        </p:txBody>
      </p:sp>
      <p:grpSp>
        <p:nvGrpSpPr>
          <p:cNvPr id="71" name="Group 70">
            <a:extLst>
              <a:ext uri="{FF2B5EF4-FFF2-40B4-BE49-F238E27FC236}">
                <a16:creationId xmlns:a16="http://schemas.microsoft.com/office/drawing/2014/main" id="{CC89200E-8B03-AE49-9D7F-9E67F7E99FC0}"/>
              </a:ext>
            </a:extLst>
          </p:cNvPr>
          <p:cNvGrpSpPr/>
          <p:nvPr/>
        </p:nvGrpSpPr>
        <p:grpSpPr>
          <a:xfrm>
            <a:off x="1538913" y="3859310"/>
            <a:ext cx="592095" cy="555546"/>
            <a:chOff x="833248" y="5773207"/>
            <a:chExt cx="592095" cy="555546"/>
          </a:xfrm>
        </p:grpSpPr>
        <p:sp>
          <p:nvSpPr>
            <p:cNvPr id="72" name="object 13">
              <a:extLst>
                <a:ext uri="{FF2B5EF4-FFF2-40B4-BE49-F238E27FC236}">
                  <a16:creationId xmlns:a16="http://schemas.microsoft.com/office/drawing/2014/main" id="{8B0F0FD4-173C-A24C-8F89-B286D4247BB5}"/>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46D0C7C8-4059-1D4B-9BB1-843BB27A12FF}"/>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12</a:t>
              </a:r>
            </a:p>
          </p:txBody>
        </p:sp>
      </p:grpSp>
      <p:sp>
        <p:nvSpPr>
          <p:cNvPr id="74" name="Rectangle 73">
            <a:extLst>
              <a:ext uri="{FF2B5EF4-FFF2-40B4-BE49-F238E27FC236}">
                <a16:creationId xmlns:a16="http://schemas.microsoft.com/office/drawing/2014/main" id="{E7EE67FD-8265-B94A-8CB7-2E12CFC1A813}"/>
              </a:ext>
            </a:extLst>
          </p:cNvPr>
          <p:cNvSpPr/>
          <p:nvPr/>
        </p:nvSpPr>
        <p:spPr>
          <a:xfrm>
            <a:off x="3958612" y="3567940"/>
            <a:ext cx="1281052" cy="338554"/>
          </a:xfrm>
          <a:prstGeom prst="rect">
            <a:avLst/>
          </a:prstGeom>
          <a:solidFill>
            <a:srgbClr val="E6A20E"/>
          </a:solidFill>
        </p:spPr>
        <p:txBody>
          <a:bodyPr wrap="square">
            <a:spAutoFit/>
          </a:bodyPr>
          <a:lstStyle/>
          <a:p>
            <a:pPr algn="ctr"/>
            <a:r>
              <a:rPr lang="en-US" altLang="zh-CN" sz="1600" dirty="0">
                <a:latin typeface="Arial"/>
                <a:cs typeface="Arial"/>
              </a:rPr>
              <a:t>Delete</a:t>
            </a:r>
            <a:r>
              <a:rPr lang="zh-CN" altLang="en-US" sz="1600" dirty="0">
                <a:latin typeface="Arial"/>
                <a:cs typeface="Arial"/>
              </a:rPr>
              <a:t> </a:t>
            </a:r>
            <a:r>
              <a:rPr lang="en-US" altLang="zh-CN" sz="1600" dirty="0">
                <a:latin typeface="Arial"/>
                <a:cs typeface="Arial"/>
              </a:rPr>
              <a:t>10</a:t>
            </a:r>
            <a:endParaRPr lang="en-US" sz="1600" dirty="0">
              <a:latin typeface="Arial"/>
              <a:cs typeface="Arial"/>
            </a:endParaRPr>
          </a:p>
        </p:txBody>
      </p:sp>
      <p:sp>
        <p:nvSpPr>
          <p:cNvPr id="68" name="Rectangle 67">
            <a:extLst>
              <a:ext uri="{FF2B5EF4-FFF2-40B4-BE49-F238E27FC236}">
                <a16:creationId xmlns:a16="http://schemas.microsoft.com/office/drawing/2014/main" id="{D4EAAD91-19F0-1040-9FF1-A446CD78E9B5}"/>
              </a:ext>
            </a:extLst>
          </p:cNvPr>
          <p:cNvSpPr/>
          <p:nvPr/>
        </p:nvSpPr>
        <p:spPr>
          <a:xfrm>
            <a:off x="3958611" y="4121449"/>
            <a:ext cx="5093637" cy="338554"/>
          </a:xfrm>
          <a:prstGeom prst="rect">
            <a:avLst/>
          </a:prstGeom>
          <a:solidFill>
            <a:srgbClr val="E6A20E"/>
          </a:solidFill>
        </p:spPr>
        <p:txBody>
          <a:bodyPr wrap="square">
            <a:spAutoFit/>
          </a:bodyPr>
          <a:lstStyle/>
          <a:p>
            <a:r>
              <a:rPr lang="en-US" sz="1600" dirty="0">
                <a:latin typeface="Arial"/>
                <a:cs typeface="Arial"/>
              </a:rPr>
              <a:t>When a deleted node has two children, this gets tricky.</a:t>
            </a:r>
          </a:p>
        </p:txBody>
      </p:sp>
      <p:sp>
        <p:nvSpPr>
          <p:cNvPr id="69" name="Rectangle 68">
            <a:extLst>
              <a:ext uri="{FF2B5EF4-FFF2-40B4-BE49-F238E27FC236}">
                <a16:creationId xmlns:a16="http://schemas.microsoft.com/office/drawing/2014/main" id="{42D66F63-9A85-8649-9A86-4A176EEB2085}"/>
              </a:ext>
            </a:extLst>
          </p:cNvPr>
          <p:cNvSpPr/>
          <p:nvPr/>
        </p:nvSpPr>
        <p:spPr>
          <a:xfrm>
            <a:off x="611079" y="4699096"/>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smallest value in right subtree</a:t>
            </a:r>
          </a:p>
        </p:txBody>
      </p:sp>
      <p:grpSp>
        <p:nvGrpSpPr>
          <p:cNvPr id="79" name="Group 78">
            <a:extLst>
              <a:ext uri="{FF2B5EF4-FFF2-40B4-BE49-F238E27FC236}">
                <a16:creationId xmlns:a16="http://schemas.microsoft.com/office/drawing/2014/main" id="{BD760FB4-FD0C-B143-AC0B-3E6B76C08845}"/>
              </a:ext>
            </a:extLst>
          </p:cNvPr>
          <p:cNvGrpSpPr/>
          <p:nvPr/>
        </p:nvGrpSpPr>
        <p:grpSpPr>
          <a:xfrm>
            <a:off x="1230677" y="2288709"/>
            <a:ext cx="592095" cy="555546"/>
            <a:chOff x="833248" y="5773207"/>
            <a:chExt cx="592095" cy="555546"/>
          </a:xfrm>
        </p:grpSpPr>
        <p:sp>
          <p:nvSpPr>
            <p:cNvPr id="80" name="object 13">
              <a:extLst>
                <a:ext uri="{FF2B5EF4-FFF2-40B4-BE49-F238E27FC236}">
                  <a16:creationId xmlns:a16="http://schemas.microsoft.com/office/drawing/2014/main" id="{E9320FB6-296D-FB49-90BC-A2C3A6BF6C38}"/>
                </a:ext>
              </a:extLst>
            </p:cNvPr>
            <p:cNvSpPr/>
            <p:nvPr/>
          </p:nvSpPr>
          <p:spPr>
            <a:xfrm>
              <a:off x="833248" y="577320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FB2BA14-1666-C640-B782-C67ACC64DC51}"/>
                </a:ext>
              </a:extLst>
            </p:cNvPr>
            <p:cNvSpPr txBox="1"/>
            <p:nvPr/>
          </p:nvSpPr>
          <p:spPr>
            <a:xfrm>
              <a:off x="970681" y="589376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rgbClr val="FF0000"/>
                  </a:solidFill>
                  <a:latin typeface="Arial" charset="0"/>
                  <a:ea typeface="Arial" charset="0"/>
                  <a:cs typeface="Arial" charset="0"/>
                </a:rPr>
                <a:t>12</a:t>
              </a:r>
            </a:p>
          </p:txBody>
        </p:sp>
      </p:grpSp>
      <p:sp>
        <p:nvSpPr>
          <p:cNvPr id="77" name="Rectangle 76">
            <a:extLst>
              <a:ext uri="{FF2B5EF4-FFF2-40B4-BE49-F238E27FC236}">
                <a16:creationId xmlns:a16="http://schemas.microsoft.com/office/drawing/2014/main" id="{D5328C4B-0013-774E-AE1E-ABCCF23E7FB0}"/>
              </a:ext>
            </a:extLst>
          </p:cNvPr>
          <p:cNvSpPr/>
          <p:nvPr/>
        </p:nvSpPr>
        <p:spPr>
          <a:xfrm>
            <a:off x="611079" y="6052333"/>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a:t>
            </a:r>
            <a:r>
              <a:rPr lang="en-US" sz="1600" dirty="0" err="1">
                <a:solidFill>
                  <a:schemeClr val="bg1"/>
                </a:solidFill>
                <a:latin typeface="Arial"/>
                <a:cs typeface="Arial"/>
              </a:rPr>
              <a:t>delet</a:t>
            </a:r>
            <a:r>
              <a:rPr lang="en-US" sz="1600" dirty="0">
                <a:solidFill>
                  <a:schemeClr val="bg1"/>
                </a:solidFill>
                <a:latin typeface="Arial"/>
                <a:cs typeface="Arial"/>
              </a:rPr>
              <a:t> right subtree duplicate (12)</a:t>
            </a:r>
          </a:p>
        </p:txBody>
      </p:sp>
      <p:sp>
        <p:nvSpPr>
          <p:cNvPr id="85" name="TextBox 84">
            <a:extLst>
              <a:ext uri="{FF2B5EF4-FFF2-40B4-BE49-F238E27FC236}">
                <a16:creationId xmlns:a16="http://schemas.microsoft.com/office/drawing/2014/main" id="{03DE8266-A0AA-6D44-B02A-A2120B370CCC}"/>
              </a:ext>
            </a:extLst>
          </p:cNvPr>
          <p:cNvSpPr txBox="1"/>
          <p:nvPr/>
        </p:nvSpPr>
        <p:spPr>
          <a:xfrm>
            <a:off x="1534118" y="3759710"/>
            <a:ext cx="604653" cy="707886"/>
          </a:xfrm>
          <a:prstGeom prst="rect">
            <a:avLst/>
          </a:prstGeom>
          <a:noFill/>
        </p:spPr>
        <p:txBody>
          <a:bodyPr wrap="none" rtlCol="0">
            <a:spAutoFit/>
          </a:bodyPr>
          <a:lstStyle/>
          <a:p>
            <a:r>
              <a:rPr lang="en-US" sz="4000" b="1" dirty="0">
                <a:solidFill>
                  <a:srgbClr val="FF0000"/>
                </a:solidFill>
                <a:latin typeface="Arial Rounded MT Bold" panose="020F0704030504030204" pitchFamily="34" charset="77"/>
              </a:rPr>
              <a:t>✗</a:t>
            </a:r>
          </a:p>
        </p:txBody>
      </p:sp>
      <p:sp>
        <p:nvSpPr>
          <p:cNvPr id="82" name="Rectangle 81">
            <a:extLst>
              <a:ext uri="{FF2B5EF4-FFF2-40B4-BE49-F238E27FC236}">
                <a16:creationId xmlns:a16="http://schemas.microsoft.com/office/drawing/2014/main" id="{23450A62-96E9-2940-AFA7-83BA318DEADE}"/>
              </a:ext>
            </a:extLst>
          </p:cNvPr>
          <p:cNvSpPr/>
          <p:nvPr/>
        </p:nvSpPr>
        <p:spPr>
          <a:xfrm>
            <a:off x="6223029" y="131834"/>
            <a:ext cx="2690890" cy="1595309"/>
          </a:xfrm>
          <a:prstGeom prst="rect">
            <a:avLst/>
          </a:prstGeom>
          <a:ln>
            <a:solidFill>
              <a:schemeClr val="accent1"/>
            </a:solidFill>
          </a:ln>
        </p:spPr>
        <p:txBody>
          <a:bodyPr wrap="square">
            <a:spAutoFit/>
          </a:bodyPr>
          <a:lstStyle/>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smallest value in a node's right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left child is null.</a:t>
            </a:r>
          </a:p>
          <a:p>
            <a:pPr>
              <a:spcBef>
                <a:spcPts val="100"/>
              </a:spcBef>
              <a:spcAft>
                <a:spcPts val="100"/>
              </a:spcAft>
            </a:pPr>
            <a:r>
              <a:rPr lang="en-US" sz="1600" dirty="0">
                <a:solidFill>
                  <a:srgbClr val="373A3C"/>
                </a:solidFill>
                <a:latin typeface="Arial" panose="020B0604020202020204" pitchFamily="34" charset="0"/>
                <a:cs typeface="Arial" panose="020B0604020202020204" pitchFamily="34" charset="0"/>
              </a:rPr>
              <a:t>For the largest value in a node’s left subtree, </a:t>
            </a:r>
            <a:r>
              <a:rPr lang="en-GB" sz="1600" dirty="0" err="1">
                <a:solidFill>
                  <a:srgbClr val="373A3C"/>
                </a:solidFill>
                <a:latin typeface="Arial" panose="020B0604020202020204" pitchFamily="34" charset="0"/>
                <a:cs typeface="Arial" panose="020B0604020202020204" pitchFamily="34" charset="0"/>
              </a:rPr>
              <a:t>i</a:t>
            </a:r>
            <a:r>
              <a:rPr lang="en-US" sz="1600" dirty="0" err="1">
                <a:solidFill>
                  <a:srgbClr val="373A3C"/>
                </a:solidFill>
                <a:latin typeface="Arial" panose="020B0604020202020204" pitchFamily="34" charset="0"/>
                <a:cs typeface="Arial" panose="020B0604020202020204" pitchFamily="34" charset="0"/>
              </a:rPr>
              <a:t>ts</a:t>
            </a:r>
            <a:r>
              <a:rPr lang="en-US" sz="1600" dirty="0">
                <a:solidFill>
                  <a:srgbClr val="373A3C"/>
                </a:solidFill>
                <a:latin typeface="Arial" panose="020B0604020202020204" pitchFamily="34" charset="0"/>
                <a:cs typeface="Arial" panose="020B0604020202020204" pitchFamily="34" charset="0"/>
              </a:rPr>
              <a:t> right child is null.</a:t>
            </a:r>
          </a:p>
        </p:txBody>
      </p:sp>
      <p:sp>
        <p:nvSpPr>
          <p:cNvPr id="89" name="Rectangle 88">
            <a:extLst>
              <a:ext uri="{FF2B5EF4-FFF2-40B4-BE49-F238E27FC236}">
                <a16:creationId xmlns:a16="http://schemas.microsoft.com/office/drawing/2014/main" id="{1254CA6A-3923-E644-BC88-EAB3B005DA87}"/>
              </a:ext>
            </a:extLst>
          </p:cNvPr>
          <p:cNvSpPr/>
          <p:nvPr/>
        </p:nvSpPr>
        <p:spPr>
          <a:xfrm>
            <a:off x="1449181" y="3780364"/>
            <a:ext cx="771553" cy="70887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3" name="Rectangle 2">
            <a:extLst>
              <a:ext uri="{FF2B5EF4-FFF2-40B4-BE49-F238E27FC236}">
                <a16:creationId xmlns:a16="http://schemas.microsoft.com/office/drawing/2014/main" id="{72BDF939-CBF6-E7F1-4B02-50E169FA32EC}"/>
              </a:ext>
            </a:extLst>
          </p:cNvPr>
          <p:cNvSpPr/>
          <p:nvPr/>
        </p:nvSpPr>
        <p:spPr>
          <a:xfrm>
            <a:off x="5148145" y="5254358"/>
            <a:ext cx="3092213" cy="338554"/>
          </a:xfrm>
          <a:prstGeom prst="rect">
            <a:avLst/>
          </a:prstGeom>
          <a:solidFill>
            <a:schemeClr val="accent1"/>
          </a:solidFill>
        </p:spPr>
        <p:txBody>
          <a:bodyPr wrap="square">
            <a:spAutoFit/>
          </a:bodyPr>
          <a:lstStyle/>
          <a:p>
            <a:pPr algn="ctr"/>
            <a:r>
              <a:rPr lang="en-US" altLang="zh-CN" sz="1600" dirty="0">
                <a:solidFill>
                  <a:schemeClr val="bg1"/>
                </a:solidFill>
                <a:latin typeface="Arial"/>
                <a:cs typeface="Arial"/>
              </a:rPr>
              <a:t>Replace deleted element with it</a:t>
            </a:r>
            <a:endParaRPr lang="en-US" sz="1600" dirty="0">
              <a:solidFill>
                <a:schemeClr val="bg1"/>
              </a:solidFill>
              <a:latin typeface="Arial"/>
              <a:cs typeface="Arial"/>
            </a:endParaRPr>
          </a:p>
        </p:txBody>
      </p:sp>
      <p:sp>
        <p:nvSpPr>
          <p:cNvPr id="4" name="Rectangle 3">
            <a:extLst>
              <a:ext uri="{FF2B5EF4-FFF2-40B4-BE49-F238E27FC236}">
                <a16:creationId xmlns:a16="http://schemas.microsoft.com/office/drawing/2014/main" id="{3F4294B6-2705-584E-16FE-8162F3F671A2}"/>
              </a:ext>
            </a:extLst>
          </p:cNvPr>
          <p:cNvSpPr/>
          <p:nvPr/>
        </p:nvSpPr>
        <p:spPr>
          <a:xfrm>
            <a:off x="5148145" y="4700849"/>
            <a:ext cx="3353803"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Find largest value in left subtree</a:t>
            </a:r>
          </a:p>
        </p:txBody>
      </p:sp>
      <p:sp>
        <p:nvSpPr>
          <p:cNvPr id="5" name="Rectangle 4">
            <a:extLst>
              <a:ext uri="{FF2B5EF4-FFF2-40B4-BE49-F238E27FC236}">
                <a16:creationId xmlns:a16="http://schemas.microsoft.com/office/drawing/2014/main" id="{76B182E4-26DD-0889-941D-4199067A5234}"/>
              </a:ext>
            </a:extLst>
          </p:cNvPr>
          <p:cNvSpPr/>
          <p:nvPr/>
        </p:nvSpPr>
        <p:spPr>
          <a:xfrm>
            <a:off x="5148145" y="6054086"/>
            <a:ext cx="3765774"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Then delete left subtree duplicate (7)</a:t>
            </a:r>
          </a:p>
        </p:txBody>
      </p:sp>
      <p:sp>
        <p:nvSpPr>
          <p:cNvPr id="6" name="TextBox 5">
            <a:extLst>
              <a:ext uri="{FF2B5EF4-FFF2-40B4-BE49-F238E27FC236}">
                <a16:creationId xmlns:a16="http://schemas.microsoft.com/office/drawing/2014/main" id="{DBDE46F8-B878-7247-28CB-ED3F99FE34F8}"/>
              </a:ext>
            </a:extLst>
          </p:cNvPr>
          <p:cNvSpPr txBox="1"/>
          <p:nvPr/>
        </p:nvSpPr>
        <p:spPr>
          <a:xfrm>
            <a:off x="4476307" y="5347180"/>
            <a:ext cx="494046" cy="400110"/>
          </a:xfrm>
          <a:prstGeom prst="rect">
            <a:avLst/>
          </a:prstGeom>
          <a:noFill/>
        </p:spPr>
        <p:txBody>
          <a:bodyPr wrap="none" rtlCol="0">
            <a:spAutoFit/>
          </a:bodyPr>
          <a:lstStyle/>
          <a:p>
            <a:r>
              <a:rPr lang="en-GB" sz="2000" dirty="0"/>
              <a:t>OR</a:t>
            </a:r>
            <a:endParaRPr lang="en-SE" sz="2000" dirty="0"/>
          </a:p>
        </p:txBody>
      </p:sp>
    </p:spTree>
    <p:extLst>
      <p:ext uri="{BB962C8B-B14F-4D97-AF65-F5344CB8AC3E}">
        <p14:creationId xmlns:p14="http://schemas.microsoft.com/office/powerpoint/2010/main" val="231654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dissolve">
                                      <p:cBhvr>
                                        <p:cTn id="16" dur="500"/>
                                        <p:tgtEl>
                                          <p:spTgt spid="10"/>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ssolve">
                                      <p:cBhvr>
                                        <p:cTn id="25" dur="500"/>
                                        <p:tgtEl>
                                          <p:spTgt spid="13"/>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dissolve">
                                      <p:cBhvr>
                                        <p:cTn id="28" dur="500"/>
                                        <p:tgtEl>
                                          <p:spTgt spid="14"/>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9"/>
                                        </p:tgtEl>
                                        <p:attrNameLst>
                                          <p:attrName>style.visibility</p:attrName>
                                        </p:attrNameLst>
                                      </p:cBhvr>
                                      <p:to>
                                        <p:strVal val="visible"/>
                                      </p:to>
                                    </p:set>
                                    <p:animEffect transition="in" filter="dissolve">
                                      <p:cBhvr>
                                        <p:cTn id="40" dur="500"/>
                                        <p:tgtEl>
                                          <p:spTgt spid="19"/>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dissolve">
                                      <p:cBhvr>
                                        <p:cTn id="43" dur="500"/>
                                        <p:tgtEl>
                                          <p:spTgt spid="20"/>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dissolve">
                                      <p:cBhvr>
                                        <p:cTn id="46" dur="500"/>
                                        <p:tgtEl>
                                          <p:spTgt spid="22"/>
                                        </p:tgtEl>
                                      </p:cBhvr>
                                    </p:animEffect>
                                  </p:childTnLst>
                                </p:cTn>
                              </p:par>
                              <p:par>
                                <p:cTn id="47" presetID="9"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dissolve">
                                      <p:cBhvr>
                                        <p:cTn id="49" dur="500"/>
                                        <p:tgtEl>
                                          <p:spTgt spid="3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0"/>
                                        </p:tgtEl>
                                        <p:attrNameLst>
                                          <p:attrName>style.visibility</p:attrName>
                                        </p:attrNameLst>
                                      </p:cBhvr>
                                      <p:to>
                                        <p:strVal val="visible"/>
                                      </p:to>
                                    </p:set>
                                    <p:animEffect transition="in" filter="dissolve">
                                      <p:cBhvr>
                                        <p:cTn id="52" dur="500"/>
                                        <p:tgtEl>
                                          <p:spTgt spid="60"/>
                                        </p:tgtEl>
                                      </p:cBhvr>
                                    </p:animEffect>
                                  </p:childTnLst>
                                </p:cTn>
                              </p:par>
                              <p:par>
                                <p:cTn id="53" presetID="9" presetClass="entr" presetSubtype="0" fill="hold" nodeType="withEffect">
                                  <p:stCondLst>
                                    <p:cond delay="0"/>
                                  </p:stCondLst>
                                  <p:childTnLst>
                                    <p:set>
                                      <p:cBhvr>
                                        <p:cTn id="54" dur="1" fill="hold">
                                          <p:stCondLst>
                                            <p:cond delay="0"/>
                                          </p:stCondLst>
                                        </p:cTn>
                                        <p:tgtEl>
                                          <p:spTgt spid="61"/>
                                        </p:tgtEl>
                                        <p:attrNameLst>
                                          <p:attrName>style.visibility</p:attrName>
                                        </p:attrNameLst>
                                      </p:cBhvr>
                                      <p:to>
                                        <p:strVal val="visible"/>
                                      </p:to>
                                    </p:set>
                                    <p:animEffect transition="in" filter="dissolve">
                                      <p:cBhvr>
                                        <p:cTn id="55" dur="500"/>
                                        <p:tgtEl>
                                          <p:spTgt spid="61"/>
                                        </p:tgtEl>
                                      </p:cBhvr>
                                    </p:animEffect>
                                  </p:childTnLst>
                                </p:cTn>
                              </p:par>
                              <p:par>
                                <p:cTn id="56" presetID="9" presetClass="entr" presetSubtype="0"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dissolve">
                                      <p:cBhvr>
                                        <p:cTn id="58" dur="500"/>
                                        <p:tgtEl>
                                          <p:spTgt spid="7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dissolve">
                                      <p:cBhvr>
                                        <p:cTn id="64" dur="500"/>
                                        <p:tgtEl>
                                          <p:spTgt spid="70"/>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1"/>
                                        </p:tgtEl>
                                        <p:attrNameLst>
                                          <p:attrName>style.visibility</p:attrName>
                                        </p:attrNameLst>
                                      </p:cBhvr>
                                      <p:to>
                                        <p:strVal val="visible"/>
                                      </p:to>
                                    </p:set>
                                    <p:animEffect transition="in" filter="dissolve">
                                      <p:cBhvr>
                                        <p:cTn id="69" dur="500"/>
                                        <p:tgtEl>
                                          <p:spTgt spid="21"/>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dissolve">
                                      <p:cBhvr>
                                        <p:cTn id="74" dur="500"/>
                                        <p:tgtEl>
                                          <p:spTgt spid="37"/>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dissolve">
                                      <p:cBhvr>
                                        <p:cTn id="79"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9"/>
                                        </p:tgtEl>
                                        <p:attrNameLst>
                                          <p:attrName>style.visibility</p:attrName>
                                        </p:attrNameLst>
                                      </p:cBhvr>
                                      <p:to>
                                        <p:strVal val="visible"/>
                                      </p:to>
                                    </p:set>
                                    <p:animEffect transition="in" filter="dissolve">
                                      <p:cBhvr>
                                        <p:cTn id="84" dur="500"/>
                                        <p:tgtEl>
                                          <p:spTgt spid="59"/>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7"/>
                                        </p:tgtEl>
                                        <p:attrNameLst>
                                          <p:attrName>style.visibility</p:attrName>
                                        </p:attrNameLst>
                                      </p:cBhvr>
                                      <p:to>
                                        <p:strVal val="visible"/>
                                      </p:to>
                                    </p:set>
                                    <p:animEffect transition="in" filter="dissolve">
                                      <p:cBhvr>
                                        <p:cTn id="89" dur="500"/>
                                        <p:tgtEl>
                                          <p:spTgt spid="67"/>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
                                        </p:tgtEl>
                                        <p:attrNameLst>
                                          <p:attrName>style.visibility</p:attrName>
                                        </p:attrNameLst>
                                      </p:cBhvr>
                                      <p:to>
                                        <p:strVal val="visible"/>
                                      </p:to>
                                    </p:set>
                                    <p:animEffect transition="in" filter="dissolve">
                                      <p:cBhvr>
                                        <p:cTn id="94" dur="500"/>
                                        <p:tgtEl>
                                          <p:spTgt spid="6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xit" presetSubtype="0" fill="hold" grpId="1" nodeType="clickEffect">
                                  <p:stCondLst>
                                    <p:cond delay="0"/>
                                  </p:stCondLst>
                                  <p:childTnLst>
                                    <p:animEffect transition="out" filter="dissolve">
                                      <p:cBhvr>
                                        <p:cTn id="98" dur="500"/>
                                        <p:tgtEl>
                                          <p:spTgt spid="13"/>
                                        </p:tgtEl>
                                      </p:cBhvr>
                                    </p:animEffect>
                                    <p:set>
                                      <p:cBhvr>
                                        <p:cTn id="99" dur="1" fill="hold">
                                          <p:stCondLst>
                                            <p:cond delay="499"/>
                                          </p:stCondLst>
                                        </p:cTn>
                                        <p:tgtEl>
                                          <p:spTgt spid="13"/>
                                        </p:tgtEl>
                                        <p:attrNameLst>
                                          <p:attrName>style.visibility</p:attrName>
                                        </p:attrNameLst>
                                      </p:cBhvr>
                                      <p:to>
                                        <p:strVal val="hidden"/>
                                      </p:to>
                                    </p:set>
                                  </p:childTnLst>
                                </p:cTn>
                              </p:par>
                              <p:par>
                                <p:cTn id="100" presetID="9" presetClass="exit" presetSubtype="0" fill="hold" grpId="1" nodeType="withEffect">
                                  <p:stCondLst>
                                    <p:cond delay="0"/>
                                  </p:stCondLst>
                                  <p:childTnLst>
                                    <p:animEffect transition="out" filter="dissolve">
                                      <p:cBhvr>
                                        <p:cTn id="101" dur="500"/>
                                        <p:tgtEl>
                                          <p:spTgt spid="22"/>
                                        </p:tgtEl>
                                      </p:cBhvr>
                                    </p:animEffect>
                                    <p:set>
                                      <p:cBhvr>
                                        <p:cTn id="102" dur="1" fill="hold">
                                          <p:stCondLst>
                                            <p:cond delay="499"/>
                                          </p:stCondLst>
                                        </p:cTn>
                                        <p:tgtEl>
                                          <p:spTgt spid="22"/>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5"/>
                                        </p:tgtEl>
                                        <p:attrNameLst>
                                          <p:attrName>style.visibility</p:attrName>
                                        </p:attrNameLst>
                                      </p:cBhvr>
                                      <p:to>
                                        <p:strVal val="visible"/>
                                      </p:to>
                                    </p:set>
                                    <p:animEffect transition="in" filter="dissolve">
                                      <p:cBhvr>
                                        <p:cTn id="107" dur="500"/>
                                        <p:tgtEl>
                                          <p:spTgt spid="65"/>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1" nodeType="clickEffect">
                                  <p:stCondLst>
                                    <p:cond delay="0"/>
                                  </p:stCondLst>
                                  <p:childTnLst>
                                    <p:animEffect transition="out" filter="dissolve">
                                      <p:cBhvr>
                                        <p:cTn id="111" dur="500"/>
                                        <p:tgtEl>
                                          <p:spTgt spid="65"/>
                                        </p:tgtEl>
                                      </p:cBhvr>
                                    </p:animEffect>
                                    <p:set>
                                      <p:cBhvr>
                                        <p:cTn id="112" dur="1" fill="hold">
                                          <p:stCondLst>
                                            <p:cond delay="499"/>
                                          </p:stCondLst>
                                        </p:cTn>
                                        <p:tgtEl>
                                          <p:spTgt spid="65"/>
                                        </p:tgtEl>
                                        <p:attrNameLst>
                                          <p:attrName>style.visibility</p:attrName>
                                        </p:attrNameLst>
                                      </p:cBhvr>
                                      <p:to>
                                        <p:strVal val="hidden"/>
                                      </p:to>
                                    </p:set>
                                  </p:childTnLst>
                                </p:cTn>
                              </p:par>
                              <p:par>
                                <p:cTn id="113" presetID="9" presetClass="exit" presetSubtype="0" fill="hold" grpId="1" nodeType="withEffect">
                                  <p:stCondLst>
                                    <p:cond delay="0"/>
                                  </p:stCondLst>
                                  <p:childTnLst>
                                    <p:animEffect transition="out" filter="dissolve">
                                      <p:cBhvr>
                                        <p:cTn id="114" dur="500"/>
                                        <p:tgtEl>
                                          <p:spTgt spid="66"/>
                                        </p:tgtEl>
                                      </p:cBhvr>
                                    </p:animEffect>
                                    <p:set>
                                      <p:cBhvr>
                                        <p:cTn id="115" dur="1" fill="hold">
                                          <p:stCondLst>
                                            <p:cond delay="499"/>
                                          </p:stCondLst>
                                        </p:cTn>
                                        <p:tgtEl>
                                          <p:spTgt spid="66"/>
                                        </p:tgtEl>
                                        <p:attrNameLst>
                                          <p:attrName>style.visibility</p:attrName>
                                        </p:attrNameLst>
                                      </p:cBhvr>
                                      <p:to>
                                        <p:strVal val="hidden"/>
                                      </p:to>
                                    </p:set>
                                  </p:childTnLst>
                                </p:cTn>
                              </p:par>
                              <p:par>
                                <p:cTn id="116" presetID="9" presetClass="entr" presetSubtype="0" fill="hold" grpId="2" nodeType="withEffect">
                                  <p:stCondLst>
                                    <p:cond delay="0"/>
                                  </p:stCondLst>
                                  <p:childTnLst>
                                    <p:set>
                                      <p:cBhvr>
                                        <p:cTn id="117" dur="1" fill="hold">
                                          <p:stCondLst>
                                            <p:cond delay="0"/>
                                          </p:stCondLst>
                                        </p:cTn>
                                        <p:tgtEl>
                                          <p:spTgt spid="13"/>
                                        </p:tgtEl>
                                        <p:attrNameLst>
                                          <p:attrName>style.visibility</p:attrName>
                                        </p:attrNameLst>
                                      </p:cBhvr>
                                      <p:to>
                                        <p:strVal val="visible"/>
                                      </p:to>
                                    </p:set>
                                    <p:animEffect transition="in" filter="dissolve">
                                      <p:cBhvr>
                                        <p:cTn id="118" dur="500"/>
                                        <p:tgtEl>
                                          <p:spTgt spid="13"/>
                                        </p:tgtEl>
                                      </p:cBhvr>
                                    </p:animEffect>
                                  </p:childTnLst>
                                </p:cTn>
                              </p:par>
                              <p:par>
                                <p:cTn id="119" presetID="9" presetClass="entr" presetSubtype="0" fill="hold" grpId="2" nodeType="withEffect">
                                  <p:stCondLst>
                                    <p:cond delay="0"/>
                                  </p:stCondLst>
                                  <p:childTnLst>
                                    <p:set>
                                      <p:cBhvr>
                                        <p:cTn id="120" dur="1" fill="hold">
                                          <p:stCondLst>
                                            <p:cond delay="0"/>
                                          </p:stCondLst>
                                        </p:cTn>
                                        <p:tgtEl>
                                          <p:spTgt spid="22"/>
                                        </p:tgtEl>
                                        <p:attrNameLst>
                                          <p:attrName>style.visibility</p:attrName>
                                        </p:attrNameLst>
                                      </p:cBhvr>
                                      <p:to>
                                        <p:strVal val="visible"/>
                                      </p:to>
                                    </p:set>
                                    <p:animEffect transition="in" filter="dissolve">
                                      <p:cBhvr>
                                        <p:cTn id="121" dur="500"/>
                                        <p:tgtEl>
                                          <p:spTgt spid="22"/>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74"/>
                                        </p:tgtEl>
                                        <p:attrNameLst>
                                          <p:attrName>style.visibility</p:attrName>
                                        </p:attrNameLst>
                                      </p:cBhvr>
                                      <p:to>
                                        <p:strVal val="visible"/>
                                      </p:to>
                                    </p:set>
                                    <p:animEffect transition="in" filter="dissolve">
                                      <p:cBhvr>
                                        <p:cTn id="126" dur="500"/>
                                        <p:tgtEl>
                                          <p:spTgt spid="74"/>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68"/>
                                        </p:tgtEl>
                                        <p:attrNameLst>
                                          <p:attrName>style.visibility</p:attrName>
                                        </p:attrNameLst>
                                      </p:cBhvr>
                                      <p:to>
                                        <p:strVal val="visible"/>
                                      </p:to>
                                    </p:set>
                                    <p:animEffect transition="in" filter="dissolve">
                                      <p:cBhvr>
                                        <p:cTn id="131" dur="500"/>
                                        <p:tgtEl>
                                          <p:spTgt spid="68"/>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9"/>
                                        </p:tgtEl>
                                        <p:attrNameLst>
                                          <p:attrName>style.visibility</p:attrName>
                                        </p:attrNameLst>
                                      </p:cBhvr>
                                      <p:to>
                                        <p:strVal val="visible"/>
                                      </p:to>
                                    </p:set>
                                    <p:animEffect transition="in" filter="dissolve">
                                      <p:cBhvr>
                                        <p:cTn id="136" dur="500"/>
                                        <p:tgtEl>
                                          <p:spTgt spid="69"/>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82"/>
                                        </p:tgtEl>
                                        <p:attrNameLst>
                                          <p:attrName>style.visibility</p:attrName>
                                        </p:attrNameLst>
                                      </p:cBhvr>
                                      <p:to>
                                        <p:strVal val="visible"/>
                                      </p:to>
                                    </p:set>
                                    <p:animEffect transition="in" filter="dissolve">
                                      <p:cBhvr>
                                        <p:cTn id="141" dur="500"/>
                                        <p:tgtEl>
                                          <p:spTgt spid="8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89"/>
                                        </p:tgtEl>
                                        <p:attrNameLst>
                                          <p:attrName>style.visibility</p:attrName>
                                        </p:attrNameLst>
                                      </p:cBhvr>
                                      <p:to>
                                        <p:strVal val="visible"/>
                                      </p:to>
                                    </p:set>
                                    <p:animEffect transition="in" filter="dissolve">
                                      <p:cBhvr>
                                        <p:cTn id="146" dur="500"/>
                                        <p:tgtEl>
                                          <p:spTgt spid="89"/>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40"/>
                                        </p:tgtEl>
                                        <p:attrNameLst>
                                          <p:attrName>style.visibility</p:attrName>
                                        </p:attrNameLst>
                                      </p:cBhvr>
                                      <p:to>
                                        <p:strVal val="visible"/>
                                      </p:to>
                                    </p:set>
                                    <p:animEffect transition="in" filter="dissolve">
                                      <p:cBhvr>
                                        <p:cTn id="151" dur="500"/>
                                        <p:tgtEl>
                                          <p:spTgt spid="40"/>
                                        </p:tgtEl>
                                      </p:cBhvr>
                                    </p:animEffect>
                                  </p:childTnLst>
                                </p:cTn>
                              </p:par>
                            </p:childTnLst>
                          </p:cTn>
                        </p:par>
                      </p:childTnLst>
                    </p:cTn>
                  </p:par>
                  <p:par>
                    <p:cTn id="152" fill="hold">
                      <p:stCondLst>
                        <p:cond delay="indefinite"/>
                      </p:stCondLst>
                      <p:childTnLst>
                        <p:par>
                          <p:cTn id="153" fill="hold">
                            <p:stCondLst>
                              <p:cond delay="0"/>
                            </p:stCondLst>
                            <p:childTnLst>
                              <p:par>
                                <p:cTn id="154" presetID="9" presetClass="entr" presetSubtype="0" fill="hold" nodeType="clickEffect">
                                  <p:stCondLst>
                                    <p:cond delay="0"/>
                                  </p:stCondLst>
                                  <p:childTnLst>
                                    <p:set>
                                      <p:cBhvr>
                                        <p:cTn id="155" dur="1" fill="hold">
                                          <p:stCondLst>
                                            <p:cond delay="0"/>
                                          </p:stCondLst>
                                        </p:cTn>
                                        <p:tgtEl>
                                          <p:spTgt spid="79"/>
                                        </p:tgtEl>
                                        <p:attrNameLst>
                                          <p:attrName>style.visibility</p:attrName>
                                        </p:attrNameLst>
                                      </p:cBhvr>
                                      <p:to>
                                        <p:strVal val="visible"/>
                                      </p:to>
                                    </p:set>
                                    <p:animEffect transition="in" filter="dissolve">
                                      <p:cBhvr>
                                        <p:cTn id="156" dur="500"/>
                                        <p:tgtEl>
                                          <p:spTgt spid="79"/>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7"/>
                                        </p:tgtEl>
                                        <p:attrNameLst>
                                          <p:attrName>style.visibility</p:attrName>
                                        </p:attrNameLst>
                                      </p:cBhvr>
                                      <p:to>
                                        <p:strVal val="visible"/>
                                      </p:to>
                                    </p:set>
                                    <p:animEffect transition="in" filter="dissolve">
                                      <p:cBhvr>
                                        <p:cTn id="161" dur="500"/>
                                        <p:tgtEl>
                                          <p:spTgt spid="77"/>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85"/>
                                        </p:tgtEl>
                                        <p:attrNameLst>
                                          <p:attrName>style.visibility</p:attrName>
                                        </p:attrNameLst>
                                      </p:cBhvr>
                                      <p:to>
                                        <p:strVal val="visible"/>
                                      </p:to>
                                    </p:set>
                                    <p:animEffect transition="in" filter="dissolve">
                                      <p:cBhvr>
                                        <p:cTn id="166" dur="500"/>
                                        <p:tgtEl>
                                          <p:spTgt spid="85"/>
                                        </p:tgtEl>
                                      </p:cBhvr>
                                    </p:animEffec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nodeType="clickEffect">
                                  <p:stCondLst>
                                    <p:cond delay="0"/>
                                  </p:stCondLst>
                                  <p:childTnLst>
                                    <p:set>
                                      <p:cBhvr>
                                        <p:cTn id="17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4"/>
                                        </p:tgtEl>
                                        <p:attrNameLst>
                                          <p:attrName>style.visibility</p:attrName>
                                        </p:attrNameLst>
                                      </p:cBhvr>
                                      <p:to>
                                        <p:strVal val="visible"/>
                                      </p:to>
                                    </p:set>
                                    <p:animEffect transition="in" filter="dissolve">
                                      <p:cBhvr>
                                        <p:cTn id="175" dur="500"/>
                                        <p:tgtEl>
                                          <p:spTgt spid="4"/>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3"/>
                                        </p:tgtEl>
                                        <p:attrNameLst>
                                          <p:attrName>style.visibility</p:attrName>
                                        </p:attrNameLst>
                                      </p:cBhvr>
                                      <p:to>
                                        <p:strVal val="visible"/>
                                      </p:to>
                                    </p:set>
                                    <p:animEffect transition="in" filter="dissolve">
                                      <p:cBhvr>
                                        <p:cTn id="180" dur="500"/>
                                        <p:tgtEl>
                                          <p:spTgt spid="3"/>
                                        </p:tgtEl>
                                      </p:cBhvr>
                                    </p:animEffect>
                                  </p:childTnLst>
                                </p:cTn>
                              </p:par>
                            </p:childTnLst>
                          </p:cTn>
                        </p:par>
                      </p:childTnLst>
                    </p:cTn>
                  </p:par>
                  <p:par>
                    <p:cTn id="181" fill="hold">
                      <p:stCondLst>
                        <p:cond delay="indefinite"/>
                      </p:stCondLst>
                      <p:childTnLst>
                        <p:par>
                          <p:cTn id="182" fill="hold">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
                                        </p:tgtEl>
                                        <p:attrNameLst>
                                          <p:attrName>style.visibility</p:attrName>
                                        </p:attrNameLst>
                                      </p:cBhvr>
                                      <p:to>
                                        <p:strVal val="visible"/>
                                      </p:to>
                                    </p:set>
                                    <p:animEffect transition="in" filter="dissolve">
                                      <p:cBhvr>
                                        <p:cTn id="18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animBg="1"/>
      <p:bldP spid="7" grpId="0" animBg="1"/>
      <p:bldP spid="8" grpId="0" animBg="1"/>
      <p:bldP spid="9" grpId="0" animBg="1"/>
      <p:bldP spid="10" grpId="0" animBg="1"/>
      <p:bldP spid="11" grpId="0" animBg="1"/>
      <p:bldP spid="12" grpId="0" animBg="1"/>
      <p:bldP spid="13" grpId="0" animBg="1"/>
      <p:bldP spid="13" grpId="1" animBg="1"/>
      <p:bldP spid="13" grpId="2" animBg="1"/>
      <p:bldP spid="14" grpId="0" animBg="1"/>
      <p:bldP spid="15" grpId="0" animBg="1"/>
      <p:bldP spid="16" grpId="0" animBg="1"/>
      <p:bldP spid="17" grpId="0" animBg="1"/>
      <p:bldP spid="18" grpId="0" animBg="1"/>
      <p:bldP spid="19" grpId="0" animBg="1"/>
      <p:bldP spid="20" grpId="0" animBg="1"/>
      <p:bldP spid="21" grpId="0" animBg="1"/>
      <p:bldP spid="22" grpId="0" animBg="1"/>
      <p:bldP spid="22" grpId="1" animBg="1"/>
      <p:bldP spid="22" grpId="2" animBg="1"/>
      <p:bldP spid="37" grpId="0" animBg="1"/>
      <p:bldP spid="40" grpId="0" animBg="1"/>
      <p:bldP spid="58" grpId="0"/>
      <p:bldP spid="59" grpId="0" animBg="1"/>
      <p:bldP spid="60" grpId="0" animBg="1"/>
      <p:bldP spid="65" grpId="0" animBg="1"/>
      <p:bldP spid="65" grpId="1" animBg="1"/>
      <p:bldP spid="66" grpId="0"/>
      <p:bldP spid="66" grpId="1"/>
      <p:bldP spid="67" grpId="0" animBg="1"/>
      <p:bldP spid="74" grpId="0" animBg="1"/>
      <p:bldP spid="68" grpId="0" animBg="1"/>
      <p:bldP spid="69" grpId="0" animBg="1"/>
      <p:bldP spid="77" grpId="0" animBg="1"/>
      <p:bldP spid="85" grpId="0"/>
      <p:bldP spid="82" grpId="0" animBg="1"/>
      <p:bldP spid="89" grpId="0" animBg="1"/>
      <p:bldP spid="3" grpId="0" animBg="1"/>
      <p:bldP spid="4" grpId="0" animBg="1"/>
      <p:bldP spid="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object 11">
            <a:extLst>
              <a:ext uri="{FF2B5EF4-FFF2-40B4-BE49-F238E27FC236}">
                <a16:creationId xmlns:a16="http://schemas.microsoft.com/office/drawing/2014/main" id="{B5E02487-06F1-F245-94F6-D776AE3F46A4}"/>
              </a:ext>
            </a:extLst>
          </p:cNvPr>
          <p:cNvSpPr/>
          <p:nvPr/>
        </p:nvSpPr>
        <p:spPr>
          <a:xfrm flipH="1">
            <a:off x="5699162" y="454760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11">
            <a:extLst>
              <a:ext uri="{FF2B5EF4-FFF2-40B4-BE49-F238E27FC236}">
                <a16:creationId xmlns:a16="http://schemas.microsoft.com/office/drawing/2014/main" id="{13AD2C86-0DFF-A34F-B0F4-60E43F72FBF0}"/>
              </a:ext>
            </a:extLst>
          </p:cNvPr>
          <p:cNvSpPr/>
          <p:nvPr/>
        </p:nvSpPr>
        <p:spPr>
          <a:xfrm flipH="1">
            <a:off x="6062160" y="527052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endParaRPr lang="en-US" dirty="0"/>
          </a:p>
        </p:txBody>
      </p:sp>
      <p:sp>
        <p:nvSpPr>
          <p:cNvPr id="4" name="Rectangle 3">
            <a:extLst>
              <a:ext uri="{FF2B5EF4-FFF2-40B4-BE49-F238E27FC236}">
                <a16:creationId xmlns:a16="http://schemas.microsoft.com/office/drawing/2014/main" id="{616D0998-935F-D742-A46E-3F7EF8362C89}"/>
              </a:ext>
            </a:extLst>
          </p:cNvPr>
          <p:cNvSpPr/>
          <p:nvPr/>
        </p:nvSpPr>
        <p:spPr>
          <a:xfrm>
            <a:off x="624979" y="1417638"/>
            <a:ext cx="6925113" cy="584775"/>
          </a:xfrm>
          <a:prstGeom prst="rect">
            <a:avLst/>
          </a:prstGeom>
          <a:solidFill>
            <a:srgbClr val="E6A20E"/>
          </a:solidFill>
        </p:spPr>
        <p:txBody>
          <a:bodyPr wrap="square">
            <a:spAutoFit/>
          </a:bodyPr>
          <a:lstStyle/>
          <a:p>
            <a:r>
              <a:rPr lang="en-US" sz="1600" dirty="0">
                <a:latin typeface="Arial"/>
                <a:cs typeface="Arial"/>
              </a:rPr>
              <a:t>Which of the following Binary Search Trees could be the result of adding elements: 1, 2, 4, and 8 in some order. </a:t>
            </a:r>
          </a:p>
        </p:txBody>
      </p:sp>
      <p:sp>
        <p:nvSpPr>
          <p:cNvPr id="5" name="object 11">
            <a:extLst>
              <a:ext uri="{FF2B5EF4-FFF2-40B4-BE49-F238E27FC236}">
                <a16:creationId xmlns:a16="http://schemas.microsoft.com/office/drawing/2014/main" id="{F4B647B9-8764-EE4B-9C2D-54A4B3B94995}"/>
              </a:ext>
            </a:extLst>
          </p:cNvPr>
          <p:cNvSpPr/>
          <p:nvPr/>
        </p:nvSpPr>
        <p:spPr>
          <a:xfrm flipH="1">
            <a:off x="1475364" y="421128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1085185" y="368106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222619" y="381216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475364" y="443639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612798" y="456559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884705" y="4201245"/>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921076" y="4953200"/>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898734" y="516724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2036168" y="529644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581906" y="443743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719340" y="456663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457200" y="3177282"/>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472286" y="3188639"/>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65" name="object 11">
            <a:extLst>
              <a:ext uri="{FF2B5EF4-FFF2-40B4-BE49-F238E27FC236}">
                <a16:creationId xmlns:a16="http://schemas.microsoft.com/office/drawing/2014/main" id="{0FA06B9D-9B53-8947-8CAA-28AE955E656E}"/>
              </a:ext>
            </a:extLst>
          </p:cNvPr>
          <p:cNvSpPr/>
          <p:nvPr/>
        </p:nvSpPr>
        <p:spPr>
          <a:xfrm flipH="1">
            <a:off x="3813721" y="409680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6" name="object 19">
            <a:extLst>
              <a:ext uri="{FF2B5EF4-FFF2-40B4-BE49-F238E27FC236}">
                <a16:creationId xmlns:a16="http://schemas.microsoft.com/office/drawing/2014/main" id="{19529DF4-8710-2F4C-86A1-1D4C50C81172}"/>
              </a:ext>
            </a:extLst>
          </p:cNvPr>
          <p:cNvSpPr/>
          <p:nvPr/>
        </p:nvSpPr>
        <p:spPr>
          <a:xfrm>
            <a:off x="3423542" y="356659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7" name="object 9">
            <a:extLst>
              <a:ext uri="{FF2B5EF4-FFF2-40B4-BE49-F238E27FC236}">
                <a16:creationId xmlns:a16="http://schemas.microsoft.com/office/drawing/2014/main" id="{1931D7EB-3FFD-254A-A47F-86E448B42F48}"/>
              </a:ext>
            </a:extLst>
          </p:cNvPr>
          <p:cNvSpPr txBox="1"/>
          <p:nvPr/>
        </p:nvSpPr>
        <p:spPr>
          <a:xfrm>
            <a:off x="3560976" y="369768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68" name="object 13">
            <a:extLst>
              <a:ext uri="{FF2B5EF4-FFF2-40B4-BE49-F238E27FC236}">
                <a16:creationId xmlns:a16="http://schemas.microsoft.com/office/drawing/2014/main" id="{6B292213-A409-F84B-9B1D-777CD3509E58}"/>
              </a:ext>
            </a:extLst>
          </p:cNvPr>
          <p:cNvSpPr/>
          <p:nvPr/>
        </p:nvSpPr>
        <p:spPr>
          <a:xfrm>
            <a:off x="3813721" y="432191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9" name="object 9">
            <a:extLst>
              <a:ext uri="{FF2B5EF4-FFF2-40B4-BE49-F238E27FC236}">
                <a16:creationId xmlns:a16="http://schemas.microsoft.com/office/drawing/2014/main" id="{A5015706-BB30-0840-952C-9356E445C7A2}"/>
              </a:ext>
            </a:extLst>
          </p:cNvPr>
          <p:cNvSpPr txBox="1"/>
          <p:nvPr/>
        </p:nvSpPr>
        <p:spPr>
          <a:xfrm>
            <a:off x="3951155" y="44511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70" name="object 11">
            <a:extLst>
              <a:ext uri="{FF2B5EF4-FFF2-40B4-BE49-F238E27FC236}">
                <a16:creationId xmlns:a16="http://schemas.microsoft.com/office/drawing/2014/main" id="{6C190AC9-C5EF-CF4B-B50A-ED49D7AF622C}"/>
              </a:ext>
            </a:extLst>
          </p:cNvPr>
          <p:cNvSpPr/>
          <p:nvPr/>
        </p:nvSpPr>
        <p:spPr>
          <a:xfrm>
            <a:off x="3223062" y="4086767"/>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1" name="object 11">
            <a:extLst>
              <a:ext uri="{FF2B5EF4-FFF2-40B4-BE49-F238E27FC236}">
                <a16:creationId xmlns:a16="http://schemas.microsoft.com/office/drawing/2014/main" id="{A4788E2D-4F48-5A40-B129-A4A6DA14475F}"/>
              </a:ext>
            </a:extLst>
          </p:cNvPr>
          <p:cNvSpPr/>
          <p:nvPr/>
        </p:nvSpPr>
        <p:spPr>
          <a:xfrm>
            <a:off x="3716974" y="4838722"/>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3">
            <a:extLst>
              <a:ext uri="{FF2B5EF4-FFF2-40B4-BE49-F238E27FC236}">
                <a16:creationId xmlns:a16="http://schemas.microsoft.com/office/drawing/2014/main" id="{0C7C6276-2495-F64C-8922-C77D9C47C105}"/>
              </a:ext>
            </a:extLst>
          </p:cNvPr>
          <p:cNvSpPr/>
          <p:nvPr/>
        </p:nvSpPr>
        <p:spPr>
          <a:xfrm>
            <a:off x="3374922" y="50395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9">
            <a:extLst>
              <a:ext uri="{FF2B5EF4-FFF2-40B4-BE49-F238E27FC236}">
                <a16:creationId xmlns:a16="http://schemas.microsoft.com/office/drawing/2014/main" id="{2D41D7E5-B69C-944B-870C-A48D6C46717F}"/>
              </a:ext>
            </a:extLst>
          </p:cNvPr>
          <p:cNvSpPr txBox="1"/>
          <p:nvPr/>
        </p:nvSpPr>
        <p:spPr>
          <a:xfrm>
            <a:off x="3512356" y="51687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74" name="object 13">
            <a:extLst>
              <a:ext uri="{FF2B5EF4-FFF2-40B4-BE49-F238E27FC236}">
                <a16:creationId xmlns:a16="http://schemas.microsoft.com/office/drawing/2014/main" id="{586CC048-917D-B94F-B0EF-FAF1CC834DA3}"/>
              </a:ext>
            </a:extLst>
          </p:cNvPr>
          <p:cNvSpPr/>
          <p:nvPr/>
        </p:nvSpPr>
        <p:spPr>
          <a:xfrm>
            <a:off x="2920263" y="432296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AAB6352E-A19F-4F4C-B21E-9B7DF947322D}"/>
              </a:ext>
            </a:extLst>
          </p:cNvPr>
          <p:cNvSpPr txBox="1"/>
          <p:nvPr/>
        </p:nvSpPr>
        <p:spPr>
          <a:xfrm>
            <a:off x="3057697" y="44521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Rectangle 75">
            <a:extLst>
              <a:ext uri="{FF2B5EF4-FFF2-40B4-BE49-F238E27FC236}">
                <a16:creationId xmlns:a16="http://schemas.microsoft.com/office/drawing/2014/main" id="{32488D9B-EB27-AC42-874B-800D2C8F5591}"/>
              </a:ext>
            </a:extLst>
          </p:cNvPr>
          <p:cNvSpPr/>
          <p:nvPr/>
        </p:nvSpPr>
        <p:spPr>
          <a:xfrm>
            <a:off x="2728444" y="3188639"/>
            <a:ext cx="1867739"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A25646C4-1417-6448-B98E-09715476B9AE}"/>
              </a:ext>
            </a:extLst>
          </p:cNvPr>
          <p:cNvSpPr txBox="1"/>
          <p:nvPr/>
        </p:nvSpPr>
        <p:spPr>
          <a:xfrm>
            <a:off x="2743531" y="3199996"/>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78" name="object 11">
            <a:extLst>
              <a:ext uri="{FF2B5EF4-FFF2-40B4-BE49-F238E27FC236}">
                <a16:creationId xmlns:a16="http://schemas.microsoft.com/office/drawing/2014/main" id="{D0817F8B-A9B9-5C42-851D-AA3AAEBC0093}"/>
              </a:ext>
            </a:extLst>
          </p:cNvPr>
          <p:cNvSpPr/>
          <p:nvPr/>
        </p:nvSpPr>
        <p:spPr>
          <a:xfrm flipH="1">
            <a:off x="5497246" y="379942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19">
            <a:extLst>
              <a:ext uri="{FF2B5EF4-FFF2-40B4-BE49-F238E27FC236}">
                <a16:creationId xmlns:a16="http://schemas.microsoft.com/office/drawing/2014/main" id="{6BF5D8B9-23A5-2341-B599-0D20EAF656FA}"/>
              </a:ext>
            </a:extLst>
          </p:cNvPr>
          <p:cNvSpPr/>
          <p:nvPr/>
        </p:nvSpPr>
        <p:spPr>
          <a:xfrm>
            <a:off x="5107067" y="326920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object 9">
            <a:extLst>
              <a:ext uri="{FF2B5EF4-FFF2-40B4-BE49-F238E27FC236}">
                <a16:creationId xmlns:a16="http://schemas.microsoft.com/office/drawing/2014/main" id="{EEA29CFA-AF5F-0549-AC08-40D341FDF6BE}"/>
              </a:ext>
            </a:extLst>
          </p:cNvPr>
          <p:cNvSpPr txBox="1"/>
          <p:nvPr/>
        </p:nvSpPr>
        <p:spPr>
          <a:xfrm>
            <a:off x="5244501" y="340030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81" name="object 13">
            <a:extLst>
              <a:ext uri="{FF2B5EF4-FFF2-40B4-BE49-F238E27FC236}">
                <a16:creationId xmlns:a16="http://schemas.microsoft.com/office/drawing/2014/main" id="{1845D786-86CC-7B4B-8544-4FFBF8DED2A7}"/>
              </a:ext>
            </a:extLst>
          </p:cNvPr>
          <p:cNvSpPr/>
          <p:nvPr/>
        </p:nvSpPr>
        <p:spPr>
          <a:xfrm>
            <a:off x="5349427" y="40245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2" name="object 9">
            <a:extLst>
              <a:ext uri="{FF2B5EF4-FFF2-40B4-BE49-F238E27FC236}">
                <a16:creationId xmlns:a16="http://schemas.microsoft.com/office/drawing/2014/main" id="{FABE0156-82B9-BE4E-AAFE-D17E67C000C7}"/>
              </a:ext>
            </a:extLst>
          </p:cNvPr>
          <p:cNvSpPr txBox="1"/>
          <p:nvPr/>
        </p:nvSpPr>
        <p:spPr>
          <a:xfrm>
            <a:off x="5486861" y="415373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5" name="object 13">
            <a:extLst>
              <a:ext uri="{FF2B5EF4-FFF2-40B4-BE49-F238E27FC236}">
                <a16:creationId xmlns:a16="http://schemas.microsoft.com/office/drawing/2014/main" id="{300E1E85-6E69-2742-9280-E29A402DDAA7}"/>
              </a:ext>
            </a:extLst>
          </p:cNvPr>
          <p:cNvSpPr/>
          <p:nvPr/>
        </p:nvSpPr>
        <p:spPr>
          <a:xfrm>
            <a:off x="5664755" y="4767428"/>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6" name="object 9">
            <a:extLst>
              <a:ext uri="{FF2B5EF4-FFF2-40B4-BE49-F238E27FC236}">
                <a16:creationId xmlns:a16="http://schemas.microsoft.com/office/drawing/2014/main" id="{7CAFD9BD-55D8-1B46-800E-DE857E658A29}"/>
              </a:ext>
            </a:extLst>
          </p:cNvPr>
          <p:cNvSpPr txBox="1"/>
          <p:nvPr/>
        </p:nvSpPr>
        <p:spPr>
          <a:xfrm>
            <a:off x="5802189" y="4896629"/>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7" name="object 13">
            <a:extLst>
              <a:ext uri="{FF2B5EF4-FFF2-40B4-BE49-F238E27FC236}">
                <a16:creationId xmlns:a16="http://schemas.microsoft.com/office/drawing/2014/main" id="{C4EE9D76-747C-DF4B-B910-53C7D8E1CA85}"/>
              </a:ext>
            </a:extLst>
          </p:cNvPr>
          <p:cNvSpPr/>
          <p:nvPr/>
        </p:nvSpPr>
        <p:spPr>
          <a:xfrm>
            <a:off x="6033379" y="543759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9">
            <a:extLst>
              <a:ext uri="{FF2B5EF4-FFF2-40B4-BE49-F238E27FC236}">
                <a16:creationId xmlns:a16="http://schemas.microsoft.com/office/drawing/2014/main" id="{DF22AA13-33E3-E043-97D0-DF9C529CFFA7}"/>
              </a:ext>
            </a:extLst>
          </p:cNvPr>
          <p:cNvSpPr txBox="1"/>
          <p:nvPr/>
        </p:nvSpPr>
        <p:spPr>
          <a:xfrm>
            <a:off x="6170813" y="556679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9" name="Rectangle 88">
            <a:extLst>
              <a:ext uri="{FF2B5EF4-FFF2-40B4-BE49-F238E27FC236}">
                <a16:creationId xmlns:a16="http://schemas.microsoft.com/office/drawing/2014/main" id="{CE63F666-7E4E-6F4C-B8D9-4A7E193818FA}"/>
              </a:ext>
            </a:extLst>
          </p:cNvPr>
          <p:cNvSpPr/>
          <p:nvPr/>
        </p:nvSpPr>
        <p:spPr>
          <a:xfrm>
            <a:off x="473213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8E66292-354E-7844-8027-34DF640620BE}"/>
              </a:ext>
            </a:extLst>
          </p:cNvPr>
          <p:cNvSpPr txBox="1"/>
          <p:nvPr/>
        </p:nvSpPr>
        <p:spPr>
          <a:xfrm>
            <a:off x="474721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93" name="object 11">
            <a:extLst>
              <a:ext uri="{FF2B5EF4-FFF2-40B4-BE49-F238E27FC236}">
                <a16:creationId xmlns:a16="http://schemas.microsoft.com/office/drawing/2014/main" id="{36C53B6F-A23B-214B-9C26-56EAC3736F43}"/>
              </a:ext>
            </a:extLst>
          </p:cNvPr>
          <p:cNvSpPr/>
          <p:nvPr/>
        </p:nvSpPr>
        <p:spPr>
          <a:xfrm>
            <a:off x="7567792" y="4817265"/>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11">
            <a:extLst>
              <a:ext uri="{FF2B5EF4-FFF2-40B4-BE49-F238E27FC236}">
                <a16:creationId xmlns:a16="http://schemas.microsoft.com/office/drawing/2014/main" id="{7997C9D9-133E-804C-8A68-6E723067B8B7}"/>
              </a:ext>
            </a:extLst>
          </p:cNvPr>
          <p:cNvSpPr/>
          <p:nvPr/>
        </p:nvSpPr>
        <p:spPr>
          <a:xfrm flipH="1">
            <a:off x="8105921" y="4793881"/>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5" name="object 11">
            <a:extLst>
              <a:ext uri="{FF2B5EF4-FFF2-40B4-BE49-F238E27FC236}">
                <a16:creationId xmlns:a16="http://schemas.microsoft.com/office/drawing/2014/main" id="{566907C9-CDA0-A54B-839E-1B77304004A2}"/>
              </a:ext>
            </a:extLst>
          </p:cNvPr>
          <p:cNvSpPr/>
          <p:nvPr/>
        </p:nvSpPr>
        <p:spPr>
          <a:xfrm flipH="1">
            <a:off x="7715611" y="405109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19">
            <a:extLst>
              <a:ext uri="{FF2B5EF4-FFF2-40B4-BE49-F238E27FC236}">
                <a16:creationId xmlns:a16="http://schemas.microsoft.com/office/drawing/2014/main" id="{72CBFCE0-7149-B847-B9CD-8B244B85F5DB}"/>
              </a:ext>
            </a:extLst>
          </p:cNvPr>
          <p:cNvSpPr/>
          <p:nvPr/>
        </p:nvSpPr>
        <p:spPr>
          <a:xfrm>
            <a:off x="7325432" y="352087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7" name="object 9">
            <a:extLst>
              <a:ext uri="{FF2B5EF4-FFF2-40B4-BE49-F238E27FC236}">
                <a16:creationId xmlns:a16="http://schemas.microsoft.com/office/drawing/2014/main" id="{BEED10BA-7EA3-9D4F-8386-65791D935F48}"/>
              </a:ext>
            </a:extLst>
          </p:cNvPr>
          <p:cNvSpPr txBox="1"/>
          <p:nvPr/>
        </p:nvSpPr>
        <p:spPr>
          <a:xfrm>
            <a:off x="7462866" y="365197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8" name="object 13">
            <a:extLst>
              <a:ext uri="{FF2B5EF4-FFF2-40B4-BE49-F238E27FC236}">
                <a16:creationId xmlns:a16="http://schemas.microsoft.com/office/drawing/2014/main" id="{F56F79F5-A622-A541-9599-352C65EAB26C}"/>
              </a:ext>
            </a:extLst>
          </p:cNvPr>
          <p:cNvSpPr/>
          <p:nvPr/>
        </p:nvSpPr>
        <p:spPr>
          <a:xfrm>
            <a:off x="7646959" y="429581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9">
            <a:extLst>
              <a:ext uri="{FF2B5EF4-FFF2-40B4-BE49-F238E27FC236}">
                <a16:creationId xmlns:a16="http://schemas.microsoft.com/office/drawing/2014/main" id="{08A4B3AB-AB13-2649-940D-068CED66C80F}"/>
              </a:ext>
            </a:extLst>
          </p:cNvPr>
          <p:cNvSpPr txBox="1"/>
          <p:nvPr/>
        </p:nvSpPr>
        <p:spPr>
          <a:xfrm>
            <a:off x="7784393" y="442501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0" name="object 13">
            <a:extLst>
              <a:ext uri="{FF2B5EF4-FFF2-40B4-BE49-F238E27FC236}">
                <a16:creationId xmlns:a16="http://schemas.microsoft.com/office/drawing/2014/main" id="{0B17AC62-D933-6046-898A-9D9407113601}"/>
              </a:ext>
            </a:extLst>
          </p:cNvPr>
          <p:cNvSpPr/>
          <p:nvPr/>
        </p:nvSpPr>
        <p:spPr>
          <a:xfrm>
            <a:off x="7311041" y="50391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9">
            <a:extLst>
              <a:ext uri="{FF2B5EF4-FFF2-40B4-BE49-F238E27FC236}">
                <a16:creationId xmlns:a16="http://schemas.microsoft.com/office/drawing/2014/main" id="{D3F3C072-2909-464B-91C1-72B2D6100099}"/>
              </a:ext>
            </a:extLst>
          </p:cNvPr>
          <p:cNvSpPr txBox="1"/>
          <p:nvPr/>
        </p:nvSpPr>
        <p:spPr>
          <a:xfrm>
            <a:off x="7448475" y="51683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02" name="object 13">
            <a:extLst>
              <a:ext uri="{FF2B5EF4-FFF2-40B4-BE49-F238E27FC236}">
                <a16:creationId xmlns:a16="http://schemas.microsoft.com/office/drawing/2014/main" id="{36C3BB0B-F777-C34D-8E91-3A7E473AEF48}"/>
              </a:ext>
            </a:extLst>
          </p:cNvPr>
          <p:cNvSpPr/>
          <p:nvPr/>
        </p:nvSpPr>
        <p:spPr>
          <a:xfrm>
            <a:off x="8101338" y="505054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3" name="object 9">
            <a:extLst>
              <a:ext uri="{FF2B5EF4-FFF2-40B4-BE49-F238E27FC236}">
                <a16:creationId xmlns:a16="http://schemas.microsoft.com/office/drawing/2014/main" id="{07AD44CB-9B4D-1947-9296-C7CE48BB5DA6}"/>
              </a:ext>
            </a:extLst>
          </p:cNvPr>
          <p:cNvSpPr txBox="1"/>
          <p:nvPr/>
        </p:nvSpPr>
        <p:spPr>
          <a:xfrm>
            <a:off x="8238772" y="517974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04" name="Rectangle 103">
            <a:extLst>
              <a:ext uri="{FF2B5EF4-FFF2-40B4-BE49-F238E27FC236}">
                <a16:creationId xmlns:a16="http://schemas.microsoft.com/office/drawing/2014/main" id="{199F68B6-7B30-2548-98F6-C1B03A5C8DD4}"/>
              </a:ext>
            </a:extLst>
          </p:cNvPr>
          <p:cNvSpPr/>
          <p:nvPr/>
        </p:nvSpPr>
        <p:spPr>
          <a:xfrm>
            <a:off x="6908552" y="3188639"/>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A93A4F72-668D-1947-A398-B157E7203058}"/>
              </a:ext>
            </a:extLst>
          </p:cNvPr>
          <p:cNvSpPr txBox="1"/>
          <p:nvPr/>
        </p:nvSpPr>
        <p:spPr>
          <a:xfrm>
            <a:off x="6923638" y="3199996"/>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110" name="Rectangle 109">
            <a:extLst>
              <a:ext uri="{FF2B5EF4-FFF2-40B4-BE49-F238E27FC236}">
                <a16:creationId xmlns:a16="http://schemas.microsoft.com/office/drawing/2014/main" id="{39C9BCAF-3856-6940-8998-5DA18537986D}"/>
              </a:ext>
            </a:extLst>
          </p:cNvPr>
          <p:cNvSpPr/>
          <p:nvPr/>
        </p:nvSpPr>
        <p:spPr>
          <a:xfrm>
            <a:off x="529911" y="2496992"/>
            <a:ext cx="4147289" cy="369332"/>
          </a:xfrm>
          <a:prstGeom prst="rect">
            <a:avLst/>
          </a:prstGeom>
        </p:spPr>
        <p:txBody>
          <a:bodyPr wrap="none">
            <a:spAutoFit/>
          </a:bodyPr>
          <a:lstStyle/>
          <a:p>
            <a:r>
              <a:rPr lang="en-US" dirty="0">
                <a:solidFill>
                  <a:schemeClr val="accent6"/>
                </a:solidFill>
                <a:latin typeface="Arial" panose="020B0604020202020204" pitchFamily="34" charset="0"/>
                <a:cs typeface="Arial" panose="020B0604020202020204" pitchFamily="34" charset="0"/>
              </a:rPr>
              <a:t>These are all valid binary search trees!</a:t>
            </a:r>
          </a:p>
        </p:txBody>
      </p:sp>
    </p:spTree>
    <p:extLst>
      <p:ext uri="{BB962C8B-B14F-4D97-AF65-F5344CB8AC3E}">
        <p14:creationId xmlns:p14="http://schemas.microsoft.com/office/powerpoint/2010/main" val="131643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2"/>
                                        </p:tgtEl>
                                        <p:attrNameLst>
                                          <p:attrName>style.visibility</p:attrName>
                                        </p:attrNameLst>
                                      </p:cBhvr>
                                      <p:to>
                                        <p:strVal val="visible"/>
                                      </p:to>
                                    </p:set>
                                    <p:animEffect transition="in" filter="dissolve">
                                      <p:cBhvr>
                                        <p:cTn id="10" dur="500"/>
                                        <p:tgtEl>
                                          <p:spTgt spid="9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dissolve">
                                      <p:cBhvr>
                                        <p:cTn id="25" dur="500"/>
                                        <p:tgtEl>
                                          <p:spTgt spid="9"/>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dissolve">
                                      <p:cBhvr>
                                        <p:cTn id="28" dur="500"/>
                                        <p:tgtEl>
                                          <p:spTgt spid="10"/>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dissolve">
                                      <p:cBhvr>
                                        <p:cTn id="31" dur="500"/>
                                        <p:tgtEl>
                                          <p:spTgt spid="14"/>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dissolve">
                                      <p:cBhvr>
                                        <p:cTn id="34" dur="500"/>
                                        <p:tgtEl>
                                          <p:spTgt spid="15"/>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dissolve">
                                      <p:cBhvr>
                                        <p:cTn id="40" dur="500"/>
                                        <p:tgtEl>
                                          <p:spTgt spid="17"/>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dissolve">
                                      <p:cBhvr>
                                        <p:cTn id="43" dur="500"/>
                                        <p:tgtEl>
                                          <p:spTgt spid="18"/>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Effect transition="in" filter="dissolve">
                                      <p:cBhvr>
                                        <p:cTn id="46" dur="500"/>
                                        <p:tgtEl>
                                          <p:spTgt spid="44"/>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51"/>
                                        </p:tgtEl>
                                        <p:attrNameLst>
                                          <p:attrName>style.visibility</p:attrName>
                                        </p:attrNameLst>
                                      </p:cBhvr>
                                      <p:to>
                                        <p:strVal val="visible"/>
                                      </p:to>
                                    </p:set>
                                    <p:animEffect transition="in" filter="dissolve">
                                      <p:cBhvr>
                                        <p:cTn id="49" dur="500"/>
                                        <p:tgtEl>
                                          <p:spTgt spid="5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65"/>
                                        </p:tgtEl>
                                        <p:attrNameLst>
                                          <p:attrName>style.visibility</p:attrName>
                                        </p:attrNameLst>
                                      </p:cBhvr>
                                      <p:to>
                                        <p:strVal val="visible"/>
                                      </p:to>
                                    </p:set>
                                    <p:animEffect transition="in" filter="dissolve">
                                      <p:cBhvr>
                                        <p:cTn id="52" dur="500"/>
                                        <p:tgtEl>
                                          <p:spTgt spid="65"/>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66"/>
                                        </p:tgtEl>
                                        <p:attrNameLst>
                                          <p:attrName>style.visibility</p:attrName>
                                        </p:attrNameLst>
                                      </p:cBhvr>
                                      <p:to>
                                        <p:strVal val="visible"/>
                                      </p:to>
                                    </p:set>
                                    <p:animEffect transition="in" filter="dissolve">
                                      <p:cBhvr>
                                        <p:cTn id="55" dur="500"/>
                                        <p:tgtEl>
                                          <p:spTgt spid="66"/>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dissolve">
                                      <p:cBhvr>
                                        <p:cTn id="58" dur="500"/>
                                        <p:tgtEl>
                                          <p:spTgt spid="6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68"/>
                                        </p:tgtEl>
                                        <p:attrNameLst>
                                          <p:attrName>style.visibility</p:attrName>
                                        </p:attrNameLst>
                                      </p:cBhvr>
                                      <p:to>
                                        <p:strVal val="visible"/>
                                      </p:to>
                                    </p:set>
                                    <p:animEffect transition="in" filter="dissolve">
                                      <p:cBhvr>
                                        <p:cTn id="61" dur="500"/>
                                        <p:tgtEl>
                                          <p:spTgt spid="6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69"/>
                                        </p:tgtEl>
                                        <p:attrNameLst>
                                          <p:attrName>style.visibility</p:attrName>
                                        </p:attrNameLst>
                                      </p:cBhvr>
                                      <p:to>
                                        <p:strVal val="visible"/>
                                      </p:to>
                                    </p:set>
                                    <p:animEffect transition="in" filter="dissolve">
                                      <p:cBhvr>
                                        <p:cTn id="64" dur="500"/>
                                        <p:tgtEl>
                                          <p:spTgt spid="6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70"/>
                                        </p:tgtEl>
                                        <p:attrNameLst>
                                          <p:attrName>style.visibility</p:attrName>
                                        </p:attrNameLst>
                                      </p:cBhvr>
                                      <p:to>
                                        <p:strVal val="visible"/>
                                      </p:to>
                                    </p:set>
                                    <p:animEffect transition="in" filter="dissolve">
                                      <p:cBhvr>
                                        <p:cTn id="67" dur="500"/>
                                        <p:tgtEl>
                                          <p:spTgt spid="70"/>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71"/>
                                        </p:tgtEl>
                                        <p:attrNameLst>
                                          <p:attrName>style.visibility</p:attrName>
                                        </p:attrNameLst>
                                      </p:cBhvr>
                                      <p:to>
                                        <p:strVal val="visible"/>
                                      </p:to>
                                    </p:set>
                                    <p:animEffect transition="in" filter="dissolve">
                                      <p:cBhvr>
                                        <p:cTn id="70" dur="500"/>
                                        <p:tgtEl>
                                          <p:spTgt spid="71"/>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72"/>
                                        </p:tgtEl>
                                        <p:attrNameLst>
                                          <p:attrName>style.visibility</p:attrName>
                                        </p:attrNameLst>
                                      </p:cBhvr>
                                      <p:to>
                                        <p:strVal val="visible"/>
                                      </p:to>
                                    </p:set>
                                    <p:animEffect transition="in" filter="dissolve">
                                      <p:cBhvr>
                                        <p:cTn id="73" dur="500"/>
                                        <p:tgtEl>
                                          <p:spTgt spid="72"/>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73"/>
                                        </p:tgtEl>
                                        <p:attrNameLst>
                                          <p:attrName>style.visibility</p:attrName>
                                        </p:attrNameLst>
                                      </p:cBhvr>
                                      <p:to>
                                        <p:strVal val="visible"/>
                                      </p:to>
                                    </p:set>
                                    <p:animEffect transition="in" filter="dissolve">
                                      <p:cBhvr>
                                        <p:cTn id="76" dur="500"/>
                                        <p:tgtEl>
                                          <p:spTgt spid="73"/>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74"/>
                                        </p:tgtEl>
                                        <p:attrNameLst>
                                          <p:attrName>style.visibility</p:attrName>
                                        </p:attrNameLst>
                                      </p:cBhvr>
                                      <p:to>
                                        <p:strVal val="visible"/>
                                      </p:to>
                                    </p:set>
                                    <p:animEffect transition="in" filter="dissolve">
                                      <p:cBhvr>
                                        <p:cTn id="79" dur="500"/>
                                        <p:tgtEl>
                                          <p:spTgt spid="74"/>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75"/>
                                        </p:tgtEl>
                                        <p:attrNameLst>
                                          <p:attrName>style.visibility</p:attrName>
                                        </p:attrNameLst>
                                      </p:cBhvr>
                                      <p:to>
                                        <p:strVal val="visible"/>
                                      </p:to>
                                    </p:set>
                                    <p:animEffect transition="in" filter="dissolve">
                                      <p:cBhvr>
                                        <p:cTn id="82" dur="500"/>
                                        <p:tgtEl>
                                          <p:spTgt spid="7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76"/>
                                        </p:tgtEl>
                                        <p:attrNameLst>
                                          <p:attrName>style.visibility</p:attrName>
                                        </p:attrNameLst>
                                      </p:cBhvr>
                                      <p:to>
                                        <p:strVal val="visible"/>
                                      </p:to>
                                    </p:set>
                                    <p:animEffect transition="in" filter="dissolve">
                                      <p:cBhvr>
                                        <p:cTn id="85" dur="500"/>
                                        <p:tgtEl>
                                          <p:spTgt spid="7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77"/>
                                        </p:tgtEl>
                                        <p:attrNameLst>
                                          <p:attrName>style.visibility</p:attrName>
                                        </p:attrNameLst>
                                      </p:cBhvr>
                                      <p:to>
                                        <p:strVal val="visible"/>
                                      </p:to>
                                    </p:set>
                                    <p:animEffect transition="in" filter="dissolve">
                                      <p:cBhvr>
                                        <p:cTn id="88" dur="500"/>
                                        <p:tgtEl>
                                          <p:spTgt spid="7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dissolve">
                                      <p:cBhvr>
                                        <p:cTn id="91" dur="500"/>
                                        <p:tgtEl>
                                          <p:spTgt spid="78"/>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79"/>
                                        </p:tgtEl>
                                        <p:attrNameLst>
                                          <p:attrName>style.visibility</p:attrName>
                                        </p:attrNameLst>
                                      </p:cBhvr>
                                      <p:to>
                                        <p:strVal val="visible"/>
                                      </p:to>
                                    </p:set>
                                    <p:animEffect transition="in" filter="dissolve">
                                      <p:cBhvr>
                                        <p:cTn id="94" dur="500"/>
                                        <p:tgtEl>
                                          <p:spTgt spid="79"/>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80"/>
                                        </p:tgtEl>
                                        <p:attrNameLst>
                                          <p:attrName>style.visibility</p:attrName>
                                        </p:attrNameLst>
                                      </p:cBhvr>
                                      <p:to>
                                        <p:strVal val="visible"/>
                                      </p:to>
                                    </p:set>
                                    <p:animEffect transition="in" filter="dissolve">
                                      <p:cBhvr>
                                        <p:cTn id="97" dur="500"/>
                                        <p:tgtEl>
                                          <p:spTgt spid="80"/>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81"/>
                                        </p:tgtEl>
                                        <p:attrNameLst>
                                          <p:attrName>style.visibility</p:attrName>
                                        </p:attrNameLst>
                                      </p:cBhvr>
                                      <p:to>
                                        <p:strVal val="visible"/>
                                      </p:to>
                                    </p:set>
                                    <p:animEffect transition="in" filter="dissolve">
                                      <p:cBhvr>
                                        <p:cTn id="100" dur="500"/>
                                        <p:tgtEl>
                                          <p:spTgt spid="81"/>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82"/>
                                        </p:tgtEl>
                                        <p:attrNameLst>
                                          <p:attrName>style.visibility</p:attrName>
                                        </p:attrNameLst>
                                      </p:cBhvr>
                                      <p:to>
                                        <p:strVal val="visible"/>
                                      </p:to>
                                    </p:set>
                                    <p:animEffect transition="in" filter="dissolve">
                                      <p:cBhvr>
                                        <p:cTn id="103" dur="500"/>
                                        <p:tgtEl>
                                          <p:spTgt spid="82"/>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85"/>
                                        </p:tgtEl>
                                        <p:attrNameLst>
                                          <p:attrName>style.visibility</p:attrName>
                                        </p:attrNameLst>
                                      </p:cBhvr>
                                      <p:to>
                                        <p:strVal val="visible"/>
                                      </p:to>
                                    </p:set>
                                    <p:animEffect transition="in" filter="dissolve">
                                      <p:cBhvr>
                                        <p:cTn id="106" dur="500"/>
                                        <p:tgtEl>
                                          <p:spTgt spid="85"/>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86"/>
                                        </p:tgtEl>
                                        <p:attrNameLst>
                                          <p:attrName>style.visibility</p:attrName>
                                        </p:attrNameLst>
                                      </p:cBhvr>
                                      <p:to>
                                        <p:strVal val="visible"/>
                                      </p:to>
                                    </p:set>
                                    <p:animEffect transition="in" filter="dissolve">
                                      <p:cBhvr>
                                        <p:cTn id="109" dur="500"/>
                                        <p:tgtEl>
                                          <p:spTgt spid="8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87"/>
                                        </p:tgtEl>
                                        <p:attrNameLst>
                                          <p:attrName>style.visibility</p:attrName>
                                        </p:attrNameLst>
                                      </p:cBhvr>
                                      <p:to>
                                        <p:strVal val="visible"/>
                                      </p:to>
                                    </p:set>
                                    <p:animEffect transition="in" filter="dissolve">
                                      <p:cBhvr>
                                        <p:cTn id="112" dur="500"/>
                                        <p:tgtEl>
                                          <p:spTgt spid="8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88"/>
                                        </p:tgtEl>
                                        <p:attrNameLst>
                                          <p:attrName>style.visibility</p:attrName>
                                        </p:attrNameLst>
                                      </p:cBhvr>
                                      <p:to>
                                        <p:strVal val="visible"/>
                                      </p:to>
                                    </p:set>
                                    <p:animEffect transition="in" filter="dissolve">
                                      <p:cBhvr>
                                        <p:cTn id="115" dur="500"/>
                                        <p:tgtEl>
                                          <p:spTgt spid="8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89"/>
                                        </p:tgtEl>
                                        <p:attrNameLst>
                                          <p:attrName>style.visibility</p:attrName>
                                        </p:attrNameLst>
                                      </p:cBhvr>
                                      <p:to>
                                        <p:strVal val="visible"/>
                                      </p:to>
                                    </p:set>
                                    <p:animEffect transition="in" filter="dissolve">
                                      <p:cBhvr>
                                        <p:cTn id="118" dur="500"/>
                                        <p:tgtEl>
                                          <p:spTgt spid="8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90"/>
                                        </p:tgtEl>
                                        <p:attrNameLst>
                                          <p:attrName>style.visibility</p:attrName>
                                        </p:attrNameLst>
                                      </p:cBhvr>
                                      <p:to>
                                        <p:strVal val="visible"/>
                                      </p:to>
                                    </p:set>
                                    <p:animEffect transition="in" filter="dissolve">
                                      <p:cBhvr>
                                        <p:cTn id="121" dur="500"/>
                                        <p:tgtEl>
                                          <p:spTgt spid="9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93"/>
                                        </p:tgtEl>
                                        <p:attrNameLst>
                                          <p:attrName>style.visibility</p:attrName>
                                        </p:attrNameLst>
                                      </p:cBhvr>
                                      <p:to>
                                        <p:strVal val="visible"/>
                                      </p:to>
                                    </p:set>
                                    <p:animEffect transition="in" filter="dissolve">
                                      <p:cBhvr>
                                        <p:cTn id="124" dur="500"/>
                                        <p:tgtEl>
                                          <p:spTgt spid="93"/>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94"/>
                                        </p:tgtEl>
                                        <p:attrNameLst>
                                          <p:attrName>style.visibility</p:attrName>
                                        </p:attrNameLst>
                                      </p:cBhvr>
                                      <p:to>
                                        <p:strVal val="visible"/>
                                      </p:to>
                                    </p:set>
                                    <p:animEffect transition="in" filter="dissolve">
                                      <p:cBhvr>
                                        <p:cTn id="127" dur="500"/>
                                        <p:tgtEl>
                                          <p:spTgt spid="94"/>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95"/>
                                        </p:tgtEl>
                                        <p:attrNameLst>
                                          <p:attrName>style.visibility</p:attrName>
                                        </p:attrNameLst>
                                      </p:cBhvr>
                                      <p:to>
                                        <p:strVal val="visible"/>
                                      </p:to>
                                    </p:set>
                                    <p:animEffect transition="in" filter="dissolve">
                                      <p:cBhvr>
                                        <p:cTn id="130" dur="500"/>
                                        <p:tgtEl>
                                          <p:spTgt spid="95"/>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96"/>
                                        </p:tgtEl>
                                        <p:attrNameLst>
                                          <p:attrName>style.visibility</p:attrName>
                                        </p:attrNameLst>
                                      </p:cBhvr>
                                      <p:to>
                                        <p:strVal val="visible"/>
                                      </p:to>
                                    </p:set>
                                    <p:animEffect transition="in" filter="dissolve">
                                      <p:cBhvr>
                                        <p:cTn id="133" dur="500"/>
                                        <p:tgtEl>
                                          <p:spTgt spid="96"/>
                                        </p:tgtEl>
                                      </p:cBhvr>
                                    </p:animEffect>
                                  </p:childTnLst>
                                </p:cTn>
                              </p:par>
                              <p:par>
                                <p:cTn id="134" presetID="9" presetClass="entr" presetSubtype="0" fill="hold" grpId="0" nodeType="withEffect">
                                  <p:stCondLst>
                                    <p:cond delay="0"/>
                                  </p:stCondLst>
                                  <p:childTnLst>
                                    <p:set>
                                      <p:cBhvr>
                                        <p:cTn id="135" dur="1" fill="hold">
                                          <p:stCondLst>
                                            <p:cond delay="0"/>
                                          </p:stCondLst>
                                        </p:cTn>
                                        <p:tgtEl>
                                          <p:spTgt spid="97"/>
                                        </p:tgtEl>
                                        <p:attrNameLst>
                                          <p:attrName>style.visibility</p:attrName>
                                        </p:attrNameLst>
                                      </p:cBhvr>
                                      <p:to>
                                        <p:strVal val="visible"/>
                                      </p:to>
                                    </p:set>
                                    <p:animEffect transition="in" filter="dissolve">
                                      <p:cBhvr>
                                        <p:cTn id="136" dur="500"/>
                                        <p:tgtEl>
                                          <p:spTgt spid="97"/>
                                        </p:tgtEl>
                                      </p:cBhvr>
                                    </p:animEffect>
                                  </p:childTnLst>
                                </p:cTn>
                              </p:par>
                              <p:par>
                                <p:cTn id="137" presetID="9" presetClass="entr" presetSubtype="0" fill="hold" grpId="0" nodeType="withEffect">
                                  <p:stCondLst>
                                    <p:cond delay="0"/>
                                  </p:stCondLst>
                                  <p:childTnLst>
                                    <p:set>
                                      <p:cBhvr>
                                        <p:cTn id="138" dur="1" fill="hold">
                                          <p:stCondLst>
                                            <p:cond delay="0"/>
                                          </p:stCondLst>
                                        </p:cTn>
                                        <p:tgtEl>
                                          <p:spTgt spid="98"/>
                                        </p:tgtEl>
                                        <p:attrNameLst>
                                          <p:attrName>style.visibility</p:attrName>
                                        </p:attrNameLst>
                                      </p:cBhvr>
                                      <p:to>
                                        <p:strVal val="visible"/>
                                      </p:to>
                                    </p:set>
                                    <p:animEffect transition="in" filter="dissolve">
                                      <p:cBhvr>
                                        <p:cTn id="139" dur="500"/>
                                        <p:tgtEl>
                                          <p:spTgt spid="98"/>
                                        </p:tgtEl>
                                      </p:cBhvr>
                                    </p:animEffect>
                                  </p:childTnLst>
                                </p:cTn>
                              </p:par>
                              <p:par>
                                <p:cTn id="140" presetID="9" presetClass="entr" presetSubtype="0" fill="hold" grpId="0" nodeType="withEffect">
                                  <p:stCondLst>
                                    <p:cond delay="0"/>
                                  </p:stCondLst>
                                  <p:childTnLst>
                                    <p:set>
                                      <p:cBhvr>
                                        <p:cTn id="141" dur="1" fill="hold">
                                          <p:stCondLst>
                                            <p:cond delay="0"/>
                                          </p:stCondLst>
                                        </p:cTn>
                                        <p:tgtEl>
                                          <p:spTgt spid="99"/>
                                        </p:tgtEl>
                                        <p:attrNameLst>
                                          <p:attrName>style.visibility</p:attrName>
                                        </p:attrNameLst>
                                      </p:cBhvr>
                                      <p:to>
                                        <p:strVal val="visible"/>
                                      </p:to>
                                    </p:set>
                                    <p:animEffect transition="in" filter="dissolve">
                                      <p:cBhvr>
                                        <p:cTn id="142" dur="500"/>
                                        <p:tgtEl>
                                          <p:spTgt spid="99"/>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01"/>
                                        </p:tgtEl>
                                        <p:attrNameLst>
                                          <p:attrName>style.visibility</p:attrName>
                                        </p:attrNameLst>
                                      </p:cBhvr>
                                      <p:to>
                                        <p:strVal val="visible"/>
                                      </p:to>
                                    </p:set>
                                    <p:animEffect transition="in" filter="dissolve">
                                      <p:cBhvr>
                                        <p:cTn id="148" dur="500"/>
                                        <p:tgtEl>
                                          <p:spTgt spid="101"/>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02"/>
                                        </p:tgtEl>
                                        <p:attrNameLst>
                                          <p:attrName>style.visibility</p:attrName>
                                        </p:attrNameLst>
                                      </p:cBhvr>
                                      <p:to>
                                        <p:strVal val="visible"/>
                                      </p:to>
                                    </p:set>
                                    <p:animEffect transition="in" filter="dissolve">
                                      <p:cBhvr>
                                        <p:cTn id="151" dur="500"/>
                                        <p:tgtEl>
                                          <p:spTgt spid="102"/>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03"/>
                                        </p:tgtEl>
                                        <p:attrNameLst>
                                          <p:attrName>style.visibility</p:attrName>
                                        </p:attrNameLst>
                                      </p:cBhvr>
                                      <p:to>
                                        <p:strVal val="visible"/>
                                      </p:to>
                                    </p:set>
                                    <p:animEffect transition="in" filter="dissolve">
                                      <p:cBhvr>
                                        <p:cTn id="154" dur="500"/>
                                        <p:tgtEl>
                                          <p:spTgt spid="103"/>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104"/>
                                        </p:tgtEl>
                                        <p:attrNameLst>
                                          <p:attrName>style.visibility</p:attrName>
                                        </p:attrNameLst>
                                      </p:cBhvr>
                                      <p:to>
                                        <p:strVal val="visible"/>
                                      </p:to>
                                    </p:set>
                                    <p:animEffect transition="in" filter="dissolve">
                                      <p:cBhvr>
                                        <p:cTn id="157" dur="500"/>
                                        <p:tgtEl>
                                          <p:spTgt spid="104"/>
                                        </p:tgtEl>
                                      </p:cBhvr>
                                    </p:animEffect>
                                  </p:childTnLst>
                                </p:cTn>
                              </p:par>
                              <p:par>
                                <p:cTn id="158" presetID="9" presetClass="entr" presetSubtype="0" fill="hold" grpId="0" nodeType="withEffect">
                                  <p:stCondLst>
                                    <p:cond delay="0"/>
                                  </p:stCondLst>
                                  <p:childTnLst>
                                    <p:set>
                                      <p:cBhvr>
                                        <p:cTn id="159" dur="1" fill="hold">
                                          <p:stCondLst>
                                            <p:cond delay="0"/>
                                          </p:stCondLst>
                                        </p:cTn>
                                        <p:tgtEl>
                                          <p:spTgt spid="105"/>
                                        </p:tgtEl>
                                        <p:attrNameLst>
                                          <p:attrName>style.visibility</p:attrName>
                                        </p:attrNameLst>
                                      </p:cBhvr>
                                      <p:to>
                                        <p:strVal val="visible"/>
                                      </p:to>
                                    </p:set>
                                    <p:animEffect transition="in" filter="dissolve">
                                      <p:cBhvr>
                                        <p:cTn id="160" dur="500"/>
                                        <p:tgtEl>
                                          <p:spTgt spid="105"/>
                                        </p:tgtEl>
                                      </p:cBhvr>
                                    </p:animEffect>
                                  </p:childTnLst>
                                </p:cTn>
                              </p:par>
                              <p:par>
                                <p:cTn id="161" presetID="9" presetClass="entr" presetSubtype="0" fill="hold" grpId="0" nodeType="withEffect">
                                  <p:stCondLst>
                                    <p:cond delay="0"/>
                                  </p:stCondLst>
                                  <p:childTnLst>
                                    <p:set>
                                      <p:cBhvr>
                                        <p:cTn id="162" dur="1" fill="hold">
                                          <p:stCondLst>
                                            <p:cond delay="0"/>
                                          </p:stCondLst>
                                        </p:cTn>
                                        <p:tgtEl>
                                          <p:spTgt spid="4"/>
                                        </p:tgtEl>
                                        <p:attrNameLst>
                                          <p:attrName>style.visibility</p:attrName>
                                        </p:attrNameLst>
                                      </p:cBhvr>
                                      <p:to>
                                        <p:strVal val="visible"/>
                                      </p:to>
                                    </p:set>
                                    <p:animEffect transition="in" filter="dissolve">
                                      <p:cBhvr>
                                        <p:cTn id="163" dur="500"/>
                                        <p:tgtEl>
                                          <p:spTgt spid="4"/>
                                        </p:tgtEl>
                                      </p:cBhvr>
                                    </p:animEffect>
                                  </p:childTnLst>
                                </p:cTn>
                              </p:par>
                            </p:childTnLst>
                          </p:cTn>
                        </p:par>
                      </p:childTnLst>
                    </p:cTn>
                  </p:par>
                  <p:par>
                    <p:cTn id="164" fill="hold">
                      <p:stCondLst>
                        <p:cond delay="indefinite"/>
                      </p:stCondLst>
                      <p:childTnLst>
                        <p:par>
                          <p:cTn id="165" fill="hold">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0"/>
                                        </p:tgtEl>
                                        <p:attrNameLst>
                                          <p:attrName>style.visibility</p:attrName>
                                        </p:attrNameLst>
                                      </p:cBhvr>
                                      <p:to>
                                        <p:strVal val="visible"/>
                                      </p:to>
                                    </p:set>
                                    <p:animEffect transition="in" filter="dissolve">
                                      <p:cBhvr>
                                        <p:cTn id="168"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92" grpId="0" animBg="1"/>
      <p:bldP spid="4" grpId="0" animBg="1"/>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65" grpId="0" animBg="1"/>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P spid="76" grpId="0" animBg="1"/>
      <p:bldP spid="77" grpId="0"/>
      <p:bldP spid="78" grpId="0" animBg="1"/>
      <p:bldP spid="79" grpId="0" animBg="1"/>
      <p:bldP spid="80" grpId="0" animBg="1"/>
      <p:bldP spid="81" grpId="0" animBg="1"/>
      <p:bldP spid="82" grpId="0" animBg="1"/>
      <p:bldP spid="85" grpId="0" animBg="1"/>
      <p:bldP spid="86" grpId="0" animBg="1"/>
      <p:bldP spid="87" grpId="0" animBg="1"/>
      <p:bldP spid="88" grpId="0" animBg="1"/>
      <p:bldP spid="89" grpId="0" animBg="1"/>
      <p:bldP spid="90" grpId="0"/>
      <p:bldP spid="93" grpId="0" animBg="1"/>
      <p:bldP spid="94" grpId="0" animBg="1"/>
      <p:bldP spid="95" grpId="0" animBg="1"/>
      <p:bldP spid="96" grpId="0" animBg="1"/>
      <p:bldP spid="97" grpId="0" animBg="1"/>
      <p:bldP spid="98" grpId="0" animBg="1"/>
      <p:bldP spid="99" grpId="0" animBg="1"/>
      <p:bldP spid="100" grpId="0" animBg="1"/>
      <p:bldP spid="101" grpId="0" animBg="1"/>
      <p:bldP spid="102" grpId="0" animBg="1"/>
      <p:bldP spid="103" grpId="0" animBg="1"/>
      <p:bldP spid="104" grpId="0" animBg="1"/>
      <p:bldP spid="105" grpId="0"/>
      <p:bldP spid="1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object 16"/>
          <p:cNvSpPr/>
          <p:nvPr/>
        </p:nvSpPr>
        <p:spPr>
          <a:xfrm>
            <a:off x="6441234" y="5582210"/>
            <a:ext cx="1170290"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dirty="0">
              <a:solidFill>
                <a:schemeClr val="bg1"/>
              </a:solidFill>
              <a:latin typeface="Arial" charset="0"/>
              <a:ea typeface="Arial" charset="0"/>
              <a:cs typeface="Arial" charset="0"/>
            </a:endParaRPr>
          </a:p>
        </p:txBody>
      </p:sp>
      <p:sp>
        <p:nvSpPr>
          <p:cNvPr id="2" name="Title 1"/>
          <p:cNvSpPr>
            <a:spLocks noGrp="1"/>
          </p:cNvSpPr>
          <p:nvPr>
            <p:ph type="title"/>
          </p:nvPr>
        </p:nvSpPr>
        <p:spPr>
          <a:xfrm>
            <a:off x="457200" y="189968"/>
            <a:ext cx="8229600" cy="1143000"/>
          </a:xfrm>
        </p:spPr>
        <p:txBody>
          <a:bodyPr>
            <a:normAutofit/>
          </a:bodyPr>
          <a:lstStyle/>
          <a:p>
            <a:r>
              <a:rPr lang="en-US" dirty="0"/>
              <a:t>Different Trees in Computer Science</a:t>
            </a:r>
          </a:p>
        </p:txBody>
      </p:sp>
      <p:grpSp>
        <p:nvGrpSpPr>
          <p:cNvPr id="57" name="Group 56"/>
          <p:cNvGrpSpPr/>
          <p:nvPr/>
        </p:nvGrpSpPr>
        <p:grpSpPr>
          <a:xfrm>
            <a:off x="162624" y="1204796"/>
            <a:ext cx="2802467" cy="2563307"/>
            <a:chOff x="992359" y="1297931"/>
            <a:chExt cx="2802467" cy="2563307"/>
          </a:xfrm>
        </p:grpSpPr>
        <p:sp>
          <p:nvSpPr>
            <p:cNvPr id="4"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5"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6"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7"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8"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9"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0"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1"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2" name="Rectangle 11"/>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grpSp>
        <p:nvGrpSpPr>
          <p:cNvPr id="58" name="Group 57"/>
          <p:cNvGrpSpPr/>
          <p:nvPr/>
        </p:nvGrpSpPr>
        <p:grpSpPr>
          <a:xfrm>
            <a:off x="3620438" y="1204796"/>
            <a:ext cx="3033526" cy="2614108"/>
            <a:chOff x="4695707" y="1297931"/>
            <a:chExt cx="3033526" cy="2614108"/>
          </a:xfrm>
        </p:grpSpPr>
        <p:sp>
          <p:nvSpPr>
            <p:cNvPr id="13" name="object 7"/>
            <p:cNvSpPr txBox="1">
              <a:spLocks/>
            </p:cNvSpPr>
            <p:nvPr/>
          </p:nvSpPr>
          <p:spPr>
            <a:xfrm>
              <a:off x="5293954" y="3652353"/>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Decision Trees</a:t>
              </a:r>
            </a:p>
          </p:txBody>
        </p:sp>
        <p:sp>
          <p:nvSpPr>
            <p:cNvPr id="14" name="object 8"/>
            <p:cNvSpPr/>
            <p:nvPr/>
          </p:nvSpPr>
          <p:spPr>
            <a:xfrm>
              <a:off x="4695707" y="1297931"/>
              <a:ext cx="3033526" cy="2164674"/>
            </a:xfrm>
            <a:prstGeom prst="rect">
              <a:avLst/>
            </a:prstGeom>
            <a:blipFill>
              <a:blip r:embed="rId3" cstate="print"/>
              <a:stretch>
                <a:fillRect/>
              </a:stretch>
            </a:blipFill>
            <a:ln w="9525">
              <a:noFill/>
            </a:ln>
          </p:spPr>
          <p:txBody>
            <a:bodyPr wrap="square" lIns="0" tIns="0" rIns="0" bIns="0" rtlCol="0"/>
            <a:lstStyle/>
            <a:p>
              <a:endParaRPr sz="1400">
                <a:latin typeface="Arial" charset="0"/>
              </a:endParaRPr>
            </a:p>
          </p:txBody>
        </p:sp>
        <p:sp>
          <p:nvSpPr>
            <p:cNvPr id="15" name="object 9"/>
            <p:cNvSpPr txBox="1"/>
            <p:nvPr/>
          </p:nvSpPr>
          <p:spPr>
            <a:xfrm>
              <a:off x="5973388" y="2092344"/>
              <a:ext cx="1225815" cy="502561"/>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Floor</a:t>
              </a:r>
              <a:endParaRPr lang="en-US" dirty="0"/>
            </a:p>
            <a:p>
              <a:r>
                <a:rPr dirty="0"/>
                <a:t>Clean?</a:t>
              </a:r>
            </a:p>
          </p:txBody>
        </p:sp>
        <p:sp>
          <p:nvSpPr>
            <p:cNvPr id="16" name="object 10"/>
            <p:cNvSpPr txBox="1"/>
            <p:nvPr/>
          </p:nvSpPr>
          <p:spPr>
            <a:xfrm>
              <a:off x="6891338" y="2868686"/>
              <a:ext cx="750269"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Sweep  Floor</a:t>
              </a:r>
            </a:p>
          </p:txBody>
        </p:sp>
        <p:sp>
          <p:nvSpPr>
            <p:cNvPr id="17" name="object 11"/>
            <p:cNvSpPr txBox="1"/>
            <p:nvPr/>
          </p:nvSpPr>
          <p:spPr>
            <a:xfrm>
              <a:off x="4788985" y="2212877"/>
              <a:ext cx="473581"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Relax</a:t>
              </a:r>
            </a:p>
          </p:txBody>
        </p:sp>
        <p:sp>
          <p:nvSpPr>
            <p:cNvPr id="18" name="object 12"/>
            <p:cNvSpPr txBox="1"/>
            <p:nvPr/>
          </p:nvSpPr>
          <p:spPr>
            <a:xfrm>
              <a:off x="5240868" y="1367956"/>
              <a:ext cx="972717"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House </a:t>
              </a:r>
              <a:endParaRPr lang="en-US" dirty="0"/>
            </a:p>
            <a:p>
              <a:r>
                <a:rPr dirty="0"/>
                <a:t>clea</a:t>
              </a:r>
              <a:r>
                <a:rPr lang="en-US" dirty="0"/>
                <a:t>n</a:t>
              </a:r>
              <a:endParaRPr dirty="0"/>
            </a:p>
          </p:txBody>
        </p:sp>
        <p:sp>
          <p:nvSpPr>
            <p:cNvPr id="19" name="object 13"/>
            <p:cNvSpPr txBox="1"/>
            <p:nvPr/>
          </p:nvSpPr>
          <p:spPr>
            <a:xfrm>
              <a:off x="4990296" y="1670743"/>
              <a:ext cx="280737"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5" dirty="0">
                  <a:latin typeface="Arial" charset="0"/>
                  <a:cs typeface="Verdana"/>
                </a:rPr>
                <a:t>No</a:t>
              </a:r>
              <a:endParaRPr sz="1200" dirty="0">
                <a:latin typeface="Arial" charset="0"/>
                <a:cs typeface="Verdana"/>
              </a:endParaRPr>
            </a:p>
          </p:txBody>
        </p:sp>
        <p:sp>
          <p:nvSpPr>
            <p:cNvPr id="20" name="object 14"/>
            <p:cNvSpPr txBox="1"/>
            <p:nvPr/>
          </p:nvSpPr>
          <p:spPr>
            <a:xfrm>
              <a:off x="7044311" y="2526732"/>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sp>
          <p:nvSpPr>
            <p:cNvPr id="21" name="object 15"/>
            <p:cNvSpPr txBox="1"/>
            <p:nvPr/>
          </p:nvSpPr>
          <p:spPr>
            <a:xfrm>
              <a:off x="5240868" y="2868686"/>
              <a:ext cx="1179702"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dirty="0"/>
                <a:t>Wash</a:t>
              </a:r>
              <a:r>
                <a:rPr lang="en-US" dirty="0"/>
                <a:t> </a:t>
              </a:r>
            </a:p>
            <a:p>
              <a:r>
                <a:rPr dirty="0"/>
                <a:t>Windows</a:t>
              </a:r>
            </a:p>
          </p:txBody>
        </p:sp>
        <p:sp>
          <p:nvSpPr>
            <p:cNvPr id="22" name="object 16"/>
            <p:cNvSpPr txBox="1"/>
            <p:nvPr/>
          </p:nvSpPr>
          <p:spPr>
            <a:xfrm>
              <a:off x="5846617" y="2535199"/>
              <a:ext cx="280103" cy="197490"/>
            </a:xfrm>
            <a:prstGeom prst="rect">
              <a:avLst/>
            </a:prstGeom>
            <a:ln w="9525">
              <a:noFill/>
            </a:ln>
          </p:spPr>
          <p:txBody>
            <a:bodyPr vert="horz" wrap="square" lIns="0" tIns="12700" rIns="0" bIns="0" rtlCol="0">
              <a:spAutoFit/>
            </a:bodyPr>
            <a:lstStyle/>
            <a:p>
              <a:pPr marL="12700">
                <a:lnSpc>
                  <a:spcPct val="100000"/>
                </a:lnSpc>
                <a:spcBef>
                  <a:spcPts val="100"/>
                </a:spcBef>
              </a:pPr>
              <a:r>
                <a:rPr sz="1200" spc="40" dirty="0">
                  <a:latin typeface="Arial" charset="0"/>
                  <a:cs typeface="Verdana"/>
                </a:rPr>
                <a:t>No</a:t>
              </a:r>
              <a:endParaRPr sz="1200" dirty="0">
                <a:latin typeface="Arial" charset="0"/>
                <a:cs typeface="Verdana"/>
              </a:endParaRPr>
            </a:p>
          </p:txBody>
        </p:sp>
        <p:sp>
          <p:nvSpPr>
            <p:cNvPr id="23" name="object 14"/>
            <p:cNvSpPr txBox="1"/>
            <p:nvPr/>
          </p:nvSpPr>
          <p:spPr>
            <a:xfrm>
              <a:off x="6196023" y="1670500"/>
              <a:ext cx="373338" cy="228268"/>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sz="1200" dirty="0">
                  <a:solidFill>
                    <a:schemeClr val="tx1"/>
                  </a:solidFill>
                </a:rPr>
                <a:t>Yes</a:t>
              </a:r>
            </a:p>
          </p:txBody>
        </p:sp>
      </p:grpSp>
      <p:grpSp>
        <p:nvGrpSpPr>
          <p:cNvPr id="61" name="Group 60"/>
          <p:cNvGrpSpPr/>
          <p:nvPr/>
        </p:nvGrpSpPr>
        <p:grpSpPr>
          <a:xfrm>
            <a:off x="101890" y="3957435"/>
            <a:ext cx="2697836" cy="2690787"/>
            <a:chOff x="1126366" y="4050570"/>
            <a:chExt cx="2697836" cy="2690787"/>
          </a:xfrm>
        </p:grpSpPr>
        <p:sp>
          <p:nvSpPr>
            <p:cNvPr id="24" name="object 7"/>
            <p:cNvSpPr txBox="1">
              <a:spLocks/>
            </p:cNvSpPr>
            <p:nvPr/>
          </p:nvSpPr>
          <p:spPr>
            <a:xfrm>
              <a:off x="1126366" y="6481671"/>
              <a:ext cx="243054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Expression Trees</a:t>
              </a:r>
            </a:p>
          </p:txBody>
        </p:sp>
        <p:sp>
          <p:nvSpPr>
            <p:cNvPr id="25" name="object 8"/>
            <p:cNvSpPr/>
            <p:nvPr/>
          </p:nvSpPr>
          <p:spPr>
            <a:xfrm>
              <a:off x="2584154" y="483285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0"/>
            <p:cNvSpPr txBox="1"/>
            <p:nvPr/>
          </p:nvSpPr>
          <p:spPr>
            <a:xfrm>
              <a:off x="2794622" y="4930110"/>
              <a:ext cx="397748" cy="320601"/>
            </a:xfrm>
            <a:prstGeom prst="rect">
              <a:avLst/>
            </a:prstGeom>
            <a:ln w="9525">
              <a:noFill/>
            </a:ln>
          </p:spPr>
          <p:txBody>
            <a:bodyPr vert="horz" wrap="square" lIns="0" tIns="12700" rIns="0" bIns="0" rtlCol="0">
              <a:spAutoFit/>
            </a:bodyPr>
            <a:lstStyle/>
            <a:p>
              <a:pPr marL="12700">
                <a:spcBef>
                  <a:spcPts val="100"/>
                </a:spcBef>
              </a:pPr>
              <a:r>
                <a:rPr sz="2000">
                  <a:solidFill>
                    <a:schemeClr val="bg1"/>
                  </a:solidFill>
                  <a:latin typeface="Arial" charset="0"/>
                  <a:ea typeface="Arial" charset="0"/>
                  <a:cs typeface="Arial" charset="0"/>
                </a:rPr>
                <a:t>+</a:t>
              </a:r>
              <a:endParaRPr sz="2000" dirty="0">
                <a:solidFill>
                  <a:schemeClr val="bg1"/>
                </a:solidFill>
                <a:latin typeface="Arial" charset="0"/>
                <a:ea typeface="Arial" charset="0"/>
                <a:cs typeface="Arial" charset="0"/>
              </a:endParaRPr>
            </a:p>
          </p:txBody>
        </p:sp>
        <p:sp>
          <p:nvSpPr>
            <p:cNvPr id="28" name="object 11"/>
            <p:cNvSpPr/>
            <p:nvPr/>
          </p:nvSpPr>
          <p:spPr>
            <a:xfrm>
              <a:off x="2278288" y="5309643"/>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9" name="object 12"/>
            <p:cNvSpPr/>
            <p:nvPr/>
          </p:nvSpPr>
          <p:spPr>
            <a:xfrm>
              <a:off x="3113170" y="5297675"/>
              <a:ext cx="382970" cy="314322"/>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13"/>
            <p:cNvSpPr/>
            <p:nvPr/>
          </p:nvSpPr>
          <p:spPr>
            <a:xfrm>
              <a:off x="1967493" y="562103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15"/>
            <p:cNvSpPr txBox="1"/>
            <p:nvPr/>
          </p:nvSpPr>
          <p:spPr>
            <a:xfrm>
              <a:off x="2183922" y="5735856"/>
              <a:ext cx="28480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3</a:t>
              </a:r>
            </a:p>
          </p:txBody>
        </p:sp>
        <p:sp>
          <p:nvSpPr>
            <p:cNvPr id="33" name="object 16"/>
            <p:cNvSpPr/>
            <p:nvPr/>
          </p:nvSpPr>
          <p:spPr>
            <a:xfrm>
              <a:off x="3209440" y="562040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5" name="object 18"/>
            <p:cNvSpPr txBox="1"/>
            <p:nvPr/>
          </p:nvSpPr>
          <p:spPr>
            <a:xfrm>
              <a:off x="3442287" y="5736620"/>
              <a:ext cx="381915" cy="320601"/>
            </a:xfrm>
            <a:prstGeom prst="rect">
              <a:avLst/>
            </a:prstGeom>
            <a:ln w="9525">
              <a:noFill/>
            </a:ln>
          </p:spPr>
          <p:txBody>
            <a:bodyPr vert="horz" wrap="square" lIns="0" tIns="12700" rIns="0" bIns="0" rtlCol="0">
              <a:spAutoFit/>
            </a:bodyPr>
            <a:lstStyle/>
            <a:p>
              <a:pPr marL="12700">
                <a:spcBef>
                  <a:spcPts val="100"/>
                </a:spcBef>
              </a:pPr>
              <a:r>
                <a:rPr sz="2000" dirty="0">
                  <a:solidFill>
                    <a:schemeClr val="bg1"/>
                  </a:solidFill>
                  <a:latin typeface="Arial" charset="0"/>
                  <a:ea typeface="Arial" charset="0"/>
                  <a:cs typeface="Arial" charset="0"/>
                </a:rPr>
                <a:t>6</a:t>
              </a:r>
            </a:p>
          </p:txBody>
        </p:sp>
        <p:sp>
          <p:nvSpPr>
            <p:cNvPr id="36" name="object 19"/>
            <p:cNvSpPr/>
            <p:nvPr/>
          </p:nvSpPr>
          <p:spPr>
            <a:xfrm>
              <a:off x="1966772" y="4050570"/>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38" name="object 21"/>
            <p:cNvSpPr txBox="1"/>
            <p:nvPr/>
          </p:nvSpPr>
          <p:spPr>
            <a:xfrm>
              <a:off x="2215409" y="4132629"/>
              <a:ext cx="176426" cy="382156"/>
            </a:xfrm>
            <a:prstGeom prst="rect">
              <a:avLst/>
            </a:prstGeom>
            <a:ln w="9525">
              <a:noFill/>
            </a:ln>
          </p:spPr>
          <p:txBody>
            <a:bodyPr vert="horz" wrap="square" lIns="0" tIns="12700" rIns="0" bIns="0" rtlCol="0">
              <a:spAutoFit/>
            </a:bodyPr>
            <a:lstStyle/>
            <a:p>
              <a:pPr marL="12700">
                <a:lnSpc>
                  <a:spcPct val="100000"/>
                </a:lnSpc>
                <a:spcBef>
                  <a:spcPts val="100"/>
                </a:spcBef>
              </a:pPr>
              <a:r>
                <a:rPr sz="2400" spc="-65" dirty="0">
                  <a:solidFill>
                    <a:schemeClr val="bg1"/>
                  </a:solidFill>
                  <a:latin typeface="Arial" charset="0"/>
                  <a:ea typeface="Arial" charset="0"/>
                  <a:cs typeface="Arial" charset="0"/>
                </a:rPr>
                <a:t>/</a:t>
              </a:r>
              <a:endParaRPr sz="2400" dirty="0">
                <a:solidFill>
                  <a:schemeClr val="bg1"/>
                </a:solidFill>
                <a:latin typeface="Arial" charset="0"/>
                <a:ea typeface="Arial" charset="0"/>
                <a:cs typeface="Arial" charset="0"/>
              </a:endParaRPr>
            </a:p>
          </p:txBody>
        </p:sp>
        <p:sp>
          <p:nvSpPr>
            <p:cNvPr id="39" name="object 22"/>
            <p:cNvSpPr/>
            <p:nvPr/>
          </p:nvSpPr>
          <p:spPr>
            <a:xfrm>
              <a:off x="1647967" y="4527880"/>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23"/>
            <p:cNvSpPr/>
            <p:nvPr/>
          </p:nvSpPr>
          <p:spPr>
            <a:xfrm>
              <a:off x="2506162" y="4510132"/>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1" name="object 24"/>
            <p:cNvSpPr/>
            <p:nvPr/>
          </p:nvSpPr>
          <p:spPr>
            <a:xfrm>
              <a:off x="1320080" y="483285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3" name="object 26"/>
            <p:cNvSpPr txBox="1"/>
            <p:nvPr/>
          </p:nvSpPr>
          <p:spPr>
            <a:xfrm>
              <a:off x="1462390" y="4925990"/>
              <a:ext cx="561381" cy="320601"/>
            </a:xfrm>
            <a:prstGeom prst="rect">
              <a:avLst/>
            </a:prstGeom>
            <a:ln w="9525">
              <a:noFill/>
            </a:ln>
          </p:spPr>
          <p:txBody>
            <a:bodyPr vert="horz" wrap="square" lIns="0" tIns="12700" rIns="0" bIns="0" rtlCol="0">
              <a:spAutoFit/>
            </a:bodyPr>
            <a:lstStyle/>
            <a:p>
              <a:pPr marL="12700">
                <a:lnSpc>
                  <a:spcPct val="100000"/>
                </a:lnSpc>
                <a:spcBef>
                  <a:spcPts val="100"/>
                </a:spcBef>
              </a:pPr>
              <a:r>
                <a:rPr sz="2000" dirty="0">
                  <a:solidFill>
                    <a:schemeClr val="bg1"/>
                  </a:solidFill>
                  <a:latin typeface="Arial" charset="0"/>
                  <a:ea typeface="Arial" charset="0"/>
                  <a:cs typeface="Arial" charset="0"/>
                </a:rPr>
                <a:t>45</a:t>
              </a:r>
            </a:p>
          </p:txBody>
        </p:sp>
      </p:grpSp>
      <p:sp>
        <p:nvSpPr>
          <p:cNvPr id="44" name="object 27"/>
          <p:cNvSpPr txBox="1"/>
          <p:nvPr/>
        </p:nvSpPr>
        <p:spPr>
          <a:xfrm>
            <a:off x="1705979" y="4161223"/>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sz="1600" dirty="0">
                <a:solidFill>
                  <a:schemeClr val="accent6"/>
                </a:solidFill>
                <a:latin typeface="Arial" charset="0"/>
                <a:ea typeface="Arial" charset="0"/>
                <a:cs typeface="Arial" charset="0"/>
              </a:rPr>
              <a:t>Evaluate</a:t>
            </a:r>
            <a:r>
              <a:rPr lang="en-US" sz="1600" dirty="0">
                <a:solidFill>
                  <a:schemeClr val="accent6"/>
                </a:solidFill>
                <a:latin typeface="Arial" charset="0"/>
                <a:ea typeface="Arial" charset="0"/>
                <a:cs typeface="Arial" charset="0"/>
              </a:rPr>
              <a:t>: </a:t>
            </a:r>
            <a:r>
              <a:rPr sz="1600" dirty="0">
                <a:solidFill>
                  <a:schemeClr val="accent6"/>
                </a:solidFill>
                <a:latin typeface="Arial" charset="0"/>
                <a:ea typeface="Arial" charset="0"/>
                <a:cs typeface="Arial" charset="0"/>
              </a:rPr>
              <a:t>45 / (3 + 6)</a:t>
            </a:r>
          </a:p>
        </p:txBody>
      </p:sp>
      <p:grpSp>
        <p:nvGrpSpPr>
          <p:cNvPr id="60" name="Group 59"/>
          <p:cNvGrpSpPr/>
          <p:nvPr/>
        </p:nvGrpSpPr>
        <p:grpSpPr>
          <a:xfrm>
            <a:off x="3171839" y="4025171"/>
            <a:ext cx="3033526" cy="2614108"/>
            <a:chOff x="4814386" y="4118306"/>
            <a:chExt cx="3033526" cy="2614108"/>
          </a:xfrm>
        </p:grpSpPr>
        <p:sp>
          <p:nvSpPr>
            <p:cNvPr id="45" name="object 7"/>
            <p:cNvSpPr txBox="1">
              <a:spLocks/>
            </p:cNvSpPr>
            <p:nvPr/>
          </p:nvSpPr>
          <p:spPr>
            <a:xfrm>
              <a:off x="5302562" y="6472728"/>
              <a:ext cx="1707455" cy="259686"/>
            </a:xfrm>
            <a:prstGeom prst="rect">
              <a:avLst/>
            </a:prstGeom>
            <a:ln w="9525">
              <a:noFill/>
            </a:ln>
          </p:spPr>
          <p:txBody>
            <a:bodyPr vert="horz" wrap="square" lIns="0" tIns="13335" rIns="0" bIns="0" rtlCol="0" anchor="ctr">
              <a:sp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12700">
                <a:spcBef>
                  <a:spcPts val="105"/>
                </a:spcBef>
              </a:pPr>
              <a:r>
                <a:rPr lang="en-US" sz="1600" dirty="0">
                  <a:latin typeface="Arial" charset="0"/>
                  <a:ea typeface="Arial" charset="0"/>
                  <a:cs typeface="Arial" charset="0"/>
                </a:rPr>
                <a:t>File System</a:t>
              </a:r>
            </a:p>
          </p:txBody>
        </p:sp>
        <p:sp>
          <p:nvSpPr>
            <p:cNvPr id="46" name="object 8"/>
            <p:cNvSpPr/>
            <p:nvPr/>
          </p:nvSpPr>
          <p:spPr>
            <a:xfrm>
              <a:off x="4814386" y="4118306"/>
              <a:ext cx="3033526" cy="2164674"/>
            </a:xfrm>
            <a:prstGeom prst="rect">
              <a:avLst/>
            </a:prstGeom>
            <a:blipFill>
              <a:blip r:embed="rId3" cstate="print"/>
              <a:stretch>
                <a:fillRect/>
              </a:stretch>
            </a:blipFill>
            <a:ln w="9525">
              <a:noFill/>
            </a:ln>
          </p:spPr>
          <p:txBody>
            <a:bodyPr wrap="square" lIns="0" tIns="0" rIns="0" bIns="0" rtlCol="0"/>
            <a:lstStyle/>
            <a:p>
              <a:endParaRPr sz="1400" dirty="0">
                <a:latin typeface="Arial" charset="0"/>
              </a:endParaRPr>
            </a:p>
          </p:txBody>
        </p:sp>
        <p:sp>
          <p:nvSpPr>
            <p:cNvPr id="47" name="object 9"/>
            <p:cNvSpPr txBox="1"/>
            <p:nvPr/>
          </p:nvSpPr>
          <p:spPr>
            <a:xfrm>
              <a:off x="6339232" y="5005855"/>
              <a:ext cx="713742" cy="2996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users/</a:t>
              </a:r>
              <a:endParaRPr sz="1800" dirty="0"/>
            </a:p>
          </p:txBody>
        </p:sp>
        <p:sp>
          <p:nvSpPr>
            <p:cNvPr id="48" name="object 10"/>
            <p:cNvSpPr txBox="1"/>
            <p:nvPr/>
          </p:nvSpPr>
          <p:spPr>
            <a:xfrm>
              <a:off x="6956112" y="5788267"/>
              <a:ext cx="837895" cy="443070"/>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minnes/</a:t>
              </a:r>
              <a:endParaRPr sz="1800" dirty="0"/>
            </a:p>
          </p:txBody>
        </p:sp>
        <p:sp>
          <p:nvSpPr>
            <p:cNvPr id="49" name="object 11"/>
            <p:cNvSpPr txBox="1"/>
            <p:nvPr/>
          </p:nvSpPr>
          <p:spPr>
            <a:xfrm>
              <a:off x="4865880" y="4988921"/>
              <a:ext cx="528892" cy="227626"/>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etc/</a:t>
              </a:r>
              <a:endParaRPr sz="1800" dirty="0"/>
            </a:p>
          </p:txBody>
        </p:sp>
        <p:sp>
          <p:nvSpPr>
            <p:cNvPr id="50" name="object 12"/>
            <p:cNvSpPr txBox="1"/>
            <p:nvPr/>
          </p:nvSpPr>
          <p:spPr>
            <a:xfrm>
              <a:off x="5317215" y="4264533"/>
              <a:ext cx="1086323" cy="651423"/>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2400" dirty="0"/>
                <a:t>/</a:t>
              </a:r>
            </a:p>
          </p:txBody>
        </p:sp>
        <p:sp>
          <p:nvSpPr>
            <p:cNvPr id="53" name="object 15"/>
            <p:cNvSpPr txBox="1"/>
            <p:nvPr/>
          </p:nvSpPr>
          <p:spPr>
            <a:xfrm>
              <a:off x="5514213" y="5762866"/>
              <a:ext cx="859840" cy="321899"/>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400">
                  <a:solidFill>
                    <a:schemeClr val="bg1"/>
                  </a:solidFill>
                  <a:latin typeface="Arial" charset="0"/>
                  <a:ea typeface="Arial" charset="0"/>
                  <a:cs typeface="Arial" charset="0"/>
                </a:defRPr>
              </a:lvl1pPr>
            </a:lstStyle>
            <a:p>
              <a:r>
                <a:rPr lang="en-US" sz="1800" dirty="0"/>
                <a:t>porter/</a:t>
              </a:r>
              <a:endParaRPr sz="1800" dirty="0"/>
            </a:p>
          </p:txBody>
        </p:sp>
      </p:grpSp>
      <p:sp>
        <p:nvSpPr>
          <p:cNvPr id="56" name="object 27"/>
          <p:cNvSpPr txBox="1"/>
          <p:nvPr/>
        </p:nvSpPr>
        <p:spPr>
          <a:xfrm>
            <a:off x="4570618" y="4121549"/>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/user/porter</a:t>
            </a:r>
            <a:endParaRPr sz="1600" dirty="0">
              <a:solidFill>
                <a:schemeClr val="accent6"/>
              </a:solidFill>
              <a:latin typeface="Arial" charset="0"/>
              <a:ea typeface="Arial" charset="0"/>
              <a:cs typeface="Arial" charset="0"/>
            </a:endParaRPr>
          </a:p>
        </p:txBody>
      </p:sp>
      <p:sp>
        <p:nvSpPr>
          <p:cNvPr id="62" name="TextBox 61"/>
          <p:cNvSpPr txBox="1"/>
          <p:nvPr/>
        </p:nvSpPr>
        <p:spPr>
          <a:xfrm>
            <a:off x="2167894" y="3407110"/>
            <a:ext cx="2170143" cy="523220"/>
          </a:xfrm>
          <a:prstGeom prst="rect">
            <a:avLst/>
          </a:prstGeom>
          <a:solidFill>
            <a:srgbClr val="FF0000"/>
          </a:solidFill>
        </p:spPr>
        <p:txBody>
          <a:bodyPr wrap="square">
            <a:spAutoFit/>
          </a:bodyPr>
          <a:lstStyle>
            <a:defPPr>
              <a:defRPr lang="en-US"/>
            </a:defPPr>
            <a:lvl1pPr>
              <a:defRPr sz="1400">
                <a:latin typeface="Arial"/>
                <a:cs typeface="Arial"/>
              </a:defRPr>
            </a:lvl1pPr>
          </a:lstStyle>
          <a:p>
            <a:pPr algn="ctr"/>
            <a:r>
              <a:rPr lang="en-US" sz="2800">
                <a:solidFill>
                  <a:schemeClr val="bg1"/>
                </a:solidFill>
              </a:rPr>
              <a:t>Why trees?</a:t>
            </a:r>
          </a:p>
        </p:txBody>
      </p:sp>
      <p:sp>
        <p:nvSpPr>
          <p:cNvPr id="63" name="Rectangle 62"/>
          <p:cNvSpPr/>
          <p:nvPr/>
        </p:nvSpPr>
        <p:spPr>
          <a:xfrm>
            <a:off x="5816069" y="6318425"/>
            <a:ext cx="2768200" cy="369332"/>
          </a:xfrm>
          <a:prstGeom prst="rect">
            <a:avLst/>
          </a:prstGeom>
          <a:solidFill>
            <a:srgbClr val="E6A20E"/>
          </a:solidFill>
        </p:spPr>
        <p:txBody>
          <a:bodyPr wrap="square">
            <a:spAutoFit/>
          </a:bodyPr>
          <a:lstStyle/>
          <a:p>
            <a:pPr algn="ctr"/>
            <a:r>
              <a:rPr lang="en-US">
                <a:latin typeface="Arial"/>
                <a:cs typeface="Arial"/>
              </a:rPr>
              <a:t>Dynamic Data Structure</a:t>
            </a:r>
          </a:p>
        </p:txBody>
      </p:sp>
      <p:sp>
        <p:nvSpPr>
          <p:cNvPr id="64" name="object 12"/>
          <p:cNvSpPr/>
          <p:nvPr/>
        </p:nvSpPr>
        <p:spPr>
          <a:xfrm>
            <a:off x="5410428" y="5153456"/>
            <a:ext cx="1622902" cy="421604"/>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Rectangle 67"/>
          <p:cNvSpPr/>
          <p:nvPr/>
        </p:nvSpPr>
        <p:spPr>
          <a:xfrm>
            <a:off x="6475689" y="5650951"/>
            <a:ext cx="1133644" cy="369332"/>
          </a:xfrm>
          <a:prstGeom prst="rect">
            <a:avLst/>
          </a:prstGeom>
        </p:spPr>
        <p:txBody>
          <a:bodyPr wrap="none">
            <a:spAutoFit/>
          </a:bodyPr>
          <a:lstStyle/>
          <a:p>
            <a:r>
              <a:rPr lang="en-US" dirty="0">
                <a:solidFill>
                  <a:schemeClr val="bg1"/>
                </a:solidFill>
                <a:latin typeface="Arial" charset="0"/>
                <a:ea typeface="Arial" charset="0"/>
                <a:cs typeface="Arial" charset="0"/>
              </a:rPr>
              <a:t>alvarado/</a:t>
            </a:r>
          </a:p>
        </p:txBody>
      </p:sp>
      <p:sp>
        <p:nvSpPr>
          <p:cNvPr id="69" name="Rectangle 68"/>
          <p:cNvSpPr/>
          <p:nvPr/>
        </p:nvSpPr>
        <p:spPr>
          <a:xfrm>
            <a:off x="6669067" y="4564196"/>
            <a:ext cx="2122287" cy="646331"/>
          </a:xfrm>
          <a:prstGeom prst="rect">
            <a:avLst/>
          </a:prstGeom>
          <a:solidFill>
            <a:srgbClr val="E6A20E"/>
          </a:solidFill>
        </p:spPr>
        <p:txBody>
          <a:bodyPr wrap="square">
            <a:spAutoFit/>
          </a:bodyPr>
          <a:lstStyle/>
          <a:p>
            <a:pPr algn="ctr"/>
            <a:r>
              <a:rPr lang="en-US" dirty="0">
                <a:latin typeface="Arial"/>
                <a:cs typeface="Arial"/>
              </a:rPr>
              <a:t>Structure </a:t>
            </a:r>
            <a:r>
              <a:rPr lang="en-US">
                <a:latin typeface="Arial"/>
                <a:cs typeface="Arial"/>
              </a:rPr>
              <a:t>conveys information</a:t>
            </a:r>
            <a:endParaRPr lang="en-US" dirty="0">
              <a:latin typeface="Arial"/>
              <a:cs typeface="Arial"/>
            </a:endParaRPr>
          </a:p>
        </p:txBody>
      </p:sp>
      <p:cxnSp>
        <p:nvCxnSpPr>
          <p:cNvPr id="72" name="Straight Arrow Connector 71"/>
          <p:cNvCxnSpPr>
            <a:endCxn id="75" idx="3"/>
          </p:cNvCxnSpPr>
          <p:nvPr/>
        </p:nvCxnSpPr>
        <p:spPr>
          <a:xfrm flipH="1" flipV="1">
            <a:off x="6251651" y="4255631"/>
            <a:ext cx="417416" cy="32190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D9D503C5-3835-8648-A038-406BED25A009}"/>
              </a:ext>
            </a:extLst>
          </p:cNvPr>
          <p:cNvSpPr/>
          <p:nvPr/>
        </p:nvSpPr>
        <p:spPr>
          <a:xfrm>
            <a:off x="4973298" y="4110294"/>
            <a:ext cx="1278353" cy="290674"/>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76" name="object 27"/>
          <p:cNvSpPr txBox="1"/>
          <p:nvPr/>
        </p:nvSpPr>
        <p:spPr>
          <a:xfrm>
            <a:off x="1302191" y="1335602"/>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parent</a:t>
            </a:r>
            <a:endParaRPr sz="1600" dirty="0">
              <a:solidFill>
                <a:schemeClr val="accent6"/>
              </a:solidFill>
              <a:latin typeface="Arial" charset="0"/>
              <a:ea typeface="Arial" charset="0"/>
              <a:cs typeface="Arial" charset="0"/>
            </a:endParaRPr>
          </a:p>
        </p:txBody>
      </p:sp>
      <p:sp>
        <p:nvSpPr>
          <p:cNvPr id="77" name="object 27"/>
          <p:cNvSpPr txBox="1"/>
          <p:nvPr/>
        </p:nvSpPr>
        <p:spPr>
          <a:xfrm>
            <a:off x="2070624" y="2088074"/>
            <a:ext cx="2068539" cy="259686"/>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a:solidFill>
                  <a:schemeClr val="accent6"/>
                </a:solidFill>
                <a:latin typeface="Arial" charset="0"/>
                <a:ea typeface="Arial" charset="0"/>
                <a:cs typeface="Arial" charset="0"/>
              </a:rPr>
              <a:t>children</a:t>
            </a:r>
            <a:endParaRPr sz="1600" dirty="0">
              <a:solidFill>
                <a:schemeClr val="accent6"/>
              </a:solidFill>
              <a:latin typeface="Arial" charset="0"/>
              <a:ea typeface="Arial" charset="0"/>
              <a:cs typeface="Arial" charset="0"/>
            </a:endParaRPr>
          </a:p>
        </p:txBody>
      </p:sp>
      <p:sp>
        <p:nvSpPr>
          <p:cNvPr id="78" name="object 27"/>
          <p:cNvSpPr txBox="1"/>
          <p:nvPr/>
        </p:nvSpPr>
        <p:spPr>
          <a:xfrm>
            <a:off x="2401589" y="2721552"/>
            <a:ext cx="2068539" cy="518732"/>
          </a:xfrm>
          <a:prstGeom prst="rect">
            <a:avLst/>
          </a:prstGeom>
          <a:ln w="9525">
            <a:noFill/>
          </a:ln>
        </p:spPr>
        <p:txBody>
          <a:bodyPr vert="horz" wrap="square" lIns="0" tIns="13335" rIns="0" bIns="0" rtlCol="0">
            <a:spAutoFit/>
          </a:bodyPr>
          <a:lstStyle/>
          <a:p>
            <a:pPr marL="12700" marR="5080" algn="ctr">
              <a:lnSpc>
                <a:spcPct val="100000"/>
              </a:lnSpc>
              <a:spcBef>
                <a:spcPts val="105"/>
              </a:spcBef>
            </a:pPr>
            <a:r>
              <a:rPr lang="en-US" sz="1600" dirty="0">
                <a:solidFill>
                  <a:schemeClr val="accent6"/>
                </a:solidFill>
                <a:latin typeface="Arial" charset="0"/>
                <a:ea typeface="Arial" charset="0"/>
                <a:cs typeface="Arial" charset="0"/>
              </a:rPr>
              <a:t>children </a:t>
            </a:r>
          </a:p>
          <a:p>
            <a:pPr marL="12700" marR="5080" algn="ctr">
              <a:lnSpc>
                <a:spcPct val="100000"/>
              </a:lnSpc>
              <a:spcBef>
                <a:spcPts val="105"/>
              </a:spcBef>
            </a:pPr>
            <a:r>
              <a:rPr lang="en-US" sz="1600" dirty="0">
                <a:solidFill>
                  <a:schemeClr val="accent6"/>
                </a:solidFill>
                <a:latin typeface="Arial" charset="0"/>
                <a:ea typeface="Arial" charset="0"/>
                <a:cs typeface="Arial" charset="0"/>
              </a:rPr>
              <a:t>of children</a:t>
            </a:r>
            <a:endParaRPr sz="1600" dirty="0">
              <a:solidFill>
                <a:schemeClr val="accent6"/>
              </a:solidFill>
              <a:latin typeface="Arial" charset="0"/>
              <a:ea typeface="Arial" charset="0"/>
              <a:cs typeface="Arial" charset="0"/>
            </a:endParaRPr>
          </a:p>
        </p:txBody>
      </p:sp>
      <p:sp>
        <p:nvSpPr>
          <p:cNvPr id="80" name="Rectangle 79"/>
          <p:cNvSpPr/>
          <p:nvPr/>
        </p:nvSpPr>
        <p:spPr>
          <a:xfrm>
            <a:off x="6132704" y="1197646"/>
            <a:ext cx="3031522" cy="1877437"/>
          </a:xfrm>
          <a:prstGeom prst="rect">
            <a:avLst/>
          </a:prstGeom>
          <a:ln>
            <a:noFill/>
          </a:ln>
        </p:spPr>
        <p:txBody>
          <a:bodyPr wrap="square">
            <a:spAutoFit/>
          </a:bodyPr>
          <a:lstStyle/>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Root is most important (Heap)</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character frequency (Huffman Tree)</a:t>
            </a:r>
          </a:p>
          <a:p>
            <a:pPr marL="285750"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Organized by node ordering (Search Trees)</a:t>
            </a:r>
          </a:p>
          <a:p>
            <a:pPr marL="742950" lvl="1" indent="-285750">
              <a:spcBef>
                <a:spcPts val="400"/>
              </a:spcBef>
              <a:spcAft>
                <a:spcPts val="400"/>
              </a:spcAft>
              <a:buClr>
                <a:schemeClr val="accent6"/>
              </a:buClr>
              <a:buFont typeface="Wingdings" charset="2"/>
              <a:buChar char="§"/>
            </a:pPr>
            <a:r>
              <a:rPr lang="en-US" sz="1600" dirty="0">
                <a:solidFill>
                  <a:schemeClr val="accent1"/>
                </a:solidFill>
                <a:latin typeface="Times New Roman" charset="0"/>
                <a:ea typeface="Times New Roman" charset="0"/>
                <a:cs typeface="Times New Roman" charset="0"/>
              </a:rPr>
              <a:t>Etc</a:t>
            </a:r>
            <a:r>
              <a:rPr lang="is-IS" sz="1600" dirty="0">
                <a:solidFill>
                  <a:schemeClr val="accent1"/>
                </a:solidFill>
                <a:latin typeface="Times New Roman" charset="0"/>
                <a:ea typeface="Times New Roman" charset="0"/>
                <a:cs typeface="Times New Roman" charset="0"/>
              </a:rPr>
              <a:t>…</a:t>
            </a:r>
            <a:r>
              <a:rPr lang="en-US" sz="1600" dirty="0">
                <a:solidFill>
                  <a:schemeClr val="accent1"/>
                </a:solidFill>
                <a:latin typeface="Times New Roman" charset="0"/>
                <a:ea typeface="Times New Roman" charset="0"/>
                <a:cs typeface="Times New Roman" charset="0"/>
              </a:rPr>
              <a:t>   </a:t>
            </a:r>
          </a:p>
        </p:txBody>
      </p:sp>
      <p:sp>
        <p:nvSpPr>
          <p:cNvPr id="82" name="Rectangle 81"/>
          <p:cNvSpPr/>
          <p:nvPr/>
        </p:nvSpPr>
        <p:spPr>
          <a:xfrm>
            <a:off x="6388828" y="3392996"/>
            <a:ext cx="2610936" cy="646331"/>
          </a:xfrm>
          <a:prstGeom prst="rect">
            <a:avLst/>
          </a:prstGeom>
          <a:solidFill>
            <a:schemeClr val="accent1"/>
          </a:solidFill>
        </p:spPr>
        <p:txBody>
          <a:bodyPr wrap="square">
            <a:spAutoFit/>
          </a:bodyPr>
          <a:lstStyle/>
          <a:p>
            <a:pPr algn="ctr"/>
            <a:r>
              <a:rPr lang="en-US" dirty="0">
                <a:solidFill>
                  <a:schemeClr val="bg1"/>
                </a:solidFill>
                <a:latin typeface="Arial"/>
                <a:cs typeface="Arial"/>
              </a:rPr>
              <a:t>Different Organizations → Different Trees </a:t>
            </a:r>
          </a:p>
        </p:txBody>
      </p:sp>
      <p:sp>
        <p:nvSpPr>
          <p:cNvPr id="85" name="Rectangle 84">
            <a:extLst>
              <a:ext uri="{FF2B5EF4-FFF2-40B4-BE49-F238E27FC236}">
                <a16:creationId xmlns:a16="http://schemas.microsoft.com/office/drawing/2014/main" id="{D9D503C5-3835-8648-A038-406BED25A009}"/>
              </a:ext>
            </a:extLst>
          </p:cNvPr>
          <p:cNvSpPr/>
          <p:nvPr/>
        </p:nvSpPr>
        <p:spPr>
          <a:xfrm>
            <a:off x="6182963" y="2131159"/>
            <a:ext cx="2732437" cy="562169"/>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Tree>
    <p:extLst>
      <p:ext uri="{BB962C8B-B14F-4D97-AF65-F5344CB8AC3E}">
        <p14:creationId xmlns:p14="http://schemas.microsoft.com/office/powerpoint/2010/main" val="650028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7"/>
                                        </p:tgtEl>
                                        <p:attrNameLst>
                                          <p:attrName>style.visibility</p:attrName>
                                        </p:attrNameLst>
                                      </p:cBhvr>
                                      <p:to>
                                        <p:strVal val="visible"/>
                                      </p:to>
                                    </p:set>
                                    <p:animEffect transition="in" filter="dissolve">
                                      <p:cBhvr>
                                        <p:cTn id="7" dur="500"/>
                                        <p:tgtEl>
                                          <p:spTgt spid="5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6"/>
                                        </p:tgtEl>
                                        <p:attrNameLst>
                                          <p:attrName>style.visibility</p:attrName>
                                        </p:attrNameLst>
                                      </p:cBhvr>
                                      <p:to>
                                        <p:strVal val="visible"/>
                                      </p:to>
                                    </p:set>
                                    <p:animEffect transition="in" filter="dissolve">
                                      <p:cBhvr>
                                        <p:cTn id="12" dur="500"/>
                                        <p:tgtEl>
                                          <p:spTgt spid="7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77"/>
                                        </p:tgtEl>
                                        <p:attrNameLst>
                                          <p:attrName>style.visibility</p:attrName>
                                        </p:attrNameLst>
                                      </p:cBhvr>
                                      <p:to>
                                        <p:strVal val="visible"/>
                                      </p:to>
                                    </p:set>
                                    <p:animEffect transition="in" filter="dissolve">
                                      <p:cBhvr>
                                        <p:cTn id="17" dur="500"/>
                                        <p:tgtEl>
                                          <p:spTgt spid="7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dissolve">
                                      <p:cBhvr>
                                        <p:cTn id="22" dur="500"/>
                                        <p:tgtEl>
                                          <p:spTgt spid="7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dissolve">
                                      <p:cBhvr>
                                        <p:cTn id="27" dur="500"/>
                                        <p:tgtEl>
                                          <p:spTgt spid="5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61"/>
                                        </p:tgtEl>
                                        <p:attrNameLst>
                                          <p:attrName>style.visibility</p:attrName>
                                        </p:attrNameLst>
                                      </p:cBhvr>
                                      <p:to>
                                        <p:strVal val="visible"/>
                                      </p:to>
                                    </p:set>
                                    <p:animEffect transition="in" filter="dissolve">
                                      <p:cBhvr>
                                        <p:cTn id="32" dur="500"/>
                                        <p:tgtEl>
                                          <p:spTgt spid="61"/>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animEffect transition="in" filter="dissolve">
                                      <p:cBhvr>
                                        <p:cTn id="37" dur="500"/>
                                        <p:tgtEl>
                                          <p:spTgt spid="44"/>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60"/>
                                        </p:tgtEl>
                                        <p:attrNameLst>
                                          <p:attrName>style.visibility</p:attrName>
                                        </p:attrNameLst>
                                      </p:cBhvr>
                                      <p:to>
                                        <p:strVal val="visible"/>
                                      </p:to>
                                    </p:set>
                                    <p:animEffect transition="in" filter="dissolve">
                                      <p:cBhvr>
                                        <p:cTn id="42" dur="500"/>
                                        <p:tgtEl>
                                          <p:spTgt spid="6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dissolv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2"/>
                                        </p:tgtEl>
                                        <p:attrNameLst>
                                          <p:attrName>style.visibility</p:attrName>
                                        </p:attrNameLst>
                                      </p:cBhvr>
                                      <p:to>
                                        <p:strVal val="visible"/>
                                      </p:to>
                                    </p:set>
                                    <p:animEffect transition="in" filter="dissolve">
                                      <p:cBhvr>
                                        <p:cTn id="52" dur="500"/>
                                        <p:tgtEl>
                                          <p:spTgt spid="6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63"/>
                                        </p:tgtEl>
                                        <p:attrNameLst>
                                          <p:attrName>style.visibility</p:attrName>
                                        </p:attrNameLst>
                                      </p:cBhvr>
                                      <p:to>
                                        <p:strVal val="visible"/>
                                      </p:to>
                                    </p:set>
                                    <p:animEffect transition="in" filter="dissolve">
                                      <p:cBhvr>
                                        <p:cTn id="57" dur="500"/>
                                        <p:tgtEl>
                                          <p:spTgt spid="63"/>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dissolve">
                                      <p:cBhvr>
                                        <p:cTn id="62" dur="500"/>
                                        <p:tgtEl>
                                          <p:spTgt spid="67"/>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dissolve">
                                      <p:cBhvr>
                                        <p:cTn id="65" dur="500"/>
                                        <p:tgtEl>
                                          <p:spTgt spid="68"/>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64"/>
                                        </p:tgtEl>
                                        <p:attrNameLst>
                                          <p:attrName>style.visibility</p:attrName>
                                        </p:attrNameLst>
                                      </p:cBhvr>
                                      <p:to>
                                        <p:strVal val="visible"/>
                                      </p:to>
                                    </p:set>
                                    <p:animEffect transition="in" filter="dissolve">
                                      <p:cBhvr>
                                        <p:cTn id="68" dur="500"/>
                                        <p:tgtEl>
                                          <p:spTgt spid="64"/>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69"/>
                                        </p:tgtEl>
                                        <p:attrNameLst>
                                          <p:attrName>style.visibility</p:attrName>
                                        </p:attrNameLst>
                                      </p:cBhvr>
                                      <p:to>
                                        <p:strVal val="visible"/>
                                      </p:to>
                                    </p:set>
                                    <p:animEffect transition="in" filter="dissolve">
                                      <p:cBhvr>
                                        <p:cTn id="73" dur="500"/>
                                        <p:tgtEl>
                                          <p:spTgt spid="69"/>
                                        </p:tgtEl>
                                      </p:cBhvr>
                                    </p:animEffect>
                                  </p:childTnLst>
                                </p:cTn>
                              </p:par>
                            </p:childTnLst>
                          </p:cTn>
                        </p:par>
                      </p:childTnLst>
                    </p:cTn>
                  </p:par>
                  <p:par>
                    <p:cTn id="74" fill="hold">
                      <p:stCondLst>
                        <p:cond delay="indefinite"/>
                      </p:stCondLst>
                      <p:childTnLst>
                        <p:par>
                          <p:cTn id="75" fill="hold">
                            <p:stCondLst>
                              <p:cond delay="0"/>
                            </p:stCondLst>
                            <p:childTnLst>
                              <p:par>
                                <p:cTn id="76" presetID="9" presetClass="entr" presetSubtype="0" fill="hold" nodeType="clickEffect">
                                  <p:stCondLst>
                                    <p:cond delay="0"/>
                                  </p:stCondLst>
                                  <p:childTnLst>
                                    <p:set>
                                      <p:cBhvr>
                                        <p:cTn id="77" dur="1" fill="hold">
                                          <p:stCondLst>
                                            <p:cond delay="0"/>
                                          </p:stCondLst>
                                        </p:cTn>
                                        <p:tgtEl>
                                          <p:spTgt spid="72"/>
                                        </p:tgtEl>
                                        <p:attrNameLst>
                                          <p:attrName>style.visibility</p:attrName>
                                        </p:attrNameLst>
                                      </p:cBhvr>
                                      <p:to>
                                        <p:strVal val="visible"/>
                                      </p:to>
                                    </p:set>
                                    <p:animEffect transition="in" filter="dissolve">
                                      <p:cBhvr>
                                        <p:cTn id="78" dur="500"/>
                                        <p:tgtEl>
                                          <p:spTgt spid="72"/>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75"/>
                                        </p:tgtEl>
                                        <p:attrNameLst>
                                          <p:attrName>style.visibility</p:attrName>
                                        </p:attrNameLst>
                                      </p:cBhvr>
                                      <p:to>
                                        <p:strVal val="visible"/>
                                      </p:to>
                                    </p:set>
                                    <p:animEffect transition="in" filter="dissolve">
                                      <p:cBhvr>
                                        <p:cTn id="81" dur="500"/>
                                        <p:tgtEl>
                                          <p:spTgt spid="75"/>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82"/>
                                        </p:tgtEl>
                                        <p:attrNameLst>
                                          <p:attrName>style.visibility</p:attrName>
                                        </p:attrNameLst>
                                      </p:cBhvr>
                                      <p:to>
                                        <p:strVal val="visible"/>
                                      </p:to>
                                    </p:set>
                                    <p:animEffect transition="in" filter="dissolve">
                                      <p:cBhvr>
                                        <p:cTn id="86" dur="500"/>
                                        <p:tgtEl>
                                          <p:spTgt spid="82"/>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0"/>
                                        </p:tgtEl>
                                        <p:attrNameLst>
                                          <p:attrName>style.visibility</p:attrName>
                                        </p:attrNameLst>
                                      </p:cBhvr>
                                      <p:to>
                                        <p:strVal val="visible"/>
                                      </p:to>
                                    </p:set>
                                    <p:animEffect transition="in" filter="dissolve">
                                      <p:cBhvr>
                                        <p:cTn id="91" dur="500"/>
                                        <p:tgtEl>
                                          <p:spTgt spid="80"/>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85"/>
                                        </p:tgtEl>
                                        <p:attrNameLst>
                                          <p:attrName>style.visibility</p:attrName>
                                        </p:attrNameLst>
                                      </p:cBhvr>
                                      <p:to>
                                        <p:strVal val="visible"/>
                                      </p:to>
                                    </p:set>
                                    <p:animEffect transition="in" filter="dissolve">
                                      <p:cBhvr>
                                        <p:cTn id="96" dur="500"/>
                                        <p:tgtEl>
                                          <p:spTgt spid="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44" grpId="0"/>
      <p:bldP spid="56" grpId="0"/>
      <p:bldP spid="62" grpId="0" animBg="1"/>
      <p:bldP spid="63" grpId="0" animBg="1"/>
      <p:bldP spid="64" grpId="0" animBg="1"/>
      <p:bldP spid="68" grpId="0"/>
      <p:bldP spid="69" grpId="0" animBg="1"/>
      <p:bldP spid="75" grpId="0" animBg="1"/>
      <p:bldP spid="76" grpId="0"/>
      <p:bldP spid="77" grpId="0"/>
      <p:bldP spid="78" grpId="0"/>
      <p:bldP spid="80" grpId="0"/>
      <p:bldP spid="82" grpId="0" animBg="1"/>
      <p:bldP spid="8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5" name="object 11">
            <a:extLst>
              <a:ext uri="{FF2B5EF4-FFF2-40B4-BE49-F238E27FC236}">
                <a16:creationId xmlns:a16="http://schemas.microsoft.com/office/drawing/2014/main" id="{F4B647B9-8764-EE4B-9C2D-54A4B3B94995}"/>
              </a:ext>
            </a:extLst>
          </p:cNvPr>
          <p:cNvSpPr/>
          <p:nvPr/>
        </p:nvSpPr>
        <p:spPr>
          <a:xfrm flipH="1">
            <a:off x="1368364" y="2063292"/>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9">
            <a:extLst>
              <a:ext uri="{FF2B5EF4-FFF2-40B4-BE49-F238E27FC236}">
                <a16:creationId xmlns:a16="http://schemas.microsoft.com/office/drawing/2014/main" id="{9CB1F35C-8E69-0846-B4E3-E55BDF9B608F}"/>
              </a:ext>
            </a:extLst>
          </p:cNvPr>
          <p:cNvSpPr/>
          <p:nvPr/>
        </p:nvSpPr>
        <p:spPr>
          <a:xfrm>
            <a:off x="978185" y="1533076"/>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E5F0DE64-22DC-C14C-8664-E18B91A85E37}"/>
              </a:ext>
            </a:extLst>
          </p:cNvPr>
          <p:cNvSpPr txBox="1"/>
          <p:nvPr/>
        </p:nvSpPr>
        <p:spPr>
          <a:xfrm>
            <a:off x="1115619" y="166417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8" name="object 13">
            <a:extLst>
              <a:ext uri="{FF2B5EF4-FFF2-40B4-BE49-F238E27FC236}">
                <a16:creationId xmlns:a16="http://schemas.microsoft.com/office/drawing/2014/main" id="{6A44B69B-6BF5-C549-99AF-64ACC624FD5F}"/>
              </a:ext>
            </a:extLst>
          </p:cNvPr>
          <p:cNvSpPr/>
          <p:nvPr/>
        </p:nvSpPr>
        <p:spPr>
          <a:xfrm>
            <a:off x="1368364" y="228840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2FF005B0-3C12-9746-B0ED-7790F2F77560}"/>
              </a:ext>
            </a:extLst>
          </p:cNvPr>
          <p:cNvSpPr txBox="1"/>
          <p:nvPr/>
        </p:nvSpPr>
        <p:spPr>
          <a:xfrm>
            <a:off x="1505798" y="241760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0" name="object 11">
            <a:extLst>
              <a:ext uri="{FF2B5EF4-FFF2-40B4-BE49-F238E27FC236}">
                <a16:creationId xmlns:a16="http://schemas.microsoft.com/office/drawing/2014/main" id="{941A84A6-1655-1840-8920-C89458930807}"/>
              </a:ext>
            </a:extLst>
          </p:cNvPr>
          <p:cNvSpPr/>
          <p:nvPr/>
        </p:nvSpPr>
        <p:spPr>
          <a:xfrm>
            <a:off x="777705" y="2053253"/>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11">
            <a:extLst>
              <a:ext uri="{FF2B5EF4-FFF2-40B4-BE49-F238E27FC236}">
                <a16:creationId xmlns:a16="http://schemas.microsoft.com/office/drawing/2014/main" id="{2E62ECB5-964D-C845-9ACB-A6D40B5284DE}"/>
              </a:ext>
            </a:extLst>
          </p:cNvPr>
          <p:cNvSpPr/>
          <p:nvPr/>
        </p:nvSpPr>
        <p:spPr>
          <a:xfrm flipH="1">
            <a:off x="1814076" y="2805208"/>
            <a:ext cx="146383"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13">
            <a:extLst>
              <a:ext uri="{FF2B5EF4-FFF2-40B4-BE49-F238E27FC236}">
                <a16:creationId xmlns:a16="http://schemas.microsoft.com/office/drawing/2014/main" id="{C9C13F26-A7A5-2D4C-9AA7-EB480DE9D95B}"/>
              </a:ext>
            </a:extLst>
          </p:cNvPr>
          <p:cNvSpPr/>
          <p:nvPr/>
        </p:nvSpPr>
        <p:spPr>
          <a:xfrm>
            <a:off x="1791734" y="301925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7D1BA01-9E2B-9147-9A5A-74A0FC374024}"/>
              </a:ext>
            </a:extLst>
          </p:cNvPr>
          <p:cNvSpPr txBox="1"/>
          <p:nvPr/>
        </p:nvSpPr>
        <p:spPr>
          <a:xfrm>
            <a:off x="1929168" y="314845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7" name="object 13">
            <a:extLst>
              <a:ext uri="{FF2B5EF4-FFF2-40B4-BE49-F238E27FC236}">
                <a16:creationId xmlns:a16="http://schemas.microsoft.com/office/drawing/2014/main" id="{8E6FD9B3-389D-3945-A754-7D7029305951}"/>
              </a:ext>
            </a:extLst>
          </p:cNvPr>
          <p:cNvSpPr/>
          <p:nvPr/>
        </p:nvSpPr>
        <p:spPr>
          <a:xfrm>
            <a:off x="474906" y="228944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9">
            <a:extLst>
              <a:ext uri="{FF2B5EF4-FFF2-40B4-BE49-F238E27FC236}">
                <a16:creationId xmlns:a16="http://schemas.microsoft.com/office/drawing/2014/main" id="{EFBBF2B7-1303-514C-BE93-203E462C321C}"/>
              </a:ext>
            </a:extLst>
          </p:cNvPr>
          <p:cNvSpPr txBox="1"/>
          <p:nvPr/>
        </p:nvSpPr>
        <p:spPr>
          <a:xfrm>
            <a:off x="612340" y="24186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44" name="Rectangle 43">
            <a:extLst>
              <a:ext uri="{FF2B5EF4-FFF2-40B4-BE49-F238E27FC236}">
                <a16:creationId xmlns:a16="http://schemas.microsoft.com/office/drawing/2014/main" id="{1AECECCE-84A8-FB48-95D4-BAAD0C26C78B}"/>
              </a:ext>
            </a:extLst>
          </p:cNvPr>
          <p:cNvSpPr/>
          <p:nvPr/>
        </p:nvSpPr>
        <p:spPr>
          <a:xfrm>
            <a:off x="350200" y="1029290"/>
            <a:ext cx="2114266" cy="2928644"/>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1" name="TextBox 50">
            <a:extLst>
              <a:ext uri="{FF2B5EF4-FFF2-40B4-BE49-F238E27FC236}">
                <a16:creationId xmlns:a16="http://schemas.microsoft.com/office/drawing/2014/main" id="{56807973-7B69-D241-BD6E-505BFAB40DF5}"/>
              </a:ext>
            </a:extLst>
          </p:cNvPr>
          <p:cNvSpPr txBox="1"/>
          <p:nvPr/>
        </p:nvSpPr>
        <p:spPr>
          <a:xfrm>
            <a:off x="365286" y="1040647"/>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106" name="TextBox 105">
            <a:extLst>
              <a:ext uri="{FF2B5EF4-FFF2-40B4-BE49-F238E27FC236}">
                <a16:creationId xmlns:a16="http://schemas.microsoft.com/office/drawing/2014/main" id="{45C6B38D-D4BB-844B-82DA-12F5B7C1DD92}"/>
              </a:ext>
            </a:extLst>
          </p:cNvPr>
          <p:cNvSpPr txBox="1"/>
          <p:nvPr/>
        </p:nvSpPr>
        <p:spPr>
          <a:xfrm>
            <a:off x="1917822" y="107515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1" name="Rectangle 110">
            <a:extLst>
              <a:ext uri="{FF2B5EF4-FFF2-40B4-BE49-F238E27FC236}">
                <a16:creationId xmlns:a16="http://schemas.microsoft.com/office/drawing/2014/main" id="{E3132CE7-BDA8-ED4B-9BD1-2EA9BDA976F3}"/>
              </a:ext>
            </a:extLst>
          </p:cNvPr>
          <p:cNvSpPr/>
          <p:nvPr/>
        </p:nvSpPr>
        <p:spPr>
          <a:xfrm>
            <a:off x="1741644" y="1657277"/>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2" name="Rectangle 111">
            <a:extLst>
              <a:ext uri="{FF2B5EF4-FFF2-40B4-BE49-F238E27FC236}">
                <a16:creationId xmlns:a16="http://schemas.microsoft.com/office/drawing/2014/main" id="{F0E2F8AF-B6A5-0C46-A943-FAD9C06119E2}"/>
              </a:ext>
            </a:extLst>
          </p:cNvPr>
          <p:cNvSpPr/>
          <p:nvPr/>
        </p:nvSpPr>
        <p:spPr>
          <a:xfrm>
            <a:off x="2508104" y="1238915"/>
            <a:ext cx="1975221" cy="307777"/>
          </a:xfrm>
          <a:prstGeom prst="rect">
            <a:avLst/>
          </a:prstGeom>
        </p:spPr>
        <p:txBody>
          <a:bodyPr wrap="none">
            <a:spAutoFit/>
          </a:bodyPr>
          <a:lstStyle/>
          <a:p>
            <a:r>
              <a:rPr lang="en-US" altLang="zh-CN" sz="1400" dirty="0">
                <a:solidFill>
                  <a:schemeClr val="accent6"/>
                </a:solidFill>
                <a:latin typeface="Arial" panose="020B0604020202020204" pitchFamily="34" charset="0"/>
                <a:cs typeface="Arial" panose="020B0604020202020204" pitchFamily="34" charset="0"/>
              </a:rPr>
              <a:t>Insert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leaves</a:t>
            </a:r>
            <a:endParaRPr lang="en-US" sz="1400" dirty="0">
              <a:solidFill>
                <a:schemeClr val="accent6"/>
              </a:solidFill>
              <a:latin typeface="Arial" panose="020B0604020202020204" pitchFamily="34" charset="0"/>
              <a:cs typeface="Arial" panose="020B0604020202020204" pitchFamily="34" charset="0"/>
            </a:endParaRPr>
          </a:p>
        </p:txBody>
      </p:sp>
      <p:sp>
        <p:nvSpPr>
          <p:cNvPr id="113" name="Rectangle 112">
            <a:extLst>
              <a:ext uri="{FF2B5EF4-FFF2-40B4-BE49-F238E27FC236}">
                <a16:creationId xmlns:a16="http://schemas.microsoft.com/office/drawing/2014/main" id="{7B1B6B4E-A592-6E41-86C3-6803FEE5FE11}"/>
              </a:ext>
            </a:extLst>
          </p:cNvPr>
          <p:cNvSpPr/>
          <p:nvPr/>
        </p:nvSpPr>
        <p:spPr>
          <a:xfrm>
            <a:off x="4387377" y="1008978"/>
            <a:ext cx="4523804" cy="307777"/>
          </a:xfrm>
          <a:prstGeom prst="rect">
            <a:avLst/>
          </a:prstGeom>
          <a:ln>
            <a:solidFill>
              <a:schemeClr val="accent1"/>
            </a:solidFill>
          </a:ln>
        </p:spPr>
        <p:txBody>
          <a:bodyPr wrap="square">
            <a:spAutoFit/>
          </a:bodyPr>
          <a:lstStyle/>
          <a:p>
            <a:r>
              <a:rPr lang="en-US" sz="1400" dirty="0">
                <a:latin typeface="Times New Roman" panose="02020603050405020304" pitchFamily="18" charset="0"/>
                <a:cs typeface="Times New Roman" panose="02020603050405020304" pitchFamily="18" charset="0"/>
              </a:rPr>
              <a:t>Inserting a node means making it a child of an existing node</a:t>
            </a:r>
          </a:p>
        </p:txBody>
      </p:sp>
      <p:sp>
        <p:nvSpPr>
          <p:cNvPr id="114" name="Rectangle 113">
            <a:extLst>
              <a:ext uri="{FF2B5EF4-FFF2-40B4-BE49-F238E27FC236}">
                <a16:creationId xmlns:a16="http://schemas.microsoft.com/office/drawing/2014/main" id="{DEA8BAB2-77F9-EA4A-8D20-DDD58E1D17E5}"/>
              </a:ext>
            </a:extLst>
          </p:cNvPr>
          <p:cNvSpPr/>
          <p:nvPr/>
        </p:nvSpPr>
        <p:spPr>
          <a:xfrm>
            <a:off x="1162717" y="3657942"/>
            <a:ext cx="2781274" cy="307777"/>
          </a:xfrm>
          <a:prstGeom prst="rect">
            <a:avLst/>
          </a:prstGeom>
          <a:solidFill>
            <a:srgbClr val="E6A20E"/>
          </a:solidFill>
        </p:spPr>
        <p:txBody>
          <a:bodyPr wrap="square">
            <a:spAutoFit/>
          </a:bodyPr>
          <a:lstStyle/>
          <a:p>
            <a:r>
              <a:rPr lang="en-US" sz="1400" dirty="0">
                <a:latin typeface="Arial"/>
                <a:cs typeface="Arial"/>
              </a:rPr>
              <a:t>8 needs to be inserted AFTER 4 </a:t>
            </a:r>
          </a:p>
        </p:txBody>
      </p:sp>
      <p:sp>
        <p:nvSpPr>
          <p:cNvPr id="115" name="Rectangle 114">
            <a:extLst>
              <a:ext uri="{FF2B5EF4-FFF2-40B4-BE49-F238E27FC236}">
                <a16:creationId xmlns:a16="http://schemas.microsoft.com/office/drawing/2014/main" id="{2EA48F4E-205D-B143-9981-EDD656273CDE}"/>
              </a:ext>
            </a:extLst>
          </p:cNvPr>
          <p:cNvSpPr/>
          <p:nvPr/>
        </p:nvSpPr>
        <p:spPr>
          <a:xfrm>
            <a:off x="4930795" y="1674731"/>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4930795" y="16747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4930795" y="216397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4930795" y="2163978"/>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5423517" y="2163977"/>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9254EF6B-7615-AE42-BA64-1436A2FDF806}"/>
              </a:ext>
            </a:extLst>
          </p:cNvPr>
          <p:cNvSpPr/>
          <p:nvPr/>
        </p:nvSpPr>
        <p:spPr>
          <a:xfrm>
            <a:off x="5912720" y="216397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32E88832-CCE7-C446-89F2-59EC6DE8960F}"/>
              </a:ext>
            </a:extLst>
          </p:cNvPr>
          <p:cNvSpPr/>
          <p:nvPr/>
        </p:nvSpPr>
        <p:spPr>
          <a:xfrm>
            <a:off x="6405442" y="216397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4930795" y="2660356"/>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4930795" y="266035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5423517" y="26603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5912720"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29" name="Rectangle 128">
            <a:extLst>
              <a:ext uri="{FF2B5EF4-FFF2-40B4-BE49-F238E27FC236}">
                <a16:creationId xmlns:a16="http://schemas.microsoft.com/office/drawing/2014/main" id="{D2F2CAF0-479B-554A-851F-F795AAE29437}"/>
              </a:ext>
            </a:extLst>
          </p:cNvPr>
          <p:cNvSpPr/>
          <p:nvPr/>
        </p:nvSpPr>
        <p:spPr>
          <a:xfrm>
            <a:off x="6405442" y="26603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4930795" y="318990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4930795" y="318990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5423517" y="318990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5912720" y="318990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6405442" y="3189901"/>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53" name="TextBox 152">
            <a:extLst>
              <a:ext uri="{FF2B5EF4-FFF2-40B4-BE49-F238E27FC236}">
                <a16:creationId xmlns:a16="http://schemas.microsoft.com/office/drawing/2014/main" id="{BA25B83D-AA2F-8B40-AC0B-F6C76A137C18}"/>
              </a:ext>
            </a:extLst>
          </p:cNvPr>
          <p:cNvSpPr txBox="1"/>
          <p:nvPr/>
        </p:nvSpPr>
        <p:spPr>
          <a:xfrm>
            <a:off x="6632986" y="373627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57" name="Rectangle 156">
            <a:extLst>
              <a:ext uri="{FF2B5EF4-FFF2-40B4-BE49-F238E27FC236}">
                <a16:creationId xmlns:a16="http://schemas.microsoft.com/office/drawing/2014/main" id="{B7C26F81-8484-3B45-A44B-E65BAA6E7CD2}"/>
              </a:ext>
            </a:extLst>
          </p:cNvPr>
          <p:cNvSpPr/>
          <p:nvPr/>
        </p:nvSpPr>
        <p:spPr>
          <a:xfrm>
            <a:off x="5905433" y="6251901"/>
            <a:ext cx="2781274" cy="307777"/>
          </a:xfrm>
          <a:prstGeom prst="rect">
            <a:avLst/>
          </a:prstGeom>
          <a:solidFill>
            <a:srgbClr val="E6A20E"/>
          </a:solidFill>
        </p:spPr>
        <p:txBody>
          <a:bodyPr wrap="square">
            <a:spAutoFit/>
          </a:bodyPr>
          <a:lstStyle/>
          <a:p>
            <a:r>
              <a:rPr lang="en-US" altLang="zh-CN" sz="1400" dirty="0">
                <a:latin typeface="Arial"/>
                <a:cs typeface="Arial"/>
              </a:rPr>
              <a:t>4</a:t>
            </a:r>
            <a:r>
              <a:rPr lang="en-US" sz="1400" dirty="0">
                <a:latin typeface="Arial"/>
                <a:cs typeface="Arial"/>
              </a:rPr>
              <a:t> needs to be inserted AFTER </a:t>
            </a:r>
            <a:r>
              <a:rPr lang="en-US" altLang="zh-CN" sz="1400" dirty="0">
                <a:latin typeface="Arial"/>
                <a:cs typeface="Arial"/>
              </a:rPr>
              <a:t>8</a:t>
            </a:r>
            <a:r>
              <a:rPr lang="en-US" sz="1400" dirty="0">
                <a:latin typeface="Arial"/>
                <a:cs typeface="Arial"/>
              </a:rPr>
              <a:t> </a:t>
            </a: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09577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09577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5850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5850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585016"/>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3" name="Rectangle 162">
            <a:extLst>
              <a:ext uri="{FF2B5EF4-FFF2-40B4-BE49-F238E27FC236}">
                <a16:creationId xmlns:a16="http://schemas.microsoft.com/office/drawing/2014/main" id="{2CFB113B-DC01-7F4D-A412-D1A6F83CCB07}"/>
              </a:ext>
            </a:extLst>
          </p:cNvPr>
          <p:cNvSpPr/>
          <p:nvPr/>
        </p:nvSpPr>
        <p:spPr>
          <a:xfrm>
            <a:off x="2567109" y="458501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4" name="Rectangle 163">
            <a:extLst>
              <a:ext uri="{FF2B5EF4-FFF2-40B4-BE49-F238E27FC236}">
                <a16:creationId xmlns:a16="http://schemas.microsoft.com/office/drawing/2014/main" id="{3DDC7AEE-AB66-744E-9294-0555B07ED071}"/>
              </a:ext>
            </a:extLst>
          </p:cNvPr>
          <p:cNvSpPr/>
          <p:nvPr/>
        </p:nvSpPr>
        <p:spPr>
          <a:xfrm>
            <a:off x="3059831" y="45850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08139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08139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08139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081393"/>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61094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61094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61094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610940"/>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61094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5" name="object 11">
            <a:extLst>
              <a:ext uri="{FF2B5EF4-FFF2-40B4-BE49-F238E27FC236}">
                <a16:creationId xmlns:a16="http://schemas.microsoft.com/office/drawing/2014/main" id="{AE52A562-4C7C-8F4A-B2A9-5AD6C111D28E}"/>
              </a:ext>
            </a:extLst>
          </p:cNvPr>
          <p:cNvSpPr/>
          <p:nvPr/>
        </p:nvSpPr>
        <p:spPr>
          <a:xfrm flipH="1">
            <a:off x="6194620" y="4633805"/>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6" name="object 19">
            <a:extLst>
              <a:ext uri="{FF2B5EF4-FFF2-40B4-BE49-F238E27FC236}">
                <a16:creationId xmlns:a16="http://schemas.microsoft.com/office/drawing/2014/main" id="{5793D938-1938-9C44-A972-6AC80BFF03A2}"/>
              </a:ext>
            </a:extLst>
          </p:cNvPr>
          <p:cNvSpPr/>
          <p:nvPr/>
        </p:nvSpPr>
        <p:spPr>
          <a:xfrm>
            <a:off x="5804441" y="410358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77" name="object 9">
            <a:extLst>
              <a:ext uri="{FF2B5EF4-FFF2-40B4-BE49-F238E27FC236}">
                <a16:creationId xmlns:a16="http://schemas.microsoft.com/office/drawing/2014/main" id="{EC4EEAA2-807C-9247-AFEE-31AF27CDD1F3}"/>
              </a:ext>
            </a:extLst>
          </p:cNvPr>
          <p:cNvSpPr txBox="1"/>
          <p:nvPr/>
        </p:nvSpPr>
        <p:spPr>
          <a:xfrm>
            <a:off x="5941875" y="42346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78" name="object 13">
            <a:extLst>
              <a:ext uri="{FF2B5EF4-FFF2-40B4-BE49-F238E27FC236}">
                <a16:creationId xmlns:a16="http://schemas.microsoft.com/office/drawing/2014/main" id="{A24F0AF5-8727-A046-8E9F-EBA44A41CEDE}"/>
              </a:ext>
            </a:extLst>
          </p:cNvPr>
          <p:cNvSpPr/>
          <p:nvPr/>
        </p:nvSpPr>
        <p:spPr>
          <a:xfrm>
            <a:off x="6194620" y="485891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9" name="object 9">
            <a:extLst>
              <a:ext uri="{FF2B5EF4-FFF2-40B4-BE49-F238E27FC236}">
                <a16:creationId xmlns:a16="http://schemas.microsoft.com/office/drawing/2014/main" id="{6AC675D4-B150-A24D-89E5-C60BBCA9504C}"/>
              </a:ext>
            </a:extLst>
          </p:cNvPr>
          <p:cNvSpPr txBox="1"/>
          <p:nvPr/>
        </p:nvSpPr>
        <p:spPr>
          <a:xfrm>
            <a:off x="6332054" y="498811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0" name="object 11">
            <a:extLst>
              <a:ext uri="{FF2B5EF4-FFF2-40B4-BE49-F238E27FC236}">
                <a16:creationId xmlns:a16="http://schemas.microsoft.com/office/drawing/2014/main" id="{CEAB4C7D-38C4-BE4C-A355-8440BCC80D67}"/>
              </a:ext>
            </a:extLst>
          </p:cNvPr>
          <p:cNvSpPr/>
          <p:nvPr/>
        </p:nvSpPr>
        <p:spPr>
          <a:xfrm>
            <a:off x="5603961" y="4623766"/>
            <a:ext cx="331773" cy="314666"/>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1" name="object 11">
            <a:extLst>
              <a:ext uri="{FF2B5EF4-FFF2-40B4-BE49-F238E27FC236}">
                <a16:creationId xmlns:a16="http://schemas.microsoft.com/office/drawing/2014/main" id="{4AC08D57-01C7-1145-AF16-C3516C670488}"/>
              </a:ext>
            </a:extLst>
          </p:cNvPr>
          <p:cNvSpPr/>
          <p:nvPr/>
        </p:nvSpPr>
        <p:spPr>
          <a:xfrm>
            <a:off x="6097873" y="5375721"/>
            <a:ext cx="234182" cy="237885"/>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2" name="object 13">
            <a:extLst>
              <a:ext uri="{FF2B5EF4-FFF2-40B4-BE49-F238E27FC236}">
                <a16:creationId xmlns:a16="http://schemas.microsoft.com/office/drawing/2014/main" id="{F708B794-B20C-5342-A252-E55EB9017FA8}"/>
              </a:ext>
            </a:extLst>
          </p:cNvPr>
          <p:cNvSpPr/>
          <p:nvPr/>
        </p:nvSpPr>
        <p:spPr>
          <a:xfrm>
            <a:off x="5755821" y="557650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3" name="object 9">
            <a:extLst>
              <a:ext uri="{FF2B5EF4-FFF2-40B4-BE49-F238E27FC236}">
                <a16:creationId xmlns:a16="http://schemas.microsoft.com/office/drawing/2014/main" id="{EAA84F07-808A-A848-B711-034B0D9FA6A2}"/>
              </a:ext>
            </a:extLst>
          </p:cNvPr>
          <p:cNvSpPr txBox="1"/>
          <p:nvPr/>
        </p:nvSpPr>
        <p:spPr>
          <a:xfrm>
            <a:off x="5893255" y="5705702"/>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84" name="object 13">
            <a:extLst>
              <a:ext uri="{FF2B5EF4-FFF2-40B4-BE49-F238E27FC236}">
                <a16:creationId xmlns:a16="http://schemas.microsoft.com/office/drawing/2014/main" id="{6CD789CA-45ED-F543-A008-9C1807D20F3C}"/>
              </a:ext>
            </a:extLst>
          </p:cNvPr>
          <p:cNvSpPr/>
          <p:nvPr/>
        </p:nvSpPr>
        <p:spPr>
          <a:xfrm>
            <a:off x="5301162" y="485995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5" name="object 9">
            <a:extLst>
              <a:ext uri="{FF2B5EF4-FFF2-40B4-BE49-F238E27FC236}">
                <a16:creationId xmlns:a16="http://schemas.microsoft.com/office/drawing/2014/main" id="{E49EAA91-554C-884B-912E-275C939FC87D}"/>
              </a:ext>
            </a:extLst>
          </p:cNvPr>
          <p:cNvSpPr txBox="1"/>
          <p:nvPr/>
        </p:nvSpPr>
        <p:spPr>
          <a:xfrm>
            <a:off x="5438596" y="498916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86" name="Rectangle 185">
            <a:extLst>
              <a:ext uri="{FF2B5EF4-FFF2-40B4-BE49-F238E27FC236}">
                <a16:creationId xmlns:a16="http://schemas.microsoft.com/office/drawing/2014/main" id="{9D9847D0-E471-6A46-963D-D098CD6B032D}"/>
              </a:ext>
            </a:extLst>
          </p:cNvPr>
          <p:cNvSpPr/>
          <p:nvPr/>
        </p:nvSpPr>
        <p:spPr>
          <a:xfrm>
            <a:off x="5109343" y="3725638"/>
            <a:ext cx="2080022"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7" name="TextBox 186">
            <a:extLst>
              <a:ext uri="{FF2B5EF4-FFF2-40B4-BE49-F238E27FC236}">
                <a16:creationId xmlns:a16="http://schemas.microsoft.com/office/drawing/2014/main" id="{2FB31F95-4CA5-3549-B113-91C5A1E8DFEB}"/>
              </a:ext>
            </a:extLst>
          </p:cNvPr>
          <p:cNvSpPr txBox="1"/>
          <p:nvPr/>
        </p:nvSpPr>
        <p:spPr>
          <a:xfrm>
            <a:off x="5124430" y="3736995"/>
            <a:ext cx="338554"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B</a:t>
            </a:r>
            <a:endParaRPr lang="en-US" dirty="0">
              <a:solidFill>
                <a:schemeClr val="accent1"/>
              </a:solidFill>
              <a:latin typeface="Arial" charset="0"/>
              <a:ea typeface="Arial" charset="0"/>
              <a:cs typeface="Arial" charset="0"/>
            </a:endParaRPr>
          </a:p>
        </p:txBody>
      </p:sp>
      <p:sp>
        <p:nvSpPr>
          <p:cNvPr id="154" name="Rectangle 153">
            <a:extLst>
              <a:ext uri="{FF2B5EF4-FFF2-40B4-BE49-F238E27FC236}">
                <a16:creationId xmlns:a16="http://schemas.microsoft.com/office/drawing/2014/main" id="{9391881F-9E10-494C-92F2-6054597AAC0E}"/>
              </a:ext>
            </a:extLst>
          </p:cNvPr>
          <p:cNvSpPr/>
          <p:nvPr/>
        </p:nvSpPr>
        <p:spPr>
          <a:xfrm>
            <a:off x="6484360"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Tree>
    <p:extLst>
      <p:ext uri="{BB962C8B-B14F-4D97-AF65-F5344CB8AC3E}">
        <p14:creationId xmlns:p14="http://schemas.microsoft.com/office/powerpoint/2010/main" val="1198515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dissolve">
                                      <p:cBhvr>
                                        <p:cTn id="10" dur="500"/>
                                        <p:tgtEl>
                                          <p:spTgt spid="6"/>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dissolve">
                                      <p:cBhvr>
                                        <p:cTn id="13" dur="500"/>
                                        <p:tgtEl>
                                          <p:spTgt spid="7"/>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dissolve">
                                      <p:cBhvr>
                                        <p:cTn id="16" dur="500"/>
                                        <p:tgtEl>
                                          <p:spTgt spid="8"/>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dissolve">
                                      <p:cBhvr>
                                        <p:cTn id="19" dur="500"/>
                                        <p:tgtEl>
                                          <p:spTgt spid="9"/>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dissolve">
                                      <p:cBhvr>
                                        <p:cTn id="28" dur="500"/>
                                        <p:tgtEl>
                                          <p:spTgt spid="15"/>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dissolve">
                                      <p:cBhvr>
                                        <p:cTn id="31" dur="500"/>
                                        <p:tgtEl>
                                          <p:spTgt spid="16"/>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dissolve">
                                      <p:cBhvr>
                                        <p:cTn id="34" dur="500"/>
                                        <p:tgtEl>
                                          <p:spTgt spid="17"/>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dissolve">
                                      <p:cBhvr>
                                        <p:cTn id="37" dur="500"/>
                                        <p:tgtEl>
                                          <p:spTgt spid="18"/>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4"/>
                                        </p:tgtEl>
                                        <p:attrNameLst>
                                          <p:attrName>style.visibility</p:attrName>
                                        </p:attrNameLst>
                                      </p:cBhvr>
                                      <p:to>
                                        <p:strVal val="visible"/>
                                      </p:to>
                                    </p:set>
                                    <p:animEffect transition="in" filter="dissolve">
                                      <p:cBhvr>
                                        <p:cTn id="40" dur="500"/>
                                        <p:tgtEl>
                                          <p:spTgt spid="44"/>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dissolve">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
                                        </p:tgtEl>
                                        <p:attrNameLst>
                                          <p:attrName>style.visibility</p:attrName>
                                        </p:attrNameLst>
                                      </p:cBhvr>
                                      <p:to>
                                        <p:strVal val="visible"/>
                                      </p:to>
                                    </p:set>
                                    <p:animEffect transition="in" filter="dissolve">
                                      <p:cBhvr>
                                        <p:cTn id="53" dur="500"/>
                                        <p:tgtEl>
                                          <p:spTgt spid="112"/>
                                        </p:tgtEl>
                                      </p:cBhvr>
                                    </p:animEffect>
                                  </p:childTnLst>
                                </p:cTn>
                              </p:par>
                            </p:childTnLst>
                          </p:cTn>
                        </p:par>
                      </p:childTnLst>
                    </p:cTn>
                  </p:par>
                  <p:par>
                    <p:cTn id="54" fill="hold">
                      <p:stCondLst>
                        <p:cond delay="indefinite"/>
                      </p:stCondLst>
                      <p:childTnLst>
                        <p:par>
                          <p:cTn id="55" fill="hold">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115"/>
                                        </p:tgtEl>
                                        <p:attrNameLst>
                                          <p:attrName>style.visibility</p:attrName>
                                        </p:attrNameLst>
                                      </p:cBhvr>
                                      <p:to>
                                        <p:strVal val="visible"/>
                                      </p:to>
                                    </p:set>
                                    <p:animEffect transition="in" filter="dissolve">
                                      <p:cBhvr>
                                        <p:cTn id="58" dur="500"/>
                                        <p:tgtEl>
                                          <p:spTgt spid="115"/>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16"/>
                                        </p:tgtEl>
                                        <p:attrNameLst>
                                          <p:attrName>style.visibility</p:attrName>
                                        </p:attrNameLst>
                                      </p:cBhvr>
                                      <p:to>
                                        <p:strVal val="visible"/>
                                      </p:to>
                                    </p:set>
                                    <p:animEffect transition="in" filter="dissolve">
                                      <p:cBhvr>
                                        <p:cTn id="61" dur="500"/>
                                        <p:tgtEl>
                                          <p:spTgt spid="116"/>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13"/>
                                        </p:tgtEl>
                                        <p:attrNameLst>
                                          <p:attrName>style.visibility</p:attrName>
                                        </p:attrNameLst>
                                      </p:cBhvr>
                                      <p:to>
                                        <p:strVal val="visible"/>
                                      </p:to>
                                    </p:set>
                                    <p:animEffect transition="in" filter="dissolve">
                                      <p:cBhvr>
                                        <p:cTn id="66" dur="500"/>
                                        <p:tgtEl>
                                          <p:spTgt spid="113"/>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114"/>
                                        </p:tgtEl>
                                        <p:attrNameLst>
                                          <p:attrName>style.visibility</p:attrName>
                                        </p:attrNameLst>
                                      </p:cBhvr>
                                      <p:to>
                                        <p:strVal val="visible"/>
                                      </p:to>
                                    </p:set>
                                    <p:animEffect transition="in" filter="dissolve">
                                      <p:cBhvr>
                                        <p:cTn id="71" dur="500"/>
                                        <p:tgtEl>
                                          <p:spTgt spid="11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120"/>
                                        </p:tgtEl>
                                        <p:attrNameLst>
                                          <p:attrName>style.visibility</p:attrName>
                                        </p:attrNameLst>
                                      </p:cBhvr>
                                      <p:to>
                                        <p:strVal val="visible"/>
                                      </p:to>
                                    </p:set>
                                    <p:animEffect transition="in" filter="dissolve">
                                      <p:cBhvr>
                                        <p:cTn id="76" dur="500"/>
                                        <p:tgtEl>
                                          <p:spTgt spid="120"/>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121"/>
                                        </p:tgtEl>
                                        <p:attrNameLst>
                                          <p:attrName>style.visibility</p:attrName>
                                        </p:attrNameLst>
                                      </p:cBhvr>
                                      <p:to>
                                        <p:strVal val="visible"/>
                                      </p:to>
                                    </p:set>
                                    <p:animEffect transition="in" filter="dissolve">
                                      <p:cBhvr>
                                        <p:cTn id="79" dur="500"/>
                                        <p:tgtEl>
                                          <p:spTgt spid="121"/>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122"/>
                                        </p:tgtEl>
                                        <p:attrNameLst>
                                          <p:attrName>style.visibility</p:attrName>
                                        </p:attrNameLst>
                                      </p:cBhvr>
                                      <p:to>
                                        <p:strVal val="visible"/>
                                      </p:to>
                                    </p:set>
                                    <p:animEffect transition="in" filter="dissolve">
                                      <p:cBhvr>
                                        <p:cTn id="82" dur="500"/>
                                        <p:tgtEl>
                                          <p:spTgt spid="122"/>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3"/>
                                        </p:tgtEl>
                                        <p:attrNameLst>
                                          <p:attrName>style.visibility</p:attrName>
                                        </p:attrNameLst>
                                      </p:cBhvr>
                                      <p:to>
                                        <p:strVal val="visible"/>
                                      </p:to>
                                    </p:set>
                                    <p:animEffect transition="in" filter="dissolve">
                                      <p:cBhvr>
                                        <p:cTn id="85" dur="500"/>
                                        <p:tgtEl>
                                          <p:spTgt spid="123"/>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dissolve">
                                      <p:cBhvr>
                                        <p:cTn id="88" dur="500"/>
                                        <p:tgtEl>
                                          <p:spTgt spid="124"/>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5"/>
                                        </p:tgtEl>
                                        <p:attrNameLst>
                                          <p:attrName>style.visibility</p:attrName>
                                        </p:attrNameLst>
                                      </p:cBhvr>
                                      <p:to>
                                        <p:strVal val="visible"/>
                                      </p:to>
                                    </p:set>
                                    <p:animEffect transition="in" filter="dissolve">
                                      <p:cBhvr>
                                        <p:cTn id="91" dur="500"/>
                                        <p:tgtEl>
                                          <p:spTgt spid="125"/>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126"/>
                                        </p:tgtEl>
                                        <p:attrNameLst>
                                          <p:attrName>style.visibility</p:attrName>
                                        </p:attrNameLst>
                                      </p:cBhvr>
                                      <p:to>
                                        <p:strVal val="visible"/>
                                      </p:to>
                                    </p:set>
                                    <p:animEffect transition="in" filter="dissolve">
                                      <p:cBhvr>
                                        <p:cTn id="94" dur="500"/>
                                        <p:tgtEl>
                                          <p:spTgt spid="126"/>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127"/>
                                        </p:tgtEl>
                                        <p:attrNameLst>
                                          <p:attrName>style.visibility</p:attrName>
                                        </p:attrNameLst>
                                      </p:cBhvr>
                                      <p:to>
                                        <p:strVal val="visible"/>
                                      </p:to>
                                    </p:set>
                                    <p:animEffect transition="in" filter="dissolve">
                                      <p:cBhvr>
                                        <p:cTn id="97" dur="500"/>
                                        <p:tgtEl>
                                          <p:spTgt spid="127"/>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128"/>
                                        </p:tgtEl>
                                        <p:attrNameLst>
                                          <p:attrName>style.visibility</p:attrName>
                                        </p:attrNameLst>
                                      </p:cBhvr>
                                      <p:to>
                                        <p:strVal val="visible"/>
                                      </p:to>
                                    </p:set>
                                    <p:animEffect transition="in" filter="dissolve">
                                      <p:cBhvr>
                                        <p:cTn id="100" dur="500"/>
                                        <p:tgtEl>
                                          <p:spTgt spid="128"/>
                                        </p:tgtEl>
                                      </p:cBhvr>
                                    </p:animEffect>
                                  </p:childTnLst>
                                </p:cTn>
                              </p:par>
                              <p:par>
                                <p:cTn id="101" presetID="9" presetClass="entr" presetSubtype="0" fill="hold" grpId="0" nodeType="withEffect">
                                  <p:stCondLst>
                                    <p:cond delay="0"/>
                                  </p:stCondLst>
                                  <p:childTnLst>
                                    <p:set>
                                      <p:cBhvr>
                                        <p:cTn id="102" dur="1" fill="hold">
                                          <p:stCondLst>
                                            <p:cond delay="0"/>
                                          </p:stCondLst>
                                        </p:cTn>
                                        <p:tgtEl>
                                          <p:spTgt spid="129"/>
                                        </p:tgtEl>
                                        <p:attrNameLst>
                                          <p:attrName>style.visibility</p:attrName>
                                        </p:attrNameLst>
                                      </p:cBhvr>
                                      <p:to>
                                        <p:strVal val="visible"/>
                                      </p:to>
                                    </p:set>
                                    <p:animEffect transition="in" filter="dissolve">
                                      <p:cBhvr>
                                        <p:cTn id="103" dur="500"/>
                                        <p:tgtEl>
                                          <p:spTgt spid="129"/>
                                        </p:tgtEl>
                                      </p:cBhvr>
                                    </p:animEffect>
                                  </p:childTnLst>
                                </p:cTn>
                              </p:par>
                              <p:par>
                                <p:cTn id="104" presetID="9" presetClass="entr" presetSubtype="0" fill="hold" grpId="0" nodeType="withEffect">
                                  <p:stCondLst>
                                    <p:cond delay="0"/>
                                  </p:stCondLst>
                                  <p:childTnLst>
                                    <p:set>
                                      <p:cBhvr>
                                        <p:cTn id="105" dur="1" fill="hold">
                                          <p:stCondLst>
                                            <p:cond delay="0"/>
                                          </p:stCondLst>
                                        </p:cTn>
                                        <p:tgtEl>
                                          <p:spTgt spid="130"/>
                                        </p:tgtEl>
                                        <p:attrNameLst>
                                          <p:attrName>style.visibility</p:attrName>
                                        </p:attrNameLst>
                                      </p:cBhvr>
                                      <p:to>
                                        <p:strVal val="visible"/>
                                      </p:to>
                                    </p:set>
                                    <p:animEffect transition="in" filter="dissolve">
                                      <p:cBhvr>
                                        <p:cTn id="106" dur="500"/>
                                        <p:tgtEl>
                                          <p:spTgt spid="130"/>
                                        </p:tgtEl>
                                      </p:cBhvr>
                                    </p:animEffect>
                                  </p:childTnLst>
                                </p:cTn>
                              </p:par>
                              <p:par>
                                <p:cTn id="107" presetID="9" presetClass="entr" presetSubtype="0" fill="hold" grpId="0" nodeType="withEffect">
                                  <p:stCondLst>
                                    <p:cond delay="0"/>
                                  </p:stCondLst>
                                  <p:childTnLst>
                                    <p:set>
                                      <p:cBhvr>
                                        <p:cTn id="108" dur="1" fill="hold">
                                          <p:stCondLst>
                                            <p:cond delay="0"/>
                                          </p:stCondLst>
                                        </p:cTn>
                                        <p:tgtEl>
                                          <p:spTgt spid="131"/>
                                        </p:tgtEl>
                                        <p:attrNameLst>
                                          <p:attrName>style.visibility</p:attrName>
                                        </p:attrNameLst>
                                      </p:cBhvr>
                                      <p:to>
                                        <p:strVal val="visible"/>
                                      </p:to>
                                    </p:set>
                                    <p:animEffect transition="in" filter="dissolve">
                                      <p:cBhvr>
                                        <p:cTn id="109" dur="500"/>
                                        <p:tgtEl>
                                          <p:spTgt spid="131"/>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32"/>
                                        </p:tgtEl>
                                        <p:attrNameLst>
                                          <p:attrName>style.visibility</p:attrName>
                                        </p:attrNameLst>
                                      </p:cBhvr>
                                      <p:to>
                                        <p:strVal val="visible"/>
                                      </p:to>
                                    </p:set>
                                    <p:animEffect transition="in" filter="dissolve">
                                      <p:cBhvr>
                                        <p:cTn id="112" dur="500"/>
                                        <p:tgtEl>
                                          <p:spTgt spid="132"/>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133"/>
                                        </p:tgtEl>
                                        <p:attrNameLst>
                                          <p:attrName>style.visibility</p:attrName>
                                        </p:attrNameLst>
                                      </p:cBhvr>
                                      <p:to>
                                        <p:strVal val="visible"/>
                                      </p:to>
                                    </p:set>
                                    <p:animEffect transition="in" filter="dissolve">
                                      <p:cBhvr>
                                        <p:cTn id="115" dur="500"/>
                                        <p:tgtEl>
                                          <p:spTgt spid="133"/>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134"/>
                                        </p:tgtEl>
                                        <p:attrNameLst>
                                          <p:attrName>style.visibility</p:attrName>
                                        </p:attrNameLst>
                                      </p:cBhvr>
                                      <p:to>
                                        <p:strVal val="visible"/>
                                      </p:to>
                                    </p:set>
                                    <p:animEffect transition="in" filter="dissolve">
                                      <p:cBhvr>
                                        <p:cTn id="118" dur="500"/>
                                        <p:tgtEl>
                                          <p:spTgt spid="134"/>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106"/>
                                        </p:tgtEl>
                                        <p:attrNameLst>
                                          <p:attrName>style.visibility</p:attrName>
                                        </p:attrNameLst>
                                      </p:cBhvr>
                                      <p:to>
                                        <p:strVal val="visible"/>
                                      </p:to>
                                    </p:set>
                                    <p:animEffect transition="in" filter="dissolve">
                                      <p:cBhvr>
                                        <p:cTn id="123" dur="500"/>
                                        <p:tgtEl>
                                          <p:spTgt spid="106"/>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0" nodeType="clickEffect">
                                  <p:stCondLst>
                                    <p:cond delay="0"/>
                                  </p:stCondLst>
                                  <p:childTnLst>
                                    <p:set>
                                      <p:cBhvr>
                                        <p:cTn id="127" dur="1" fill="hold">
                                          <p:stCondLst>
                                            <p:cond delay="0"/>
                                          </p:stCondLst>
                                        </p:cTn>
                                        <p:tgtEl>
                                          <p:spTgt spid="175"/>
                                        </p:tgtEl>
                                        <p:attrNameLst>
                                          <p:attrName>style.visibility</p:attrName>
                                        </p:attrNameLst>
                                      </p:cBhvr>
                                      <p:to>
                                        <p:strVal val="visible"/>
                                      </p:to>
                                    </p:set>
                                    <p:animEffect transition="in" filter="dissolve">
                                      <p:cBhvr>
                                        <p:cTn id="128" dur="500"/>
                                        <p:tgtEl>
                                          <p:spTgt spid="175"/>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76"/>
                                        </p:tgtEl>
                                        <p:attrNameLst>
                                          <p:attrName>style.visibility</p:attrName>
                                        </p:attrNameLst>
                                      </p:cBhvr>
                                      <p:to>
                                        <p:strVal val="visible"/>
                                      </p:to>
                                    </p:set>
                                    <p:animEffect transition="in" filter="dissolve">
                                      <p:cBhvr>
                                        <p:cTn id="131" dur="500"/>
                                        <p:tgtEl>
                                          <p:spTgt spid="176"/>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77"/>
                                        </p:tgtEl>
                                        <p:attrNameLst>
                                          <p:attrName>style.visibility</p:attrName>
                                        </p:attrNameLst>
                                      </p:cBhvr>
                                      <p:to>
                                        <p:strVal val="visible"/>
                                      </p:to>
                                    </p:set>
                                    <p:animEffect transition="in" filter="dissolve">
                                      <p:cBhvr>
                                        <p:cTn id="134" dur="500"/>
                                        <p:tgtEl>
                                          <p:spTgt spid="177"/>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78"/>
                                        </p:tgtEl>
                                        <p:attrNameLst>
                                          <p:attrName>style.visibility</p:attrName>
                                        </p:attrNameLst>
                                      </p:cBhvr>
                                      <p:to>
                                        <p:strVal val="visible"/>
                                      </p:to>
                                    </p:set>
                                    <p:animEffect transition="in" filter="dissolve">
                                      <p:cBhvr>
                                        <p:cTn id="137" dur="500"/>
                                        <p:tgtEl>
                                          <p:spTgt spid="178"/>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79"/>
                                        </p:tgtEl>
                                        <p:attrNameLst>
                                          <p:attrName>style.visibility</p:attrName>
                                        </p:attrNameLst>
                                      </p:cBhvr>
                                      <p:to>
                                        <p:strVal val="visible"/>
                                      </p:to>
                                    </p:set>
                                    <p:animEffect transition="in" filter="dissolve">
                                      <p:cBhvr>
                                        <p:cTn id="140" dur="500"/>
                                        <p:tgtEl>
                                          <p:spTgt spid="179"/>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180"/>
                                        </p:tgtEl>
                                        <p:attrNameLst>
                                          <p:attrName>style.visibility</p:attrName>
                                        </p:attrNameLst>
                                      </p:cBhvr>
                                      <p:to>
                                        <p:strVal val="visible"/>
                                      </p:to>
                                    </p:set>
                                    <p:animEffect transition="in" filter="dissolve">
                                      <p:cBhvr>
                                        <p:cTn id="143" dur="500"/>
                                        <p:tgtEl>
                                          <p:spTgt spid="180"/>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81"/>
                                        </p:tgtEl>
                                        <p:attrNameLst>
                                          <p:attrName>style.visibility</p:attrName>
                                        </p:attrNameLst>
                                      </p:cBhvr>
                                      <p:to>
                                        <p:strVal val="visible"/>
                                      </p:to>
                                    </p:set>
                                    <p:animEffect transition="in" filter="dissolve">
                                      <p:cBhvr>
                                        <p:cTn id="146" dur="500"/>
                                        <p:tgtEl>
                                          <p:spTgt spid="181"/>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82"/>
                                        </p:tgtEl>
                                        <p:attrNameLst>
                                          <p:attrName>style.visibility</p:attrName>
                                        </p:attrNameLst>
                                      </p:cBhvr>
                                      <p:to>
                                        <p:strVal val="visible"/>
                                      </p:to>
                                    </p:set>
                                    <p:animEffect transition="in" filter="dissolve">
                                      <p:cBhvr>
                                        <p:cTn id="149" dur="500"/>
                                        <p:tgtEl>
                                          <p:spTgt spid="1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83"/>
                                        </p:tgtEl>
                                        <p:attrNameLst>
                                          <p:attrName>style.visibility</p:attrName>
                                        </p:attrNameLst>
                                      </p:cBhvr>
                                      <p:to>
                                        <p:strVal val="visible"/>
                                      </p:to>
                                    </p:set>
                                    <p:animEffect transition="in" filter="dissolve">
                                      <p:cBhvr>
                                        <p:cTn id="152" dur="500"/>
                                        <p:tgtEl>
                                          <p:spTgt spid="18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84"/>
                                        </p:tgtEl>
                                        <p:attrNameLst>
                                          <p:attrName>style.visibility</p:attrName>
                                        </p:attrNameLst>
                                      </p:cBhvr>
                                      <p:to>
                                        <p:strVal val="visible"/>
                                      </p:to>
                                    </p:set>
                                    <p:animEffect transition="in" filter="dissolve">
                                      <p:cBhvr>
                                        <p:cTn id="155" dur="500"/>
                                        <p:tgtEl>
                                          <p:spTgt spid="184"/>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85"/>
                                        </p:tgtEl>
                                        <p:attrNameLst>
                                          <p:attrName>style.visibility</p:attrName>
                                        </p:attrNameLst>
                                      </p:cBhvr>
                                      <p:to>
                                        <p:strVal val="visible"/>
                                      </p:to>
                                    </p:set>
                                    <p:animEffect transition="in" filter="dissolve">
                                      <p:cBhvr>
                                        <p:cTn id="158" dur="500"/>
                                        <p:tgtEl>
                                          <p:spTgt spid="185"/>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86"/>
                                        </p:tgtEl>
                                        <p:attrNameLst>
                                          <p:attrName>style.visibility</p:attrName>
                                        </p:attrNameLst>
                                      </p:cBhvr>
                                      <p:to>
                                        <p:strVal val="visible"/>
                                      </p:to>
                                    </p:set>
                                    <p:animEffect transition="in" filter="dissolve">
                                      <p:cBhvr>
                                        <p:cTn id="161" dur="500"/>
                                        <p:tgtEl>
                                          <p:spTgt spid="186"/>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87"/>
                                        </p:tgtEl>
                                        <p:attrNameLst>
                                          <p:attrName>style.visibility</p:attrName>
                                        </p:attrNameLst>
                                      </p:cBhvr>
                                      <p:to>
                                        <p:strVal val="visible"/>
                                      </p:to>
                                    </p:set>
                                    <p:animEffect transition="in" filter="dissolve">
                                      <p:cBhvr>
                                        <p:cTn id="164" dur="500"/>
                                        <p:tgtEl>
                                          <p:spTgt spid="187"/>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4"/>
                                        </p:tgtEl>
                                        <p:attrNameLst>
                                          <p:attrName>style.visibility</p:attrName>
                                        </p:attrNameLst>
                                      </p:cBhvr>
                                      <p:to>
                                        <p:strVal val="visible"/>
                                      </p:to>
                                    </p:set>
                                    <p:animEffect transition="in" filter="dissolve">
                                      <p:cBhvr>
                                        <p:cTn id="169" dur="500"/>
                                        <p:tgtEl>
                                          <p:spTgt spid="154"/>
                                        </p:tgtEl>
                                      </p:cBhvr>
                                    </p:animEffect>
                                  </p:childTnLst>
                                </p:cTn>
                              </p:par>
                            </p:childTnLst>
                          </p:cTn>
                        </p:par>
                      </p:childTnLst>
                    </p:cTn>
                  </p:par>
                  <p:par>
                    <p:cTn id="170" fill="hold">
                      <p:stCondLst>
                        <p:cond delay="indefinite"/>
                      </p:stCondLst>
                      <p:childTnLst>
                        <p:par>
                          <p:cTn id="171" fill="hold">
                            <p:stCondLst>
                              <p:cond delay="0"/>
                            </p:stCondLst>
                            <p:childTnLst>
                              <p:par>
                                <p:cTn id="172" presetID="9" presetClass="entr" presetSubtype="0" fill="hold" grpId="0" nodeType="clickEffect">
                                  <p:stCondLst>
                                    <p:cond delay="0"/>
                                  </p:stCondLst>
                                  <p:childTnLst>
                                    <p:set>
                                      <p:cBhvr>
                                        <p:cTn id="173" dur="1" fill="hold">
                                          <p:stCondLst>
                                            <p:cond delay="0"/>
                                          </p:stCondLst>
                                        </p:cTn>
                                        <p:tgtEl>
                                          <p:spTgt spid="158"/>
                                        </p:tgtEl>
                                        <p:attrNameLst>
                                          <p:attrName>style.visibility</p:attrName>
                                        </p:attrNameLst>
                                      </p:cBhvr>
                                      <p:to>
                                        <p:strVal val="visible"/>
                                      </p:to>
                                    </p:set>
                                    <p:animEffect transition="in" filter="dissolve">
                                      <p:cBhvr>
                                        <p:cTn id="174" dur="500"/>
                                        <p:tgtEl>
                                          <p:spTgt spid="1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59"/>
                                        </p:tgtEl>
                                        <p:attrNameLst>
                                          <p:attrName>style.visibility</p:attrName>
                                        </p:attrNameLst>
                                      </p:cBhvr>
                                      <p:to>
                                        <p:strVal val="visible"/>
                                      </p:to>
                                    </p:set>
                                    <p:animEffect transition="in" filter="dissolve">
                                      <p:cBhvr>
                                        <p:cTn id="177" dur="500"/>
                                        <p:tgtEl>
                                          <p:spTgt spid="159"/>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57"/>
                                        </p:tgtEl>
                                        <p:attrNameLst>
                                          <p:attrName>style.visibility</p:attrName>
                                        </p:attrNameLst>
                                      </p:cBhvr>
                                      <p:to>
                                        <p:strVal val="visible"/>
                                      </p:to>
                                    </p:set>
                                    <p:animEffect transition="in" filter="dissolve">
                                      <p:cBhvr>
                                        <p:cTn id="182" dur="500"/>
                                        <p:tgtEl>
                                          <p:spTgt spid="157"/>
                                        </p:tgtEl>
                                      </p:cBhvr>
                                    </p:animEffect>
                                  </p:childTnLst>
                                </p:cTn>
                              </p:par>
                            </p:childTnLst>
                          </p:cTn>
                        </p:par>
                      </p:childTnLst>
                    </p:cTn>
                  </p:par>
                  <p:par>
                    <p:cTn id="183" fill="hold">
                      <p:stCondLst>
                        <p:cond delay="indefinite"/>
                      </p:stCondLst>
                      <p:childTnLst>
                        <p:par>
                          <p:cTn id="184" fill="hold">
                            <p:stCondLst>
                              <p:cond delay="0"/>
                            </p:stCondLst>
                            <p:childTnLst>
                              <p:par>
                                <p:cTn id="185" presetID="9" presetClass="entr" presetSubtype="0" fill="hold" grpId="0" nodeType="clickEffect">
                                  <p:stCondLst>
                                    <p:cond delay="0"/>
                                  </p:stCondLst>
                                  <p:childTnLst>
                                    <p:set>
                                      <p:cBhvr>
                                        <p:cTn id="186" dur="1" fill="hold">
                                          <p:stCondLst>
                                            <p:cond delay="0"/>
                                          </p:stCondLst>
                                        </p:cTn>
                                        <p:tgtEl>
                                          <p:spTgt spid="160"/>
                                        </p:tgtEl>
                                        <p:attrNameLst>
                                          <p:attrName>style.visibility</p:attrName>
                                        </p:attrNameLst>
                                      </p:cBhvr>
                                      <p:to>
                                        <p:strVal val="visible"/>
                                      </p:to>
                                    </p:set>
                                    <p:animEffect transition="in" filter="dissolve">
                                      <p:cBhvr>
                                        <p:cTn id="187" dur="500"/>
                                        <p:tgtEl>
                                          <p:spTgt spid="160"/>
                                        </p:tgtEl>
                                      </p:cBhvr>
                                    </p:animEffect>
                                  </p:childTnLst>
                                </p:cTn>
                              </p:par>
                              <p:par>
                                <p:cTn id="188" presetID="9" presetClass="entr" presetSubtype="0" fill="hold" grpId="0" nodeType="with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dissolve">
                                      <p:cBhvr>
                                        <p:cTn id="190" dur="500"/>
                                        <p:tgtEl>
                                          <p:spTgt spid="161"/>
                                        </p:tgtEl>
                                      </p:cBhvr>
                                    </p:animEffect>
                                  </p:childTnLst>
                                </p:cTn>
                              </p:par>
                              <p:par>
                                <p:cTn id="191" presetID="9" presetClass="entr" presetSubtype="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dissolve">
                                      <p:cBhvr>
                                        <p:cTn id="193" dur="500"/>
                                        <p:tgtEl>
                                          <p:spTgt spid="162"/>
                                        </p:tgtEl>
                                      </p:cBhvr>
                                    </p:animEffect>
                                  </p:childTnLst>
                                </p:cTn>
                              </p:par>
                              <p:par>
                                <p:cTn id="194" presetID="9" presetClass="entr" presetSubtype="0" fill="hold" grpId="0" nodeType="withEffect">
                                  <p:stCondLst>
                                    <p:cond delay="0"/>
                                  </p:stCondLst>
                                  <p:childTnLst>
                                    <p:set>
                                      <p:cBhvr>
                                        <p:cTn id="195" dur="1" fill="hold">
                                          <p:stCondLst>
                                            <p:cond delay="0"/>
                                          </p:stCondLst>
                                        </p:cTn>
                                        <p:tgtEl>
                                          <p:spTgt spid="163"/>
                                        </p:tgtEl>
                                        <p:attrNameLst>
                                          <p:attrName>style.visibility</p:attrName>
                                        </p:attrNameLst>
                                      </p:cBhvr>
                                      <p:to>
                                        <p:strVal val="visible"/>
                                      </p:to>
                                    </p:set>
                                    <p:animEffect transition="in" filter="dissolve">
                                      <p:cBhvr>
                                        <p:cTn id="196" dur="500"/>
                                        <p:tgtEl>
                                          <p:spTgt spid="16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64"/>
                                        </p:tgtEl>
                                        <p:attrNameLst>
                                          <p:attrName>style.visibility</p:attrName>
                                        </p:attrNameLst>
                                      </p:cBhvr>
                                      <p:to>
                                        <p:strVal val="visible"/>
                                      </p:to>
                                    </p:set>
                                    <p:animEffect transition="in" filter="dissolve">
                                      <p:cBhvr>
                                        <p:cTn id="199" dur="500"/>
                                        <p:tgtEl>
                                          <p:spTgt spid="164"/>
                                        </p:tgtEl>
                                      </p:cBhvr>
                                    </p:animEffect>
                                  </p:childTnLst>
                                </p:cTn>
                              </p:par>
                              <p:par>
                                <p:cTn id="200" presetID="9" presetClass="entr" presetSubtype="0" fill="hold" grpId="0" nodeType="withEffect">
                                  <p:stCondLst>
                                    <p:cond delay="0"/>
                                  </p:stCondLst>
                                  <p:childTnLst>
                                    <p:set>
                                      <p:cBhvr>
                                        <p:cTn id="201" dur="1" fill="hold">
                                          <p:stCondLst>
                                            <p:cond delay="0"/>
                                          </p:stCondLst>
                                        </p:cTn>
                                        <p:tgtEl>
                                          <p:spTgt spid="165"/>
                                        </p:tgtEl>
                                        <p:attrNameLst>
                                          <p:attrName>style.visibility</p:attrName>
                                        </p:attrNameLst>
                                      </p:cBhvr>
                                      <p:to>
                                        <p:strVal val="visible"/>
                                      </p:to>
                                    </p:set>
                                    <p:animEffect transition="in" filter="dissolve">
                                      <p:cBhvr>
                                        <p:cTn id="202" dur="500"/>
                                        <p:tgtEl>
                                          <p:spTgt spid="165"/>
                                        </p:tgtEl>
                                      </p:cBhvr>
                                    </p:animEffect>
                                  </p:childTnLst>
                                </p:cTn>
                              </p:par>
                              <p:par>
                                <p:cTn id="203" presetID="9" presetClass="entr" presetSubtype="0" fill="hold" grpId="0" nodeType="withEffect">
                                  <p:stCondLst>
                                    <p:cond delay="0"/>
                                  </p:stCondLst>
                                  <p:childTnLst>
                                    <p:set>
                                      <p:cBhvr>
                                        <p:cTn id="204" dur="1" fill="hold">
                                          <p:stCondLst>
                                            <p:cond delay="0"/>
                                          </p:stCondLst>
                                        </p:cTn>
                                        <p:tgtEl>
                                          <p:spTgt spid="166"/>
                                        </p:tgtEl>
                                        <p:attrNameLst>
                                          <p:attrName>style.visibility</p:attrName>
                                        </p:attrNameLst>
                                      </p:cBhvr>
                                      <p:to>
                                        <p:strVal val="visible"/>
                                      </p:to>
                                    </p:set>
                                    <p:animEffect transition="in" filter="dissolve">
                                      <p:cBhvr>
                                        <p:cTn id="205" dur="500"/>
                                        <p:tgtEl>
                                          <p:spTgt spid="166"/>
                                        </p:tgtEl>
                                      </p:cBhvr>
                                    </p:animEffect>
                                  </p:childTnLst>
                                </p:cTn>
                              </p:par>
                              <p:par>
                                <p:cTn id="206" presetID="9" presetClass="entr" presetSubtype="0" fill="hold" grpId="0" nodeType="withEffect">
                                  <p:stCondLst>
                                    <p:cond delay="0"/>
                                  </p:stCondLst>
                                  <p:childTnLst>
                                    <p:set>
                                      <p:cBhvr>
                                        <p:cTn id="207" dur="1" fill="hold">
                                          <p:stCondLst>
                                            <p:cond delay="0"/>
                                          </p:stCondLst>
                                        </p:cTn>
                                        <p:tgtEl>
                                          <p:spTgt spid="167"/>
                                        </p:tgtEl>
                                        <p:attrNameLst>
                                          <p:attrName>style.visibility</p:attrName>
                                        </p:attrNameLst>
                                      </p:cBhvr>
                                      <p:to>
                                        <p:strVal val="visible"/>
                                      </p:to>
                                    </p:set>
                                    <p:animEffect transition="in" filter="dissolve">
                                      <p:cBhvr>
                                        <p:cTn id="208" dur="500"/>
                                        <p:tgtEl>
                                          <p:spTgt spid="167"/>
                                        </p:tgtEl>
                                      </p:cBhvr>
                                    </p:animEffect>
                                  </p:childTnLst>
                                </p:cTn>
                              </p:par>
                              <p:par>
                                <p:cTn id="209" presetID="9" presetClass="entr" presetSubtype="0" fill="hold" grpId="0" nodeType="withEffect">
                                  <p:stCondLst>
                                    <p:cond delay="0"/>
                                  </p:stCondLst>
                                  <p:childTnLst>
                                    <p:set>
                                      <p:cBhvr>
                                        <p:cTn id="210" dur="1" fill="hold">
                                          <p:stCondLst>
                                            <p:cond delay="0"/>
                                          </p:stCondLst>
                                        </p:cTn>
                                        <p:tgtEl>
                                          <p:spTgt spid="168"/>
                                        </p:tgtEl>
                                        <p:attrNameLst>
                                          <p:attrName>style.visibility</p:attrName>
                                        </p:attrNameLst>
                                      </p:cBhvr>
                                      <p:to>
                                        <p:strVal val="visible"/>
                                      </p:to>
                                    </p:set>
                                    <p:animEffect transition="in" filter="dissolve">
                                      <p:cBhvr>
                                        <p:cTn id="211" dur="500"/>
                                        <p:tgtEl>
                                          <p:spTgt spid="168"/>
                                        </p:tgtEl>
                                      </p:cBhvr>
                                    </p:animEffect>
                                  </p:childTnLst>
                                </p:cTn>
                              </p:par>
                              <p:par>
                                <p:cTn id="212" presetID="9" presetClass="entr" presetSubtype="0" fill="hold" grpId="0" nodeType="withEffect">
                                  <p:stCondLst>
                                    <p:cond delay="0"/>
                                  </p:stCondLst>
                                  <p:childTnLst>
                                    <p:set>
                                      <p:cBhvr>
                                        <p:cTn id="213" dur="1" fill="hold">
                                          <p:stCondLst>
                                            <p:cond delay="0"/>
                                          </p:stCondLst>
                                        </p:cTn>
                                        <p:tgtEl>
                                          <p:spTgt spid="169"/>
                                        </p:tgtEl>
                                        <p:attrNameLst>
                                          <p:attrName>style.visibility</p:attrName>
                                        </p:attrNameLst>
                                      </p:cBhvr>
                                      <p:to>
                                        <p:strVal val="visible"/>
                                      </p:to>
                                    </p:set>
                                    <p:animEffect transition="in" filter="dissolve">
                                      <p:cBhvr>
                                        <p:cTn id="214" dur="500"/>
                                        <p:tgtEl>
                                          <p:spTgt spid="169"/>
                                        </p:tgtEl>
                                      </p:cBhvr>
                                    </p:animEffect>
                                  </p:childTnLst>
                                </p:cTn>
                              </p:par>
                              <p:par>
                                <p:cTn id="215" presetID="9" presetClass="entr" presetSubtype="0" fill="hold" grpId="0" nodeType="withEffect">
                                  <p:stCondLst>
                                    <p:cond delay="0"/>
                                  </p:stCondLst>
                                  <p:childTnLst>
                                    <p:set>
                                      <p:cBhvr>
                                        <p:cTn id="216" dur="1" fill="hold">
                                          <p:stCondLst>
                                            <p:cond delay="0"/>
                                          </p:stCondLst>
                                        </p:cTn>
                                        <p:tgtEl>
                                          <p:spTgt spid="170"/>
                                        </p:tgtEl>
                                        <p:attrNameLst>
                                          <p:attrName>style.visibility</p:attrName>
                                        </p:attrNameLst>
                                      </p:cBhvr>
                                      <p:to>
                                        <p:strVal val="visible"/>
                                      </p:to>
                                    </p:set>
                                    <p:animEffect transition="in" filter="dissolve">
                                      <p:cBhvr>
                                        <p:cTn id="217" dur="500"/>
                                        <p:tgtEl>
                                          <p:spTgt spid="170"/>
                                        </p:tgtEl>
                                      </p:cBhvr>
                                    </p:animEffect>
                                  </p:childTnLst>
                                </p:cTn>
                              </p:par>
                              <p:par>
                                <p:cTn id="218" presetID="9" presetClass="entr" presetSubtype="0" fill="hold" grpId="0" nodeType="withEffect">
                                  <p:stCondLst>
                                    <p:cond delay="0"/>
                                  </p:stCondLst>
                                  <p:childTnLst>
                                    <p:set>
                                      <p:cBhvr>
                                        <p:cTn id="219" dur="1" fill="hold">
                                          <p:stCondLst>
                                            <p:cond delay="0"/>
                                          </p:stCondLst>
                                        </p:cTn>
                                        <p:tgtEl>
                                          <p:spTgt spid="171"/>
                                        </p:tgtEl>
                                        <p:attrNameLst>
                                          <p:attrName>style.visibility</p:attrName>
                                        </p:attrNameLst>
                                      </p:cBhvr>
                                      <p:to>
                                        <p:strVal val="visible"/>
                                      </p:to>
                                    </p:set>
                                    <p:animEffect transition="in" filter="dissolve">
                                      <p:cBhvr>
                                        <p:cTn id="220" dur="500"/>
                                        <p:tgtEl>
                                          <p:spTgt spid="171"/>
                                        </p:tgtEl>
                                      </p:cBhvr>
                                    </p:animEffect>
                                  </p:childTnLst>
                                </p:cTn>
                              </p:par>
                              <p:par>
                                <p:cTn id="221" presetID="9" presetClass="entr" presetSubtype="0" fill="hold" grpId="0" nodeType="withEffect">
                                  <p:stCondLst>
                                    <p:cond delay="0"/>
                                  </p:stCondLst>
                                  <p:childTnLst>
                                    <p:set>
                                      <p:cBhvr>
                                        <p:cTn id="222" dur="1" fill="hold">
                                          <p:stCondLst>
                                            <p:cond delay="0"/>
                                          </p:stCondLst>
                                        </p:cTn>
                                        <p:tgtEl>
                                          <p:spTgt spid="172"/>
                                        </p:tgtEl>
                                        <p:attrNameLst>
                                          <p:attrName>style.visibility</p:attrName>
                                        </p:attrNameLst>
                                      </p:cBhvr>
                                      <p:to>
                                        <p:strVal val="visible"/>
                                      </p:to>
                                    </p:set>
                                    <p:animEffect transition="in" filter="dissolve">
                                      <p:cBhvr>
                                        <p:cTn id="223" dur="500"/>
                                        <p:tgtEl>
                                          <p:spTgt spid="172"/>
                                        </p:tgtEl>
                                      </p:cBhvr>
                                    </p:animEffect>
                                  </p:childTnLst>
                                </p:cTn>
                              </p:par>
                              <p:par>
                                <p:cTn id="224" presetID="9" presetClass="entr" presetSubtype="0" fill="hold" grpId="0" nodeType="withEffect">
                                  <p:stCondLst>
                                    <p:cond delay="0"/>
                                  </p:stCondLst>
                                  <p:childTnLst>
                                    <p:set>
                                      <p:cBhvr>
                                        <p:cTn id="225" dur="1" fill="hold">
                                          <p:stCondLst>
                                            <p:cond delay="0"/>
                                          </p:stCondLst>
                                        </p:cTn>
                                        <p:tgtEl>
                                          <p:spTgt spid="173"/>
                                        </p:tgtEl>
                                        <p:attrNameLst>
                                          <p:attrName>style.visibility</p:attrName>
                                        </p:attrNameLst>
                                      </p:cBhvr>
                                      <p:to>
                                        <p:strVal val="visible"/>
                                      </p:to>
                                    </p:set>
                                    <p:animEffect transition="in" filter="dissolve">
                                      <p:cBhvr>
                                        <p:cTn id="226" dur="500"/>
                                        <p:tgtEl>
                                          <p:spTgt spid="173"/>
                                        </p:tgtEl>
                                      </p:cBhvr>
                                    </p:animEffect>
                                  </p:childTnLst>
                                </p:cTn>
                              </p:par>
                              <p:par>
                                <p:cTn id="227" presetID="9" presetClass="entr" presetSubtype="0" fill="hold" grpId="0" nodeType="withEffect">
                                  <p:stCondLst>
                                    <p:cond delay="0"/>
                                  </p:stCondLst>
                                  <p:childTnLst>
                                    <p:set>
                                      <p:cBhvr>
                                        <p:cTn id="228" dur="1" fill="hold">
                                          <p:stCondLst>
                                            <p:cond delay="0"/>
                                          </p:stCondLst>
                                        </p:cTn>
                                        <p:tgtEl>
                                          <p:spTgt spid="174"/>
                                        </p:tgtEl>
                                        <p:attrNameLst>
                                          <p:attrName>style.visibility</p:attrName>
                                        </p:attrNameLst>
                                      </p:cBhvr>
                                      <p:to>
                                        <p:strVal val="visible"/>
                                      </p:to>
                                    </p:set>
                                    <p:animEffect transition="in" filter="dissolve">
                                      <p:cBhvr>
                                        <p:cTn id="229" dur="500"/>
                                        <p:tgtEl>
                                          <p:spTgt spid="17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53"/>
                                        </p:tgtEl>
                                        <p:attrNameLst>
                                          <p:attrName>style.visibility</p:attrName>
                                        </p:attrNameLst>
                                      </p:cBhvr>
                                      <p:to>
                                        <p:strVal val="visible"/>
                                      </p:to>
                                    </p:set>
                                    <p:animEffect transition="in" filter="dissolve">
                                      <p:cBhvr>
                                        <p:cTn id="234"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4" grpId="0" animBg="1"/>
      <p:bldP spid="15" grpId="0" animBg="1"/>
      <p:bldP spid="16" grpId="0" animBg="1"/>
      <p:bldP spid="17" grpId="0" animBg="1"/>
      <p:bldP spid="18" grpId="0" animBg="1"/>
      <p:bldP spid="44" grpId="0" animBg="1"/>
      <p:bldP spid="51" grpId="0"/>
      <p:bldP spid="106" grpId="0"/>
      <p:bldP spid="111" grpId="0" animBg="1"/>
      <p:bldP spid="112" grpId="0"/>
      <p:bldP spid="113" grpId="0" animBg="1"/>
      <p:bldP spid="114" grpId="0" animBg="1"/>
      <p:bldP spid="115" grpId="0" animBg="1"/>
      <p:bldP spid="116"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53" grpId="0"/>
      <p:bldP spid="157" grpId="0" animBg="1"/>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175" grpId="0" animBg="1"/>
      <p:bldP spid="176" grpId="0" animBg="1"/>
      <p:bldP spid="177" grpId="0" animBg="1"/>
      <p:bldP spid="178" grpId="0" animBg="1"/>
      <p:bldP spid="179" grpId="0" animBg="1"/>
      <p:bldP spid="180" grpId="0" animBg="1"/>
      <p:bldP spid="181" grpId="0" animBg="1"/>
      <p:bldP spid="182" grpId="0" animBg="1"/>
      <p:bldP spid="183" grpId="0" animBg="1"/>
      <p:bldP spid="184" grpId="0" animBg="1"/>
      <p:bldP spid="185" grpId="0" animBg="1"/>
      <p:bldP spid="186" grpId="0" animBg="1"/>
      <p:bldP spid="187" grpId="0"/>
      <p:bldP spid="15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973A9-5DA5-C54A-A8D5-5114522B7C40}"/>
              </a:ext>
            </a:extLst>
          </p:cNvPr>
          <p:cNvSpPr>
            <a:spLocks noGrp="1"/>
          </p:cNvSpPr>
          <p:nvPr>
            <p:ph type="title"/>
          </p:nvPr>
        </p:nvSpPr>
        <p:spPr>
          <a:xfrm>
            <a:off x="457107" y="-1810"/>
            <a:ext cx="8229600" cy="1143000"/>
          </a:xfrm>
        </p:spPr>
        <p:txBody>
          <a:bodyPr/>
          <a:lstStyle/>
          <a:p>
            <a:r>
              <a:rPr lang="en-US" altLang="zh-CN" dirty="0"/>
              <a:t>Binary</a:t>
            </a:r>
            <a:r>
              <a:rPr lang="zh-CN" altLang="en-US" dirty="0"/>
              <a:t> </a:t>
            </a:r>
            <a:r>
              <a:rPr lang="en-US" altLang="zh-CN" dirty="0"/>
              <a:t>Search</a:t>
            </a:r>
            <a:r>
              <a:rPr lang="zh-CN" altLang="en-US" dirty="0"/>
              <a:t> </a:t>
            </a:r>
            <a:r>
              <a:rPr lang="en-US" altLang="zh-CN" dirty="0"/>
              <a:t>Tree</a:t>
            </a:r>
            <a:r>
              <a:rPr lang="zh-CN" altLang="en-US" dirty="0"/>
              <a:t> </a:t>
            </a:r>
            <a:r>
              <a:rPr lang="en-US" altLang="zh-CN" dirty="0"/>
              <a:t>Shape</a:t>
            </a:r>
            <a:r>
              <a:rPr lang="zh-CN" altLang="en-US" dirty="0"/>
              <a:t> </a:t>
            </a:r>
            <a:r>
              <a:rPr lang="en-US" altLang="zh-CN" dirty="0"/>
              <a:t>(Contd.)</a:t>
            </a:r>
            <a:endParaRPr lang="en-US" dirty="0"/>
          </a:p>
        </p:txBody>
      </p:sp>
      <p:sp>
        <p:nvSpPr>
          <p:cNvPr id="106" name="TextBox 105">
            <a:extLst>
              <a:ext uri="{FF2B5EF4-FFF2-40B4-BE49-F238E27FC236}">
                <a16:creationId xmlns:a16="http://schemas.microsoft.com/office/drawing/2014/main" id="{45C6B38D-D4BB-844B-82DA-12F5B7C1DD92}"/>
              </a:ext>
            </a:extLst>
          </p:cNvPr>
          <p:cNvSpPr txBox="1"/>
          <p:nvPr/>
        </p:nvSpPr>
        <p:spPr>
          <a:xfrm>
            <a:off x="686636" y="331425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5" name="Rectangle 114">
            <a:extLst>
              <a:ext uri="{FF2B5EF4-FFF2-40B4-BE49-F238E27FC236}">
                <a16:creationId xmlns:a16="http://schemas.microsoft.com/office/drawing/2014/main" id="{2EA48F4E-205D-B143-9981-EDD656273CDE}"/>
              </a:ext>
            </a:extLst>
          </p:cNvPr>
          <p:cNvSpPr/>
          <p:nvPr/>
        </p:nvSpPr>
        <p:spPr>
          <a:xfrm>
            <a:off x="5830018" y="1421892"/>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16" name="Rectangle 115">
            <a:extLst>
              <a:ext uri="{FF2B5EF4-FFF2-40B4-BE49-F238E27FC236}">
                <a16:creationId xmlns:a16="http://schemas.microsoft.com/office/drawing/2014/main" id="{8650F0E6-3C1F-D64C-8E13-D79904AB5C6D}"/>
              </a:ext>
            </a:extLst>
          </p:cNvPr>
          <p:cNvSpPr/>
          <p:nvPr/>
        </p:nvSpPr>
        <p:spPr>
          <a:xfrm>
            <a:off x="5830018" y="142189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8FC485AD-5DC0-D24C-AE70-2429911483A9}"/>
              </a:ext>
            </a:extLst>
          </p:cNvPr>
          <p:cNvSpPr/>
          <p:nvPr/>
        </p:nvSpPr>
        <p:spPr>
          <a:xfrm>
            <a:off x="5830018" y="1911139"/>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1" name="Rectangle 120">
            <a:extLst>
              <a:ext uri="{FF2B5EF4-FFF2-40B4-BE49-F238E27FC236}">
                <a16:creationId xmlns:a16="http://schemas.microsoft.com/office/drawing/2014/main" id="{7F9290DC-ED0F-E841-9EA2-E4E20A6664D0}"/>
              </a:ext>
            </a:extLst>
          </p:cNvPr>
          <p:cNvSpPr/>
          <p:nvPr/>
        </p:nvSpPr>
        <p:spPr>
          <a:xfrm>
            <a:off x="5830018" y="191113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A07A1C7A-7A53-964A-9E71-5373B5F76C9A}"/>
              </a:ext>
            </a:extLst>
          </p:cNvPr>
          <p:cNvSpPr/>
          <p:nvPr/>
        </p:nvSpPr>
        <p:spPr>
          <a:xfrm>
            <a:off x="6322740" y="191113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A0AC1C75-F423-5B45-BBF4-A8B91335A67A}"/>
              </a:ext>
            </a:extLst>
          </p:cNvPr>
          <p:cNvSpPr/>
          <p:nvPr/>
        </p:nvSpPr>
        <p:spPr>
          <a:xfrm>
            <a:off x="5830018" y="2407517"/>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26" name="Rectangle 125">
            <a:extLst>
              <a:ext uri="{FF2B5EF4-FFF2-40B4-BE49-F238E27FC236}">
                <a16:creationId xmlns:a16="http://schemas.microsoft.com/office/drawing/2014/main" id="{D4166C9A-E03B-D543-B0A0-BB4E5199641B}"/>
              </a:ext>
            </a:extLst>
          </p:cNvPr>
          <p:cNvSpPr/>
          <p:nvPr/>
        </p:nvSpPr>
        <p:spPr>
          <a:xfrm>
            <a:off x="5830018" y="2407517"/>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125BD41F-DEBF-FE44-BF0E-1F9645BAC418}"/>
              </a:ext>
            </a:extLst>
          </p:cNvPr>
          <p:cNvSpPr/>
          <p:nvPr/>
        </p:nvSpPr>
        <p:spPr>
          <a:xfrm>
            <a:off x="6322740" y="2407516"/>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7D416348-2FF0-D640-A783-2BFE8BEA026B}"/>
              </a:ext>
            </a:extLst>
          </p:cNvPr>
          <p:cNvSpPr/>
          <p:nvPr/>
        </p:nvSpPr>
        <p:spPr>
          <a:xfrm>
            <a:off x="6811943" y="2407515"/>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0" name="Rectangle 129">
            <a:extLst>
              <a:ext uri="{FF2B5EF4-FFF2-40B4-BE49-F238E27FC236}">
                <a16:creationId xmlns:a16="http://schemas.microsoft.com/office/drawing/2014/main" id="{92E1D578-B9D1-E546-9907-DBA7E71D60B4}"/>
              </a:ext>
            </a:extLst>
          </p:cNvPr>
          <p:cNvSpPr/>
          <p:nvPr/>
        </p:nvSpPr>
        <p:spPr>
          <a:xfrm>
            <a:off x="5830018" y="2937064"/>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31" name="Rectangle 130">
            <a:extLst>
              <a:ext uri="{FF2B5EF4-FFF2-40B4-BE49-F238E27FC236}">
                <a16:creationId xmlns:a16="http://schemas.microsoft.com/office/drawing/2014/main" id="{E9E3F87E-A6FA-7641-A159-BE787D382BEA}"/>
              </a:ext>
            </a:extLst>
          </p:cNvPr>
          <p:cNvSpPr/>
          <p:nvPr/>
        </p:nvSpPr>
        <p:spPr>
          <a:xfrm>
            <a:off x="5830018" y="2937064"/>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32" name="Rectangle 131">
            <a:extLst>
              <a:ext uri="{FF2B5EF4-FFF2-40B4-BE49-F238E27FC236}">
                <a16:creationId xmlns:a16="http://schemas.microsoft.com/office/drawing/2014/main" id="{7B7F6132-8BA8-9940-8761-46937DDD95A3}"/>
              </a:ext>
            </a:extLst>
          </p:cNvPr>
          <p:cNvSpPr/>
          <p:nvPr/>
        </p:nvSpPr>
        <p:spPr>
          <a:xfrm>
            <a:off x="6322740" y="293706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33" name="Rectangle 132">
            <a:extLst>
              <a:ext uri="{FF2B5EF4-FFF2-40B4-BE49-F238E27FC236}">
                <a16:creationId xmlns:a16="http://schemas.microsoft.com/office/drawing/2014/main" id="{EF3EE99D-BE2D-9944-BAF8-D96BC6637DA4}"/>
              </a:ext>
            </a:extLst>
          </p:cNvPr>
          <p:cNvSpPr/>
          <p:nvPr/>
        </p:nvSpPr>
        <p:spPr>
          <a:xfrm>
            <a:off x="6811943" y="293706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34" name="Rectangle 133">
            <a:extLst>
              <a:ext uri="{FF2B5EF4-FFF2-40B4-BE49-F238E27FC236}">
                <a16:creationId xmlns:a16="http://schemas.microsoft.com/office/drawing/2014/main" id="{B7B63E15-92C8-AF4B-99A4-247202B3FA9C}"/>
              </a:ext>
            </a:extLst>
          </p:cNvPr>
          <p:cNvSpPr/>
          <p:nvPr/>
        </p:nvSpPr>
        <p:spPr>
          <a:xfrm>
            <a:off x="7304665" y="2937062"/>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58" name="Rectangle 157">
            <a:extLst>
              <a:ext uri="{FF2B5EF4-FFF2-40B4-BE49-F238E27FC236}">
                <a16:creationId xmlns:a16="http://schemas.microsoft.com/office/drawing/2014/main" id="{A581EEB7-5DAA-DB4C-B663-F65FA7E4BC78}"/>
              </a:ext>
            </a:extLst>
          </p:cNvPr>
          <p:cNvSpPr/>
          <p:nvPr/>
        </p:nvSpPr>
        <p:spPr>
          <a:xfrm>
            <a:off x="1585184" y="4289408"/>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59" name="Rectangle 158">
            <a:extLst>
              <a:ext uri="{FF2B5EF4-FFF2-40B4-BE49-F238E27FC236}">
                <a16:creationId xmlns:a16="http://schemas.microsoft.com/office/drawing/2014/main" id="{B79E83C2-CE0D-A94E-8405-24A87ED460DC}"/>
              </a:ext>
            </a:extLst>
          </p:cNvPr>
          <p:cNvSpPr/>
          <p:nvPr/>
        </p:nvSpPr>
        <p:spPr>
          <a:xfrm>
            <a:off x="1585184" y="428940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0" name="Rectangle 159">
            <a:extLst>
              <a:ext uri="{FF2B5EF4-FFF2-40B4-BE49-F238E27FC236}">
                <a16:creationId xmlns:a16="http://schemas.microsoft.com/office/drawing/2014/main" id="{7A55D852-9731-6C42-B607-BE5896628C32}"/>
              </a:ext>
            </a:extLst>
          </p:cNvPr>
          <p:cNvSpPr/>
          <p:nvPr/>
        </p:nvSpPr>
        <p:spPr>
          <a:xfrm>
            <a:off x="1585184" y="4778655"/>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1" name="Rectangle 160">
            <a:extLst>
              <a:ext uri="{FF2B5EF4-FFF2-40B4-BE49-F238E27FC236}">
                <a16:creationId xmlns:a16="http://schemas.microsoft.com/office/drawing/2014/main" id="{BC813AD9-0F07-FB44-AC67-C81F6B271784}"/>
              </a:ext>
            </a:extLst>
          </p:cNvPr>
          <p:cNvSpPr/>
          <p:nvPr/>
        </p:nvSpPr>
        <p:spPr>
          <a:xfrm>
            <a:off x="1585184" y="4778655"/>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2" name="Rectangle 161">
            <a:extLst>
              <a:ext uri="{FF2B5EF4-FFF2-40B4-BE49-F238E27FC236}">
                <a16:creationId xmlns:a16="http://schemas.microsoft.com/office/drawing/2014/main" id="{E854FAEA-557F-154B-B106-26CDD4555FD2}"/>
              </a:ext>
            </a:extLst>
          </p:cNvPr>
          <p:cNvSpPr/>
          <p:nvPr/>
        </p:nvSpPr>
        <p:spPr>
          <a:xfrm>
            <a:off x="2077906" y="4778654"/>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5" name="Rectangle 164">
            <a:extLst>
              <a:ext uri="{FF2B5EF4-FFF2-40B4-BE49-F238E27FC236}">
                <a16:creationId xmlns:a16="http://schemas.microsoft.com/office/drawing/2014/main" id="{846CABF1-CA48-B24C-8AED-6E79E27D3CBF}"/>
              </a:ext>
            </a:extLst>
          </p:cNvPr>
          <p:cNvSpPr/>
          <p:nvPr/>
        </p:nvSpPr>
        <p:spPr>
          <a:xfrm>
            <a:off x="1585184" y="5275033"/>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66" name="Rectangle 165">
            <a:extLst>
              <a:ext uri="{FF2B5EF4-FFF2-40B4-BE49-F238E27FC236}">
                <a16:creationId xmlns:a16="http://schemas.microsoft.com/office/drawing/2014/main" id="{DD6E8ADA-C337-4D45-A2B6-09053E5D9D83}"/>
              </a:ext>
            </a:extLst>
          </p:cNvPr>
          <p:cNvSpPr/>
          <p:nvPr/>
        </p:nvSpPr>
        <p:spPr>
          <a:xfrm>
            <a:off x="1585184" y="5275033"/>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67" name="Rectangle 166">
            <a:extLst>
              <a:ext uri="{FF2B5EF4-FFF2-40B4-BE49-F238E27FC236}">
                <a16:creationId xmlns:a16="http://schemas.microsoft.com/office/drawing/2014/main" id="{DCC483E6-73DC-554A-A144-C81D7F36A1BF}"/>
              </a:ext>
            </a:extLst>
          </p:cNvPr>
          <p:cNvSpPr/>
          <p:nvPr/>
        </p:nvSpPr>
        <p:spPr>
          <a:xfrm>
            <a:off x="2077906" y="5275032"/>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68" name="Rectangle 167">
            <a:extLst>
              <a:ext uri="{FF2B5EF4-FFF2-40B4-BE49-F238E27FC236}">
                <a16:creationId xmlns:a16="http://schemas.microsoft.com/office/drawing/2014/main" id="{8FF29B87-B6CA-C64D-A299-975E1CD270E7}"/>
              </a:ext>
            </a:extLst>
          </p:cNvPr>
          <p:cNvSpPr/>
          <p:nvPr/>
        </p:nvSpPr>
        <p:spPr>
          <a:xfrm>
            <a:off x="2567109"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169" name="Rectangle 168">
            <a:extLst>
              <a:ext uri="{FF2B5EF4-FFF2-40B4-BE49-F238E27FC236}">
                <a16:creationId xmlns:a16="http://schemas.microsoft.com/office/drawing/2014/main" id="{6BB25F51-EC84-5141-881A-E88913284511}"/>
              </a:ext>
            </a:extLst>
          </p:cNvPr>
          <p:cNvSpPr/>
          <p:nvPr/>
        </p:nvSpPr>
        <p:spPr>
          <a:xfrm>
            <a:off x="3059831" y="5275031"/>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0" name="Rectangle 169">
            <a:extLst>
              <a:ext uri="{FF2B5EF4-FFF2-40B4-BE49-F238E27FC236}">
                <a16:creationId xmlns:a16="http://schemas.microsoft.com/office/drawing/2014/main" id="{2A61C649-E9AD-3A44-B292-D2C7D43CA511}"/>
              </a:ext>
            </a:extLst>
          </p:cNvPr>
          <p:cNvSpPr/>
          <p:nvPr/>
        </p:nvSpPr>
        <p:spPr>
          <a:xfrm>
            <a:off x="1585184" y="5804580"/>
            <a:ext cx="1967369" cy="311949"/>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p>
        </p:txBody>
      </p:sp>
      <p:sp>
        <p:nvSpPr>
          <p:cNvPr id="171" name="Rectangle 170">
            <a:extLst>
              <a:ext uri="{FF2B5EF4-FFF2-40B4-BE49-F238E27FC236}">
                <a16:creationId xmlns:a16="http://schemas.microsoft.com/office/drawing/2014/main" id="{BCE573A1-9D60-C547-B604-383483FC1519}"/>
              </a:ext>
            </a:extLst>
          </p:cNvPr>
          <p:cNvSpPr/>
          <p:nvPr/>
        </p:nvSpPr>
        <p:spPr>
          <a:xfrm>
            <a:off x="1585184" y="5804580"/>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1</a:t>
            </a:r>
            <a:endParaRPr lang="en-US" sz="1600" dirty="0">
              <a:solidFill>
                <a:schemeClr val="tx1"/>
              </a:solidFill>
              <a:latin typeface="Arial" panose="020B0604020202020204" pitchFamily="34" charset="0"/>
              <a:cs typeface="Arial" panose="020B0604020202020204" pitchFamily="34" charset="0"/>
            </a:endParaRPr>
          </a:p>
        </p:txBody>
      </p:sp>
      <p:sp>
        <p:nvSpPr>
          <p:cNvPr id="172" name="Rectangle 171">
            <a:extLst>
              <a:ext uri="{FF2B5EF4-FFF2-40B4-BE49-F238E27FC236}">
                <a16:creationId xmlns:a16="http://schemas.microsoft.com/office/drawing/2014/main" id="{50399261-9883-BB43-8984-1BDEC5A1647A}"/>
              </a:ext>
            </a:extLst>
          </p:cNvPr>
          <p:cNvSpPr/>
          <p:nvPr/>
        </p:nvSpPr>
        <p:spPr>
          <a:xfrm>
            <a:off x="2077906" y="5804579"/>
            <a:ext cx="492722" cy="311949"/>
          </a:xfrm>
          <a:prstGeom prst="rect">
            <a:avLst/>
          </a:prstGeom>
          <a:solidFill>
            <a:schemeClr val="bg1">
              <a:lumMod val="95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4</a:t>
            </a:r>
            <a:endParaRPr lang="en-US" sz="1600" dirty="0">
              <a:solidFill>
                <a:schemeClr val="tx1"/>
              </a:solidFill>
              <a:latin typeface="Arial" panose="020B0604020202020204" pitchFamily="34" charset="0"/>
              <a:cs typeface="Arial" panose="020B0604020202020204" pitchFamily="34" charset="0"/>
            </a:endParaRPr>
          </a:p>
        </p:txBody>
      </p:sp>
      <p:sp>
        <p:nvSpPr>
          <p:cNvPr id="173" name="Rectangle 172">
            <a:extLst>
              <a:ext uri="{FF2B5EF4-FFF2-40B4-BE49-F238E27FC236}">
                <a16:creationId xmlns:a16="http://schemas.microsoft.com/office/drawing/2014/main" id="{28C91B82-229A-3243-8B0A-875FD00EDA16}"/>
              </a:ext>
            </a:extLst>
          </p:cNvPr>
          <p:cNvSpPr/>
          <p:nvPr/>
        </p:nvSpPr>
        <p:spPr>
          <a:xfrm>
            <a:off x="2567109"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8</a:t>
            </a:r>
            <a:endParaRPr lang="en-US" sz="1600" dirty="0">
              <a:solidFill>
                <a:schemeClr val="tx1"/>
              </a:solidFill>
              <a:latin typeface="Arial" panose="020B0604020202020204" pitchFamily="34" charset="0"/>
              <a:cs typeface="Arial" panose="020B0604020202020204" pitchFamily="34" charset="0"/>
            </a:endParaRPr>
          </a:p>
        </p:txBody>
      </p:sp>
      <p:sp>
        <p:nvSpPr>
          <p:cNvPr id="174" name="Rectangle 173">
            <a:extLst>
              <a:ext uri="{FF2B5EF4-FFF2-40B4-BE49-F238E27FC236}">
                <a16:creationId xmlns:a16="http://schemas.microsoft.com/office/drawing/2014/main" id="{2463E2C7-CDB8-EB4F-BA8E-4E723F8B8EA4}"/>
              </a:ext>
            </a:extLst>
          </p:cNvPr>
          <p:cNvSpPr/>
          <p:nvPr/>
        </p:nvSpPr>
        <p:spPr>
          <a:xfrm>
            <a:off x="3059831" y="5804578"/>
            <a:ext cx="492722" cy="311949"/>
          </a:xfrm>
          <a:prstGeom prst="rect">
            <a:avLst/>
          </a:prstGeom>
          <a:solidFill>
            <a:srgbClr val="FFFF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600" dirty="0">
                <a:solidFill>
                  <a:schemeClr val="tx1"/>
                </a:solidFill>
                <a:latin typeface="Arial" panose="020B0604020202020204" pitchFamily="34" charset="0"/>
                <a:cs typeface="Arial" panose="020B0604020202020204" pitchFamily="34" charset="0"/>
              </a:rPr>
              <a:t>2</a:t>
            </a:r>
            <a:endParaRPr lang="en-US" sz="1600" dirty="0">
              <a:solidFill>
                <a:schemeClr val="tx1"/>
              </a:solidFill>
              <a:latin typeface="Arial" panose="020B0604020202020204" pitchFamily="34" charset="0"/>
              <a:cs typeface="Arial" panose="020B0604020202020204" pitchFamily="34" charset="0"/>
            </a:endParaRPr>
          </a:p>
        </p:txBody>
      </p:sp>
      <p:sp>
        <p:nvSpPr>
          <p:cNvPr id="71" name="object 11">
            <a:extLst>
              <a:ext uri="{FF2B5EF4-FFF2-40B4-BE49-F238E27FC236}">
                <a16:creationId xmlns:a16="http://schemas.microsoft.com/office/drawing/2014/main" id="{59040EF2-0477-3A42-A0A7-C38B6F8C5048}"/>
              </a:ext>
            </a:extLst>
          </p:cNvPr>
          <p:cNvSpPr/>
          <p:nvPr/>
        </p:nvSpPr>
        <p:spPr>
          <a:xfrm flipH="1">
            <a:off x="1560667" y="239669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2" name="object 11">
            <a:extLst>
              <a:ext uri="{FF2B5EF4-FFF2-40B4-BE49-F238E27FC236}">
                <a16:creationId xmlns:a16="http://schemas.microsoft.com/office/drawing/2014/main" id="{BEC8F3DA-C963-7B46-B700-165E2B9AF625}"/>
              </a:ext>
            </a:extLst>
          </p:cNvPr>
          <p:cNvSpPr/>
          <p:nvPr/>
        </p:nvSpPr>
        <p:spPr>
          <a:xfrm flipH="1">
            <a:off x="1923665" y="3119616"/>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11">
            <a:extLst>
              <a:ext uri="{FF2B5EF4-FFF2-40B4-BE49-F238E27FC236}">
                <a16:creationId xmlns:a16="http://schemas.microsoft.com/office/drawing/2014/main" id="{D63D2961-FCA1-5841-8643-264C1B43A5F7}"/>
              </a:ext>
            </a:extLst>
          </p:cNvPr>
          <p:cNvSpPr/>
          <p:nvPr/>
        </p:nvSpPr>
        <p:spPr>
          <a:xfrm flipH="1">
            <a:off x="1358751" y="164851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19">
            <a:extLst>
              <a:ext uri="{FF2B5EF4-FFF2-40B4-BE49-F238E27FC236}">
                <a16:creationId xmlns:a16="http://schemas.microsoft.com/office/drawing/2014/main" id="{D0130EA8-B22B-354B-8CEF-4E4C765284C4}"/>
              </a:ext>
            </a:extLst>
          </p:cNvPr>
          <p:cNvSpPr/>
          <p:nvPr/>
        </p:nvSpPr>
        <p:spPr>
          <a:xfrm>
            <a:off x="968572" y="11183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75" name="object 9">
            <a:extLst>
              <a:ext uri="{FF2B5EF4-FFF2-40B4-BE49-F238E27FC236}">
                <a16:creationId xmlns:a16="http://schemas.microsoft.com/office/drawing/2014/main" id="{6ADEAC2E-9757-D849-9401-6044474AD791}"/>
              </a:ext>
            </a:extLst>
          </p:cNvPr>
          <p:cNvSpPr txBox="1"/>
          <p:nvPr/>
        </p:nvSpPr>
        <p:spPr>
          <a:xfrm>
            <a:off x="1106006" y="12494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76" name="object 13">
            <a:extLst>
              <a:ext uri="{FF2B5EF4-FFF2-40B4-BE49-F238E27FC236}">
                <a16:creationId xmlns:a16="http://schemas.microsoft.com/office/drawing/2014/main" id="{07E808C8-FF2A-9340-B066-468FF7C4732C}"/>
              </a:ext>
            </a:extLst>
          </p:cNvPr>
          <p:cNvSpPr/>
          <p:nvPr/>
        </p:nvSpPr>
        <p:spPr>
          <a:xfrm>
            <a:off x="1210932" y="187362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object 9">
            <a:extLst>
              <a:ext uri="{FF2B5EF4-FFF2-40B4-BE49-F238E27FC236}">
                <a16:creationId xmlns:a16="http://schemas.microsoft.com/office/drawing/2014/main" id="{5C4349B4-6A6F-0045-8423-111913DF74B1}"/>
              </a:ext>
            </a:extLst>
          </p:cNvPr>
          <p:cNvSpPr txBox="1"/>
          <p:nvPr/>
        </p:nvSpPr>
        <p:spPr>
          <a:xfrm>
            <a:off x="1348366" y="200282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78" name="object 13">
            <a:extLst>
              <a:ext uri="{FF2B5EF4-FFF2-40B4-BE49-F238E27FC236}">
                <a16:creationId xmlns:a16="http://schemas.microsoft.com/office/drawing/2014/main" id="{E9B01F50-9F06-344F-BAFB-27A6F05016A9}"/>
              </a:ext>
            </a:extLst>
          </p:cNvPr>
          <p:cNvSpPr/>
          <p:nvPr/>
        </p:nvSpPr>
        <p:spPr>
          <a:xfrm>
            <a:off x="1526260" y="261652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9" name="object 9">
            <a:extLst>
              <a:ext uri="{FF2B5EF4-FFF2-40B4-BE49-F238E27FC236}">
                <a16:creationId xmlns:a16="http://schemas.microsoft.com/office/drawing/2014/main" id="{2E380110-02C6-104B-A421-70B7D80DF22D}"/>
              </a:ext>
            </a:extLst>
          </p:cNvPr>
          <p:cNvSpPr txBox="1"/>
          <p:nvPr/>
        </p:nvSpPr>
        <p:spPr>
          <a:xfrm>
            <a:off x="1663694" y="274572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80" name="object 13">
            <a:extLst>
              <a:ext uri="{FF2B5EF4-FFF2-40B4-BE49-F238E27FC236}">
                <a16:creationId xmlns:a16="http://schemas.microsoft.com/office/drawing/2014/main" id="{B285D464-4984-0940-8C4E-8746F4000677}"/>
              </a:ext>
            </a:extLst>
          </p:cNvPr>
          <p:cNvSpPr/>
          <p:nvPr/>
        </p:nvSpPr>
        <p:spPr>
          <a:xfrm>
            <a:off x="1894884" y="328668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1" name="object 9">
            <a:extLst>
              <a:ext uri="{FF2B5EF4-FFF2-40B4-BE49-F238E27FC236}">
                <a16:creationId xmlns:a16="http://schemas.microsoft.com/office/drawing/2014/main" id="{73E85CD7-5DBB-5940-89CF-9CEB8A76C4B5}"/>
              </a:ext>
            </a:extLst>
          </p:cNvPr>
          <p:cNvSpPr txBox="1"/>
          <p:nvPr/>
        </p:nvSpPr>
        <p:spPr>
          <a:xfrm>
            <a:off x="2032318" y="341588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82" name="Rectangle 81">
            <a:extLst>
              <a:ext uri="{FF2B5EF4-FFF2-40B4-BE49-F238E27FC236}">
                <a16:creationId xmlns:a16="http://schemas.microsoft.com/office/drawing/2014/main" id="{5EA360CC-BDDA-9D4B-9796-4DEC37C10001}"/>
              </a:ext>
            </a:extLst>
          </p:cNvPr>
          <p:cNvSpPr/>
          <p:nvPr/>
        </p:nvSpPr>
        <p:spPr>
          <a:xfrm>
            <a:off x="593637" y="1037731"/>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FFCB1981-DC30-5B48-84BE-98561E9110FB}"/>
              </a:ext>
            </a:extLst>
          </p:cNvPr>
          <p:cNvSpPr txBox="1"/>
          <p:nvPr/>
        </p:nvSpPr>
        <p:spPr>
          <a:xfrm>
            <a:off x="608723" y="1049088"/>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C</a:t>
            </a:r>
            <a:endParaRPr lang="en-US" dirty="0">
              <a:solidFill>
                <a:schemeClr val="accent1"/>
              </a:solidFill>
              <a:latin typeface="Arial" charset="0"/>
              <a:ea typeface="Arial" charset="0"/>
              <a:cs typeface="Arial" charset="0"/>
            </a:endParaRPr>
          </a:p>
        </p:txBody>
      </p:sp>
      <p:sp>
        <p:nvSpPr>
          <p:cNvPr id="86" name="object 11">
            <a:extLst>
              <a:ext uri="{FF2B5EF4-FFF2-40B4-BE49-F238E27FC236}">
                <a16:creationId xmlns:a16="http://schemas.microsoft.com/office/drawing/2014/main" id="{8CD282DB-C0BF-814F-B4CF-39E70252BE5E}"/>
              </a:ext>
            </a:extLst>
          </p:cNvPr>
          <p:cNvSpPr/>
          <p:nvPr/>
        </p:nvSpPr>
        <p:spPr>
          <a:xfrm>
            <a:off x="5129328" y="5404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7" name="object 11">
            <a:extLst>
              <a:ext uri="{FF2B5EF4-FFF2-40B4-BE49-F238E27FC236}">
                <a16:creationId xmlns:a16="http://schemas.microsoft.com/office/drawing/2014/main" id="{B5B1BCCB-7F6C-3C44-A6E5-7861B8F24F47}"/>
              </a:ext>
            </a:extLst>
          </p:cNvPr>
          <p:cNvSpPr/>
          <p:nvPr/>
        </p:nvSpPr>
        <p:spPr>
          <a:xfrm flipH="1">
            <a:off x="5667457" y="5381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8" name="object 11">
            <a:extLst>
              <a:ext uri="{FF2B5EF4-FFF2-40B4-BE49-F238E27FC236}">
                <a16:creationId xmlns:a16="http://schemas.microsoft.com/office/drawing/2014/main" id="{DB240BB5-199C-BC4E-85C4-23191A7B38A5}"/>
              </a:ext>
            </a:extLst>
          </p:cNvPr>
          <p:cNvSpPr/>
          <p:nvPr/>
        </p:nvSpPr>
        <p:spPr>
          <a:xfrm flipH="1">
            <a:off x="5277147" y="4638378"/>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9" name="object 19">
            <a:extLst>
              <a:ext uri="{FF2B5EF4-FFF2-40B4-BE49-F238E27FC236}">
                <a16:creationId xmlns:a16="http://schemas.microsoft.com/office/drawing/2014/main" id="{8EFB25DE-DF2A-244A-9E35-87A7184BAF1E}"/>
              </a:ext>
            </a:extLst>
          </p:cNvPr>
          <p:cNvSpPr/>
          <p:nvPr/>
        </p:nvSpPr>
        <p:spPr>
          <a:xfrm>
            <a:off x="4886968" y="41081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0" name="object 9">
            <a:extLst>
              <a:ext uri="{FF2B5EF4-FFF2-40B4-BE49-F238E27FC236}">
                <a16:creationId xmlns:a16="http://schemas.microsoft.com/office/drawing/2014/main" id="{5012D63F-38C5-7848-A72C-002E8AB775B5}"/>
              </a:ext>
            </a:extLst>
          </p:cNvPr>
          <p:cNvSpPr txBox="1"/>
          <p:nvPr/>
        </p:nvSpPr>
        <p:spPr>
          <a:xfrm>
            <a:off x="5024402" y="423926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1" name="object 13">
            <a:extLst>
              <a:ext uri="{FF2B5EF4-FFF2-40B4-BE49-F238E27FC236}">
                <a16:creationId xmlns:a16="http://schemas.microsoft.com/office/drawing/2014/main" id="{F21CDAD8-15DC-5C4E-94CC-84A1CAA9AD4A}"/>
              </a:ext>
            </a:extLst>
          </p:cNvPr>
          <p:cNvSpPr/>
          <p:nvPr/>
        </p:nvSpPr>
        <p:spPr>
          <a:xfrm>
            <a:off x="5208495" y="4883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2" name="object 9">
            <a:extLst>
              <a:ext uri="{FF2B5EF4-FFF2-40B4-BE49-F238E27FC236}">
                <a16:creationId xmlns:a16="http://schemas.microsoft.com/office/drawing/2014/main" id="{6B428E62-B7B3-904C-B076-71CCE225DCB5}"/>
              </a:ext>
            </a:extLst>
          </p:cNvPr>
          <p:cNvSpPr txBox="1"/>
          <p:nvPr/>
        </p:nvSpPr>
        <p:spPr>
          <a:xfrm>
            <a:off x="5345929" y="5012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93" name="object 13">
            <a:extLst>
              <a:ext uri="{FF2B5EF4-FFF2-40B4-BE49-F238E27FC236}">
                <a16:creationId xmlns:a16="http://schemas.microsoft.com/office/drawing/2014/main" id="{BAD5E6C6-10F2-DF43-96F4-FF968751CE46}"/>
              </a:ext>
            </a:extLst>
          </p:cNvPr>
          <p:cNvSpPr/>
          <p:nvPr/>
        </p:nvSpPr>
        <p:spPr>
          <a:xfrm>
            <a:off x="4872577" y="5626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4" name="object 9">
            <a:extLst>
              <a:ext uri="{FF2B5EF4-FFF2-40B4-BE49-F238E27FC236}">
                <a16:creationId xmlns:a16="http://schemas.microsoft.com/office/drawing/2014/main" id="{A5FE2239-AB22-3347-8795-6D04BD1166D7}"/>
              </a:ext>
            </a:extLst>
          </p:cNvPr>
          <p:cNvSpPr txBox="1"/>
          <p:nvPr/>
        </p:nvSpPr>
        <p:spPr>
          <a:xfrm>
            <a:off x="5010011" y="5755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95" name="object 13">
            <a:extLst>
              <a:ext uri="{FF2B5EF4-FFF2-40B4-BE49-F238E27FC236}">
                <a16:creationId xmlns:a16="http://schemas.microsoft.com/office/drawing/2014/main" id="{65A21190-1D6B-364F-8856-C3FF4B2F2ADC}"/>
              </a:ext>
            </a:extLst>
          </p:cNvPr>
          <p:cNvSpPr/>
          <p:nvPr/>
        </p:nvSpPr>
        <p:spPr>
          <a:xfrm>
            <a:off x="5662874" y="5637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9">
            <a:extLst>
              <a:ext uri="{FF2B5EF4-FFF2-40B4-BE49-F238E27FC236}">
                <a16:creationId xmlns:a16="http://schemas.microsoft.com/office/drawing/2014/main" id="{ADF222D3-CEE1-5142-893F-B276846AB717}"/>
              </a:ext>
            </a:extLst>
          </p:cNvPr>
          <p:cNvSpPr txBox="1"/>
          <p:nvPr/>
        </p:nvSpPr>
        <p:spPr>
          <a:xfrm>
            <a:off x="5800308" y="5767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97" name="Rectangle 96">
            <a:extLst>
              <a:ext uri="{FF2B5EF4-FFF2-40B4-BE49-F238E27FC236}">
                <a16:creationId xmlns:a16="http://schemas.microsoft.com/office/drawing/2014/main" id="{1C8D06C7-4FC3-5E45-983A-1B3DFC6B144C}"/>
              </a:ext>
            </a:extLst>
          </p:cNvPr>
          <p:cNvSpPr/>
          <p:nvPr/>
        </p:nvSpPr>
        <p:spPr>
          <a:xfrm>
            <a:off x="4470088" y="3775922"/>
            <a:ext cx="1986466" cy="2917287"/>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TextBox 97">
            <a:extLst>
              <a:ext uri="{FF2B5EF4-FFF2-40B4-BE49-F238E27FC236}">
                <a16:creationId xmlns:a16="http://schemas.microsoft.com/office/drawing/2014/main" id="{F2A5F604-0D14-A249-A6CA-FCC121D9BB1A}"/>
              </a:ext>
            </a:extLst>
          </p:cNvPr>
          <p:cNvSpPr txBox="1"/>
          <p:nvPr/>
        </p:nvSpPr>
        <p:spPr>
          <a:xfrm>
            <a:off x="4485174" y="3787279"/>
            <a:ext cx="351378" cy="369332"/>
          </a:xfrm>
          <a:prstGeom prst="rect">
            <a:avLst/>
          </a:prstGeom>
          <a:noFill/>
        </p:spPr>
        <p:txBody>
          <a:bodyPr wrap="none" rtlCol="0">
            <a:spAutoFit/>
          </a:bodyPr>
          <a:lstStyle/>
          <a:p>
            <a:r>
              <a:rPr lang="en-US" altLang="zh-CN" dirty="0">
                <a:solidFill>
                  <a:schemeClr val="accent1"/>
                </a:solidFill>
                <a:latin typeface="Arial" charset="0"/>
                <a:ea typeface="Arial" charset="0"/>
                <a:cs typeface="Arial" charset="0"/>
              </a:rPr>
              <a:t>D</a:t>
            </a:r>
            <a:endParaRPr lang="en-US" dirty="0">
              <a:solidFill>
                <a:schemeClr val="accent1"/>
              </a:solidFill>
              <a:latin typeface="Arial" charset="0"/>
              <a:ea typeface="Arial" charset="0"/>
              <a:cs typeface="Arial" charset="0"/>
            </a:endParaRPr>
          </a:p>
        </p:txBody>
      </p:sp>
      <p:sp>
        <p:nvSpPr>
          <p:cNvPr id="99" name="TextBox 98">
            <a:extLst>
              <a:ext uri="{FF2B5EF4-FFF2-40B4-BE49-F238E27FC236}">
                <a16:creationId xmlns:a16="http://schemas.microsoft.com/office/drawing/2014/main" id="{C352AC86-7063-8B46-BBA1-8273E5EA6E9C}"/>
              </a:ext>
            </a:extLst>
          </p:cNvPr>
          <p:cNvSpPr txBox="1"/>
          <p:nvPr/>
        </p:nvSpPr>
        <p:spPr>
          <a:xfrm>
            <a:off x="5966357" y="3782735"/>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4" name="Rectangle 113">
            <a:extLst>
              <a:ext uri="{FF2B5EF4-FFF2-40B4-BE49-F238E27FC236}">
                <a16:creationId xmlns:a16="http://schemas.microsoft.com/office/drawing/2014/main" id="{DEA8BAB2-77F9-EA4A-8D20-DDD58E1D17E5}"/>
              </a:ext>
            </a:extLst>
          </p:cNvPr>
          <p:cNvSpPr/>
          <p:nvPr/>
        </p:nvSpPr>
        <p:spPr>
          <a:xfrm>
            <a:off x="1983598" y="1953745"/>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1</a:t>
            </a:r>
            <a:r>
              <a:rPr lang="en-US" sz="1400" dirty="0">
                <a:latin typeface="Arial"/>
                <a:cs typeface="Arial"/>
              </a:rPr>
              <a:t> </a:t>
            </a:r>
          </a:p>
        </p:txBody>
      </p:sp>
      <p:sp>
        <p:nvSpPr>
          <p:cNvPr id="157" name="Rectangle 156">
            <a:extLst>
              <a:ext uri="{FF2B5EF4-FFF2-40B4-BE49-F238E27FC236}">
                <a16:creationId xmlns:a16="http://schemas.microsoft.com/office/drawing/2014/main" id="{B7C26F81-8484-3B45-A44B-E65BAA6E7CD2}"/>
              </a:ext>
            </a:extLst>
          </p:cNvPr>
          <p:cNvSpPr/>
          <p:nvPr/>
        </p:nvSpPr>
        <p:spPr>
          <a:xfrm>
            <a:off x="4801292" y="6278481"/>
            <a:ext cx="2781274" cy="523220"/>
          </a:xfrm>
          <a:prstGeom prst="rect">
            <a:avLst/>
          </a:prstGeom>
          <a:solidFill>
            <a:srgbClr val="E6A20E"/>
          </a:solidFill>
        </p:spPr>
        <p:txBody>
          <a:bodyPr wrap="square">
            <a:spAutoFit/>
          </a:bodyPr>
          <a:lstStyle/>
          <a:p>
            <a:r>
              <a:rPr lang="en-US" altLang="zh-CN" sz="1400" dirty="0">
                <a:latin typeface="Arial"/>
                <a:cs typeface="Arial"/>
              </a:rPr>
              <a:t>Both</a:t>
            </a:r>
            <a:r>
              <a:rPr lang="zh-CN" altLang="en-US" sz="1400" dirty="0">
                <a:latin typeface="Arial"/>
                <a:cs typeface="Arial"/>
              </a:rPr>
              <a:t> </a:t>
            </a:r>
            <a:r>
              <a:rPr lang="en-US" altLang="zh-CN" sz="1400" dirty="0">
                <a:latin typeface="Arial"/>
                <a:cs typeface="Arial"/>
              </a:rPr>
              <a:t>2</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a:latin typeface="Arial"/>
                <a:cs typeface="Arial"/>
              </a:rPr>
              <a:t>8</a:t>
            </a:r>
            <a:r>
              <a:rPr lang="en-US" sz="1400" dirty="0">
                <a:latin typeface="Arial"/>
                <a:cs typeface="Arial"/>
              </a:rPr>
              <a:t> needs to be inserted AFTER </a:t>
            </a:r>
            <a:r>
              <a:rPr lang="en-US" altLang="zh-CN" sz="1400" dirty="0">
                <a:latin typeface="Arial"/>
                <a:cs typeface="Arial"/>
              </a:rPr>
              <a:t>4</a:t>
            </a:r>
            <a:r>
              <a:rPr lang="en-US" sz="1400" dirty="0">
                <a:latin typeface="Arial"/>
                <a:cs typeface="Arial"/>
              </a:rPr>
              <a:t> </a:t>
            </a:r>
          </a:p>
        </p:txBody>
      </p:sp>
      <p:sp>
        <p:nvSpPr>
          <p:cNvPr id="154" name="Rectangle 153">
            <a:extLst>
              <a:ext uri="{FF2B5EF4-FFF2-40B4-BE49-F238E27FC236}">
                <a16:creationId xmlns:a16="http://schemas.microsoft.com/office/drawing/2014/main" id="{9391881F-9E10-494C-92F2-6054597AAC0E}"/>
              </a:ext>
            </a:extLst>
          </p:cNvPr>
          <p:cNvSpPr/>
          <p:nvPr/>
        </p:nvSpPr>
        <p:spPr>
          <a:xfrm>
            <a:off x="5830018" y="4251236"/>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111" name="Rectangle 110">
            <a:extLst>
              <a:ext uri="{FF2B5EF4-FFF2-40B4-BE49-F238E27FC236}">
                <a16:creationId xmlns:a16="http://schemas.microsoft.com/office/drawing/2014/main" id="{E3132CE7-BDA8-ED4B-9BD1-2EA9BDA976F3}"/>
              </a:ext>
            </a:extLst>
          </p:cNvPr>
          <p:cNvSpPr/>
          <p:nvPr/>
        </p:nvSpPr>
        <p:spPr>
          <a:xfrm>
            <a:off x="1842782" y="1204965"/>
            <a:ext cx="1504814" cy="307777"/>
          </a:xfrm>
          <a:prstGeom prst="rect">
            <a:avLst/>
          </a:prstGeom>
          <a:solidFill>
            <a:srgbClr val="E6A20E"/>
          </a:solidFill>
        </p:spPr>
        <p:txBody>
          <a:bodyPr wrap="square">
            <a:spAutoFit/>
          </a:bodyPr>
          <a:lstStyle/>
          <a:p>
            <a:r>
              <a:rPr lang="en-US" sz="1400" dirty="0">
                <a:latin typeface="Arial"/>
                <a:cs typeface="Arial"/>
              </a:rPr>
              <a:t>Root comes first </a:t>
            </a:r>
          </a:p>
        </p:txBody>
      </p:sp>
      <p:sp>
        <p:nvSpPr>
          <p:cNvPr id="85" name="Rectangle 84">
            <a:extLst>
              <a:ext uri="{FF2B5EF4-FFF2-40B4-BE49-F238E27FC236}">
                <a16:creationId xmlns:a16="http://schemas.microsoft.com/office/drawing/2014/main" id="{A5259ADC-6578-7046-8668-560AC4BADEA3}"/>
              </a:ext>
            </a:extLst>
          </p:cNvPr>
          <p:cNvSpPr/>
          <p:nvPr/>
        </p:nvSpPr>
        <p:spPr>
          <a:xfrm>
            <a:off x="2226889" y="2702233"/>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2</a:t>
            </a:r>
            <a:r>
              <a:rPr lang="en-US" sz="1400" dirty="0">
                <a:latin typeface="Arial"/>
                <a:cs typeface="Arial"/>
              </a:rPr>
              <a:t> </a:t>
            </a:r>
          </a:p>
        </p:txBody>
      </p:sp>
      <p:sp>
        <p:nvSpPr>
          <p:cNvPr id="100" name="Rectangle 99">
            <a:extLst>
              <a:ext uri="{FF2B5EF4-FFF2-40B4-BE49-F238E27FC236}">
                <a16:creationId xmlns:a16="http://schemas.microsoft.com/office/drawing/2014/main" id="{8FB11FD2-44F3-D14B-A704-7F9E1040418A}"/>
              </a:ext>
            </a:extLst>
          </p:cNvPr>
          <p:cNvSpPr/>
          <p:nvPr/>
        </p:nvSpPr>
        <p:spPr>
          <a:xfrm>
            <a:off x="5888534" y="4983315"/>
            <a:ext cx="260112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101" name="Rectangle 100">
            <a:extLst>
              <a:ext uri="{FF2B5EF4-FFF2-40B4-BE49-F238E27FC236}">
                <a16:creationId xmlns:a16="http://schemas.microsoft.com/office/drawing/2014/main" id="{6F63F7E6-9A9C-E246-AE6D-5FB5A265BE43}"/>
              </a:ext>
            </a:extLst>
          </p:cNvPr>
          <p:cNvSpPr/>
          <p:nvPr/>
        </p:nvSpPr>
        <p:spPr>
          <a:xfrm>
            <a:off x="2541325" y="3374261"/>
            <a:ext cx="2781274" cy="307777"/>
          </a:xfrm>
          <a:prstGeom prst="rect">
            <a:avLst/>
          </a:prstGeom>
          <a:solidFill>
            <a:srgbClr val="E6A20E"/>
          </a:solidFill>
        </p:spPr>
        <p:txBody>
          <a:bodyPr wrap="square">
            <a:spAutoFit/>
          </a:bodyPr>
          <a:lstStyle/>
          <a:p>
            <a:r>
              <a:rPr lang="en-US" altLang="zh-CN" sz="1400" dirty="0">
                <a:latin typeface="Arial"/>
                <a:cs typeface="Arial"/>
              </a:rPr>
              <a:t>N</a:t>
            </a:r>
            <a:r>
              <a:rPr lang="en-US" sz="1400" dirty="0">
                <a:latin typeface="Arial"/>
                <a:cs typeface="Arial"/>
              </a:rPr>
              <a:t>eeds to be inserted AFTER </a:t>
            </a:r>
            <a:r>
              <a:rPr lang="en-US" altLang="zh-CN" sz="1400" dirty="0">
                <a:latin typeface="Arial"/>
                <a:cs typeface="Arial"/>
              </a:rPr>
              <a:t>4</a:t>
            </a:r>
            <a:r>
              <a:rPr lang="en-US" sz="1400" dirty="0">
                <a:latin typeface="Arial"/>
                <a:cs typeface="Arial"/>
              </a:rPr>
              <a:t> </a:t>
            </a:r>
          </a:p>
        </p:txBody>
      </p:sp>
      <p:sp>
        <p:nvSpPr>
          <p:cNvPr id="3" name="Rectangle 2">
            <a:extLst>
              <a:ext uri="{FF2B5EF4-FFF2-40B4-BE49-F238E27FC236}">
                <a16:creationId xmlns:a16="http://schemas.microsoft.com/office/drawing/2014/main" id="{129353C8-8A82-8D42-8EBC-5C0CC67B28C2}"/>
              </a:ext>
            </a:extLst>
          </p:cNvPr>
          <p:cNvSpPr/>
          <p:nvPr/>
        </p:nvSpPr>
        <p:spPr>
          <a:xfrm>
            <a:off x="425695" y="2918096"/>
            <a:ext cx="8292424" cy="1200329"/>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altLang="zh-CN" sz="2400" dirty="0">
                <a:latin typeface="Arial" panose="020B0604020202020204" pitchFamily="34" charset="0"/>
                <a:cs typeface="Arial" panose="020B0604020202020204" pitchFamily="34" charset="0"/>
              </a:rPr>
              <a:t>T</a:t>
            </a:r>
            <a:r>
              <a:rPr lang="en-US" sz="2400" dirty="0">
                <a:latin typeface="Arial" panose="020B0604020202020204" pitchFamily="34" charset="0"/>
                <a:cs typeface="Arial" panose="020B0604020202020204" pitchFamily="34" charset="0"/>
              </a:rPr>
              <a:t>he order in which</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we put elements into a </a:t>
            </a:r>
            <a:r>
              <a:rPr lang="en-US" altLang="zh-CN" sz="2400" dirty="0">
                <a:latin typeface="Arial" panose="020B0604020202020204" pitchFamily="34" charset="0"/>
                <a:cs typeface="Arial" panose="020B0604020202020204" pitchFamily="34" charset="0"/>
              </a:rPr>
              <a:t>BST</a:t>
            </a:r>
            <a:r>
              <a:rPr lang="en-US" sz="2400" dirty="0">
                <a:latin typeface="Arial" panose="020B0604020202020204" pitchFamily="34" charset="0"/>
                <a:cs typeface="Arial" panose="020B0604020202020204" pitchFamily="34" charset="0"/>
              </a:rPr>
              <a:t> impact</a:t>
            </a:r>
            <a:r>
              <a:rPr lang="en-US" altLang="zh-CN" sz="2400" dirty="0">
                <a:latin typeface="Arial" panose="020B0604020202020204" pitchFamily="34" charset="0"/>
                <a:cs typeface="Arial" panose="020B0604020202020204" pitchFamily="34" charset="0"/>
              </a:rPr>
              <a:t>s</a:t>
            </a:r>
            <a:r>
              <a:rPr lang="en-US" sz="2400" dirty="0">
                <a:latin typeface="Arial" panose="020B0604020202020204" pitchFamily="34" charset="0"/>
                <a:cs typeface="Arial" panose="020B0604020202020204" pitchFamily="34" charset="0"/>
              </a:rPr>
              <a:t> the shape, and</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what you‘ll see is that the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shape of </a:t>
            </a:r>
            <a:r>
              <a:rPr lang="en-US" altLang="zh-CN" sz="2400" dirty="0">
                <a:latin typeface="Arial" panose="020B0604020202020204" pitchFamily="34" charset="0"/>
                <a:cs typeface="Arial" panose="020B0604020202020204" pitchFamily="34" charset="0"/>
              </a:rPr>
              <a:t>BST</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will have a huge</a:t>
            </a:r>
            <a:r>
              <a:rPr lang="zh-CN" altLang="en-US" sz="2400" dirty="0">
                <a:latin typeface="Arial" panose="020B0604020202020204" pitchFamily="34" charset="0"/>
                <a:cs typeface="Arial" panose="020B0604020202020204" pitchFamily="34" charset="0"/>
              </a:rPr>
              <a:t> </a:t>
            </a:r>
            <a:r>
              <a:rPr lang="en-US" sz="2400" dirty="0">
                <a:latin typeface="Arial" panose="020B0604020202020204" pitchFamily="34" charset="0"/>
                <a:cs typeface="Arial" panose="020B0604020202020204" pitchFamily="34" charset="0"/>
              </a:rPr>
              <a:t>impact on the performance of operations</a:t>
            </a:r>
            <a:r>
              <a:rPr lang="en-US" altLang="zh-CN" sz="2400"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8337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2"/>
                                        </p:tgtEl>
                                        <p:attrNameLst>
                                          <p:attrName>style.visibility</p:attrName>
                                        </p:attrNameLst>
                                      </p:cBhvr>
                                      <p:to>
                                        <p:strVal val="visible"/>
                                      </p:to>
                                    </p:set>
                                    <p:animEffect transition="in" filter="dissolve">
                                      <p:cBhvr>
                                        <p:cTn id="10" dur="500"/>
                                        <p:tgtEl>
                                          <p:spTgt spid="72"/>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3"/>
                                        </p:tgtEl>
                                        <p:attrNameLst>
                                          <p:attrName>style.visibility</p:attrName>
                                        </p:attrNameLst>
                                      </p:cBhvr>
                                      <p:to>
                                        <p:strVal val="visible"/>
                                      </p:to>
                                    </p:set>
                                    <p:animEffect transition="in" filter="dissolve">
                                      <p:cBhvr>
                                        <p:cTn id="13" dur="500"/>
                                        <p:tgtEl>
                                          <p:spTgt spid="73"/>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dissolve">
                                      <p:cBhvr>
                                        <p:cTn id="16" dur="500"/>
                                        <p:tgtEl>
                                          <p:spTgt spid="74"/>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5"/>
                                        </p:tgtEl>
                                        <p:attrNameLst>
                                          <p:attrName>style.visibility</p:attrName>
                                        </p:attrNameLst>
                                      </p:cBhvr>
                                      <p:to>
                                        <p:strVal val="visible"/>
                                      </p:to>
                                    </p:set>
                                    <p:animEffect transition="in" filter="dissolve">
                                      <p:cBhvr>
                                        <p:cTn id="19" dur="500"/>
                                        <p:tgtEl>
                                          <p:spTgt spid="75"/>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6"/>
                                        </p:tgtEl>
                                        <p:attrNameLst>
                                          <p:attrName>style.visibility</p:attrName>
                                        </p:attrNameLst>
                                      </p:cBhvr>
                                      <p:to>
                                        <p:strVal val="visible"/>
                                      </p:to>
                                    </p:set>
                                    <p:animEffect transition="in" filter="dissolve">
                                      <p:cBhvr>
                                        <p:cTn id="22" dur="500"/>
                                        <p:tgtEl>
                                          <p:spTgt spid="76"/>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77"/>
                                        </p:tgtEl>
                                        <p:attrNameLst>
                                          <p:attrName>style.visibility</p:attrName>
                                        </p:attrNameLst>
                                      </p:cBhvr>
                                      <p:to>
                                        <p:strVal val="visible"/>
                                      </p:to>
                                    </p:set>
                                    <p:animEffect transition="in" filter="dissolve">
                                      <p:cBhvr>
                                        <p:cTn id="25" dur="500"/>
                                        <p:tgtEl>
                                          <p:spTgt spid="77"/>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78"/>
                                        </p:tgtEl>
                                        <p:attrNameLst>
                                          <p:attrName>style.visibility</p:attrName>
                                        </p:attrNameLst>
                                      </p:cBhvr>
                                      <p:to>
                                        <p:strVal val="visible"/>
                                      </p:to>
                                    </p:set>
                                    <p:animEffect transition="in" filter="dissolve">
                                      <p:cBhvr>
                                        <p:cTn id="28" dur="500"/>
                                        <p:tgtEl>
                                          <p:spTgt spid="78"/>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dissolve">
                                      <p:cBhvr>
                                        <p:cTn id="31" dur="500"/>
                                        <p:tgtEl>
                                          <p:spTgt spid="79"/>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81"/>
                                        </p:tgtEl>
                                        <p:attrNameLst>
                                          <p:attrName>style.visibility</p:attrName>
                                        </p:attrNameLst>
                                      </p:cBhvr>
                                      <p:to>
                                        <p:strVal val="visible"/>
                                      </p:to>
                                    </p:set>
                                    <p:animEffect transition="in" filter="dissolve">
                                      <p:cBhvr>
                                        <p:cTn id="37" dur="500"/>
                                        <p:tgtEl>
                                          <p:spTgt spid="81"/>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82"/>
                                        </p:tgtEl>
                                        <p:attrNameLst>
                                          <p:attrName>style.visibility</p:attrName>
                                        </p:attrNameLst>
                                      </p:cBhvr>
                                      <p:to>
                                        <p:strVal val="visible"/>
                                      </p:to>
                                    </p:set>
                                    <p:animEffect transition="in" filter="dissolve">
                                      <p:cBhvr>
                                        <p:cTn id="40" dur="500"/>
                                        <p:tgtEl>
                                          <p:spTgt spid="82"/>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83"/>
                                        </p:tgtEl>
                                        <p:attrNameLst>
                                          <p:attrName>style.visibility</p:attrName>
                                        </p:attrNameLst>
                                      </p:cBhvr>
                                      <p:to>
                                        <p:strVal val="visible"/>
                                      </p:to>
                                    </p:set>
                                    <p:animEffect transition="in" filter="dissolve">
                                      <p:cBhvr>
                                        <p:cTn id="43" dur="500"/>
                                        <p:tgtEl>
                                          <p:spTgt spid="83"/>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111"/>
                                        </p:tgtEl>
                                        <p:attrNameLst>
                                          <p:attrName>style.visibility</p:attrName>
                                        </p:attrNameLst>
                                      </p:cBhvr>
                                      <p:to>
                                        <p:strVal val="visible"/>
                                      </p:to>
                                    </p:set>
                                    <p:animEffect transition="in" filter="dissolve">
                                      <p:cBhvr>
                                        <p:cTn id="48" dur="500"/>
                                        <p:tgtEl>
                                          <p:spTgt spid="111"/>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5"/>
                                        </p:tgtEl>
                                        <p:attrNameLst>
                                          <p:attrName>style.visibility</p:attrName>
                                        </p:attrNameLst>
                                      </p:cBhvr>
                                      <p:to>
                                        <p:strVal val="visible"/>
                                      </p:to>
                                    </p:set>
                                    <p:animEffect transition="in" filter="dissolve">
                                      <p:cBhvr>
                                        <p:cTn id="53" dur="500"/>
                                        <p:tgtEl>
                                          <p:spTgt spid="11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16"/>
                                        </p:tgtEl>
                                        <p:attrNameLst>
                                          <p:attrName>style.visibility</p:attrName>
                                        </p:attrNameLst>
                                      </p:cBhvr>
                                      <p:to>
                                        <p:strVal val="visible"/>
                                      </p:to>
                                    </p:set>
                                    <p:animEffect transition="in" filter="dissolve">
                                      <p:cBhvr>
                                        <p:cTn id="56" dur="500"/>
                                        <p:tgtEl>
                                          <p:spTgt spid="116"/>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114"/>
                                        </p:tgtEl>
                                        <p:attrNameLst>
                                          <p:attrName>style.visibility</p:attrName>
                                        </p:attrNameLst>
                                      </p:cBhvr>
                                      <p:to>
                                        <p:strVal val="visible"/>
                                      </p:to>
                                    </p:set>
                                    <p:animEffect transition="in" filter="dissolve">
                                      <p:cBhvr>
                                        <p:cTn id="61" dur="500"/>
                                        <p:tgtEl>
                                          <p:spTgt spid="114"/>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dissolve">
                                      <p:cBhvr>
                                        <p:cTn id="66" dur="500"/>
                                        <p:tgtEl>
                                          <p:spTgt spid="120"/>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dissolve">
                                      <p:cBhvr>
                                        <p:cTn id="69" dur="500"/>
                                        <p:tgtEl>
                                          <p:spTgt spid="121"/>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122"/>
                                        </p:tgtEl>
                                        <p:attrNameLst>
                                          <p:attrName>style.visibility</p:attrName>
                                        </p:attrNameLst>
                                      </p:cBhvr>
                                      <p:to>
                                        <p:strVal val="visible"/>
                                      </p:to>
                                    </p:set>
                                    <p:animEffect transition="in" filter="dissolve">
                                      <p:cBhvr>
                                        <p:cTn id="72" dur="500"/>
                                        <p:tgtEl>
                                          <p:spTgt spid="122"/>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85"/>
                                        </p:tgtEl>
                                        <p:attrNameLst>
                                          <p:attrName>style.visibility</p:attrName>
                                        </p:attrNameLst>
                                      </p:cBhvr>
                                      <p:to>
                                        <p:strVal val="visible"/>
                                      </p:to>
                                    </p:set>
                                    <p:animEffect transition="in" filter="dissolve">
                                      <p:cBhvr>
                                        <p:cTn id="77" dur="500"/>
                                        <p:tgtEl>
                                          <p:spTgt spid="85"/>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grpId="0" nodeType="clickEffect">
                                  <p:stCondLst>
                                    <p:cond delay="0"/>
                                  </p:stCondLst>
                                  <p:childTnLst>
                                    <p:set>
                                      <p:cBhvr>
                                        <p:cTn id="81" dur="1" fill="hold">
                                          <p:stCondLst>
                                            <p:cond delay="0"/>
                                          </p:stCondLst>
                                        </p:cTn>
                                        <p:tgtEl>
                                          <p:spTgt spid="125"/>
                                        </p:tgtEl>
                                        <p:attrNameLst>
                                          <p:attrName>style.visibility</p:attrName>
                                        </p:attrNameLst>
                                      </p:cBhvr>
                                      <p:to>
                                        <p:strVal val="visible"/>
                                      </p:to>
                                    </p:set>
                                    <p:animEffect transition="in" filter="dissolve">
                                      <p:cBhvr>
                                        <p:cTn id="82" dur="500"/>
                                        <p:tgtEl>
                                          <p:spTgt spid="125"/>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126"/>
                                        </p:tgtEl>
                                        <p:attrNameLst>
                                          <p:attrName>style.visibility</p:attrName>
                                        </p:attrNameLst>
                                      </p:cBhvr>
                                      <p:to>
                                        <p:strVal val="visible"/>
                                      </p:to>
                                    </p:set>
                                    <p:animEffect transition="in" filter="dissolve">
                                      <p:cBhvr>
                                        <p:cTn id="85" dur="500"/>
                                        <p:tgtEl>
                                          <p:spTgt spid="126"/>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127"/>
                                        </p:tgtEl>
                                        <p:attrNameLst>
                                          <p:attrName>style.visibility</p:attrName>
                                        </p:attrNameLst>
                                      </p:cBhvr>
                                      <p:to>
                                        <p:strVal val="visible"/>
                                      </p:to>
                                    </p:set>
                                    <p:animEffect transition="in" filter="dissolve">
                                      <p:cBhvr>
                                        <p:cTn id="88" dur="500"/>
                                        <p:tgtEl>
                                          <p:spTgt spid="127"/>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128"/>
                                        </p:tgtEl>
                                        <p:attrNameLst>
                                          <p:attrName>style.visibility</p:attrName>
                                        </p:attrNameLst>
                                      </p:cBhvr>
                                      <p:to>
                                        <p:strVal val="visible"/>
                                      </p:to>
                                    </p:set>
                                    <p:animEffect transition="in" filter="dissolve">
                                      <p:cBhvr>
                                        <p:cTn id="91" dur="500"/>
                                        <p:tgtEl>
                                          <p:spTgt spid="128"/>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101"/>
                                        </p:tgtEl>
                                        <p:attrNameLst>
                                          <p:attrName>style.visibility</p:attrName>
                                        </p:attrNameLst>
                                      </p:cBhvr>
                                      <p:to>
                                        <p:strVal val="visible"/>
                                      </p:to>
                                    </p:set>
                                    <p:animEffect transition="in" filter="dissolve">
                                      <p:cBhvr>
                                        <p:cTn id="96" dur="500"/>
                                        <p:tgtEl>
                                          <p:spTgt spid="101"/>
                                        </p:tgtEl>
                                      </p:cBhvr>
                                    </p:animEffect>
                                  </p:childTnLst>
                                </p:cTn>
                              </p:par>
                            </p:childTnLst>
                          </p:cTn>
                        </p:par>
                      </p:childTnLst>
                    </p:cTn>
                  </p:par>
                  <p:par>
                    <p:cTn id="97" fill="hold">
                      <p:stCondLst>
                        <p:cond delay="indefinite"/>
                      </p:stCondLst>
                      <p:childTnLst>
                        <p:par>
                          <p:cTn id="98" fill="hold">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30"/>
                                        </p:tgtEl>
                                        <p:attrNameLst>
                                          <p:attrName>style.visibility</p:attrName>
                                        </p:attrNameLst>
                                      </p:cBhvr>
                                      <p:to>
                                        <p:strVal val="visible"/>
                                      </p:to>
                                    </p:set>
                                    <p:animEffect transition="in" filter="dissolve">
                                      <p:cBhvr>
                                        <p:cTn id="101" dur="500"/>
                                        <p:tgtEl>
                                          <p:spTgt spid="130"/>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31"/>
                                        </p:tgtEl>
                                        <p:attrNameLst>
                                          <p:attrName>style.visibility</p:attrName>
                                        </p:attrNameLst>
                                      </p:cBhvr>
                                      <p:to>
                                        <p:strVal val="visible"/>
                                      </p:to>
                                    </p:set>
                                    <p:animEffect transition="in" filter="dissolve">
                                      <p:cBhvr>
                                        <p:cTn id="104" dur="500"/>
                                        <p:tgtEl>
                                          <p:spTgt spid="131"/>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32"/>
                                        </p:tgtEl>
                                        <p:attrNameLst>
                                          <p:attrName>style.visibility</p:attrName>
                                        </p:attrNameLst>
                                      </p:cBhvr>
                                      <p:to>
                                        <p:strVal val="visible"/>
                                      </p:to>
                                    </p:set>
                                    <p:animEffect transition="in" filter="dissolve">
                                      <p:cBhvr>
                                        <p:cTn id="107" dur="500"/>
                                        <p:tgtEl>
                                          <p:spTgt spid="132"/>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33"/>
                                        </p:tgtEl>
                                        <p:attrNameLst>
                                          <p:attrName>style.visibility</p:attrName>
                                        </p:attrNameLst>
                                      </p:cBhvr>
                                      <p:to>
                                        <p:strVal val="visible"/>
                                      </p:to>
                                    </p:set>
                                    <p:animEffect transition="in" filter="dissolve">
                                      <p:cBhvr>
                                        <p:cTn id="110" dur="500"/>
                                        <p:tgtEl>
                                          <p:spTgt spid="133"/>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34"/>
                                        </p:tgtEl>
                                        <p:attrNameLst>
                                          <p:attrName>style.visibility</p:attrName>
                                        </p:attrNameLst>
                                      </p:cBhvr>
                                      <p:to>
                                        <p:strVal val="visible"/>
                                      </p:to>
                                    </p:set>
                                    <p:animEffect transition="in" filter="dissolve">
                                      <p:cBhvr>
                                        <p:cTn id="113" dur="500"/>
                                        <p:tgtEl>
                                          <p:spTgt spid="134"/>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106"/>
                                        </p:tgtEl>
                                        <p:attrNameLst>
                                          <p:attrName>style.visibility</p:attrName>
                                        </p:attrNameLst>
                                      </p:cBhvr>
                                      <p:to>
                                        <p:strVal val="visible"/>
                                      </p:to>
                                    </p:set>
                                    <p:animEffect transition="in" filter="dissolve">
                                      <p:cBhvr>
                                        <p:cTn id="118" dur="500"/>
                                        <p:tgtEl>
                                          <p:spTgt spid="10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86"/>
                                        </p:tgtEl>
                                        <p:attrNameLst>
                                          <p:attrName>style.visibility</p:attrName>
                                        </p:attrNameLst>
                                      </p:cBhvr>
                                      <p:to>
                                        <p:strVal val="visible"/>
                                      </p:to>
                                    </p:set>
                                    <p:animEffect transition="in" filter="dissolve">
                                      <p:cBhvr>
                                        <p:cTn id="123" dur="500"/>
                                        <p:tgtEl>
                                          <p:spTgt spid="8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87"/>
                                        </p:tgtEl>
                                        <p:attrNameLst>
                                          <p:attrName>style.visibility</p:attrName>
                                        </p:attrNameLst>
                                      </p:cBhvr>
                                      <p:to>
                                        <p:strVal val="visible"/>
                                      </p:to>
                                    </p:set>
                                    <p:animEffect transition="in" filter="dissolve">
                                      <p:cBhvr>
                                        <p:cTn id="126" dur="500"/>
                                        <p:tgtEl>
                                          <p:spTgt spid="8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88"/>
                                        </p:tgtEl>
                                        <p:attrNameLst>
                                          <p:attrName>style.visibility</p:attrName>
                                        </p:attrNameLst>
                                      </p:cBhvr>
                                      <p:to>
                                        <p:strVal val="visible"/>
                                      </p:to>
                                    </p:set>
                                    <p:animEffect transition="in" filter="dissolve">
                                      <p:cBhvr>
                                        <p:cTn id="129" dur="500"/>
                                        <p:tgtEl>
                                          <p:spTgt spid="8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9"/>
                                        </p:tgtEl>
                                        <p:attrNameLst>
                                          <p:attrName>style.visibility</p:attrName>
                                        </p:attrNameLst>
                                      </p:cBhvr>
                                      <p:to>
                                        <p:strVal val="visible"/>
                                      </p:to>
                                    </p:set>
                                    <p:animEffect transition="in" filter="dissolve">
                                      <p:cBhvr>
                                        <p:cTn id="132" dur="500"/>
                                        <p:tgtEl>
                                          <p:spTgt spid="8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90"/>
                                        </p:tgtEl>
                                        <p:attrNameLst>
                                          <p:attrName>style.visibility</p:attrName>
                                        </p:attrNameLst>
                                      </p:cBhvr>
                                      <p:to>
                                        <p:strVal val="visible"/>
                                      </p:to>
                                    </p:set>
                                    <p:animEffect transition="in" filter="dissolve">
                                      <p:cBhvr>
                                        <p:cTn id="135" dur="500"/>
                                        <p:tgtEl>
                                          <p:spTgt spid="9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91"/>
                                        </p:tgtEl>
                                        <p:attrNameLst>
                                          <p:attrName>style.visibility</p:attrName>
                                        </p:attrNameLst>
                                      </p:cBhvr>
                                      <p:to>
                                        <p:strVal val="visible"/>
                                      </p:to>
                                    </p:set>
                                    <p:animEffect transition="in" filter="dissolve">
                                      <p:cBhvr>
                                        <p:cTn id="138" dur="500"/>
                                        <p:tgtEl>
                                          <p:spTgt spid="9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dissolve">
                                      <p:cBhvr>
                                        <p:cTn id="141" dur="500"/>
                                        <p:tgtEl>
                                          <p:spTgt spid="9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93"/>
                                        </p:tgtEl>
                                        <p:attrNameLst>
                                          <p:attrName>style.visibility</p:attrName>
                                        </p:attrNameLst>
                                      </p:cBhvr>
                                      <p:to>
                                        <p:strVal val="visible"/>
                                      </p:to>
                                    </p:set>
                                    <p:animEffect transition="in" filter="dissolve">
                                      <p:cBhvr>
                                        <p:cTn id="144" dur="500"/>
                                        <p:tgtEl>
                                          <p:spTgt spid="9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94"/>
                                        </p:tgtEl>
                                        <p:attrNameLst>
                                          <p:attrName>style.visibility</p:attrName>
                                        </p:attrNameLst>
                                      </p:cBhvr>
                                      <p:to>
                                        <p:strVal val="visible"/>
                                      </p:to>
                                    </p:set>
                                    <p:animEffect transition="in" filter="dissolve">
                                      <p:cBhvr>
                                        <p:cTn id="147" dur="500"/>
                                        <p:tgtEl>
                                          <p:spTgt spid="9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95"/>
                                        </p:tgtEl>
                                        <p:attrNameLst>
                                          <p:attrName>style.visibility</p:attrName>
                                        </p:attrNameLst>
                                      </p:cBhvr>
                                      <p:to>
                                        <p:strVal val="visible"/>
                                      </p:to>
                                    </p:set>
                                    <p:animEffect transition="in" filter="dissolve">
                                      <p:cBhvr>
                                        <p:cTn id="150" dur="500"/>
                                        <p:tgtEl>
                                          <p:spTgt spid="9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96"/>
                                        </p:tgtEl>
                                        <p:attrNameLst>
                                          <p:attrName>style.visibility</p:attrName>
                                        </p:attrNameLst>
                                      </p:cBhvr>
                                      <p:to>
                                        <p:strVal val="visible"/>
                                      </p:to>
                                    </p:set>
                                    <p:animEffect transition="in" filter="dissolve">
                                      <p:cBhvr>
                                        <p:cTn id="153" dur="500"/>
                                        <p:tgtEl>
                                          <p:spTgt spid="9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97"/>
                                        </p:tgtEl>
                                        <p:attrNameLst>
                                          <p:attrName>style.visibility</p:attrName>
                                        </p:attrNameLst>
                                      </p:cBhvr>
                                      <p:to>
                                        <p:strVal val="visible"/>
                                      </p:to>
                                    </p:set>
                                    <p:animEffect transition="in" filter="dissolve">
                                      <p:cBhvr>
                                        <p:cTn id="156" dur="500"/>
                                        <p:tgtEl>
                                          <p:spTgt spid="9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98"/>
                                        </p:tgtEl>
                                        <p:attrNameLst>
                                          <p:attrName>style.visibility</p:attrName>
                                        </p:attrNameLst>
                                      </p:cBhvr>
                                      <p:to>
                                        <p:strVal val="visible"/>
                                      </p:to>
                                    </p:set>
                                    <p:animEffect transition="in" filter="dissolve">
                                      <p:cBhvr>
                                        <p:cTn id="159" dur="500"/>
                                        <p:tgtEl>
                                          <p:spTgt spid="98"/>
                                        </p:tgtEl>
                                      </p:cBhvr>
                                    </p:animEffect>
                                  </p:childTnLst>
                                </p:cTn>
                              </p:par>
                            </p:childTnLst>
                          </p:cTn>
                        </p:par>
                      </p:childTnLst>
                    </p:cTn>
                  </p:par>
                  <p:par>
                    <p:cTn id="160" fill="hold">
                      <p:stCondLst>
                        <p:cond delay="indefinite"/>
                      </p:stCondLst>
                      <p:childTnLst>
                        <p:par>
                          <p:cTn id="161" fill="hold">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154"/>
                                        </p:tgtEl>
                                        <p:attrNameLst>
                                          <p:attrName>style.visibility</p:attrName>
                                        </p:attrNameLst>
                                      </p:cBhvr>
                                      <p:to>
                                        <p:strVal val="visible"/>
                                      </p:to>
                                    </p:set>
                                    <p:animEffect transition="in" filter="dissolve">
                                      <p:cBhvr>
                                        <p:cTn id="164" dur="500"/>
                                        <p:tgtEl>
                                          <p:spTgt spid="154"/>
                                        </p:tgtEl>
                                      </p:cBhvr>
                                    </p:animEffect>
                                  </p:childTnLst>
                                </p:cTn>
                              </p:par>
                            </p:childTnLst>
                          </p:cTn>
                        </p:par>
                      </p:childTnLst>
                    </p:cTn>
                  </p:par>
                  <p:par>
                    <p:cTn id="165" fill="hold">
                      <p:stCondLst>
                        <p:cond delay="indefinite"/>
                      </p:stCondLst>
                      <p:childTnLst>
                        <p:par>
                          <p:cTn id="166" fill="hold">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158"/>
                                        </p:tgtEl>
                                        <p:attrNameLst>
                                          <p:attrName>style.visibility</p:attrName>
                                        </p:attrNameLst>
                                      </p:cBhvr>
                                      <p:to>
                                        <p:strVal val="visible"/>
                                      </p:to>
                                    </p:set>
                                    <p:animEffect transition="in" filter="dissolve">
                                      <p:cBhvr>
                                        <p:cTn id="169" dur="500"/>
                                        <p:tgtEl>
                                          <p:spTgt spid="158"/>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159"/>
                                        </p:tgtEl>
                                        <p:attrNameLst>
                                          <p:attrName>style.visibility</p:attrName>
                                        </p:attrNameLst>
                                      </p:cBhvr>
                                      <p:to>
                                        <p:strVal val="visible"/>
                                      </p:to>
                                    </p:set>
                                    <p:animEffect transition="in" filter="dissolve">
                                      <p:cBhvr>
                                        <p:cTn id="172" dur="500"/>
                                        <p:tgtEl>
                                          <p:spTgt spid="159"/>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100"/>
                                        </p:tgtEl>
                                        <p:attrNameLst>
                                          <p:attrName>style.visibility</p:attrName>
                                        </p:attrNameLst>
                                      </p:cBhvr>
                                      <p:to>
                                        <p:strVal val="visible"/>
                                      </p:to>
                                    </p:set>
                                    <p:animEffect transition="in" filter="dissolve">
                                      <p:cBhvr>
                                        <p:cTn id="177" dur="500"/>
                                        <p:tgtEl>
                                          <p:spTgt spid="100"/>
                                        </p:tgtEl>
                                      </p:cBhvr>
                                    </p:animEffect>
                                  </p:childTnLst>
                                </p:cTn>
                              </p:par>
                            </p:childTnLst>
                          </p:cTn>
                        </p:par>
                      </p:childTnLst>
                    </p:cTn>
                  </p:par>
                  <p:par>
                    <p:cTn id="178" fill="hold">
                      <p:stCondLst>
                        <p:cond delay="indefinite"/>
                      </p:stCondLst>
                      <p:childTnLst>
                        <p:par>
                          <p:cTn id="179" fill="hold">
                            <p:stCondLst>
                              <p:cond delay="0"/>
                            </p:stCondLst>
                            <p:childTnLst>
                              <p:par>
                                <p:cTn id="180" presetID="9" presetClass="entr" presetSubtype="0" fill="hold" grpId="0" nodeType="clickEffect">
                                  <p:stCondLst>
                                    <p:cond delay="0"/>
                                  </p:stCondLst>
                                  <p:childTnLst>
                                    <p:set>
                                      <p:cBhvr>
                                        <p:cTn id="181" dur="1" fill="hold">
                                          <p:stCondLst>
                                            <p:cond delay="0"/>
                                          </p:stCondLst>
                                        </p:cTn>
                                        <p:tgtEl>
                                          <p:spTgt spid="160"/>
                                        </p:tgtEl>
                                        <p:attrNameLst>
                                          <p:attrName>style.visibility</p:attrName>
                                        </p:attrNameLst>
                                      </p:cBhvr>
                                      <p:to>
                                        <p:strVal val="visible"/>
                                      </p:to>
                                    </p:set>
                                    <p:animEffect transition="in" filter="dissolve">
                                      <p:cBhvr>
                                        <p:cTn id="182" dur="500"/>
                                        <p:tgtEl>
                                          <p:spTgt spid="1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61"/>
                                        </p:tgtEl>
                                        <p:attrNameLst>
                                          <p:attrName>style.visibility</p:attrName>
                                        </p:attrNameLst>
                                      </p:cBhvr>
                                      <p:to>
                                        <p:strVal val="visible"/>
                                      </p:to>
                                    </p:set>
                                    <p:animEffect transition="in" filter="dissolve">
                                      <p:cBhvr>
                                        <p:cTn id="185" dur="500"/>
                                        <p:tgtEl>
                                          <p:spTgt spid="1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62"/>
                                        </p:tgtEl>
                                        <p:attrNameLst>
                                          <p:attrName>style.visibility</p:attrName>
                                        </p:attrNameLst>
                                      </p:cBhvr>
                                      <p:to>
                                        <p:strVal val="visible"/>
                                      </p:to>
                                    </p:set>
                                    <p:animEffect transition="in" filter="dissolve">
                                      <p:cBhvr>
                                        <p:cTn id="188" dur="500"/>
                                        <p:tgtEl>
                                          <p:spTgt spid="16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57"/>
                                        </p:tgtEl>
                                        <p:attrNameLst>
                                          <p:attrName>style.visibility</p:attrName>
                                        </p:attrNameLst>
                                      </p:cBhvr>
                                      <p:to>
                                        <p:strVal val="visible"/>
                                      </p:to>
                                    </p:set>
                                    <p:animEffect transition="in" filter="dissolve">
                                      <p:cBhvr>
                                        <p:cTn id="193" dur="500"/>
                                        <p:tgtEl>
                                          <p:spTgt spid="157"/>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dissolve">
                                      <p:cBhvr>
                                        <p:cTn id="198" dur="500"/>
                                        <p:tgtEl>
                                          <p:spTgt spid="16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dissolve">
                                      <p:cBhvr>
                                        <p:cTn id="201" dur="500"/>
                                        <p:tgtEl>
                                          <p:spTgt spid="16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67"/>
                                        </p:tgtEl>
                                        <p:attrNameLst>
                                          <p:attrName>style.visibility</p:attrName>
                                        </p:attrNameLst>
                                      </p:cBhvr>
                                      <p:to>
                                        <p:strVal val="visible"/>
                                      </p:to>
                                    </p:set>
                                    <p:animEffect transition="in" filter="dissolve">
                                      <p:cBhvr>
                                        <p:cTn id="204" dur="500"/>
                                        <p:tgtEl>
                                          <p:spTgt spid="16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68"/>
                                        </p:tgtEl>
                                        <p:attrNameLst>
                                          <p:attrName>style.visibility</p:attrName>
                                        </p:attrNameLst>
                                      </p:cBhvr>
                                      <p:to>
                                        <p:strVal val="visible"/>
                                      </p:to>
                                    </p:set>
                                    <p:animEffect transition="in" filter="dissolve">
                                      <p:cBhvr>
                                        <p:cTn id="207" dur="500"/>
                                        <p:tgtEl>
                                          <p:spTgt spid="16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69"/>
                                        </p:tgtEl>
                                        <p:attrNameLst>
                                          <p:attrName>style.visibility</p:attrName>
                                        </p:attrNameLst>
                                      </p:cBhvr>
                                      <p:to>
                                        <p:strVal val="visible"/>
                                      </p:to>
                                    </p:set>
                                    <p:animEffect transition="in" filter="dissolve">
                                      <p:cBhvr>
                                        <p:cTn id="210" dur="500"/>
                                        <p:tgtEl>
                                          <p:spTgt spid="16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70"/>
                                        </p:tgtEl>
                                        <p:attrNameLst>
                                          <p:attrName>style.visibility</p:attrName>
                                        </p:attrNameLst>
                                      </p:cBhvr>
                                      <p:to>
                                        <p:strVal val="visible"/>
                                      </p:to>
                                    </p:set>
                                    <p:animEffect transition="in" filter="dissolve">
                                      <p:cBhvr>
                                        <p:cTn id="213" dur="500"/>
                                        <p:tgtEl>
                                          <p:spTgt spid="17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71"/>
                                        </p:tgtEl>
                                        <p:attrNameLst>
                                          <p:attrName>style.visibility</p:attrName>
                                        </p:attrNameLst>
                                      </p:cBhvr>
                                      <p:to>
                                        <p:strVal val="visible"/>
                                      </p:to>
                                    </p:set>
                                    <p:animEffect transition="in" filter="dissolve">
                                      <p:cBhvr>
                                        <p:cTn id="216" dur="500"/>
                                        <p:tgtEl>
                                          <p:spTgt spid="171"/>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72"/>
                                        </p:tgtEl>
                                        <p:attrNameLst>
                                          <p:attrName>style.visibility</p:attrName>
                                        </p:attrNameLst>
                                      </p:cBhvr>
                                      <p:to>
                                        <p:strVal val="visible"/>
                                      </p:to>
                                    </p:set>
                                    <p:animEffect transition="in" filter="dissolve">
                                      <p:cBhvr>
                                        <p:cTn id="219" dur="500"/>
                                        <p:tgtEl>
                                          <p:spTgt spid="17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73"/>
                                        </p:tgtEl>
                                        <p:attrNameLst>
                                          <p:attrName>style.visibility</p:attrName>
                                        </p:attrNameLst>
                                      </p:cBhvr>
                                      <p:to>
                                        <p:strVal val="visible"/>
                                      </p:to>
                                    </p:set>
                                    <p:animEffect transition="in" filter="dissolve">
                                      <p:cBhvr>
                                        <p:cTn id="222" dur="500"/>
                                        <p:tgtEl>
                                          <p:spTgt spid="173"/>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74"/>
                                        </p:tgtEl>
                                        <p:attrNameLst>
                                          <p:attrName>style.visibility</p:attrName>
                                        </p:attrNameLst>
                                      </p:cBhvr>
                                      <p:to>
                                        <p:strVal val="visible"/>
                                      </p:to>
                                    </p:set>
                                    <p:animEffect transition="in" filter="dissolve">
                                      <p:cBhvr>
                                        <p:cTn id="225" dur="500"/>
                                        <p:tgtEl>
                                          <p:spTgt spid="174"/>
                                        </p:tgtEl>
                                      </p:cBhvr>
                                    </p:animEffect>
                                  </p:childTnLst>
                                </p:cTn>
                              </p:par>
                            </p:childTnLst>
                          </p:cTn>
                        </p:par>
                      </p:childTnLst>
                    </p:cTn>
                  </p:par>
                  <p:par>
                    <p:cTn id="226" fill="hold">
                      <p:stCondLst>
                        <p:cond delay="indefinite"/>
                      </p:stCondLst>
                      <p:childTnLst>
                        <p:par>
                          <p:cTn id="227" fill="hold">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99"/>
                                        </p:tgtEl>
                                        <p:attrNameLst>
                                          <p:attrName>style.visibility</p:attrName>
                                        </p:attrNameLst>
                                      </p:cBhvr>
                                      <p:to>
                                        <p:strVal val="visible"/>
                                      </p:to>
                                    </p:set>
                                    <p:animEffect transition="in" filter="dissolve">
                                      <p:cBhvr>
                                        <p:cTn id="230" dur="500"/>
                                        <p:tgtEl>
                                          <p:spTgt spid="99"/>
                                        </p:tgtEl>
                                      </p:cBhvr>
                                    </p:animEffect>
                                  </p:childTnLst>
                                </p:cTn>
                              </p:par>
                            </p:childTnLst>
                          </p:cTn>
                        </p:par>
                      </p:childTnLst>
                    </p:cTn>
                  </p:par>
                  <p:par>
                    <p:cTn id="231" fill="hold">
                      <p:stCondLst>
                        <p:cond delay="indefinite"/>
                      </p:stCondLst>
                      <p:childTnLst>
                        <p:par>
                          <p:cTn id="232" fill="hold">
                            <p:stCondLst>
                              <p:cond delay="0"/>
                            </p:stCondLst>
                            <p:childTnLst>
                              <p:par>
                                <p:cTn id="233" presetID="9" presetClass="entr" presetSubtype="0" fill="hold" grpId="0" nodeType="clickEffect">
                                  <p:stCondLst>
                                    <p:cond delay="0"/>
                                  </p:stCondLst>
                                  <p:childTnLst>
                                    <p:set>
                                      <p:cBhvr>
                                        <p:cTn id="234" dur="1" fill="hold">
                                          <p:stCondLst>
                                            <p:cond delay="0"/>
                                          </p:stCondLst>
                                        </p:cTn>
                                        <p:tgtEl>
                                          <p:spTgt spid="3"/>
                                        </p:tgtEl>
                                        <p:attrNameLst>
                                          <p:attrName>style.visibility</p:attrName>
                                        </p:attrNameLst>
                                      </p:cBhvr>
                                      <p:to>
                                        <p:strVal val="visible"/>
                                      </p:to>
                                    </p:set>
                                    <p:animEffect transition="in" filter="dissolve">
                                      <p:cBhvr>
                                        <p:cTn id="2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 grpId="0"/>
      <p:bldP spid="115" grpId="0" animBg="1"/>
      <p:bldP spid="116" grpId="0" animBg="1"/>
      <p:bldP spid="120" grpId="0" animBg="1"/>
      <p:bldP spid="121" grpId="0" animBg="1"/>
      <p:bldP spid="122" grpId="0" animBg="1"/>
      <p:bldP spid="125" grpId="0" animBg="1"/>
      <p:bldP spid="126" grpId="0" animBg="1"/>
      <p:bldP spid="127" grpId="0" animBg="1"/>
      <p:bldP spid="128" grpId="0" animBg="1"/>
      <p:bldP spid="130" grpId="0" animBg="1"/>
      <p:bldP spid="131" grpId="0" animBg="1"/>
      <p:bldP spid="132" grpId="0" animBg="1"/>
      <p:bldP spid="133" grpId="0" animBg="1"/>
      <p:bldP spid="134" grpId="0" animBg="1"/>
      <p:bldP spid="158" grpId="0" animBg="1"/>
      <p:bldP spid="159" grpId="0" animBg="1"/>
      <p:bldP spid="160" grpId="0" animBg="1"/>
      <p:bldP spid="161" grpId="0" animBg="1"/>
      <p:bldP spid="162"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p:bldP spid="99" grpId="0"/>
      <p:bldP spid="114" grpId="0" animBg="1"/>
      <p:bldP spid="157" grpId="0" animBg="1"/>
      <p:bldP spid="154" grpId="0" animBg="1"/>
      <p:bldP spid="111" grpId="0" animBg="1"/>
      <p:bldP spid="85" grpId="0" animBg="1"/>
      <p:bldP spid="100" grpId="0" animBg="1"/>
      <p:bldP spid="101" grpId="0" animBg="1"/>
      <p:bldP spid="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11083-CD30-9008-2C09-54173D2145BC}"/>
              </a:ext>
            </a:extLst>
          </p:cNvPr>
          <p:cNvSpPr>
            <a:spLocks noGrp="1"/>
          </p:cNvSpPr>
          <p:nvPr>
            <p:ph type="title"/>
          </p:nvPr>
        </p:nvSpPr>
        <p:spPr/>
        <p:txBody>
          <a:bodyPr/>
          <a:lstStyle/>
          <a:p>
            <a:r>
              <a:rPr lang="en-GB" dirty="0"/>
              <a:t>Video Tutorial</a:t>
            </a:r>
            <a:endParaRPr lang="en-SE" dirty="0"/>
          </a:p>
        </p:txBody>
      </p:sp>
      <p:sp>
        <p:nvSpPr>
          <p:cNvPr id="3" name="Content Placeholder 2">
            <a:extLst>
              <a:ext uri="{FF2B5EF4-FFF2-40B4-BE49-F238E27FC236}">
                <a16:creationId xmlns:a16="http://schemas.microsoft.com/office/drawing/2014/main" id="{ADA759BA-B4E7-6DAE-B6DF-79D16A5C40CA}"/>
              </a:ext>
            </a:extLst>
          </p:cNvPr>
          <p:cNvSpPr>
            <a:spLocks noGrp="1"/>
          </p:cNvSpPr>
          <p:nvPr>
            <p:ph idx="1"/>
          </p:nvPr>
        </p:nvSpPr>
        <p:spPr/>
        <p:txBody>
          <a:bodyPr/>
          <a:lstStyle/>
          <a:p>
            <a:r>
              <a:rPr lang="en-GB" sz="2400" dirty="0"/>
              <a:t>Binary Search Trees (BST) Explained in Animated Demo</a:t>
            </a:r>
          </a:p>
          <a:p>
            <a:pPr lvl="1"/>
            <a:r>
              <a:rPr lang="en-GB" dirty="0">
                <a:hlinkClick r:id="rId2"/>
              </a:rPr>
              <a:t>https://www.youtube.com/watch?v=mtvbVLK5xDQ</a:t>
            </a:r>
            <a:r>
              <a:rPr lang="en-GB" dirty="0"/>
              <a:t> </a:t>
            </a:r>
            <a:endParaRPr lang="en-SE" dirty="0"/>
          </a:p>
          <a:p>
            <a:endParaRPr lang="en-SE" dirty="0"/>
          </a:p>
        </p:txBody>
      </p:sp>
    </p:spTree>
    <p:extLst>
      <p:ext uri="{BB962C8B-B14F-4D97-AF65-F5344CB8AC3E}">
        <p14:creationId xmlns:p14="http://schemas.microsoft.com/office/powerpoint/2010/main" val="1730521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A788D-D46C-1018-C018-65A27C5830A1}"/>
              </a:ext>
            </a:extLst>
          </p:cNvPr>
          <p:cNvSpPr>
            <a:spLocks noGrp="1"/>
          </p:cNvSpPr>
          <p:nvPr>
            <p:ph type="title"/>
          </p:nvPr>
        </p:nvSpPr>
        <p:spPr/>
        <p:txBody>
          <a:bodyPr>
            <a:normAutofit/>
          </a:bodyPr>
          <a:lstStyle/>
          <a:p>
            <a:r>
              <a:rPr lang="en-GB" dirty="0"/>
              <a:t>In Order Traversal on a BST</a:t>
            </a:r>
            <a:endParaRPr lang="en-SE" dirty="0"/>
          </a:p>
        </p:txBody>
      </p:sp>
      <p:sp>
        <p:nvSpPr>
          <p:cNvPr id="3" name="Content Placeholder 2">
            <a:extLst>
              <a:ext uri="{FF2B5EF4-FFF2-40B4-BE49-F238E27FC236}">
                <a16:creationId xmlns:a16="http://schemas.microsoft.com/office/drawing/2014/main" id="{D1A2CB0A-5756-9918-A5A2-58B35746E1FB}"/>
              </a:ext>
            </a:extLst>
          </p:cNvPr>
          <p:cNvSpPr>
            <a:spLocks noGrp="1"/>
          </p:cNvSpPr>
          <p:nvPr>
            <p:ph idx="1"/>
          </p:nvPr>
        </p:nvSpPr>
        <p:spPr/>
        <p:txBody>
          <a:bodyPr/>
          <a:lstStyle/>
          <a:p>
            <a:r>
              <a:rPr lang="en-GB" dirty="0"/>
              <a:t>When we perform in order traversal on a binary search tree, we get the </a:t>
            </a:r>
            <a:r>
              <a:rPr lang="en-GB" dirty="0">
                <a:solidFill>
                  <a:srgbClr val="FF0000"/>
                </a:solidFill>
              </a:rPr>
              <a:t>ascending order </a:t>
            </a:r>
            <a:r>
              <a:rPr lang="en-GB" dirty="0"/>
              <a:t>array. </a:t>
            </a:r>
            <a:endParaRPr lang="en-SE" dirty="0"/>
          </a:p>
        </p:txBody>
      </p:sp>
      <p:pic>
        <p:nvPicPr>
          <p:cNvPr id="6146" name="Picture 2" descr="5faad4d3b638c5df89d4ecdb 26 Nov 2020 Shashi D1">
            <a:extLst>
              <a:ext uri="{FF2B5EF4-FFF2-40B4-BE49-F238E27FC236}">
                <a16:creationId xmlns:a16="http://schemas.microsoft.com/office/drawing/2014/main" id="{88FA12EE-C7BD-2D10-578C-2EE35277A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4732" y="2660948"/>
            <a:ext cx="2523283" cy="319121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76FD0C52-F7F9-5E85-C77C-1C3608BFBABC}"/>
              </a:ext>
            </a:extLst>
          </p:cNvPr>
          <p:cNvSpPr txBox="1">
            <a:spLocks/>
          </p:cNvSpPr>
          <p:nvPr/>
        </p:nvSpPr>
        <p:spPr>
          <a:xfrm>
            <a:off x="3660490" y="2377281"/>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30, 10, 25, 18, 23, 27, 70, 60, 80</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en-GB" dirty="0">
                <a:solidFill>
                  <a:srgbClr val="FF0000"/>
                </a:solidFill>
                <a:latin typeface="-apple-system"/>
              </a:rPr>
              <a:t>10, 18, 23, 25, 27, 30, 60, 70, 80</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23, 18, 27, 25, 10, 60, 80, 70, 30</a:t>
            </a:r>
          </a:p>
        </p:txBody>
      </p:sp>
    </p:spTree>
    <p:extLst>
      <p:ext uri="{BB962C8B-B14F-4D97-AF65-F5344CB8AC3E}">
        <p14:creationId xmlns:p14="http://schemas.microsoft.com/office/powerpoint/2010/main" val="2152618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57A85F40-528E-1D4B-9464-598A0462D83B}"/>
              </a:ext>
            </a:extLst>
          </p:cNvPr>
          <p:cNvCxnSpPr/>
          <p:nvPr/>
        </p:nvCxnSpPr>
        <p:spPr>
          <a:xfrm flipV="1">
            <a:off x="1164116" y="573773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204CC2F2-4433-DD4B-8493-B60E55EE1710}"/>
              </a:ext>
            </a:extLst>
          </p:cNvPr>
          <p:cNvSpPr/>
          <p:nvPr/>
        </p:nvSpPr>
        <p:spPr>
          <a:xfrm>
            <a:off x="690284" y="583001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12" name="Straight Connector 11">
            <a:extLst>
              <a:ext uri="{FF2B5EF4-FFF2-40B4-BE49-F238E27FC236}">
                <a16:creationId xmlns:a16="http://schemas.microsoft.com/office/drawing/2014/main" id="{702B3A36-763F-AB47-8854-B56D4E8227E6}"/>
              </a:ext>
            </a:extLst>
          </p:cNvPr>
          <p:cNvCxnSpPr/>
          <p:nvPr/>
        </p:nvCxnSpPr>
        <p:spPr>
          <a:xfrm flipV="1">
            <a:off x="3269461" y="426127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4A795D7-4785-9140-B822-3D47CB77D9E5}"/>
              </a:ext>
            </a:extLst>
          </p:cNvPr>
          <p:cNvCxnSpPr/>
          <p:nvPr/>
        </p:nvCxnSpPr>
        <p:spPr>
          <a:xfrm flipV="1">
            <a:off x="2778558" y="46383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0447477F-F865-654F-999E-3D719FB8DA27}"/>
              </a:ext>
            </a:extLst>
          </p:cNvPr>
          <p:cNvCxnSpPr/>
          <p:nvPr/>
        </p:nvCxnSpPr>
        <p:spPr>
          <a:xfrm flipV="1">
            <a:off x="2254392" y="499950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A4ED80A8-110A-BA4E-807A-FAA744741264}"/>
              </a:ext>
            </a:extLst>
          </p:cNvPr>
          <p:cNvCxnSpPr/>
          <p:nvPr/>
        </p:nvCxnSpPr>
        <p:spPr>
          <a:xfrm flipV="1">
            <a:off x="1729429" y="536861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8D2AB4E6-D743-EE46-8838-656FB8C6F643}"/>
              </a:ext>
            </a:extLst>
          </p:cNvPr>
          <p:cNvSpPr>
            <a:spLocks noGrp="1"/>
          </p:cNvSpPr>
          <p:nvPr>
            <p:ph type="title"/>
          </p:nvPr>
        </p:nvSpPr>
        <p:spPr/>
        <p:txBody>
          <a:bodyPr>
            <a:normAutofit/>
          </a:bodyPr>
          <a:lstStyle/>
          <a:p>
            <a:r>
              <a:rPr lang="en-US" dirty="0"/>
              <a:t>Performance Analysis of BST</a:t>
            </a:r>
          </a:p>
        </p:txBody>
      </p:sp>
      <p:sp>
        <p:nvSpPr>
          <p:cNvPr id="4" name="Rectangle 3">
            <a:extLst>
              <a:ext uri="{FF2B5EF4-FFF2-40B4-BE49-F238E27FC236}">
                <a16:creationId xmlns:a16="http://schemas.microsoft.com/office/drawing/2014/main" id="{6FC3BFB4-B12D-F442-B317-D6B5978E99D4}"/>
              </a:ext>
            </a:extLst>
          </p:cNvPr>
          <p:cNvSpPr/>
          <p:nvPr/>
        </p:nvSpPr>
        <p:spPr>
          <a:xfrm>
            <a:off x="3573427" y="1358628"/>
            <a:ext cx="3018840"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 am, at, ate, ear, eat, east }</a:t>
            </a:r>
          </a:p>
        </p:txBody>
      </p:sp>
      <p:sp>
        <p:nvSpPr>
          <p:cNvPr id="5" name="Oval 4">
            <a:extLst>
              <a:ext uri="{FF2B5EF4-FFF2-40B4-BE49-F238E27FC236}">
                <a16:creationId xmlns:a16="http://schemas.microsoft.com/office/drawing/2014/main" id="{8C5818DE-7E4D-AE42-9EF7-6F6E02316068}"/>
              </a:ext>
            </a:extLst>
          </p:cNvPr>
          <p:cNvSpPr/>
          <p:nvPr/>
        </p:nvSpPr>
        <p:spPr>
          <a:xfrm>
            <a:off x="3320088" y="398443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6" name="Oval 5">
            <a:extLst>
              <a:ext uri="{FF2B5EF4-FFF2-40B4-BE49-F238E27FC236}">
                <a16:creationId xmlns:a16="http://schemas.microsoft.com/office/drawing/2014/main" id="{3930F112-6E4D-F145-817A-941EA0CA37A4}"/>
              </a:ext>
            </a:extLst>
          </p:cNvPr>
          <p:cNvSpPr/>
          <p:nvPr/>
        </p:nvSpPr>
        <p:spPr>
          <a:xfrm>
            <a:off x="2795629" y="435354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7" name="Oval 6">
            <a:extLst>
              <a:ext uri="{FF2B5EF4-FFF2-40B4-BE49-F238E27FC236}">
                <a16:creationId xmlns:a16="http://schemas.microsoft.com/office/drawing/2014/main" id="{BC0F5E9C-029D-5448-956B-8037D322FE5C}"/>
              </a:ext>
            </a:extLst>
          </p:cNvPr>
          <p:cNvSpPr/>
          <p:nvPr/>
        </p:nvSpPr>
        <p:spPr>
          <a:xfrm>
            <a:off x="2304726" y="472266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8" name="Oval 7">
            <a:extLst>
              <a:ext uri="{FF2B5EF4-FFF2-40B4-BE49-F238E27FC236}">
                <a16:creationId xmlns:a16="http://schemas.microsoft.com/office/drawing/2014/main" id="{6980E4B3-355E-BC46-B32C-CC189E1EF3D0}"/>
              </a:ext>
            </a:extLst>
          </p:cNvPr>
          <p:cNvSpPr/>
          <p:nvPr/>
        </p:nvSpPr>
        <p:spPr>
          <a:xfrm>
            <a:off x="1813823" y="509178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9" name="Oval 8">
            <a:extLst>
              <a:ext uri="{FF2B5EF4-FFF2-40B4-BE49-F238E27FC236}">
                <a16:creationId xmlns:a16="http://schemas.microsoft.com/office/drawing/2014/main" id="{7FAB605B-581D-9A41-86BC-0AF8A4002C2C}"/>
              </a:ext>
            </a:extLst>
          </p:cNvPr>
          <p:cNvSpPr/>
          <p:nvPr/>
        </p:nvSpPr>
        <p:spPr>
          <a:xfrm>
            <a:off x="1255597" y="546089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18" name="Straight Connector 17">
            <a:extLst>
              <a:ext uri="{FF2B5EF4-FFF2-40B4-BE49-F238E27FC236}">
                <a16:creationId xmlns:a16="http://schemas.microsoft.com/office/drawing/2014/main" id="{CA16A52F-BB8B-4944-BF28-A6C74363D677}"/>
              </a:ext>
            </a:extLst>
          </p:cNvPr>
          <p:cNvCxnSpPr>
            <a:cxnSpLocks/>
          </p:cNvCxnSpPr>
          <p:nvPr/>
        </p:nvCxnSpPr>
        <p:spPr>
          <a:xfrm flipH="1" flipV="1">
            <a:off x="2101236" y="3224908"/>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3BBBB920-F4D5-3745-9338-1FD377DD997F}"/>
              </a:ext>
            </a:extLst>
          </p:cNvPr>
          <p:cNvSpPr/>
          <p:nvPr/>
        </p:nvSpPr>
        <p:spPr>
          <a:xfrm>
            <a:off x="695456" y="2856835"/>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20" name="Straight Connector 19">
            <a:extLst>
              <a:ext uri="{FF2B5EF4-FFF2-40B4-BE49-F238E27FC236}">
                <a16:creationId xmlns:a16="http://schemas.microsoft.com/office/drawing/2014/main" id="{9842F138-3A4E-CE48-B765-694D1B1A933E}"/>
              </a:ext>
            </a:extLst>
          </p:cNvPr>
          <p:cNvCxnSpPr>
            <a:cxnSpLocks/>
            <a:endCxn id="24" idx="1"/>
          </p:cNvCxnSpPr>
          <p:nvPr/>
        </p:nvCxnSpPr>
        <p:spPr>
          <a:xfrm>
            <a:off x="2188485" y="2244919"/>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BC208C-32AA-ED43-ABFA-83CDF6DB6123}"/>
              </a:ext>
            </a:extLst>
          </p:cNvPr>
          <p:cNvCxnSpPr/>
          <p:nvPr/>
        </p:nvCxnSpPr>
        <p:spPr>
          <a:xfrm flipV="1">
            <a:off x="1770123" y="2354431"/>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4895F303-4C5D-2945-88B3-9DC5985F3C36}"/>
              </a:ext>
            </a:extLst>
          </p:cNvPr>
          <p:cNvCxnSpPr/>
          <p:nvPr/>
        </p:nvCxnSpPr>
        <p:spPr>
          <a:xfrm flipV="1">
            <a:off x="1245957" y="2715627"/>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565E134A-B676-6445-AA26-89C2432F9EFD}"/>
              </a:ext>
            </a:extLst>
          </p:cNvPr>
          <p:cNvCxnSpPr>
            <a:cxnSpLocks/>
          </p:cNvCxnSpPr>
          <p:nvPr/>
        </p:nvCxnSpPr>
        <p:spPr>
          <a:xfrm flipH="1" flipV="1">
            <a:off x="1605846" y="2692317"/>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4" name="Oval 23">
            <a:extLst>
              <a:ext uri="{FF2B5EF4-FFF2-40B4-BE49-F238E27FC236}">
                <a16:creationId xmlns:a16="http://schemas.microsoft.com/office/drawing/2014/main" id="{458689A3-EA4E-B449-B451-7B5D80B33F11}"/>
              </a:ext>
            </a:extLst>
          </p:cNvPr>
          <p:cNvSpPr/>
          <p:nvPr/>
        </p:nvSpPr>
        <p:spPr>
          <a:xfrm>
            <a:off x="2418742" y="243879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25" name="Oval 24">
            <a:extLst>
              <a:ext uri="{FF2B5EF4-FFF2-40B4-BE49-F238E27FC236}">
                <a16:creationId xmlns:a16="http://schemas.microsoft.com/office/drawing/2014/main" id="{FAB9556A-39EF-2D41-A42B-FF71EE53269D}"/>
              </a:ext>
            </a:extLst>
          </p:cNvPr>
          <p:cNvSpPr/>
          <p:nvPr/>
        </p:nvSpPr>
        <p:spPr>
          <a:xfrm>
            <a:off x="1787194" y="206967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26" name="Oval 25">
            <a:extLst>
              <a:ext uri="{FF2B5EF4-FFF2-40B4-BE49-F238E27FC236}">
                <a16:creationId xmlns:a16="http://schemas.microsoft.com/office/drawing/2014/main" id="{C1C23C4C-99D2-7843-A7D6-522420DB9040}"/>
              </a:ext>
            </a:extLst>
          </p:cNvPr>
          <p:cNvSpPr/>
          <p:nvPr/>
        </p:nvSpPr>
        <p:spPr>
          <a:xfrm>
            <a:off x="2034522" y="335549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27" name="Oval 26">
            <a:extLst>
              <a:ext uri="{FF2B5EF4-FFF2-40B4-BE49-F238E27FC236}">
                <a16:creationId xmlns:a16="http://schemas.microsoft.com/office/drawing/2014/main" id="{F0866F90-525C-B44C-B3D6-0E824CB41AAC}"/>
              </a:ext>
            </a:extLst>
          </p:cNvPr>
          <p:cNvSpPr/>
          <p:nvPr/>
        </p:nvSpPr>
        <p:spPr>
          <a:xfrm>
            <a:off x="1627404" y="2878267"/>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28" name="Oval 27">
            <a:extLst>
              <a:ext uri="{FF2B5EF4-FFF2-40B4-BE49-F238E27FC236}">
                <a16:creationId xmlns:a16="http://schemas.microsoft.com/office/drawing/2014/main" id="{AFBA1B0F-6345-AF4A-98E5-120DF9C5D870}"/>
              </a:ext>
            </a:extLst>
          </p:cNvPr>
          <p:cNvSpPr/>
          <p:nvPr/>
        </p:nvSpPr>
        <p:spPr>
          <a:xfrm>
            <a:off x="1220285" y="2454630"/>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29" name="Rectangle 28">
            <a:extLst>
              <a:ext uri="{FF2B5EF4-FFF2-40B4-BE49-F238E27FC236}">
                <a16:creationId xmlns:a16="http://schemas.microsoft.com/office/drawing/2014/main" id="{B2C8393F-018E-1845-A6B8-7C4B76C5A16D}"/>
              </a:ext>
            </a:extLst>
          </p:cNvPr>
          <p:cNvSpPr/>
          <p:nvPr/>
        </p:nvSpPr>
        <p:spPr>
          <a:xfrm>
            <a:off x="291343" y="1366201"/>
            <a:ext cx="3205139" cy="369332"/>
          </a:xfrm>
          <a:prstGeom prst="rect">
            <a:avLst/>
          </a:prstGeom>
          <a:solidFill>
            <a:srgbClr val="E6A20E"/>
          </a:solidFill>
        </p:spPr>
        <p:txBody>
          <a:bodyPr wrap="square">
            <a:spAutoFit/>
          </a:bodyPr>
          <a:lstStyle/>
          <a:p>
            <a:r>
              <a:rPr lang="en-US" dirty="0">
                <a:latin typeface="Arial"/>
                <a:cs typeface="Arial"/>
              </a:rPr>
              <a:t>Storing a dictionary as a BST</a:t>
            </a:r>
          </a:p>
        </p:txBody>
      </p:sp>
      <p:cxnSp>
        <p:nvCxnSpPr>
          <p:cNvPr id="38" name="Straight Connector 37">
            <a:extLst>
              <a:ext uri="{FF2B5EF4-FFF2-40B4-BE49-F238E27FC236}">
                <a16:creationId xmlns:a16="http://schemas.microsoft.com/office/drawing/2014/main" id="{558E82EB-A15E-E143-8556-3AC7720EB821}"/>
              </a:ext>
            </a:extLst>
          </p:cNvPr>
          <p:cNvCxnSpPr>
            <a:cxnSpLocks/>
          </p:cNvCxnSpPr>
          <p:nvPr/>
        </p:nvCxnSpPr>
        <p:spPr>
          <a:xfrm flipH="1" flipV="1">
            <a:off x="7217991" y="2590691"/>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9" name="Oval 38">
            <a:extLst>
              <a:ext uri="{FF2B5EF4-FFF2-40B4-BE49-F238E27FC236}">
                <a16:creationId xmlns:a16="http://schemas.microsoft.com/office/drawing/2014/main" id="{39801F12-1241-DF43-8684-5EE801AFF71A}"/>
              </a:ext>
            </a:extLst>
          </p:cNvPr>
          <p:cNvSpPr/>
          <p:nvPr/>
        </p:nvSpPr>
        <p:spPr>
          <a:xfrm>
            <a:off x="5532610" y="315454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0" name="Straight Connector 39">
            <a:extLst>
              <a:ext uri="{FF2B5EF4-FFF2-40B4-BE49-F238E27FC236}">
                <a16:creationId xmlns:a16="http://schemas.microsoft.com/office/drawing/2014/main" id="{32A538CB-439B-614F-85DC-87CE8C0BD12E}"/>
              </a:ext>
            </a:extLst>
          </p:cNvPr>
          <p:cNvCxnSpPr>
            <a:cxnSpLocks/>
            <a:endCxn id="44" idx="1"/>
          </p:cNvCxnSpPr>
          <p:nvPr/>
        </p:nvCxnSpPr>
        <p:spPr>
          <a:xfrm>
            <a:off x="7738332" y="2922074"/>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1A08372B-B811-3F4B-A9B6-0C41711955BE}"/>
              </a:ext>
            </a:extLst>
          </p:cNvPr>
          <p:cNvCxnSpPr/>
          <p:nvPr/>
        </p:nvCxnSpPr>
        <p:spPr>
          <a:xfrm flipV="1">
            <a:off x="7319970" y="303158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957BDD12-61D2-8A4C-9E62-CD55467EE016}"/>
              </a:ext>
            </a:extLst>
          </p:cNvPr>
          <p:cNvCxnSpPr>
            <a:cxnSpLocks/>
            <a:stCxn id="39" idx="0"/>
          </p:cNvCxnSpPr>
          <p:nvPr/>
        </p:nvCxnSpPr>
        <p:spPr>
          <a:xfrm flipV="1">
            <a:off x="5901726" y="2949687"/>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6584118D-EFB0-754A-81E4-C43D76080722}"/>
              </a:ext>
            </a:extLst>
          </p:cNvPr>
          <p:cNvCxnSpPr>
            <a:cxnSpLocks/>
            <a:stCxn id="47" idx="3"/>
            <a:endCxn id="48" idx="7"/>
          </p:cNvCxnSpPr>
          <p:nvPr/>
        </p:nvCxnSpPr>
        <p:spPr>
          <a:xfrm flipH="1">
            <a:off x="6581739" y="2601991"/>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4" name="Oval 43">
            <a:extLst>
              <a:ext uri="{FF2B5EF4-FFF2-40B4-BE49-F238E27FC236}">
                <a16:creationId xmlns:a16="http://schemas.microsoft.com/office/drawing/2014/main" id="{D0219530-2896-9A48-812A-D4BC1A47E071}"/>
              </a:ext>
            </a:extLst>
          </p:cNvPr>
          <p:cNvSpPr/>
          <p:nvPr/>
        </p:nvSpPr>
        <p:spPr>
          <a:xfrm>
            <a:off x="7968589" y="3115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5" name="Oval 44">
            <a:extLst>
              <a:ext uri="{FF2B5EF4-FFF2-40B4-BE49-F238E27FC236}">
                <a16:creationId xmlns:a16="http://schemas.microsoft.com/office/drawing/2014/main" id="{DE09571A-2F09-6745-A9E7-15B7B16B889D}"/>
              </a:ext>
            </a:extLst>
          </p:cNvPr>
          <p:cNvSpPr/>
          <p:nvPr/>
        </p:nvSpPr>
        <p:spPr>
          <a:xfrm>
            <a:off x="7337041" y="274682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46" name="Oval 45">
            <a:extLst>
              <a:ext uri="{FF2B5EF4-FFF2-40B4-BE49-F238E27FC236}">
                <a16:creationId xmlns:a16="http://schemas.microsoft.com/office/drawing/2014/main" id="{216B0935-C910-3D49-B414-CBB13392A74F}"/>
              </a:ext>
            </a:extLst>
          </p:cNvPr>
          <p:cNvSpPr/>
          <p:nvPr/>
        </p:nvSpPr>
        <p:spPr>
          <a:xfrm>
            <a:off x="6819950" y="317000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7" name="Oval 46">
            <a:extLst>
              <a:ext uri="{FF2B5EF4-FFF2-40B4-BE49-F238E27FC236}">
                <a16:creationId xmlns:a16="http://schemas.microsoft.com/office/drawing/2014/main" id="{2C253D90-4C58-F648-B61A-60FE99C185EB}"/>
              </a:ext>
            </a:extLst>
          </p:cNvPr>
          <p:cNvSpPr/>
          <p:nvPr/>
        </p:nvSpPr>
        <p:spPr>
          <a:xfrm>
            <a:off x="6695437" y="22869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8" name="Oval 47">
            <a:extLst>
              <a:ext uri="{FF2B5EF4-FFF2-40B4-BE49-F238E27FC236}">
                <a16:creationId xmlns:a16="http://schemas.microsoft.com/office/drawing/2014/main" id="{5A8E2FC5-8153-0843-B0EF-9390B9E444CC}"/>
              </a:ext>
            </a:extLst>
          </p:cNvPr>
          <p:cNvSpPr/>
          <p:nvPr/>
        </p:nvSpPr>
        <p:spPr>
          <a:xfrm>
            <a:off x="5951619" y="2693709"/>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58" name="Rectangle 57">
            <a:extLst>
              <a:ext uri="{FF2B5EF4-FFF2-40B4-BE49-F238E27FC236}">
                <a16:creationId xmlns:a16="http://schemas.microsoft.com/office/drawing/2014/main" id="{D7101886-D12D-1C45-942B-F2078797B851}"/>
              </a:ext>
            </a:extLst>
          </p:cNvPr>
          <p:cNvSpPr/>
          <p:nvPr/>
        </p:nvSpPr>
        <p:spPr>
          <a:xfrm>
            <a:off x="4255675" y="4026378"/>
            <a:ext cx="4572000" cy="2246769"/>
          </a:xfrm>
          <a:prstGeom prst="rect">
            <a:avLst/>
          </a:prstGeom>
          <a:solidFill>
            <a:schemeClr val="bg1">
              <a:lumMod val="95000"/>
            </a:schemeClr>
          </a:solidFill>
          <a:ln>
            <a:solidFill>
              <a:schemeClr val="accent1"/>
            </a:solidFill>
          </a:ln>
        </p:spPr>
        <p:txBody>
          <a:bodyPr>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(String </a:t>
            </a:r>
            <a:r>
              <a:rPr lang="en-US" sz="1400" dirty="0" err="1">
                <a:solidFill>
                  <a:schemeClr val="accent2"/>
                </a:solidFill>
                <a:latin typeface="Courier" pitchFamily="2" charset="0"/>
                <a:cs typeface="Times New Roman" panose="02020603050405020304" pitchFamily="18" charset="0"/>
              </a:rPr>
              <a:t>wordToFind</a:t>
            </a:r>
            <a:r>
              <a:rPr lang="en-US" sz="1400" dirty="0">
                <a:solidFill>
                  <a:schemeClr val="accent2"/>
                </a:solidFill>
                <a:latin typeface="Courier" pitchFamily="2" charset="0"/>
                <a:cs typeface="Times New Roman" panose="02020603050405020304" pitchFamily="18" charset="0"/>
              </a:rPr>
              <a: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Start at root </a:t>
            </a:r>
          </a:p>
          <a:p>
            <a:pPr marL="342900" indent="-342900">
              <a:buFont typeface="+mj-lt"/>
              <a:buAutoNum type="arabicPeriod"/>
            </a:pPr>
            <a:r>
              <a:rPr lang="en-US" sz="1400" dirty="0">
                <a:latin typeface="Times New Roman" panose="02020603050405020304" pitchFamily="18" charset="0"/>
                <a:cs typeface="Times New Roman" panose="02020603050405020304" pitchFamily="18" charset="0"/>
              </a:rPr>
              <a:t>Compare word to current node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current node is null, return false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less than word at current node, continue searching in left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greater than word at current node, continue searching in right subtree </a:t>
            </a:r>
          </a:p>
          <a:p>
            <a:pPr marL="800100" lvl="1" indent="-342900">
              <a:buFont typeface="+mj-lt"/>
              <a:buAutoNum type="arabicPeriod"/>
            </a:pPr>
            <a:r>
              <a:rPr lang="en-US" sz="1400" dirty="0">
                <a:latin typeface="Times New Roman" panose="02020603050405020304" pitchFamily="18" charset="0"/>
                <a:cs typeface="Times New Roman" panose="02020603050405020304" pitchFamily="18" charset="0"/>
              </a:rPr>
              <a:t>If </a:t>
            </a:r>
            <a:r>
              <a:rPr lang="en-US" sz="1400" dirty="0" err="1">
                <a:latin typeface="Times New Roman" panose="02020603050405020304" pitchFamily="18" charset="0"/>
                <a:cs typeface="Times New Roman" panose="02020603050405020304" pitchFamily="18" charset="0"/>
              </a:rPr>
              <a:t>wordToFind</a:t>
            </a:r>
            <a:r>
              <a:rPr lang="en-US" sz="1400" dirty="0">
                <a:latin typeface="Times New Roman" panose="02020603050405020304" pitchFamily="18" charset="0"/>
                <a:cs typeface="Times New Roman" panose="02020603050405020304" pitchFamily="18" charset="0"/>
              </a:rPr>
              <a:t> is equal to word at current node, return true</a:t>
            </a:r>
          </a:p>
        </p:txBody>
      </p:sp>
      <p:sp>
        <p:nvSpPr>
          <p:cNvPr id="59" name="Rectangle 58">
            <a:extLst>
              <a:ext uri="{FF2B5EF4-FFF2-40B4-BE49-F238E27FC236}">
                <a16:creationId xmlns:a16="http://schemas.microsoft.com/office/drawing/2014/main" id="{913B5BDD-4576-DF4E-A637-0A2F795F7E80}"/>
              </a:ext>
            </a:extLst>
          </p:cNvPr>
          <p:cNvSpPr/>
          <p:nvPr/>
        </p:nvSpPr>
        <p:spPr>
          <a:xfrm>
            <a:off x="3355286" y="1902449"/>
            <a:ext cx="1473480"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(east)</a:t>
            </a:r>
            <a:endParaRPr lang="en-US" sz="1400" dirty="0"/>
          </a:p>
        </p:txBody>
      </p:sp>
      <p:sp>
        <p:nvSpPr>
          <p:cNvPr id="60" name="Rectangle 59">
            <a:extLst>
              <a:ext uri="{FF2B5EF4-FFF2-40B4-BE49-F238E27FC236}">
                <a16:creationId xmlns:a16="http://schemas.microsoft.com/office/drawing/2014/main" id="{0E846DD0-BB09-8548-9A08-8960FFB47D22}"/>
              </a:ext>
            </a:extLst>
          </p:cNvPr>
          <p:cNvSpPr/>
          <p:nvPr/>
        </p:nvSpPr>
        <p:spPr>
          <a:xfrm>
            <a:off x="6592267" y="1365822"/>
            <a:ext cx="2384211" cy="523220"/>
          </a:xfrm>
          <a:prstGeom prst="rect">
            <a:avLst/>
          </a:prstGeom>
          <a:solidFill>
            <a:schemeClr val="accent1"/>
          </a:solidFill>
        </p:spPr>
        <p:txBody>
          <a:bodyPr wrap="square">
            <a:spAutoFit/>
          </a:bodyPr>
          <a:lstStyle/>
          <a:p>
            <a:r>
              <a:rPr lang="en-US" sz="1400" dirty="0">
                <a:solidFill>
                  <a:schemeClr val="bg1"/>
                </a:solidFill>
                <a:latin typeface="Arial"/>
                <a:cs typeface="Arial"/>
              </a:rPr>
              <a:t>Structure of a BST depends on the order of insertion</a:t>
            </a:r>
          </a:p>
        </p:txBody>
      </p:sp>
      <p:sp>
        <p:nvSpPr>
          <p:cNvPr id="61" name="Rectangle 60">
            <a:extLst>
              <a:ext uri="{FF2B5EF4-FFF2-40B4-BE49-F238E27FC236}">
                <a16:creationId xmlns:a16="http://schemas.microsoft.com/office/drawing/2014/main" id="{7C7E4998-138D-1249-96AB-6A631AA0CC48}"/>
              </a:ext>
            </a:extLst>
          </p:cNvPr>
          <p:cNvSpPr/>
          <p:nvPr/>
        </p:nvSpPr>
        <p:spPr>
          <a:xfrm>
            <a:off x="4162711" y="3664545"/>
            <a:ext cx="4886209"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How does the performance of </a:t>
            </a:r>
            <a:r>
              <a:rPr lang="en-US" sz="1400" dirty="0" err="1">
                <a:solidFill>
                  <a:schemeClr val="accent6"/>
                </a:solidFill>
                <a:latin typeface="Arial" panose="020B0604020202020204" pitchFamily="34" charset="0"/>
                <a:cs typeface="Arial" panose="020B0604020202020204" pitchFamily="34" charset="0"/>
              </a:rPr>
              <a:t>isWord</a:t>
            </a:r>
            <a:r>
              <a:rPr lang="en-US" sz="1400" dirty="0">
                <a:solidFill>
                  <a:schemeClr val="accent6"/>
                </a:solidFill>
                <a:latin typeface="Arial" panose="020B0604020202020204" pitchFamily="34" charset="0"/>
                <a:cs typeface="Arial" panose="020B0604020202020204" pitchFamily="34" charset="0"/>
              </a:rPr>
              <a:t> relate to input size n?</a:t>
            </a:r>
          </a:p>
        </p:txBody>
      </p:sp>
      <p:sp>
        <p:nvSpPr>
          <p:cNvPr id="62" name="Rectangle 61">
            <a:extLst>
              <a:ext uri="{FF2B5EF4-FFF2-40B4-BE49-F238E27FC236}">
                <a16:creationId xmlns:a16="http://schemas.microsoft.com/office/drawing/2014/main" id="{83CB627D-54B7-F648-ABB9-CEAC80F1683D}"/>
              </a:ext>
            </a:extLst>
          </p:cNvPr>
          <p:cNvSpPr/>
          <p:nvPr/>
        </p:nvSpPr>
        <p:spPr>
          <a:xfrm>
            <a:off x="3353392" y="2258435"/>
            <a:ext cx="1428596"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Best case: O(1)</a:t>
            </a:r>
          </a:p>
        </p:txBody>
      </p:sp>
      <p:sp>
        <p:nvSpPr>
          <p:cNvPr id="63" name="Rectangle 62">
            <a:extLst>
              <a:ext uri="{FF2B5EF4-FFF2-40B4-BE49-F238E27FC236}">
                <a16:creationId xmlns:a16="http://schemas.microsoft.com/office/drawing/2014/main" id="{1F51E673-E8BE-6E49-A3B3-6334E6EC2F59}"/>
              </a:ext>
            </a:extLst>
          </p:cNvPr>
          <p:cNvSpPr/>
          <p:nvPr/>
        </p:nvSpPr>
        <p:spPr>
          <a:xfrm>
            <a:off x="3356060" y="2674878"/>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64" name="Oval 63">
            <a:extLst>
              <a:ext uri="{FF2B5EF4-FFF2-40B4-BE49-F238E27FC236}">
                <a16:creationId xmlns:a16="http://schemas.microsoft.com/office/drawing/2014/main" id="{80C7A382-6FD4-254B-8CE7-C9609D857D35}"/>
              </a:ext>
            </a:extLst>
          </p:cNvPr>
          <p:cNvSpPr/>
          <p:nvPr/>
        </p:nvSpPr>
        <p:spPr>
          <a:xfrm>
            <a:off x="1697015" y="196290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5" name="Oval 64">
            <a:extLst>
              <a:ext uri="{FF2B5EF4-FFF2-40B4-BE49-F238E27FC236}">
                <a16:creationId xmlns:a16="http://schemas.microsoft.com/office/drawing/2014/main" id="{07A4E54F-9FD4-7A4F-81BE-EAA5231B1FD2}"/>
              </a:ext>
            </a:extLst>
          </p:cNvPr>
          <p:cNvSpPr/>
          <p:nvPr/>
        </p:nvSpPr>
        <p:spPr>
          <a:xfrm>
            <a:off x="1145174" y="233296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6" name="Oval 65">
            <a:extLst>
              <a:ext uri="{FF2B5EF4-FFF2-40B4-BE49-F238E27FC236}">
                <a16:creationId xmlns:a16="http://schemas.microsoft.com/office/drawing/2014/main" id="{8376322A-4BEB-C749-A78C-93B5E8D4D257}"/>
              </a:ext>
            </a:extLst>
          </p:cNvPr>
          <p:cNvSpPr/>
          <p:nvPr/>
        </p:nvSpPr>
        <p:spPr>
          <a:xfrm>
            <a:off x="617033" y="2769056"/>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7" name="Rectangle 66">
            <a:extLst>
              <a:ext uri="{FF2B5EF4-FFF2-40B4-BE49-F238E27FC236}">
                <a16:creationId xmlns:a16="http://schemas.microsoft.com/office/drawing/2014/main" id="{BCEAC433-E5B8-F94C-B5CE-E2A6CBCF0443}"/>
              </a:ext>
            </a:extLst>
          </p:cNvPr>
          <p:cNvSpPr/>
          <p:nvPr/>
        </p:nvSpPr>
        <p:spPr>
          <a:xfrm>
            <a:off x="3445420" y="3111809"/>
            <a:ext cx="1434583" cy="461665"/>
          </a:xfrm>
          <a:prstGeom prst="rect">
            <a:avLst/>
          </a:prstGeom>
          <a:solidFill>
            <a:srgbClr val="E6A20E"/>
          </a:solidFill>
        </p:spPr>
        <p:txBody>
          <a:bodyPr wrap="square">
            <a:spAutoFit/>
          </a:bodyPr>
          <a:lstStyle/>
          <a:p>
            <a:r>
              <a:rPr lang="en-US" sz="1200" dirty="0">
                <a:latin typeface="Arial"/>
                <a:cs typeface="Arial"/>
              </a:rPr>
              <a:t>Compared with 3 out of 7 words</a:t>
            </a:r>
          </a:p>
        </p:txBody>
      </p:sp>
      <p:sp>
        <p:nvSpPr>
          <p:cNvPr id="69" name="Oval 68">
            <a:extLst>
              <a:ext uri="{FF2B5EF4-FFF2-40B4-BE49-F238E27FC236}">
                <a16:creationId xmlns:a16="http://schemas.microsoft.com/office/drawing/2014/main" id="{2EA67509-64D5-344D-8B12-695CFC089C46}"/>
              </a:ext>
            </a:extLst>
          </p:cNvPr>
          <p:cNvSpPr/>
          <p:nvPr/>
        </p:nvSpPr>
        <p:spPr>
          <a:xfrm>
            <a:off x="125397" y="3215924"/>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0" name="Rectangle 69">
            <a:extLst>
              <a:ext uri="{FF2B5EF4-FFF2-40B4-BE49-F238E27FC236}">
                <a16:creationId xmlns:a16="http://schemas.microsoft.com/office/drawing/2014/main" id="{349A1305-B161-7842-8548-D007E2185C9B}"/>
              </a:ext>
            </a:extLst>
          </p:cNvPr>
          <p:cNvSpPr/>
          <p:nvPr/>
        </p:nvSpPr>
        <p:spPr>
          <a:xfrm>
            <a:off x="2363676" y="5761612"/>
            <a:ext cx="1434583" cy="461665"/>
          </a:xfrm>
          <a:prstGeom prst="rect">
            <a:avLst/>
          </a:prstGeom>
          <a:solidFill>
            <a:srgbClr val="E6A20E"/>
          </a:solidFill>
        </p:spPr>
        <p:txBody>
          <a:bodyPr wrap="square">
            <a:spAutoFit/>
          </a:bodyPr>
          <a:lstStyle/>
          <a:p>
            <a:r>
              <a:rPr lang="en-US" sz="1200" dirty="0">
                <a:latin typeface="Arial"/>
                <a:cs typeface="Arial"/>
              </a:rPr>
              <a:t>Compared with all words</a:t>
            </a:r>
          </a:p>
        </p:txBody>
      </p:sp>
      <p:sp>
        <p:nvSpPr>
          <p:cNvPr id="71" name="Rectangle 70">
            <a:extLst>
              <a:ext uri="{FF2B5EF4-FFF2-40B4-BE49-F238E27FC236}">
                <a16:creationId xmlns:a16="http://schemas.microsoft.com/office/drawing/2014/main" id="{16B4F53C-8198-4642-88B8-7927B2498987}"/>
              </a:ext>
            </a:extLst>
          </p:cNvPr>
          <p:cNvSpPr/>
          <p:nvPr/>
        </p:nvSpPr>
        <p:spPr>
          <a:xfrm>
            <a:off x="2698337" y="5338303"/>
            <a:ext cx="1151277" cy="307777"/>
          </a:xfrm>
          <a:prstGeom prst="rect">
            <a:avLst/>
          </a:prstGeom>
        </p:spPr>
        <p:txBody>
          <a:bodyPr wrap="none">
            <a:spAutoFit/>
          </a:bodyPr>
          <a:lstStyle/>
          <a:p>
            <a:r>
              <a:rPr lang="en-US" sz="1400" dirty="0" err="1">
                <a:solidFill>
                  <a:schemeClr val="accent2"/>
                </a:solidFill>
                <a:latin typeface="Courier" pitchFamily="2" charset="0"/>
                <a:cs typeface="Times New Roman" panose="02020603050405020304" pitchFamily="18" charset="0"/>
              </a:rPr>
              <a:t>isWord</a:t>
            </a:r>
            <a:r>
              <a:rPr lang="en-US" sz="1400" dirty="0">
                <a:solidFill>
                  <a:schemeClr val="accent2"/>
                </a:solidFill>
                <a:latin typeface="Courier" pitchFamily="2" charset="0"/>
                <a:cs typeface="Times New Roman" panose="02020603050405020304" pitchFamily="18" charset="0"/>
              </a:rPr>
              <a:t>(a)</a:t>
            </a:r>
            <a:endParaRPr lang="en-US" sz="1400" dirty="0"/>
          </a:p>
        </p:txBody>
      </p:sp>
      <p:sp>
        <p:nvSpPr>
          <p:cNvPr id="72" name="Oval 71">
            <a:extLst>
              <a:ext uri="{FF2B5EF4-FFF2-40B4-BE49-F238E27FC236}">
                <a16:creationId xmlns:a16="http://schemas.microsoft.com/office/drawing/2014/main" id="{11191DD0-6588-E447-B557-0DB27D6668FD}"/>
              </a:ext>
            </a:extLst>
          </p:cNvPr>
          <p:cNvSpPr/>
          <p:nvPr/>
        </p:nvSpPr>
        <p:spPr>
          <a:xfrm>
            <a:off x="3225449" y="3853889"/>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3" name="Oval 72">
            <a:extLst>
              <a:ext uri="{FF2B5EF4-FFF2-40B4-BE49-F238E27FC236}">
                <a16:creationId xmlns:a16="http://schemas.microsoft.com/office/drawing/2014/main" id="{5A139F0D-4DB2-A342-B522-5D5BFB33E636}"/>
              </a:ext>
            </a:extLst>
          </p:cNvPr>
          <p:cNvSpPr/>
          <p:nvPr/>
        </p:nvSpPr>
        <p:spPr>
          <a:xfrm>
            <a:off x="2715711" y="422414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4" name="Oval 73">
            <a:extLst>
              <a:ext uri="{FF2B5EF4-FFF2-40B4-BE49-F238E27FC236}">
                <a16:creationId xmlns:a16="http://schemas.microsoft.com/office/drawing/2014/main" id="{CE9F049E-6FD9-C44D-9E91-829E943FFD59}"/>
              </a:ext>
            </a:extLst>
          </p:cNvPr>
          <p:cNvSpPr/>
          <p:nvPr/>
        </p:nvSpPr>
        <p:spPr>
          <a:xfrm>
            <a:off x="2212629" y="4629500"/>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5" name="Oval 74">
            <a:extLst>
              <a:ext uri="{FF2B5EF4-FFF2-40B4-BE49-F238E27FC236}">
                <a16:creationId xmlns:a16="http://schemas.microsoft.com/office/drawing/2014/main" id="{02B59FC1-8AA1-D64D-9182-F59B18006AE1}"/>
              </a:ext>
            </a:extLst>
          </p:cNvPr>
          <p:cNvSpPr/>
          <p:nvPr/>
        </p:nvSpPr>
        <p:spPr>
          <a:xfrm>
            <a:off x="1730060" y="499950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6" name="Oval 75">
            <a:extLst>
              <a:ext uri="{FF2B5EF4-FFF2-40B4-BE49-F238E27FC236}">
                <a16:creationId xmlns:a16="http://schemas.microsoft.com/office/drawing/2014/main" id="{BB31C588-E834-2848-B0C8-EC7E3FF9CA92}"/>
              </a:ext>
            </a:extLst>
          </p:cNvPr>
          <p:cNvSpPr/>
          <p:nvPr/>
        </p:nvSpPr>
        <p:spPr>
          <a:xfrm>
            <a:off x="1171159" y="5361107"/>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7" name="Oval 76">
            <a:extLst>
              <a:ext uri="{FF2B5EF4-FFF2-40B4-BE49-F238E27FC236}">
                <a16:creationId xmlns:a16="http://schemas.microsoft.com/office/drawing/2014/main" id="{0DBD13F4-1D1D-4C44-8C00-B83FF982C433}"/>
              </a:ext>
            </a:extLst>
          </p:cNvPr>
          <p:cNvSpPr/>
          <p:nvPr/>
        </p:nvSpPr>
        <p:spPr>
          <a:xfrm>
            <a:off x="594916" y="5732682"/>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8" name="Oval 77">
            <a:extLst>
              <a:ext uri="{FF2B5EF4-FFF2-40B4-BE49-F238E27FC236}">
                <a16:creationId xmlns:a16="http://schemas.microsoft.com/office/drawing/2014/main" id="{0944565B-E318-A14A-8E26-7CF99D804D70}"/>
              </a:ext>
            </a:extLst>
          </p:cNvPr>
          <p:cNvSpPr/>
          <p:nvPr/>
        </p:nvSpPr>
        <p:spPr>
          <a:xfrm>
            <a:off x="197127" y="6194703"/>
            <a:ext cx="905755" cy="571413"/>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2AA1D36F-CD44-0A4B-9AD8-B66545802FE2}"/>
              </a:ext>
            </a:extLst>
          </p:cNvPr>
          <p:cNvSpPr/>
          <p:nvPr/>
        </p:nvSpPr>
        <p:spPr>
          <a:xfrm>
            <a:off x="233634" y="4042250"/>
            <a:ext cx="2578992" cy="523220"/>
          </a:xfrm>
          <a:prstGeom prst="rect">
            <a:avLst/>
          </a:prstGeom>
          <a:solidFill>
            <a:schemeClr val="accent1"/>
          </a:solidFill>
        </p:spPr>
        <p:txBody>
          <a:bodyPr wrap="square">
            <a:spAutoFit/>
          </a:bodyPr>
          <a:lstStyle/>
          <a:p>
            <a:r>
              <a:rPr lang="en-US" sz="1400" dirty="0">
                <a:solidFill>
                  <a:schemeClr val="bg1"/>
                </a:solidFill>
                <a:latin typeface="Arial"/>
                <a:cs typeface="Arial"/>
              </a:rPr>
              <a:t>Performance also depends on the actual structure of the BST</a:t>
            </a:r>
          </a:p>
        </p:txBody>
      </p:sp>
      <p:sp>
        <p:nvSpPr>
          <p:cNvPr id="80" name="Rectangle 79">
            <a:extLst>
              <a:ext uri="{FF2B5EF4-FFF2-40B4-BE49-F238E27FC236}">
                <a16:creationId xmlns:a16="http://schemas.microsoft.com/office/drawing/2014/main" id="{B4AB6F62-8CE5-0644-A6E0-C7BBA116FA94}"/>
              </a:ext>
            </a:extLst>
          </p:cNvPr>
          <p:cNvSpPr/>
          <p:nvPr/>
        </p:nvSpPr>
        <p:spPr>
          <a:xfrm>
            <a:off x="2158404" y="6373815"/>
            <a:ext cx="1534331" cy="307777"/>
          </a:xfrm>
          <a:prstGeom prst="rect">
            <a:avLst/>
          </a:prstGeom>
        </p:spPr>
        <p:txBody>
          <a:bodyPr wrap="none">
            <a:spAutoFit/>
          </a:bodyPr>
          <a:lstStyle/>
          <a:p>
            <a:r>
              <a:rPr lang="en-US" sz="1400" dirty="0">
                <a:solidFill>
                  <a:schemeClr val="accent1"/>
                </a:solidFill>
                <a:latin typeface="Arial" panose="020B0604020202020204" pitchFamily="34" charset="0"/>
                <a:cs typeface="Arial" panose="020B0604020202020204" pitchFamily="34" charset="0"/>
              </a:rPr>
              <a:t>Worst case: O(n)</a:t>
            </a:r>
          </a:p>
        </p:txBody>
      </p:sp>
      <p:sp>
        <p:nvSpPr>
          <p:cNvPr id="81" name="Rectangle 80">
            <a:extLst>
              <a:ext uri="{FF2B5EF4-FFF2-40B4-BE49-F238E27FC236}">
                <a16:creationId xmlns:a16="http://schemas.microsoft.com/office/drawing/2014/main" id="{D3FEB0E8-3C36-4443-AEFF-5ED9F30EAC3C}"/>
              </a:ext>
            </a:extLst>
          </p:cNvPr>
          <p:cNvSpPr/>
          <p:nvPr/>
        </p:nvSpPr>
        <p:spPr>
          <a:xfrm>
            <a:off x="3984841" y="6188021"/>
            <a:ext cx="4572000" cy="584775"/>
          </a:xfrm>
          <a:prstGeom prst="rect">
            <a:avLst/>
          </a:prstGeom>
        </p:spPr>
        <p:style>
          <a:lnRef idx="1">
            <a:schemeClr val="accent1"/>
          </a:lnRef>
          <a:fillRef idx="3">
            <a:schemeClr val="accent1"/>
          </a:fillRef>
          <a:effectRef idx="2">
            <a:schemeClr val="accent1"/>
          </a:effectRef>
          <a:fontRef idx="minor">
            <a:schemeClr val="lt1"/>
          </a:fontRef>
        </p:style>
        <p:txBody>
          <a:bodyPr wrap="square">
            <a:spAutoFit/>
          </a:bodyPr>
          <a:lstStyle/>
          <a:p>
            <a:r>
              <a:rPr lang="en-US" sz="1600" dirty="0">
                <a:solidFill>
                  <a:schemeClr val="lt1"/>
                </a:solidFill>
                <a:latin typeface="Arial" panose="020B0604020202020204" pitchFamily="34" charset="0"/>
                <a:cs typeface="Arial" panose="020B0604020202020204" pitchFamily="34" charset="0"/>
              </a:rPr>
              <a:t>To optimize the worst case, we can modify the tree to control the max distance until leaf</a:t>
            </a:r>
          </a:p>
        </p:txBody>
      </p:sp>
      <p:cxnSp>
        <p:nvCxnSpPr>
          <p:cNvPr id="83" name="Straight Arrow Connector 82">
            <a:extLst>
              <a:ext uri="{FF2B5EF4-FFF2-40B4-BE49-F238E27FC236}">
                <a16:creationId xmlns:a16="http://schemas.microsoft.com/office/drawing/2014/main" id="{B51DD98A-C0B6-5548-962B-33EA29DB0849}"/>
              </a:ext>
            </a:extLst>
          </p:cNvPr>
          <p:cNvCxnSpPr>
            <a:stCxn id="81" idx="1"/>
            <a:endCxn id="80" idx="3"/>
          </p:cNvCxnSpPr>
          <p:nvPr/>
        </p:nvCxnSpPr>
        <p:spPr>
          <a:xfrm flipH="1">
            <a:off x="3692735" y="6480409"/>
            <a:ext cx="292106" cy="472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47BF0089-D616-6C4C-97CA-271F85FC10C0}"/>
              </a:ext>
            </a:extLst>
          </p:cNvPr>
          <p:cNvSpPr txBox="1"/>
          <p:nvPr/>
        </p:nvSpPr>
        <p:spPr>
          <a:xfrm>
            <a:off x="434518" y="2069566"/>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4</a:t>
            </a:r>
          </a:p>
        </p:txBody>
      </p:sp>
      <p:sp>
        <p:nvSpPr>
          <p:cNvPr id="86" name="TextBox 85">
            <a:extLst>
              <a:ext uri="{FF2B5EF4-FFF2-40B4-BE49-F238E27FC236}">
                <a16:creationId xmlns:a16="http://schemas.microsoft.com/office/drawing/2014/main" id="{E0402F76-C754-2E45-AE32-BD1ED2162CAA}"/>
              </a:ext>
            </a:extLst>
          </p:cNvPr>
          <p:cNvSpPr txBox="1"/>
          <p:nvPr/>
        </p:nvSpPr>
        <p:spPr>
          <a:xfrm>
            <a:off x="8025422" y="2206895"/>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3</a:t>
            </a:r>
          </a:p>
        </p:txBody>
      </p:sp>
      <p:sp>
        <p:nvSpPr>
          <p:cNvPr id="87" name="TextBox 86">
            <a:extLst>
              <a:ext uri="{FF2B5EF4-FFF2-40B4-BE49-F238E27FC236}">
                <a16:creationId xmlns:a16="http://schemas.microsoft.com/office/drawing/2014/main" id="{FF837A59-DB81-BE4F-913A-E32BE4776868}"/>
              </a:ext>
            </a:extLst>
          </p:cNvPr>
          <p:cNvSpPr txBox="1"/>
          <p:nvPr/>
        </p:nvSpPr>
        <p:spPr>
          <a:xfrm>
            <a:off x="946429" y="4808072"/>
            <a:ext cx="312906" cy="369332"/>
          </a:xfrm>
          <a:prstGeom prst="rect">
            <a:avLst/>
          </a:prstGeom>
          <a:noFill/>
          <a:ln w="28575">
            <a:solidFill>
              <a:schemeClr val="accent6"/>
            </a:solidFill>
          </a:ln>
        </p:spPr>
        <p:txBody>
          <a:bodyPr wrap="none" rtlCol="0">
            <a:spAutoFit/>
          </a:bodyPr>
          <a:lstStyle/>
          <a:p>
            <a:r>
              <a:rPr lang="en-US" dirty="0">
                <a:latin typeface="Arial" panose="020B0604020202020204" pitchFamily="34" charset="0"/>
                <a:cs typeface="Arial" panose="020B0604020202020204" pitchFamily="34" charset="0"/>
              </a:rPr>
              <a:t>6</a:t>
            </a:r>
          </a:p>
        </p:txBody>
      </p:sp>
      <p:sp>
        <p:nvSpPr>
          <p:cNvPr id="88" name="Rectangle 87">
            <a:extLst>
              <a:ext uri="{FF2B5EF4-FFF2-40B4-BE49-F238E27FC236}">
                <a16:creationId xmlns:a16="http://schemas.microsoft.com/office/drawing/2014/main" id="{E312C348-4D04-124E-8398-7B2ED97F1872}"/>
              </a:ext>
            </a:extLst>
          </p:cNvPr>
          <p:cNvSpPr/>
          <p:nvPr/>
        </p:nvSpPr>
        <p:spPr>
          <a:xfrm>
            <a:off x="7947036" y="6479598"/>
            <a:ext cx="778082" cy="307777"/>
          </a:xfrm>
          <a:prstGeom prst="rect">
            <a:avLst/>
          </a:prstGeom>
          <a:solidFill>
            <a:srgbClr val="1B8E1D"/>
          </a:solidFill>
        </p:spPr>
        <p:txBody>
          <a:bodyPr wrap="square">
            <a:spAutoFit/>
          </a:bodyPr>
          <a:lstStyle/>
          <a:p>
            <a:r>
              <a:rPr lang="en-US" sz="1400" dirty="0">
                <a:solidFill>
                  <a:schemeClr val="bg1"/>
                </a:solidFill>
                <a:latin typeface="Arial"/>
                <a:cs typeface="Arial"/>
              </a:rPr>
              <a:t>height</a:t>
            </a:r>
          </a:p>
        </p:txBody>
      </p:sp>
    </p:spTree>
    <p:extLst>
      <p:ext uri="{BB962C8B-B14F-4D97-AF65-F5344CB8AC3E}">
        <p14:creationId xmlns:p14="http://schemas.microsoft.com/office/powerpoint/2010/main" val="24352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dissolv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animEffect transition="in" filter="dissolve">
                                      <p:cBhvr>
                                        <p:cTn id="15" dur="500"/>
                                        <p:tgtEl>
                                          <p:spTgt spid="60"/>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dissolve">
                                      <p:cBhvr>
                                        <p:cTn id="23" dur="500"/>
                                        <p:tgtEl>
                                          <p:spTgt spid="19"/>
                                        </p:tgtEl>
                                      </p:cBhvr>
                                    </p:animEffect>
                                  </p:childTnLst>
                                </p:cTn>
                              </p:par>
                              <p:par>
                                <p:cTn id="24" presetID="9" presetClass="entr" presetSubtype="0" fill="hold"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dissolve">
                                      <p:cBhvr>
                                        <p:cTn id="26" dur="500"/>
                                        <p:tgtEl>
                                          <p:spTgt spid="20"/>
                                        </p:tgtEl>
                                      </p:cBhvr>
                                    </p:animEffect>
                                  </p:childTnLst>
                                </p:cTn>
                              </p:par>
                              <p:par>
                                <p:cTn id="27" presetID="9" presetClass="entr" presetSubtype="0"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dissolve">
                                      <p:cBhvr>
                                        <p:cTn id="29" dur="500"/>
                                        <p:tgtEl>
                                          <p:spTgt spid="21"/>
                                        </p:tgtEl>
                                      </p:cBhvr>
                                    </p:animEffect>
                                  </p:childTnLst>
                                </p:cTn>
                              </p:par>
                              <p:par>
                                <p:cTn id="30" presetID="9" presetClass="entr" presetSubtype="0" fill="hold" nodeType="with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dissolve">
                                      <p:cBhvr>
                                        <p:cTn id="32" dur="500"/>
                                        <p:tgtEl>
                                          <p:spTgt spid="22"/>
                                        </p:tgtEl>
                                      </p:cBhvr>
                                    </p:animEffect>
                                  </p:childTnLst>
                                </p:cTn>
                              </p:par>
                              <p:par>
                                <p:cTn id="33" presetID="9"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dissolve">
                                      <p:cBhvr>
                                        <p:cTn id="35" dur="500"/>
                                        <p:tgtEl>
                                          <p:spTgt spid="23"/>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dissolve">
                                      <p:cBhvr>
                                        <p:cTn id="38" dur="500"/>
                                        <p:tgtEl>
                                          <p:spTgt spid="24"/>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dissolve">
                                      <p:cBhvr>
                                        <p:cTn id="41" dur="500"/>
                                        <p:tgtEl>
                                          <p:spTgt spid="25"/>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dissolve">
                                      <p:cBhvr>
                                        <p:cTn id="44" dur="500"/>
                                        <p:tgtEl>
                                          <p:spTgt spid="26"/>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dissolve">
                                      <p:cBhvr>
                                        <p:cTn id="47" dur="500"/>
                                        <p:tgtEl>
                                          <p:spTgt spid="27"/>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dissolve">
                                      <p:cBhvr>
                                        <p:cTn id="50" dur="500"/>
                                        <p:tgtEl>
                                          <p:spTgt spid="28"/>
                                        </p:tgtEl>
                                      </p:cBhvr>
                                    </p:animEffect>
                                  </p:childTnLst>
                                </p:cTn>
                              </p:par>
                              <p:par>
                                <p:cTn id="51" presetID="9" presetClass="entr" presetSubtype="0" fill="hold" nodeType="withEffect">
                                  <p:stCondLst>
                                    <p:cond delay="0"/>
                                  </p:stCondLst>
                                  <p:childTnLst>
                                    <p:set>
                                      <p:cBhvr>
                                        <p:cTn id="52" dur="1" fill="hold">
                                          <p:stCondLst>
                                            <p:cond delay="0"/>
                                          </p:stCondLst>
                                        </p:cTn>
                                        <p:tgtEl>
                                          <p:spTgt spid="38"/>
                                        </p:tgtEl>
                                        <p:attrNameLst>
                                          <p:attrName>style.visibility</p:attrName>
                                        </p:attrNameLst>
                                      </p:cBhvr>
                                      <p:to>
                                        <p:strVal val="visible"/>
                                      </p:to>
                                    </p:set>
                                    <p:animEffect transition="in" filter="dissolve">
                                      <p:cBhvr>
                                        <p:cTn id="53" dur="500"/>
                                        <p:tgtEl>
                                          <p:spTgt spid="3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39"/>
                                        </p:tgtEl>
                                        <p:attrNameLst>
                                          <p:attrName>style.visibility</p:attrName>
                                        </p:attrNameLst>
                                      </p:cBhvr>
                                      <p:to>
                                        <p:strVal val="visible"/>
                                      </p:to>
                                    </p:set>
                                    <p:animEffect transition="in" filter="dissolve">
                                      <p:cBhvr>
                                        <p:cTn id="56" dur="500"/>
                                        <p:tgtEl>
                                          <p:spTgt spid="39"/>
                                        </p:tgtEl>
                                      </p:cBhvr>
                                    </p:animEffect>
                                  </p:childTnLst>
                                </p:cTn>
                              </p:par>
                              <p:par>
                                <p:cTn id="57" presetID="9"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dissolve">
                                      <p:cBhvr>
                                        <p:cTn id="59" dur="500"/>
                                        <p:tgtEl>
                                          <p:spTgt spid="40"/>
                                        </p:tgtEl>
                                      </p:cBhvr>
                                    </p:animEffect>
                                  </p:childTnLst>
                                </p:cTn>
                              </p:par>
                              <p:par>
                                <p:cTn id="60" presetID="9" presetClass="entr" presetSubtype="0" fill="hold" nodeType="withEffect">
                                  <p:stCondLst>
                                    <p:cond delay="0"/>
                                  </p:stCondLst>
                                  <p:childTnLst>
                                    <p:set>
                                      <p:cBhvr>
                                        <p:cTn id="61" dur="1" fill="hold">
                                          <p:stCondLst>
                                            <p:cond delay="0"/>
                                          </p:stCondLst>
                                        </p:cTn>
                                        <p:tgtEl>
                                          <p:spTgt spid="41"/>
                                        </p:tgtEl>
                                        <p:attrNameLst>
                                          <p:attrName>style.visibility</p:attrName>
                                        </p:attrNameLst>
                                      </p:cBhvr>
                                      <p:to>
                                        <p:strVal val="visible"/>
                                      </p:to>
                                    </p:set>
                                    <p:animEffect transition="in" filter="dissolve">
                                      <p:cBhvr>
                                        <p:cTn id="62" dur="500"/>
                                        <p:tgtEl>
                                          <p:spTgt spid="41"/>
                                        </p:tgtEl>
                                      </p:cBhvr>
                                    </p:animEffect>
                                  </p:childTnLst>
                                </p:cTn>
                              </p:par>
                              <p:par>
                                <p:cTn id="63" presetID="9"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animEffect transition="in" filter="dissolve">
                                      <p:cBhvr>
                                        <p:cTn id="65" dur="500"/>
                                        <p:tgtEl>
                                          <p:spTgt spid="42"/>
                                        </p:tgtEl>
                                      </p:cBhvr>
                                    </p:animEffect>
                                  </p:childTnLst>
                                </p:cTn>
                              </p:par>
                              <p:par>
                                <p:cTn id="66" presetID="9" presetClass="entr" presetSubtype="0" fill="hold" nodeType="withEffect">
                                  <p:stCondLst>
                                    <p:cond delay="0"/>
                                  </p:stCondLst>
                                  <p:childTnLst>
                                    <p:set>
                                      <p:cBhvr>
                                        <p:cTn id="67" dur="1" fill="hold">
                                          <p:stCondLst>
                                            <p:cond delay="0"/>
                                          </p:stCondLst>
                                        </p:cTn>
                                        <p:tgtEl>
                                          <p:spTgt spid="43"/>
                                        </p:tgtEl>
                                        <p:attrNameLst>
                                          <p:attrName>style.visibility</p:attrName>
                                        </p:attrNameLst>
                                      </p:cBhvr>
                                      <p:to>
                                        <p:strVal val="visible"/>
                                      </p:to>
                                    </p:set>
                                    <p:animEffect transition="in" filter="dissolve">
                                      <p:cBhvr>
                                        <p:cTn id="68" dur="500"/>
                                        <p:tgtEl>
                                          <p:spTgt spid="4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dissolve">
                                      <p:cBhvr>
                                        <p:cTn id="71" dur="500"/>
                                        <p:tgtEl>
                                          <p:spTgt spid="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dissolve">
                                      <p:cBhvr>
                                        <p:cTn id="74" dur="500"/>
                                        <p:tgtEl>
                                          <p:spTgt spid="45"/>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dissolve">
                                      <p:cBhvr>
                                        <p:cTn id="77" dur="500"/>
                                        <p:tgtEl>
                                          <p:spTgt spid="46"/>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7"/>
                                        </p:tgtEl>
                                        <p:attrNameLst>
                                          <p:attrName>style.visibility</p:attrName>
                                        </p:attrNameLst>
                                      </p:cBhvr>
                                      <p:to>
                                        <p:strVal val="visible"/>
                                      </p:to>
                                    </p:set>
                                    <p:animEffect transition="in" filter="dissolve">
                                      <p:cBhvr>
                                        <p:cTn id="80" dur="500"/>
                                        <p:tgtEl>
                                          <p:spTgt spid="47"/>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Effect transition="in" filter="dissolve">
                                      <p:cBhvr>
                                        <p:cTn id="83" dur="500"/>
                                        <p:tgtEl>
                                          <p:spTgt spid="48"/>
                                        </p:tgtEl>
                                      </p:cBhvr>
                                    </p:animEffect>
                                  </p:childTnLst>
                                </p:cTn>
                              </p:par>
                              <p:par>
                                <p:cTn id="84" presetID="9" presetClass="entr" presetSubtype="0" fill="hold" nodeType="withEffect">
                                  <p:stCondLst>
                                    <p:cond delay="0"/>
                                  </p:stCondLst>
                                  <p:childTnLst>
                                    <p:set>
                                      <p:cBhvr>
                                        <p:cTn id="85" dur="1" fill="hold">
                                          <p:stCondLst>
                                            <p:cond delay="0"/>
                                          </p:stCondLst>
                                        </p:cTn>
                                        <p:tgtEl>
                                          <p:spTgt spid="16"/>
                                        </p:tgtEl>
                                        <p:attrNameLst>
                                          <p:attrName>style.visibility</p:attrName>
                                        </p:attrNameLst>
                                      </p:cBhvr>
                                      <p:to>
                                        <p:strVal val="visible"/>
                                      </p:to>
                                    </p:set>
                                    <p:animEffect transition="in" filter="dissolve">
                                      <p:cBhvr>
                                        <p:cTn id="86" dur="500"/>
                                        <p:tgtEl>
                                          <p:spTgt spid="1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7"/>
                                        </p:tgtEl>
                                        <p:attrNameLst>
                                          <p:attrName>style.visibility</p:attrName>
                                        </p:attrNameLst>
                                      </p:cBhvr>
                                      <p:to>
                                        <p:strVal val="visible"/>
                                      </p:to>
                                    </p:set>
                                    <p:animEffect transition="in" filter="dissolve">
                                      <p:cBhvr>
                                        <p:cTn id="89" dur="500"/>
                                        <p:tgtEl>
                                          <p:spTgt spid="17"/>
                                        </p:tgtEl>
                                      </p:cBhvr>
                                    </p:animEffect>
                                  </p:childTnLst>
                                </p:cTn>
                              </p:par>
                              <p:par>
                                <p:cTn id="90" presetID="9" presetClass="entr" presetSubtype="0" fill="hold" nodeType="withEffect">
                                  <p:stCondLst>
                                    <p:cond delay="0"/>
                                  </p:stCondLst>
                                  <p:childTnLst>
                                    <p:set>
                                      <p:cBhvr>
                                        <p:cTn id="91" dur="1" fill="hold">
                                          <p:stCondLst>
                                            <p:cond delay="0"/>
                                          </p:stCondLst>
                                        </p:cTn>
                                        <p:tgtEl>
                                          <p:spTgt spid="12"/>
                                        </p:tgtEl>
                                        <p:attrNameLst>
                                          <p:attrName>style.visibility</p:attrName>
                                        </p:attrNameLst>
                                      </p:cBhvr>
                                      <p:to>
                                        <p:strVal val="visible"/>
                                      </p:to>
                                    </p:set>
                                    <p:animEffect transition="in" filter="dissolve">
                                      <p:cBhvr>
                                        <p:cTn id="92" dur="500"/>
                                        <p:tgtEl>
                                          <p:spTgt spid="12"/>
                                        </p:tgtEl>
                                      </p:cBhvr>
                                    </p:animEffect>
                                  </p:childTnLst>
                                </p:cTn>
                              </p:par>
                              <p:par>
                                <p:cTn id="93" presetID="9"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animEffect transition="in" filter="dissolve">
                                      <p:cBhvr>
                                        <p:cTn id="95" dur="500"/>
                                        <p:tgtEl>
                                          <p:spTgt spid="13"/>
                                        </p:tgtEl>
                                      </p:cBhvr>
                                    </p:animEffect>
                                  </p:childTnLst>
                                </p:cTn>
                              </p:par>
                              <p:par>
                                <p:cTn id="96" presetID="9" presetClass="entr" presetSubtype="0" fill="hold" nodeType="withEffect">
                                  <p:stCondLst>
                                    <p:cond delay="0"/>
                                  </p:stCondLst>
                                  <p:childTnLst>
                                    <p:set>
                                      <p:cBhvr>
                                        <p:cTn id="97" dur="1" fill="hold">
                                          <p:stCondLst>
                                            <p:cond delay="0"/>
                                          </p:stCondLst>
                                        </p:cTn>
                                        <p:tgtEl>
                                          <p:spTgt spid="14"/>
                                        </p:tgtEl>
                                        <p:attrNameLst>
                                          <p:attrName>style.visibility</p:attrName>
                                        </p:attrNameLst>
                                      </p:cBhvr>
                                      <p:to>
                                        <p:strVal val="visible"/>
                                      </p:to>
                                    </p:set>
                                    <p:animEffect transition="in" filter="dissolve">
                                      <p:cBhvr>
                                        <p:cTn id="98" dur="500"/>
                                        <p:tgtEl>
                                          <p:spTgt spid="14"/>
                                        </p:tgtEl>
                                      </p:cBhvr>
                                    </p:animEffect>
                                  </p:childTnLst>
                                </p:cTn>
                              </p:par>
                              <p:par>
                                <p:cTn id="99" presetID="9" presetClass="entr" presetSubtype="0" fill="hold" nodeType="withEffect">
                                  <p:stCondLst>
                                    <p:cond delay="0"/>
                                  </p:stCondLst>
                                  <p:childTnLst>
                                    <p:set>
                                      <p:cBhvr>
                                        <p:cTn id="100" dur="1" fill="hold">
                                          <p:stCondLst>
                                            <p:cond delay="0"/>
                                          </p:stCondLst>
                                        </p:cTn>
                                        <p:tgtEl>
                                          <p:spTgt spid="15"/>
                                        </p:tgtEl>
                                        <p:attrNameLst>
                                          <p:attrName>style.visibility</p:attrName>
                                        </p:attrNameLst>
                                      </p:cBhvr>
                                      <p:to>
                                        <p:strVal val="visible"/>
                                      </p:to>
                                    </p:set>
                                    <p:animEffect transition="in" filter="dissolve">
                                      <p:cBhvr>
                                        <p:cTn id="101" dur="500"/>
                                        <p:tgtEl>
                                          <p:spTgt spid="15"/>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5"/>
                                        </p:tgtEl>
                                        <p:attrNameLst>
                                          <p:attrName>style.visibility</p:attrName>
                                        </p:attrNameLst>
                                      </p:cBhvr>
                                      <p:to>
                                        <p:strVal val="visible"/>
                                      </p:to>
                                    </p:set>
                                    <p:animEffect transition="in" filter="dissolve">
                                      <p:cBhvr>
                                        <p:cTn id="104" dur="500"/>
                                        <p:tgtEl>
                                          <p:spTgt spid="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6"/>
                                        </p:tgtEl>
                                        <p:attrNameLst>
                                          <p:attrName>style.visibility</p:attrName>
                                        </p:attrNameLst>
                                      </p:cBhvr>
                                      <p:to>
                                        <p:strVal val="visible"/>
                                      </p:to>
                                    </p:set>
                                    <p:animEffect transition="in" filter="dissolve">
                                      <p:cBhvr>
                                        <p:cTn id="107" dur="500"/>
                                        <p:tgtEl>
                                          <p:spTgt spid="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7"/>
                                        </p:tgtEl>
                                        <p:attrNameLst>
                                          <p:attrName>style.visibility</p:attrName>
                                        </p:attrNameLst>
                                      </p:cBhvr>
                                      <p:to>
                                        <p:strVal val="visible"/>
                                      </p:to>
                                    </p:set>
                                    <p:animEffect transition="in" filter="dissolve">
                                      <p:cBhvr>
                                        <p:cTn id="110" dur="500"/>
                                        <p:tgtEl>
                                          <p:spTgt spid="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8"/>
                                        </p:tgtEl>
                                        <p:attrNameLst>
                                          <p:attrName>style.visibility</p:attrName>
                                        </p:attrNameLst>
                                      </p:cBhvr>
                                      <p:to>
                                        <p:strVal val="visible"/>
                                      </p:to>
                                    </p:set>
                                    <p:animEffect transition="in" filter="dissolve">
                                      <p:cBhvr>
                                        <p:cTn id="113" dur="500"/>
                                        <p:tgtEl>
                                          <p:spTgt spid="8"/>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9"/>
                                        </p:tgtEl>
                                        <p:attrNameLst>
                                          <p:attrName>style.visibility</p:attrName>
                                        </p:attrNameLst>
                                      </p:cBhvr>
                                      <p:to>
                                        <p:strVal val="visible"/>
                                      </p:to>
                                    </p:set>
                                    <p:animEffect transition="in" filter="dissolve">
                                      <p:cBhvr>
                                        <p:cTn id="116" dur="500"/>
                                        <p:tgtEl>
                                          <p:spTgt spid="9"/>
                                        </p:tgtEl>
                                      </p:cBhvr>
                                    </p:animEffect>
                                  </p:childTnLst>
                                </p:cTn>
                              </p:par>
                            </p:childTnLst>
                          </p:cTn>
                        </p:par>
                      </p:childTnLst>
                    </p:cTn>
                  </p:par>
                  <p:par>
                    <p:cTn id="117" fill="hold">
                      <p:stCondLst>
                        <p:cond delay="indefinite"/>
                      </p:stCondLst>
                      <p:childTnLst>
                        <p:par>
                          <p:cTn id="118" fill="hold">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58"/>
                                        </p:tgtEl>
                                        <p:attrNameLst>
                                          <p:attrName>style.visibility</p:attrName>
                                        </p:attrNameLst>
                                      </p:cBhvr>
                                      <p:to>
                                        <p:strVal val="visible"/>
                                      </p:to>
                                    </p:set>
                                    <p:animEffect transition="in" filter="dissolve">
                                      <p:cBhvr>
                                        <p:cTn id="121" dur="500"/>
                                        <p:tgtEl>
                                          <p:spTgt spid="58"/>
                                        </p:tgtEl>
                                      </p:cBhvr>
                                    </p:animEffect>
                                  </p:childTnLst>
                                </p:cTn>
                              </p:par>
                            </p:childTnLst>
                          </p:cTn>
                        </p:par>
                      </p:childTnLst>
                    </p:cTn>
                  </p:par>
                  <p:par>
                    <p:cTn id="122" fill="hold">
                      <p:stCondLst>
                        <p:cond delay="indefinite"/>
                      </p:stCondLst>
                      <p:childTnLst>
                        <p:par>
                          <p:cTn id="123" fill="hold">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61"/>
                                        </p:tgtEl>
                                        <p:attrNameLst>
                                          <p:attrName>style.visibility</p:attrName>
                                        </p:attrNameLst>
                                      </p:cBhvr>
                                      <p:to>
                                        <p:strVal val="visible"/>
                                      </p:to>
                                    </p:set>
                                    <p:animEffect transition="in" filter="dissolve">
                                      <p:cBhvr>
                                        <p:cTn id="126" dur="500"/>
                                        <p:tgtEl>
                                          <p:spTgt spid="61"/>
                                        </p:tgtEl>
                                      </p:cBhvr>
                                    </p:animEffect>
                                  </p:childTnLst>
                                </p:cTn>
                              </p:par>
                            </p:childTnLst>
                          </p:cTn>
                        </p:par>
                      </p:childTnLst>
                    </p:cTn>
                  </p:par>
                  <p:par>
                    <p:cTn id="127" fill="hold">
                      <p:stCondLst>
                        <p:cond delay="indefinite"/>
                      </p:stCondLst>
                      <p:childTnLst>
                        <p:par>
                          <p:cTn id="128" fill="hold">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9"/>
                                        </p:tgtEl>
                                        <p:attrNameLst>
                                          <p:attrName>style.visibility</p:attrName>
                                        </p:attrNameLst>
                                      </p:cBhvr>
                                      <p:to>
                                        <p:strVal val="visible"/>
                                      </p:to>
                                    </p:set>
                                    <p:animEffect transition="in" filter="dissolve">
                                      <p:cBhvr>
                                        <p:cTn id="131" dur="500"/>
                                        <p:tgtEl>
                                          <p:spTgt spid="59"/>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64"/>
                                        </p:tgtEl>
                                        <p:attrNameLst>
                                          <p:attrName>style.visibility</p:attrName>
                                        </p:attrNameLst>
                                      </p:cBhvr>
                                      <p:to>
                                        <p:strVal val="visible"/>
                                      </p:to>
                                    </p:set>
                                    <p:animEffect transition="in" filter="dissolve">
                                      <p:cBhvr>
                                        <p:cTn id="136"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62"/>
                                        </p:tgtEl>
                                        <p:attrNameLst>
                                          <p:attrName>style.visibility</p:attrName>
                                        </p:attrNameLst>
                                      </p:cBhvr>
                                      <p:to>
                                        <p:strVal val="visible"/>
                                      </p:to>
                                    </p:set>
                                    <p:animEffect transition="in" filter="dissolve">
                                      <p:cBhvr>
                                        <p:cTn id="141" dur="500"/>
                                        <p:tgtEl>
                                          <p:spTgt spid="62"/>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63"/>
                                        </p:tgtEl>
                                        <p:attrNameLst>
                                          <p:attrName>style.visibility</p:attrName>
                                        </p:attrNameLst>
                                      </p:cBhvr>
                                      <p:to>
                                        <p:strVal val="visible"/>
                                      </p:to>
                                    </p:set>
                                    <p:animEffect transition="in" filter="dissolve">
                                      <p:cBhvr>
                                        <p:cTn id="146" dur="500"/>
                                        <p:tgtEl>
                                          <p:spTgt spid="63"/>
                                        </p:tgtEl>
                                      </p:cBhvr>
                                    </p:animEffect>
                                  </p:childTnLst>
                                </p:cTn>
                              </p:par>
                            </p:childTnLst>
                          </p:cTn>
                        </p:par>
                      </p:childTnLst>
                    </p:cTn>
                  </p:par>
                  <p:par>
                    <p:cTn id="147" fill="hold">
                      <p:stCondLst>
                        <p:cond delay="indefinite"/>
                      </p:stCondLst>
                      <p:childTnLst>
                        <p:par>
                          <p:cTn id="148" fill="hold">
                            <p:stCondLst>
                              <p:cond delay="0"/>
                            </p:stCondLst>
                            <p:childTnLst>
                              <p:par>
                                <p:cTn id="149" presetID="9" presetClass="entr" presetSubtype="0" fill="hold" grpId="1" nodeType="clickEffect">
                                  <p:stCondLst>
                                    <p:cond delay="0"/>
                                  </p:stCondLst>
                                  <p:childTnLst>
                                    <p:set>
                                      <p:cBhvr>
                                        <p:cTn id="150" dur="1" fill="hold">
                                          <p:stCondLst>
                                            <p:cond delay="0"/>
                                          </p:stCondLst>
                                        </p:cTn>
                                        <p:tgtEl>
                                          <p:spTgt spid="64"/>
                                        </p:tgtEl>
                                        <p:attrNameLst>
                                          <p:attrName>style.visibility</p:attrName>
                                        </p:attrNameLst>
                                      </p:cBhvr>
                                      <p:to>
                                        <p:strVal val="visible"/>
                                      </p:to>
                                    </p:set>
                                    <p:animEffect transition="in" filter="dissolve">
                                      <p:cBhvr>
                                        <p:cTn id="151" dur="500"/>
                                        <p:tgtEl>
                                          <p:spTgt spid="64"/>
                                        </p:tgtEl>
                                      </p:cBhvr>
                                    </p:animEffect>
                                  </p:childTnLst>
                                  <p:subTnLst>
                                    <p:set>
                                      <p:cBhvr override="childStyle">
                                        <p:cTn dur="1" fill="hold" display="0" masterRel="nextClick" afterEffect="1"/>
                                        <p:tgtEl>
                                          <p:spTgt spid="64"/>
                                        </p:tgtEl>
                                        <p:attrNameLst>
                                          <p:attrName>style.visibility</p:attrName>
                                        </p:attrNameLst>
                                      </p:cBhvr>
                                      <p:to>
                                        <p:strVal val="hidden"/>
                                      </p:to>
                                    </p:set>
                                  </p:subTnLst>
                                </p:cTn>
                              </p:par>
                            </p:childTnLst>
                          </p:cTn>
                        </p:par>
                      </p:childTnLst>
                    </p:cTn>
                  </p:par>
                  <p:par>
                    <p:cTn id="152" fill="hold">
                      <p:stCondLst>
                        <p:cond delay="indefinite"/>
                      </p:stCondLst>
                      <p:childTnLst>
                        <p:par>
                          <p:cTn id="153" fill="hold">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65"/>
                                        </p:tgtEl>
                                        <p:attrNameLst>
                                          <p:attrName>style.visibility</p:attrName>
                                        </p:attrNameLst>
                                      </p:cBhvr>
                                      <p:to>
                                        <p:strVal val="visible"/>
                                      </p:to>
                                    </p:set>
                                    <p:animEffect transition="in" filter="dissolve">
                                      <p:cBhvr>
                                        <p:cTn id="156" dur="500"/>
                                        <p:tgtEl>
                                          <p:spTgt spid="65"/>
                                        </p:tgtEl>
                                      </p:cBhvr>
                                    </p:animEffect>
                                  </p:childTnLst>
                                  <p:subTnLst>
                                    <p:set>
                                      <p:cBhvr override="childStyle">
                                        <p:cTn dur="1" fill="hold" display="0" masterRel="nextClick" afterEffect="1"/>
                                        <p:tgtEl>
                                          <p:spTgt spid="65"/>
                                        </p:tgtEl>
                                        <p:attrNameLst>
                                          <p:attrName>style.visibility</p:attrName>
                                        </p:attrNameLst>
                                      </p:cBhvr>
                                      <p:to>
                                        <p:strVal val="hidden"/>
                                      </p:to>
                                    </p:set>
                                  </p:sub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66"/>
                                        </p:tgtEl>
                                        <p:attrNameLst>
                                          <p:attrName>style.visibility</p:attrName>
                                        </p:attrNameLst>
                                      </p:cBhvr>
                                      <p:to>
                                        <p:strVal val="visible"/>
                                      </p:to>
                                    </p:set>
                                    <p:animEffect transition="in" filter="dissolve">
                                      <p:cBhvr>
                                        <p:cTn id="161" dur="500"/>
                                        <p:tgtEl>
                                          <p:spTgt spid="66"/>
                                        </p:tgtEl>
                                      </p:cBhvr>
                                    </p:animEffect>
                                  </p:childTnLst>
                                  <p:subTnLst>
                                    <p:set>
                                      <p:cBhvr override="childStyle">
                                        <p:cTn dur="1" fill="hold" display="0" masterRel="nextClick" afterEffect="1"/>
                                        <p:tgtEl>
                                          <p:spTgt spid="66"/>
                                        </p:tgtEl>
                                        <p:attrNameLst>
                                          <p:attrName>style.visibility</p:attrName>
                                        </p:attrNameLst>
                                      </p:cBhvr>
                                      <p:to>
                                        <p:strVal val="hidden"/>
                                      </p:to>
                                    </p:set>
                                  </p:sub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69"/>
                                        </p:tgtEl>
                                        <p:attrNameLst>
                                          <p:attrName>style.visibility</p:attrName>
                                        </p:attrNameLst>
                                      </p:cBhvr>
                                      <p:to>
                                        <p:strVal val="visible"/>
                                      </p:to>
                                    </p:set>
                                    <p:animEffect transition="in" filter="dissolve">
                                      <p:cBhvr>
                                        <p:cTn id="166" dur="500"/>
                                        <p:tgtEl>
                                          <p:spTgt spid="69"/>
                                        </p:tgtEl>
                                      </p:cBhvr>
                                    </p:animEffec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7"/>
                                        </p:tgtEl>
                                        <p:attrNameLst>
                                          <p:attrName>style.visibility</p:attrName>
                                        </p:attrNameLst>
                                      </p:cBhvr>
                                      <p:to>
                                        <p:strVal val="visible"/>
                                      </p:to>
                                    </p:set>
                                    <p:animEffect transition="in" filter="dissolve">
                                      <p:cBhvr>
                                        <p:cTn id="171" dur="500"/>
                                        <p:tgtEl>
                                          <p:spTgt spid="67"/>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71"/>
                                        </p:tgtEl>
                                        <p:attrNameLst>
                                          <p:attrName>style.visibility</p:attrName>
                                        </p:attrNameLst>
                                      </p:cBhvr>
                                      <p:to>
                                        <p:strVal val="visible"/>
                                      </p:to>
                                    </p:set>
                                    <p:animEffect transition="in" filter="dissolve">
                                      <p:cBhvr>
                                        <p:cTn id="176" dur="500"/>
                                        <p:tgtEl>
                                          <p:spTgt spid="71"/>
                                        </p:tgtEl>
                                      </p:cBhvr>
                                    </p:animEffec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72"/>
                                        </p:tgtEl>
                                        <p:attrNameLst>
                                          <p:attrName>style.visibility</p:attrName>
                                        </p:attrNameLst>
                                      </p:cBhvr>
                                      <p:to>
                                        <p:strVal val="visible"/>
                                      </p:to>
                                    </p:set>
                                    <p:animEffect transition="in" filter="dissolve">
                                      <p:cBhvr>
                                        <p:cTn id="181" dur="500"/>
                                        <p:tgtEl>
                                          <p:spTgt spid="72"/>
                                        </p:tgtEl>
                                      </p:cBhvr>
                                    </p:animEffec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182" fill="hold">
                      <p:stCondLst>
                        <p:cond delay="indefinite"/>
                      </p:stCondLst>
                      <p:childTnLst>
                        <p:par>
                          <p:cTn id="183" fill="hold">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73"/>
                                        </p:tgtEl>
                                        <p:attrNameLst>
                                          <p:attrName>style.visibility</p:attrName>
                                        </p:attrNameLst>
                                      </p:cBhvr>
                                      <p:to>
                                        <p:strVal val="visible"/>
                                      </p:to>
                                    </p:set>
                                    <p:animEffect transition="in" filter="dissolve">
                                      <p:cBhvr>
                                        <p:cTn id="186" dur="500"/>
                                        <p:tgtEl>
                                          <p:spTgt spid="73"/>
                                        </p:tgtEl>
                                      </p:cBhvr>
                                    </p:animEffec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187" fill="hold">
                      <p:stCondLst>
                        <p:cond delay="indefinite"/>
                      </p:stCondLst>
                      <p:childTnLst>
                        <p:par>
                          <p:cTn id="188" fill="hold">
                            <p:stCondLst>
                              <p:cond delay="0"/>
                            </p:stCondLst>
                            <p:childTnLst>
                              <p:par>
                                <p:cTn id="189" presetID="9" presetClass="entr" presetSubtype="0" fill="hold" grpId="0" nodeType="clickEffect">
                                  <p:stCondLst>
                                    <p:cond delay="0"/>
                                  </p:stCondLst>
                                  <p:childTnLst>
                                    <p:set>
                                      <p:cBhvr>
                                        <p:cTn id="190" dur="1" fill="hold">
                                          <p:stCondLst>
                                            <p:cond delay="0"/>
                                          </p:stCondLst>
                                        </p:cTn>
                                        <p:tgtEl>
                                          <p:spTgt spid="74"/>
                                        </p:tgtEl>
                                        <p:attrNameLst>
                                          <p:attrName>style.visibility</p:attrName>
                                        </p:attrNameLst>
                                      </p:cBhvr>
                                      <p:to>
                                        <p:strVal val="visible"/>
                                      </p:to>
                                    </p:set>
                                    <p:animEffect transition="in" filter="dissolve">
                                      <p:cBhvr>
                                        <p:cTn id="191" dur="500"/>
                                        <p:tgtEl>
                                          <p:spTgt spid="74"/>
                                        </p:tgtEl>
                                      </p:cBhvr>
                                    </p:animEffec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75"/>
                                        </p:tgtEl>
                                        <p:attrNameLst>
                                          <p:attrName>style.visibility</p:attrName>
                                        </p:attrNameLst>
                                      </p:cBhvr>
                                      <p:to>
                                        <p:strVal val="visible"/>
                                      </p:to>
                                    </p:set>
                                    <p:animEffect transition="in" filter="dissolve">
                                      <p:cBhvr>
                                        <p:cTn id="196" dur="500"/>
                                        <p:tgtEl>
                                          <p:spTgt spid="75"/>
                                        </p:tgtEl>
                                      </p:cBhvr>
                                    </p:animEffec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197" fill="hold">
                      <p:stCondLst>
                        <p:cond delay="indefinite"/>
                      </p:stCondLst>
                      <p:childTnLst>
                        <p:par>
                          <p:cTn id="198" fill="hold">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76"/>
                                        </p:tgtEl>
                                        <p:attrNameLst>
                                          <p:attrName>style.visibility</p:attrName>
                                        </p:attrNameLst>
                                      </p:cBhvr>
                                      <p:to>
                                        <p:strVal val="visible"/>
                                      </p:to>
                                    </p:set>
                                    <p:animEffect transition="in" filter="dissolve">
                                      <p:cBhvr>
                                        <p:cTn id="201" dur="500"/>
                                        <p:tgtEl>
                                          <p:spTgt spid="76"/>
                                        </p:tgtEl>
                                      </p:cBhvr>
                                    </p:animEffect>
                                  </p:childTnLst>
                                  <p:subTnLst>
                                    <p:set>
                                      <p:cBhvr override="childStyle">
                                        <p:cTn dur="1" fill="hold" display="0" masterRel="nextClick" afterEffect="1"/>
                                        <p:tgtEl>
                                          <p:spTgt spid="76"/>
                                        </p:tgtEl>
                                        <p:attrNameLst>
                                          <p:attrName>style.visibility</p:attrName>
                                        </p:attrNameLst>
                                      </p:cBhvr>
                                      <p:to>
                                        <p:strVal val="hidden"/>
                                      </p:to>
                                    </p:set>
                                  </p:sub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77"/>
                                        </p:tgtEl>
                                        <p:attrNameLst>
                                          <p:attrName>style.visibility</p:attrName>
                                        </p:attrNameLst>
                                      </p:cBhvr>
                                      <p:to>
                                        <p:strVal val="visible"/>
                                      </p:to>
                                    </p:set>
                                    <p:animEffect transition="in" filter="dissolve">
                                      <p:cBhvr>
                                        <p:cTn id="206" dur="500"/>
                                        <p:tgtEl>
                                          <p:spTgt spid="77"/>
                                        </p:tgtEl>
                                      </p:cBhvr>
                                    </p:animEffect>
                                  </p:childTnLst>
                                  <p:subTnLst>
                                    <p:set>
                                      <p:cBhvr override="childStyle">
                                        <p:cTn dur="1" fill="hold" display="0" masterRel="nextClick" afterEffect="1"/>
                                        <p:tgtEl>
                                          <p:spTgt spid="77"/>
                                        </p:tgtEl>
                                        <p:attrNameLst>
                                          <p:attrName>style.visibility</p:attrName>
                                        </p:attrNameLst>
                                      </p:cBhvr>
                                      <p:to>
                                        <p:strVal val="hidden"/>
                                      </p:to>
                                    </p:set>
                                  </p:subTnLst>
                                </p:cTn>
                              </p:par>
                            </p:childTnLst>
                          </p:cTn>
                        </p:par>
                      </p:childTnLst>
                    </p:cTn>
                  </p:par>
                  <p:par>
                    <p:cTn id="207" fill="hold">
                      <p:stCondLst>
                        <p:cond delay="indefinite"/>
                      </p:stCondLst>
                      <p:childTnLst>
                        <p:par>
                          <p:cTn id="208" fill="hold">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78"/>
                                        </p:tgtEl>
                                        <p:attrNameLst>
                                          <p:attrName>style.visibility</p:attrName>
                                        </p:attrNameLst>
                                      </p:cBhvr>
                                      <p:to>
                                        <p:strVal val="visible"/>
                                      </p:to>
                                    </p:set>
                                    <p:animEffect transition="in" filter="dissolve">
                                      <p:cBhvr>
                                        <p:cTn id="211" dur="500"/>
                                        <p:tgtEl>
                                          <p:spTgt spid="78"/>
                                        </p:tgtEl>
                                      </p:cBhvr>
                                    </p:animEffec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212" fill="hold">
                      <p:stCondLst>
                        <p:cond delay="indefinite"/>
                      </p:stCondLst>
                      <p:childTnLst>
                        <p:par>
                          <p:cTn id="213" fill="hold">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70"/>
                                        </p:tgtEl>
                                        <p:attrNameLst>
                                          <p:attrName>style.visibility</p:attrName>
                                        </p:attrNameLst>
                                      </p:cBhvr>
                                      <p:to>
                                        <p:strVal val="visible"/>
                                      </p:to>
                                    </p:set>
                                    <p:animEffect transition="in" filter="dissolve">
                                      <p:cBhvr>
                                        <p:cTn id="216" dur="500"/>
                                        <p:tgtEl>
                                          <p:spTgt spid="70"/>
                                        </p:tgtEl>
                                      </p:cBhvr>
                                    </p:animEffect>
                                  </p:childTnLst>
                                </p:cTn>
                              </p:par>
                            </p:childTnLst>
                          </p:cTn>
                        </p:par>
                      </p:childTnLst>
                    </p:cTn>
                  </p:par>
                  <p:par>
                    <p:cTn id="217" fill="hold">
                      <p:stCondLst>
                        <p:cond delay="indefinite"/>
                      </p:stCondLst>
                      <p:childTnLst>
                        <p:par>
                          <p:cTn id="218" fill="hold">
                            <p:stCondLst>
                              <p:cond delay="0"/>
                            </p:stCondLst>
                            <p:childTnLst>
                              <p:par>
                                <p:cTn id="219" presetID="9" presetClass="entr" presetSubtype="0" fill="hold" grpId="0" nodeType="clickEffect">
                                  <p:stCondLst>
                                    <p:cond delay="0"/>
                                  </p:stCondLst>
                                  <p:childTnLst>
                                    <p:set>
                                      <p:cBhvr>
                                        <p:cTn id="220" dur="1" fill="hold">
                                          <p:stCondLst>
                                            <p:cond delay="0"/>
                                          </p:stCondLst>
                                        </p:cTn>
                                        <p:tgtEl>
                                          <p:spTgt spid="80"/>
                                        </p:tgtEl>
                                        <p:attrNameLst>
                                          <p:attrName>style.visibility</p:attrName>
                                        </p:attrNameLst>
                                      </p:cBhvr>
                                      <p:to>
                                        <p:strVal val="visible"/>
                                      </p:to>
                                    </p:set>
                                    <p:animEffect transition="in" filter="dissolve">
                                      <p:cBhvr>
                                        <p:cTn id="221" dur="500"/>
                                        <p:tgtEl>
                                          <p:spTgt spid="80"/>
                                        </p:tgtEl>
                                      </p:cBhvr>
                                    </p:animEffect>
                                  </p:childTnLst>
                                </p:cTn>
                              </p:par>
                            </p:childTnLst>
                          </p:cTn>
                        </p:par>
                      </p:childTnLst>
                    </p:cTn>
                  </p:par>
                  <p:par>
                    <p:cTn id="222" fill="hold">
                      <p:stCondLst>
                        <p:cond delay="indefinite"/>
                      </p:stCondLst>
                      <p:childTnLst>
                        <p:par>
                          <p:cTn id="223" fill="hold">
                            <p:stCondLst>
                              <p:cond delay="0"/>
                            </p:stCondLst>
                            <p:childTnLst>
                              <p:par>
                                <p:cTn id="224" presetID="9" presetClass="entr" presetSubtype="0" fill="hold" grpId="0" nodeType="clickEffect">
                                  <p:stCondLst>
                                    <p:cond delay="0"/>
                                  </p:stCondLst>
                                  <p:childTnLst>
                                    <p:set>
                                      <p:cBhvr>
                                        <p:cTn id="225" dur="1" fill="hold">
                                          <p:stCondLst>
                                            <p:cond delay="0"/>
                                          </p:stCondLst>
                                        </p:cTn>
                                        <p:tgtEl>
                                          <p:spTgt spid="79"/>
                                        </p:tgtEl>
                                        <p:attrNameLst>
                                          <p:attrName>style.visibility</p:attrName>
                                        </p:attrNameLst>
                                      </p:cBhvr>
                                      <p:to>
                                        <p:strVal val="visible"/>
                                      </p:to>
                                    </p:set>
                                    <p:animEffect transition="in" filter="dissolve">
                                      <p:cBhvr>
                                        <p:cTn id="226" dur="500"/>
                                        <p:tgtEl>
                                          <p:spTgt spid="79"/>
                                        </p:tgtEl>
                                      </p:cBhvr>
                                    </p:animEffect>
                                  </p:childTnLst>
                                </p:cTn>
                              </p:par>
                            </p:childTnLst>
                          </p:cTn>
                        </p:par>
                      </p:childTnLst>
                    </p:cTn>
                  </p:par>
                  <p:par>
                    <p:cTn id="227" fill="hold">
                      <p:stCondLst>
                        <p:cond delay="indefinite"/>
                      </p:stCondLst>
                      <p:childTnLst>
                        <p:par>
                          <p:cTn id="228" fill="hold">
                            <p:stCondLst>
                              <p:cond delay="0"/>
                            </p:stCondLst>
                            <p:childTnLst>
                              <p:par>
                                <p:cTn id="229" presetID="9" presetClass="entr" presetSubtype="0" fill="hold" grpId="0" nodeType="clickEffect">
                                  <p:stCondLst>
                                    <p:cond delay="0"/>
                                  </p:stCondLst>
                                  <p:childTnLst>
                                    <p:set>
                                      <p:cBhvr>
                                        <p:cTn id="230" dur="1" fill="hold">
                                          <p:stCondLst>
                                            <p:cond delay="0"/>
                                          </p:stCondLst>
                                        </p:cTn>
                                        <p:tgtEl>
                                          <p:spTgt spid="81"/>
                                        </p:tgtEl>
                                        <p:attrNameLst>
                                          <p:attrName>style.visibility</p:attrName>
                                        </p:attrNameLst>
                                      </p:cBhvr>
                                      <p:to>
                                        <p:strVal val="visible"/>
                                      </p:to>
                                    </p:set>
                                    <p:animEffect transition="in" filter="dissolve">
                                      <p:cBhvr>
                                        <p:cTn id="231" dur="500"/>
                                        <p:tgtEl>
                                          <p:spTgt spid="81"/>
                                        </p:tgtEl>
                                      </p:cBhvr>
                                    </p:animEffect>
                                  </p:childTnLst>
                                </p:cTn>
                              </p:par>
                              <p:par>
                                <p:cTn id="232" presetID="9" presetClass="entr" presetSubtype="0" fill="hold" nodeType="withEffect">
                                  <p:stCondLst>
                                    <p:cond delay="0"/>
                                  </p:stCondLst>
                                  <p:childTnLst>
                                    <p:set>
                                      <p:cBhvr>
                                        <p:cTn id="233" dur="1" fill="hold">
                                          <p:stCondLst>
                                            <p:cond delay="0"/>
                                          </p:stCondLst>
                                        </p:cTn>
                                        <p:tgtEl>
                                          <p:spTgt spid="83"/>
                                        </p:tgtEl>
                                        <p:attrNameLst>
                                          <p:attrName>style.visibility</p:attrName>
                                        </p:attrNameLst>
                                      </p:cBhvr>
                                      <p:to>
                                        <p:strVal val="visible"/>
                                      </p:to>
                                    </p:set>
                                    <p:animEffect transition="in" filter="dissolve">
                                      <p:cBhvr>
                                        <p:cTn id="234" dur="500"/>
                                        <p:tgtEl>
                                          <p:spTgt spid="83"/>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85"/>
                                        </p:tgtEl>
                                        <p:attrNameLst>
                                          <p:attrName>style.visibility</p:attrName>
                                        </p:attrNameLst>
                                      </p:cBhvr>
                                      <p:to>
                                        <p:strVal val="visible"/>
                                      </p:to>
                                    </p:set>
                                    <p:animEffect transition="in" filter="dissolve">
                                      <p:cBhvr>
                                        <p:cTn id="239" dur="500"/>
                                        <p:tgtEl>
                                          <p:spTgt spid="85"/>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7"/>
                                        </p:tgtEl>
                                        <p:attrNameLst>
                                          <p:attrName>style.visibility</p:attrName>
                                        </p:attrNameLst>
                                      </p:cBhvr>
                                      <p:to>
                                        <p:strVal val="visible"/>
                                      </p:to>
                                    </p:set>
                                    <p:animEffect transition="in" filter="dissolve">
                                      <p:cBhvr>
                                        <p:cTn id="242" dur="500"/>
                                        <p:tgtEl>
                                          <p:spTgt spid="87"/>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86"/>
                                        </p:tgtEl>
                                        <p:attrNameLst>
                                          <p:attrName>style.visibility</p:attrName>
                                        </p:attrNameLst>
                                      </p:cBhvr>
                                      <p:to>
                                        <p:strVal val="visible"/>
                                      </p:to>
                                    </p:set>
                                    <p:animEffect transition="in" filter="dissolve">
                                      <p:cBhvr>
                                        <p:cTn id="245" dur="500"/>
                                        <p:tgtEl>
                                          <p:spTgt spid="86"/>
                                        </p:tgtEl>
                                      </p:cBhvr>
                                    </p:animEffec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grpId="0" nodeType="clickEffect">
                                  <p:stCondLst>
                                    <p:cond delay="0"/>
                                  </p:stCondLst>
                                  <p:childTnLst>
                                    <p:set>
                                      <p:cBhvr>
                                        <p:cTn id="249" dur="1" fill="hold">
                                          <p:stCondLst>
                                            <p:cond delay="0"/>
                                          </p:stCondLst>
                                        </p:cTn>
                                        <p:tgtEl>
                                          <p:spTgt spid="88"/>
                                        </p:tgtEl>
                                        <p:attrNameLst>
                                          <p:attrName>style.visibility</p:attrName>
                                        </p:attrNameLst>
                                      </p:cBhvr>
                                      <p:to>
                                        <p:strVal val="visible"/>
                                      </p:to>
                                    </p:set>
                                    <p:animEffect transition="in" filter="dissolve">
                                      <p:cBhvr>
                                        <p:cTn id="250" dur="5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4" grpId="0"/>
      <p:bldP spid="5" grpId="0" animBg="1"/>
      <p:bldP spid="6" grpId="0" animBg="1"/>
      <p:bldP spid="7" grpId="0" animBg="1"/>
      <p:bldP spid="8" grpId="0" animBg="1"/>
      <p:bldP spid="9" grpId="0" animBg="1"/>
      <p:bldP spid="19" grpId="0" animBg="1"/>
      <p:bldP spid="24" grpId="0" animBg="1"/>
      <p:bldP spid="25" grpId="0" animBg="1"/>
      <p:bldP spid="26" grpId="0" animBg="1"/>
      <p:bldP spid="27" grpId="0" animBg="1"/>
      <p:bldP spid="28" grpId="0" animBg="1"/>
      <p:bldP spid="29" grpId="0" animBg="1"/>
      <p:bldP spid="39" grpId="0" animBg="1"/>
      <p:bldP spid="44" grpId="0" animBg="1"/>
      <p:bldP spid="45" grpId="0" animBg="1"/>
      <p:bldP spid="46" grpId="0" animBg="1"/>
      <p:bldP spid="47" grpId="0" animBg="1"/>
      <p:bldP spid="48" grpId="0" animBg="1"/>
      <p:bldP spid="58" grpId="0" animBg="1"/>
      <p:bldP spid="59" grpId="0"/>
      <p:bldP spid="60" grpId="0" animBg="1"/>
      <p:bldP spid="61" grpId="0"/>
      <p:bldP spid="62" grpId="0"/>
      <p:bldP spid="63" grpId="0"/>
      <p:bldP spid="64" grpId="0" animBg="1"/>
      <p:bldP spid="64" grpId="1" animBg="1"/>
      <p:bldP spid="65" grpId="0" animBg="1"/>
      <p:bldP spid="66" grpId="0" animBg="1"/>
      <p:bldP spid="67" grpId="0" animBg="1"/>
      <p:bldP spid="69" grpId="0" animBg="1"/>
      <p:bldP spid="70" grpId="0" animBg="1"/>
      <p:bldP spid="71" grpId="0"/>
      <p:bldP spid="72" grpId="0" animBg="1"/>
      <p:bldP spid="73" grpId="0" animBg="1"/>
      <p:bldP spid="74" grpId="0" animBg="1"/>
      <p:bldP spid="75" grpId="0" animBg="1"/>
      <p:bldP spid="76" grpId="0" animBg="1"/>
      <p:bldP spid="77" grpId="0" animBg="1"/>
      <p:bldP spid="78" grpId="0" animBg="1"/>
      <p:bldP spid="79" grpId="0" animBg="1"/>
      <p:bldP spid="80" grpId="0"/>
      <p:bldP spid="81" grpId="0" animBg="1"/>
      <p:bldP spid="85" grpId="0" animBg="1"/>
      <p:bldP spid="86" grpId="0" animBg="1"/>
      <p:bldP spid="87" grpId="0" animBg="1"/>
      <p:bldP spid="8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F31B5-739B-1C49-AC48-3D86DA59847C}"/>
              </a:ext>
            </a:extLst>
          </p:cNvPr>
          <p:cNvSpPr>
            <a:spLocks noGrp="1"/>
          </p:cNvSpPr>
          <p:nvPr>
            <p:ph type="title"/>
          </p:nvPr>
        </p:nvSpPr>
        <p:spPr/>
        <p:txBody>
          <a:bodyPr/>
          <a:lstStyle/>
          <a:p>
            <a:r>
              <a:rPr lang="en-US" dirty="0"/>
              <a:t>Balanced BST</a:t>
            </a:r>
          </a:p>
        </p:txBody>
      </p:sp>
      <p:cxnSp>
        <p:nvCxnSpPr>
          <p:cNvPr id="4" name="Straight Connector 3">
            <a:extLst>
              <a:ext uri="{FF2B5EF4-FFF2-40B4-BE49-F238E27FC236}">
                <a16:creationId xmlns:a16="http://schemas.microsoft.com/office/drawing/2014/main" id="{8AEB9947-391A-C242-BB9E-252083AA4DBA}"/>
              </a:ext>
            </a:extLst>
          </p:cNvPr>
          <p:cNvCxnSpPr>
            <a:cxnSpLocks/>
            <a:stCxn id="11" idx="0"/>
            <a:endCxn id="5" idx="3"/>
          </p:cNvCxnSpPr>
          <p:nvPr/>
        </p:nvCxnSpPr>
        <p:spPr>
          <a:xfrm flipV="1">
            <a:off x="1477760" y="2328317"/>
            <a:ext cx="662089" cy="15881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60918C69-398C-D64B-8ED1-1A15D2E8C599}"/>
              </a:ext>
            </a:extLst>
          </p:cNvPr>
          <p:cNvSpPr/>
          <p:nvPr/>
        </p:nvSpPr>
        <p:spPr>
          <a:xfrm>
            <a:off x="2011406" y="2013257"/>
            <a:ext cx="877065"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node</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26F077D6-0097-0B42-ACFE-342C33F51797}"/>
              </a:ext>
            </a:extLst>
          </p:cNvPr>
          <p:cNvCxnSpPr>
            <a:cxnSpLocks/>
            <a:stCxn id="13" idx="0"/>
            <a:endCxn id="5" idx="5"/>
          </p:cNvCxnSpPr>
          <p:nvPr/>
        </p:nvCxnSpPr>
        <p:spPr>
          <a:xfrm flipH="1" flipV="1">
            <a:off x="2760028" y="2328317"/>
            <a:ext cx="640702" cy="137946"/>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Triangle 10">
            <a:extLst>
              <a:ext uri="{FF2B5EF4-FFF2-40B4-BE49-F238E27FC236}">
                <a16:creationId xmlns:a16="http://schemas.microsoft.com/office/drawing/2014/main" id="{1DB222C8-4E7B-BA40-9854-9534ACE71753}"/>
              </a:ext>
            </a:extLst>
          </p:cNvPr>
          <p:cNvSpPr/>
          <p:nvPr/>
        </p:nvSpPr>
        <p:spPr>
          <a:xfrm>
            <a:off x="777279" y="2487134"/>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3" name="Triangle 12">
            <a:extLst>
              <a:ext uri="{FF2B5EF4-FFF2-40B4-BE49-F238E27FC236}">
                <a16:creationId xmlns:a16="http://schemas.microsoft.com/office/drawing/2014/main" id="{B9E03799-F362-8C41-A447-129C7FF39703}"/>
              </a:ext>
            </a:extLst>
          </p:cNvPr>
          <p:cNvSpPr/>
          <p:nvPr/>
        </p:nvSpPr>
        <p:spPr>
          <a:xfrm>
            <a:off x="2700249" y="2466263"/>
            <a:ext cx="1400961" cy="772633"/>
          </a:xfrm>
          <a:prstGeom prst="triangle">
            <a:avLst/>
          </a:prstGeom>
          <a:solidFill>
            <a:schemeClr val="accent6">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t"/>
          <a:lstStyle/>
          <a:p>
            <a:pPr algn="ctr">
              <a:spcBef>
                <a:spcPts val="100"/>
              </a:spcBef>
              <a:spcAft>
                <a:spcPts val="100"/>
              </a:spcAft>
            </a:pPr>
            <a:endParaRPr lang="en-US" sz="1400" dirty="0">
              <a:solidFill>
                <a:schemeClr val="tx1"/>
              </a:solidFill>
              <a:latin typeface="Arial" panose="020B0604020202020204" pitchFamily="34" charset="0"/>
              <a:cs typeface="Arial" panose="020B0604020202020204" pitchFamily="34" charset="0"/>
            </a:endParaRPr>
          </a:p>
        </p:txBody>
      </p:sp>
      <p:sp>
        <p:nvSpPr>
          <p:cNvPr id="18" name="Rectangle 17">
            <a:extLst>
              <a:ext uri="{FF2B5EF4-FFF2-40B4-BE49-F238E27FC236}">
                <a16:creationId xmlns:a16="http://schemas.microsoft.com/office/drawing/2014/main" id="{C200856D-F04F-5346-B9FD-9B4BEBC380B2}"/>
              </a:ext>
            </a:extLst>
          </p:cNvPr>
          <p:cNvSpPr/>
          <p:nvPr/>
        </p:nvSpPr>
        <p:spPr>
          <a:xfrm>
            <a:off x="5111074" y="1484523"/>
            <a:ext cx="3672800" cy="369332"/>
          </a:xfrm>
          <a:prstGeom prst="rect">
            <a:avLst/>
          </a:prstGeom>
        </p:spPr>
        <p:txBody>
          <a:bodyPr wrap="none">
            <a:spAutoFit/>
          </a:bodyPr>
          <a:lstStyle/>
          <a:p>
            <a:r>
              <a:rPr lang="en-US" b="1" dirty="0">
                <a:solidFill>
                  <a:srgbClr val="425168"/>
                </a:solidFill>
                <a:latin typeface="Arial" panose="020B0604020202020204" pitchFamily="34" charset="0"/>
                <a:cs typeface="Arial" panose="020B0604020202020204" pitchFamily="34" charset="0"/>
              </a:rPr>
              <a:t>| </a:t>
            </a:r>
            <a:r>
              <a:rPr lang="en-US" b="1" dirty="0" err="1">
                <a:solidFill>
                  <a:srgbClr val="425168"/>
                </a:solidFill>
                <a:latin typeface="Arial" panose="020B0604020202020204" pitchFamily="34" charset="0"/>
                <a:cs typeface="Arial" panose="020B0604020202020204" pitchFamily="34" charset="0"/>
              </a:rPr>
              <a:t>LeftHeight</a:t>
            </a:r>
            <a:r>
              <a:rPr lang="en-US" b="1" dirty="0">
                <a:solidFill>
                  <a:srgbClr val="425168"/>
                </a:solidFill>
                <a:latin typeface="Arial" panose="020B0604020202020204" pitchFamily="34" charset="0"/>
                <a:cs typeface="Arial" panose="020B0604020202020204" pitchFamily="34" charset="0"/>
              </a:rPr>
              <a:t> – </a:t>
            </a:r>
            <a:r>
              <a:rPr lang="en-US" b="1" dirty="0" err="1">
                <a:solidFill>
                  <a:srgbClr val="425168"/>
                </a:solidFill>
                <a:latin typeface="Arial" panose="020B0604020202020204" pitchFamily="34" charset="0"/>
                <a:cs typeface="Arial" panose="020B0604020202020204" pitchFamily="34" charset="0"/>
              </a:rPr>
              <a:t>RightHeight</a:t>
            </a:r>
            <a:r>
              <a:rPr lang="en-US" b="1" dirty="0">
                <a:solidFill>
                  <a:srgbClr val="425168"/>
                </a:solidFill>
                <a:latin typeface="Arial" panose="020B0604020202020204" pitchFamily="34" charset="0"/>
                <a:cs typeface="Arial" panose="020B0604020202020204" pitchFamily="34" charset="0"/>
              </a:rPr>
              <a:t> | &lt;=1 </a:t>
            </a:r>
            <a:endParaRPr lang="en-US" dirty="0">
              <a:effectLst/>
              <a:latin typeface="Arial" panose="020B0604020202020204" pitchFamily="34" charset="0"/>
              <a:cs typeface="Arial" panose="020B0604020202020204" pitchFamily="34" charset="0"/>
            </a:endParaRPr>
          </a:p>
        </p:txBody>
      </p:sp>
      <p:cxnSp>
        <p:nvCxnSpPr>
          <p:cNvPr id="20" name="Straight Connector 19">
            <a:extLst>
              <a:ext uri="{FF2B5EF4-FFF2-40B4-BE49-F238E27FC236}">
                <a16:creationId xmlns:a16="http://schemas.microsoft.com/office/drawing/2014/main" id="{7B7185FD-9D78-B844-89B3-E9FF64BBF99C}"/>
              </a:ext>
            </a:extLst>
          </p:cNvPr>
          <p:cNvCxnSpPr/>
          <p:nvPr/>
        </p:nvCxnSpPr>
        <p:spPr>
          <a:xfrm flipV="1">
            <a:off x="2247928" y="546240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1" name="Oval 20">
            <a:extLst>
              <a:ext uri="{FF2B5EF4-FFF2-40B4-BE49-F238E27FC236}">
                <a16:creationId xmlns:a16="http://schemas.microsoft.com/office/drawing/2014/main" id="{695C42F0-8AF6-6440-AD36-49D27F921F78}"/>
              </a:ext>
            </a:extLst>
          </p:cNvPr>
          <p:cNvSpPr/>
          <p:nvPr/>
        </p:nvSpPr>
        <p:spPr>
          <a:xfrm>
            <a:off x="1774096" y="555468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am</a:t>
            </a:r>
          </a:p>
        </p:txBody>
      </p:sp>
      <p:cxnSp>
        <p:nvCxnSpPr>
          <p:cNvPr id="22" name="Straight Connector 21">
            <a:extLst>
              <a:ext uri="{FF2B5EF4-FFF2-40B4-BE49-F238E27FC236}">
                <a16:creationId xmlns:a16="http://schemas.microsoft.com/office/drawing/2014/main" id="{391F3776-FFA1-D14C-9DA4-40A0506B9405}"/>
              </a:ext>
            </a:extLst>
          </p:cNvPr>
          <p:cNvCxnSpPr/>
          <p:nvPr/>
        </p:nvCxnSpPr>
        <p:spPr>
          <a:xfrm flipV="1">
            <a:off x="4353273" y="3985942"/>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91A19DCA-0809-B648-8B17-59D417C0CC86}"/>
              </a:ext>
            </a:extLst>
          </p:cNvPr>
          <p:cNvCxnSpPr/>
          <p:nvPr/>
        </p:nvCxnSpPr>
        <p:spPr>
          <a:xfrm flipV="1">
            <a:off x="3862370" y="436297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B673DBA4-4ECF-3E41-8CF3-CC43F6146CA4}"/>
              </a:ext>
            </a:extLst>
          </p:cNvPr>
          <p:cNvCxnSpPr/>
          <p:nvPr/>
        </p:nvCxnSpPr>
        <p:spPr>
          <a:xfrm flipV="1">
            <a:off x="3338204" y="4724174"/>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4BDA146A-5BB3-8B49-8205-03A0024857F8}"/>
              </a:ext>
            </a:extLst>
          </p:cNvPr>
          <p:cNvCxnSpPr/>
          <p:nvPr/>
        </p:nvCxnSpPr>
        <p:spPr>
          <a:xfrm flipV="1">
            <a:off x="2813241" y="509329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6" name="Oval 25">
            <a:extLst>
              <a:ext uri="{FF2B5EF4-FFF2-40B4-BE49-F238E27FC236}">
                <a16:creationId xmlns:a16="http://schemas.microsoft.com/office/drawing/2014/main" id="{C778F43D-F2F4-6F4E-B3B4-E085748E87DB}"/>
              </a:ext>
            </a:extLst>
          </p:cNvPr>
          <p:cNvSpPr/>
          <p:nvPr/>
        </p:nvSpPr>
        <p:spPr>
          <a:xfrm>
            <a:off x="4403900" y="3709105"/>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eat</a:t>
            </a:r>
          </a:p>
        </p:txBody>
      </p:sp>
      <p:sp>
        <p:nvSpPr>
          <p:cNvPr id="27" name="Oval 26">
            <a:extLst>
              <a:ext uri="{FF2B5EF4-FFF2-40B4-BE49-F238E27FC236}">
                <a16:creationId xmlns:a16="http://schemas.microsoft.com/office/drawing/2014/main" id="{42CE1A3C-1B46-514C-A2FD-52AA3D32D639}"/>
              </a:ext>
            </a:extLst>
          </p:cNvPr>
          <p:cNvSpPr/>
          <p:nvPr/>
        </p:nvSpPr>
        <p:spPr>
          <a:xfrm>
            <a:off x="3879441" y="4078221"/>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east</a:t>
            </a:r>
          </a:p>
        </p:txBody>
      </p:sp>
      <p:sp>
        <p:nvSpPr>
          <p:cNvPr id="28" name="Oval 27">
            <a:extLst>
              <a:ext uri="{FF2B5EF4-FFF2-40B4-BE49-F238E27FC236}">
                <a16:creationId xmlns:a16="http://schemas.microsoft.com/office/drawing/2014/main" id="{5C5FBD0E-6C37-DE42-BEB9-44DF06253322}"/>
              </a:ext>
            </a:extLst>
          </p:cNvPr>
          <p:cNvSpPr/>
          <p:nvPr/>
        </p:nvSpPr>
        <p:spPr>
          <a:xfrm>
            <a:off x="3388538" y="4447337"/>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ear</a:t>
            </a:r>
          </a:p>
        </p:txBody>
      </p:sp>
      <p:sp>
        <p:nvSpPr>
          <p:cNvPr id="29" name="Oval 28">
            <a:extLst>
              <a:ext uri="{FF2B5EF4-FFF2-40B4-BE49-F238E27FC236}">
                <a16:creationId xmlns:a16="http://schemas.microsoft.com/office/drawing/2014/main" id="{AF6CE130-4F58-8343-AA20-4A3EC2BA95DB}"/>
              </a:ext>
            </a:extLst>
          </p:cNvPr>
          <p:cNvSpPr/>
          <p:nvPr/>
        </p:nvSpPr>
        <p:spPr>
          <a:xfrm>
            <a:off x="2897635" y="4816453"/>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ate</a:t>
            </a:r>
          </a:p>
        </p:txBody>
      </p:sp>
      <p:sp>
        <p:nvSpPr>
          <p:cNvPr id="30" name="Oval 29">
            <a:extLst>
              <a:ext uri="{FF2B5EF4-FFF2-40B4-BE49-F238E27FC236}">
                <a16:creationId xmlns:a16="http://schemas.microsoft.com/office/drawing/2014/main" id="{0B011CB2-EAE2-1B44-81C6-20D535C8F20F}"/>
              </a:ext>
            </a:extLst>
          </p:cNvPr>
          <p:cNvSpPr/>
          <p:nvPr/>
        </p:nvSpPr>
        <p:spPr>
          <a:xfrm>
            <a:off x="2339409" y="5185569"/>
            <a:ext cx="738231" cy="369116"/>
          </a:xfrm>
          <a:prstGeom prst="ellipse">
            <a:avLst/>
          </a:prstGeom>
          <a:solidFill>
            <a:schemeClr val="accent1">
              <a:lumMod val="20000"/>
              <a:lumOff val="80000"/>
            </a:schemeClr>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tx1"/>
                </a:solidFill>
                <a:latin typeface="Arial" panose="020B0604020202020204" pitchFamily="34" charset="0"/>
                <a:cs typeface="Arial" panose="020B0604020202020204" pitchFamily="34" charset="0"/>
              </a:rPr>
              <a:t>at</a:t>
            </a:r>
          </a:p>
        </p:txBody>
      </p:sp>
      <p:cxnSp>
        <p:nvCxnSpPr>
          <p:cNvPr id="31" name="Straight Connector 30">
            <a:extLst>
              <a:ext uri="{FF2B5EF4-FFF2-40B4-BE49-F238E27FC236}">
                <a16:creationId xmlns:a16="http://schemas.microsoft.com/office/drawing/2014/main" id="{9E58946B-E45D-504D-809D-CF8C7A6F7520}"/>
              </a:ext>
            </a:extLst>
          </p:cNvPr>
          <p:cNvCxnSpPr>
            <a:cxnSpLocks/>
          </p:cNvCxnSpPr>
          <p:nvPr/>
        </p:nvCxnSpPr>
        <p:spPr>
          <a:xfrm flipH="1" flipV="1">
            <a:off x="1533550" y="4655927"/>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2" name="Oval 31">
            <a:extLst>
              <a:ext uri="{FF2B5EF4-FFF2-40B4-BE49-F238E27FC236}">
                <a16:creationId xmlns:a16="http://schemas.microsoft.com/office/drawing/2014/main" id="{28E02947-A5DD-B546-BD7E-F025C553A25C}"/>
              </a:ext>
            </a:extLst>
          </p:cNvPr>
          <p:cNvSpPr/>
          <p:nvPr/>
        </p:nvSpPr>
        <p:spPr>
          <a:xfrm>
            <a:off x="127770" y="4287854"/>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33" name="Straight Connector 32">
            <a:extLst>
              <a:ext uri="{FF2B5EF4-FFF2-40B4-BE49-F238E27FC236}">
                <a16:creationId xmlns:a16="http://schemas.microsoft.com/office/drawing/2014/main" id="{47CC0000-0085-5041-9C19-43E7D6170BC2}"/>
              </a:ext>
            </a:extLst>
          </p:cNvPr>
          <p:cNvCxnSpPr>
            <a:cxnSpLocks/>
            <a:endCxn id="37" idx="1"/>
          </p:cNvCxnSpPr>
          <p:nvPr/>
        </p:nvCxnSpPr>
        <p:spPr>
          <a:xfrm>
            <a:off x="1620799" y="3675938"/>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0CD0C4C-1F0D-A046-8DC1-02E850A94366}"/>
              </a:ext>
            </a:extLst>
          </p:cNvPr>
          <p:cNvCxnSpPr/>
          <p:nvPr/>
        </p:nvCxnSpPr>
        <p:spPr>
          <a:xfrm flipV="1">
            <a:off x="1202437" y="3785450"/>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0DAD90C6-5A27-ED40-A3A3-F67DB94BBFEE}"/>
              </a:ext>
            </a:extLst>
          </p:cNvPr>
          <p:cNvCxnSpPr/>
          <p:nvPr/>
        </p:nvCxnSpPr>
        <p:spPr>
          <a:xfrm flipV="1">
            <a:off x="678271" y="4146646"/>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81FEDA05-BE06-094F-B9FC-38C4A10E5AC1}"/>
              </a:ext>
            </a:extLst>
          </p:cNvPr>
          <p:cNvCxnSpPr>
            <a:cxnSpLocks/>
          </p:cNvCxnSpPr>
          <p:nvPr/>
        </p:nvCxnSpPr>
        <p:spPr>
          <a:xfrm flipH="1" flipV="1">
            <a:off x="1038160" y="4123336"/>
            <a:ext cx="288067" cy="231628"/>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37" name="Oval 36">
            <a:extLst>
              <a:ext uri="{FF2B5EF4-FFF2-40B4-BE49-F238E27FC236}">
                <a16:creationId xmlns:a16="http://schemas.microsoft.com/office/drawing/2014/main" id="{080E987E-7A54-504D-9315-D44EFA024772}"/>
              </a:ext>
            </a:extLst>
          </p:cNvPr>
          <p:cNvSpPr/>
          <p:nvPr/>
        </p:nvSpPr>
        <p:spPr>
          <a:xfrm>
            <a:off x="1851056" y="386980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38" name="Oval 37">
            <a:extLst>
              <a:ext uri="{FF2B5EF4-FFF2-40B4-BE49-F238E27FC236}">
                <a16:creationId xmlns:a16="http://schemas.microsoft.com/office/drawing/2014/main" id="{DCD32894-1EDE-3744-9D82-E3A8B6A4460A}"/>
              </a:ext>
            </a:extLst>
          </p:cNvPr>
          <p:cNvSpPr/>
          <p:nvPr/>
        </p:nvSpPr>
        <p:spPr>
          <a:xfrm>
            <a:off x="1219508" y="3500693"/>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39" name="Oval 38">
            <a:extLst>
              <a:ext uri="{FF2B5EF4-FFF2-40B4-BE49-F238E27FC236}">
                <a16:creationId xmlns:a16="http://schemas.microsoft.com/office/drawing/2014/main" id="{E48C4D1C-5775-BB46-B270-C77CB104D8F4}"/>
              </a:ext>
            </a:extLst>
          </p:cNvPr>
          <p:cNvSpPr/>
          <p:nvPr/>
        </p:nvSpPr>
        <p:spPr>
          <a:xfrm>
            <a:off x="1466836" y="478651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40" name="Oval 39">
            <a:extLst>
              <a:ext uri="{FF2B5EF4-FFF2-40B4-BE49-F238E27FC236}">
                <a16:creationId xmlns:a16="http://schemas.microsoft.com/office/drawing/2014/main" id="{C85845FC-3EB1-8145-83C2-062AD55BA4A8}"/>
              </a:ext>
            </a:extLst>
          </p:cNvPr>
          <p:cNvSpPr/>
          <p:nvPr/>
        </p:nvSpPr>
        <p:spPr>
          <a:xfrm>
            <a:off x="1059718" y="4309286"/>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41" name="Oval 40">
            <a:extLst>
              <a:ext uri="{FF2B5EF4-FFF2-40B4-BE49-F238E27FC236}">
                <a16:creationId xmlns:a16="http://schemas.microsoft.com/office/drawing/2014/main" id="{4A82A87A-0891-0B4F-9BC7-C61046F13A99}"/>
              </a:ext>
            </a:extLst>
          </p:cNvPr>
          <p:cNvSpPr/>
          <p:nvPr/>
        </p:nvSpPr>
        <p:spPr>
          <a:xfrm>
            <a:off x="652599" y="3885649"/>
            <a:ext cx="738231" cy="369116"/>
          </a:xfrm>
          <a:prstGeom prst="ellipse">
            <a:avLst/>
          </a:prstGeom>
          <a:solidFill>
            <a:srgbClr val="92D05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cxnSp>
        <p:nvCxnSpPr>
          <p:cNvPr id="42" name="Straight Connector 41">
            <a:extLst>
              <a:ext uri="{FF2B5EF4-FFF2-40B4-BE49-F238E27FC236}">
                <a16:creationId xmlns:a16="http://schemas.microsoft.com/office/drawing/2014/main" id="{3F274583-A133-9541-B922-D92BB0CE8302}"/>
              </a:ext>
            </a:extLst>
          </p:cNvPr>
          <p:cNvCxnSpPr>
            <a:cxnSpLocks/>
          </p:cNvCxnSpPr>
          <p:nvPr/>
        </p:nvCxnSpPr>
        <p:spPr>
          <a:xfrm flipH="1" flipV="1">
            <a:off x="6515287" y="2306093"/>
            <a:ext cx="256433" cy="228951"/>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3" name="Oval 42">
            <a:extLst>
              <a:ext uri="{FF2B5EF4-FFF2-40B4-BE49-F238E27FC236}">
                <a16:creationId xmlns:a16="http://schemas.microsoft.com/office/drawing/2014/main" id="{B0716857-EA68-B442-8FC0-C19ECD884CBD}"/>
              </a:ext>
            </a:extLst>
          </p:cNvPr>
          <p:cNvSpPr/>
          <p:nvPr/>
        </p:nvSpPr>
        <p:spPr>
          <a:xfrm>
            <a:off x="4829906" y="2869945"/>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am</a:t>
            </a:r>
          </a:p>
        </p:txBody>
      </p:sp>
      <p:cxnSp>
        <p:nvCxnSpPr>
          <p:cNvPr id="44" name="Straight Connector 43">
            <a:extLst>
              <a:ext uri="{FF2B5EF4-FFF2-40B4-BE49-F238E27FC236}">
                <a16:creationId xmlns:a16="http://schemas.microsoft.com/office/drawing/2014/main" id="{2DE5BCEA-271F-6240-A7C9-F2B61D5B9F36}"/>
              </a:ext>
            </a:extLst>
          </p:cNvPr>
          <p:cNvCxnSpPr>
            <a:cxnSpLocks/>
            <a:endCxn id="48" idx="1"/>
          </p:cNvCxnSpPr>
          <p:nvPr/>
        </p:nvCxnSpPr>
        <p:spPr>
          <a:xfrm>
            <a:off x="7035628" y="2637476"/>
            <a:ext cx="338368" cy="24792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60C5A941-3669-024D-8A12-50161FD6F9C7}"/>
              </a:ext>
            </a:extLst>
          </p:cNvPr>
          <p:cNvCxnSpPr/>
          <p:nvPr/>
        </p:nvCxnSpPr>
        <p:spPr>
          <a:xfrm flipV="1">
            <a:off x="6617266" y="2746988"/>
            <a:ext cx="264399" cy="184558"/>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72DABFFE-62E4-9848-8C11-1E046617573F}"/>
              </a:ext>
            </a:extLst>
          </p:cNvPr>
          <p:cNvCxnSpPr>
            <a:cxnSpLocks/>
            <a:stCxn id="43" idx="0"/>
          </p:cNvCxnSpPr>
          <p:nvPr/>
        </p:nvCxnSpPr>
        <p:spPr>
          <a:xfrm flipV="1">
            <a:off x="5199022" y="2665089"/>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6F0027F-5A38-974C-8FE4-785C330F0213}"/>
              </a:ext>
            </a:extLst>
          </p:cNvPr>
          <p:cNvCxnSpPr>
            <a:cxnSpLocks/>
            <a:stCxn id="51" idx="3"/>
            <a:endCxn id="52" idx="7"/>
          </p:cNvCxnSpPr>
          <p:nvPr/>
        </p:nvCxnSpPr>
        <p:spPr>
          <a:xfrm flipH="1">
            <a:off x="5879035" y="2317393"/>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D9C1C9E5-11DF-6441-BE62-529A728DC4E2}"/>
              </a:ext>
            </a:extLst>
          </p:cNvPr>
          <p:cNvSpPr/>
          <p:nvPr/>
        </p:nvSpPr>
        <p:spPr>
          <a:xfrm>
            <a:off x="7265885" y="2831347"/>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eat</a:t>
            </a:r>
          </a:p>
        </p:txBody>
      </p:sp>
      <p:sp>
        <p:nvSpPr>
          <p:cNvPr id="49" name="Oval 48">
            <a:extLst>
              <a:ext uri="{FF2B5EF4-FFF2-40B4-BE49-F238E27FC236}">
                <a16:creationId xmlns:a16="http://schemas.microsoft.com/office/drawing/2014/main" id="{EC1E7774-9E0A-D845-9D50-626B02319136}"/>
              </a:ext>
            </a:extLst>
          </p:cNvPr>
          <p:cNvSpPr/>
          <p:nvPr/>
        </p:nvSpPr>
        <p:spPr>
          <a:xfrm>
            <a:off x="6634337" y="246223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east</a:t>
            </a:r>
          </a:p>
        </p:txBody>
      </p:sp>
      <p:sp>
        <p:nvSpPr>
          <p:cNvPr id="50" name="Oval 49">
            <a:extLst>
              <a:ext uri="{FF2B5EF4-FFF2-40B4-BE49-F238E27FC236}">
                <a16:creationId xmlns:a16="http://schemas.microsoft.com/office/drawing/2014/main" id="{0E9E16D6-D89A-5A4A-B4FB-DEFCF4F02EBE}"/>
              </a:ext>
            </a:extLst>
          </p:cNvPr>
          <p:cNvSpPr/>
          <p:nvPr/>
        </p:nvSpPr>
        <p:spPr>
          <a:xfrm>
            <a:off x="6117246" y="288540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ear</a:t>
            </a:r>
          </a:p>
        </p:txBody>
      </p:sp>
      <p:sp>
        <p:nvSpPr>
          <p:cNvPr id="51" name="Oval 50">
            <a:extLst>
              <a:ext uri="{FF2B5EF4-FFF2-40B4-BE49-F238E27FC236}">
                <a16:creationId xmlns:a16="http://schemas.microsoft.com/office/drawing/2014/main" id="{E9B00D4E-4D26-D741-AD83-9085AC350BC8}"/>
              </a:ext>
            </a:extLst>
          </p:cNvPr>
          <p:cNvSpPr/>
          <p:nvPr/>
        </p:nvSpPr>
        <p:spPr>
          <a:xfrm>
            <a:off x="5992733" y="2002333"/>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ate</a:t>
            </a:r>
          </a:p>
        </p:txBody>
      </p:sp>
      <p:sp>
        <p:nvSpPr>
          <p:cNvPr id="52" name="Oval 51">
            <a:extLst>
              <a:ext uri="{FF2B5EF4-FFF2-40B4-BE49-F238E27FC236}">
                <a16:creationId xmlns:a16="http://schemas.microsoft.com/office/drawing/2014/main" id="{995650D9-CD6B-1F40-8F27-9AB5E6AA6B74}"/>
              </a:ext>
            </a:extLst>
          </p:cNvPr>
          <p:cNvSpPr/>
          <p:nvPr/>
        </p:nvSpPr>
        <p:spPr>
          <a:xfrm>
            <a:off x="5248915" y="2409111"/>
            <a:ext cx="738231" cy="369116"/>
          </a:xfrm>
          <a:prstGeom prst="ellipse">
            <a:avLst/>
          </a:prstGeom>
          <a:solidFill>
            <a:srgbClr val="E6A20E"/>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chemeClr val="bg1"/>
                </a:solidFill>
                <a:latin typeface="Arial" panose="020B0604020202020204" pitchFamily="34" charset="0"/>
                <a:cs typeface="Arial" panose="020B0604020202020204" pitchFamily="34" charset="0"/>
              </a:rPr>
              <a:t>at</a:t>
            </a:r>
          </a:p>
        </p:txBody>
      </p:sp>
      <p:sp>
        <p:nvSpPr>
          <p:cNvPr id="83" name="Rectangle 82">
            <a:extLst>
              <a:ext uri="{FF2B5EF4-FFF2-40B4-BE49-F238E27FC236}">
                <a16:creationId xmlns:a16="http://schemas.microsoft.com/office/drawing/2014/main" id="{8A455243-BF7B-3F46-905C-A3EB99672D4B}"/>
              </a:ext>
            </a:extLst>
          </p:cNvPr>
          <p:cNvSpPr/>
          <p:nvPr/>
        </p:nvSpPr>
        <p:spPr>
          <a:xfrm>
            <a:off x="7108255" y="3445935"/>
            <a:ext cx="1620444" cy="369332"/>
          </a:xfrm>
          <a:prstGeom prst="rect">
            <a:avLst/>
          </a:prstGeom>
        </p:spPr>
        <p:txBody>
          <a:bodyPr wrap="none">
            <a:spAutoFit/>
          </a:bodyPr>
          <a:lstStyle/>
          <a:p>
            <a:r>
              <a:rPr lang="en-US" b="1" dirty="0">
                <a:solidFill>
                  <a:srgbClr val="425168"/>
                </a:solidFill>
                <a:latin typeface="CenturyGothic"/>
              </a:rPr>
              <a:t>height ≈ log(n) </a:t>
            </a:r>
            <a:endParaRPr lang="en-US" dirty="0">
              <a:effectLst/>
            </a:endParaRPr>
          </a:p>
        </p:txBody>
      </p:sp>
      <p:graphicFrame>
        <p:nvGraphicFramePr>
          <p:cNvPr id="84" name="Table 83">
            <a:extLst>
              <a:ext uri="{FF2B5EF4-FFF2-40B4-BE49-F238E27FC236}">
                <a16:creationId xmlns:a16="http://schemas.microsoft.com/office/drawing/2014/main" id="{842F9EF4-A193-3042-B9CB-DDC644B7C572}"/>
              </a:ext>
            </a:extLst>
          </p:cNvPr>
          <p:cNvGraphicFramePr>
            <a:graphicFrameLocks noGrp="1"/>
          </p:cNvGraphicFramePr>
          <p:nvPr>
            <p:extLst>
              <p:ext uri="{D42A27DB-BD31-4B8C-83A1-F6EECF244321}">
                <p14:modId xmlns:p14="http://schemas.microsoft.com/office/powerpoint/2010/main" val="3396985542"/>
              </p:ext>
            </p:extLst>
          </p:nvPr>
        </p:nvGraphicFramePr>
        <p:xfrm>
          <a:off x="4732729" y="4621253"/>
          <a:ext cx="4120200" cy="1691640"/>
        </p:xfrm>
        <a:graphic>
          <a:graphicData uri="http://schemas.openxmlformats.org/drawingml/2006/table">
            <a:tbl>
              <a:tblPr firstRow="1" bandRow="1">
                <a:tableStyleId>{5C22544A-7EE6-4342-B048-85BDC9FD1C3A}</a:tableStyleId>
              </a:tblPr>
              <a:tblGrid>
                <a:gridCol w="1486057">
                  <a:extLst>
                    <a:ext uri="{9D8B030D-6E8A-4147-A177-3AD203B41FA5}">
                      <a16:colId xmlns:a16="http://schemas.microsoft.com/office/drawing/2014/main" val="1789131187"/>
                    </a:ext>
                  </a:extLst>
                </a:gridCol>
                <a:gridCol w="691359">
                  <a:extLst>
                    <a:ext uri="{9D8B030D-6E8A-4147-A177-3AD203B41FA5}">
                      <a16:colId xmlns:a16="http://schemas.microsoft.com/office/drawing/2014/main" val="3769368385"/>
                    </a:ext>
                  </a:extLst>
                </a:gridCol>
                <a:gridCol w="1036773">
                  <a:extLst>
                    <a:ext uri="{9D8B030D-6E8A-4147-A177-3AD203B41FA5}">
                      <a16:colId xmlns:a16="http://schemas.microsoft.com/office/drawing/2014/main" val="1455477475"/>
                    </a:ext>
                  </a:extLst>
                </a:gridCol>
                <a:gridCol w="906011">
                  <a:extLst>
                    <a:ext uri="{9D8B030D-6E8A-4147-A177-3AD203B41FA5}">
                      <a16:colId xmlns:a16="http://schemas.microsoft.com/office/drawing/2014/main" val="3122810361"/>
                    </a:ext>
                  </a:extLst>
                </a:gridCol>
              </a:tblGrid>
              <a:tr h="370840">
                <a:tc>
                  <a:txBody>
                    <a:bodyPr/>
                    <a:lstStyle/>
                    <a:p>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Best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Average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Worst</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case</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600" dirty="0">
                          <a:latin typeface="Arial" panose="020B0604020202020204" pitchFamily="34" charset="0"/>
                          <a:cs typeface="Arial" panose="020B0604020202020204" pitchFamily="34" charset="0"/>
                        </a:rPr>
                        <a:t>Linked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List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383488415"/>
                  </a:ext>
                </a:extLst>
              </a:tr>
              <a:tr h="370840">
                <a:tc>
                  <a:txBody>
                    <a:bodyPr/>
                    <a:lstStyle/>
                    <a:p>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600" dirty="0">
                          <a:latin typeface="Arial" panose="020B0604020202020204" pitchFamily="34" charset="0"/>
                          <a:cs typeface="Arial" panose="020B0604020202020204" pitchFamily="34" charset="0"/>
                        </a:rPr>
                        <a:t>Balanced</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BST</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O(1)</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600" dirty="0">
                          <a:latin typeface="Arial" panose="020B0604020202020204" pitchFamily="34" charset="0"/>
                          <a:cs typeface="Arial" panose="020B0604020202020204" pitchFamily="34" charset="0"/>
                        </a:rPr>
                        <a:t>O(log</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n)</a:t>
                      </a:r>
                      <a:endParaRPr lang="en-US" sz="16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85" name="Rectangle 84">
            <a:extLst>
              <a:ext uri="{FF2B5EF4-FFF2-40B4-BE49-F238E27FC236}">
                <a16:creationId xmlns:a16="http://schemas.microsoft.com/office/drawing/2014/main" id="{95380454-4534-F546-98F5-66125172370D}"/>
              </a:ext>
            </a:extLst>
          </p:cNvPr>
          <p:cNvSpPr/>
          <p:nvPr/>
        </p:nvSpPr>
        <p:spPr>
          <a:xfrm>
            <a:off x="5062813" y="6403055"/>
            <a:ext cx="3768980" cy="369332"/>
          </a:xfrm>
          <a:prstGeom prst="rect">
            <a:avLst/>
          </a:prstGeom>
        </p:spPr>
        <p:txBody>
          <a:bodyPr wrap="none">
            <a:spAutoFit/>
          </a:bodyPr>
          <a:lstStyle/>
          <a:p>
            <a:r>
              <a:rPr lang="en-US" b="1" dirty="0" err="1">
                <a:solidFill>
                  <a:srgbClr val="425168"/>
                </a:solidFill>
                <a:latin typeface="CourierNewPS"/>
              </a:rPr>
              <a:t>isWord</a:t>
            </a:r>
            <a:r>
              <a:rPr lang="en-US" b="1" dirty="0">
                <a:solidFill>
                  <a:srgbClr val="425168"/>
                </a:solidFill>
                <a:latin typeface="CourierNewPS"/>
              </a:rPr>
              <a:t>(String </a:t>
            </a:r>
            <a:r>
              <a:rPr lang="en-US" b="1" dirty="0" err="1">
                <a:solidFill>
                  <a:srgbClr val="425168"/>
                </a:solidFill>
                <a:latin typeface="CourierNewPS"/>
              </a:rPr>
              <a:t>wordToFind</a:t>
            </a:r>
            <a:r>
              <a:rPr lang="en-US" b="1" dirty="0">
                <a:solidFill>
                  <a:srgbClr val="425168"/>
                </a:solidFill>
                <a:latin typeface="CourierNewPS"/>
              </a:rPr>
              <a:t>) </a:t>
            </a:r>
            <a:endParaRPr lang="en-US" dirty="0">
              <a:effectLst/>
            </a:endParaRPr>
          </a:p>
        </p:txBody>
      </p:sp>
      <p:sp>
        <p:nvSpPr>
          <p:cNvPr id="87" name="Rectangle 86">
            <a:extLst>
              <a:ext uri="{FF2B5EF4-FFF2-40B4-BE49-F238E27FC236}">
                <a16:creationId xmlns:a16="http://schemas.microsoft.com/office/drawing/2014/main" id="{7B2A84B5-51F0-7E48-AE4D-FF0B74D901FA}"/>
              </a:ext>
            </a:extLst>
          </p:cNvPr>
          <p:cNvSpPr/>
          <p:nvPr/>
        </p:nvSpPr>
        <p:spPr>
          <a:xfrm>
            <a:off x="5685983" y="4013373"/>
            <a:ext cx="2919325" cy="307777"/>
          </a:xfrm>
          <a:prstGeom prst="rect">
            <a:avLst/>
          </a:prstGeom>
          <a:solidFill>
            <a:srgbClr val="E6A20E"/>
          </a:solidFill>
        </p:spPr>
        <p:txBody>
          <a:bodyPr wrap="square">
            <a:spAutoFit/>
          </a:bodyPr>
          <a:lstStyle/>
          <a:p>
            <a:r>
              <a:rPr lang="en-US" sz="1400" dirty="0">
                <a:latin typeface="Arial"/>
                <a:cs typeface="Arial"/>
              </a:rPr>
              <a:t>Especially if insert to BST in order!</a:t>
            </a:r>
          </a:p>
        </p:txBody>
      </p:sp>
      <p:cxnSp>
        <p:nvCxnSpPr>
          <p:cNvPr id="89" name="Straight Arrow Connector 88">
            <a:extLst>
              <a:ext uri="{FF2B5EF4-FFF2-40B4-BE49-F238E27FC236}">
                <a16:creationId xmlns:a16="http://schemas.microsoft.com/office/drawing/2014/main" id="{1D8D6055-360C-CA4C-8A46-2D7432ACC8A1}"/>
              </a:ext>
            </a:extLst>
          </p:cNvPr>
          <p:cNvCxnSpPr>
            <a:cxnSpLocks/>
          </p:cNvCxnSpPr>
          <p:nvPr/>
        </p:nvCxnSpPr>
        <p:spPr>
          <a:xfrm>
            <a:off x="8335332" y="4321150"/>
            <a:ext cx="162716" cy="1303093"/>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1" name="Rectangle 90">
            <a:extLst>
              <a:ext uri="{FF2B5EF4-FFF2-40B4-BE49-F238E27FC236}">
                <a16:creationId xmlns:a16="http://schemas.microsoft.com/office/drawing/2014/main" id="{21985BBD-9385-DB4D-A792-52E5C07EF788}"/>
              </a:ext>
            </a:extLst>
          </p:cNvPr>
          <p:cNvSpPr/>
          <p:nvPr/>
        </p:nvSpPr>
        <p:spPr>
          <a:xfrm>
            <a:off x="93894" y="6396462"/>
            <a:ext cx="4741821" cy="307777"/>
          </a:xfrm>
          <a:prstGeom prst="rect">
            <a:avLst/>
          </a:prstGeom>
          <a:solidFill>
            <a:srgbClr val="E6A20E"/>
          </a:solidFill>
        </p:spPr>
        <p:txBody>
          <a:bodyPr wrap="square">
            <a:spAutoFit/>
          </a:bodyPr>
          <a:lstStyle/>
          <a:p>
            <a:r>
              <a:rPr lang="en-US" sz="1400" dirty="0">
                <a:latin typeface="Arial"/>
                <a:cs typeface="Arial"/>
              </a:rPr>
              <a:t>How to keep balanced? </a:t>
            </a:r>
            <a:r>
              <a:rPr lang="en-US" sz="1400" dirty="0" err="1">
                <a:latin typeface="Arial"/>
                <a:cs typeface="Arial"/>
              </a:rPr>
              <a:t>TreeSet</a:t>
            </a:r>
            <a:r>
              <a:rPr lang="zh-CN" altLang="en-US" sz="1400" dirty="0">
                <a:latin typeface="Arial"/>
                <a:cs typeface="Arial"/>
              </a:rPr>
              <a:t> </a:t>
            </a:r>
            <a:r>
              <a:rPr lang="en-US" altLang="zh-CN" sz="1400" dirty="0">
                <a:latin typeface="Arial"/>
                <a:cs typeface="Arial"/>
              </a:rPr>
              <a:t>and</a:t>
            </a:r>
            <a:r>
              <a:rPr lang="zh-CN" altLang="en-US" sz="1400" dirty="0">
                <a:latin typeface="Arial"/>
                <a:cs typeface="Arial"/>
              </a:rPr>
              <a:t> </a:t>
            </a:r>
            <a:r>
              <a:rPr lang="en-US" altLang="zh-CN" sz="1400" dirty="0" err="1">
                <a:latin typeface="Arial"/>
                <a:cs typeface="Arial"/>
              </a:rPr>
              <a:t>TreeMap</a:t>
            </a:r>
            <a:r>
              <a:rPr lang="en-US" sz="1400" dirty="0">
                <a:latin typeface="Arial"/>
                <a:cs typeface="Arial"/>
              </a:rPr>
              <a:t> in Java API</a:t>
            </a:r>
          </a:p>
        </p:txBody>
      </p:sp>
      <p:cxnSp>
        <p:nvCxnSpPr>
          <p:cNvPr id="92" name="Straight Arrow Connector 91">
            <a:extLst>
              <a:ext uri="{FF2B5EF4-FFF2-40B4-BE49-F238E27FC236}">
                <a16:creationId xmlns:a16="http://schemas.microsoft.com/office/drawing/2014/main" id="{E1C33972-AE65-9F4B-8ECC-45F94975EED8}"/>
              </a:ext>
            </a:extLst>
          </p:cNvPr>
          <p:cNvCxnSpPr>
            <a:cxnSpLocks/>
            <a:stCxn id="91" idx="3"/>
          </p:cNvCxnSpPr>
          <p:nvPr/>
        </p:nvCxnSpPr>
        <p:spPr>
          <a:xfrm flipV="1">
            <a:off x="4835715" y="6290363"/>
            <a:ext cx="413200" cy="25998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96" name="Rectangle 95">
            <a:extLst>
              <a:ext uri="{FF2B5EF4-FFF2-40B4-BE49-F238E27FC236}">
                <a16:creationId xmlns:a16="http://schemas.microsoft.com/office/drawing/2014/main" id="{1BB73059-679C-7244-9B09-B532B446A8AB}"/>
              </a:ext>
            </a:extLst>
          </p:cNvPr>
          <p:cNvSpPr/>
          <p:nvPr/>
        </p:nvSpPr>
        <p:spPr>
          <a:xfrm>
            <a:off x="7887605" y="5624243"/>
            <a:ext cx="767459"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98" name="Rectangle 97">
            <a:extLst>
              <a:ext uri="{FF2B5EF4-FFF2-40B4-BE49-F238E27FC236}">
                <a16:creationId xmlns:a16="http://schemas.microsoft.com/office/drawing/2014/main" id="{2DFB9D0C-7490-DD40-9E4C-66F3EBB73916}"/>
              </a:ext>
            </a:extLst>
          </p:cNvPr>
          <p:cNvSpPr/>
          <p:nvPr/>
        </p:nvSpPr>
        <p:spPr>
          <a:xfrm>
            <a:off x="4780331" y="5977066"/>
            <a:ext cx="1358024" cy="269311"/>
          </a:xfrm>
          <a:prstGeom prst="rect">
            <a:avLst/>
          </a:prstGeom>
          <a:noFill/>
          <a:ln w="28575" cmpd="sng">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700" b="1">
              <a:latin typeface="Arial"/>
              <a:cs typeface="Arial"/>
            </a:endParaRPr>
          </a:p>
        </p:txBody>
      </p:sp>
      <p:sp>
        <p:nvSpPr>
          <p:cNvPr id="106" name="TextBox 105">
            <a:extLst>
              <a:ext uri="{FF2B5EF4-FFF2-40B4-BE49-F238E27FC236}">
                <a16:creationId xmlns:a16="http://schemas.microsoft.com/office/drawing/2014/main" id="{4FE03877-26DD-F440-9FF5-7A925E1C76FC}"/>
              </a:ext>
            </a:extLst>
          </p:cNvPr>
          <p:cNvSpPr txBox="1"/>
          <p:nvPr/>
        </p:nvSpPr>
        <p:spPr>
          <a:xfrm>
            <a:off x="1079518" y="2667476"/>
            <a:ext cx="776175" cy="610424"/>
          </a:xfrm>
          <a:prstGeom prst="rect">
            <a:avLst/>
          </a:prstGeom>
          <a:noFill/>
        </p:spPr>
        <p:txBody>
          <a:bodyPr wrap="none" rtlCol="0">
            <a:spAutoFit/>
          </a:bodyPr>
          <a:lstStyle/>
          <a:p>
            <a:pPr algn="ctr">
              <a:spcBef>
                <a:spcPts val="100"/>
              </a:spcBef>
              <a:spcAft>
                <a:spcPts val="100"/>
              </a:spcAft>
            </a:pPr>
            <a:r>
              <a:rPr lang="en-US" sz="1600" dirty="0">
                <a:latin typeface="Arial" panose="020B0604020202020204" pitchFamily="34" charset="0"/>
                <a:cs typeface="Arial" panose="020B0604020202020204" pitchFamily="34" charset="0"/>
              </a:rPr>
              <a:t>Left</a:t>
            </a: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08" name="Rectangle 107">
            <a:extLst>
              <a:ext uri="{FF2B5EF4-FFF2-40B4-BE49-F238E27FC236}">
                <a16:creationId xmlns:a16="http://schemas.microsoft.com/office/drawing/2014/main" id="{56EA4E39-C53C-5940-B22C-BEF025DEF6CF}"/>
              </a:ext>
            </a:extLst>
          </p:cNvPr>
          <p:cNvSpPr/>
          <p:nvPr/>
        </p:nvSpPr>
        <p:spPr>
          <a:xfrm>
            <a:off x="2848094" y="2659087"/>
            <a:ext cx="1105478" cy="610424"/>
          </a:xfrm>
          <a:prstGeom prst="rect">
            <a:avLst/>
          </a:prstGeom>
        </p:spPr>
        <p:txBody>
          <a:bodyPr wrap="square">
            <a:spAutoFit/>
          </a:bodyPr>
          <a:lstStyle/>
          <a:p>
            <a:pPr algn="ctr">
              <a:spcBef>
                <a:spcPts val="100"/>
              </a:spcBef>
              <a:spcAft>
                <a:spcPts val="100"/>
              </a:spcAft>
            </a:pPr>
            <a:r>
              <a:rPr lang="en-US" altLang="zh-CN" sz="1600" dirty="0">
                <a:latin typeface="Arial" panose="020B0604020202020204" pitchFamily="34" charset="0"/>
                <a:cs typeface="Arial" panose="020B0604020202020204" pitchFamily="34" charset="0"/>
              </a:rPr>
              <a:t>Right</a:t>
            </a:r>
            <a:endParaRPr lang="en-US" sz="1600" dirty="0">
              <a:latin typeface="Arial" panose="020B0604020202020204" pitchFamily="34" charset="0"/>
              <a:cs typeface="Arial" panose="020B0604020202020204" pitchFamily="34" charset="0"/>
            </a:endParaRPr>
          </a:p>
          <a:p>
            <a:pPr algn="ctr">
              <a:spcBef>
                <a:spcPts val="100"/>
              </a:spcBef>
              <a:spcAft>
                <a:spcPts val="100"/>
              </a:spcAft>
            </a:pPr>
            <a:r>
              <a:rPr lang="en-US" sz="1600" dirty="0">
                <a:latin typeface="Arial" panose="020B0604020202020204" pitchFamily="34" charset="0"/>
                <a:cs typeface="Arial" panose="020B0604020202020204" pitchFamily="34" charset="0"/>
              </a:rPr>
              <a:t>Height</a:t>
            </a:r>
          </a:p>
        </p:txBody>
      </p:sp>
      <p:sp>
        <p:nvSpPr>
          <p:cNvPr id="111" name="Rectangle 110">
            <a:extLst>
              <a:ext uri="{FF2B5EF4-FFF2-40B4-BE49-F238E27FC236}">
                <a16:creationId xmlns:a16="http://schemas.microsoft.com/office/drawing/2014/main" id="{61CDE475-050A-3D46-8013-DE6BD50E1C98}"/>
              </a:ext>
            </a:extLst>
          </p:cNvPr>
          <p:cNvSpPr/>
          <p:nvPr/>
        </p:nvSpPr>
        <p:spPr>
          <a:xfrm>
            <a:off x="2503392" y="3419653"/>
            <a:ext cx="1808315" cy="523220"/>
          </a:xfrm>
          <a:prstGeom prst="rect">
            <a:avLst/>
          </a:prstGeom>
          <a:solidFill>
            <a:srgbClr val="FF0000"/>
          </a:solidFill>
        </p:spPr>
        <p:txBody>
          <a:bodyPr wrap="square">
            <a:spAutoFit/>
          </a:bodyPr>
          <a:lstStyle/>
          <a:p>
            <a:pPr algn="ctr"/>
            <a:r>
              <a:rPr lang="en-US" altLang="zh-CN" sz="1400" dirty="0">
                <a:solidFill>
                  <a:schemeClr val="bg1"/>
                </a:solidFill>
                <a:latin typeface="Arial"/>
                <a:cs typeface="Arial"/>
              </a:rPr>
              <a:t>Which</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a:solidFill>
                  <a:schemeClr val="bg1"/>
                </a:solidFill>
                <a:latin typeface="Arial"/>
                <a:cs typeface="Arial"/>
              </a:rPr>
              <a:t>the Balanced BST</a:t>
            </a:r>
            <a:r>
              <a:rPr lang="en-US" altLang="zh-CN" sz="1400" dirty="0">
                <a:solidFill>
                  <a:schemeClr val="bg1"/>
                </a:solidFill>
                <a:latin typeface="Arial"/>
                <a:cs typeface="Arial"/>
              </a:rPr>
              <a:t>?</a:t>
            </a:r>
            <a:endParaRPr lang="en-US" sz="1400" dirty="0">
              <a:solidFill>
                <a:schemeClr val="bg1"/>
              </a:solidFill>
              <a:latin typeface="Arial"/>
              <a:cs typeface="Arial"/>
            </a:endParaRPr>
          </a:p>
        </p:txBody>
      </p:sp>
      <p:sp>
        <p:nvSpPr>
          <p:cNvPr id="110" name="Rectangle 109">
            <a:extLst>
              <a:ext uri="{FF2B5EF4-FFF2-40B4-BE49-F238E27FC236}">
                <a16:creationId xmlns:a16="http://schemas.microsoft.com/office/drawing/2014/main" id="{145B72DC-521C-3846-B0B5-324F90C27DC3}"/>
              </a:ext>
            </a:extLst>
          </p:cNvPr>
          <p:cNvSpPr/>
          <p:nvPr/>
        </p:nvSpPr>
        <p:spPr>
          <a:xfrm>
            <a:off x="250854" y="1236544"/>
            <a:ext cx="4572000" cy="584775"/>
          </a:xfrm>
          <a:prstGeom prst="rect">
            <a:avLst/>
          </a:prstGeom>
          <a:ln>
            <a:solidFill>
              <a:schemeClr val="accent1"/>
            </a:solidFill>
          </a:ln>
        </p:spPr>
        <p:txBody>
          <a:bodyPr>
            <a:spAutoFit/>
          </a:bodyPr>
          <a:lstStyle/>
          <a:p>
            <a:r>
              <a:rPr lang="en-US" sz="1600" dirty="0">
                <a:latin typeface="Times New Roman" panose="02020603050405020304" pitchFamily="18" charset="0"/>
                <a:cs typeface="Times New Roman" panose="02020603050405020304" pitchFamily="18" charset="0"/>
              </a:rPr>
              <a:t>We want to keep the height down as much as we can while still maintaining the same number of nodes.</a:t>
            </a:r>
          </a:p>
        </p:txBody>
      </p:sp>
      <p:sp>
        <p:nvSpPr>
          <p:cNvPr id="115" name="TextBox 114">
            <a:extLst>
              <a:ext uri="{FF2B5EF4-FFF2-40B4-BE49-F238E27FC236}">
                <a16:creationId xmlns:a16="http://schemas.microsoft.com/office/drawing/2014/main" id="{F822DB0C-F8B2-7B47-955F-5A50FC640675}"/>
              </a:ext>
            </a:extLst>
          </p:cNvPr>
          <p:cNvSpPr txBox="1"/>
          <p:nvPr/>
        </p:nvSpPr>
        <p:spPr>
          <a:xfrm>
            <a:off x="7595055" y="2066447"/>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117" name="TextBox 116">
            <a:extLst>
              <a:ext uri="{FF2B5EF4-FFF2-40B4-BE49-F238E27FC236}">
                <a16:creationId xmlns:a16="http://schemas.microsoft.com/office/drawing/2014/main" id="{F369AFC8-0F10-654D-93E2-CB0F505DF28B}"/>
              </a:ext>
            </a:extLst>
          </p:cNvPr>
          <p:cNvSpPr txBox="1"/>
          <p:nvPr/>
        </p:nvSpPr>
        <p:spPr>
          <a:xfrm>
            <a:off x="10072688" y="2528888"/>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003693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10"/>
                                        </p:tgtEl>
                                        <p:attrNameLst>
                                          <p:attrName>style.visibility</p:attrName>
                                        </p:attrNameLst>
                                      </p:cBhvr>
                                      <p:to>
                                        <p:strVal val="visible"/>
                                      </p:to>
                                    </p:set>
                                    <p:animEffect transition="in" filter="dissolve">
                                      <p:cBhvr>
                                        <p:cTn id="7" dur="500"/>
                                        <p:tgtEl>
                                          <p:spTgt spid="1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dissolve">
                                      <p:cBhvr>
                                        <p:cTn id="18" dur="500"/>
                                        <p:tgtEl>
                                          <p:spTgt spid="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dissolve">
                                      <p:cBhvr>
                                        <p:cTn id="21" dur="500"/>
                                        <p:tgtEl>
                                          <p:spTgt spid="11"/>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dissolve">
                                      <p:cBhvr>
                                        <p:cTn id="24" dur="500"/>
                                        <p:tgtEl>
                                          <p:spTgt spid="1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06"/>
                                        </p:tgtEl>
                                        <p:attrNameLst>
                                          <p:attrName>style.visibility</p:attrName>
                                        </p:attrNameLst>
                                      </p:cBhvr>
                                      <p:to>
                                        <p:strVal val="visible"/>
                                      </p:to>
                                    </p:set>
                                    <p:animEffect transition="in" filter="dissolve">
                                      <p:cBhvr>
                                        <p:cTn id="27" dur="500"/>
                                        <p:tgtEl>
                                          <p:spTgt spid="10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08"/>
                                        </p:tgtEl>
                                        <p:attrNameLst>
                                          <p:attrName>style.visibility</p:attrName>
                                        </p:attrNameLst>
                                      </p:cBhvr>
                                      <p:to>
                                        <p:strVal val="visible"/>
                                      </p:to>
                                    </p:set>
                                    <p:animEffect transition="in" filter="dissolve">
                                      <p:cBhvr>
                                        <p:cTn id="30" dur="500"/>
                                        <p:tgtEl>
                                          <p:spTgt spid="108"/>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9" presetClass="entr" presetSubtype="0" fill="hold" nodeType="click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dissolve">
                                      <p:cBhvr>
                                        <p:cTn id="38" dur="500"/>
                                        <p:tgtEl>
                                          <p:spTgt spid="4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43"/>
                                        </p:tgtEl>
                                        <p:attrNameLst>
                                          <p:attrName>style.visibility</p:attrName>
                                        </p:attrNameLst>
                                      </p:cBhvr>
                                      <p:to>
                                        <p:strVal val="visible"/>
                                      </p:to>
                                    </p:set>
                                    <p:animEffect transition="in" filter="dissolve">
                                      <p:cBhvr>
                                        <p:cTn id="41" dur="500"/>
                                        <p:tgtEl>
                                          <p:spTgt spid="43"/>
                                        </p:tgtEl>
                                      </p:cBhvr>
                                    </p:animEffect>
                                  </p:childTnLst>
                                </p:cTn>
                              </p:par>
                              <p:par>
                                <p:cTn id="42" presetID="9" presetClass="entr" presetSubtype="0" fill="hold" nodeType="withEffect">
                                  <p:stCondLst>
                                    <p:cond delay="0"/>
                                  </p:stCondLst>
                                  <p:childTnLst>
                                    <p:set>
                                      <p:cBhvr>
                                        <p:cTn id="43" dur="1" fill="hold">
                                          <p:stCondLst>
                                            <p:cond delay="0"/>
                                          </p:stCondLst>
                                        </p:cTn>
                                        <p:tgtEl>
                                          <p:spTgt spid="44"/>
                                        </p:tgtEl>
                                        <p:attrNameLst>
                                          <p:attrName>style.visibility</p:attrName>
                                        </p:attrNameLst>
                                      </p:cBhvr>
                                      <p:to>
                                        <p:strVal val="visible"/>
                                      </p:to>
                                    </p:set>
                                    <p:animEffect transition="in" filter="dissolve">
                                      <p:cBhvr>
                                        <p:cTn id="44" dur="500"/>
                                        <p:tgtEl>
                                          <p:spTgt spid="44"/>
                                        </p:tgtEl>
                                      </p:cBhvr>
                                    </p:animEffect>
                                  </p:childTnLst>
                                </p:cTn>
                              </p:par>
                              <p:par>
                                <p:cTn id="45" presetID="9"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Effect transition="in" filter="dissolve">
                                      <p:cBhvr>
                                        <p:cTn id="47" dur="500"/>
                                        <p:tgtEl>
                                          <p:spTgt spid="45"/>
                                        </p:tgtEl>
                                      </p:cBhvr>
                                    </p:animEffect>
                                  </p:childTnLst>
                                </p:cTn>
                              </p:par>
                              <p:par>
                                <p:cTn id="48" presetID="9" presetClass="entr" presetSubtype="0" fill="hold" nodeType="withEffect">
                                  <p:stCondLst>
                                    <p:cond delay="0"/>
                                  </p:stCondLst>
                                  <p:childTnLst>
                                    <p:set>
                                      <p:cBhvr>
                                        <p:cTn id="49" dur="1" fill="hold">
                                          <p:stCondLst>
                                            <p:cond delay="0"/>
                                          </p:stCondLst>
                                        </p:cTn>
                                        <p:tgtEl>
                                          <p:spTgt spid="46"/>
                                        </p:tgtEl>
                                        <p:attrNameLst>
                                          <p:attrName>style.visibility</p:attrName>
                                        </p:attrNameLst>
                                      </p:cBhvr>
                                      <p:to>
                                        <p:strVal val="visible"/>
                                      </p:to>
                                    </p:set>
                                    <p:animEffect transition="in" filter="dissolve">
                                      <p:cBhvr>
                                        <p:cTn id="50" dur="500"/>
                                        <p:tgtEl>
                                          <p:spTgt spid="46"/>
                                        </p:tgtEl>
                                      </p:cBhvr>
                                    </p:animEffect>
                                  </p:childTnLst>
                                </p:cTn>
                              </p:par>
                              <p:par>
                                <p:cTn id="51" presetID="9"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animEffect transition="in" filter="dissolve">
                                      <p:cBhvr>
                                        <p:cTn id="53" dur="500"/>
                                        <p:tgtEl>
                                          <p:spTgt spid="4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48"/>
                                        </p:tgtEl>
                                        <p:attrNameLst>
                                          <p:attrName>style.visibility</p:attrName>
                                        </p:attrNameLst>
                                      </p:cBhvr>
                                      <p:to>
                                        <p:strVal val="visible"/>
                                      </p:to>
                                    </p:set>
                                    <p:animEffect transition="in" filter="dissolve">
                                      <p:cBhvr>
                                        <p:cTn id="56" dur="500"/>
                                        <p:tgtEl>
                                          <p:spTgt spid="4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49"/>
                                        </p:tgtEl>
                                        <p:attrNameLst>
                                          <p:attrName>style.visibility</p:attrName>
                                        </p:attrNameLst>
                                      </p:cBhvr>
                                      <p:to>
                                        <p:strVal val="visible"/>
                                      </p:to>
                                    </p:set>
                                    <p:animEffect transition="in" filter="dissolve">
                                      <p:cBhvr>
                                        <p:cTn id="59" dur="500"/>
                                        <p:tgtEl>
                                          <p:spTgt spid="4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dissolve">
                                      <p:cBhvr>
                                        <p:cTn id="62" dur="500"/>
                                        <p:tgtEl>
                                          <p:spTgt spid="5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animEffect transition="in" filter="dissolve">
                                      <p:cBhvr>
                                        <p:cTn id="65" dur="500"/>
                                        <p:tgtEl>
                                          <p:spTgt spid="5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52"/>
                                        </p:tgtEl>
                                        <p:attrNameLst>
                                          <p:attrName>style.visibility</p:attrName>
                                        </p:attrNameLst>
                                      </p:cBhvr>
                                      <p:to>
                                        <p:strVal val="visible"/>
                                      </p:to>
                                    </p:set>
                                    <p:animEffect transition="in" filter="dissolve">
                                      <p:cBhvr>
                                        <p:cTn id="68" dur="500"/>
                                        <p:tgtEl>
                                          <p:spTgt spid="52"/>
                                        </p:tgtEl>
                                      </p:cBhvr>
                                    </p:animEffect>
                                  </p:childTnLst>
                                </p:cTn>
                              </p:par>
                              <p:par>
                                <p:cTn id="69" presetID="9" presetClass="entr" presetSubtype="0" fill="hold"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dissolve">
                                      <p:cBhvr>
                                        <p:cTn id="71" dur="500"/>
                                        <p:tgtEl>
                                          <p:spTgt spid="31"/>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dissolve">
                                      <p:cBhvr>
                                        <p:cTn id="74" dur="500"/>
                                        <p:tgtEl>
                                          <p:spTgt spid="32"/>
                                        </p:tgtEl>
                                      </p:cBhvr>
                                    </p:animEffect>
                                  </p:childTnLst>
                                </p:cTn>
                              </p:par>
                              <p:par>
                                <p:cTn id="75" presetID="9" presetClass="entr" presetSubtype="0" fill="hold" nodeType="withEffect">
                                  <p:stCondLst>
                                    <p:cond delay="0"/>
                                  </p:stCondLst>
                                  <p:childTnLst>
                                    <p:set>
                                      <p:cBhvr>
                                        <p:cTn id="76" dur="1" fill="hold">
                                          <p:stCondLst>
                                            <p:cond delay="0"/>
                                          </p:stCondLst>
                                        </p:cTn>
                                        <p:tgtEl>
                                          <p:spTgt spid="34"/>
                                        </p:tgtEl>
                                        <p:attrNameLst>
                                          <p:attrName>style.visibility</p:attrName>
                                        </p:attrNameLst>
                                      </p:cBhvr>
                                      <p:to>
                                        <p:strVal val="visible"/>
                                      </p:to>
                                    </p:set>
                                    <p:animEffect transition="in" filter="dissolve">
                                      <p:cBhvr>
                                        <p:cTn id="77" dur="500"/>
                                        <p:tgtEl>
                                          <p:spTgt spid="34"/>
                                        </p:tgtEl>
                                      </p:cBhvr>
                                    </p:animEffect>
                                  </p:childTnLst>
                                </p:cTn>
                              </p:par>
                              <p:par>
                                <p:cTn id="78" presetID="9" presetClass="entr" presetSubtype="0" fill="hold" nodeType="withEffect">
                                  <p:stCondLst>
                                    <p:cond delay="0"/>
                                  </p:stCondLst>
                                  <p:childTnLst>
                                    <p:set>
                                      <p:cBhvr>
                                        <p:cTn id="79" dur="1" fill="hold">
                                          <p:stCondLst>
                                            <p:cond delay="0"/>
                                          </p:stCondLst>
                                        </p:cTn>
                                        <p:tgtEl>
                                          <p:spTgt spid="35"/>
                                        </p:tgtEl>
                                        <p:attrNameLst>
                                          <p:attrName>style.visibility</p:attrName>
                                        </p:attrNameLst>
                                      </p:cBhvr>
                                      <p:to>
                                        <p:strVal val="visible"/>
                                      </p:to>
                                    </p:set>
                                    <p:animEffect transition="in" filter="dissolve">
                                      <p:cBhvr>
                                        <p:cTn id="80" dur="500"/>
                                        <p:tgtEl>
                                          <p:spTgt spid="35"/>
                                        </p:tgtEl>
                                      </p:cBhvr>
                                    </p:animEffect>
                                  </p:childTnLst>
                                </p:cTn>
                              </p:par>
                              <p:par>
                                <p:cTn id="81" presetID="9" presetClass="entr" presetSubtype="0" fill="hold" nodeType="with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dissolve">
                                      <p:cBhvr>
                                        <p:cTn id="83" dur="500"/>
                                        <p:tgtEl>
                                          <p:spTgt spid="3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38"/>
                                        </p:tgtEl>
                                        <p:attrNameLst>
                                          <p:attrName>style.visibility</p:attrName>
                                        </p:attrNameLst>
                                      </p:cBhvr>
                                      <p:to>
                                        <p:strVal val="visible"/>
                                      </p:to>
                                    </p:set>
                                    <p:animEffect transition="in" filter="dissolve">
                                      <p:cBhvr>
                                        <p:cTn id="86" dur="500"/>
                                        <p:tgtEl>
                                          <p:spTgt spid="3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39"/>
                                        </p:tgtEl>
                                        <p:attrNameLst>
                                          <p:attrName>style.visibility</p:attrName>
                                        </p:attrNameLst>
                                      </p:cBhvr>
                                      <p:to>
                                        <p:strVal val="visible"/>
                                      </p:to>
                                    </p:set>
                                    <p:animEffect transition="in" filter="dissolve">
                                      <p:cBhvr>
                                        <p:cTn id="89" dur="500"/>
                                        <p:tgtEl>
                                          <p:spTgt spid="3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0"/>
                                        </p:tgtEl>
                                        <p:attrNameLst>
                                          <p:attrName>style.visibility</p:attrName>
                                        </p:attrNameLst>
                                      </p:cBhvr>
                                      <p:to>
                                        <p:strVal val="visible"/>
                                      </p:to>
                                    </p:set>
                                    <p:animEffect transition="in" filter="dissolve">
                                      <p:cBhvr>
                                        <p:cTn id="92" dur="500"/>
                                        <p:tgtEl>
                                          <p:spTgt spid="4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animEffect transition="in" filter="dissolve">
                                      <p:cBhvr>
                                        <p:cTn id="95" dur="500"/>
                                        <p:tgtEl>
                                          <p:spTgt spid="41"/>
                                        </p:tgtEl>
                                      </p:cBhvr>
                                    </p:animEffect>
                                  </p:childTnLst>
                                </p:cTn>
                              </p:par>
                              <p:par>
                                <p:cTn id="96" presetID="9" presetClass="entr" presetSubtype="0" fill="hold" nodeType="withEffect">
                                  <p:stCondLst>
                                    <p:cond delay="0"/>
                                  </p:stCondLst>
                                  <p:childTnLst>
                                    <p:set>
                                      <p:cBhvr>
                                        <p:cTn id="97" dur="1" fill="hold">
                                          <p:stCondLst>
                                            <p:cond delay="0"/>
                                          </p:stCondLst>
                                        </p:cTn>
                                        <p:tgtEl>
                                          <p:spTgt spid="20"/>
                                        </p:tgtEl>
                                        <p:attrNameLst>
                                          <p:attrName>style.visibility</p:attrName>
                                        </p:attrNameLst>
                                      </p:cBhvr>
                                      <p:to>
                                        <p:strVal val="visible"/>
                                      </p:to>
                                    </p:set>
                                    <p:animEffect transition="in" filter="dissolve">
                                      <p:cBhvr>
                                        <p:cTn id="98" dur="500"/>
                                        <p:tgtEl>
                                          <p:spTgt spid="20"/>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dissolve">
                                      <p:cBhvr>
                                        <p:cTn id="101" dur="500"/>
                                        <p:tgtEl>
                                          <p:spTgt spid="21"/>
                                        </p:tgtEl>
                                      </p:cBhvr>
                                    </p:animEffect>
                                  </p:childTnLst>
                                </p:cTn>
                              </p:par>
                              <p:par>
                                <p:cTn id="102" presetID="9" presetClass="entr" presetSubtype="0"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Effect transition="in" filter="dissolve">
                                      <p:cBhvr>
                                        <p:cTn id="104" dur="500"/>
                                        <p:tgtEl>
                                          <p:spTgt spid="22"/>
                                        </p:tgtEl>
                                      </p:cBhvr>
                                    </p:animEffect>
                                  </p:childTnLst>
                                </p:cTn>
                              </p:par>
                              <p:par>
                                <p:cTn id="105" presetID="9" presetClass="entr" presetSubtype="0" fill="hold" nodeType="withEffect">
                                  <p:stCondLst>
                                    <p:cond delay="0"/>
                                  </p:stCondLst>
                                  <p:childTnLst>
                                    <p:set>
                                      <p:cBhvr>
                                        <p:cTn id="106" dur="1" fill="hold">
                                          <p:stCondLst>
                                            <p:cond delay="0"/>
                                          </p:stCondLst>
                                        </p:cTn>
                                        <p:tgtEl>
                                          <p:spTgt spid="23"/>
                                        </p:tgtEl>
                                        <p:attrNameLst>
                                          <p:attrName>style.visibility</p:attrName>
                                        </p:attrNameLst>
                                      </p:cBhvr>
                                      <p:to>
                                        <p:strVal val="visible"/>
                                      </p:to>
                                    </p:set>
                                    <p:animEffect transition="in" filter="dissolve">
                                      <p:cBhvr>
                                        <p:cTn id="107" dur="500"/>
                                        <p:tgtEl>
                                          <p:spTgt spid="23"/>
                                        </p:tgtEl>
                                      </p:cBhvr>
                                    </p:animEffect>
                                  </p:childTnLst>
                                </p:cTn>
                              </p:par>
                              <p:par>
                                <p:cTn id="108" presetID="9" presetClass="entr" presetSubtype="0" fill="hold" nodeType="withEffect">
                                  <p:stCondLst>
                                    <p:cond delay="0"/>
                                  </p:stCondLst>
                                  <p:childTnLst>
                                    <p:set>
                                      <p:cBhvr>
                                        <p:cTn id="109" dur="1" fill="hold">
                                          <p:stCondLst>
                                            <p:cond delay="0"/>
                                          </p:stCondLst>
                                        </p:cTn>
                                        <p:tgtEl>
                                          <p:spTgt spid="24"/>
                                        </p:tgtEl>
                                        <p:attrNameLst>
                                          <p:attrName>style.visibility</p:attrName>
                                        </p:attrNameLst>
                                      </p:cBhvr>
                                      <p:to>
                                        <p:strVal val="visible"/>
                                      </p:to>
                                    </p:set>
                                    <p:animEffect transition="in" filter="dissolve">
                                      <p:cBhvr>
                                        <p:cTn id="110" dur="500"/>
                                        <p:tgtEl>
                                          <p:spTgt spid="24"/>
                                        </p:tgtEl>
                                      </p:cBhvr>
                                    </p:animEffect>
                                  </p:childTnLst>
                                </p:cTn>
                              </p:par>
                              <p:par>
                                <p:cTn id="111" presetID="9" presetClass="entr" presetSubtype="0" fill="hold" nodeType="withEffect">
                                  <p:stCondLst>
                                    <p:cond delay="0"/>
                                  </p:stCondLst>
                                  <p:childTnLst>
                                    <p:set>
                                      <p:cBhvr>
                                        <p:cTn id="112" dur="1" fill="hold">
                                          <p:stCondLst>
                                            <p:cond delay="0"/>
                                          </p:stCondLst>
                                        </p:cTn>
                                        <p:tgtEl>
                                          <p:spTgt spid="25"/>
                                        </p:tgtEl>
                                        <p:attrNameLst>
                                          <p:attrName>style.visibility</p:attrName>
                                        </p:attrNameLst>
                                      </p:cBhvr>
                                      <p:to>
                                        <p:strVal val="visible"/>
                                      </p:to>
                                    </p:set>
                                    <p:animEffect transition="in" filter="dissolve">
                                      <p:cBhvr>
                                        <p:cTn id="113" dur="500"/>
                                        <p:tgtEl>
                                          <p:spTgt spid="25"/>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26"/>
                                        </p:tgtEl>
                                        <p:attrNameLst>
                                          <p:attrName>style.visibility</p:attrName>
                                        </p:attrNameLst>
                                      </p:cBhvr>
                                      <p:to>
                                        <p:strVal val="visible"/>
                                      </p:to>
                                    </p:set>
                                    <p:animEffect transition="in" filter="dissolve">
                                      <p:cBhvr>
                                        <p:cTn id="116" dur="500"/>
                                        <p:tgtEl>
                                          <p:spTgt spid="26"/>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27"/>
                                        </p:tgtEl>
                                        <p:attrNameLst>
                                          <p:attrName>style.visibility</p:attrName>
                                        </p:attrNameLst>
                                      </p:cBhvr>
                                      <p:to>
                                        <p:strVal val="visible"/>
                                      </p:to>
                                    </p:set>
                                    <p:animEffect transition="in" filter="dissolve">
                                      <p:cBhvr>
                                        <p:cTn id="119" dur="500"/>
                                        <p:tgtEl>
                                          <p:spTgt spid="27"/>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Effect transition="in" filter="dissolve">
                                      <p:cBhvr>
                                        <p:cTn id="122" dur="500"/>
                                        <p:tgtEl>
                                          <p:spTgt spid="28"/>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29"/>
                                        </p:tgtEl>
                                        <p:attrNameLst>
                                          <p:attrName>style.visibility</p:attrName>
                                        </p:attrNameLst>
                                      </p:cBhvr>
                                      <p:to>
                                        <p:strVal val="visible"/>
                                      </p:to>
                                    </p:set>
                                    <p:animEffect transition="in" filter="dissolve">
                                      <p:cBhvr>
                                        <p:cTn id="125" dur="500"/>
                                        <p:tgtEl>
                                          <p:spTgt spid="29"/>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30"/>
                                        </p:tgtEl>
                                        <p:attrNameLst>
                                          <p:attrName>style.visibility</p:attrName>
                                        </p:attrNameLst>
                                      </p:cBhvr>
                                      <p:to>
                                        <p:strVal val="visible"/>
                                      </p:to>
                                    </p:set>
                                    <p:animEffect transition="in" filter="dissolve">
                                      <p:cBhvr>
                                        <p:cTn id="128" dur="500"/>
                                        <p:tgtEl>
                                          <p:spTgt spid="30"/>
                                        </p:tgtEl>
                                      </p:cBhvr>
                                    </p:animEffect>
                                  </p:childTnLst>
                                </p:cTn>
                              </p:par>
                              <p:par>
                                <p:cTn id="129" presetID="9" presetClass="entr" presetSubtype="0" fill="hold" nodeType="withEffect">
                                  <p:stCondLst>
                                    <p:cond delay="0"/>
                                  </p:stCondLst>
                                  <p:childTnLst>
                                    <p:set>
                                      <p:cBhvr>
                                        <p:cTn id="130" dur="1" fill="hold">
                                          <p:stCondLst>
                                            <p:cond delay="0"/>
                                          </p:stCondLst>
                                        </p:cTn>
                                        <p:tgtEl>
                                          <p:spTgt spid="33"/>
                                        </p:tgtEl>
                                        <p:attrNameLst>
                                          <p:attrName>style.visibility</p:attrName>
                                        </p:attrNameLst>
                                      </p:cBhvr>
                                      <p:to>
                                        <p:strVal val="visible"/>
                                      </p:to>
                                    </p:set>
                                    <p:animEffect transition="in" filter="dissolve">
                                      <p:cBhvr>
                                        <p:cTn id="131" dur="500"/>
                                        <p:tgtEl>
                                          <p:spTgt spid="3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37"/>
                                        </p:tgtEl>
                                        <p:attrNameLst>
                                          <p:attrName>style.visibility</p:attrName>
                                        </p:attrNameLst>
                                      </p:cBhvr>
                                      <p:to>
                                        <p:strVal val="visible"/>
                                      </p:to>
                                    </p:set>
                                    <p:animEffect transition="in" filter="dissolve">
                                      <p:cBhvr>
                                        <p:cTn id="134" dur="500"/>
                                        <p:tgtEl>
                                          <p:spTgt spid="37"/>
                                        </p:tgtEl>
                                      </p:cBhvr>
                                    </p:animEffect>
                                  </p:child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111"/>
                                        </p:tgtEl>
                                        <p:attrNameLst>
                                          <p:attrName>style.visibility</p:attrName>
                                        </p:attrNameLst>
                                      </p:cBhvr>
                                      <p:to>
                                        <p:strVal val="visible"/>
                                      </p:to>
                                    </p:set>
                                    <p:animEffect transition="in" filter="dissolve">
                                      <p:cBhvr>
                                        <p:cTn id="139" dur="500"/>
                                        <p:tgtEl>
                                          <p:spTgt spid="11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115"/>
                                        </p:tgtEl>
                                        <p:attrNameLst>
                                          <p:attrName>style.visibility</p:attrName>
                                        </p:attrNameLst>
                                      </p:cBhvr>
                                      <p:to>
                                        <p:strVal val="visible"/>
                                      </p:to>
                                    </p:set>
                                    <p:animEffect transition="in" filter="dissolve">
                                      <p:cBhvr>
                                        <p:cTn id="144" dur="500"/>
                                        <p:tgtEl>
                                          <p:spTgt spid="115"/>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83"/>
                                        </p:tgtEl>
                                        <p:attrNameLst>
                                          <p:attrName>style.visibility</p:attrName>
                                        </p:attrNameLst>
                                      </p:cBhvr>
                                      <p:to>
                                        <p:strVal val="visible"/>
                                      </p:to>
                                    </p:set>
                                    <p:animEffect transition="in" filter="dissolve">
                                      <p:cBhvr>
                                        <p:cTn id="149" dur="500"/>
                                        <p:tgtEl>
                                          <p:spTgt spid="83"/>
                                        </p:tgtEl>
                                      </p:cBhvr>
                                    </p:animEffect>
                                  </p:childTnLst>
                                </p:cTn>
                              </p:par>
                            </p:childTnLst>
                          </p:cTn>
                        </p:par>
                      </p:childTnLst>
                    </p:cTn>
                  </p:par>
                  <p:par>
                    <p:cTn id="150" fill="hold">
                      <p:stCondLst>
                        <p:cond delay="indefinite"/>
                      </p:stCondLst>
                      <p:childTnLst>
                        <p:par>
                          <p:cTn id="151" fill="hold">
                            <p:stCondLst>
                              <p:cond delay="0"/>
                            </p:stCondLst>
                            <p:childTnLst>
                              <p:par>
                                <p:cTn id="152" presetID="9" presetClass="entr" presetSubtype="0" fill="hold" nodeType="clickEffect">
                                  <p:stCondLst>
                                    <p:cond delay="0"/>
                                  </p:stCondLst>
                                  <p:childTnLst>
                                    <p:set>
                                      <p:cBhvr>
                                        <p:cTn id="153" dur="1" fill="hold">
                                          <p:stCondLst>
                                            <p:cond delay="0"/>
                                          </p:stCondLst>
                                        </p:cTn>
                                        <p:tgtEl>
                                          <p:spTgt spid="84"/>
                                        </p:tgtEl>
                                        <p:attrNameLst>
                                          <p:attrName>style.visibility</p:attrName>
                                        </p:attrNameLst>
                                      </p:cBhvr>
                                      <p:to>
                                        <p:strVal val="visible"/>
                                      </p:to>
                                    </p:set>
                                    <p:animEffect transition="in" filter="dissolve">
                                      <p:cBhvr>
                                        <p:cTn id="154" dur="500"/>
                                        <p:tgtEl>
                                          <p:spTgt spid="84"/>
                                        </p:tgtEl>
                                      </p:cBhvr>
                                    </p:animEffect>
                                  </p:childTnLst>
                                </p:cTn>
                              </p:par>
                              <p:par>
                                <p:cTn id="155" presetID="9" presetClass="entr" presetSubtype="0" fill="hold" grpId="0" nodeType="withEffect">
                                  <p:stCondLst>
                                    <p:cond delay="0"/>
                                  </p:stCondLst>
                                  <p:childTnLst>
                                    <p:set>
                                      <p:cBhvr>
                                        <p:cTn id="156" dur="1" fill="hold">
                                          <p:stCondLst>
                                            <p:cond delay="0"/>
                                          </p:stCondLst>
                                        </p:cTn>
                                        <p:tgtEl>
                                          <p:spTgt spid="85"/>
                                        </p:tgtEl>
                                        <p:attrNameLst>
                                          <p:attrName>style.visibility</p:attrName>
                                        </p:attrNameLst>
                                      </p:cBhvr>
                                      <p:to>
                                        <p:strVal val="visible"/>
                                      </p:to>
                                    </p:set>
                                    <p:animEffect transition="in" filter="dissolve">
                                      <p:cBhvr>
                                        <p:cTn id="157" dur="500"/>
                                        <p:tgtEl>
                                          <p:spTgt spid="85"/>
                                        </p:tgtEl>
                                      </p:cBhvr>
                                    </p:animEffect>
                                  </p:childTnLst>
                                </p:cTn>
                              </p:par>
                            </p:childTnLst>
                          </p:cTn>
                        </p:par>
                      </p:childTnLst>
                    </p:cTn>
                  </p:par>
                  <p:par>
                    <p:cTn id="158" fill="hold">
                      <p:stCondLst>
                        <p:cond delay="indefinite"/>
                      </p:stCondLst>
                      <p:childTnLst>
                        <p:par>
                          <p:cTn id="159" fill="hold">
                            <p:stCondLst>
                              <p:cond delay="0"/>
                            </p:stCondLst>
                            <p:childTnLst>
                              <p:par>
                                <p:cTn id="160" presetID="9" presetClass="entr" presetSubtype="0" fill="hold" nodeType="clickEffect">
                                  <p:stCondLst>
                                    <p:cond delay="0"/>
                                  </p:stCondLst>
                                  <p:childTnLst>
                                    <p:set>
                                      <p:cBhvr>
                                        <p:cTn id="161" dur="1" fill="hold">
                                          <p:stCondLst>
                                            <p:cond delay="0"/>
                                          </p:stCondLst>
                                        </p:cTn>
                                        <p:tgtEl>
                                          <p:spTgt spid="89"/>
                                        </p:tgtEl>
                                        <p:attrNameLst>
                                          <p:attrName>style.visibility</p:attrName>
                                        </p:attrNameLst>
                                      </p:cBhvr>
                                      <p:to>
                                        <p:strVal val="visible"/>
                                      </p:to>
                                    </p:set>
                                    <p:animEffect transition="in" filter="dissolve">
                                      <p:cBhvr>
                                        <p:cTn id="162" dur="500"/>
                                        <p:tgtEl>
                                          <p:spTgt spid="8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96"/>
                                        </p:tgtEl>
                                        <p:attrNameLst>
                                          <p:attrName>style.visibility</p:attrName>
                                        </p:attrNameLst>
                                      </p:cBhvr>
                                      <p:to>
                                        <p:strVal val="visible"/>
                                      </p:to>
                                    </p:set>
                                    <p:animEffect transition="in" filter="dissolve">
                                      <p:cBhvr>
                                        <p:cTn id="165" dur="500"/>
                                        <p:tgtEl>
                                          <p:spTgt spid="96"/>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87"/>
                                        </p:tgtEl>
                                        <p:attrNameLst>
                                          <p:attrName>style.visibility</p:attrName>
                                        </p:attrNameLst>
                                      </p:cBhvr>
                                      <p:to>
                                        <p:strVal val="visible"/>
                                      </p:to>
                                    </p:set>
                                    <p:animEffect transition="in" filter="dissolve">
                                      <p:cBhvr>
                                        <p:cTn id="168" dur="500"/>
                                        <p:tgtEl>
                                          <p:spTgt spid="87"/>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91"/>
                                        </p:tgtEl>
                                        <p:attrNameLst>
                                          <p:attrName>style.visibility</p:attrName>
                                        </p:attrNameLst>
                                      </p:cBhvr>
                                      <p:to>
                                        <p:strVal val="visible"/>
                                      </p:to>
                                    </p:set>
                                    <p:animEffect transition="in" filter="dissolve">
                                      <p:cBhvr>
                                        <p:cTn id="173" dur="500"/>
                                        <p:tgtEl>
                                          <p:spTgt spid="91"/>
                                        </p:tgtEl>
                                      </p:cBhvr>
                                    </p:animEffect>
                                  </p:childTnLst>
                                </p:cTn>
                              </p:par>
                              <p:par>
                                <p:cTn id="174" presetID="9" presetClass="entr" presetSubtype="0" fill="hold" nodeType="withEffect">
                                  <p:stCondLst>
                                    <p:cond delay="0"/>
                                  </p:stCondLst>
                                  <p:childTnLst>
                                    <p:set>
                                      <p:cBhvr>
                                        <p:cTn id="175" dur="1" fill="hold">
                                          <p:stCondLst>
                                            <p:cond delay="0"/>
                                          </p:stCondLst>
                                        </p:cTn>
                                        <p:tgtEl>
                                          <p:spTgt spid="92"/>
                                        </p:tgtEl>
                                        <p:attrNameLst>
                                          <p:attrName>style.visibility</p:attrName>
                                        </p:attrNameLst>
                                      </p:cBhvr>
                                      <p:to>
                                        <p:strVal val="visible"/>
                                      </p:to>
                                    </p:set>
                                    <p:animEffect transition="in" filter="dissolve">
                                      <p:cBhvr>
                                        <p:cTn id="176" dur="500"/>
                                        <p:tgtEl>
                                          <p:spTgt spid="92"/>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98"/>
                                        </p:tgtEl>
                                        <p:attrNameLst>
                                          <p:attrName>style.visibility</p:attrName>
                                        </p:attrNameLst>
                                      </p:cBhvr>
                                      <p:to>
                                        <p:strVal val="visible"/>
                                      </p:to>
                                    </p:set>
                                    <p:animEffect transition="in" filter="dissolve">
                                      <p:cBhvr>
                                        <p:cTn id="179"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3" grpId="0" animBg="1"/>
      <p:bldP spid="18" grpId="0"/>
      <p:bldP spid="21" grpId="0" animBg="1"/>
      <p:bldP spid="26" grpId="0" animBg="1"/>
      <p:bldP spid="27" grpId="0" animBg="1"/>
      <p:bldP spid="28" grpId="0" animBg="1"/>
      <p:bldP spid="29" grpId="0" animBg="1"/>
      <p:bldP spid="30" grpId="0" animBg="1"/>
      <p:bldP spid="32" grpId="0" animBg="1"/>
      <p:bldP spid="37" grpId="0" animBg="1"/>
      <p:bldP spid="38" grpId="0" animBg="1"/>
      <p:bldP spid="39" grpId="0" animBg="1"/>
      <p:bldP spid="40" grpId="0" animBg="1"/>
      <p:bldP spid="41" grpId="0" animBg="1"/>
      <p:bldP spid="43" grpId="0" animBg="1"/>
      <p:bldP spid="48" grpId="0" animBg="1"/>
      <p:bldP spid="49" grpId="0" animBg="1"/>
      <p:bldP spid="50" grpId="0" animBg="1"/>
      <p:bldP spid="51" grpId="0" animBg="1"/>
      <p:bldP spid="52" grpId="0" animBg="1"/>
      <p:bldP spid="83" grpId="0"/>
      <p:bldP spid="85" grpId="0"/>
      <p:bldP spid="87" grpId="0" animBg="1"/>
      <p:bldP spid="91" grpId="0" animBg="1"/>
      <p:bldP spid="96" grpId="0" animBg="1"/>
      <p:bldP spid="98" grpId="0" animBg="1"/>
      <p:bldP spid="106" grpId="0"/>
      <p:bldP spid="108" grpId="0"/>
      <p:bldP spid="111" grpId="0" animBg="1"/>
      <p:bldP spid="110" grpId="0" animBg="1"/>
      <p:bldP spid="115"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5969-45DE-37D1-B99B-9CB02C638525}"/>
              </a:ext>
            </a:extLst>
          </p:cNvPr>
          <p:cNvSpPr>
            <a:spLocks noGrp="1"/>
          </p:cNvSpPr>
          <p:nvPr>
            <p:ph type="title"/>
          </p:nvPr>
        </p:nvSpPr>
        <p:spPr/>
        <p:txBody>
          <a:bodyPr>
            <a:normAutofit/>
          </a:bodyPr>
          <a:lstStyle/>
          <a:p>
            <a:r>
              <a:rPr lang="en-GB" dirty="0"/>
              <a:t>BST vs. Hash Table</a:t>
            </a:r>
            <a:endParaRPr lang="en-SE" dirty="0"/>
          </a:p>
        </p:txBody>
      </p:sp>
      <p:sp>
        <p:nvSpPr>
          <p:cNvPr id="3" name="Content Placeholder 2">
            <a:extLst>
              <a:ext uri="{FF2B5EF4-FFF2-40B4-BE49-F238E27FC236}">
                <a16:creationId xmlns:a16="http://schemas.microsoft.com/office/drawing/2014/main" id="{F40F8F13-3D0D-8A0A-D47A-851DE577DBA0}"/>
              </a:ext>
            </a:extLst>
          </p:cNvPr>
          <p:cNvSpPr>
            <a:spLocks noGrp="1"/>
          </p:cNvSpPr>
          <p:nvPr>
            <p:ph idx="1"/>
          </p:nvPr>
        </p:nvSpPr>
        <p:spPr>
          <a:xfrm>
            <a:off x="457200" y="1600200"/>
            <a:ext cx="8229600" cy="4983162"/>
          </a:xfrm>
        </p:spPr>
        <p:txBody>
          <a:bodyPr>
            <a:normAutofit fontScale="92500" lnSpcReduction="10000"/>
          </a:bodyPr>
          <a:lstStyle/>
          <a:p>
            <a:r>
              <a:rPr lang="en-GB" dirty="0"/>
              <a:t>Time Complexity</a:t>
            </a:r>
          </a:p>
          <a:p>
            <a:pPr lvl="1"/>
            <a:r>
              <a:rPr lang="en-GB" dirty="0"/>
              <a:t>Average case:</a:t>
            </a:r>
          </a:p>
          <a:p>
            <a:pPr lvl="2"/>
            <a:r>
              <a:rPr lang="en-GB" dirty="0"/>
              <a:t>Hash Tables generally offer O(1) average time complexity for insertion, deletion, and search operations.</a:t>
            </a:r>
          </a:p>
          <a:p>
            <a:pPr lvl="2"/>
            <a:r>
              <a:rPr lang="en-GB" dirty="0"/>
              <a:t>BSTs provide O(log n) time complexity for these operations, assuming the tree is balanced.</a:t>
            </a:r>
          </a:p>
          <a:p>
            <a:pPr lvl="1"/>
            <a:r>
              <a:rPr lang="en-GB" dirty="0"/>
              <a:t>Worst case</a:t>
            </a:r>
          </a:p>
          <a:p>
            <a:pPr lvl="2"/>
            <a:r>
              <a:rPr lang="en-GB" dirty="0"/>
              <a:t>Hash Tables can degrade to O(n) performance in cases of poor hash function design or many collisions.</a:t>
            </a:r>
          </a:p>
          <a:p>
            <a:pPr lvl="2"/>
            <a:r>
              <a:rPr lang="en-GB" dirty="0"/>
              <a:t>BSTs maintain O(log n) performance even in the worst-case for self-balancing BST.</a:t>
            </a:r>
          </a:p>
          <a:p>
            <a:r>
              <a:rPr lang="en-GB" dirty="0"/>
              <a:t>Ordered Operations</a:t>
            </a:r>
          </a:p>
          <a:p>
            <a:pPr lvl="1"/>
            <a:r>
              <a:rPr lang="en-GB" dirty="0"/>
              <a:t>BSTs excel at operations requiring ordered data</a:t>
            </a:r>
          </a:p>
          <a:p>
            <a:pPr lvl="2"/>
            <a:r>
              <a:rPr lang="en-GB" dirty="0"/>
              <a:t>In-order traversal yields sorted elements. </a:t>
            </a:r>
          </a:p>
          <a:p>
            <a:pPr lvl="2"/>
            <a:r>
              <a:rPr lang="en-GB" dirty="0"/>
              <a:t>Efficient range searches and finding closest elements.</a:t>
            </a:r>
          </a:p>
          <a:p>
            <a:pPr lvl="1"/>
            <a:r>
              <a:rPr lang="en-GB" dirty="0"/>
              <a:t>Hash Tables do not inherently maintain order, making these operations more difficult.</a:t>
            </a:r>
            <a:endParaRPr lang="en-SE" dirty="0"/>
          </a:p>
        </p:txBody>
      </p:sp>
    </p:spTree>
    <p:extLst>
      <p:ext uri="{BB962C8B-B14F-4D97-AF65-F5344CB8AC3E}">
        <p14:creationId xmlns:p14="http://schemas.microsoft.com/office/powerpoint/2010/main" val="4859452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6914D7A-7003-23D9-C369-D89A5C86E7D5}"/>
              </a:ext>
            </a:extLst>
          </p:cNvPr>
          <p:cNvPicPr>
            <a:picLocks noChangeAspect="1"/>
          </p:cNvPicPr>
          <p:nvPr/>
        </p:nvPicPr>
        <p:blipFill>
          <a:blip r:embed="rId3"/>
          <a:stretch>
            <a:fillRect/>
          </a:stretch>
        </p:blipFill>
        <p:spPr>
          <a:xfrm>
            <a:off x="6666436" y="1715134"/>
            <a:ext cx="2020364" cy="4200229"/>
          </a:xfrm>
          <a:prstGeom prst="rect">
            <a:avLst/>
          </a:prstGeom>
        </p:spPr>
      </p:pic>
      <p:sp>
        <p:nvSpPr>
          <p:cNvPr id="2" name="Title 1">
            <a:extLst>
              <a:ext uri="{FF2B5EF4-FFF2-40B4-BE49-F238E27FC236}">
                <a16:creationId xmlns:a16="http://schemas.microsoft.com/office/drawing/2014/main" id="{0AFE2810-7AF3-88D9-4AE7-1EB32D21D71A}"/>
              </a:ext>
            </a:extLst>
          </p:cNvPr>
          <p:cNvSpPr>
            <a:spLocks noGrp="1"/>
          </p:cNvSpPr>
          <p:nvPr>
            <p:ph type="title"/>
          </p:nvPr>
        </p:nvSpPr>
        <p:spPr/>
        <p:txBody>
          <a:bodyPr/>
          <a:lstStyle/>
          <a:p>
            <a:r>
              <a:rPr lang="en-GB" dirty="0"/>
              <a:t>Tree vs. </a:t>
            </a:r>
            <a:r>
              <a:rPr lang="en-GB" dirty="0" err="1"/>
              <a:t>Trie</a:t>
            </a:r>
            <a:endParaRPr lang="en-SE" dirty="0"/>
          </a:p>
        </p:txBody>
      </p:sp>
      <p:sp>
        <p:nvSpPr>
          <p:cNvPr id="3" name="Content Placeholder 2">
            <a:extLst>
              <a:ext uri="{FF2B5EF4-FFF2-40B4-BE49-F238E27FC236}">
                <a16:creationId xmlns:a16="http://schemas.microsoft.com/office/drawing/2014/main" id="{17782069-A0B4-B243-5CC1-F2C3845622F3}"/>
              </a:ext>
            </a:extLst>
          </p:cNvPr>
          <p:cNvSpPr>
            <a:spLocks noGrp="1"/>
          </p:cNvSpPr>
          <p:nvPr>
            <p:ph idx="1"/>
          </p:nvPr>
        </p:nvSpPr>
        <p:spPr>
          <a:xfrm>
            <a:off x="457199" y="1504335"/>
            <a:ext cx="6700683" cy="4621829"/>
          </a:xfrm>
        </p:spPr>
        <p:txBody>
          <a:bodyPr>
            <a:normAutofit fontScale="85000" lnSpcReduction="10000"/>
          </a:bodyPr>
          <a:lstStyle/>
          <a:p>
            <a:r>
              <a:rPr lang="en-GB" dirty="0"/>
              <a:t>Structure and Purpose</a:t>
            </a:r>
          </a:p>
          <a:p>
            <a:pPr lvl="1"/>
            <a:r>
              <a:rPr lang="en-GB" dirty="0"/>
              <a:t>Trees:</a:t>
            </a:r>
          </a:p>
          <a:p>
            <a:pPr lvl="2"/>
            <a:r>
              <a:rPr lang="en-GB" dirty="0"/>
              <a:t>General-purpose data structure for representing hierarchical relationships</a:t>
            </a:r>
          </a:p>
          <a:p>
            <a:pPr lvl="2"/>
            <a:r>
              <a:rPr lang="en-GB" dirty="0"/>
              <a:t>Each node can contain any type of data</a:t>
            </a:r>
          </a:p>
          <a:p>
            <a:pPr lvl="2"/>
            <a:r>
              <a:rPr lang="en-GB" dirty="0"/>
              <a:t>Nodes typically have a value and references to child nodes</a:t>
            </a:r>
          </a:p>
          <a:p>
            <a:pPr lvl="1"/>
            <a:r>
              <a:rPr lang="en-GB" dirty="0"/>
              <a:t>Tries:</a:t>
            </a:r>
          </a:p>
          <a:p>
            <a:pPr lvl="2"/>
            <a:r>
              <a:rPr lang="en-GB" dirty="0"/>
              <a:t>Specialized tree structure for storing and retrieving strings efficiently</a:t>
            </a:r>
          </a:p>
          <a:p>
            <a:pPr lvl="2"/>
            <a:r>
              <a:rPr lang="en-GB" dirty="0"/>
              <a:t>Also known as a prefix tree</a:t>
            </a:r>
          </a:p>
          <a:p>
            <a:pPr lvl="2"/>
            <a:r>
              <a:rPr lang="en-GB" dirty="0"/>
              <a:t>Optimized for operations on strings or sequences</a:t>
            </a:r>
          </a:p>
          <a:p>
            <a:r>
              <a:rPr lang="en-GB" dirty="0"/>
              <a:t>Node Content</a:t>
            </a:r>
          </a:p>
          <a:p>
            <a:pPr lvl="1"/>
            <a:r>
              <a:rPr lang="en-GB" dirty="0"/>
              <a:t>Trees:</a:t>
            </a:r>
          </a:p>
          <a:p>
            <a:pPr lvl="2"/>
            <a:r>
              <a:rPr lang="en-GB" dirty="0"/>
              <a:t>Each node stores a value directly</a:t>
            </a:r>
          </a:p>
          <a:p>
            <a:pPr lvl="1"/>
            <a:r>
              <a:rPr lang="en-GB" dirty="0"/>
              <a:t>Tries:</a:t>
            </a:r>
          </a:p>
          <a:p>
            <a:pPr lvl="2"/>
            <a:r>
              <a:rPr lang="en-GB" dirty="0"/>
              <a:t>Nodes typically do not store complete strings</a:t>
            </a:r>
          </a:p>
          <a:p>
            <a:pPr lvl="2"/>
            <a:r>
              <a:rPr lang="en-GB" dirty="0"/>
              <a:t>The path from the root to a node represents a string or prefix</a:t>
            </a:r>
          </a:p>
          <a:p>
            <a:pPr lvl="2"/>
            <a:r>
              <a:rPr lang="en-GB" dirty="0"/>
              <a:t>Characters are stored along the edges between nodes</a:t>
            </a:r>
            <a:endParaRPr lang="en-SE" dirty="0"/>
          </a:p>
        </p:txBody>
      </p:sp>
      <p:sp>
        <p:nvSpPr>
          <p:cNvPr id="5" name="TextBox 4">
            <a:extLst>
              <a:ext uri="{FF2B5EF4-FFF2-40B4-BE49-F238E27FC236}">
                <a16:creationId xmlns:a16="http://schemas.microsoft.com/office/drawing/2014/main" id="{EF9BD742-F19C-66A3-B8AC-3B5EEDDAEF85}"/>
              </a:ext>
            </a:extLst>
          </p:cNvPr>
          <p:cNvSpPr txBox="1"/>
          <p:nvPr/>
        </p:nvSpPr>
        <p:spPr>
          <a:xfrm>
            <a:off x="1986116" y="6338221"/>
            <a:ext cx="5171767" cy="30777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hlinkClick r:id="rId4"/>
              </a:rPr>
              <a:t>https://romankurnovskii.com/en/posts/tree-vs-trie-data-structures/</a:t>
            </a:r>
            <a:r>
              <a:rPr lang="en-GB" sz="1400" dirty="0"/>
              <a:t> </a:t>
            </a:r>
            <a:endParaRPr lang="en-SE" sz="1400" dirty="0"/>
          </a:p>
        </p:txBody>
      </p:sp>
    </p:spTree>
    <p:extLst>
      <p:ext uri="{BB962C8B-B14F-4D97-AF65-F5344CB8AC3E}">
        <p14:creationId xmlns:p14="http://schemas.microsoft.com/office/powerpoint/2010/main" val="12377461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7CE73-0D66-8840-8A9F-19AC466F7C82}"/>
              </a:ext>
            </a:extLst>
          </p:cNvPr>
          <p:cNvSpPr>
            <a:spLocks noGrp="1"/>
          </p:cNvSpPr>
          <p:nvPr>
            <p:ph type="title"/>
          </p:nvPr>
        </p:nvSpPr>
        <p:spPr>
          <a:xfrm>
            <a:off x="450018" y="8454"/>
            <a:ext cx="8229600" cy="1143000"/>
          </a:xfrm>
        </p:spPr>
        <p:txBody>
          <a:bodyPr>
            <a:normAutofit/>
          </a:bodyPr>
          <a:lstStyle/>
          <a:p>
            <a:r>
              <a:rPr lang="en-US" dirty="0" err="1"/>
              <a:t>Trie</a:t>
            </a:r>
            <a:r>
              <a:rPr lang="en-US" dirty="0"/>
              <a:t> Data Structure</a:t>
            </a:r>
          </a:p>
        </p:txBody>
      </p:sp>
      <p:grpSp>
        <p:nvGrpSpPr>
          <p:cNvPr id="105" name="Group 104">
            <a:extLst>
              <a:ext uri="{FF2B5EF4-FFF2-40B4-BE49-F238E27FC236}">
                <a16:creationId xmlns:a16="http://schemas.microsoft.com/office/drawing/2014/main" id="{FF4B2DBD-CB67-2C46-8A4E-BD53B6D161FD}"/>
              </a:ext>
            </a:extLst>
          </p:cNvPr>
          <p:cNvGrpSpPr/>
          <p:nvPr/>
        </p:nvGrpSpPr>
        <p:grpSpPr>
          <a:xfrm>
            <a:off x="5547836" y="1081111"/>
            <a:ext cx="3256282" cy="1260435"/>
            <a:chOff x="5707227" y="997221"/>
            <a:chExt cx="3256282" cy="1260435"/>
          </a:xfrm>
        </p:grpSpPr>
        <p:cxnSp>
          <p:nvCxnSpPr>
            <p:cNvPr id="4" name="Straight Connector 3">
              <a:extLst>
                <a:ext uri="{FF2B5EF4-FFF2-40B4-BE49-F238E27FC236}">
                  <a16:creationId xmlns:a16="http://schemas.microsoft.com/office/drawing/2014/main" id="{5A01D10F-9EE6-1348-AC0F-83E4271951C6}"/>
                </a:ext>
              </a:extLst>
            </p:cNvPr>
            <p:cNvCxnSpPr>
              <a:cxnSpLocks/>
              <a:stCxn id="11" idx="1"/>
              <a:endCxn id="13" idx="5"/>
            </p:cNvCxnSpPr>
            <p:nvPr/>
          </p:nvCxnSpPr>
          <p:spPr>
            <a:xfrm flipH="1" flipV="1">
              <a:off x="7708953" y="1312281"/>
              <a:ext cx="230475" cy="10720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5" name="Oval 4">
              <a:extLst>
                <a:ext uri="{FF2B5EF4-FFF2-40B4-BE49-F238E27FC236}">
                  <a16:creationId xmlns:a16="http://schemas.microsoft.com/office/drawing/2014/main" id="{7C908471-71DA-5047-A4C2-83603FFD9E92}"/>
                </a:ext>
              </a:extLst>
            </p:cNvPr>
            <p:cNvSpPr/>
            <p:nvPr/>
          </p:nvSpPr>
          <p:spPr>
            <a:xfrm>
              <a:off x="570722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a:t>
              </a:r>
              <a:endParaRPr lang="en-US" sz="1400" dirty="0">
                <a:solidFill>
                  <a:schemeClr val="tx1"/>
                </a:solidFill>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B3E6988A-2250-6242-B554-C4572972611D}"/>
                </a:ext>
              </a:extLst>
            </p:cNvPr>
            <p:cNvCxnSpPr>
              <a:cxnSpLocks/>
              <a:endCxn id="14" idx="5"/>
            </p:cNvCxnSpPr>
            <p:nvPr/>
          </p:nvCxnSpPr>
          <p:spPr>
            <a:xfrm flipH="1" flipV="1">
              <a:off x="6756356" y="1732698"/>
              <a:ext cx="221809" cy="145774"/>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C91BA48-17A1-7D4C-856A-50594D4D2D33}"/>
                </a:ext>
              </a:extLst>
            </p:cNvPr>
            <p:cNvCxnSpPr>
              <a:cxnSpLocks/>
              <a:stCxn id="5" idx="0"/>
            </p:cNvCxnSpPr>
            <p:nvPr/>
          </p:nvCxnSpPr>
          <p:spPr>
            <a:xfrm flipV="1">
              <a:off x="6076343" y="1673616"/>
              <a:ext cx="338459" cy="20485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B746962-E451-EA42-9ABB-3BB3A63C43C5}"/>
                </a:ext>
              </a:extLst>
            </p:cNvPr>
            <p:cNvCxnSpPr>
              <a:cxnSpLocks/>
              <a:stCxn id="13" idx="3"/>
              <a:endCxn id="14" idx="7"/>
            </p:cNvCxnSpPr>
            <p:nvPr/>
          </p:nvCxnSpPr>
          <p:spPr>
            <a:xfrm flipH="1">
              <a:off x="6756356" y="1312281"/>
              <a:ext cx="430588" cy="159413"/>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1" name="Oval 10">
              <a:extLst>
                <a:ext uri="{FF2B5EF4-FFF2-40B4-BE49-F238E27FC236}">
                  <a16:creationId xmlns:a16="http://schemas.microsoft.com/office/drawing/2014/main" id="{13643BFE-9736-2A47-AB3D-DB37918C4E6C}"/>
                </a:ext>
              </a:extLst>
            </p:cNvPr>
            <p:cNvSpPr/>
            <p:nvPr/>
          </p:nvSpPr>
          <p:spPr>
            <a:xfrm>
              <a:off x="7831317" y="136542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solidFill>
                    <a:srgbClr val="FF0000"/>
                  </a:solidFill>
                  <a:latin typeface="Arial" panose="020B0604020202020204" pitchFamily="34" charset="0"/>
                  <a:cs typeface="Arial" panose="020B0604020202020204" pitchFamily="34" charset="0"/>
                </a:rPr>
                <a:t>ea</a:t>
              </a:r>
              <a:r>
                <a:rPr lang="en-US" sz="1400" dirty="0">
                  <a:solidFill>
                    <a:schemeClr val="tx1"/>
                  </a:solidFill>
                  <a:latin typeface="Arial" panose="020B0604020202020204" pitchFamily="34" charset="0"/>
                  <a:cs typeface="Arial" panose="020B0604020202020204" pitchFamily="34" charset="0"/>
                </a:rPr>
                <a:t>st</a:t>
              </a:r>
            </a:p>
          </p:txBody>
        </p:sp>
        <p:sp>
          <p:nvSpPr>
            <p:cNvPr id="12" name="Oval 11">
              <a:extLst>
                <a:ext uri="{FF2B5EF4-FFF2-40B4-BE49-F238E27FC236}">
                  <a16:creationId xmlns:a16="http://schemas.microsoft.com/office/drawing/2014/main" id="{B7FD433F-4951-3B47-AEE2-DCCD225182A3}"/>
                </a:ext>
              </a:extLst>
            </p:cNvPr>
            <p:cNvSpPr/>
            <p:nvPr/>
          </p:nvSpPr>
          <p:spPr>
            <a:xfrm>
              <a:off x="6654377" y="1878472"/>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ate</a:t>
              </a:r>
              <a:endParaRPr lang="en-US" sz="1400" dirty="0">
                <a:solidFill>
                  <a:schemeClr val="tx1"/>
                </a:solidFill>
                <a:latin typeface="Arial" panose="020B0604020202020204" pitchFamily="34" charset="0"/>
                <a:cs typeface="Arial" panose="020B0604020202020204" pitchFamily="34" charset="0"/>
              </a:endParaRPr>
            </a:p>
          </p:txBody>
        </p:sp>
        <p:sp>
          <p:nvSpPr>
            <p:cNvPr id="13" name="Oval 12">
              <a:extLst>
                <a:ext uri="{FF2B5EF4-FFF2-40B4-BE49-F238E27FC236}">
                  <a16:creationId xmlns:a16="http://schemas.microsoft.com/office/drawing/2014/main" id="{0B64EDAD-61F2-854D-8B44-CDD50183C40E}"/>
                </a:ext>
              </a:extLst>
            </p:cNvPr>
            <p:cNvSpPr/>
            <p:nvPr/>
          </p:nvSpPr>
          <p:spPr>
            <a:xfrm>
              <a:off x="7078833" y="997221"/>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r</a:t>
              </a:r>
              <a:endParaRPr lang="en-US" sz="1400" dirty="0">
                <a:solidFill>
                  <a:schemeClr val="tx1"/>
                </a:solidFill>
                <a:latin typeface="Arial" panose="020B0604020202020204" pitchFamily="34" charset="0"/>
                <a:cs typeface="Arial" panose="020B0604020202020204" pitchFamily="34" charset="0"/>
              </a:endParaRPr>
            </a:p>
          </p:txBody>
        </p:sp>
        <p:sp>
          <p:nvSpPr>
            <p:cNvPr id="14" name="Oval 13">
              <a:extLst>
                <a:ext uri="{FF2B5EF4-FFF2-40B4-BE49-F238E27FC236}">
                  <a16:creationId xmlns:a16="http://schemas.microsoft.com/office/drawing/2014/main" id="{5AAE14F2-86C3-3746-85CA-5D1E08A13A20}"/>
                </a:ext>
              </a:extLst>
            </p:cNvPr>
            <p:cNvSpPr/>
            <p:nvPr/>
          </p:nvSpPr>
          <p:spPr>
            <a:xfrm>
              <a:off x="6126236" y="1417638"/>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chemeClr val="tx1"/>
                  </a:solidFill>
                  <a:latin typeface="Arial" panose="020B0604020202020204" pitchFamily="34" charset="0"/>
                  <a:cs typeface="Arial" panose="020B0604020202020204" pitchFamily="34" charset="0"/>
                </a:rPr>
                <a:t>at</a:t>
              </a:r>
              <a:endParaRPr lang="en-US" sz="1400" dirty="0">
                <a:solidFill>
                  <a:schemeClr val="tx1"/>
                </a:solidFill>
                <a:latin typeface="Arial" panose="020B0604020202020204" pitchFamily="34" charset="0"/>
                <a:cs typeface="Arial" panose="020B0604020202020204" pitchFamily="34" charset="0"/>
              </a:endParaRPr>
            </a:p>
          </p:txBody>
        </p:sp>
        <p:cxnSp>
          <p:nvCxnSpPr>
            <p:cNvPr id="18" name="Straight Connector 17">
              <a:extLst>
                <a:ext uri="{FF2B5EF4-FFF2-40B4-BE49-F238E27FC236}">
                  <a16:creationId xmlns:a16="http://schemas.microsoft.com/office/drawing/2014/main" id="{B904194D-B52E-CE46-8757-20D0CB5B53B5}"/>
                </a:ext>
              </a:extLst>
            </p:cNvPr>
            <p:cNvCxnSpPr>
              <a:cxnSpLocks/>
              <a:stCxn id="19" idx="0"/>
            </p:cNvCxnSpPr>
            <p:nvPr/>
          </p:nvCxnSpPr>
          <p:spPr>
            <a:xfrm flipH="1" flipV="1">
              <a:off x="8292308" y="1725816"/>
              <a:ext cx="302086" cy="162724"/>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9" name="Oval 18">
              <a:extLst>
                <a:ext uri="{FF2B5EF4-FFF2-40B4-BE49-F238E27FC236}">
                  <a16:creationId xmlns:a16="http://schemas.microsoft.com/office/drawing/2014/main" id="{9DC11668-D707-1E47-9612-D2A55AD80C4F}"/>
                </a:ext>
              </a:extLst>
            </p:cNvPr>
            <p:cNvSpPr/>
            <p:nvPr/>
          </p:nvSpPr>
          <p:spPr>
            <a:xfrm>
              <a:off x="8225278" y="1888540"/>
              <a:ext cx="738231" cy="369116"/>
            </a:xfrm>
            <a:prstGeom prst="ellipse">
              <a:avLst/>
            </a:prstGeom>
            <a:solidFill>
              <a:schemeClr val="accent1">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1400" dirty="0">
                  <a:solidFill>
                    <a:srgbClr val="FF0000"/>
                  </a:solidFill>
                  <a:latin typeface="Arial" panose="020B0604020202020204" pitchFamily="34" charset="0"/>
                  <a:cs typeface="Arial" panose="020B0604020202020204" pitchFamily="34" charset="0"/>
                </a:rPr>
                <a:t>ea</a:t>
              </a:r>
              <a:r>
                <a:rPr lang="en-US" altLang="zh-CN" sz="1400" dirty="0">
                  <a:solidFill>
                    <a:schemeClr val="tx1"/>
                  </a:solidFill>
                  <a:latin typeface="Arial" panose="020B0604020202020204" pitchFamily="34" charset="0"/>
                  <a:cs typeface="Arial" panose="020B0604020202020204" pitchFamily="34" charset="0"/>
                </a:rPr>
                <a:t>t</a:t>
              </a:r>
              <a:endParaRPr lang="en-US" sz="1400" dirty="0">
                <a:solidFill>
                  <a:schemeClr val="tx1"/>
                </a:solidFill>
                <a:latin typeface="Arial" panose="020B0604020202020204" pitchFamily="34" charset="0"/>
                <a:cs typeface="Arial" panose="020B0604020202020204" pitchFamily="34" charset="0"/>
              </a:endParaRPr>
            </a:p>
          </p:txBody>
        </p:sp>
      </p:grpSp>
      <p:sp>
        <p:nvSpPr>
          <p:cNvPr id="27" name="Rectangle 26">
            <a:extLst>
              <a:ext uri="{FF2B5EF4-FFF2-40B4-BE49-F238E27FC236}">
                <a16:creationId xmlns:a16="http://schemas.microsoft.com/office/drawing/2014/main" id="{DA5B2512-3B45-354E-A171-F19C665D287D}"/>
              </a:ext>
            </a:extLst>
          </p:cNvPr>
          <p:cNvSpPr/>
          <p:nvPr/>
        </p:nvSpPr>
        <p:spPr>
          <a:xfrm>
            <a:off x="558480" y="1199438"/>
            <a:ext cx="3845740" cy="338554"/>
          </a:xfrm>
          <a:prstGeom prst="rect">
            <a:avLst/>
          </a:prstGeom>
          <a:solidFill>
            <a:srgbClr val="E6A20E"/>
          </a:solidFill>
        </p:spPr>
        <p:txBody>
          <a:bodyPr wrap="square">
            <a:spAutoFit/>
          </a:bodyPr>
          <a:lstStyle/>
          <a:p>
            <a:r>
              <a:rPr lang="en-US" sz="1600" dirty="0">
                <a:latin typeface="Arial"/>
                <a:cs typeface="Arial"/>
              </a:rPr>
              <a:t>Storing a dictionary as a (balanced) BST </a:t>
            </a:r>
          </a:p>
        </p:txBody>
      </p:sp>
      <p:sp>
        <p:nvSpPr>
          <p:cNvPr id="28" name="Rectangle 27">
            <a:extLst>
              <a:ext uri="{FF2B5EF4-FFF2-40B4-BE49-F238E27FC236}">
                <a16:creationId xmlns:a16="http://schemas.microsoft.com/office/drawing/2014/main" id="{AE7AB99E-9C92-EE43-A828-C5358B150BA6}"/>
              </a:ext>
            </a:extLst>
          </p:cNvPr>
          <p:cNvSpPr/>
          <p:nvPr/>
        </p:nvSpPr>
        <p:spPr>
          <a:xfrm>
            <a:off x="558480" y="1719939"/>
            <a:ext cx="4379889" cy="338554"/>
          </a:xfrm>
          <a:prstGeom prst="rect">
            <a:avLst/>
          </a:prstGeom>
          <a:solidFill>
            <a:srgbClr val="E6A20E"/>
          </a:solidFill>
        </p:spPr>
        <p:txBody>
          <a:bodyPr wrap="square">
            <a:spAutoFit/>
          </a:bodyPr>
          <a:lstStyle/>
          <a:p>
            <a:r>
              <a:rPr lang="en-US" sz="1600" dirty="0">
                <a:latin typeface="Arial"/>
                <a:cs typeface="Arial"/>
              </a:rPr>
              <a:t>BSTs don't take advantage of shared structure </a:t>
            </a:r>
          </a:p>
        </p:txBody>
      </p:sp>
      <p:sp>
        <p:nvSpPr>
          <p:cNvPr id="30" name="Rectangle 29">
            <a:extLst>
              <a:ext uri="{FF2B5EF4-FFF2-40B4-BE49-F238E27FC236}">
                <a16:creationId xmlns:a16="http://schemas.microsoft.com/office/drawing/2014/main" id="{9784414E-C740-4F4C-91AE-6BD0B1A39FF1}"/>
              </a:ext>
            </a:extLst>
          </p:cNvPr>
          <p:cNvSpPr/>
          <p:nvPr/>
        </p:nvSpPr>
        <p:spPr>
          <a:xfrm>
            <a:off x="4974292" y="2468974"/>
            <a:ext cx="3908826" cy="338554"/>
          </a:xfrm>
          <a:prstGeom prst="rect">
            <a:avLst/>
          </a:prstGeom>
          <a:solidFill>
            <a:schemeClr val="accent1"/>
          </a:solidFill>
        </p:spPr>
        <p:txBody>
          <a:bodyPr wrap="square">
            <a:spAutoFit/>
          </a:bodyPr>
          <a:lstStyle/>
          <a:p>
            <a:pPr algn="ctr"/>
            <a:r>
              <a:rPr lang="en-US" sz="1600" dirty="0">
                <a:solidFill>
                  <a:schemeClr val="bg1"/>
                </a:solidFill>
                <a:latin typeface="Arial"/>
                <a:cs typeface="Arial"/>
              </a:rPr>
              <a:t>Tries: Use the key to navigate the search</a:t>
            </a:r>
          </a:p>
        </p:txBody>
      </p:sp>
      <p:grpSp>
        <p:nvGrpSpPr>
          <p:cNvPr id="104" name="Group 103">
            <a:extLst>
              <a:ext uri="{FF2B5EF4-FFF2-40B4-BE49-F238E27FC236}">
                <a16:creationId xmlns:a16="http://schemas.microsoft.com/office/drawing/2014/main" id="{09D20ED7-578C-FC4A-B68A-6D428C309A77}"/>
              </a:ext>
            </a:extLst>
          </p:cNvPr>
          <p:cNvGrpSpPr/>
          <p:nvPr/>
        </p:nvGrpSpPr>
        <p:grpSpPr>
          <a:xfrm>
            <a:off x="2049978" y="2270947"/>
            <a:ext cx="1681740" cy="753909"/>
            <a:chOff x="4467227" y="2611391"/>
            <a:chExt cx="1681740" cy="753909"/>
          </a:xfrm>
        </p:grpSpPr>
        <p:sp>
          <p:nvSpPr>
            <p:cNvPr id="31" name="Oval 30">
              <a:extLst>
                <a:ext uri="{FF2B5EF4-FFF2-40B4-BE49-F238E27FC236}">
                  <a16:creationId xmlns:a16="http://schemas.microsoft.com/office/drawing/2014/main" id="{19842E02-9B05-CC45-A92A-A957AAAF4F68}"/>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32" name="Rectangle 31">
              <a:extLst>
                <a:ext uri="{FF2B5EF4-FFF2-40B4-BE49-F238E27FC236}">
                  <a16:creationId xmlns:a16="http://schemas.microsoft.com/office/drawing/2014/main" id="{5DED56A1-219B-5241-81EE-49BA62A5DD36}"/>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4" name="Rectangle 33">
              <a:extLst>
                <a:ext uri="{FF2B5EF4-FFF2-40B4-BE49-F238E27FC236}">
                  <a16:creationId xmlns:a16="http://schemas.microsoft.com/office/drawing/2014/main" id="{325B9004-1B3D-E94D-B511-27DC8435674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5" name="Rectangle 34">
              <a:extLst>
                <a:ext uri="{FF2B5EF4-FFF2-40B4-BE49-F238E27FC236}">
                  <a16:creationId xmlns:a16="http://schemas.microsoft.com/office/drawing/2014/main" id="{5300E3EA-4C75-CD49-B585-14D1C53D8A9B}"/>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6" name="Rectangle 35">
              <a:extLst>
                <a:ext uri="{FF2B5EF4-FFF2-40B4-BE49-F238E27FC236}">
                  <a16:creationId xmlns:a16="http://schemas.microsoft.com/office/drawing/2014/main" id="{6536F643-0ACA-EF44-9D59-D98EC4F9854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7" name="Rectangle 36">
              <a:extLst>
                <a:ext uri="{FF2B5EF4-FFF2-40B4-BE49-F238E27FC236}">
                  <a16:creationId xmlns:a16="http://schemas.microsoft.com/office/drawing/2014/main" id="{EE2342F0-8A05-F84A-8AA5-3BA1A05EC4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EF437B9E-D74F-AA44-BAB0-43B2D6D5984E}"/>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22" name="Group 121">
            <a:extLst>
              <a:ext uri="{FF2B5EF4-FFF2-40B4-BE49-F238E27FC236}">
                <a16:creationId xmlns:a16="http://schemas.microsoft.com/office/drawing/2014/main" id="{A7F5CC90-1466-2542-9C4C-FDD9BE666745}"/>
              </a:ext>
            </a:extLst>
          </p:cNvPr>
          <p:cNvGrpSpPr/>
          <p:nvPr/>
        </p:nvGrpSpPr>
        <p:grpSpPr>
          <a:xfrm>
            <a:off x="2917741" y="4849095"/>
            <a:ext cx="1681740" cy="753909"/>
            <a:chOff x="2969616" y="3369972"/>
            <a:chExt cx="1681740" cy="753909"/>
          </a:xfrm>
        </p:grpSpPr>
        <p:sp>
          <p:nvSpPr>
            <p:cNvPr id="123" name="Oval 122">
              <a:extLst>
                <a:ext uri="{FF2B5EF4-FFF2-40B4-BE49-F238E27FC236}">
                  <a16:creationId xmlns:a16="http://schemas.microsoft.com/office/drawing/2014/main" id="{BC11300F-7311-304E-97B5-798AC02D3701}"/>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24" name="Rectangle 123">
              <a:extLst>
                <a:ext uri="{FF2B5EF4-FFF2-40B4-BE49-F238E27FC236}">
                  <a16:creationId xmlns:a16="http://schemas.microsoft.com/office/drawing/2014/main" id="{22C77746-DF4B-A448-9A12-5DE79BDD30A4}"/>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5" name="Rectangle 124">
              <a:extLst>
                <a:ext uri="{FF2B5EF4-FFF2-40B4-BE49-F238E27FC236}">
                  <a16:creationId xmlns:a16="http://schemas.microsoft.com/office/drawing/2014/main" id="{7E9B0422-AF81-FA41-ADF5-DCA8663C86D7}"/>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6" name="Rectangle 125">
              <a:extLst>
                <a:ext uri="{FF2B5EF4-FFF2-40B4-BE49-F238E27FC236}">
                  <a16:creationId xmlns:a16="http://schemas.microsoft.com/office/drawing/2014/main" id="{462BB017-80BA-C24B-A4E4-0724C1E47D6A}"/>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7" name="Rectangle 126">
              <a:extLst>
                <a:ext uri="{FF2B5EF4-FFF2-40B4-BE49-F238E27FC236}">
                  <a16:creationId xmlns:a16="http://schemas.microsoft.com/office/drawing/2014/main" id="{BA8B74D3-7195-8A48-B2AF-959983CB798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8" name="Rectangle 127">
              <a:extLst>
                <a:ext uri="{FF2B5EF4-FFF2-40B4-BE49-F238E27FC236}">
                  <a16:creationId xmlns:a16="http://schemas.microsoft.com/office/drawing/2014/main" id="{53E55C73-D6D3-0D44-B59A-E4DB0806395B}"/>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9" name="TextBox 128">
              <a:extLst>
                <a:ext uri="{FF2B5EF4-FFF2-40B4-BE49-F238E27FC236}">
                  <a16:creationId xmlns:a16="http://schemas.microsoft.com/office/drawing/2014/main" id="{96BEF293-F32D-884E-A585-78B552199C11}"/>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3961E368-865B-CF4C-AC92-444C08F7F5AB}"/>
              </a:ext>
            </a:extLst>
          </p:cNvPr>
          <p:cNvGrpSpPr/>
          <p:nvPr/>
        </p:nvGrpSpPr>
        <p:grpSpPr>
          <a:xfrm>
            <a:off x="4243529" y="5664487"/>
            <a:ext cx="1681740" cy="753909"/>
            <a:chOff x="2969616" y="3369972"/>
            <a:chExt cx="1681740" cy="753909"/>
          </a:xfrm>
        </p:grpSpPr>
        <p:sp>
          <p:nvSpPr>
            <p:cNvPr id="131" name="Oval 130">
              <a:extLst>
                <a:ext uri="{FF2B5EF4-FFF2-40B4-BE49-F238E27FC236}">
                  <a16:creationId xmlns:a16="http://schemas.microsoft.com/office/drawing/2014/main" id="{55EF1313-E6E1-A348-A152-CECC6365454D}"/>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32" name="Rectangle 131">
              <a:extLst>
                <a:ext uri="{FF2B5EF4-FFF2-40B4-BE49-F238E27FC236}">
                  <a16:creationId xmlns:a16="http://schemas.microsoft.com/office/drawing/2014/main" id="{3F02D264-2257-6449-A6A6-2CB96334E277}"/>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3" name="Rectangle 132">
              <a:extLst>
                <a:ext uri="{FF2B5EF4-FFF2-40B4-BE49-F238E27FC236}">
                  <a16:creationId xmlns:a16="http://schemas.microsoft.com/office/drawing/2014/main" id="{CBB3A6D5-3ED1-8546-8BA5-BC296252CBD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4" name="Rectangle 133">
              <a:extLst>
                <a:ext uri="{FF2B5EF4-FFF2-40B4-BE49-F238E27FC236}">
                  <a16:creationId xmlns:a16="http://schemas.microsoft.com/office/drawing/2014/main" id="{152928C8-DD3C-114D-B86F-DD62B7931087}"/>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5" name="Rectangle 134">
              <a:extLst>
                <a:ext uri="{FF2B5EF4-FFF2-40B4-BE49-F238E27FC236}">
                  <a16:creationId xmlns:a16="http://schemas.microsoft.com/office/drawing/2014/main" id="{17F973CA-F6E0-AB4B-BE2C-E514C4BB66BC}"/>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6" name="Rectangle 135">
              <a:extLst>
                <a:ext uri="{FF2B5EF4-FFF2-40B4-BE49-F238E27FC236}">
                  <a16:creationId xmlns:a16="http://schemas.microsoft.com/office/drawing/2014/main" id="{CB842FCA-B15A-3E48-BEFD-9240D6F00A1D}"/>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7" name="TextBox 136">
              <a:extLst>
                <a:ext uri="{FF2B5EF4-FFF2-40B4-BE49-F238E27FC236}">
                  <a16:creationId xmlns:a16="http://schemas.microsoft.com/office/drawing/2014/main" id="{9C5632EF-C047-244E-9335-15E694AE37BD}"/>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47" name="Group 146">
            <a:extLst>
              <a:ext uri="{FF2B5EF4-FFF2-40B4-BE49-F238E27FC236}">
                <a16:creationId xmlns:a16="http://schemas.microsoft.com/office/drawing/2014/main" id="{490240CC-73DC-3144-9896-DEF9145A7B3C}"/>
              </a:ext>
            </a:extLst>
          </p:cNvPr>
          <p:cNvGrpSpPr/>
          <p:nvPr/>
        </p:nvGrpSpPr>
        <p:grpSpPr>
          <a:xfrm>
            <a:off x="3950374" y="3917670"/>
            <a:ext cx="1681740" cy="753909"/>
            <a:chOff x="4467227" y="2611391"/>
            <a:chExt cx="1681740" cy="753909"/>
          </a:xfrm>
        </p:grpSpPr>
        <p:sp>
          <p:nvSpPr>
            <p:cNvPr id="148" name="Oval 147">
              <a:extLst>
                <a:ext uri="{FF2B5EF4-FFF2-40B4-BE49-F238E27FC236}">
                  <a16:creationId xmlns:a16="http://schemas.microsoft.com/office/drawing/2014/main" id="{DF86D939-03F6-694D-9A9A-3B1C6FBC84F1}"/>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9" name="Rectangle 148">
              <a:extLst>
                <a:ext uri="{FF2B5EF4-FFF2-40B4-BE49-F238E27FC236}">
                  <a16:creationId xmlns:a16="http://schemas.microsoft.com/office/drawing/2014/main" id="{8F4B18AE-5D77-2343-BD4D-2D36C54DA235}"/>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0" name="Rectangle 149">
              <a:extLst>
                <a:ext uri="{FF2B5EF4-FFF2-40B4-BE49-F238E27FC236}">
                  <a16:creationId xmlns:a16="http://schemas.microsoft.com/office/drawing/2014/main" id="{FF4709B4-E087-D141-B229-D099119EBA61}"/>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1" name="Rectangle 150">
              <a:extLst>
                <a:ext uri="{FF2B5EF4-FFF2-40B4-BE49-F238E27FC236}">
                  <a16:creationId xmlns:a16="http://schemas.microsoft.com/office/drawing/2014/main" id="{6455C80C-C95E-BC44-B638-2B0A7A3255E7}"/>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2" name="Rectangle 151">
              <a:extLst>
                <a:ext uri="{FF2B5EF4-FFF2-40B4-BE49-F238E27FC236}">
                  <a16:creationId xmlns:a16="http://schemas.microsoft.com/office/drawing/2014/main" id="{32F6D847-3A42-7741-9D30-471BD36E6E4D}"/>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3" name="Rectangle 152">
              <a:extLst>
                <a:ext uri="{FF2B5EF4-FFF2-40B4-BE49-F238E27FC236}">
                  <a16:creationId xmlns:a16="http://schemas.microsoft.com/office/drawing/2014/main" id="{6EEF1073-799C-AE4B-8891-83189DF22355}"/>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4" name="TextBox 153">
              <a:extLst>
                <a:ext uri="{FF2B5EF4-FFF2-40B4-BE49-F238E27FC236}">
                  <a16:creationId xmlns:a16="http://schemas.microsoft.com/office/drawing/2014/main" id="{6B191EC5-73A2-084F-9364-2D28BDE11BB1}"/>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55" name="Group 154">
            <a:extLst>
              <a:ext uri="{FF2B5EF4-FFF2-40B4-BE49-F238E27FC236}">
                <a16:creationId xmlns:a16="http://schemas.microsoft.com/office/drawing/2014/main" id="{CBD4095A-7E5A-9141-BCD6-2C2710684A68}"/>
              </a:ext>
            </a:extLst>
          </p:cNvPr>
          <p:cNvGrpSpPr/>
          <p:nvPr/>
        </p:nvGrpSpPr>
        <p:grpSpPr>
          <a:xfrm>
            <a:off x="4969254" y="4784232"/>
            <a:ext cx="1681740" cy="753909"/>
            <a:chOff x="4467227" y="2611391"/>
            <a:chExt cx="1681740" cy="753909"/>
          </a:xfrm>
        </p:grpSpPr>
        <p:sp>
          <p:nvSpPr>
            <p:cNvPr id="156" name="Oval 155">
              <a:extLst>
                <a:ext uri="{FF2B5EF4-FFF2-40B4-BE49-F238E27FC236}">
                  <a16:creationId xmlns:a16="http://schemas.microsoft.com/office/drawing/2014/main" id="{681A1472-6964-654F-BAF2-FE79D006E567}"/>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57" name="Rectangle 156">
              <a:extLst>
                <a:ext uri="{FF2B5EF4-FFF2-40B4-BE49-F238E27FC236}">
                  <a16:creationId xmlns:a16="http://schemas.microsoft.com/office/drawing/2014/main" id="{95DCE1A5-E73F-DA48-92A2-BC9140B72C2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8" name="Rectangle 157">
              <a:extLst>
                <a:ext uri="{FF2B5EF4-FFF2-40B4-BE49-F238E27FC236}">
                  <a16:creationId xmlns:a16="http://schemas.microsoft.com/office/drawing/2014/main" id="{A02C1114-2EB3-3F4C-B8B4-EF745DE49ABE}"/>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9" name="Rectangle 158">
              <a:extLst>
                <a:ext uri="{FF2B5EF4-FFF2-40B4-BE49-F238E27FC236}">
                  <a16:creationId xmlns:a16="http://schemas.microsoft.com/office/drawing/2014/main" id="{4F2F67AB-C72E-6843-AA2D-EBEF3DA2F334}"/>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0" name="Rectangle 159">
              <a:extLst>
                <a:ext uri="{FF2B5EF4-FFF2-40B4-BE49-F238E27FC236}">
                  <a16:creationId xmlns:a16="http://schemas.microsoft.com/office/drawing/2014/main" id="{7769E6A1-803A-154E-AEB5-AEDDACEF1FC0}"/>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1" name="Rectangle 160">
              <a:extLst>
                <a:ext uri="{FF2B5EF4-FFF2-40B4-BE49-F238E27FC236}">
                  <a16:creationId xmlns:a16="http://schemas.microsoft.com/office/drawing/2014/main" id="{4326D208-3172-974C-A0E3-4E032861BC73}"/>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2" name="TextBox 161">
              <a:extLst>
                <a:ext uri="{FF2B5EF4-FFF2-40B4-BE49-F238E27FC236}">
                  <a16:creationId xmlns:a16="http://schemas.microsoft.com/office/drawing/2014/main" id="{AA755F21-0BD0-9344-82FF-E2FAAF639383}"/>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79" name="Straight Connector 178">
            <a:extLst>
              <a:ext uri="{FF2B5EF4-FFF2-40B4-BE49-F238E27FC236}">
                <a16:creationId xmlns:a16="http://schemas.microsoft.com/office/drawing/2014/main" id="{7BC1A44A-E398-FD42-9B31-39A9B0607ECC}"/>
              </a:ext>
            </a:extLst>
          </p:cNvPr>
          <p:cNvCxnSpPr>
            <a:cxnSpLocks/>
          </p:cNvCxnSpPr>
          <p:nvPr/>
        </p:nvCxnSpPr>
        <p:spPr>
          <a:xfrm flipH="1">
            <a:off x="1670370" y="2716118"/>
            <a:ext cx="732335" cy="462982"/>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81" name="Straight Connector 180">
            <a:extLst>
              <a:ext uri="{FF2B5EF4-FFF2-40B4-BE49-F238E27FC236}">
                <a16:creationId xmlns:a16="http://schemas.microsoft.com/office/drawing/2014/main" id="{E7B55050-17B4-2B4E-B20C-74F9B57DD8DC}"/>
              </a:ext>
            </a:extLst>
          </p:cNvPr>
          <p:cNvCxnSpPr>
            <a:cxnSpLocks/>
            <a:endCxn id="146" idx="1"/>
          </p:cNvCxnSpPr>
          <p:nvPr/>
        </p:nvCxnSpPr>
        <p:spPr>
          <a:xfrm>
            <a:off x="2645985" y="2740732"/>
            <a:ext cx="1123941" cy="455887"/>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3" name="Group 102">
            <a:extLst>
              <a:ext uri="{FF2B5EF4-FFF2-40B4-BE49-F238E27FC236}">
                <a16:creationId xmlns:a16="http://schemas.microsoft.com/office/drawing/2014/main" id="{631BCCBD-B825-F644-A5F1-5EEF7A0C75DC}"/>
              </a:ext>
            </a:extLst>
          </p:cNvPr>
          <p:cNvGrpSpPr/>
          <p:nvPr/>
        </p:nvGrpSpPr>
        <p:grpSpPr>
          <a:xfrm>
            <a:off x="831082" y="3067342"/>
            <a:ext cx="1681740" cy="753909"/>
            <a:chOff x="2969616" y="3369972"/>
            <a:chExt cx="1681740" cy="753909"/>
          </a:xfrm>
        </p:grpSpPr>
        <p:sp>
          <p:nvSpPr>
            <p:cNvPr id="39" name="Oval 38">
              <a:extLst>
                <a:ext uri="{FF2B5EF4-FFF2-40B4-BE49-F238E27FC236}">
                  <a16:creationId xmlns:a16="http://schemas.microsoft.com/office/drawing/2014/main" id="{0B07D72E-4F19-3247-92F8-BFFB78E46848}"/>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40" name="Rectangle 39">
              <a:extLst>
                <a:ext uri="{FF2B5EF4-FFF2-40B4-BE49-F238E27FC236}">
                  <a16:creationId xmlns:a16="http://schemas.microsoft.com/office/drawing/2014/main" id="{03AAC0D8-94DD-2044-9449-9C5536DE419F}"/>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 name="Rectangle 40">
              <a:extLst>
                <a:ext uri="{FF2B5EF4-FFF2-40B4-BE49-F238E27FC236}">
                  <a16:creationId xmlns:a16="http://schemas.microsoft.com/office/drawing/2014/main" id="{FE932B7F-3368-5F41-B83C-B720DD853DF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2" name="Rectangle 41">
              <a:extLst>
                <a:ext uri="{FF2B5EF4-FFF2-40B4-BE49-F238E27FC236}">
                  <a16:creationId xmlns:a16="http://schemas.microsoft.com/office/drawing/2014/main" id="{1128A5CE-35DE-0E47-91C9-97FA04189A02}"/>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3" name="Rectangle 42">
              <a:extLst>
                <a:ext uri="{FF2B5EF4-FFF2-40B4-BE49-F238E27FC236}">
                  <a16:creationId xmlns:a16="http://schemas.microsoft.com/office/drawing/2014/main" id="{F312C7EA-4CFA-2B41-87A2-F9B18769EC19}"/>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 name="Rectangle 43">
              <a:extLst>
                <a:ext uri="{FF2B5EF4-FFF2-40B4-BE49-F238E27FC236}">
                  <a16:creationId xmlns:a16="http://schemas.microsoft.com/office/drawing/2014/main" id="{205C149E-08E2-F54D-BF26-68754DFEB877}"/>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 name="TextBox 44">
              <a:extLst>
                <a:ext uri="{FF2B5EF4-FFF2-40B4-BE49-F238E27FC236}">
                  <a16:creationId xmlns:a16="http://schemas.microsoft.com/office/drawing/2014/main" id="{FE628756-FFAE-BF43-B7DD-D4FEC6634F12}"/>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6" name="Straight Connector 185">
            <a:extLst>
              <a:ext uri="{FF2B5EF4-FFF2-40B4-BE49-F238E27FC236}">
                <a16:creationId xmlns:a16="http://schemas.microsoft.com/office/drawing/2014/main" id="{04BC920E-10DF-DF43-B895-51D4BD2AC852}"/>
              </a:ext>
            </a:extLst>
          </p:cNvPr>
          <p:cNvCxnSpPr>
            <a:cxnSpLocks/>
          </p:cNvCxnSpPr>
          <p:nvPr/>
        </p:nvCxnSpPr>
        <p:spPr>
          <a:xfrm flipH="1">
            <a:off x="1314480" y="3529290"/>
            <a:ext cx="842453" cy="64904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06" name="Group 105">
            <a:extLst>
              <a:ext uri="{FF2B5EF4-FFF2-40B4-BE49-F238E27FC236}">
                <a16:creationId xmlns:a16="http://schemas.microsoft.com/office/drawing/2014/main" id="{6F45A5DA-793E-B54A-86C9-527EF9E50901}"/>
              </a:ext>
            </a:extLst>
          </p:cNvPr>
          <p:cNvGrpSpPr/>
          <p:nvPr/>
        </p:nvGrpSpPr>
        <p:grpSpPr>
          <a:xfrm>
            <a:off x="475192" y="4049802"/>
            <a:ext cx="1681740" cy="753909"/>
            <a:chOff x="2969616" y="3369972"/>
            <a:chExt cx="1681740" cy="753909"/>
          </a:xfrm>
        </p:grpSpPr>
        <p:sp>
          <p:nvSpPr>
            <p:cNvPr id="107" name="Oval 106">
              <a:extLst>
                <a:ext uri="{FF2B5EF4-FFF2-40B4-BE49-F238E27FC236}">
                  <a16:creationId xmlns:a16="http://schemas.microsoft.com/office/drawing/2014/main" id="{8F3544FD-877F-1945-AEEB-FE7DF47C86D9}"/>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08" name="Rectangle 107">
              <a:extLst>
                <a:ext uri="{FF2B5EF4-FFF2-40B4-BE49-F238E27FC236}">
                  <a16:creationId xmlns:a16="http://schemas.microsoft.com/office/drawing/2014/main" id="{6151E696-F980-0B48-8BD7-0FF123F7C30E}"/>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9" name="Rectangle 108">
              <a:extLst>
                <a:ext uri="{FF2B5EF4-FFF2-40B4-BE49-F238E27FC236}">
                  <a16:creationId xmlns:a16="http://schemas.microsoft.com/office/drawing/2014/main" id="{BF4FD681-B96B-3140-A282-25F773C06F6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0" name="Rectangle 109">
              <a:extLst>
                <a:ext uri="{FF2B5EF4-FFF2-40B4-BE49-F238E27FC236}">
                  <a16:creationId xmlns:a16="http://schemas.microsoft.com/office/drawing/2014/main" id="{90991A41-55DC-3A4C-9D41-E23FE05F76D5}"/>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1" name="Rectangle 110">
              <a:extLst>
                <a:ext uri="{FF2B5EF4-FFF2-40B4-BE49-F238E27FC236}">
                  <a16:creationId xmlns:a16="http://schemas.microsoft.com/office/drawing/2014/main" id="{BFC73E8D-322A-164C-A2AC-58A65900CEF1}"/>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2" name="Rectangle 111">
              <a:extLst>
                <a:ext uri="{FF2B5EF4-FFF2-40B4-BE49-F238E27FC236}">
                  <a16:creationId xmlns:a16="http://schemas.microsoft.com/office/drawing/2014/main" id="{DE9DD8C9-C6E8-0944-8076-212075A9749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3" name="TextBox 112">
              <a:extLst>
                <a:ext uri="{FF2B5EF4-FFF2-40B4-BE49-F238E27FC236}">
                  <a16:creationId xmlns:a16="http://schemas.microsoft.com/office/drawing/2014/main" id="{120FEFA1-1C69-8E44-BF8C-7D051A08E31F}"/>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89" name="Straight Connector 188">
            <a:extLst>
              <a:ext uri="{FF2B5EF4-FFF2-40B4-BE49-F238E27FC236}">
                <a16:creationId xmlns:a16="http://schemas.microsoft.com/office/drawing/2014/main" id="{FDAA08C1-12C4-0A49-8E66-648ACCE4706B}"/>
              </a:ext>
            </a:extLst>
          </p:cNvPr>
          <p:cNvCxnSpPr>
            <a:cxnSpLocks/>
          </p:cNvCxnSpPr>
          <p:nvPr/>
        </p:nvCxnSpPr>
        <p:spPr>
          <a:xfrm>
            <a:off x="1062811" y="4494973"/>
            <a:ext cx="184423" cy="629568"/>
          </a:xfrm>
          <a:prstGeom prst="line">
            <a:avLst/>
          </a:prstGeom>
          <a:effectLst/>
        </p:spPr>
        <p:style>
          <a:lnRef idx="2">
            <a:schemeClr val="accent1"/>
          </a:lnRef>
          <a:fillRef idx="0">
            <a:schemeClr val="accent1"/>
          </a:fillRef>
          <a:effectRef idx="1">
            <a:schemeClr val="accent1"/>
          </a:effectRef>
          <a:fontRef idx="minor">
            <a:schemeClr val="tx1"/>
          </a:fontRef>
        </p:style>
      </p:cxnSp>
      <p:grpSp>
        <p:nvGrpSpPr>
          <p:cNvPr id="114" name="Group 113">
            <a:extLst>
              <a:ext uri="{FF2B5EF4-FFF2-40B4-BE49-F238E27FC236}">
                <a16:creationId xmlns:a16="http://schemas.microsoft.com/office/drawing/2014/main" id="{C633EC5D-F400-444C-9C84-BFE17F50DBF1}"/>
              </a:ext>
            </a:extLst>
          </p:cNvPr>
          <p:cNvGrpSpPr/>
          <p:nvPr/>
        </p:nvGrpSpPr>
        <p:grpSpPr>
          <a:xfrm>
            <a:off x="727823" y="5003449"/>
            <a:ext cx="1681740" cy="753909"/>
            <a:chOff x="2969616" y="3369972"/>
            <a:chExt cx="1681740" cy="753909"/>
          </a:xfrm>
        </p:grpSpPr>
        <p:sp>
          <p:nvSpPr>
            <p:cNvPr id="115" name="Oval 114">
              <a:extLst>
                <a:ext uri="{FF2B5EF4-FFF2-40B4-BE49-F238E27FC236}">
                  <a16:creationId xmlns:a16="http://schemas.microsoft.com/office/drawing/2014/main" id="{AC75C19D-482F-1540-9992-DE8F59332094}"/>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16" name="Rectangle 115">
              <a:extLst>
                <a:ext uri="{FF2B5EF4-FFF2-40B4-BE49-F238E27FC236}">
                  <a16:creationId xmlns:a16="http://schemas.microsoft.com/office/drawing/2014/main" id="{EC63471E-9033-604E-8459-AED55D2913D5}"/>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7" name="Rectangle 116">
              <a:extLst>
                <a:ext uri="{FF2B5EF4-FFF2-40B4-BE49-F238E27FC236}">
                  <a16:creationId xmlns:a16="http://schemas.microsoft.com/office/drawing/2014/main" id="{29DA4F1B-BD54-7449-8878-88A1844DDD42}"/>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8" name="Rectangle 117">
              <a:extLst>
                <a:ext uri="{FF2B5EF4-FFF2-40B4-BE49-F238E27FC236}">
                  <a16:creationId xmlns:a16="http://schemas.microsoft.com/office/drawing/2014/main" id="{889FEA17-B68B-354E-8675-9BE38067FD66}"/>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9" name="Rectangle 118">
              <a:extLst>
                <a:ext uri="{FF2B5EF4-FFF2-40B4-BE49-F238E27FC236}">
                  <a16:creationId xmlns:a16="http://schemas.microsoft.com/office/drawing/2014/main" id="{1C80B854-4C38-AD4B-8BA4-CF8D3EB4C07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0" name="Rectangle 119">
              <a:extLst>
                <a:ext uri="{FF2B5EF4-FFF2-40B4-BE49-F238E27FC236}">
                  <a16:creationId xmlns:a16="http://schemas.microsoft.com/office/drawing/2014/main" id="{B7779E66-9056-9E4E-9BC3-4A3CCFC6C24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TextBox 120">
              <a:extLst>
                <a:ext uri="{FF2B5EF4-FFF2-40B4-BE49-F238E27FC236}">
                  <a16:creationId xmlns:a16="http://schemas.microsoft.com/office/drawing/2014/main" id="{EF6E97A4-8C62-7C40-BF15-842DB3B23CD4}"/>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grpSp>
        <p:nvGrpSpPr>
          <p:cNvPr id="139" name="Group 138">
            <a:extLst>
              <a:ext uri="{FF2B5EF4-FFF2-40B4-BE49-F238E27FC236}">
                <a16:creationId xmlns:a16="http://schemas.microsoft.com/office/drawing/2014/main" id="{B3D58E1E-913C-8745-BCF0-FEE5034D22E9}"/>
              </a:ext>
            </a:extLst>
          </p:cNvPr>
          <p:cNvGrpSpPr/>
          <p:nvPr/>
        </p:nvGrpSpPr>
        <p:grpSpPr>
          <a:xfrm>
            <a:off x="3597648" y="3007863"/>
            <a:ext cx="1681740" cy="753909"/>
            <a:chOff x="4467227" y="2611391"/>
            <a:chExt cx="1681740" cy="753909"/>
          </a:xfrm>
        </p:grpSpPr>
        <p:sp>
          <p:nvSpPr>
            <p:cNvPr id="140" name="Oval 139">
              <a:extLst>
                <a:ext uri="{FF2B5EF4-FFF2-40B4-BE49-F238E27FC236}">
                  <a16:creationId xmlns:a16="http://schemas.microsoft.com/office/drawing/2014/main" id="{E93A4972-FF04-1D4D-A345-842100539E86}"/>
                </a:ext>
              </a:extLst>
            </p:cNvPr>
            <p:cNvSpPr/>
            <p:nvPr/>
          </p:nvSpPr>
          <p:spPr>
            <a:xfrm>
              <a:off x="4467227" y="2611391"/>
              <a:ext cx="1681740" cy="753909"/>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41" name="Rectangle 140">
              <a:extLst>
                <a:ext uri="{FF2B5EF4-FFF2-40B4-BE49-F238E27FC236}">
                  <a16:creationId xmlns:a16="http://schemas.microsoft.com/office/drawing/2014/main" id="{086F8D54-C5C7-154C-B939-EA51A0C00F1D}"/>
                </a:ext>
              </a:extLst>
            </p:cNvPr>
            <p:cNvSpPr/>
            <p:nvPr/>
          </p:nvSpPr>
          <p:spPr>
            <a:xfrm>
              <a:off x="4698313"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2" name="Rectangle 141">
              <a:extLst>
                <a:ext uri="{FF2B5EF4-FFF2-40B4-BE49-F238E27FC236}">
                  <a16:creationId xmlns:a16="http://schemas.microsoft.com/office/drawing/2014/main" id="{768D0E21-551E-BC44-9F2B-3E4B04F2336A}"/>
                </a:ext>
              </a:extLst>
            </p:cNvPr>
            <p:cNvSpPr/>
            <p:nvPr/>
          </p:nvSpPr>
          <p:spPr>
            <a:xfrm>
              <a:off x="4941594"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3" name="Rectangle 142">
              <a:extLst>
                <a:ext uri="{FF2B5EF4-FFF2-40B4-BE49-F238E27FC236}">
                  <a16:creationId xmlns:a16="http://schemas.microsoft.com/office/drawing/2014/main" id="{75813AAB-5BB3-4842-894F-041345094F2F}"/>
                </a:ext>
              </a:extLst>
            </p:cNvPr>
            <p:cNvSpPr/>
            <p:nvPr/>
          </p:nvSpPr>
          <p:spPr>
            <a:xfrm>
              <a:off x="5184875"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4" name="Rectangle 143">
              <a:extLst>
                <a:ext uri="{FF2B5EF4-FFF2-40B4-BE49-F238E27FC236}">
                  <a16:creationId xmlns:a16="http://schemas.microsoft.com/office/drawing/2014/main" id="{5755BF1C-AC1A-0143-B8B4-34947619AFBA}"/>
                </a:ext>
              </a:extLst>
            </p:cNvPr>
            <p:cNvSpPr/>
            <p:nvPr/>
          </p:nvSpPr>
          <p:spPr>
            <a:xfrm>
              <a:off x="5428156" y="2964283"/>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5" name="Rectangle 144">
              <a:extLst>
                <a:ext uri="{FF2B5EF4-FFF2-40B4-BE49-F238E27FC236}">
                  <a16:creationId xmlns:a16="http://schemas.microsoft.com/office/drawing/2014/main" id="{24B6A5F1-4AA3-194F-A8D6-37147F5BDF69}"/>
                </a:ext>
              </a:extLst>
            </p:cNvPr>
            <p:cNvSpPr/>
            <p:nvPr/>
          </p:nvSpPr>
          <p:spPr>
            <a:xfrm>
              <a:off x="5671437" y="2964282"/>
              <a:ext cx="243281" cy="243281"/>
            </a:xfrm>
            <a:prstGeom prst="rect">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6" name="TextBox 145">
              <a:extLst>
                <a:ext uri="{FF2B5EF4-FFF2-40B4-BE49-F238E27FC236}">
                  <a16:creationId xmlns:a16="http://schemas.microsoft.com/office/drawing/2014/main" id="{42B4F988-FB4E-A24D-BF90-3B094787C64A}"/>
                </a:ext>
              </a:extLst>
            </p:cNvPr>
            <p:cNvSpPr txBox="1"/>
            <p:nvPr/>
          </p:nvSpPr>
          <p:spPr>
            <a:xfrm>
              <a:off x="4639505" y="2630870"/>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192" name="Straight Connector 191">
            <a:extLst>
              <a:ext uri="{FF2B5EF4-FFF2-40B4-BE49-F238E27FC236}">
                <a16:creationId xmlns:a16="http://schemas.microsoft.com/office/drawing/2014/main" id="{BB5B0E1D-AE8B-224B-B7FD-E6BB648966C7}"/>
              </a:ext>
            </a:extLst>
          </p:cNvPr>
          <p:cNvCxnSpPr>
            <a:cxnSpLocks/>
          </p:cNvCxnSpPr>
          <p:nvPr/>
        </p:nvCxnSpPr>
        <p:spPr>
          <a:xfrm>
            <a:off x="3907432" y="3494216"/>
            <a:ext cx="657680" cy="44245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3" name="Straight Connector 192">
            <a:extLst>
              <a:ext uri="{FF2B5EF4-FFF2-40B4-BE49-F238E27FC236}">
                <a16:creationId xmlns:a16="http://schemas.microsoft.com/office/drawing/2014/main" id="{EE96CE43-6A6A-5045-BCC1-D7CB5B141B1A}"/>
              </a:ext>
            </a:extLst>
          </p:cNvPr>
          <p:cNvCxnSpPr>
            <a:cxnSpLocks/>
          </p:cNvCxnSpPr>
          <p:nvPr/>
        </p:nvCxnSpPr>
        <p:spPr>
          <a:xfrm flipH="1">
            <a:off x="4121951" y="4402954"/>
            <a:ext cx="678523" cy="48814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4" name="Straight Connector 193">
            <a:extLst>
              <a:ext uri="{FF2B5EF4-FFF2-40B4-BE49-F238E27FC236}">
                <a16:creationId xmlns:a16="http://schemas.microsoft.com/office/drawing/2014/main" id="{B9C5EB45-DBE5-704E-881B-EB7A905799E6}"/>
              </a:ext>
            </a:extLst>
          </p:cNvPr>
          <p:cNvCxnSpPr>
            <a:cxnSpLocks/>
          </p:cNvCxnSpPr>
          <p:nvPr/>
        </p:nvCxnSpPr>
        <p:spPr>
          <a:xfrm flipH="1">
            <a:off x="5329324" y="5268230"/>
            <a:ext cx="986495" cy="41573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5" name="Straight Connector 194">
            <a:extLst>
              <a:ext uri="{FF2B5EF4-FFF2-40B4-BE49-F238E27FC236}">
                <a16:creationId xmlns:a16="http://schemas.microsoft.com/office/drawing/2014/main" id="{98F0BF79-8AB5-F748-95CB-376052057009}"/>
              </a:ext>
            </a:extLst>
          </p:cNvPr>
          <p:cNvCxnSpPr>
            <a:cxnSpLocks/>
            <a:stCxn id="156" idx="0"/>
          </p:cNvCxnSpPr>
          <p:nvPr/>
        </p:nvCxnSpPr>
        <p:spPr>
          <a:xfrm flipH="1" flipV="1">
            <a:off x="5001584" y="4418216"/>
            <a:ext cx="808540" cy="366016"/>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96" name="Straight Connector 195">
            <a:extLst>
              <a:ext uri="{FF2B5EF4-FFF2-40B4-BE49-F238E27FC236}">
                <a16:creationId xmlns:a16="http://schemas.microsoft.com/office/drawing/2014/main" id="{4AC7794F-C01F-774E-AC1A-0080205E1290}"/>
              </a:ext>
            </a:extLst>
          </p:cNvPr>
          <p:cNvCxnSpPr>
            <a:cxnSpLocks/>
            <a:stCxn id="178" idx="0"/>
          </p:cNvCxnSpPr>
          <p:nvPr/>
        </p:nvCxnSpPr>
        <p:spPr>
          <a:xfrm flipH="1" flipV="1">
            <a:off x="5261945" y="4404656"/>
            <a:ext cx="2506048" cy="50592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2294" name="TextBox 12293">
            <a:extLst>
              <a:ext uri="{FF2B5EF4-FFF2-40B4-BE49-F238E27FC236}">
                <a16:creationId xmlns:a16="http://schemas.microsoft.com/office/drawing/2014/main" id="{78440415-A470-C144-AAA1-420BB0A95606}"/>
              </a:ext>
            </a:extLst>
          </p:cNvPr>
          <p:cNvSpPr txBox="1"/>
          <p:nvPr/>
        </p:nvSpPr>
        <p:spPr>
          <a:xfrm>
            <a:off x="1522734" y="3554456"/>
            <a:ext cx="282450" cy="338554"/>
          </a:xfrm>
          <a:prstGeom prst="rect">
            <a:avLst/>
          </a:prstGeom>
          <a:noFill/>
        </p:spPr>
        <p:txBody>
          <a:bodyPr wrap="none" rtlCol="0">
            <a:spAutoFit/>
          </a:bodyPr>
          <a:lstStyle/>
          <a:p>
            <a:r>
              <a:rPr lang="en-US" altLang="zh-CN" sz="1600" dirty="0">
                <a:solidFill>
                  <a:srgbClr val="FF0000"/>
                </a:solidFill>
              </a:rPr>
              <a:t>a</a:t>
            </a:r>
            <a:endParaRPr lang="en-US" sz="1600" dirty="0">
              <a:solidFill>
                <a:srgbClr val="FF0000"/>
              </a:solidFill>
            </a:endParaRPr>
          </a:p>
        </p:txBody>
      </p:sp>
      <p:sp>
        <p:nvSpPr>
          <p:cNvPr id="211" name="TextBox 210">
            <a:extLst>
              <a:ext uri="{FF2B5EF4-FFF2-40B4-BE49-F238E27FC236}">
                <a16:creationId xmlns:a16="http://schemas.microsoft.com/office/drawing/2014/main" id="{40592434-2AF3-A948-A4CA-C4771490E880}"/>
              </a:ext>
            </a:extLst>
          </p:cNvPr>
          <p:cNvSpPr txBox="1"/>
          <p:nvPr/>
        </p:nvSpPr>
        <p:spPr>
          <a:xfrm>
            <a:off x="1136438" y="4550016"/>
            <a:ext cx="349455" cy="338554"/>
          </a:xfrm>
          <a:prstGeom prst="rect">
            <a:avLst/>
          </a:prstGeom>
          <a:noFill/>
        </p:spPr>
        <p:txBody>
          <a:bodyPr wrap="none" rtlCol="0">
            <a:spAutoFit/>
          </a:bodyPr>
          <a:lstStyle/>
          <a:p>
            <a:r>
              <a:rPr lang="en-US" altLang="zh-CN" sz="1600" dirty="0">
                <a:solidFill>
                  <a:srgbClr val="FF0000"/>
                </a:solidFill>
              </a:rPr>
              <a:t>at</a:t>
            </a:r>
            <a:endParaRPr lang="en-US" sz="1600" dirty="0">
              <a:solidFill>
                <a:srgbClr val="FF0000"/>
              </a:solidFill>
            </a:endParaRPr>
          </a:p>
        </p:txBody>
      </p:sp>
      <p:sp>
        <p:nvSpPr>
          <p:cNvPr id="212" name="TextBox 211">
            <a:extLst>
              <a:ext uri="{FF2B5EF4-FFF2-40B4-BE49-F238E27FC236}">
                <a16:creationId xmlns:a16="http://schemas.microsoft.com/office/drawing/2014/main" id="{D5D0E212-217C-4848-8D39-CF20D7F794AA}"/>
              </a:ext>
            </a:extLst>
          </p:cNvPr>
          <p:cNvSpPr txBox="1"/>
          <p:nvPr/>
        </p:nvSpPr>
        <p:spPr>
          <a:xfrm>
            <a:off x="1342818" y="5492061"/>
            <a:ext cx="449867" cy="338554"/>
          </a:xfrm>
          <a:prstGeom prst="rect">
            <a:avLst/>
          </a:prstGeom>
          <a:noFill/>
        </p:spPr>
        <p:txBody>
          <a:bodyPr wrap="none" rtlCol="0">
            <a:spAutoFit/>
          </a:bodyPr>
          <a:lstStyle/>
          <a:p>
            <a:r>
              <a:rPr lang="en-US" altLang="zh-CN" sz="1600" dirty="0">
                <a:solidFill>
                  <a:srgbClr val="FF0000"/>
                </a:solidFill>
              </a:rPr>
              <a:t>ate</a:t>
            </a:r>
            <a:endParaRPr lang="en-US" sz="1600" dirty="0">
              <a:solidFill>
                <a:srgbClr val="FF0000"/>
              </a:solidFill>
            </a:endParaRPr>
          </a:p>
        </p:txBody>
      </p:sp>
      <p:sp>
        <p:nvSpPr>
          <p:cNvPr id="213" name="TextBox 212">
            <a:extLst>
              <a:ext uri="{FF2B5EF4-FFF2-40B4-BE49-F238E27FC236}">
                <a16:creationId xmlns:a16="http://schemas.microsoft.com/office/drawing/2014/main" id="{9ED37DB9-3AED-EF48-8A7F-1A9CAE6E0EEB}"/>
              </a:ext>
            </a:extLst>
          </p:cNvPr>
          <p:cNvSpPr txBox="1"/>
          <p:nvPr/>
        </p:nvSpPr>
        <p:spPr>
          <a:xfrm>
            <a:off x="3525008" y="5340404"/>
            <a:ext cx="457176" cy="338554"/>
          </a:xfrm>
          <a:prstGeom prst="rect">
            <a:avLst/>
          </a:prstGeom>
          <a:noFill/>
        </p:spPr>
        <p:txBody>
          <a:bodyPr wrap="none" rtlCol="0">
            <a:spAutoFit/>
          </a:bodyPr>
          <a:lstStyle/>
          <a:p>
            <a:r>
              <a:rPr lang="en-US" altLang="zh-CN" sz="1600" dirty="0">
                <a:solidFill>
                  <a:srgbClr val="FF0000"/>
                </a:solidFill>
              </a:rPr>
              <a:t>ear</a:t>
            </a:r>
            <a:endParaRPr lang="en-US" sz="1600" dirty="0">
              <a:solidFill>
                <a:srgbClr val="FF0000"/>
              </a:solidFill>
            </a:endParaRPr>
          </a:p>
        </p:txBody>
      </p:sp>
      <p:sp>
        <p:nvSpPr>
          <p:cNvPr id="215" name="TextBox 214">
            <a:extLst>
              <a:ext uri="{FF2B5EF4-FFF2-40B4-BE49-F238E27FC236}">
                <a16:creationId xmlns:a16="http://schemas.microsoft.com/office/drawing/2014/main" id="{1645755F-D787-D44E-924E-A7D8E465B1AF}"/>
              </a:ext>
            </a:extLst>
          </p:cNvPr>
          <p:cNvSpPr txBox="1"/>
          <p:nvPr/>
        </p:nvSpPr>
        <p:spPr>
          <a:xfrm>
            <a:off x="4813908" y="6151951"/>
            <a:ext cx="531812" cy="338554"/>
          </a:xfrm>
          <a:prstGeom prst="rect">
            <a:avLst/>
          </a:prstGeom>
          <a:noFill/>
        </p:spPr>
        <p:txBody>
          <a:bodyPr wrap="none" rtlCol="0">
            <a:spAutoFit/>
          </a:bodyPr>
          <a:lstStyle/>
          <a:p>
            <a:r>
              <a:rPr lang="en-US" altLang="zh-CN" sz="1600" dirty="0">
                <a:solidFill>
                  <a:srgbClr val="FF0000"/>
                </a:solidFill>
              </a:rPr>
              <a:t>east</a:t>
            </a:r>
            <a:endParaRPr lang="en-US" sz="1600" dirty="0">
              <a:solidFill>
                <a:srgbClr val="FF0000"/>
              </a:solidFill>
            </a:endParaRPr>
          </a:p>
        </p:txBody>
      </p:sp>
      <p:sp>
        <p:nvSpPr>
          <p:cNvPr id="12301" name="Rectangle 12300">
            <a:extLst>
              <a:ext uri="{FF2B5EF4-FFF2-40B4-BE49-F238E27FC236}">
                <a16:creationId xmlns:a16="http://schemas.microsoft.com/office/drawing/2014/main" id="{632765B2-32EE-E14E-BE14-B5D3FB405015}"/>
              </a:ext>
            </a:extLst>
          </p:cNvPr>
          <p:cNvSpPr/>
          <p:nvPr/>
        </p:nvSpPr>
        <p:spPr>
          <a:xfrm>
            <a:off x="6248929" y="2973460"/>
            <a:ext cx="1976823" cy="369332"/>
          </a:xfrm>
          <a:prstGeom prst="rect">
            <a:avLst/>
          </a:prstGeom>
          <a:ln>
            <a:solidFill>
              <a:schemeClr val="accent1"/>
            </a:solidFill>
          </a:ln>
        </p:spPr>
        <p:txBody>
          <a:bodyPr wrap="none">
            <a:spAutoFit/>
          </a:bodyPr>
          <a:lstStyle/>
          <a:p>
            <a:r>
              <a:rPr lang="en-US" dirty="0">
                <a:latin typeface="Courier" pitchFamily="2" charset="0"/>
              </a:rPr>
              <a:t>Finding </a:t>
            </a:r>
            <a:r>
              <a:rPr lang="en-US" altLang="zh-CN" dirty="0">
                <a:latin typeface="Courier" pitchFamily="2" charset="0"/>
              </a:rPr>
              <a:t>“eat”</a:t>
            </a:r>
            <a:endParaRPr lang="en-US" dirty="0">
              <a:effectLst/>
              <a:latin typeface="Courier" pitchFamily="2" charset="0"/>
            </a:endParaRPr>
          </a:p>
        </p:txBody>
      </p:sp>
      <p:sp>
        <p:nvSpPr>
          <p:cNvPr id="217" name="Oval 216">
            <a:extLst>
              <a:ext uri="{FF2B5EF4-FFF2-40B4-BE49-F238E27FC236}">
                <a16:creationId xmlns:a16="http://schemas.microsoft.com/office/drawing/2014/main" id="{609B0DFA-1C1A-5D4B-94DD-BC059051B4C1}"/>
              </a:ext>
            </a:extLst>
          </p:cNvPr>
          <p:cNvSpPr/>
          <p:nvPr/>
        </p:nvSpPr>
        <p:spPr>
          <a:xfrm>
            <a:off x="2486622" y="234727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8" name="Oval 217">
            <a:extLst>
              <a:ext uri="{FF2B5EF4-FFF2-40B4-BE49-F238E27FC236}">
                <a16:creationId xmlns:a16="http://schemas.microsoft.com/office/drawing/2014/main" id="{9CE00498-86D0-9844-B3C5-22CEF9A845DC}"/>
              </a:ext>
            </a:extLst>
          </p:cNvPr>
          <p:cNvSpPr/>
          <p:nvPr/>
        </p:nvSpPr>
        <p:spPr>
          <a:xfrm>
            <a:off x="3763192" y="3078736"/>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9" name="Oval 218">
            <a:extLst>
              <a:ext uri="{FF2B5EF4-FFF2-40B4-BE49-F238E27FC236}">
                <a16:creationId xmlns:a16="http://schemas.microsoft.com/office/drawing/2014/main" id="{4250FAD3-8177-C443-B734-C25DA71E6D16}"/>
              </a:ext>
            </a:extLst>
          </p:cNvPr>
          <p:cNvSpPr/>
          <p:nvPr/>
        </p:nvSpPr>
        <p:spPr>
          <a:xfrm>
            <a:off x="5115045" y="3993965"/>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71" name="Group 170">
            <a:extLst>
              <a:ext uri="{FF2B5EF4-FFF2-40B4-BE49-F238E27FC236}">
                <a16:creationId xmlns:a16="http://schemas.microsoft.com/office/drawing/2014/main" id="{59428571-71E7-A847-B8AB-03162E56366B}"/>
              </a:ext>
            </a:extLst>
          </p:cNvPr>
          <p:cNvGrpSpPr/>
          <p:nvPr/>
        </p:nvGrpSpPr>
        <p:grpSpPr>
          <a:xfrm>
            <a:off x="6928705" y="4891099"/>
            <a:ext cx="1681740" cy="753909"/>
            <a:chOff x="2969616" y="3369972"/>
            <a:chExt cx="1681740" cy="753909"/>
          </a:xfrm>
        </p:grpSpPr>
        <p:sp>
          <p:nvSpPr>
            <p:cNvPr id="172" name="Oval 171">
              <a:extLst>
                <a:ext uri="{FF2B5EF4-FFF2-40B4-BE49-F238E27FC236}">
                  <a16:creationId xmlns:a16="http://schemas.microsoft.com/office/drawing/2014/main" id="{9EBDD2E5-E3B9-EA44-B142-35861B836C63}"/>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3" name="Rectangle 172">
              <a:extLst>
                <a:ext uri="{FF2B5EF4-FFF2-40B4-BE49-F238E27FC236}">
                  <a16:creationId xmlns:a16="http://schemas.microsoft.com/office/drawing/2014/main" id="{3BB10A22-7C05-1441-943B-FC6E8C1F5048}"/>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4" name="Rectangle 173">
              <a:extLst>
                <a:ext uri="{FF2B5EF4-FFF2-40B4-BE49-F238E27FC236}">
                  <a16:creationId xmlns:a16="http://schemas.microsoft.com/office/drawing/2014/main" id="{17652ABA-905A-DC46-8DD8-3CFD80F76F26}"/>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5" name="Rectangle 174">
              <a:extLst>
                <a:ext uri="{FF2B5EF4-FFF2-40B4-BE49-F238E27FC236}">
                  <a16:creationId xmlns:a16="http://schemas.microsoft.com/office/drawing/2014/main" id="{73F0FE0B-C369-9B4A-A8C0-9EABF5A97A91}"/>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6" name="Rectangle 175">
              <a:extLst>
                <a:ext uri="{FF2B5EF4-FFF2-40B4-BE49-F238E27FC236}">
                  <a16:creationId xmlns:a16="http://schemas.microsoft.com/office/drawing/2014/main" id="{59D0D8C6-B787-3D40-8C2A-B5F0DFBA1D3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7" name="Rectangle 176">
              <a:extLst>
                <a:ext uri="{FF2B5EF4-FFF2-40B4-BE49-F238E27FC236}">
                  <a16:creationId xmlns:a16="http://schemas.microsoft.com/office/drawing/2014/main" id="{60D93E24-BF0B-C44E-B93D-09594B5C1512}"/>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8" name="TextBox 177">
              <a:extLst>
                <a:ext uri="{FF2B5EF4-FFF2-40B4-BE49-F238E27FC236}">
                  <a16:creationId xmlns:a16="http://schemas.microsoft.com/office/drawing/2014/main" id="{09DFE0C3-5459-AA40-AA7C-3CBBE082C5AE}"/>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sp>
        <p:nvSpPr>
          <p:cNvPr id="214" name="TextBox 213">
            <a:extLst>
              <a:ext uri="{FF2B5EF4-FFF2-40B4-BE49-F238E27FC236}">
                <a16:creationId xmlns:a16="http://schemas.microsoft.com/office/drawing/2014/main" id="{FEFCBB29-467D-6C4E-BA77-956DC861636D}"/>
              </a:ext>
            </a:extLst>
          </p:cNvPr>
          <p:cNvSpPr txBox="1"/>
          <p:nvPr/>
        </p:nvSpPr>
        <p:spPr>
          <a:xfrm>
            <a:off x="7549927" y="5385672"/>
            <a:ext cx="452047" cy="338554"/>
          </a:xfrm>
          <a:prstGeom prst="rect">
            <a:avLst/>
          </a:prstGeom>
          <a:noFill/>
        </p:spPr>
        <p:txBody>
          <a:bodyPr wrap="none" rtlCol="0">
            <a:spAutoFit/>
          </a:bodyPr>
          <a:lstStyle/>
          <a:p>
            <a:r>
              <a:rPr lang="en-US" altLang="zh-CN" sz="1600" dirty="0">
                <a:solidFill>
                  <a:srgbClr val="FF0000"/>
                </a:solidFill>
              </a:rPr>
              <a:t>eat</a:t>
            </a:r>
            <a:endParaRPr lang="en-US" sz="1600" dirty="0">
              <a:solidFill>
                <a:srgbClr val="FF0000"/>
              </a:solidFill>
            </a:endParaRPr>
          </a:p>
        </p:txBody>
      </p:sp>
      <p:sp>
        <p:nvSpPr>
          <p:cNvPr id="220" name="Oval 219">
            <a:extLst>
              <a:ext uri="{FF2B5EF4-FFF2-40B4-BE49-F238E27FC236}">
                <a16:creationId xmlns:a16="http://schemas.microsoft.com/office/drawing/2014/main" id="{1ED34F2F-F10F-4E43-8D26-2527D194AE5A}"/>
              </a:ext>
            </a:extLst>
          </p:cNvPr>
          <p:cNvSpPr/>
          <p:nvPr/>
        </p:nvSpPr>
        <p:spPr>
          <a:xfrm>
            <a:off x="6935592" y="4900109"/>
            <a:ext cx="1674853" cy="756438"/>
          </a:xfrm>
          <a:prstGeom prst="ellipse">
            <a:avLst/>
          </a:prstGeom>
          <a:noFill/>
          <a:ln w="57150">
            <a:solidFill>
              <a:srgbClr val="1B8E1D"/>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974FFB89-B77E-F544-8626-242A9F4103A2}"/>
              </a:ext>
            </a:extLst>
          </p:cNvPr>
          <p:cNvSpPr/>
          <p:nvPr/>
        </p:nvSpPr>
        <p:spPr>
          <a:xfrm>
            <a:off x="6248929" y="3502190"/>
            <a:ext cx="1976823" cy="369332"/>
          </a:xfrm>
          <a:prstGeom prst="rect">
            <a:avLst/>
          </a:prstGeom>
          <a:ln>
            <a:solidFill>
              <a:schemeClr val="accent1"/>
            </a:solidFill>
          </a:ln>
        </p:spPr>
        <p:txBody>
          <a:bodyPr wrap="none">
            <a:spAutoFit/>
          </a:bodyPr>
          <a:lstStyle/>
          <a:p>
            <a:r>
              <a:rPr lang="en-US" altLang="zh-CN" dirty="0">
                <a:latin typeface="Courier" pitchFamily="2" charset="0"/>
              </a:rPr>
              <a:t>Add</a:t>
            </a:r>
            <a:r>
              <a:rPr lang="en-US" dirty="0">
                <a:latin typeface="Courier" pitchFamily="2" charset="0"/>
              </a:rPr>
              <a:t>ing </a:t>
            </a:r>
            <a:r>
              <a:rPr lang="en-US" altLang="zh-CN" dirty="0">
                <a:latin typeface="Courier" pitchFamily="2" charset="0"/>
              </a:rPr>
              <a:t>“eats”</a:t>
            </a:r>
            <a:endParaRPr lang="en-US" dirty="0">
              <a:effectLst/>
              <a:latin typeface="Courier" pitchFamily="2" charset="0"/>
            </a:endParaRPr>
          </a:p>
        </p:txBody>
      </p:sp>
      <p:grpSp>
        <p:nvGrpSpPr>
          <p:cNvPr id="223" name="Group 222">
            <a:extLst>
              <a:ext uri="{FF2B5EF4-FFF2-40B4-BE49-F238E27FC236}">
                <a16:creationId xmlns:a16="http://schemas.microsoft.com/office/drawing/2014/main" id="{4CB6CE15-85B6-6841-BDAA-CDBB62F889A4}"/>
              </a:ext>
            </a:extLst>
          </p:cNvPr>
          <p:cNvGrpSpPr/>
          <p:nvPr/>
        </p:nvGrpSpPr>
        <p:grpSpPr>
          <a:xfrm>
            <a:off x="6224435" y="5724226"/>
            <a:ext cx="1681740" cy="753909"/>
            <a:chOff x="2969616" y="3369972"/>
            <a:chExt cx="1681740" cy="753909"/>
          </a:xfrm>
        </p:grpSpPr>
        <p:sp>
          <p:nvSpPr>
            <p:cNvPr id="224" name="Oval 223">
              <a:extLst>
                <a:ext uri="{FF2B5EF4-FFF2-40B4-BE49-F238E27FC236}">
                  <a16:creationId xmlns:a16="http://schemas.microsoft.com/office/drawing/2014/main" id="{2A05836E-B9CF-174F-828A-3F6F34410055}"/>
                </a:ext>
              </a:extLst>
            </p:cNvPr>
            <p:cNvSpPr/>
            <p:nvPr/>
          </p:nvSpPr>
          <p:spPr>
            <a:xfrm>
              <a:off x="2969616" y="3369972"/>
              <a:ext cx="1681740" cy="753909"/>
            </a:xfrm>
            <a:prstGeom prst="ellipse">
              <a:avLst/>
            </a:prstGeom>
            <a:solidFill>
              <a:schemeClr val="accent1">
                <a:lumMod val="20000"/>
                <a:lumOff val="80000"/>
              </a:schemeClr>
            </a:solidFill>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225" name="Rectangle 224">
              <a:extLst>
                <a:ext uri="{FF2B5EF4-FFF2-40B4-BE49-F238E27FC236}">
                  <a16:creationId xmlns:a16="http://schemas.microsoft.com/office/drawing/2014/main" id="{5C571A7C-5301-0B47-877E-2C4C3933175B}"/>
                </a:ext>
              </a:extLst>
            </p:cNvPr>
            <p:cNvSpPr/>
            <p:nvPr/>
          </p:nvSpPr>
          <p:spPr>
            <a:xfrm>
              <a:off x="3200702"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6" name="Rectangle 225">
              <a:extLst>
                <a:ext uri="{FF2B5EF4-FFF2-40B4-BE49-F238E27FC236}">
                  <a16:creationId xmlns:a16="http://schemas.microsoft.com/office/drawing/2014/main" id="{E0C8B3E7-0972-2342-8145-83B10E7C1C9B}"/>
                </a:ext>
              </a:extLst>
            </p:cNvPr>
            <p:cNvSpPr/>
            <p:nvPr/>
          </p:nvSpPr>
          <p:spPr>
            <a:xfrm>
              <a:off x="3443983"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7" name="Rectangle 226">
              <a:extLst>
                <a:ext uri="{FF2B5EF4-FFF2-40B4-BE49-F238E27FC236}">
                  <a16:creationId xmlns:a16="http://schemas.microsoft.com/office/drawing/2014/main" id="{8DD95F97-D343-D343-97A5-1B3204A87BB0}"/>
                </a:ext>
              </a:extLst>
            </p:cNvPr>
            <p:cNvSpPr/>
            <p:nvPr/>
          </p:nvSpPr>
          <p:spPr>
            <a:xfrm>
              <a:off x="3687264"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8" name="Rectangle 227">
              <a:extLst>
                <a:ext uri="{FF2B5EF4-FFF2-40B4-BE49-F238E27FC236}">
                  <a16:creationId xmlns:a16="http://schemas.microsoft.com/office/drawing/2014/main" id="{473EF68E-C27A-2E44-98D7-C1F8410DDC46}"/>
                </a:ext>
              </a:extLst>
            </p:cNvPr>
            <p:cNvSpPr/>
            <p:nvPr/>
          </p:nvSpPr>
          <p:spPr>
            <a:xfrm>
              <a:off x="3930545" y="3722864"/>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9" name="Rectangle 228">
              <a:extLst>
                <a:ext uri="{FF2B5EF4-FFF2-40B4-BE49-F238E27FC236}">
                  <a16:creationId xmlns:a16="http://schemas.microsoft.com/office/drawing/2014/main" id="{B7C82439-A3CD-B04F-A2F1-022732AA5585}"/>
                </a:ext>
              </a:extLst>
            </p:cNvPr>
            <p:cNvSpPr/>
            <p:nvPr/>
          </p:nvSpPr>
          <p:spPr>
            <a:xfrm>
              <a:off x="4173826" y="3722863"/>
              <a:ext cx="243281" cy="243281"/>
            </a:xfrm>
            <a:prstGeom prst="rect">
              <a:avLst/>
            </a:prstGeom>
            <a:solidFill>
              <a:schemeClr val="accent1">
                <a:lumMod val="20000"/>
                <a:lumOff val="80000"/>
              </a:schemeClr>
            </a:solidFill>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0" name="TextBox 229">
              <a:extLst>
                <a:ext uri="{FF2B5EF4-FFF2-40B4-BE49-F238E27FC236}">
                  <a16:creationId xmlns:a16="http://schemas.microsoft.com/office/drawing/2014/main" id="{C34804FF-EB22-884B-9EA0-DFF2F76510CC}"/>
                </a:ext>
              </a:extLst>
            </p:cNvPr>
            <p:cNvSpPr txBox="1"/>
            <p:nvPr/>
          </p:nvSpPr>
          <p:spPr>
            <a:xfrm>
              <a:off x="3141894" y="3389451"/>
              <a:ext cx="1334020" cy="338554"/>
            </a:xfrm>
            <a:prstGeom prst="rect">
              <a:avLst/>
            </a:prstGeom>
            <a:noFill/>
          </p:spPr>
          <p:txBody>
            <a:bodyPr wrap="none" rtlCol="0">
              <a:spAutoFit/>
            </a:bodyPr>
            <a:lstStyle/>
            <a:p>
              <a:r>
                <a:rPr lang="en-US" altLang="zh-CN" sz="1600" dirty="0">
                  <a:latin typeface="Arial" panose="020B0604020202020204" pitchFamily="34" charset="0"/>
                  <a:cs typeface="Arial" panose="020B0604020202020204" pitchFamily="34" charset="0"/>
                </a:rPr>
                <a:t>a</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e</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r</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s</a:t>
              </a:r>
              <a:r>
                <a:rPr lang="zh-CN" altLang="en-US" sz="1600" dirty="0">
                  <a:latin typeface="Arial" panose="020B0604020202020204" pitchFamily="34" charset="0"/>
                  <a:cs typeface="Arial" panose="020B0604020202020204" pitchFamily="34" charset="0"/>
                </a:rPr>
                <a:t>   </a:t>
              </a:r>
              <a:r>
                <a:rPr lang="en-US" altLang="zh-CN" sz="1600" dirty="0">
                  <a:latin typeface="Arial" panose="020B0604020202020204" pitchFamily="34" charset="0"/>
                  <a:cs typeface="Arial" panose="020B0604020202020204" pitchFamily="34" charset="0"/>
                </a:rPr>
                <a:t>t</a:t>
              </a:r>
              <a:endParaRPr lang="en-US" sz="1600" dirty="0">
                <a:latin typeface="Arial" panose="020B0604020202020204" pitchFamily="34" charset="0"/>
                <a:cs typeface="Arial" panose="020B0604020202020204" pitchFamily="34" charset="0"/>
              </a:endParaRPr>
            </a:p>
          </p:txBody>
        </p:sp>
      </p:grpSp>
      <p:cxnSp>
        <p:nvCxnSpPr>
          <p:cNvPr id="231" name="Straight Connector 230">
            <a:extLst>
              <a:ext uri="{FF2B5EF4-FFF2-40B4-BE49-F238E27FC236}">
                <a16:creationId xmlns:a16="http://schemas.microsoft.com/office/drawing/2014/main" id="{2572EF92-8795-B44C-B7FE-2F9FBC775D79}"/>
              </a:ext>
            </a:extLst>
          </p:cNvPr>
          <p:cNvCxnSpPr>
            <a:cxnSpLocks/>
            <a:endCxn id="224" idx="0"/>
          </p:cNvCxnSpPr>
          <p:nvPr/>
        </p:nvCxnSpPr>
        <p:spPr>
          <a:xfrm flipH="1">
            <a:off x="7065305" y="5355236"/>
            <a:ext cx="940492" cy="36899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35" name="TextBox 234">
            <a:extLst>
              <a:ext uri="{FF2B5EF4-FFF2-40B4-BE49-F238E27FC236}">
                <a16:creationId xmlns:a16="http://schemas.microsoft.com/office/drawing/2014/main" id="{A232AE5E-085D-F343-9DD8-869656D83D75}"/>
              </a:ext>
            </a:extLst>
          </p:cNvPr>
          <p:cNvSpPr txBox="1"/>
          <p:nvPr/>
        </p:nvSpPr>
        <p:spPr>
          <a:xfrm>
            <a:off x="6795249" y="6210649"/>
            <a:ext cx="532197" cy="338554"/>
          </a:xfrm>
          <a:prstGeom prst="rect">
            <a:avLst/>
          </a:prstGeom>
          <a:noFill/>
        </p:spPr>
        <p:txBody>
          <a:bodyPr wrap="none" rtlCol="0">
            <a:spAutoFit/>
          </a:bodyPr>
          <a:lstStyle/>
          <a:p>
            <a:r>
              <a:rPr lang="en-US" altLang="zh-CN" sz="1600" dirty="0">
                <a:solidFill>
                  <a:srgbClr val="FF0000"/>
                </a:solidFill>
              </a:rPr>
              <a:t>eats</a:t>
            </a:r>
            <a:endParaRPr lang="en-US" sz="1600" dirty="0">
              <a:solidFill>
                <a:srgbClr val="FF0000"/>
              </a:solidFill>
            </a:endParaRPr>
          </a:p>
        </p:txBody>
      </p:sp>
      <p:sp>
        <p:nvSpPr>
          <p:cNvPr id="236" name="Oval 235">
            <a:extLst>
              <a:ext uri="{FF2B5EF4-FFF2-40B4-BE49-F238E27FC236}">
                <a16:creationId xmlns:a16="http://schemas.microsoft.com/office/drawing/2014/main" id="{B25619D3-8098-4446-BF86-363962B3C198}"/>
              </a:ext>
            </a:extLst>
          </p:cNvPr>
          <p:cNvSpPr/>
          <p:nvPr/>
        </p:nvSpPr>
        <p:spPr>
          <a:xfrm>
            <a:off x="7853250" y="4992207"/>
            <a:ext cx="313738" cy="602360"/>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71750D20-108E-B541-89A3-B4EED4044CE9}"/>
              </a:ext>
            </a:extLst>
          </p:cNvPr>
          <p:cNvSpPr/>
          <p:nvPr/>
        </p:nvSpPr>
        <p:spPr>
          <a:xfrm>
            <a:off x="5525898" y="1075433"/>
            <a:ext cx="811854"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O(log</a:t>
            </a:r>
            <a:r>
              <a:rPr lang="zh-CN" altLang="en-US" sz="1400" dirty="0">
                <a:solidFill>
                  <a:schemeClr val="bg1"/>
                </a:solidFill>
                <a:latin typeface="Arial"/>
                <a:cs typeface="Arial"/>
              </a:rPr>
              <a:t> </a:t>
            </a:r>
            <a:r>
              <a:rPr lang="en-US" altLang="zh-CN" sz="1400" dirty="0">
                <a:solidFill>
                  <a:schemeClr val="bg1"/>
                </a:solidFill>
                <a:latin typeface="Arial"/>
                <a:cs typeface="Arial"/>
              </a:rPr>
              <a:t>n)</a:t>
            </a:r>
            <a:endParaRPr lang="en-US" sz="1400" dirty="0">
              <a:solidFill>
                <a:schemeClr val="bg1"/>
              </a:solidFill>
              <a:latin typeface="Arial"/>
              <a:cs typeface="Arial"/>
            </a:endParaRPr>
          </a:p>
        </p:txBody>
      </p:sp>
      <p:sp>
        <p:nvSpPr>
          <p:cNvPr id="241" name="Rectangle 240">
            <a:extLst>
              <a:ext uri="{FF2B5EF4-FFF2-40B4-BE49-F238E27FC236}">
                <a16:creationId xmlns:a16="http://schemas.microsoft.com/office/drawing/2014/main" id="{AD8BC77D-3290-6345-908C-3CA6C208F866}"/>
              </a:ext>
            </a:extLst>
          </p:cNvPr>
          <p:cNvSpPr/>
          <p:nvPr/>
        </p:nvSpPr>
        <p:spPr>
          <a:xfrm>
            <a:off x="2707532" y="3969516"/>
            <a:ext cx="588438" cy="307777"/>
          </a:xfrm>
          <a:prstGeom prst="rect">
            <a:avLst/>
          </a:prstGeom>
          <a:solidFill>
            <a:srgbClr val="1B8E1D"/>
          </a:solidFill>
        </p:spPr>
        <p:txBody>
          <a:bodyPr wrap="square">
            <a:spAutoFit/>
          </a:bodyPr>
          <a:lstStyle/>
          <a:p>
            <a:pPr algn="ctr"/>
            <a:r>
              <a:rPr lang="en-US" altLang="zh-CN" sz="1400" dirty="0">
                <a:solidFill>
                  <a:schemeClr val="bg1"/>
                </a:solidFill>
                <a:latin typeface="Arial"/>
                <a:cs typeface="Arial"/>
              </a:rPr>
              <a:t>O(k)</a:t>
            </a:r>
            <a:endParaRPr lang="en-US" sz="1400" dirty="0">
              <a:solidFill>
                <a:schemeClr val="bg1"/>
              </a:solidFill>
              <a:latin typeface="Arial"/>
              <a:cs typeface="Arial"/>
            </a:endParaRPr>
          </a:p>
        </p:txBody>
      </p:sp>
      <p:sp>
        <p:nvSpPr>
          <p:cNvPr id="242" name="Rectangle 241">
            <a:extLst>
              <a:ext uri="{FF2B5EF4-FFF2-40B4-BE49-F238E27FC236}">
                <a16:creationId xmlns:a16="http://schemas.microsoft.com/office/drawing/2014/main" id="{595E6DA4-91A1-BC48-82F3-E82DB0215C34}"/>
              </a:ext>
            </a:extLst>
          </p:cNvPr>
          <p:cNvSpPr/>
          <p:nvPr/>
        </p:nvSpPr>
        <p:spPr>
          <a:xfrm>
            <a:off x="7196851" y="400332"/>
            <a:ext cx="1313180" cy="369332"/>
          </a:xfrm>
          <a:prstGeom prst="rect">
            <a:avLst/>
          </a:prstGeom>
        </p:spPr>
        <p:txBody>
          <a:bodyPr wrap="none">
            <a:spAutoFit/>
          </a:bodyPr>
          <a:lstStyle/>
          <a:p>
            <a:r>
              <a:rPr lang="en-US" altLang="zh-CN" dirty="0">
                <a:solidFill>
                  <a:schemeClr val="accent6"/>
                </a:solidFill>
                <a:latin typeface="Arial" panose="020B0604020202020204" pitchFamily="34" charset="0"/>
                <a:cs typeface="Arial" panose="020B0604020202020204" pitchFamily="34" charset="0"/>
              </a:rPr>
              <a:t>re(TRIE)</a:t>
            </a:r>
            <a:r>
              <a:rPr lang="en-US" altLang="zh-CN" dirty="0" err="1">
                <a:solidFill>
                  <a:schemeClr val="accent6"/>
                </a:solidFill>
                <a:latin typeface="Arial" panose="020B0604020202020204" pitchFamily="34" charset="0"/>
                <a:cs typeface="Arial" panose="020B0604020202020204" pitchFamily="34" charset="0"/>
              </a:rPr>
              <a:t>ve</a:t>
            </a:r>
            <a:endParaRPr lang="en-US" dirty="0">
              <a:solidFill>
                <a:schemeClr val="accent6"/>
              </a:solidFill>
              <a:latin typeface="Arial" panose="020B0604020202020204" pitchFamily="34" charset="0"/>
              <a:cs typeface="Arial" panose="020B0604020202020204" pitchFamily="34" charset="0"/>
            </a:endParaRPr>
          </a:p>
        </p:txBody>
      </p:sp>
      <p:sp>
        <p:nvSpPr>
          <p:cNvPr id="248" name="Rectangle 247">
            <a:extLst>
              <a:ext uri="{FF2B5EF4-FFF2-40B4-BE49-F238E27FC236}">
                <a16:creationId xmlns:a16="http://schemas.microsoft.com/office/drawing/2014/main" id="{A1AA134E-2EA3-D740-AD6A-F5DA20B14612}"/>
              </a:ext>
            </a:extLst>
          </p:cNvPr>
          <p:cNvSpPr/>
          <p:nvPr/>
        </p:nvSpPr>
        <p:spPr>
          <a:xfrm>
            <a:off x="5720919" y="3994234"/>
            <a:ext cx="3446777" cy="548868"/>
          </a:xfrm>
          <a:prstGeom prst="rect">
            <a:avLst/>
          </a:prstGeom>
        </p:spPr>
        <p:txBody>
          <a:bodyPr wrap="none">
            <a:spAutoFit/>
          </a:bodyPr>
          <a:lstStyle/>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all</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represent</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words</a:t>
            </a:r>
          </a:p>
          <a:p>
            <a:pPr marL="285750" indent="-285750">
              <a:spcBef>
                <a:spcPts val="100"/>
              </a:spcBef>
              <a:spcAft>
                <a:spcPts val="100"/>
              </a:spcAft>
              <a:buFont typeface="Wingdings" pitchFamily="2" charset="2"/>
              <a:buChar char="§"/>
            </a:pPr>
            <a:r>
              <a:rPr lang="en-US" altLang="zh-CN" sz="1400" dirty="0">
                <a:solidFill>
                  <a:schemeClr val="accent6"/>
                </a:solidFill>
                <a:latin typeface="Arial" panose="020B0604020202020204" pitchFamily="34" charset="0"/>
                <a:cs typeface="Arial" panose="020B0604020202020204" pitchFamily="34" charset="0"/>
              </a:rPr>
              <a:t>Nodes</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have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more</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than</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2</a:t>
            </a:r>
            <a:r>
              <a:rPr lang="zh-CN" altLang="en-US" sz="1400" dirty="0">
                <a:solidFill>
                  <a:schemeClr val="accent6"/>
                </a:solidFill>
                <a:latin typeface="Arial" panose="020B0604020202020204" pitchFamily="34" charset="0"/>
                <a:cs typeface="Arial" panose="020B0604020202020204" pitchFamily="34" charset="0"/>
              </a:rPr>
              <a:t> </a:t>
            </a:r>
            <a:r>
              <a:rPr lang="en-US" altLang="zh-CN" sz="1400" dirty="0">
                <a:solidFill>
                  <a:schemeClr val="accent6"/>
                </a:solidFill>
                <a:latin typeface="Arial" panose="020B0604020202020204" pitchFamily="34" charset="0"/>
                <a:cs typeface="Arial" panose="020B0604020202020204" pitchFamily="34" charset="0"/>
              </a:rPr>
              <a:t>children</a:t>
            </a:r>
            <a:endParaRPr lang="en-US" sz="1400" dirty="0">
              <a:solidFill>
                <a:schemeClr val="accent6"/>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249" name="Rectangle 248">
                <a:extLst>
                  <a:ext uri="{FF2B5EF4-FFF2-40B4-BE49-F238E27FC236}">
                    <a16:creationId xmlns:a16="http://schemas.microsoft.com/office/drawing/2014/main" id="{ADBAD75A-44F4-754F-8487-488A9489239D}"/>
                  </a:ext>
                </a:extLst>
              </p:cNvPr>
              <p:cNvSpPr/>
              <p:nvPr/>
            </p:nvSpPr>
            <p:spPr>
              <a:xfrm>
                <a:off x="4166539" y="6499101"/>
                <a:ext cx="1846275" cy="338554"/>
              </a:xfrm>
              <a:prstGeom prst="rect">
                <a:avLst/>
              </a:prstGeom>
            </p:spPr>
            <p:txBody>
              <a:bodyPr wrap="none">
                <a:spAutoFit/>
              </a:bodyPr>
              <a:lstStyle/>
              <a:p>
                <a:r>
                  <a:rPr lang="en-US" altLang="zh-CN" sz="1600" dirty="0">
                    <a:solidFill>
                      <a:schemeClr val="accent6"/>
                    </a:solidFill>
                    <a:latin typeface="Arial" panose="020B0604020202020204" pitchFamily="34" charset="0"/>
                    <a:cs typeface="Arial" panose="020B0604020202020204" pitchFamily="34" charset="0"/>
                  </a:rPr>
                  <a:t>log</a:t>
                </a:r>
                <a:r>
                  <a:rPr lang="en-US" altLang="zh-CN" sz="1600" baseline="-25000" dirty="0">
                    <a:solidFill>
                      <a:schemeClr val="accent6"/>
                    </a:solidFill>
                    <a:latin typeface="Arial" panose="020B0604020202020204" pitchFamily="34" charset="0"/>
                    <a:cs typeface="Arial" panose="020B0604020202020204" pitchFamily="34" charset="0"/>
                  </a:rPr>
                  <a:t>2</a:t>
                </a:r>
                <a:r>
                  <a:rPr lang="en-US" altLang="zh-CN" sz="1600" dirty="0">
                    <a:solidFill>
                      <a:schemeClr val="accent6"/>
                    </a:solidFill>
                    <a:latin typeface="Arial" panose="020B0604020202020204" pitchFamily="34" charset="0"/>
                    <a:cs typeface="Arial" panose="020B0604020202020204" pitchFamily="34" charset="0"/>
                  </a:rPr>
                  <a:t>(250000)</a:t>
                </a:r>
                <a:r>
                  <a:rPr lang="zh-CN" altLang="en-US" sz="1600" dirty="0">
                    <a:solidFill>
                      <a:schemeClr val="accent6"/>
                    </a:solidFill>
                    <a:latin typeface="Arial" panose="020B0604020202020204" pitchFamily="34" charset="0"/>
                    <a:cs typeface="Arial" panose="020B0604020202020204" pitchFamily="34" charset="0"/>
                  </a:rPr>
                  <a:t> </a:t>
                </a:r>
                <a14:m>
                  <m:oMath xmlns:m="http://schemas.openxmlformats.org/officeDocument/2006/math">
                    <m:r>
                      <a:rPr lang="zh-CN" altLang="en-US" sz="1600" i="1" smtClean="0">
                        <a:solidFill>
                          <a:schemeClr val="accent6"/>
                        </a:solidFill>
                        <a:latin typeface="Cambria Math" panose="02040503050406030204" pitchFamily="18" charset="0"/>
                        <a:cs typeface="Arial" panose="020B0604020202020204" pitchFamily="34" charset="0"/>
                      </a:rPr>
                      <m:t>≈</m:t>
                    </m:r>
                    <m:r>
                      <a:rPr lang="en-US" altLang="zh-CN" sz="1600" b="0" i="1" smtClean="0">
                        <a:solidFill>
                          <a:schemeClr val="accent6"/>
                        </a:solidFill>
                        <a:latin typeface="Cambria Math" panose="02040503050406030204" pitchFamily="18" charset="0"/>
                        <a:cs typeface="Arial" panose="020B0604020202020204" pitchFamily="34" charset="0"/>
                      </a:rPr>
                      <m:t>18</m:t>
                    </m:r>
                  </m:oMath>
                </a14:m>
                <a:endParaRPr lang="en-US" sz="1600" dirty="0">
                  <a:solidFill>
                    <a:schemeClr val="accent6"/>
                  </a:solidFill>
                  <a:latin typeface="Arial" panose="020B0604020202020204" pitchFamily="34" charset="0"/>
                  <a:cs typeface="Arial" panose="020B0604020202020204" pitchFamily="34" charset="0"/>
                </a:endParaRPr>
              </a:p>
            </p:txBody>
          </p:sp>
        </mc:Choice>
        <mc:Fallback xmlns="">
          <p:sp>
            <p:nvSpPr>
              <p:cNvPr id="249" name="Rectangle 248">
                <a:extLst>
                  <a:ext uri="{FF2B5EF4-FFF2-40B4-BE49-F238E27FC236}">
                    <a16:creationId xmlns:a16="http://schemas.microsoft.com/office/drawing/2014/main" id="{ADBAD75A-44F4-754F-8487-488A9489239D}"/>
                  </a:ext>
                </a:extLst>
              </p:cNvPr>
              <p:cNvSpPr>
                <a:spLocks noRot="1" noChangeAspect="1" noMove="1" noResize="1" noEditPoints="1" noAdjustHandles="1" noChangeArrowheads="1" noChangeShapeType="1" noTextEdit="1"/>
              </p:cNvSpPr>
              <p:nvPr/>
            </p:nvSpPr>
            <p:spPr>
              <a:xfrm>
                <a:off x="4166539" y="6499101"/>
                <a:ext cx="1846275" cy="338554"/>
              </a:xfrm>
              <a:prstGeom prst="rect">
                <a:avLst/>
              </a:prstGeom>
              <a:blipFill>
                <a:blip r:embed="rId3"/>
                <a:stretch>
                  <a:fillRect l="-1370" t="-3704" b="-25926"/>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426F4CE3-E362-683C-ED0A-EF364B14FF3A}"/>
              </a:ext>
            </a:extLst>
          </p:cNvPr>
          <p:cNvSpPr txBox="1"/>
          <p:nvPr/>
        </p:nvSpPr>
        <p:spPr>
          <a:xfrm>
            <a:off x="138571" y="6253797"/>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err="1"/>
              <a:t>Trie</a:t>
            </a:r>
            <a:r>
              <a:rPr lang="en-GB" sz="1400" dirty="0"/>
              <a:t> Data Structure (EXPLAINED)</a:t>
            </a:r>
          </a:p>
          <a:p>
            <a:r>
              <a:rPr lang="en-GB" sz="1400" dirty="0">
                <a:hlinkClick r:id="rId4"/>
              </a:rPr>
              <a:t>https://www.youtube.com/watch?v=-urNrIAQnNo</a:t>
            </a:r>
            <a:r>
              <a:rPr lang="en-GB" sz="1400" dirty="0"/>
              <a:t> </a:t>
            </a:r>
            <a:endParaRPr lang="en-SE" sz="1400" dirty="0"/>
          </a:p>
        </p:txBody>
      </p:sp>
    </p:spTree>
    <p:extLst>
      <p:ext uri="{BB962C8B-B14F-4D97-AF65-F5344CB8AC3E}">
        <p14:creationId xmlns:p14="http://schemas.microsoft.com/office/powerpoint/2010/main" val="306404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dissolv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dissolv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05"/>
                                        </p:tgtEl>
                                        <p:attrNameLst>
                                          <p:attrName>style.visibility</p:attrName>
                                        </p:attrNameLst>
                                      </p:cBhvr>
                                      <p:to>
                                        <p:strVal val="visible"/>
                                      </p:to>
                                    </p:set>
                                    <p:animEffect transition="in" filter="dissolve">
                                      <p:cBhvr>
                                        <p:cTn id="17" dur="500"/>
                                        <p:tgtEl>
                                          <p:spTgt spid="10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dissolv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42"/>
                                        </p:tgtEl>
                                        <p:attrNameLst>
                                          <p:attrName>style.visibility</p:attrName>
                                        </p:attrNameLst>
                                      </p:cBhvr>
                                      <p:to>
                                        <p:strVal val="visible"/>
                                      </p:to>
                                    </p:set>
                                    <p:animEffect transition="in" filter="dissolve">
                                      <p:cBhvr>
                                        <p:cTn id="27" dur="500"/>
                                        <p:tgtEl>
                                          <p:spTgt spid="242"/>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
                                        </p:tgtEl>
                                        <p:attrNameLst>
                                          <p:attrName>style.visibility</p:attrName>
                                        </p:attrNameLst>
                                      </p:cBhvr>
                                      <p:to>
                                        <p:strVal val="visible"/>
                                      </p:to>
                                    </p:set>
                                    <p:animEffect transition="in" filter="dissolve">
                                      <p:cBhvr>
                                        <p:cTn id="32" dur="500"/>
                                        <p:tgtEl>
                                          <p:spTgt spid="104"/>
                                        </p:tgtEl>
                                      </p:cBhvr>
                                    </p:animEffect>
                                  </p:childTnLst>
                                </p:cTn>
                              </p:par>
                              <p:par>
                                <p:cTn id="33" presetID="9" presetClass="entr" presetSubtype="0" fill="hold" nodeType="withEffect">
                                  <p:stCondLst>
                                    <p:cond delay="0"/>
                                  </p:stCondLst>
                                  <p:childTnLst>
                                    <p:set>
                                      <p:cBhvr>
                                        <p:cTn id="34" dur="1" fill="hold">
                                          <p:stCondLst>
                                            <p:cond delay="0"/>
                                          </p:stCondLst>
                                        </p:cTn>
                                        <p:tgtEl>
                                          <p:spTgt spid="122"/>
                                        </p:tgtEl>
                                        <p:attrNameLst>
                                          <p:attrName>style.visibility</p:attrName>
                                        </p:attrNameLst>
                                      </p:cBhvr>
                                      <p:to>
                                        <p:strVal val="visible"/>
                                      </p:to>
                                    </p:set>
                                    <p:animEffect transition="in" filter="dissolve">
                                      <p:cBhvr>
                                        <p:cTn id="35" dur="500"/>
                                        <p:tgtEl>
                                          <p:spTgt spid="122"/>
                                        </p:tgtEl>
                                      </p:cBhvr>
                                    </p:animEffect>
                                  </p:childTnLst>
                                </p:cTn>
                              </p:par>
                              <p:par>
                                <p:cTn id="36" presetID="9" presetClass="entr" presetSubtype="0" fill="hold" nodeType="withEffect">
                                  <p:stCondLst>
                                    <p:cond delay="0"/>
                                  </p:stCondLst>
                                  <p:childTnLst>
                                    <p:set>
                                      <p:cBhvr>
                                        <p:cTn id="37" dur="1" fill="hold">
                                          <p:stCondLst>
                                            <p:cond delay="0"/>
                                          </p:stCondLst>
                                        </p:cTn>
                                        <p:tgtEl>
                                          <p:spTgt spid="130"/>
                                        </p:tgtEl>
                                        <p:attrNameLst>
                                          <p:attrName>style.visibility</p:attrName>
                                        </p:attrNameLst>
                                      </p:cBhvr>
                                      <p:to>
                                        <p:strVal val="visible"/>
                                      </p:to>
                                    </p:set>
                                    <p:animEffect transition="in" filter="dissolve">
                                      <p:cBhvr>
                                        <p:cTn id="38" dur="500"/>
                                        <p:tgtEl>
                                          <p:spTgt spid="130"/>
                                        </p:tgtEl>
                                      </p:cBhvr>
                                    </p:animEffect>
                                  </p:childTnLst>
                                </p:cTn>
                              </p:par>
                              <p:par>
                                <p:cTn id="39" presetID="9" presetClass="entr" presetSubtype="0" fill="hold" nodeType="withEffect">
                                  <p:stCondLst>
                                    <p:cond delay="0"/>
                                  </p:stCondLst>
                                  <p:childTnLst>
                                    <p:set>
                                      <p:cBhvr>
                                        <p:cTn id="40" dur="1" fill="hold">
                                          <p:stCondLst>
                                            <p:cond delay="0"/>
                                          </p:stCondLst>
                                        </p:cTn>
                                        <p:tgtEl>
                                          <p:spTgt spid="155"/>
                                        </p:tgtEl>
                                        <p:attrNameLst>
                                          <p:attrName>style.visibility</p:attrName>
                                        </p:attrNameLst>
                                      </p:cBhvr>
                                      <p:to>
                                        <p:strVal val="visible"/>
                                      </p:to>
                                    </p:set>
                                    <p:animEffect transition="in" filter="dissolve">
                                      <p:cBhvr>
                                        <p:cTn id="41" dur="500"/>
                                        <p:tgtEl>
                                          <p:spTgt spid="155"/>
                                        </p:tgtEl>
                                      </p:cBhvr>
                                    </p:animEffect>
                                  </p:childTnLst>
                                </p:cTn>
                              </p:par>
                              <p:par>
                                <p:cTn id="42" presetID="9" presetClass="entr" presetSubtype="0" fill="hold" nodeType="withEffect">
                                  <p:stCondLst>
                                    <p:cond delay="0"/>
                                  </p:stCondLst>
                                  <p:childTnLst>
                                    <p:set>
                                      <p:cBhvr>
                                        <p:cTn id="43" dur="1" fill="hold">
                                          <p:stCondLst>
                                            <p:cond delay="0"/>
                                          </p:stCondLst>
                                        </p:cTn>
                                        <p:tgtEl>
                                          <p:spTgt spid="179"/>
                                        </p:tgtEl>
                                        <p:attrNameLst>
                                          <p:attrName>style.visibility</p:attrName>
                                        </p:attrNameLst>
                                      </p:cBhvr>
                                      <p:to>
                                        <p:strVal val="visible"/>
                                      </p:to>
                                    </p:set>
                                    <p:animEffect transition="in" filter="dissolve">
                                      <p:cBhvr>
                                        <p:cTn id="44" dur="500"/>
                                        <p:tgtEl>
                                          <p:spTgt spid="179"/>
                                        </p:tgtEl>
                                      </p:cBhvr>
                                    </p:animEffect>
                                  </p:childTnLst>
                                </p:cTn>
                              </p:par>
                              <p:par>
                                <p:cTn id="45" presetID="9" presetClass="entr" presetSubtype="0" fill="hold" nodeType="withEffect">
                                  <p:stCondLst>
                                    <p:cond delay="0"/>
                                  </p:stCondLst>
                                  <p:childTnLst>
                                    <p:set>
                                      <p:cBhvr>
                                        <p:cTn id="46" dur="1" fill="hold">
                                          <p:stCondLst>
                                            <p:cond delay="0"/>
                                          </p:stCondLst>
                                        </p:cTn>
                                        <p:tgtEl>
                                          <p:spTgt spid="181"/>
                                        </p:tgtEl>
                                        <p:attrNameLst>
                                          <p:attrName>style.visibility</p:attrName>
                                        </p:attrNameLst>
                                      </p:cBhvr>
                                      <p:to>
                                        <p:strVal val="visible"/>
                                      </p:to>
                                    </p:set>
                                    <p:animEffect transition="in" filter="dissolve">
                                      <p:cBhvr>
                                        <p:cTn id="47" dur="500"/>
                                        <p:tgtEl>
                                          <p:spTgt spid="181"/>
                                        </p:tgtEl>
                                      </p:cBhvr>
                                    </p:animEffect>
                                  </p:childTnLst>
                                </p:cTn>
                              </p:par>
                              <p:par>
                                <p:cTn id="48" presetID="9" presetClass="entr" presetSubtype="0" fill="hold" nodeType="withEffect">
                                  <p:stCondLst>
                                    <p:cond delay="0"/>
                                  </p:stCondLst>
                                  <p:childTnLst>
                                    <p:set>
                                      <p:cBhvr>
                                        <p:cTn id="49" dur="1" fill="hold">
                                          <p:stCondLst>
                                            <p:cond delay="0"/>
                                          </p:stCondLst>
                                        </p:cTn>
                                        <p:tgtEl>
                                          <p:spTgt spid="103"/>
                                        </p:tgtEl>
                                        <p:attrNameLst>
                                          <p:attrName>style.visibility</p:attrName>
                                        </p:attrNameLst>
                                      </p:cBhvr>
                                      <p:to>
                                        <p:strVal val="visible"/>
                                      </p:to>
                                    </p:set>
                                    <p:animEffect transition="in" filter="dissolve">
                                      <p:cBhvr>
                                        <p:cTn id="50" dur="500"/>
                                        <p:tgtEl>
                                          <p:spTgt spid="103"/>
                                        </p:tgtEl>
                                      </p:cBhvr>
                                    </p:animEffect>
                                  </p:childTnLst>
                                </p:cTn>
                              </p:par>
                              <p:par>
                                <p:cTn id="51" presetID="9" presetClass="entr" presetSubtype="0" fill="hold" nodeType="withEffect">
                                  <p:stCondLst>
                                    <p:cond delay="0"/>
                                  </p:stCondLst>
                                  <p:childTnLst>
                                    <p:set>
                                      <p:cBhvr>
                                        <p:cTn id="52" dur="1" fill="hold">
                                          <p:stCondLst>
                                            <p:cond delay="0"/>
                                          </p:stCondLst>
                                        </p:cTn>
                                        <p:tgtEl>
                                          <p:spTgt spid="186"/>
                                        </p:tgtEl>
                                        <p:attrNameLst>
                                          <p:attrName>style.visibility</p:attrName>
                                        </p:attrNameLst>
                                      </p:cBhvr>
                                      <p:to>
                                        <p:strVal val="visible"/>
                                      </p:to>
                                    </p:set>
                                    <p:animEffect transition="in" filter="dissolve">
                                      <p:cBhvr>
                                        <p:cTn id="53" dur="500"/>
                                        <p:tgtEl>
                                          <p:spTgt spid="186"/>
                                        </p:tgtEl>
                                      </p:cBhvr>
                                    </p:animEffect>
                                  </p:childTnLst>
                                </p:cTn>
                              </p:par>
                              <p:par>
                                <p:cTn id="54" presetID="9" presetClass="entr" presetSubtype="0" fill="hold" nodeType="withEffect">
                                  <p:stCondLst>
                                    <p:cond delay="0"/>
                                  </p:stCondLst>
                                  <p:childTnLst>
                                    <p:set>
                                      <p:cBhvr>
                                        <p:cTn id="55" dur="1" fill="hold">
                                          <p:stCondLst>
                                            <p:cond delay="0"/>
                                          </p:stCondLst>
                                        </p:cTn>
                                        <p:tgtEl>
                                          <p:spTgt spid="106"/>
                                        </p:tgtEl>
                                        <p:attrNameLst>
                                          <p:attrName>style.visibility</p:attrName>
                                        </p:attrNameLst>
                                      </p:cBhvr>
                                      <p:to>
                                        <p:strVal val="visible"/>
                                      </p:to>
                                    </p:set>
                                    <p:animEffect transition="in" filter="dissolve">
                                      <p:cBhvr>
                                        <p:cTn id="56" dur="500"/>
                                        <p:tgtEl>
                                          <p:spTgt spid="106"/>
                                        </p:tgtEl>
                                      </p:cBhvr>
                                    </p:animEffect>
                                  </p:childTnLst>
                                </p:cTn>
                              </p:par>
                              <p:par>
                                <p:cTn id="57" presetID="9" presetClass="entr" presetSubtype="0" fill="hold" nodeType="withEffect">
                                  <p:stCondLst>
                                    <p:cond delay="0"/>
                                  </p:stCondLst>
                                  <p:childTnLst>
                                    <p:set>
                                      <p:cBhvr>
                                        <p:cTn id="58" dur="1" fill="hold">
                                          <p:stCondLst>
                                            <p:cond delay="0"/>
                                          </p:stCondLst>
                                        </p:cTn>
                                        <p:tgtEl>
                                          <p:spTgt spid="189"/>
                                        </p:tgtEl>
                                        <p:attrNameLst>
                                          <p:attrName>style.visibility</p:attrName>
                                        </p:attrNameLst>
                                      </p:cBhvr>
                                      <p:to>
                                        <p:strVal val="visible"/>
                                      </p:to>
                                    </p:set>
                                    <p:animEffect transition="in" filter="dissolve">
                                      <p:cBhvr>
                                        <p:cTn id="59" dur="500"/>
                                        <p:tgtEl>
                                          <p:spTgt spid="189"/>
                                        </p:tgtEl>
                                      </p:cBhvr>
                                    </p:animEffect>
                                  </p:childTnLst>
                                </p:cTn>
                              </p:par>
                              <p:par>
                                <p:cTn id="60" presetID="9" presetClass="entr" presetSubtype="0" fill="hold" nodeType="withEffect">
                                  <p:stCondLst>
                                    <p:cond delay="0"/>
                                  </p:stCondLst>
                                  <p:childTnLst>
                                    <p:set>
                                      <p:cBhvr>
                                        <p:cTn id="61" dur="1" fill="hold">
                                          <p:stCondLst>
                                            <p:cond delay="0"/>
                                          </p:stCondLst>
                                        </p:cTn>
                                        <p:tgtEl>
                                          <p:spTgt spid="114"/>
                                        </p:tgtEl>
                                        <p:attrNameLst>
                                          <p:attrName>style.visibility</p:attrName>
                                        </p:attrNameLst>
                                      </p:cBhvr>
                                      <p:to>
                                        <p:strVal val="visible"/>
                                      </p:to>
                                    </p:set>
                                    <p:animEffect transition="in" filter="dissolve">
                                      <p:cBhvr>
                                        <p:cTn id="62" dur="500"/>
                                        <p:tgtEl>
                                          <p:spTgt spid="114"/>
                                        </p:tgtEl>
                                      </p:cBhvr>
                                    </p:animEffect>
                                  </p:childTnLst>
                                </p:cTn>
                              </p:par>
                              <p:par>
                                <p:cTn id="63" presetID="9" presetClass="entr" presetSubtype="0" fill="hold" nodeType="withEffect">
                                  <p:stCondLst>
                                    <p:cond delay="0"/>
                                  </p:stCondLst>
                                  <p:childTnLst>
                                    <p:set>
                                      <p:cBhvr>
                                        <p:cTn id="64" dur="1" fill="hold">
                                          <p:stCondLst>
                                            <p:cond delay="0"/>
                                          </p:stCondLst>
                                        </p:cTn>
                                        <p:tgtEl>
                                          <p:spTgt spid="139"/>
                                        </p:tgtEl>
                                        <p:attrNameLst>
                                          <p:attrName>style.visibility</p:attrName>
                                        </p:attrNameLst>
                                      </p:cBhvr>
                                      <p:to>
                                        <p:strVal val="visible"/>
                                      </p:to>
                                    </p:set>
                                    <p:animEffect transition="in" filter="dissolve">
                                      <p:cBhvr>
                                        <p:cTn id="65" dur="500"/>
                                        <p:tgtEl>
                                          <p:spTgt spid="139"/>
                                        </p:tgtEl>
                                      </p:cBhvr>
                                    </p:animEffect>
                                  </p:childTnLst>
                                </p:cTn>
                              </p:par>
                              <p:par>
                                <p:cTn id="66" presetID="9" presetClass="entr" presetSubtype="0" fill="hold" nodeType="withEffect">
                                  <p:stCondLst>
                                    <p:cond delay="0"/>
                                  </p:stCondLst>
                                  <p:childTnLst>
                                    <p:set>
                                      <p:cBhvr>
                                        <p:cTn id="67" dur="1" fill="hold">
                                          <p:stCondLst>
                                            <p:cond delay="0"/>
                                          </p:stCondLst>
                                        </p:cTn>
                                        <p:tgtEl>
                                          <p:spTgt spid="192"/>
                                        </p:tgtEl>
                                        <p:attrNameLst>
                                          <p:attrName>style.visibility</p:attrName>
                                        </p:attrNameLst>
                                      </p:cBhvr>
                                      <p:to>
                                        <p:strVal val="visible"/>
                                      </p:to>
                                    </p:set>
                                    <p:animEffect transition="in" filter="dissolve">
                                      <p:cBhvr>
                                        <p:cTn id="68" dur="500"/>
                                        <p:tgtEl>
                                          <p:spTgt spid="192"/>
                                        </p:tgtEl>
                                      </p:cBhvr>
                                    </p:animEffect>
                                  </p:childTnLst>
                                </p:cTn>
                              </p:par>
                              <p:par>
                                <p:cTn id="69" presetID="9" presetClass="entr" presetSubtype="0" fill="hold" nodeType="withEffect">
                                  <p:stCondLst>
                                    <p:cond delay="0"/>
                                  </p:stCondLst>
                                  <p:childTnLst>
                                    <p:set>
                                      <p:cBhvr>
                                        <p:cTn id="70" dur="1" fill="hold">
                                          <p:stCondLst>
                                            <p:cond delay="0"/>
                                          </p:stCondLst>
                                        </p:cTn>
                                        <p:tgtEl>
                                          <p:spTgt spid="193"/>
                                        </p:tgtEl>
                                        <p:attrNameLst>
                                          <p:attrName>style.visibility</p:attrName>
                                        </p:attrNameLst>
                                      </p:cBhvr>
                                      <p:to>
                                        <p:strVal val="visible"/>
                                      </p:to>
                                    </p:set>
                                    <p:animEffect transition="in" filter="dissolve">
                                      <p:cBhvr>
                                        <p:cTn id="71" dur="500"/>
                                        <p:tgtEl>
                                          <p:spTgt spid="193"/>
                                        </p:tgtEl>
                                      </p:cBhvr>
                                    </p:animEffect>
                                  </p:childTnLst>
                                </p:cTn>
                              </p:par>
                              <p:par>
                                <p:cTn id="72" presetID="9" presetClass="entr" presetSubtype="0" fill="hold" nodeType="withEffect">
                                  <p:stCondLst>
                                    <p:cond delay="0"/>
                                  </p:stCondLst>
                                  <p:childTnLst>
                                    <p:set>
                                      <p:cBhvr>
                                        <p:cTn id="73" dur="1" fill="hold">
                                          <p:stCondLst>
                                            <p:cond delay="0"/>
                                          </p:stCondLst>
                                        </p:cTn>
                                        <p:tgtEl>
                                          <p:spTgt spid="194"/>
                                        </p:tgtEl>
                                        <p:attrNameLst>
                                          <p:attrName>style.visibility</p:attrName>
                                        </p:attrNameLst>
                                      </p:cBhvr>
                                      <p:to>
                                        <p:strVal val="visible"/>
                                      </p:to>
                                    </p:set>
                                    <p:animEffect transition="in" filter="dissolve">
                                      <p:cBhvr>
                                        <p:cTn id="74" dur="500"/>
                                        <p:tgtEl>
                                          <p:spTgt spid="194"/>
                                        </p:tgtEl>
                                      </p:cBhvr>
                                    </p:animEffect>
                                  </p:childTnLst>
                                </p:cTn>
                              </p:par>
                              <p:par>
                                <p:cTn id="75" presetID="9" presetClass="entr" presetSubtype="0" fill="hold" nodeType="withEffect">
                                  <p:stCondLst>
                                    <p:cond delay="0"/>
                                  </p:stCondLst>
                                  <p:childTnLst>
                                    <p:set>
                                      <p:cBhvr>
                                        <p:cTn id="76" dur="1" fill="hold">
                                          <p:stCondLst>
                                            <p:cond delay="0"/>
                                          </p:stCondLst>
                                        </p:cTn>
                                        <p:tgtEl>
                                          <p:spTgt spid="195"/>
                                        </p:tgtEl>
                                        <p:attrNameLst>
                                          <p:attrName>style.visibility</p:attrName>
                                        </p:attrNameLst>
                                      </p:cBhvr>
                                      <p:to>
                                        <p:strVal val="visible"/>
                                      </p:to>
                                    </p:set>
                                    <p:animEffect transition="in" filter="dissolve">
                                      <p:cBhvr>
                                        <p:cTn id="77" dur="500"/>
                                        <p:tgtEl>
                                          <p:spTgt spid="195"/>
                                        </p:tgtEl>
                                      </p:cBhvr>
                                    </p:animEffect>
                                  </p:childTnLst>
                                </p:cTn>
                              </p:par>
                              <p:par>
                                <p:cTn id="78" presetID="9" presetClass="entr" presetSubtype="0" fill="hold" nodeType="withEffect">
                                  <p:stCondLst>
                                    <p:cond delay="0"/>
                                  </p:stCondLst>
                                  <p:childTnLst>
                                    <p:set>
                                      <p:cBhvr>
                                        <p:cTn id="79" dur="1" fill="hold">
                                          <p:stCondLst>
                                            <p:cond delay="0"/>
                                          </p:stCondLst>
                                        </p:cTn>
                                        <p:tgtEl>
                                          <p:spTgt spid="196"/>
                                        </p:tgtEl>
                                        <p:attrNameLst>
                                          <p:attrName>style.visibility</p:attrName>
                                        </p:attrNameLst>
                                      </p:cBhvr>
                                      <p:to>
                                        <p:strVal val="visible"/>
                                      </p:to>
                                    </p:set>
                                    <p:animEffect transition="in" filter="dissolve">
                                      <p:cBhvr>
                                        <p:cTn id="80" dur="500"/>
                                        <p:tgtEl>
                                          <p:spTgt spid="19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2294"/>
                                        </p:tgtEl>
                                        <p:attrNameLst>
                                          <p:attrName>style.visibility</p:attrName>
                                        </p:attrNameLst>
                                      </p:cBhvr>
                                      <p:to>
                                        <p:strVal val="visible"/>
                                      </p:to>
                                    </p:set>
                                    <p:animEffect transition="in" filter="dissolve">
                                      <p:cBhvr>
                                        <p:cTn id="83" dur="500"/>
                                        <p:tgtEl>
                                          <p:spTgt spid="12294"/>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11"/>
                                        </p:tgtEl>
                                        <p:attrNameLst>
                                          <p:attrName>style.visibility</p:attrName>
                                        </p:attrNameLst>
                                      </p:cBhvr>
                                      <p:to>
                                        <p:strVal val="visible"/>
                                      </p:to>
                                    </p:set>
                                    <p:animEffect transition="in" filter="dissolve">
                                      <p:cBhvr>
                                        <p:cTn id="86" dur="500"/>
                                        <p:tgtEl>
                                          <p:spTgt spid="211"/>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12"/>
                                        </p:tgtEl>
                                        <p:attrNameLst>
                                          <p:attrName>style.visibility</p:attrName>
                                        </p:attrNameLst>
                                      </p:cBhvr>
                                      <p:to>
                                        <p:strVal val="visible"/>
                                      </p:to>
                                    </p:set>
                                    <p:animEffect transition="in" filter="dissolve">
                                      <p:cBhvr>
                                        <p:cTn id="89" dur="500"/>
                                        <p:tgtEl>
                                          <p:spTgt spid="212"/>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213"/>
                                        </p:tgtEl>
                                        <p:attrNameLst>
                                          <p:attrName>style.visibility</p:attrName>
                                        </p:attrNameLst>
                                      </p:cBhvr>
                                      <p:to>
                                        <p:strVal val="visible"/>
                                      </p:to>
                                    </p:set>
                                    <p:animEffect transition="in" filter="dissolve">
                                      <p:cBhvr>
                                        <p:cTn id="92" dur="500"/>
                                        <p:tgtEl>
                                          <p:spTgt spid="213"/>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215"/>
                                        </p:tgtEl>
                                        <p:attrNameLst>
                                          <p:attrName>style.visibility</p:attrName>
                                        </p:attrNameLst>
                                      </p:cBhvr>
                                      <p:to>
                                        <p:strVal val="visible"/>
                                      </p:to>
                                    </p:set>
                                    <p:animEffect transition="in" filter="dissolve">
                                      <p:cBhvr>
                                        <p:cTn id="95" dur="500"/>
                                        <p:tgtEl>
                                          <p:spTgt spid="21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214"/>
                                        </p:tgtEl>
                                        <p:attrNameLst>
                                          <p:attrName>style.visibility</p:attrName>
                                        </p:attrNameLst>
                                      </p:cBhvr>
                                      <p:to>
                                        <p:strVal val="visible"/>
                                      </p:to>
                                    </p:set>
                                    <p:animEffect transition="in" filter="dissolve">
                                      <p:cBhvr>
                                        <p:cTn id="98" dur="500"/>
                                        <p:tgtEl>
                                          <p:spTgt spid="214"/>
                                        </p:tgtEl>
                                      </p:cBhvr>
                                    </p:animEffect>
                                  </p:childTnLst>
                                </p:cTn>
                              </p:par>
                              <p:par>
                                <p:cTn id="99" presetID="9" presetClass="entr" presetSubtype="0" fill="hold" nodeType="withEffect">
                                  <p:stCondLst>
                                    <p:cond delay="0"/>
                                  </p:stCondLst>
                                  <p:childTnLst>
                                    <p:set>
                                      <p:cBhvr>
                                        <p:cTn id="100" dur="1" fill="hold">
                                          <p:stCondLst>
                                            <p:cond delay="0"/>
                                          </p:stCondLst>
                                        </p:cTn>
                                        <p:tgtEl>
                                          <p:spTgt spid="147"/>
                                        </p:tgtEl>
                                        <p:attrNameLst>
                                          <p:attrName>style.visibility</p:attrName>
                                        </p:attrNameLst>
                                      </p:cBhvr>
                                      <p:to>
                                        <p:strVal val="visible"/>
                                      </p:to>
                                    </p:set>
                                    <p:animEffect transition="in" filter="dissolve">
                                      <p:cBhvr>
                                        <p:cTn id="101" dur="500"/>
                                        <p:tgtEl>
                                          <p:spTgt spid="147"/>
                                        </p:tgtEl>
                                      </p:cBhvr>
                                    </p:animEffect>
                                  </p:childTnLst>
                                </p:cTn>
                              </p:par>
                              <p:par>
                                <p:cTn id="102" presetID="9" presetClass="entr" presetSubtype="0" fill="hold" nodeType="withEffect">
                                  <p:stCondLst>
                                    <p:cond delay="0"/>
                                  </p:stCondLst>
                                  <p:childTnLst>
                                    <p:set>
                                      <p:cBhvr>
                                        <p:cTn id="103" dur="1" fill="hold">
                                          <p:stCondLst>
                                            <p:cond delay="0"/>
                                          </p:stCondLst>
                                        </p:cTn>
                                        <p:tgtEl>
                                          <p:spTgt spid="171"/>
                                        </p:tgtEl>
                                        <p:attrNameLst>
                                          <p:attrName>style.visibility</p:attrName>
                                        </p:attrNameLst>
                                      </p:cBhvr>
                                      <p:to>
                                        <p:strVal val="visible"/>
                                      </p:to>
                                    </p:set>
                                    <p:animEffect transition="in" filter="dissolve">
                                      <p:cBhvr>
                                        <p:cTn id="104" dur="500"/>
                                        <p:tgtEl>
                                          <p:spTgt spid="171"/>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248"/>
                                        </p:tgtEl>
                                        <p:attrNameLst>
                                          <p:attrName>style.visibility</p:attrName>
                                        </p:attrNameLst>
                                      </p:cBhvr>
                                      <p:to>
                                        <p:strVal val="visible"/>
                                      </p:to>
                                    </p:set>
                                    <p:animEffect transition="in" filter="dissolve">
                                      <p:cBhvr>
                                        <p:cTn id="109" dur="500"/>
                                        <p:tgtEl>
                                          <p:spTgt spid="248"/>
                                        </p:tgtEl>
                                      </p:cBhvr>
                                    </p:animEffect>
                                  </p:childTnLst>
                                </p:cTn>
                              </p:par>
                            </p:childTnLst>
                          </p:cTn>
                        </p:par>
                      </p:childTnLst>
                    </p:cTn>
                  </p:par>
                  <p:par>
                    <p:cTn id="110" fill="hold">
                      <p:stCondLst>
                        <p:cond delay="indefinite"/>
                      </p:stCondLst>
                      <p:childTnLst>
                        <p:par>
                          <p:cTn id="111" fill="hold">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12301"/>
                                        </p:tgtEl>
                                        <p:attrNameLst>
                                          <p:attrName>style.visibility</p:attrName>
                                        </p:attrNameLst>
                                      </p:cBhvr>
                                      <p:to>
                                        <p:strVal val="visible"/>
                                      </p:to>
                                    </p:set>
                                    <p:animEffect transition="in" filter="dissolve">
                                      <p:cBhvr>
                                        <p:cTn id="114" dur="500"/>
                                        <p:tgtEl>
                                          <p:spTgt spid="12301"/>
                                        </p:tgtEl>
                                      </p:cBhvr>
                                    </p:animEffect>
                                  </p:childTnLst>
                                </p:cTn>
                              </p:par>
                            </p:childTnLst>
                          </p:cTn>
                        </p:par>
                      </p:childTnLst>
                    </p:cTn>
                  </p:par>
                  <p:par>
                    <p:cTn id="115" fill="hold">
                      <p:stCondLst>
                        <p:cond delay="indefinite"/>
                      </p:stCondLst>
                      <p:childTnLst>
                        <p:par>
                          <p:cTn id="116" fill="hold">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217"/>
                                        </p:tgtEl>
                                        <p:attrNameLst>
                                          <p:attrName>style.visibility</p:attrName>
                                        </p:attrNameLst>
                                      </p:cBhvr>
                                      <p:to>
                                        <p:strVal val="visible"/>
                                      </p:to>
                                    </p:set>
                                    <p:animEffect transition="in" filter="dissolve">
                                      <p:cBhvr>
                                        <p:cTn id="119" dur="500"/>
                                        <p:tgtEl>
                                          <p:spTgt spid="217"/>
                                        </p:tgtEl>
                                      </p:cBhvr>
                                    </p:animEffect>
                                  </p:childTnLst>
                                </p:cTn>
                              </p:par>
                            </p:childTnLst>
                          </p:cTn>
                        </p:par>
                      </p:childTnLst>
                    </p:cTn>
                  </p:par>
                  <p:par>
                    <p:cTn id="120" fill="hold">
                      <p:stCondLst>
                        <p:cond delay="indefinite"/>
                      </p:stCondLst>
                      <p:childTnLst>
                        <p:par>
                          <p:cTn id="121" fill="hold">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218"/>
                                        </p:tgtEl>
                                        <p:attrNameLst>
                                          <p:attrName>style.visibility</p:attrName>
                                        </p:attrNameLst>
                                      </p:cBhvr>
                                      <p:to>
                                        <p:strVal val="visible"/>
                                      </p:to>
                                    </p:set>
                                    <p:animEffect transition="in" filter="dissolve">
                                      <p:cBhvr>
                                        <p:cTn id="124" dur="500"/>
                                        <p:tgtEl>
                                          <p:spTgt spid="218"/>
                                        </p:tgtEl>
                                      </p:cBhvr>
                                    </p:animEffect>
                                  </p:childTnLst>
                                </p:cTn>
                              </p:par>
                            </p:childTnLst>
                          </p:cTn>
                        </p:par>
                      </p:childTnLst>
                    </p:cTn>
                  </p:par>
                  <p:par>
                    <p:cTn id="125" fill="hold">
                      <p:stCondLst>
                        <p:cond delay="indefinite"/>
                      </p:stCondLst>
                      <p:childTnLst>
                        <p:par>
                          <p:cTn id="126" fill="hold">
                            <p:stCondLst>
                              <p:cond delay="0"/>
                            </p:stCondLst>
                            <p:childTnLst>
                              <p:par>
                                <p:cTn id="127" presetID="9" presetClass="entr" presetSubtype="0" fill="hold" grpId="0" nodeType="clickEffect">
                                  <p:stCondLst>
                                    <p:cond delay="0"/>
                                  </p:stCondLst>
                                  <p:childTnLst>
                                    <p:set>
                                      <p:cBhvr>
                                        <p:cTn id="128" dur="1" fill="hold">
                                          <p:stCondLst>
                                            <p:cond delay="0"/>
                                          </p:stCondLst>
                                        </p:cTn>
                                        <p:tgtEl>
                                          <p:spTgt spid="219"/>
                                        </p:tgtEl>
                                        <p:attrNameLst>
                                          <p:attrName>style.visibility</p:attrName>
                                        </p:attrNameLst>
                                      </p:cBhvr>
                                      <p:to>
                                        <p:strVal val="visible"/>
                                      </p:to>
                                    </p:set>
                                    <p:animEffect transition="in" filter="dissolve">
                                      <p:cBhvr>
                                        <p:cTn id="129" dur="500"/>
                                        <p:tgtEl>
                                          <p:spTgt spid="219"/>
                                        </p:tgtEl>
                                      </p:cBhvr>
                                    </p:animEffect>
                                  </p:childTnLst>
                                </p:cTn>
                              </p:par>
                            </p:childTnLst>
                          </p:cTn>
                        </p:par>
                      </p:childTnLst>
                    </p:cTn>
                  </p:par>
                  <p:par>
                    <p:cTn id="130" fill="hold">
                      <p:stCondLst>
                        <p:cond delay="indefinite"/>
                      </p:stCondLst>
                      <p:childTnLst>
                        <p:par>
                          <p:cTn id="131" fill="hold">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220"/>
                                        </p:tgtEl>
                                        <p:attrNameLst>
                                          <p:attrName>style.visibility</p:attrName>
                                        </p:attrNameLst>
                                      </p:cBhvr>
                                      <p:to>
                                        <p:strVal val="visible"/>
                                      </p:to>
                                    </p:set>
                                    <p:animEffect transition="in" filter="dissolve">
                                      <p:cBhvr>
                                        <p:cTn id="134" dur="500"/>
                                        <p:tgtEl>
                                          <p:spTgt spid="220"/>
                                        </p:tgtEl>
                                      </p:cBhvr>
                                    </p:animEffect>
                                  </p:childTnLst>
                                  <p:subTnLst>
                                    <p:set>
                                      <p:cBhvr override="childStyle">
                                        <p:cTn dur="1" fill="hold" display="0" masterRel="nextClick" afterEffect="1"/>
                                        <p:tgtEl>
                                          <p:spTgt spid="220"/>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221"/>
                                        </p:tgtEl>
                                        <p:attrNameLst>
                                          <p:attrName>style.visibility</p:attrName>
                                        </p:attrNameLst>
                                      </p:cBhvr>
                                      <p:to>
                                        <p:strVal val="visible"/>
                                      </p:to>
                                    </p:set>
                                    <p:animEffect transition="in" filter="dissolve">
                                      <p:cBhvr>
                                        <p:cTn id="139" dur="500"/>
                                        <p:tgtEl>
                                          <p:spTgt spid="221"/>
                                        </p:tgtEl>
                                      </p:cBhvr>
                                    </p:animEffect>
                                  </p:childTnLst>
                                </p:cTn>
                              </p:par>
                            </p:childTnLst>
                          </p:cTn>
                        </p:par>
                      </p:childTnLst>
                    </p:cTn>
                  </p:par>
                  <p:par>
                    <p:cTn id="140" fill="hold">
                      <p:stCondLst>
                        <p:cond delay="indefinite"/>
                      </p:stCondLst>
                      <p:childTnLst>
                        <p:par>
                          <p:cTn id="141" fill="hold">
                            <p:stCondLst>
                              <p:cond delay="0"/>
                            </p:stCondLst>
                            <p:childTnLst>
                              <p:par>
                                <p:cTn id="142" presetID="9" presetClass="entr" presetSubtype="0" fill="hold" grpId="0" nodeType="clickEffect">
                                  <p:stCondLst>
                                    <p:cond delay="0"/>
                                  </p:stCondLst>
                                  <p:childTnLst>
                                    <p:set>
                                      <p:cBhvr>
                                        <p:cTn id="143" dur="1" fill="hold">
                                          <p:stCondLst>
                                            <p:cond delay="0"/>
                                          </p:stCondLst>
                                        </p:cTn>
                                        <p:tgtEl>
                                          <p:spTgt spid="236"/>
                                        </p:tgtEl>
                                        <p:attrNameLst>
                                          <p:attrName>style.visibility</p:attrName>
                                        </p:attrNameLst>
                                      </p:cBhvr>
                                      <p:to>
                                        <p:strVal val="visible"/>
                                      </p:to>
                                    </p:set>
                                    <p:animEffect transition="in" filter="dissolve">
                                      <p:cBhvr>
                                        <p:cTn id="144" dur="500"/>
                                        <p:tgtEl>
                                          <p:spTgt spid="236"/>
                                        </p:tgtEl>
                                      </p:cBhvr>
                                    </p:animEffect>
                                  </p:childTnLst>
                                </p:cTn>
                              </p:par>
                            </p:childTnLst>
                          </p:cTn>
                        </p:par>
                      </p:childTnLst>
                    </p:cTn>
                  </p:par>
                  <p:par>
                    <p:cTn id="145" fill="hold">
                      <p:stCondLst>
                        <p:cond delay="indefinite"/>
                      </p:stCondLst>
                      <p:childTnLst>
                        <p:par>
                          <p:cTn id="146" fill="hold">
                            <p:stCondLst>
                              <p:cond delay="0"/>
                            </p:stCondLst>
                            <p:childTnLst>
                              <p:par>
                                <p:cTn id="147" presetID="9" presetClass="entr" presetSubtype="0" fill="hold" nodeType="clickEffect">
                                  <p:stCondLst>
                                    <p:cond delay="0"/>
                                  </p:stCondLst>
                                  <p:childTnLst>
                                    <p:set>
                                      <p:cBhvr>
                                        <p:cTn id="148" dur="1" fill="hold">
                                          <p:stCondLst>
                                            <p:cond delay="0"/>
                                          </p:stCondLst>
                                        </p:cTn>
                                        <p:tgtEl>
                                          <p:spTgt spid="231"/>
                                        </p:tgtEl>
                                        <p:attrNameLst>
                                          <p:attrName>style.visibility</p:attrName>
                                        </p:attrNameLst>
                                      </p:cBhvr>
                                      <p:to>
                                        <p:strVal val="visible"/>
                                      </p:to>
                                    </p:set>
                                    <p:animEffect transition="in" filter="dissolve">
                                      <p:cBhvr>
                                        <p:cTn id="149" dur="500"/>
                                        <p:tgtEl>
                                          <p:spTgt spid="231"/>
                                        </p:tgtEl>
                                      </p:cBhvr>
                                    </p:animEffect>
                                  </p:childTnLst>
                                </p:cTn>
                              </p:par>
                              <p:par>
                                <p:cTn id="150" presetID="9" presetClass="entr" presetSubtype="0" fill="hold" nodeType="withEffect">
                                  <p:stCondLst>
                                    <p:cond delay="0"/>
                                  </p:stCondLst>
                                  <p:childTnLst>
                                    <p:set>
                                      <p:cBhvr>
                                        <p:cTn id="151" dur="1" fill="hold">
                                          <p:stCondLst>
                                            <p:cond delay="0"/>
                                          </p:stCondLst>
                                        </p:cTn>
                                        <p:tgtEl>
                                          <p:spTgt spid="223"/>
                                        </p:tgtEl>
                                        <p:attrNameLst>
                                          <p:attrName>style.visibility</p:attrName>
                                        </p:attrNameLst>
                                      </p:cBhvr>
                                      <p:to>
                                        <p:strVal val="visible"/>
                                      </p:to>
                                    </p:set>
                                    <p:animEffect transition="in" filter="dissolve">
                                      <p:cBhvr>
                                        <p:cTn id="152" dur="500"/>
                                        <p:tgtEl>
                                          <p:spTgt spid="223"/>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235"/>
                                        </p:tgtEl>
                                        <p:attrNameLst>
                                          <p:attrName>style.visibility</p:attrName>
                                        </p:attrNameLst>
                                      </p:cBhvr>
                                      <p:to>
                                        <p:strVal val="visible"/>
                                      </p:to>
                                    </p:set>
                                    <p:animEffect transition="in" filter="dissolve">
                                      <p:cBhvr>
                                        <p:cTn id="155" dur="500"/>
                                        <p:tgtEl>
                                          <p:spTgt spid="235"/>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240"/>
                                        </p:tgtEl>
                                        <p:attrNameLst>
                                          <p:attrName>style.visibility</p:attrName>
                                        </p:attrNameLst>
                                      </p:cBhvr>
                                      <p:to>
                                        <p:strVal val="visible"/>
                                      </p:to>
                                    </p:set>
                                    <p:animEffect transition="in" filter="dissolve">
                                      <p:cBhvr>
                                        <p:cTn id="160" dur="500"/>
                                        <p:tgtEl>
                                          <p:spTgt spid="240"/>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241"/>
                                        </p:tgtEl>
                                        <p:attrNameLst>
                                          <p:attrName>style.visibility</p:attrName>
                                        </p:attrNameLst>
                                      </p:cBhvr>
                                      <p:to>
                                        <p:strVal val="visible"/>
                                      </p:to>
                                    </p:set>
                                    <p:animEffect transition="in" filter="dissolve">
                                      <p:cBhvr>
                                        <p:cTn id="165" dur="500"/>
                                        <p:tgtEl>
                                          <p:spTgt spid="241"/>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249"/>
                                        </p:tgtEl>
                                        <p:attrNameLst>
                                          <p:attrName>style.visibility</p:attrName>
                                        </p:attrNameLst>
                                      </p:cBhvr>
                                      <p:to>
                                        <p:strVal val="visible"/>
                                      </p:to>
                                    </p:set>
                                    <p:animEffect transition="in" filter="dissolve">
                                      <p:cBhvr>
                                        <p:cTn id="170" dur="500"/>
                                        <p:tgtEl>
                                          <p:spTgt spid="2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30" grpId="0" animBg="1"/>
      <p:bldP spid="12294" grpId="0"/>
      <p:bldP spid="211" grpId="0"/>
      <p:bldP spid="212" grpId="0"/>
      <p:bldP spid="213" grpId="0"/>
      <p:bldP spid="215" grpId="0"/>
      <p:bldP spid="12301" grpId="0" animBg="1"/>
      <p:bldP spid="217" grpId="0" animBg="1"/>
      <p:bldP spid="218" grpId="0" animBg="1"/>
      <p:bldP spid="219" grpId="0" animBg="1"/>
      <p:bldP spid="214" grpId="0"/>
      <p:bldP spid="220" grpId="0" animBg="1"/>
      <p:bldP spid="221" grpId="0" animBg="1"/>
      <p:bldP spid="235" grpId="0"/>
      <p:bldP spid="236" grpId="0" animBg="1"/>
      <p:bldP spid="240" grpId="0" animBg="1"/>
      <p:bldP spid="241" grpId="0" animBg="1"/>
      <p:bldP spid="242" grpId="0"/>
      <p:bldP spid="248" grpId="0"/>
      <p:bldP spid="24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Resources</a:t>
            </a:r>
          </a:p>
        </p:txBody>
      </p:sp>
      <p:sp>
        <p:nvSpPr>
          <p:cNvPr id="3" name="Content Placeholder 2"/>
          <p:cNvSpPr>
            <a:spLocks noGrp="1"/>
          </p:cNvSpPr>
          <p:nvPr>
            <p:ph idx="1"/>
          </p:nvPr>
        </p:nvSpPr>
        <p:spPr>
          <a:xfrm>
            <a:off x="457200" y="1600200"/>
            <a:ext cx="8229600" cy="4828292"/>
          </a:xfrm>
        </p:spPr>
        <p:txBody>
          <a:bodyPr>
            <a:normAutofit lnSpcReduction="10000"/>
          </a:bodyPr>
          <a:lstStyle/>
          <a:p>
            <a:pPr>
              <a:lnSpc>
                <a:spcPct val="120000"/>
              </a:lnSpc>
            </a:pPr>
            <a:r>
              <a:rPr lang="en-US" dirty="0">
                <a:solidFill>
                  <a:schemeClr val="accent1"/>
                </a:solidFill>
              </a:rPr>
              <a:t>Trees and Binary Search Trees</a:t>
            </a:r>
          </a:p>
          <a:p>
            <a:pPr lvl="1"/>
            <a:r>
              <a:rPr lang="en-GB" sz="2000" dirty="0">
                <a:hlinkClick r:id="rId2"/>
              </a:rPr>
              <a:t>https://www.geeksforgeeks.org/bfs-vs-dfs-binary-tree/</a:t>
            </a:r>
            <a:r>
              <a:rPr lang="en-GB" sz="2000" dirty="0"/>
              <a:t>  BFS vs DFS for Binary Tree</a:t>
            </a:r>
          </a:p>
          <a:p>
            <a:pPr lvl="1"/>
            <a:r>
              <a:rPr lang="en-US" dirty="0">
                <a:hlinkClick r:id="rId3"/>
              </a:rPr>
              <a:t>http://www.openbookproject.net/thinkcs/archive/java/english/chap17.htm</a:t>
            </a:r>
            <a:r>
              <a:rPr lang="en-US" dirty="0"/>
              <a:t> -- explains trees, how to build and traverse it</a:t>
            </a:r>
          </a:p>
          <a:p>
            <a:pPr lvl="1"/>
            <a:r>
              <a:rPr lang="en-US" dirty="0">
                <a:hlinkClick r:id="rId4"/>
              </a:rPr>
              <a:t>http://algs4.cs.princeton.edu/32bst/</a:t>
            </a:r>
            <a:r>
              <a:rPr lang="en-US" dirty="0"/>
              <a:t> -- about binary search trees</a:t>
            </a:r>
          </a:p>
          <a:p>
            <a:pPr lvl="1"/>
            <a:r>
              <a:rPr lang="en-GB" dirty="0"/>
              <a:t>Data structures: Binary Search Tree</a:t>
            </a:r>
            <a:endParaRPr lang="en-US" dirty="0"/>
          </a:p>
          <a:p>
            <a:pPr lvl="2"/>
            <a:r>
              <a:rPr lang="en-US" dirty="0">
                <a:hlinkClick r:id="rId5"/>
              </a:rPr>
              <a:t>https://www.youtube.com/watch?v=pYT9F8_LFTM</a:t>
            </a:r>
            <a:endParaRPr lang="en-US" dirty="0"/>
          </a:p>
          <a:p>
            <a:pPr>
              <a:lnSpc>
                <a:spcPct val="120000"/>
              </a:lnSpc>
            </a:pPr>
            <a:r>
              <a:rPr lang="en-US" dirty="0">
                <a:solidFill>
                  <a:schemeClr val="accent1"/>
                </a:solidFill>
              </a:rPr>
              <a:t>Tries</a:t>
            </a:r>
          </a:p>
          <a:p>
            <a:pPr lvl="1"/>
            <a:r>
              <a:rPr lang="en-US" dirty="0">
                <a:hlinkClick r:id="rId6"/>
              </a:rPr>
              <a:t>https://www.toptal.com/java/the-trie-a-neglected-data-structure</a:t>
            </a:r>
            <a:r>
              <a:rPr lang="en-US" dirty="0"/>
              <a:t> --explains with solid example</a:t>
            </a:r>
          </a:p>
          <a:p>
            <a:pPr lvl="1"/>
            <a:r>
              <a:rPr lang="en-US" dirty="0">
                <a:hlinkClick r:id="rId7"/>
              </a:rPr>
              <a:t>https://www.topcoder.com/community/data-science/data-science-tutorials/using-tries/</a:t>
            </a:r>
            <a:r>
              <a:rPr lang="en-US" dirty="0"/>
              <a:t> -- explains as well as providing code</a:t>
            </a:r>
            <a:br>
              <a:rPr lang="en-US" dirty="0"/>
            </a:br>
            <a:endParaRPr lang="en-US" dirty="0"/>
          </a:p>
        </p:txBody>
      </p:sp>
    </p:spTree>
    <p:extLst>
      <p:ext uri="{BB962C8B-B14F-4D97-AF65-F5344CB8AC3E}">
        <p14:creationId xmlns:p14="http://schemas.microsoft.com/office/powerpoint/2010/main" val="33053407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Trees</a:t>
            </a:r>
          </a:p>
        </p:txBody>
      </p:sp>
      <p:grpSp>
        <p:nvGrpSpPr>
          <p:cNvPr id="4" name="Group 3"/>
          <p:cNvGrpSpPr/>
          <p:nvPr/>
        </p:nvGrpSpPr>
        <p:grpSpPr>
          <a:xfrm>
            <a:off x="498291" y="1416693"/>
            <a:ext cx="2802467" cy="2563307"/>
            <a:chOff x="992359" y="1297931"/>
            <a:chExt cx="2802467" cy="2563307"/>
          </a:xfrm>
        </p:grpSpPr>
        <p:sp>
          <p:nvSpPr>
            <p:cNvPr id="5" name="object 8"/>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13" name="Rectangle 12"/>
            <p:cNvSpPr/>
            <p:nvPr/>
          </p:nvSpPr>
          <p:spPr>
            <a:xfrm>
              <a:off x="1674096" y="3601552"/>
              <a:ext cx="1388458" cy="259686"/>
            </a:xfrm>
            <a:prstGeom prst="rect">
              <a:avLst/>
            </a:prstGeom>
            <a:ln w="9525">
              <a:noFill/>
            </a:ln>
          </p:spPr>
          <p:txBody>
            <a:bodyPr vert="horz" wrap="square" lIns="0" tIns="13335" rIns="0" bIns="0" rtlCol="0" anchor="ctr">
              <a:spAutoFit/>
            </a:bodyPr>
            <a:lstStyle/>
            <a:p>
              <a:pPr marL="12700" algn="ctr">
                <a:spcBef>
                  <a:spcPts val="105"/>
                </a:spcBef>
              </a:pPr>
              <a:r>
                <a:rPr lang="en-US" sz="1600" dirty="0">
                  <a:solidFill>
                    <a:schemeClr val="accent1"/>
                  </a:solidFill>
                  <a:latin typeface="Arial" charset="0"/>
                  <a:ea typeface="Arial" charset="0"/>
                  <a:cs typeface="Arial" charset="0"/>
                </a:rPr>
                <a:t>Family Trees</a:t>
              </a:r>
            </a:p>
          </p:txBody>
        </p:sp>
      </p:grpSp>
      <p:sp>
        <p:nvSpPr>
          <p:cNvPr id="14" name="object 27"/>
          <p:cNvSpPr txBox="1"/>
          <p:nvPr/>
        </p:nvSpPr>
        <p:spPr>
          <a:xfrm>
            <a:off x="3009604" y="1541994"/>
            <a:ext cx="878189" cy="338554"/>
          </a:xfrm>
          <a:prstGeom prst="rect">
            <a:avLst/>
          </a:prstGeom>
          <a:solidFill>
            <a:srgbClr val="E6A20E"/>
          </a:solidFill>
        </p:spPr>
        <p:txBody>
          <a:bodyPr wrap="square">
            <a:spAutoFit/>
          </a:bodyPr>
          <a:lstStyle>
            <a:defPPr>
              <a:defRPr lang="en-US"/>
            </a:defPPr>
            <a:lvl1pPr algn="ctr">
              <a:defRPr>
                <a:latin typeface="Arial"/>
                <a:cs typeface="Arial"/>
              </a:defRPr>
            </a:lvl1pPr>
          </a:lstStyle>
          <a:p>
            <a:r>
              <a:rPr lang="en-US" sz="1600" dirty="0"/>
              <a:t>parent</a:t>
            </a:r>
            <a:endParaRPr sz="1600" dirty="0"/>
          </a:p>
        </p:txBody>
      </p:sp>
      <p:sp>
        <p:nvSpPr>
          <p:cNvPr id="15" name="object 27"/>
          <p:cNvSpPr txBox="1"/>
          <p:nvPr/>
        </p:nvSpPr>
        <p:spPr>
          <a:xfrm>
            <a:off x="3524879" y="2285302"/>
            <a:ext cx="739321"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child</a:t>
            </a:r>
            <a:endParaRPr dirty="0"/>
          </a:p>
        </p:txBody>
      </p:sp>
      <p:sp>
        <p:nvSpPr>
          <p:cNvPr id="16" name="object 27"/>
          <p:cNvSpPr txBox="1"/>
          <p:nvPr/>
        </p:nvSpPr>
        <p:spPr>
          <a:xfrm>
            <a:off x="3633045" y="3036913"/>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a:t>leaf</a:t>
            </a:r>
            <a:endParaRPr dirty="0"/>
          </a:p>
        </p:txBody>
      </p:sp>
      <p:cxnSp>
        <p:nvCxnSpPr>
          <p:cNvPr id="18" name="Straight Arrow Connector 17"/>
          <p:cNvCxnSpPr/>
          <p:nvPr/>
        </p:nvCxnSpPr>
        <p:spPr>
          <a:xfrm flipH="1">
            <a:off x="2257600" y="1693922"/>
            <a:ext cx="73234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cxnSpLocks/>
            <a:stCxn id="15" idx="1"/>
          </p:cNvCxnSpPr>
          <p:nvPr/>
        </p:nvCxnSpPr>
        <p:spPr>
          <a:xfrm flipH="1">
            <a:off x="3035005" y="2454579"/>
            <a:ext cx="489874" cy="9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object 27"/>
          <p:cNvSpPr txBox="1"/>
          <p:nvPr/>
        </p:nvSpPr>
        <p:spPr>
          <a:xfrm>
            <a:off x="457200" y="1225035"/>
            <a:ext cx="631155"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root</a:t>
            </a:r>
            <a:endParaRPr dirty="0"/>
          </a:p>
        </p:txBody>
      </p:sp>
      <p:cxnSp>
        <p:nvCxnSpPr>
          <p:cNvPr id="23" name="Straight Arrow Connector 22"/>
          <p:cNvCxnSpPr>
            <a:stCxn id="16" idx="1"/>
          </p:cNvCxnSpPr>
          <p:nvPr/>
        </p:nvCxnSpPr>
        <p:spPr>
          <a:xfrm flipH="1">
            <a:off x="3317692" y="3206190"/>
            <a:ext cx="315353"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108241" y="1454955"/>
            <a:ext cx="370425" cy="1086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Rectangle 30"/>
          <p:cNvSpPr/>
          <p:nvPr/>
        </p:nvSpPr>
        <p:spPr>
          <a:xfrm>
            <a:off x="4685116" y="1345333"/>
            <a:ext cx="4316140" cy="1785104"/>
          </a:xfrm>
          <a:prstGeom prst="rect">
            <a:avLst/>
          </a:prstGeom>
          <a:ln>
            <a:solidFill>
              <a:schemeClr val="accent1"/>
            </a:solidFill>
          </a:ln>
        </p:spPr>
        <p:txBody>
          <a:bodyPr wrap="square">
            <a:spAutoFit/>
          </a:bodyPr>
          <a:lstStyle/>
          <a:p>
            <a:pPr>
              <a:spcBef>
                <a:spcPts val="400"/>
              </a:spcBef>
              <a:spcAft>
                <a:spcPts val="400"/>
              </a:spcAft>
            </a:pPr>
            <a:r>
              <a:rPr lang="en-US" dirty="0">
                <a:latin typeface="Arial" charset="0"/>
                <a:ea typeface="Arial" charset="0"/>
                <a:cs typeface="Arial" charset="0"/>
              </a:rPr>
              <a:t>What defines a tree? </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Single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Each node can have only one parent (except for root)</a:t>
            </a:r>
          </a:p>
          <a:p>
            <a:pPr marL="285750" indent="-285750">
              <a:spcBef>
                <a:spcPts val="400"/>
              </a:spcBef>
              <a:spcAft>
                <a:spcPts val="400"/>
              </a:spcAft>
              <a:buClr>
                <a:schemeClr val="accent6"/>
              </a:buClr>
              <a:buFont typeface="Wingdings" charset="2"/>
              <a:buChar char="§"/>
            </a:pPr>
            <a:r>
              <a:rPr lang="en-US" dirty="0">
                <a:latin typeface="Arial" charset="0"/>
                <a:ea typeface="Arial" charset="0"/>
                <a:cs typeface="Arial" charset="0"/>
              </a:rPr>
              <a:t>No cycles in a tree</a:t>
            </a:r>
          </a:p>
        </p:txBody>
      </p:sp>
      <p:grpSp>
        <p:nvGrpSpPr>
          <p:cNvPr id="61" name="Group 60"/>
          <p:cNvGrpSpPr/>
          <p:nvPr/>
        </p:nvGrpSpPr>
        <p:grpSpPr>
          <a:xfrm>
            <a:off x="197278" y="4505025"/>
            <a:ext cx="1978309" cy="1358432"/>
            <a:chOff x="461549" y="4606937"/>
            <a:chExt cx="1978309" cy="1358432"/>
          </a:xfrm>
        </p:grpSpPr>
        <p:sp>
          <p:nvSpPr>
            <p:cNvPr id="40" name="object 11"/>
            <p:cNvSpPr/>
            <p:nvPr/>
          </p:nvSpPr>
          <p:spPr>
            <a:xfrm flipH="1">
              <a:off x="1419757" y="5163119"/>
              <a:ext cx="56291" cy="224646"/>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13"/>
            <p:cNvSpPr/>
            <p:nvPr/>
          </p:nvSpPr>
          <p:spPr>
            <a:xfrm>
              <a:off x="1154656" y="5393991"/>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6" name="object 19"/>
            <p:cNvSpPr/>
            <p:nvPr/>
          </p:nvSpPr>
          <p:spPr>
            <a:xfrm>
              <a:off x="1108241" y="4606937"/>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48" name="object 22"/>
            <p:cNvSpPr/>
            <p:nvPr/>
          </p:nvSpPr>
          <p:spPr>
            <a:xfrm>
              <a:off x="789436" y="5084247"/>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9" name="object 23"/>
            <p:cNvSpPr/>
            <p:nvPr/>
          </p:nvSpPr>
          <p:spPr>
            <a:xfrm>
              <a:off x="1647630" y="5066499"/>
              <a:ext cx="407223" cy="38754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0" name="object 24"/>
            <p:cNvSpPr/>
            <p:nvPr/>
          </p:nvSpPr>
          <p:spPr>
            <a:xfrm>
              <a:off x="461549" y="5389224"/>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8"/>
            <p:cNvSpPr/>
            <p:nvPr/>
          </p:nvSpPr>
          <p:spPr>
            <a:xfrm>
              <a:off x="1847763" y="540982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grpSp>
      <p:sp>
        <p:nvSpPr>
          <p:cNvPr id="53" name="object 11"/>
          <p:cNvSpPr/>
          <p:nvPr/>
        </p:nvSpPr>
        <p:spPr>
          <a:xfrm>
            <a:off x="6101626" y="5358596"/>
            <a:ext cx="286229" cy="217229"/>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8" name="object 22"/>
          <p:cNvSpPr/>
          <p:nvPr/>
        </p:nvSpPr>
        <p:spPr>
          <a:xfrm>
            <a:off x="5460878" y="461509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9" name="object 23"/>
          <p:cNvSpPr/>
          <p:nvPr/>
        </p:nvSpPr>
        <p:spPr>
          <a:xfrm>
            <a:off x="6101626" y="4639656"/>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0" name="object 24"/>
          <p:cNvSpPr/>
          <p:nvPr/>
        </p:nvSpPr>
        <p:spPr>
          <a:xfrm>
            <a:off x="5132991" y="492006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2" name="object 19"/>
          <p:cNvSpPr/>
          <p:nvPr/>
        </p:nvSpPr>
        <p:spPr>
          <a:xfrm>
            <a:off x="3132454" y="44796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3" name="object 22"/>
          <p:cNvSpPr/>
          <p:nvPr/>
        </p:nvSpPr>
        <p:spPr>
          <a:xfrm>
            <a:off x="2813649" y="4940001"/>
            <a:ext cx="380746" cy="303517"/>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4" name="object 24"/>
          <p:cNvSpPr/>
          <p:nvPr/>
        </p:nvSpPr>
        <p:spPr>
          <a:xfrm>
            <a:off x="2485762" y="5244978"/>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5" name="object 19"/>
          <p:cNvSpPr/>
          <p:nvPr/>
        </p:nvSpPr>
        <p:spPr>
          <a:xfrm>
            <a:off x="4119018" y="4678869"/>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66" name="object 12"/>
          <p:cNvSpPr/>
          <p:nvPr/>
        </p:nvSpPr>
        <p:spPr>
          <a:xfrm>
            <a:off x="5621952" y="5404385"/>
            <a:ext cx="314483" cy="209698"/>
          </a:xfrm>
          <a:custGeom>
            <a:avLst/>
            <a:gdLst/>
            <a:ahLst/>
            <a:cxnLst/>
            <a:rect l="l" t="t" r="r" b="b"/>
            <a:pathLst>
              <a:path w="765175" h="628014">
                <a:moveTo>
                  <a:pt x="0" y="0"/>
                </a:moveTo>
                <a:lnTo>
                  <a:pt x="764666" y="627887"/>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7" name="object 8"/>
          <p:cNvSpPr/>
          <p:nvPr/>
        </p:nvSpPr>
        <p:spPr>
          <a:xfrm>
            <a:off x="7998039" y="52873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8" name="object 11"/>
          <p:cNvSpPr/>
          <p:nvPr/>
        </p:nvSpPr>
        <p:spPr>
          <a:xfrm>
            <a:off x="8278250" y="4975392"/>
            <a:ext cx="380746" cy="303517"/>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0" name="object 13"/>
          <p:cNvSpPr/>
          <p:nvPr/>
        </p:nvSpPr>
        <p:spPr>
          <a:xfrm>
            <a:off x="8362948" y="45050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3" name="object 22"/>
          <p:cNvSpPr/>
          <p:nvPr/>
        </p:nvSpPr>
        <p:spPr>
          <a:xfrm>
            <a:off x="7320195" y="4964587"/>
            <a:ext cx="264208" cy="321265"/>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4" name="object 23"/>
          <p:cNvSpPr/>
          <p:nvPr/>
        </p:nvSpPr>
        <p:spPr>
          <a:xfrm>
            <a:off x="7892505" y="4964587"/>
            <a:ext cx="382970" cy="314322"/>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5" name="object 24"/>
          <p:cNvSpPr/>
          <p:nvPr/>
        </p:nvSpPr>
        <p:spPr>
          <a:xfrm>
            <a:off x="6992308" y="5287312"/>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7" name="Rectangle 76"/>
          <p:cNvSpPr/>
          <p:nvPr/>
        </p:nvSpPr>
        <p:spPr>
          <a:xfrm>
            <a:off x="133662" y="4241485"/>
            <a:ext cx="2170553" cy="1905468"/>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8" name="Rectangle 77"/>
          <p:cNvSpPr/>
          <p:nvPr/>
        </p:nvSpPr>
        <p:spPr>
          <a:xfrm>
            <a:off x="2377444" y="4232389"/>
            <a:ext cx="1447081" cy="1914563"/>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9" name="Rectangle 78"/>
          <p:cNvSpPr/>
          <p:nvPr/>
        </p:nvSpPr>
        <p:spPr>
          <a:xfrm>
            <a:off x="3891999" y="4241485"/>
            <a:ext cx="1071572" cy="190546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object 13"/>
          <p:cNvSpPr/>
          <p:nvPr/>
        </p:nvSpPr>
        <p:spPr>
          <a:xfrm>
            <a:off x="5691218" y="55446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2" name="object 8"/>
          <p:cNvSpPr/>
          <p:nvPr/>
        </p:nvSpPr>
        <p:spPr>
          <a:xfrm>
            <a:off x="6232075" y="491166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6FAC46"/>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7" name="object 19"/>
          <p:cNvSpPr/>
          <p:nvPr/>
        </p:nvSpPr>
        <p:spPr>
          <a:xfrm>
            <a:off x="5660507" y="4269243"/>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0" name="Rectangle 79"/>
          <p:cNvSpPr/>
          <p:nvPr/>
        </p:nvSpPr>
        <p:spPr>
          <a:xfrm>
            <a:off x="5031124" y="4232389"/>
            <a:ext cx="1863353" cy="1914561"/>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p:cNvSpPr/>
          <p:nvPr/>
        </p:nvSpPr>
        <p:spPr>
          <a:xfrm>
            <a:off x="6957716" y="4232389"/>
            <a:ext cx="2067395" cy="1906846"/>
          </a:xfrm>
          <a:prstGeom prst="rect">
            <a:avLst/>
          </a:prstGeom>
          <a:no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bject 19"/>
          <p:cNvSpPr/>
          <p:nvPr/>
        </p:nvSpPr>
        <p:spPr>
          <a:xfrm>
            <a:off x="7452726" y="450502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2" name="TextBox 81"/>
          <p:cNvSpPr txBox="1"/>
          <p:nvPr/>
        </p:nvSpPr>
        <p:spPr>
          <a:xfrm>
            <a:off x="148749"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A</a:t>
            </a:r>
          </a:p>
        </p:txBody>
      </p:sp>
      <p:sp>
        <p:nvSpPr>
          <p:cNvPr id="83" name="TextBox 82"/>
          <p:cNvSpPr txBox="1"/>
          <p:nvPr/>
        </p:nvSpPr>
        <p:spPr>
          <a:xfrm>
            <a:off x="2399431" y="4252841"/>
            <a:ext cx="338554"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B</a:t>
            </a:r>
          </a:p>
        </p:txBody>
      </p:sp>
      <p:sp>
        <p:nvSpPr>
          <p:cNvPr id="84" name="TextBox 83"/>
          <p:cNvSpPr txBox="1"/>
          <p:nvPr/>
        </p:nvSpPr>
        <p:spPr>
          <a:xfrm>
            <a:off x="3915725"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C</a:t>
            </a:r>
          </a:p>
        </p:txBody>
      </p:sp>
      <p:sp>
        <p:nvSpPr>
          <p:cNvPr id="85" name="TextBox 84"/>
          <p:cNvSpPr txBox="1"/>
          <p:nvPr/>
        </p:nvSpPr>
        <p:spPr>
          <a:xfrm>
            <a:off x="5039743" y="4252841"/>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D</a:t>
            </a:r>
          </a:p>
        </p:txBody>
      </p:sp>
      <p:sp>
        <p:nvSpPr>
          <p:cNvPr id="86" name="TextBox 85"/>
          <p:cNvSpPr txBox="1"/>
          <p:nvPr/>
        </p:nvSpPr>
        <p:spPr>
          <a:xfrm>
            <a:off x="6962055" y="4235907"/>
            <a:ext cx="351378" cy="369332"/>
          </a:xfrm>
          <a:prstGeom prst="rect">
            <a:avLst/>
          </a:prstGeom>
          <a:noFill/>
        </p:spPr>
        <p:txBody>
          <a:bodyPr wrap="none" rtlCol="0">
            <a:spAutoFit/>
          </a:bodyPr>
          <a:lstStyle/>
          <a:p>
            <a:r>
              <a:rPr lang="en-US" dirty="0">
                <a:solidFill>
                  <a:schemeClr val="accent1"/>
                </a:solidFill>
                <a:latin typeface="Arial" charset="0"/>
                <a:ea typeface="Arial" charset="0"/>
                <a:cs typeface="Arial" charset="0"/>
              </a:rPr>
              <a:t>E</a:t>
            </a:r>
          </a:p>
        </p:txBody>
      </p:sp>
      <p:sp>
        <p:nvSpPr>
          <p:cNvPr id="87" name="Rectangle 86"/>
          <p:cNvSpPr/>
          <p:nvPr/>
        </p:nvSpPr>
        <p:spPr>
          <a:xfrm>
            <a:off x="4703255" y="3379158"/>
            <a:ext cx="2314924" cy="400110"/>
          </a:xfrm>
          <a:prstGeom prst="rect">
            <a:avLst/>
          </a:prstGeom>
          <a:solidFill>
            <a:srgbClr val="FF0000"/>
          </a:solidFill>
        </p:spPr>
        <p:txBody>
          <a:bodyPr wrap="square">
            <a:spAutoFit/>
          </a:bodyPr>
          <a:lstStyle/>
          <a:p>
            <a:pPr algn="ctr"/>
            <a:r>
              <a:rPr lang="en-US" sz="2000" dirty="0">
                <a:solidFill>
                  <a:schemeClr val="bg1"/>
                </a:solidFill>
                <a:latin typeface="Arial"/>
                <a:cs typeface="Arial"/>
              </a:rPr>
              <a:t>Which are trees? </a:t>
            </a:r>
          </a:p>
        </p:txBody>
      </p:sp>
      <p:sp>
        <p:nvSpPr>
          <p:cNvPr id="69" name="TextBox 68">
            <a:extLst>
              <a:ext uri="{FF2B5EF4-FFF2-40B4-BE49-F238E27FC236}">
                <a16:creationId xmlns:a16="http://schemas.microsoft.com/office/drawing/2014/main" id="{D79BC0B0-EBC8-EC49-9ADA-E3DBA11F7CF1}"/>
              </a:ext>
            </a:extLst>
          </p:cNvPr>
          <p:cNvSpPr txBox="1"/>
          <p:nvPr/>
        </p:nvSpPr>
        <p:spPr>
          <a:xfrm>
            <a:off x="1780704" y="432113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1" name="TextBox 70">
            <a:extLst>
              <a:ext uri="{FF2B5EF4-FFF2-40B4-BE49-F238E27FC236}">
                <a16:creationId xmlns:a16="http://schemas.microsoft.com/office/drawing/2014/main" id="{4CA47656-99C9-0F42-ABF6-8C68551A7EBA}"/>
              </a:ext>
            </a:extLst>
          </p:cNvPr>
          <p:cNvSpPr txBox="1"/>
          <p:nvPr/>
        </p:nvSpPr>
        <p:spPr>
          <a:xfrm>
            <a:off x="3240949" y="5638493"/>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76" name="TextBox 75">
            <a:extLst>
              <a:ext uri="{FF2B5EF4-FFF2-40B4-BE49-F238E27FC236}">
                <a16:creationId xmlns:a16="http://schemas.microsoft.com/office/drawing/2014/main" id="{386E9D34-521F-FD49-A39F-EFA29B3ECED3}"/>
              </a:ext>
            </a:extLst>
          </p:cNvPr>
          <p:cNvSpPr txBox="1"/>
          <p:nvPr/>
        </p:nvSpPr>
        <p:spPr>
          <a:xfrm>
            <a:off x="4438723" y="5619324"/>
            <a:ext cx="415498" cy="461665"/>
          </a:xfrm>
          <a:prstGeom prst="rect">
            <a:avLst/>
          </a:prstGeom>
          <a:noFill/>
        </p:spPr>
        <p:txBody>
          <a:bodyPr wrap="none" rtlCol="0">
            <a:spAutoFit/>
          </a:bodyPr>
          <a:lstStyle/>
          <a:p>
            <a:r>
              <a:rPr lang="en-US" sz="2400" b="1" dirty="0">
                <a:solidFill>
                  <a:srgbClr val="00B050"/>
                </a:solidFill>
                <a:latin typeface="Bauhaus 93" pitchFamily="82" charset="77"/>
              </a:rPr>
              <a:t>✓</a:t>
            </a:r>
          </a:p>
        </p:txBody>
      </p:sp>
      <p:sp>
        <p:nvSpPr>
          <p:cNvPr id="88" name="TextBox 87">
            <a:extLst>
              <a:ext uri="{FF2B5EF4-FFF2-40B4-BE49-F238E27FC236}">
                <a16:creationId xmlns:a16="http://schemas.microsoft.com/office/drawing/2014/main" id="{5FB72F59-4EEB-0F4E-9E3A-B492FD6680F8}"/>
              </a:ext>
            </a:extLst>
          </p:cNvPr>
          <p:cNvSpPr txBox="1"/>
          <p:nvPr/>
        </p:nvSpPr>
        <p:spPr>
          <a:xfrm>
            <a:off x="6469366" y="5638170"/>
            <a:ext cx="394660" cy="400110"/>
          </a:xfrm>
          <a:prstGeom prst="rect">
            <a:avLst/>
          </a:prstGeom>
          <a:noFill/>
        </p:spPr>
        <p:txBody>
          <a:bodyPr wrap="none" rtlCol="0">
            <a:spAutoFit/>
          </a:bodyPr>
          <a:lstStyle/>
          <a:p>
            <a:r>
              <a:rPr lang="en-US" sz="2000" b="1" dirty="0">
                <a:solidFill>
                  <a:srgbClr val="FF0000"/>
                </a:solidFill>
              </a:rPr>
              <a:t>✗</a:t>
            </a:r>
          </a:p>
        </p:txBody>
      </p:sp>
      <p:sp>
        <p:nvSpPr>
          <p:cNvPr id="89" name="TextBox 88">
            <a:extLst>
              <a:ext uri="{FF2B5EF4-FFF2-40B4-BE49-F238E27FC236}">
                <a16:creationId xmlns:a16="http://schemas.microsoft.com/office/drawing/2014/main" id="{312D2086-F8D8-2741-B8B7-A98ABBB20D9E}"/>
              </a:ext>
            </a:extLst>
          </p:cNvPr>
          <p:cNvSpPr txBox="1"/>
          <p:nvPr/>
        </p:nvSpPr>
        <p:spPr>
          <a:xfrm>
            <a:off x="8616173" y="5639358"/>
            <a:ext cx="373820" cy="369332"/>
          </a:xfrm>
          <a:prstGeom prst="rect">
            <a:avLst/>
          </a:prstGeom>
          <a:noFill/>
        </p:spPr>
        <p:txBody>
          <a:bodyPr wrap="none" rtlCol="0">
            <a:spAutoFit/>
          </a:bodyPr>
          <a:lstStyle/>
          <a:p>
            <a:r>
              <a:rPr lang="en-US" b="1" dirty="0">
                <a:solidFill>
                  <a:srgbClr val="FF0000"/>
                </a:solidFill>
              </a:rPr>
              <a:t>✗</a:t>
            </a:r>
          </a:p>
        </p:txBody>
      </p:sp>
      <p:sp>
        <p:nvSpPr>
          <p:cNvPr id="24" name="TextBox 23">
            <a:extLst>
              <a:ext uri="{FF2B5EF4-FFF2-40B4-BE49-F238E27FC236}">
                <a16:creationId xmlns:a16="http://schemas.microsoft.com/office/drawing/2014/main" id="{569A0471-8EEA-524F-97FF-FB9E879AA6AC}"/>
              </a:ext>
            </a:extLst>
          </p:cNvPr>
          <p:cNvSpPr txBox="1"/>
          <p:nvPr/>
        </p:nvSpPr>
        <p:spPr>
          <a:xfrm>
            <a:off x="2890515" y="1928546"/>
            <a:ext cx="1755609"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only has one parent</a:t>
            </a:r>
          </a:p>
        </p:txBody>
      </p:sp>
      <p:sp>
        <p:nvSpPr>
          <p:cNvPr id="91" name="TextBox 90">
            <a:extLst>
              <a:ext uri="{FF2B5EF4-FFF2-40B4-BE49-F238E27FC236}">
                <a16:creationId xmlns:a16="http://schemas.microsoft.com/office/drawing/2014/main" id="{4EC4FC06-70F9-3845-8011-B68912C58775}"/>
              </a:ext>
            </a:extLst>
          </p:cNvPr>
          <p:cNvSpPr txBox="1"/>
          <p:nvPr/>
        </p:nvSpPr>
        <p:spPr>
          <a:xfrm>
            <a:off x="1150982" y="1032617"/>
            <a:ext cx="1725152"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has no parent node</a:t>
            </a:r>
          </a:p>
        </p:txBody>
      </p:sp>
      <p:sp>
        <p:nvSpPr>
          <p:cNvPr id="92" name="TextBox 91">
            <a:extLst>
              <a:ext uri="{FF2B5EF4-FFF2-40B4-BE49-F238E27FC236}">
                <a16:creationId xmlns:a16="http://schemas.microsoft.com/office/drawing/2014/main" id="{DCA46D10-6E28-B248-9705-3DBCCCBE81D3}"/>
              </a:ext>
            </a:extLst>
          </p:cNvPr>
          <p:cNvSpPr txBox="1"/>
          <p:nvPr/>
        </p:nvSpPr>
        <p:spPr>
          <a:xfrm>
            <a:off x="2685465" y="3566425"/>
            <a:ext cx="196560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nodes without children</a:t>
            </a:r>
          </a:p>
        </p:txBody>
      </p:sp>
      <p:sp>
        <p:nvSpPr>
          <p:cNvPr id="93" name="Rectangle 92">
            <a:extLst>
              <a:ext uri="{FF2B5EF4-FFF2-40B4-BE49-F238E27FC236}">
                <a16:creationId xmlns:a16="http://schemas.microsoft.com/office/drawing/2014/main" id="{8E54FAA7-3229-474A-ABE1-1C082E666BDC}"/>
              </a:ext>
            </a:extLst>
          </p:cNvPr>
          <p:cNvSpPr/>
          <p:nvPr/>
        </p:nvSpPr>
        <p:spPr>
          <a:xfrm>
            <a:off x="671119" y="2075306"/>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4781BFB1-2AF3-1440-B245-5BD1A06204A7}"/>
              </a:ext>
            </a:extLst>
          </p:cNvPr>
          <p:cNvSpPr/>
          <p:nvPr/>
        </p:nvSpPr>
        <p:spPr>
          <a:xfrm>
            <a:off x="2276244" y="2060179"/>
            <a:ext cx="835038" cy="738412"/>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F89D720F-5910-2243-803C-88508192AED1}"/>
              </a:ext>
            </a:extLst>
          </p:cNvPr>
          <p:cNvSpPr/>
          <p:nvPr/>
        </p:nvSpPr>
        <p:spPr>
          <a:xfrm>
            <a:off x="385086" y="2860094"/>
            <a:ext cx="2932605" cy="687516"/>
          </a:xfrm>
          <a:prstGeom prst="rect">
            <a:avLst/>
          </a:prstGeom>
          <a:noFill/>
          <a:ln w="127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6" name="TextBox 95">
            <a:extLst>
              <a:ext uri="{FF2B5EF4-FFF2-40B4-BE49-F238E27FC236}">
                <a16:creationId xmlns:a16="http://schemas.microsoft.com/office/drawing/2014/main" id="{9B154572-7E5B-B545-B7ED-956F0AD83B19}"/>
              </a:ext>
            </a:extLst>
          </p:cNvPr>
          <p:cNvSpPr txBox="1"/>
          <p:nvPr/>
        </p:nvSpPr>
        <p:spPr>
          <a:xfrm>
            <a:off x="558410" y="424693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7" name="TextBox 96">
            <a:extLst>
              <a:ext uri="{FF2B5EF4-FFF2-40B4-BE49-F238E27FC236}">
                <a16:creationId xmlns:a16="http://schemas.microsoft.com/office/drawing/2014/main" id="{F1856FB4-BA14-0840-9E59-17B260F59783}"/>
              </a:ext>
            </a:extLst>
          </p:cNvPr>
          <p:cNvSpPr txBox="1"/>
          <p:nvPr/>
        </p:nvSpPr>
        <p:spPr>
          <a:xfrm>
            <a:off x="299752" y="5854801"/>
            <a:ext cx="1875835"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3 children (all leaves)</a:t>
            </a:r>
          </a:p>
        </p:txBody>
      </p:sp>
      <p:sp>
        <p:nvSpPr>
          <p:cNvPr id="98" name="TextBox 97">
            <a:extLst>
              <a:ext uri="{FF2B5EF4-FFF2-40B4-BE49-F238E27FC236}">
                <a16:creationId xmlns:a16="http://schemas.microsoft.com/office/drawing/2014/main" id="{6D6DD452-971F-4B41-B8D5-D1783B47AE57}"/>
              </a:ext>
            </a:extLst>
          </p:cNvPr>
          <p:cNvSpPr txBox="1"/>
          <p:nvPr/>
        </p:nvSpPr>
        <p:spPr>
          <a:xfrm>
            <a:off x="2632102" y="4406170"/>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99" name="TextBox 98">
            <a:extLst>
              <a:ext uri="{FF2B5EF4-FFF2-40B4-BE49-F238E27FC236}">
                <a16:creationId xmlns:a16="http://schemas.microsoft.com/office/drawing/2014/main" id="{E8D11F17-F76E-2A42-B78B-987DD5C4DA66}"/>
              </a:ext>
            </a:extLst>
          </p:cNvPr>
          <p:cNvSpPr txBox="1"/>
          <p:nvPr/>
        </p:nvSpPr>
        <p:spPr>
          <a:xfrm>
            <a:off x="4402584" y="4371092"/>
            <a:ext cx="492443"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root</a:t>
            </a:r>
          </a:p>
        </p:txBody>
      </p:sp>
      <p:sp>
        <p:nvSpPr>
          <p:cNvPr id="100" name="TextBox 99">
            <a:extLst>
              <a:ext uri="{FF2B5EF4-FFF2-40B4-BE49-F238E27FC236}">
                <a16:creationId xmlns:a16="http://schemas.microsoft.com/office/drawing/2014/main" id="{D51C7FDB-4816-6B42-AE45-245C61B7C234}"/>
              </a:ext>
            </a:extLst>
          </p:cNvPr>
          <p:cNvSpPr txBox="1"/>
          <p:nvPr/>
        </p:nvSpPr>
        <p:spPr>
          <a:xfrm>
            <a:off x="2519998" y="5828056"/>
            <a:ext cx="473206"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leaf</a:t>
            </a:r>
          </a:p>
        </p:txBody>
      </p:sp>
      <p:sp>
        <p:nvSpPr>
          <p:cNvPr id="101" name="TextBox 100">
            <a:extLst>
              <a:ext uri="{FF2B5EF4-FFF2-40B4-BE49-F238E27FC236}">
                <a16:creationId xmlns:a16="http://schemas.microsoft.com/office/drawing/2014/main" id="{5D0F5609-4415-0244-8B13-FF59AF0CA07E}"/>
              </a:ext>
            </a:extLst>
          </p:cNvPr>
          <p:cNvSpPr txBox="1"/>
          <p:nvPr/>
        </p:nvSpPr>
        <p:spPr>
          <a:xfrm>
            <a:off x="5003158" y="5569070"/>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
        <p:nvSpPr>
          <p:cNvPr id="102" name="TextBox 101">
            <a:extLst>
              <a:ext uri="{FF2B5EF4-FFF2-40B4-BE49-F238E27FC236}">
                <a16:creationId xmlns:a16="http://schemas.microsoft.com/office/drawing/2014/main" id="{E03E0AD0-F285-814A-8F0B-AFF14540F298}"/>
              </a:ext>
            </a:extLst>
          </p:cNvPr>
          <p:cNvSpPr txBox="1"/>
          <p:nvPr/>
        </p:nvSpPr>
        <p:spPr>
          <a:xfrm>
            <a:off x="4896489" y="6255289"/>
            <a:ext cx="2241255"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Cycle: two different paths </a:t>
            </a:r>
          </a:p>
          <a:p>
            <a:r>
              <a:rPr lang="en-US" sz="1400" dirty="0">
                <a:solidFill>
                  <a:schemeClr val="accent6"/>
                </a:solidFill>
                <a:latin typeface="Arial" charset="0"/>
                <a:ea typeface="Arial" charset="0"/>
                <a:cs typeface="Arial" charset="0"/>
              </a:rPr>
              <a:t>between a pair of nodes</a:t>
            </a:r>
          </a:p>
        </p:txBody>
      </p:sp>
      <p:sp>
        <p:nvSpPr>
          <p:cNvPr id="103" name="TextBox 102">
            <a:extLst>
              <a:ext uri="{FF2B5EF4-FFF2-40B4-BE49-F238E27FC236}">
                <a16:creationId xmlns:a16="http://schemas.microsoft.com/office/drawing/2014/main" id="{BE7D7FCB-92A6-B74F-8FEE-5A37E8CCE7F5}"/>
              </a:ext>
            </a:extLst>
          </p:cNvPr>
          <p:cNvSpPr txBox="1"/>
          <p:nvPr/>
        </p:nvSpPr>
        <p:spPr>
          <a:xfrm>
            <a:off x="7693905" y="4197248"/>
            <a:ext cx="910827" cy="307777"/>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roots</a:t>
            </a:r>
          </a:p>
        </p:txBody>
      </p:sp>
      <p:sp>
        <p:nvSpPr>
          <p:cNvPr id="104" name="TextBox 103">
            <a:extLst>
              <a:ext uri="{FF2B5EF4-FFF2-40B4-BE49-F238E27FC236}">
                <a16:creationId xmlns:a16="http://schemas.microsoft.com/office/drawing/2014/main" id="{54B760FF-8994-674F-BF8D-7B3F804EF679}"/>
              </a:ext>
            </a:extLst>
          </p:cNvPr>
          <p:cNvSpPr txBox="1"/>
          <p:nvPr/>
        </p:nvSpPr>
        <p:spPr>
          <a:xfrm>
            <a:off x="7597622" y="5620217"/>
            <a:ext cx="780983" cy="523220"/>
          </a:xfrm>
          <a:prstGeom prst="rect">
            <a:avLst/>
          </a:prstGeom>
          <a:noFill/>
        </p:spPr>
        <p:txBody>
          <a:bodyPr wrap="none" rtlCol="0">
            <a:spAutoFit/>
          </a:bodyPr>
          <a:lstStyle/>
          <a:p>
            <a:r>
              <a:rPr lang="en-US" sz="1400" dirty="0">
                <a:solidFill>
                  <a:schemeClr val="accent6"/>
                </a:solidFill>
                <a:latin typeface="Arial" charset="0"/>
                <a:ea typeface="Arial" charset="0"/>
                <a:cs typeface="Arial" charset="0"/>
              </a:rPr>
              <a:t>two </a:t>
            </a:r>
          </a:p>
          <a:p>
            <a:r>
              <a:rPr lang="en-US" sz="1400" dirty="0">
                <a:solidFill>
                  <a:schemeClr val="accent6"/>
                </a:solidFill>
                <a:latin typeface="Arial" charset="0"/>
                <a:ea typeface="Arial" charset="0"/>
                <a:cs typeface="Arial" charset="0"/>
              </a:rPr>
              <a:t>parents</a:t>
            </a:r>
          </a:p>
        </p:txBody>
      </p:sp>
    </p:spTree>
    <p:extLst>
      <p:ext uri="{BB962C8B-B14F-4D97-AF65-F5344CB8AC3E}">
        <p14:creationId xmlns:p14="http://schemas.microsoft.com/office/powerpoint/2010/main" val="1527948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dissolv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par>
                                <p:cTn id="21" presetID="9" presetClass="entr" presetSubtype="0" fill="hold" nodeType="with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dissolve">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dissolv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dissolv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91"/>
                                        </p:tgtEl>
                                        <p:attrNameLst>
                                          <p:attrName>style.visibility</p:attrName>
                                        </p:attrNameLst>
                                      </p:cBhvr>
                                      <p:to>
                                        <p:strVal val="visible"/>
                                      </p:to>
                                    </p:set>
                                    <p:animEffect transition="in" filter="dissolve">
                                      <p:cBhvr>
                                        <p:cTn id="41" dur="500"/>
                                        <p:tgtEl>
                                          <p:spTgt spid="91"/>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95"/>
                                        </p:tgtEl>
                                        <p:attrNameLst>
                                          <p:attrName>style.visibility</p:attrName>
                                        </p:attrNameLst>
                                      </p:cBhvr>
                                      <p:to>
                                        <p:strVal val="visible"/>
                                      </p:to>
                                    </p:set>
                                    <p:animEffect transition="in" filter="dissolve">
                                      <p:cBhvr>
                                        <p:cTn id="46" dur="500"/>
                                        <p:tgtEl>
                                          <p:spTgt spid="95"/>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94"/>
                                        </p:tgtEl>
                                        <p:attrNameLst>
                                          <p:attrName>style.visibility</p:attrName>
                                        </p:attrNameLst>
                                      </p:cBhvr>
                                      <p:to>
                                        <p:strVal val="visible"/>
                                      </p:to>
                                    </p:set>
                                    <p:animEffect transition="in" filter="dissolve">
                                      <p:cBhvr>
                                        <p:cTn id="49" dur="500"/>
                                        <p:tgtEl>
                                          <p:spTgt spid="94"/>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93"/>
                                        </p:tgtEl>
                                        <p:attrNameLst>
                                          <p:attrName>style.visibility</p:attrName>
                                        </p:attrNameLst>
                                      </p:cBhvr>
                                      <p:to>
                                        <p:strVal val="visible"/>
                                      </p:to>
                                    </p:set>
                                    <p:animEffect transition="in" filter="dissolve">
                                      <p:cBhvr>
                                        <p:cTn id="52" dur="500"/>
                                        <p:tgtEl>
                                          <p:spTgt spid="93"/>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92"/>
                                        </p:tgtEl>
                                        <p:attrNameLst>
                                          <p:attrName>style.visibility</p:attrName>
                                        </p:attrNameLst>
                                      </p:cBhvr>
                                      <p:to>
                                        <p:strVal val="visible"/>
                                      </p:to>
                                    </p:set>
                                    <p:animEffect transition="in" filter="dissolve">
                                      <p:cBhvr>
                                        <p:cTn id="57" dur="500"/>
                                        <p:tgtEl>
                                          <p:spTgt spid="92"/>
                                        </p:tgtEl>
                                      </p:cBhvr>
                                    </p:animEffect>
                                  </p:childTnLst>
                                </p:cTn>
                              </p:par>
                              <p:par>
                                <p:cTn id="58" presetID="9" presetClass="entr" presetSubtype="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dissolve">
                                      <p:cBhvr>
                                        <p:cTn id="60" dur="500"/>
                                        <p:tgtEl>
                                          <p:spTgt spid="23"/>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16"/>
                                        </p:tgtEl>
                                        <p:attrNameLst>
                                          <p:attrName>style.visibility</p:attrName>
                                        </p:attrNameLst>
                                      </p:cBhvr>
                                      <p:to>
                                        <p:strVal val="visible"/>
                                      </p:to>
                                    </p:set>
                                    <p:animEffect transition="in" filter="dissolve">
                                      <p:cBhvr>
                                        <p:cTn id="63" dur="5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9" presetClass="entr" presetSubtype="0" fill="hold" grpId="1" nodeType="clickEffect">
                                  <p:stCondLst>
                                    <p:cond delay="0"/>
                                  </p:stCondLst>
                                  <p:childTnLst>
                                    <p:set>
                                      <p:cBhvr>
                                        <p:cTn id="67" dur="1" fill="hold">
                                          <p:stCondLst>
                                            <p:cond delay="0"/>
                                          </p:stCondLst>
                                        </p:cTn>
                                        <p:tgtEl>
                                          <p:spTgt spid="31">
                                            <p:bg/>
                                          </p:spTgt>
                                        </p:tgtEl>
                                        <p:attrNameLst>
                                          <p:attrName>style.visibility</p:attrName>
                                        </p:attrNameLst>
                                      </p:cBhvr>
                                      <p:to>
                                        <p:strVal val="visible"/>
                                      </p:to>
                                    </p:set>
                                    <p:animEffect transition="in" filter="dissolve">
                                      <p:cBhvr>
                                        <p:cTn id="68" dur="500"/>
                                        <p:tgtEl>
                                          <p:spTgt spid="31">
                                            <p:bg/>
                                          </p:spTgt>
                                        </p:tgtEl>
                                      </p:cBhvr>
                                    </p:animEffect>
                                  </p:childTnLst>
                                </p:cTn>
                              </p:par>
                              <p:par>
                                <p:cTn id="69" presetID="9" presetClass="entr" presetSubtype="0" fill="hold" grpId="1" nodeType="withEffect">
                                  <p:stCondLst>
                                    <p:cond delay="0"/>
                                  </p:stCondLst>
                                  <p:childTnLst>
                                    <p:set>
                                      <p:cBhvr>
                                        <p:cTn id="70" dur="1" fill="hold">
                                          <p:stCondLst>
                                            <p:cond delay="0"/>
                                          </p:stCondLst>
                                        </p:cTn>
                                        <p:tgtEl>
                                          <p:spTgt spid="31">
                                            <p:txEl>
                                              <p:pRg st="0" end="0"/>
                                            </p:txEl>
                                          </p:spTgt>
                                        </p:tgtEl>
                                        <p:attrNameLst>
                                          <p:attrName>style.visibility</p:attrName>
                                        </p:attrNameLst>
                                      </p:cBhvr>
                                      <p:to>
                                        <p:strVal val="visible"/>
                                      </p:to>
                                    </p:set>
                                    <p:animEffect transition="in" filter="dissolve">
                                      <p:cBhvr>
                                        <p:cTn id="71" dur="500"/>
                                        <p:tgtEl>
                                          <p:spTgt spid="31">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nodeType="clickEffect">
                                  <p:stCondLst>
                                    <p:cond delay="0"/>
                                  </p:stCondLst>
                                  <p:childTnLst>
                                    <p:set>
                                      <p:cBhvr>
                                        <p:cTn id="75" dur="1" fill="hold">
                                          <p:stCondLst>
                                            <p:cond delay="0"/>
                                          </p:stCondLst>
                                        </p:cTn>
                                        <p:tgtEl>
                                          <p:spTgt spid="31">
                                            <p:txEl>
                                              <p:pRg st="1" end="1"/>
                                            </p:txEl>
                                          </p:spTgt>
                                        </p:tgtEl>
                                        <p:attrNameLst>
                                          <p:attrName>style.visibility</p:attrName>
                                        </p:attrNameLst>
                                      </p:cBhvr>
                                      <p:to>
                                        <p:strVal val="visible"/>
                                      </p:to>
                                    </p:set>
                                    <p:animEffect transition="in" filter="dissolve">
                                      <p:cBhvr>
                                        <p:cTn id="76" dur="500"/>
                                        <p:tgtEl>
                                          <p:spTgt spid="31">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1">
                                            <p:txEl>
                                              <p:pRg st="2" end="2"/>
                                            </p:txEl>
                                          </p:spTgt>
                                        </p:tgtEl>
                                        <p:attrNameLst>
                                          <p:attrName>style.visibility</p:attrName>
                                        </p:attrNameLst>
                                      </p:cBhvr>
                                      <p:to>
                                        <p:strVal val="visible"/>
                                      </p:to>
                                    </p:set>
                                    <p:animEffect transition="in" filter="dissolve">
                                      <p:cBhvr>
                                        <p:cTn id="81" dur="500"/>
                                        <p:tgtEl>
                                          <p:spTgt spid="31">
                                            <p:txEl>
                                              <p:pRg st="2" end="2"/>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1">
                                            <p:txEl>
                                              <p:pRg st="3" end="3"/>
                                            </p:txEl>
                                          </p:spTgt>
                                        </p:tgtEl>
                                        <p:attrNameLst>
                                          <p:attrName>style.visibility</p:attrName>
                                        </p:attrNameLst>
                                      </p:cBhvr>
                                      <p:to>
                                        <p:strVal val="visible"/>
                                      </p:to>
                                    </p:set>
                                    <p:animEffect transition="in" filter="dissolve">
                                      <p:cBhvr>
                                        <p:cTn id="86" dur="500"/>
                                        <p:tgtEl>
                                          <p:spTgt spid="31">
                                            <p:txEl>
                                              <p:pRg st="3" end="3"/>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87"/>
                                        </p:tgtEl>
                                        <p:attrNameLst>
                                          <p:attrName>style.visibility</p:attrName>
                                        </p:attrNameLst>
                                      </p:cBhvr>
                                      <p:to>
                                        <p:strVal val="visible"/>
                                      </p:to>
                                    </p:set>
                                    <p:animEffect transition="in" filter="dissolve">
                                      <p:cBhvr>
                                        <p:cTn id="91" dur="500"/>
                                        <p:tgtEl>
                                          <p:spTgt spid="87"/>
                                        </p:tgtEl>
                                      </p:cBhvr>
                                    </p:animEffect>
                                  </p:childTnLst>
                                </p:cTn>
                              </p:par>
                            </p:childTnLst>
                          </p:cTn>
                        </p:par>
                      </p:childTnLst>
                    </p:cTn>
                  </p:par>
                  <p:par>
                    <p:cTn id="92" fill="hold">
                      <p:stCondLst>
                        <p:cond delay="indefinite"/>
                      </p:stCondLst>
                      <p:childTnLst>
                        <p:par>
                          <p:cTn id="93" fill="hold">
                            <p:stCondLst>
                              <p:cond delay="0"/>
                            </p:stCondLst>
                            <p:childTnLst>
                              <p:par>
                                <p:cTn id="94" presetID="9" presetClass="entr" presetSubtype="0" fill="hold" nodeType="clickEffect">
                                  <p:stCondLst>
                                    <p:cond delay="0"/>
                                  </p:stCondLst>
                                  <p:childTnLst>
                                    <p:set>
                                      <p:cBhvr>
                                        <p:cTn id="95" dur="1" fill="hold">
                                          <p:stCondLst>
                                            <p:cond delay="0"/>
                                          </p:stCondLst>
                                        </p:cTn>
                                        <p:tgtEl>
                                          <p:spTgt spid="61"/>
                                        </p:tgtEl>
                                        <p:attrNameLst>
                                          <p:attrName>style.visibility</p:attrName>
                                        </p:attrNameLst>
                                      </p:cBhvr>
                                      <p:to>
                                        <p:strVal val="visible"/>
                                      </p:to>
                                    </p:set>
                                    <p:animEffect transition="in" filter="dissolve">
                                      <p:cBhvr>
                                        <p:cTn id="96" dur="500"/>
                                        <p:tgtEl>
                                          <p:spTgt spid="61"/>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animEffect transition="in" filter="dissolve">
                                      <p:cBhvr>
                                        <p:cTn id="99" dur="500"/>
                                        <p:tgtEl>
                                          <p:spTgt spid="77"/>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2"/>
                                        </p:tgtEl>
                                        <p:attrNameLst>
                                          <p:attrName>style.visibility</p:attrName>
                                        </p:attrNameLst>
                                      </p:cBhvr>
                                      <p:to>
                                        <p:strVal val="visible"/>
                                      </p:to>
                                    </p:set>
                                    <p:animEffect transition="in" filter="dissolve">
                                      <p:cBhvr>
                                        <p:cTn id="102" dur="500"/>
                                        <p:tgtEl>
                                          <p:spTgt spid="82"/>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69"/>
                                        </p:tgtEl>
                                        <p:attrNameLst>
                                          <p:attrName>style.visibility</p:attrName>
                                        </p:attrNameLst>
                                      </p:cBhvr>
                                      <p:to>
                                        <p:strVal val="visible"/>
                                      </p:to>
                                    </p:set>
                                    <p:animEffect transition="in" filter="dissolve">
                                      <p:cBhvr>
                                        <p:cTn id="107" dur="500"/>
                                        <p:tgtEl>
                                          <p:spTgt spid="69"/>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96"/>
                                        </p:tgtEl>
                                        <p:attrNameLst>
                                          <p:attrName>style.visibility</p:attrName>
                                        </p:attrNameLst>
                                      </p:cBhvr>
                                      <p:to>
                                        <p:strVal val="visible"/>
                                      </p:to>
                                    </p:set>
                                    <p:animEffect transition="in" filter="dissolve">
                                      <p:cBhvr>
                                        <p:cTn id="112" dur="500"/>
                                        <p:tgtEl>
                                          <p:spTgt spid="9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97"/>
                                        </p:tgtEl>
                                        <p:attrNameLst>
                                          <p:attrName>style.visibility</p:attrName>
                                        </p:attrNameLst>
                                      </p:cBhvr>
                                      <p:to>
                                        <p:strVal val="visible"/>
                                      </p:to>
                                    </p:set>
                                    <p:animEffect transition="in" filter="dissolve">
                                      <p:cBhvr>
                                        <p:cTn id="115" dur="500"/>
                                        <p:tgtEl>
                                          <p:spTgt spid="97"/>
                                        </p:tgtEl>
                                      </p:cBhvr>
                                    </p:animEffec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grpId="0" nodeType="clickEffect">
                                  <p:stCondLst>
                                    <p:cond delay="0"/>
                                  </p:stCondLst>
                                  <p:childTnLst>
                                    <p:set>
                                      <p:cBhvr>
                                        <p:cTn id="119" dur="1" fill="hold">
                                          <p:stCondLst>
                                            <p:cond delay="0"/>
                                          </p:stCondLst>
                                        </p:cTn>
                                        <p:tgtEl>
                                          <p:spTgt spid="62"/>
                                        </p:tgtEl>
                                        <p:attrNameLst>
                                          <p:attrName>style.visibility</p:attrName>
                                        </p:attrNameLst>
                                      </p:cBhvr>
                                      <p:to>
                                        <p:strVal val="visible"/>
                                      </p:to>
                                    </p:set>
                                    <p:animEffect transition="in" filter="dissolve">
                                      <p:cBhvr>
                                        <p:cTn id="120" dur="500"/>
                                        <p:tgtEl>
                                          <p:spTgt spid="62"/>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63"/>
                                        </p:tgtEl>
                                        <p:attrNameLst>
                                          <p:attrName>style.visibility</p:attrName>
                                        </p:attrNameLst>
                                      </p:cBhvr>
                                      <p:to>
                                        <p:strVal val="visible"/>
                                      </p:to>
                                    </p:set>
                                    <p:animEffect transition="in" filter="dissolve">
                                      <p:cBhvr>
                                        <p:cTn id="123" dur="500"/>
                                        <p:tgtEl>
                                          <p:spTgt spid="63"/>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64"/>
                                        </p:tgtEl>
                                        <p:attrNameLst>
                                          <p:attrName>style.visibility</p:attrName>
                                        </p:attrNameLst>
                                      </p:cBhvr>
                                      <p:to>
                                        <p:strVal val="visible"/>
                                      </p:to>
                                    </p:set>
                                    <p:animEffect transition="in" filter="dissolve">
                                      <p:cBhvr>
                                        <p:cTn id="126" dur="500"/>
                                        <p:tgtEl>
                                          <p:spTgt spid="64"/>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78"/>
                                        </p:tgtEl>
                                        <p:attrNameLst>
                                          <p:attrName>style.visibility</p:attrName>
                                        </p:attrNameLst>
                                      </p:cBhvr>
                                      <p:to>
                                        <p:strVal val="visible"/>
                                      </p:to>
                                    </p:set>
                                    <p:animEffect transition="in" filter="dissolve">
                                      <p:cBhvr>
                                        <p:cTn id="129" dur="500"/>
                                        <p:tgtEl>
                                          <p:spTgt spid="7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83"/>
                                        </p:tgtEl>
                                        <p:attrNameLst>
                                          <p:attrName>style.visibility</p:attrName>
                                        </p:attrNameLst>
                                      </p:cBhvr>
                                      <p:to>
                                        <p:strVal val="visible"/>
                                      </p:to>
                                    </p:set>
                                    <p:animEffect transition="in" filter="dissolve">
                                      <p:cBhvr>
                                        <p:cTn id="132" dur="500"/>
                                        <p:tgtEl>
                                          <p:spTgt spid="83"/>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71"/>
                                        </p:tgtEl>
                                        <p:attrNameLst>
                                          <p:attrName>style.visibility</p:attrName>
                                        </p:attrNameLst>
                                      </p:cBhvr>
                                      <p:to>
                                        <p:strVal val="visible"/>
                                      </p:to>
                                    </p:set>
                                    <p:animEffect transition="in" filter="dissolve">
                                      <p:cBhvr>
                                        <p:cTn id="137" dur="500"/>
                                        <p:tgtEl>
                                          <p:spTgt spid="71"/>
                                        </p:tgtEl>
                                      </p:cBhvr>
                                    </p:animEffect>
                                  </p:childTnLst>
                                </p:cTn>
                              </p:par>
                            </p:childTnLst>
                          </p:cTn>
                        </p:par>
                      </p:childTnLst>
                    </p:cTn>
                  </p:par>
                  <p:par>
                    <p:cTn id="138" fill="hold">
                      <p:stCondLst>
                        <p:cond delay="indefinite"/>
                      </p:stCondLst>
                      <p:childTnLst>
                        <p:par>
                          <p:cTn id="139" fill="hold">
                            <p:stCondLst>
                              <p:cond delay="0"/>
                            </p:stCondLst>
                            <p:childTnLst>
                              <p:par>
                                <p:cTn id="140" presetID="9" presetClass="entr" presetSubtype="0" fill="hold" grpId="0" nodeType="clickEffect">
                                  <p:stCondLst>
                                    <p:cond delay="0"/>
                                  </p:stCondLst>
                                  <p:childTnLst>
                                    <p:set>
                                      <p:cBhvr>
                                        <p:cTn id="141" dur="1" fill="hold">
                                          <p:stCondLst>
                                            <p:cond delay="0"/>
                                          </p:stCondLst>
                                        </p:cTn>
                                        <p:tgtEl>
                                          <p:spTgt spid="98"/>
                                        </p:tgtEl>
                                        <p:attrNameLst>
                                          <p:attrName>style.visibility</p:attrName>
                                        </p:attrNameLst>
                                      </p:cBhvr>
                                      <p:to>
                                        <p:strVal val="visible"/>
                                      </p:to>
                                    </p:set>
                                    <p:animEffect transition="in" filter="dissolve">
                                      <p:cBhvr>
                                        <p:cTn id="142" dur="500"/>
                                        <p:tgtEl>
                                          <p:spTgt spid="98"/>
                                        </p:tgtEl>
                                      </p:cBhvr>
                                    </p:animEffect>
                                  </p:childTnLst>
                                </p:cTn>
                              </p:par>
                              <p:par>
                                <p:cTn id="143" presetID="9" presetClass="entr" presetSubtype="0" fill="hold" grpId="0" nodeType="withEffect">
                                  <p:stCondLst>
                                    <p:cond delay="0"/>
                                  </p:stCondLst>
                                  <p:childTnLst>
                                    <p:set>
                                      <p:cBhvr>
                                        <p:cTn id="144" dur="1" fill="hold">
                                          <p:stCondLst>
                                            <p:cond delay="0"/>
                                          </p:stCondLst>
                                        </p:cTn>
                                        <p:tgtEl>
                                          <p:spTgt spid="100"/>
                                        </p:tgtEl>
                                        <p:attrNameLst>
                                          <p:attrName>style.visibility</p:attrName>
                                        </p:attrNameLst>
                                      </p:cBhvr>
                                      <p:to>
                                        <p:strVal val="visible"/>
                                      </p:to>
                                    </p:set>
                                    <p:animEffect transition="in" filter="dissolve">
                                      <p:cBhvr>
                                        <p:cTn id="145" dur="500"/>
                                        <p:tgtEl>
                                          <p:spTgt spid="100"/>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5"/>
                                        </p:tgtEl>
                                        <p:attrNameLst>
                                          <p:attrName>style.visibility</p:attrName>
                                        </p:attrNameLst>
                                      </p:cBhvr>
                                      <p:to>
                                        <p:strVal val="visible"/>
                                      </p:to>
                                    </p:set>
                                    <p:animEffect transition="in" filter="dissolve">
                                      <p:cBhvr>
                                        <p:cTn id="150" dur="500"/>
                                        <p:tgtEl>
                                          <p:spTgt spid="6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79"/>
                                        </p:tgtEl>
                                        <p:attrNameLst>
                                          <p:attrName>style.visibility</p:attrName>
                                        </p:attrNameLst>
                                      </p:cBhvr>
                                      <p:to>
                                        <p:strVal val="visible"/>
                                      </p:to>
                                    </p:set>
                                    <p:animEffect transition="in" filter="dissolve">
                                      <p:cBhvr>
                                        <p:cTn id="153" dur="500"/>
                                        <p:tgtEl>
                                          <p:spTgt spid="79"/>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84"/>
                                        </p:tgtEl>
                                        <p:attrNameLst>
                                          <p:attrName>style.visibility</p:attrName>
                                        </p:attrNameLst>
                                      </p:cBhvr>
                                      <p:to>
                                        <p:strVal val="visible"/>
                                      </p:to>
                                    </p:set>
                                    <p:animEffect transition="in" filter="dissolve">
                                      <p:cBhvr>
                                        <p:cTn id="156" dur="500"/>
                                        <p:tgtEl>
                                          <p:spTgt spid="84"/>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76"/>
                                        </p:tgtEl>
                                        <p:attrNameLst>
                                          <p:attrName>style.visibility</p:attrName>
                                        </p:attrNameLst>
                                      </p:cBhvr>
                                      <p:to>
                                        <p:strVal val="visible"/>
                                      </p:to>
                                    </p:set>
                                    <p:animEffect transition="in" filter="dissolve">
                                      <p:cBhvr>
                                        <p:cTn id="161" dur="500"/>
                                        <p:tgtEl>
                                          <p:spTgt spid="76"/>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99"/>
                                        </p:tgtEl>
                                        <p:attrNameLst>
                                          <p:attrName>style.visibility</p:attrName>
                                        </p:attrNameLst>
                                      </p:cBhvr>
                                      <p:to>
                                        <p:strVal val="visible"/>
                                      </p:to>
                                    </p:set>
                                    <p:animEffect transition="in" filter="dissolve">
                                      <p:cBhvr>
                                        <p:cTn id="166" dur="500"/>
                                        <p:tgtEl>
                                          <p:spTgt spid="99"/>
                                        </p:tgtEl>
                                      </p:cBhvr>
                                    </p:animEffec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53"/>
                                        </p:tgtEl>
                                        <p:attrNameLst>
                                          <p:attrName>style.visibility</p:attrName>
                                        </p:attrNameLst>
                                      </p:cBhvr>
                                      <p:to>
                                        <p:strVal val="visible"/>
                                      </p:to>
                                    </p:set>
                                    <p:animEffect transition="in" filter="dissolve">
                                      <p:cBhvr>
                                        <p:cTn id="171" dur="500"/>
                                        <p:tgtEl>
                                          <p:spTgt spid="5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58"/>
                                        </p:tgtEl>
                                        <p:attrNameLst>
                                          <p:attrName>style.visibility</p:attrName>
                                        </p:attrNameLst>
                                      </p:cBhvr>
                                      <p:to>
                                        <p:strVal val="visible"/>
                                      </p:to>
                                    </p:set>
                                    <p:animEffect transition="in" filter="dissolve">
                                      <p:cBhvr>
                                        <p:cTn id="174" dur="500"/>
                                        <p:tgtEl>
                                          <p:spTgt spid="58"/>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59"/>
                                        </p:tgtEl>
                                        <p:attrNameLst>
                                          <p:attrName>style.visibility</p:attrName>
                                        </p:attrNameLst>
                                      </p:cBhvr>
                                      <p:to>
                                        <p:strVal val="visible"/>
                                      </p:to>
                                    </p:set>
                                    <p:animEffect transition="in" filter="dissolve">
                                      <p:cBhvr>
                                        <p:cTn id="177" dur="500"/>
                                        <p:tgtEl>
                                          <p:spTgt spid="59"/>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60"/>
                                        </p:tgtEl>
                                        <p:attrNameLst>
                                          <p:attrName>style.visibility</p:attrName>
                                        </p:attrNameLst>
                                      </p:cBhvr>
                                      <p:to>
                                        <p:strVal val="visible"/>
                                      </p:to>
                                    </p:set>
                                    <p:animEffect transition="in" filter="dissolve">
                                      <p:cBhvr>
                                        <p:cTn id="180" dur="500"/>
                                        <p:tgtEl>
                                          <p:spTgt spid="60"/>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66"/>
                                        </p:tgtEl>
                                        <p:attrNameLst>
                                          <p:attrName>style.visibility</p:attrName>
                                        </p:attrNameLst>
                                      </p:cBhvr>
                                      <p:to>
                                        <p:strVal val="visible"/>
                                      </p:to>
                                    </p:set>
                                    <p:animEffect transition="in" filter="dissolve">
                                      <p:cBhvr>
                                        <p:cTn id="183" dur="500"/>
                                        <p:tgtEl>
                                          <p:spTgt spid="6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55"/>
                                        </p:tgtEl>
                                        <p:attrNameLst>
                                          <p:attrName>style.visibility</p:attrName>
                                        </p:attrNameLst>
                                      </p:cBhvr>
                                      <p:to>
                                        <p:strVal val="visible"/>
                                      </p:to>
                                    </p:set>
                                    <p:animEffect transition="in" filter="dissolve">
                                      <p:cBhvr>
                                        <p:cTn id="186" dur="500"/>
                                        <p:tgtEl>
                                          <p:spTgt spid="55"/>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52"/>
                                        </p:tgtEl>
                                        <p:attrNameLst>
                                          <p:attrName>style.visibility</p:attrName>
                                        </p:attrNameLst>
                                      </p:cBhvr>
                                      <p:to>
                                        <p:strVal val="visible"/>
                                      </p:to>
                                    </p:set>
                                    <p:animEffect transition="in" filter="dissolve">
                                      <p:cBhvr>
                                        <p:cTn id="189" dur="500"/>
                                        <p:tgtEl>
                                          <p:spTgt spid="52"/>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57"/>
                                        </p:tgtEl>
                                        <p:attrNameLst>
                                          <p:attrName>style.visibility</p:attrName>
                                        </p:attrNameLst>
                                      </p:cBhvr>
                                      <p:to>
                                        <p:strVal val="visible"/>
                                      </p:to>
                                    </p:set>
                                    <p:animEffect transition="in" filter="dissolve">
                                      <p:cBhvr>
                                        <p:cTn id="192" dur="500"/>
                                        <p:tgtEl>
                                          <p:spTgt spid="57"/>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80"/>
                                        </p:tgtEl>
                                        <p:attrNameLst>
                                          <p:attrName>style.visibility</p:attrName>
                                        </p:attrNameLst>
                                      </p:cBhvr>
                                      <p:to>
                                        <p:strVal val="visible"/>
                                      </p:to>
                                    </p:set>
                                    <p:animEffect transition="in" filter="dissolve">
                                      <p:cBhvr>
                                        <p:cTn id="195" dur="500"/>
                                        <p:tgtEl>
                                          <p:spTgt spid="8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85"/>
                                        </p:tgtEl>
                                        <p:attrNameLst>
                                          <p:attrName>style.visibility</p:attrName>
                                        </p:attrNameLst>
                                      </p:cBhvr>
                                      <p:to>
                                        <p:strVal val="visible"/>
                                      </p:to>
                                    </p:set>
                                    <p:animEffect transition="in" filter="dissolve">
                                      <p:cBhvr>
                                        <p:cTn id="198" dur="500"/>
                                        <p:tgtEl>
                                          <p:spTgt spid="85"/>
                                        </p:tgtEl>
                                      </p:cBhvr>
                                    </p:animEffect>
                                  </p:childTnLst>
                                </p:cTn>
                              </p:par>
                            </p:childTnLst>
                          </p:cTn>
                        </p:par>
                      </p:childTnLst>
                    </p:cTn>
                  </p:par>
                  <p:par>
                    <p:cTn id="199" fill="hold">
                      <p:stCondLst>
                        <p:cond delay="indefinite"/>
                      </p:stCondLst>
                      <p:childTnLst>
                        <p:par>
                          <p:cTn id="200" fill="hold">
                            <p:stCondLst>
                              <p:cond delay="0"/>
                            </p:stCondLst>
                            <p:childTnLst>
                              <p:par>
                                <p:cTn id="201" presetID="9" presetClass="entr" presetSubtype="0" fill="hold" grpId="0" nodeType="clickEffect">
                                  <p:stCondLst>
                                    <p:cond delay="0"/>
                                  </p:stCondLst>
                                  <p:childTnLst>
                                    <p:set>
                                      <p:cBhvr>
                                        <p:cTn id="202" dur="1" fill="hold">
                                          <p:stCondLst>
                                            <p:cond delay="0"/>
                                          </p:stCondLst>
                                        </p:cTn>
                                        <p:tgtEl>
                                          <p:spTgt spid="88"/>
                                        </p:tgtEl>
                                        <p:attrNameLst>
                                          <p:attrName>style.visibility</p:attrName>
                                        </p:attrNameLst>
                                      </p:cBhvr>
                                      <p:to>
                                        <p:strVal val="visible"/>
                                      </p:to>
                                    </p:set>
                                    <p:animEffect transition="in" filter="dissolve">
                                      <p:cBhvr>
                                        <p:cTn id="203" dur="500"/>
                                        <p:tgtEl>
                                          <p:spTgt spid="88"/>
                                        </p:tgtEl>
                                      </p:cBhvr>
                                    </p:animEffect>
                                  </p:childTnLst>
                                </p:cTn>
                              </p:par>
                            </p:childTnLst>
                          </p:cTn>
                        </p:par>
                      </p:childTnLst>
                    </p:cTn>
                  </p:par>
                  <p:par>
                    <p:cTn id="204" fill="hold">
                      <p:stCondLst>
                        <p:cond delay="indefinite"/>
                      </p:stCondLst>
                      <p:childTnLst>
                        <p:par>
                          <p:cTn id="205" fill="hold">
                            <p:stCondLst>
                              <p:cond delay="0"/>
                            </p:stCondLst>
                            <p:childTnLst>
                              <p:par>
                                <p:cTn id="206" presetID="9" presetClass="entr" presetSubtype="0" fill="hold" grpId="0" nodeType="clickEffect">
                                  <p:stCondLst>
                                    <p:cond delay="0"/>
                                  </p:stCondLst>
                                  <p:childTnLst>
                                    <p:set>
                                      <p:cBhvr>
                                        <p:cTn id="207" dur="1" fill="hold">
                                          <p:stCondLst>
                                            <p:cond delay="0"/>
                                          </p:stCondLst>
                                        </p:cTn>
                                        <p:tgtEl>
                                          <p:spTgt spid="101"/>
                                        </p:tgtEl>
                                        <p:attrNameLst>
                                          <p:attrName>style.visibility</p:attrName>
                                        </p:attrNameLst>
                                      </p:cBhvr>
                                      <p:to>
                                        <p:strVal val="visible"/>
                                      </p:to>
                                    </p:set>
                                    <p:animEffect transition="in" filter="dissolve">
                                      <p:cBhvr>
                                        <p:cTn id="208" dur="500"/>
                                        <p:tgtEl>
                                          <p:spTgt spid="101"/>
                                        </p:tgtEl>
                                      </p:cBhvr>
                                    </p:animEffect>
                                  </p:childTnLst>
                                </p:cTn>
                              </p:par>
                            </p:childTnLst>
                          </p:cTn>
                        </p:par>
                      </p:childTnLst>
                    </p:cTn>
                  </p:par>
                  <p:par>
                    <p:cTn id="209" fill="hold">
                      <p:stCondLst>
                        <p:cond delay="indefinite"/>
                      </p:stCondLst>
                      <p:childTnLst>
                        <p:par>
                          <p:cTn id="210" fill="hold">
                            <p:stCondLst>
                              <p:cond delay="0"/>
                            </p:stCondLst>
                            <p:childTnLst>
                              <p:par>
                                <p:cTn id="211" presetID="9" presetClass="entr" presetSubtype="0" fill="hold" grpId="0" nodeType="clickEffect">
                                  <p:stCondLst>
                                    <p:cond delay="0"/>
                                  </p:stCondLst>
                                  <p:childTnLst>
                                    <p:set>
                                      <p:cBhvr>
                                        <p:cTn id="212" dur="1" fill="hold">
                                          <p:stCondLst>
                                            <p:cond delay="0"/>
                                          </p:stCondLst>
                                        </p:cTn>
                                        <p:tgtEl>
                                          <p:spTgt spid="102"/>
                                        </p:tgtEl>
                                        <p:attrNameLst>
                                          <p:attrName>style.visibility</p:attrName>
                                        </p:attrNameLst>
                                      </p:cBhvr>
                                      <p:to>
                                        <p:strVal val="visible"/>
                                      </p:to>
                                    </p:set>
                                    <p:animEffect transition="in" filter="dissolve">
                                      <p:cBhvr>
                                        <p:cTn id="213" dur="500"/>
                                        <p:tgtEl>
                                          <p:spTgt spid="102"/>
                                        </p:tgtEl>
                                      </p:cBhvr>
                                    </p:animEffect>
                                  </p:childTnLst>
                                </p:cTn>
                              </p:par>
                            </p:childTnLst>
                          </p:cTn>
                        </p:par>
                      </p:childTnLst>
                    </p:cTn>
                  </p:par>
                  <p:par>
                    <p:cTn id="214" fill="hold">
                      <p:stCondLst>
                        <p:cond delay="indefinite"/>
                      </p:stCondLst>
                      <p:childTnLst>
                        <p:par>
                          <p:cTn id="215" fill="hold">
                            <p:stCondLst>
                              <p:cond delay="0"/>
                            </p:stCondLst>
                            <p:childTnLst>
                              <p:par>
                                <p:cTn id="216" presetID="9" presetClass="entr" presetSubtype="0" fill="hold" grpId="0" nodeType="clickEffect">
                                  <p:stCondLst>
                                    <p:cond delay="0"/>
                                  </p:stCondLst>
                                  <p:childTnLst>
                                    <p:set>
                                      <p:cBhvr>
                                        <p:cTn id="217" dur="1" fill="hold">
                                          <p:stCondLst>
                                            <p:cond delay="0"/>
                                          </p:stCondLst>
                                        </p:cTn>
                                        <p:tgtEl>
                                          <p:spTgt spid="67"/>
                                        </p:tgtEl>
                                        <p:attrNameLst>
                                          <p:attrName>style.visibility</p:attrName>
                                        </p:attrNameLst>
                                      </p:cBhvr>
                                      <p:to>
                                        <p:strVal val="visible"/>
                                      </p:to>
                                    </p:set>
                                    <p:animEffect transition="in" filter="dissolve">
                                      <p:cBhvr>
                                        <p:cTn id="218" dur="500"/>
                                        <p:tgtEl>
                                          <p:spTgt spid="67"/>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68"/>
                                        </p:tgtEl>
                                        <p:attrNameLst>
                                          <p:attrName>style.visibility</p:attrName>
                                        </p:attrNameLst>
                                      </p:cBhvr>
                                      <p:to>
                                        <p:strVal val="visible"/>
                                      </p:to>
                                    </p:set>
                                    <p:animEffect transition="in" filter="dissolve">
                                      <p:cBhvr>
                                        <p:cTn id="221" dur="500"/>
                                        <p:tgtEl>
                                          <p:spTgt spid="68"/>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70"/>
                                        </p:tgtEl>
                                        <p:attrNameLst>
                                          <p:attrName>style.visibility</p:attrName>
                                        </p:attrNameLst>
                                      </p:cBhvr>
                                      <p:to>
                                        <p:strVal val="visible"/>
                                      </p:to>
                                    </p:set>
                                    <p:animEffect transition="in" filter="dissolve">
                                      <p:cBhvr>
                                        <p:cTn id="224" dur="500"/>
                                        <p:tgtEl>
                                          <p:spTgt spid="70"/>
                                        </p:tgtEl>
                                      </p:cBhvr>
                                    </p:animEffect>
                                  </p:childTnLst>
                                </p:cTn>
                              </p:par>
                              <p:par>
                                <p:cTn id="225" presetID="9" presetClass="entr" presetSubtype="0" fill="hold" grpId="0" nodeType="withEffect">
                                  <p:stCondLst>
                                    <p:cond delay="0"/>
                                  </p:stCondLst>
                                  <p:childTnLst>
                                    <p:set>
                                      <p:cBhvr>
                                        <p:cTn id="226" dur="1" fill="hold">
                                          <p:stCondLst>
                                            <p:cond delay="0"/>
                                          </p:stCondLst>
                                        </p:cTn>
                                        <p:tgtEl>
                                          <p:spTgt spid="73"/>
                                        </p:tgtEl>
                                        <p:attrNameLst>
                                          <p:attrName>style.visibility</p:attrName>
                                        </p:attrNameLst>
                                      </p:cBhvr>
                                      <p:to>
                                        <p:strVal val="visible"/>
                                      </p:to>
                                    </p:set>
                                    <p:animEffect transition="in" filter="dissolve">
                                      <p:cBhvr>
                                        <p:cTn id="227" dur="500"/>
                                        <p:tgtEl>
                                          <p:spTgt spid="73"/>
                                        </p:tgtEl>
                                      </p:cBhvr>
                                    </p:animEffect>
                                  </p:childTnLst>
                                </p:cTn>
                              </p:par>
                              <p:par>
                                <p:cTn id="228" presetID="9" presetClass="entr" presetSubtype="0" fill="hold" grpId="0" nodeType="withEffect">
                                  <p:stCondLst>
                                    <p:cond delay="0"/>
                                  </p:stCondLst>
                                  <p:childTnLst>
                                    <p:set>
                                      <p:cBhvr>
                                        <p:cTn id="229" dur="1" fill="hold">
                                          <p:stCondLst>
                                            <p:cond delay="0"/>
                                          </p:stCondLst>
                                        </p:cTn>
                                        <p:tgtEl>
                                          <p:spTgt spid="74"/>
                                        </p:tgtEl>
                                        <p:attrNameLst>
                                          <p:attrName>style.visibility</p:attrName>
                                        </p:attrNameLst>
                                      </p:cBhvr>
                                      <p:to>
                                        <p:strVal val="visible"/>
                                      </p:to>
                                    </p:set>
                                    <p:animEffect transition="in" filter="dissolve">
                                      <p:cBhvr>
                                        <p:cTn id="230" dur="500"/>
                                        <p:tgtEl>
                                          <p:spTgt spid="74"/>
                                        </p:tgtEl>
                                      </p:cBhvr>
                                    </p:animEffect>
                                  </p:childTnLst>
                                </p:cTn>
                              </p:par>
                              <p:par>
                                <p:cTn id="231" presetID="9" presetClass="entr" presetSubtype="0" fill="hold" grpId="0" nodeType="withEffect">
                                  <p:stCondLst>
                                    <p:cond delay="0"/>
                                  </p:stCondLst>
                                  <p:childTnLst>
                                    <p:set>
                                      <p:cBhvr>
                                        <p:cTn id="232" dur="1" fill="hold">
                                          <p:stCondLst>
                                            <p:cond delay="0"/>
                                          </p:stCondLst>
                                        </p:cTn>
                                        <p:tgtEl>
                                          <p:spTgt spid="75"/>
                                        </p:tgtEl>
                                        <p:attrNameLst>
                                          <p:attrName>style.visibility</p:attrName>
                                        </p:attrNameLst>
                                      </p:cBhvr>
                                      <p:to>
                                        <p:strVal val="visible"/>
                                      </p:to>
                                    </p:set>
                                    <p:animEffect transition="in" filter="dissolve">
                                      <p:cBhvr>
                                        <p:cTn id="233" dur="500"/>
                                        <p:tgtEl>
                                          <p:spTgt spid="75"/>
                                        </p:tgtEl>
                                      </p:cBhvr>
                                    </p:animEffect>
                                  </p:childTnLst>
                                </p:cTn>
                              </p:par>
                              <p:par>
                                <p:cTn id="234" presetID="9" presetClass="entr" presetSubtype="0" fill="hold" grpId="0" nodeType="withEffect">
                                  <p:stCondLst>
                                    <p:cond delay="0"/>
                                  </p:stCondLst>
                                  <p:childTnLst>
                                    <p:set>
                                      <p:cBhvr>
                                        <p:cTn id="235" dur="1" fill="hold">
                                          <p:stCondLst>
                                            <p:cond delay="0"/>
                                          </p:stCondLst>
                                        </p:cTn>
                                        <p:tgtEl>
                                          <p:spTgt spid="81"/>
                                        </p:tgtEl>
                                        <p:attrNameLst>
                                          <p:attrName>style.visibility</p:attrName>
                                        </p:attrNameLst>
                                      </p:cBhvr>
                                      <p:to>
                                        <p:strVal val="visible"/>
                                      </p:to>
                                    </p:set>
                                    <p:animEffect transition="in" filter="dissolve">
                                      <p:cBhvr>
                                        <p:cTn id="236" dur="500"/>
                                        <p:tgtEl>
                                          <p:spTgt spid="81"/>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72"/>
                                        </p:tgtEl>
                                        <p:attrNameLst>
                                          <p:attrName>style.visibility</p:attrName>
                                        </p:attrNameLst>
                                      </p:cBhvr>
                                      <p:to>
                                        <p:strVal val="visible"/>
                                      </p:to>
                                    </p:set>
                                    <p:animEffect transition="in" filter="dissolve">
                                      <p:cBhvr>
                                        <p:cTn id="239" dur="500"/>
                                        <p:tgtEl>
                                          <p:spTgt spid="72"/>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86"/>
                                        </p:tgtEl>
                                        <p:attrNameLst>
                                          <p:attrName>style.visibility</p:attrName>
                                        </p:attrNameLst>
                                      </p:cBhvr>
                                      <p:to>
                                        <p:strVal val="visible"/>
                                      </p:to>
                                    </p:set>
                                    <p:animEffect transition="in" filter="dissolve">
                                      <p:cBhvr>
                                        <p:cTn id="242" dur="500"/>
                                        <p:tgtEl>
                                          <p:spTgt spid="86"/>
                                        </p:tgtEl>
                                      </p:cBhvr>
                                    </p:animEffect>
                                  </p:childTnLst>
                                </p:cTn>
                              </p:par>
                            </p:childTnLst>
                          </p:cTn>
                        </p:par>
                      </p:childTnLst>
                    </p:cTn>
                  </p:par>
                  <p:par>
                    <p:cTn id="243" fill="hold">
                      <p:stCondLst>
                        <p:cond delay="indefinite"/>
                      </p:stCondLst>
                      <p:childTnLst>
                        <p:par>
                          <p:cTn id="244" fill="hold">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89"/>
                                        </p:tgtEl>
                                        <p:attrNameLst>
                                          <p:attrName>style.visibility</p:attrName>
                                        </p:attrNameLst>
                                      </p:cBhvr>
                                      <p:to>
                                        <p:strVal val="visible"/>
                                      </p:to>
                                    </p:set>
                                    <p:animEffect transition="in" filter="dissolve">
                                      <p:cBhvr>
                                        <p:cTn id="247" dur="500"/>
                                        <p:tgtEl>
                                          <p:spTgt spid="89"/>
                                        </p:tgtEl>
                                      </p:cBhvr>
                                    </p:animEffect>
                                  </p:childTnLst>
                                </p:cTn>
                              </p:par>
                            </p:childTnLst>
                          </p:cTn>
                        </p:par>
                      </p:childTnLst>
                    </p:cTn>
                  </p:par>
                  <p:par>
                    <p:cTn id="248" fill="hold">
                      <p:stCondLst>
                        <p:cond delay="indefinite"/>
                      </p:stCondLst>
                      <p:childTnLst>
                        <p:par>
                          <p:cTn id="249" fill="hold">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103"/>
                                        </p:tgtEl>
                                        <p:attrNameLst>
                                          <p:attrName>style.visibility</p:attrName>
                                        </p:attrNameLst>
                                      </p:cBhvr>
                                      <p:to>
                                        <p:strVal val="visible"/>
                                      </p:to>
                                    </p:set>
                                    <p:animEffect transition="in" filter="dissolve">
                                      <p:cBhvr>
                                        <p:cTn id="252" dur="500"/>
                                        <p:tgtEl>
                                          <p:spTgt spid="103"/>
                                        </p:tgtEl>
                                      </p:cBhvr>
                                    </p:animEffect>
                                  </p:childTnLst>
                                </p:cTn>
                              </p:par>
                            </p:childTnLst>
                          </p:cTn>
                        </p:par>
                      </p:childTnLst>
                    </p:cTn>
                  </p:par>
                  <p:par>
                    <p:cTn id="253" fill="hold">
                      <p:stCondLst>
                        <p:cond delay="indefinite"/>
                      </p:stCondLst>
                      <p:childTnLst>
                        <p:par>
                          <p:cTn id="254" fill="hold">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104"/>
                                        </p:tgtEl>
                                        <p:attrNameLst>
                                          <p:attrName>style.visibility</p:attrName>
                                        </p:attrNameLst>
                                      </p:cBhvr>
                                      <p:to>
                                        <p:strVal val="visible"/>
                                      </p:to>
                                    </p:set>
                                    <p:animEffect transition="in" filter="dissolve">
                                      <p:cBhvr>
                                        <p:cTn id="257" dur="500"/>
                                        <p:tgtEl>
                                          <p:spTgt spid="1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22" grpId="0" animBg="1"/>
      <p:bldP spid="31" grpId="1" uiExpand="1" build="allAtOnce" animBg="1"/>
      <p:bldP spid="53" grpId="0" animBg="1"/>
      <p:bldP spid="58" grpId="0" animBg="1"/>
      <p:bldP spid="59" grpId="0" animBg="1"/>
      <p:bldP spid="60" grpId="0" animBg="1"/>
      <p:bldP spid="62" grpId="0" animBg="1"/>
      <p:bldP spid="63" grpId="0" animBg="1"/>
      <p:bldP spid="64" grpId="0" animBg="1"/>
      <p:bldP spid="65" grpId="0" animBg="1"/>
      <p:bldP spid="66" grpId="0" animBg="1"/>
      <p:bldP spid="67" grpId="0" animBg="1"/>
      <p:bldP spid="68" grpId="0" animBg="1"/>
      <p:bldP spid="70" grpId="0" animBg="1"/>
      <p:bldP spid="73" grpId="0" animBg="1"/>
      <p:bldP spid="74" grpId="0" animBg="1"/>
      <p:bldP spid="75" grpId="0" animBg="1"/>
      <p:bldP spid="77" grpId="0" animBg="1"/>
      <p:bldP spid="78" grpId="0" animBg="1"/>
      <p:bldP spid="79" grpId="0" animBg="1"/>
      <p:bldP spid="55" grpId="0" animBg="1"/>
      <p:bldP spid="52" grpId="0" animBg="1"/>
      <p:bldP spid="57" grpId="0" animBg="1"/>
      <p:bldP spid="80" grpId="0" animBg="1"/>
      <p:bldP spid="81" grpId="0" animBg="1"/>
      <p:bldP spid="72" grpId="0" animBg="1"/>
      <p:bldP spid="82" grpId="0"/>
      <p:bldP spid="83" grpId="0"/>
      <p:bldP spid="84" grpId="0"/>
      <p:bldP spid="85" grpId="0"/>
      <p:bldP spid="86" grpId="0"/>
      <p:bldP spid="87" grpId="0" animBg="1"/>
      <p:bldP spid="69" grpId="0"/>
      <p:bldP spid="71" grpId="0"/>
      <p:bldP spid="76" grpId="0"/>
      <p:bldP spid="88" grpId="0"/>
      <p:bldP spid="89" grpId="0"/>
      <p:bldP spid="24" grpId="0"/>
      <p:bldP spid="91" grpId="0"/>
      <p:bldP spid="92" grpId="0"/>
      <p:bldP spid="93" grpId="0" animBg="1"/>
      <p:bldP spid="94" grpId="0" animBg="1"/>
      <p:bldP spid="95" grpId="0" animBg="1"/>
      <p:bldP spid="96" grpId="0"/>
      <p:bldP spid="97" grpId="0"/>
      <p:bldP spid="98" grpId="0"/>
      <p:bldP spid="99" grpId="0"/>
      <p:bldP spid="100" grpId="0"/>
      <p:bldP spid="101" grpId="0"/>
      <p:bldP spid="102" grpId="0"/>
      <p:bldP spid="103" grpId="0"/>
      <p:bldP spid="1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FE2DA-5FFC-25AD-FD0C-36E3048D2C70}"/>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19F17BF0-7ACB-60AA-E1E0-A16FBE9A7998}"/>
              </a:ext>
            </a:extLst>
          </p:cNvPr>
          <p:cNvSpPr>
            <a:spLocks noGrp="1"/>
          </p:cNvSpPr>
          <p:nvPr>
            <p:ph idx="1"/>
          </p:nvPr>
        </p:nvSpPr>
        <p:spPr/>
        <p:txBody>
          <a:bodyPr/>
          <a:lstStyle/>
          <a:p>
            <a:endParaRPr lang="en-SE"/>
          </a:p>
        </p:txBody>
      </p:sp>
      <p:pic>
        <p:nvPicPr>
          <p:cNvPr id="4098" name="Picture 2" descr="F1 Shraddha Shubham 23.09.2021 D2">
            <a:extLst>
              <a:ext uri="{FF2B5EF4-FFF2-40B4-BE49-F238E27FC236}">
                <a16:creationId xmlns:a16="http://schemas.microsoft.com/office/drawing/2014/main" id="{FDCEA7B8-FCD2-1EC8-6924-7AAF43A42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280" y="2282030"/>
            <a:ext cx="2760653" cy="2975769"/>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122C6DA-F3A4-E5E8-C1E4-2481B2F8A863}"/>
              </a:ext>
            </a:extLst>
          </p:cNvPr>
          <p:cNvSpPr txBox="1">
            <a:spLocks/>
          </p:cNvSpPr>
          <p:nvPr/>
        </p:nvSpPr>
        <p:spPr>
          <a:xfrm>
            <a:off x="3882693" y="2282031"/>
            <a:ext cx="4217815" cy="3086036"/>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12453</a:t>
            </a: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42513</a:t>
            </a: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45231</a:t>
            </a:r>
            <a:endParaRPr lang="en-SE" dirty="0"/>
          </a:p>
        </p:txBody>
      </p:sp>
    </p:spTree>
    <p:extLst>
      <p:ext uri="{BB962C8B-B14F-4D97-AF65-F5344CB8AC3E}">
        <p14:creationId xmlns:p14="http://schemas.microsoft.com/office/powerpoint/2010/main" val="3388769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339DD-855F-8438-7923-4F4D9ED5331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B607B857-46DF-7266-5679-8EB67D51743B}"/>
              </a:ext>
            </a:extLst>
          </p:cNvPr>
          <p:cNvSpPr>
            <a:spLocks noGrp="1"/>
          </p:cNvSpPr>
          <p:nvPr>
            <p:ph idx="1"/>
          </p:nvPr>
        </p:nvSpPr>
        <p:spPr>
          <a:xfrm>
            <a:off x="3610227" y="1417638"/>
            <a:ext cx="5261307" cy="4693023"/>
          </a:xfrm>
        </p:spPr>
        <p:txBody>
          <a:bodyPr>
            <a:normAutofit fontScale="92500" lnSpcReduction="20000"/>
          </a:bodyPr>
          <a:lstStyle/>
          <a:p>
            <a:pPr algn="l" fontAlgn="base"/>
            <a:r>
              <a:rPr lang="en-GB" b="1" i="0" dirty="0">
                <a:solidFill>
                  <a:srgbClr val="0C0D0E"/>
                </a:solidFill>
                <a:effectLst/>
                <a:latin typeface="inherit"/>
              </a:rPr>
              <a:t>Pre-order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root (</a:t>
            </a:r>
            <a:r>
              <a:rPr lang="en-GB" b="1" i="0" dirty="0">
                <a:solidFill>
                  <a:srgbClr val="0C0D0E"/>
                </a:solidFill>
                <a:effectLst/>
                <a:latin typeface="inherit"/>
              </a:rPr>
              <a:t>7</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7, 1, 0, 3, 2, 5, 4, 6, 9, 8, 10</a:t>
            </a:r>
          </a:p>
          <a:p>
            <a:pPr algn="l" fontAlgn="base"/>
            <a:r>
              <a:rPr lang="en-GB" b="1" i="0" dirty="0">
                <a:solidFill>
                  <a:srgbClr val="0C0D0E"/>
                </a:solidFill>
                <a:effectLst/>
                <a:latin typeface="inherit"/>
              </a:rPr>
              <a:t>In-order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at the left-most node (</a:t>
            </a:r>
            <a:r>
              <a:rPr lang="en-GB" b="1" i="0" dirty="0">
                <a:solidFill>
                  <a:srgbClr val="0C0D0E"/>
                </a:solidFill>
                <a:effectLst/>
                <a:latin typeface="inherit"/>
              </a:rPr>
              <a:t>0</a:t>
            </a:r>
            <a:r>
              <a:rPr lang="en-GB" b="0" i="0" dirty="0">
                <a:solidFill>
                  <a:srgbClr val="0C0D0E"/>
                </a:solidFill>
                <a:effectLst/>
                <a:latin typeface="-apple-system"/>
              </a:rPr>
              <a:t>), ends at the rightmost node (</a:t>
            </a:r>
            <a:r>
              <a:rPr lang="en-GB" b="1" i="0" dirty="0">
                <a:solidFill>
                  <a:srgbClr val="0C0D0E"/>
                </a:solidFill>
                <a:effectLst/>
                <a:latin typeface="inherit"/>
              </a:rPr>
              <a:t>10</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1, 2, 3, 4, 5, 6, 7, 8, 9, 10</a:t>
            </a:r>
          </a:p>
          <a:p>
            <a:pPr algn="l" fontAlgn="base"/>
            <a:r>
              <a:rPr lang="en-GB" b="1" i="0" dirty="0">
                <a:solidFill>
                  <a:srgbClr val="0C0D0E"/>
                </a:solidFill>
                <a:effectLst/>
                <a:latin typeface="inherit"/>
              </a:rPr>
              <a:t>Post-order traversal</a:t>
            </a:r>
            <a:r>
              <a:rPr lang="en-GB" b="0" i="0" dirty="0">
                <a:solidFill>
                  <a:srgbClr val="0C0D0E"/>
                </a:solidFill>
                <a:effectLst/>
                <a:latin typeface="-apple-system"/>
              </a:rPr>
              <a:t>:</a:t>
            </a:r>
          </a:p>
          <a:p>
            <a:pPr fontAlgn="base"/>
            <a:r>
              <a:rPr lang="en-GB" b="0" i="0" dirty="0">
                <a:solidFill>
                  <a:srgbClr val="0C0D0E"/>
                </a:solidFill>
                <a:effectLst/>
                <a:latin typeface="-apple-system"/>
              </a:rPr>
              <a:t>Begins with the left-most node (</a:t>
            </a:r>
            <a:r>
              <a:rPr lang="en-GB" b="1" i="0" dirty="0">
                <a:solidFill>
                  <a:srgbClr val="0C0D0E"/>
                </a:solidFill>
                <a:effectLst/>
                <a:latin typeface="inherit"/>
              </a:rPr>
              <a:t>0</a:t>
            </a:r>
            <a:r>
              <a:rPr lang="en-GB" b="0" i="0" dirty="0">
                <a:solidFill>
                  <a:srgbClr val="0C0D0E"/>
                </a:solidFill>
                <a:effectLst/>
                <a:latin typeface="-apple-system"/>
              </a:rPr>
              <a:t>), ends with the root (</a:t>
            </a:r>
            <a:r>
              <a:rPr lang="en-GB" b="1" i="0" dirty="0">
                <a:solidFill>
                  <a:srgbClr val="0C0D0E"/>
                </a:solidFill>
                <a:effectLst/>
                <a:latin typeface="inherit"/>
              </a:rPr>
              <a:t>7</a:t>
            </a:r>
            <a:r>
              <a:rPr lang="en-GB" b="0" i="0" dirty="0">
                <a:solidFill>
                  <a:srgbClr val="0C0D0E"/>
                </a:solidFill>
                <a:effectLst/>
                <a:latin typeface="-apple-system"/>
              </a:rPr>
              <a:t>)</a:t>
            </a:r>
          </a:p>
          <a:p>
            <a:pPr fontAlgn="base"/>
            <a:r>
              <a:rPr lang="en-GB" b="0" i="0" dirty="0">
                <a:solidFill>
                  <a:srgbClr val="0C0D0E"/>
                </a:solidFill>
                <a:effectLst/>
                <a:latin typeface="-apple-system"/>
              </a:rPr>
              <a:t>Traversal sequence: 0, 2, 4, 6, 5, 3, 1, 8, 10, 9, 7</a:t>
            </a:r>
          </a:p>
          <a:p>
            <a:endParaRPr lang="en-SE" dirty="0"/>
          </a:p>
        </p:txBody>
      </p:sp>
      <p:sp>
        <p:nvSpPr>
          <p:cNvPr id="4" name="object 11">
            <a:extLst>
              <a:ext uri="{FF2B5EF4-FFF2-40B4-BE49-F238E27FC236}">
                <a16:creationId xmlns:a16="http://schemas.microsoft.com/office/drawing/2014/main" id="{CE8A3D93-2C24-7FEF-BD64-BB32BE6AAFA6}"/>
              </a:ext>
            </a:extLst>
          </p:cNvPr>
          <p:cNvSpPr/>
          <p:nvPr/>
        </p:nvSpPr>
        <p:spPr>
          <a:xfrm>
            <a:off x="1080533" y="2348803"/>
            <a:ext cx="543900" cy="49988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23">
            <a:extLst>
              <a:ext uri="{FF2B5EF4-FFF2-40B4-BE49-F238E27FC236}">
                <a16:creationId xmlns:a16="http://schemas.microsoft.com/office/drawing/2014/main" id="{C6C8728B-0AA3-C1C1-3964-69C38CDE8F78}"/>
              </a:ext>
            </a:extLst>
          </p:cNvPr>
          <p:cNvSpPr/>
          <p:nvPr/>
        </p:nvSpPr>
        <p:spPr>
          <a:xfrm>
            <a:off x="2025303" y="2360881"/>
            <a:ext cx="440872" cy="383457"/>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3868AC7A-ECAE-7894-7160-DE5ED19EBA4D}"/>
              </a:ext>
            </a:extLst>
          </p:cNvPr>
          <p:cNvSpPr/>
          <p:nvPr/>
        </p:nvSpPr>
        <p:spPr>
          <a:xfrm>
            <a:off x="601972" y="3141363"/>
            <a:ext cx="283306" cy="27929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23">
            <a:extLst>
              <a:ext uri="{FF2B5EF4-FFF2-40B4-BE49-F238E27FC236}">
                <a16:creationId xmlns:a16="http://schemas.microsoft.com/office/drawing/2014/main" id="{90B4F8A6-4EA3-FB1D-8DC2-54042D3731D0}"/>
              </a:ext>
            </a:extLst>
          </p:cNvPr>
          <p:cNvSpPr/>
          <p:nvPr/>
        </p:nvSpPr>
        <p:spPr>
          <a:xfrm>
            <a:off x="1202503" y="3123933"/>
            <a:ext cx="301811" cy="277803"/>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1E155068-6EC4-F8E8-C8D0-34A341451BFE}"/>
              </a:ext>
            </a:extLst>
          </p:cNvPr>
          <p:cNvSpPr/>
          <p:nvPr/>
        </p:nvSpPr>
        <p:spPr>
          <a:xfrm>
            <a:off x="2187211" y="3141363"/>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 name="object 23">
            <a:extLst>
              <a:ext uri="{FF2B5EF4-FFF2-40B4-BE49-F238E27FC236}">
                <a16:creationId xmlns:a16="http://schemas.microsoft.com/office/drawing/2014/main" id="{BB306159-319D-15B4-15F4-D81A87BCA3B4}"/>
              </a:ext>
            </a:extLst>
          </p:cNvPr>
          <p:cNvSpPr/>
          <p:nvPr/>
        </p:nvSpPr>
        <p:spPr>
          <a:xfrm>
            <a:off x="2784352" y="3123933"/>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13">
            <a:extLst>
              <a:ext uri="{FF2B5EF4-FFF2-40B4-BE49-F238E27FC236}">
                <a16:creationId xmlns:a16="http://schemas.microsoft.com/office/drawing/2014/main" id="{77EB4521-F50C-B025-00A2-7BAF518FF229}"/>
              </a:ext>
            </a:extLst>
          </p:cNvPr>
          <p:cNvSpPr/>
          <p:nvPr/>
        </p:nvSpPr>
        <p:spPr>
          <a:xfrm>
            <a:off x="1949500" y="33834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1" name="object 19">
            <a:extLst>
              <a:ext uri="{FF2B5EF4-FFF2-40B4-BE49-F238E27FC236}">
                <a16:creationId xmlns:a16="http://schemas.microsoft.com/office/drawing/2014/main" id="{8632E6AD-7C7A-FBA5-BA97-B0746E2DE0D3}"/>
              </a:ext>
            </a:extLst>
          </p:cNvPr>
          <p:cNvSpPr/>
          <p:nvPr/>
        </p:nvSpPr>
        <p:spPr>
          <a:xfrm>
            <a:off x="1225649" y="3390362"/>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2" name="object 19">
            <a:extLst>
              <a:ext uri="{FF2B5EF4-FFF2-40B4-BE49-F238E27FC236}">
                <a16:creationId xmlns:a16="http://schemas.microsoft.com/office/drawing/2014/main" id="{4B6549CF-7498-0AC0-2AD8-5D8241822D64}"/>
              </a:ext>
            </a:extLst>
          </p:cNvPr>
          <p:cNvSpPr/>
          <p:nvPr/>
        </p:nvSpPr>
        <p:spPr>
          <a:xfrm>
            <a:off x="1521697" y="189114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3" name="object 13">
            <a:extLst>
              <a:ext uri="{FF2B5EF4-FFF2-40B4-BE49-F238E27FC236}">
                <a16:creationId xmlns:a16="http://schemas.microsoft.com/office/drawing/2014/main" id="{8CAB3E3D-F33D-F288-871E-385B0F471021}"/>
              </a:ext>
            </a:extLst>
          </p:cNvPr>
          <p:cNvSpPr/>
          <p:nvPr/>
        </p:nvSpPr>
        <p:spPr>
          <a:xfrm>
            <a:off x="248483" y="339036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8">
            <a:extLst>
              <a:ext uri="{FF2B5EF4-FFF2-40B4-BE49-F238E27FC236}">
                <a16:creationId xmlns:a16="http://schemas.microsoft.com/office/drawing/2014/main" id="{6369737C-06AD-DD22-A2FF-B30F1005B48A}"/>
              </a:ext>
            </a:extLst>
          </p:cNvPr>
          <p:cNvSpPr/>
          <p:nvPr/>
        </p:nvSpPr>
        <p:spPr>
          <a:xfrm>
            <a:off x="2911063" y="338346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5" name="object 9">
            <a:extLst>
              <a:ext uri="{FF2B5EF4-FFF2-40B4-BE49-F238E27FC236}">
                <a16:creationId xmlns:a16="http://schemas.microsoft.com/office/drawing/2014/main" id="{90261568-6730-2BCF-FE3A-D88FE106E2A5}"/>
              </a:ext>
            </a:extLst>
          </p:cNvPr>
          <p:cNvSpPr txBox="1"/>
          <p:nvPr/>
        </p:nvSpPr>
        <p:spPr>
          <a:xfrm>
            <a:off x="1659131" y="202224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7</a:t>
            </a:r>
          </a:p>
        </p:txBody>
      </p:sp>
      <p:sp>
        <p:nvSpPr>
          <p:cNvPr id="16" name="object 9">
            <a:extLst>
              <a:ext uri="{FF2B5EF4-FFF2-40B4-BE49-F238E27FC236}">
                <a16:creationId xmlns:a16="http://schemas.microsoft.com/office/drawing/2014/main" id="{5A6C4D3F-3CDB-EEAC-5910-65E445485F2D}"/>
              </a:ext>
            </a:extLst>
          </p:cNvPr>
          <p:cNvSpPr txBox="1"/>
          <p:nvPr/>
        </p:nvSpPr>
        <p:spPr>
          <a:xfrm>
            <a:off x="1357405" y="35392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3</a:t>
            </a:r>
          </a:p>
        </p:txBody>
      </p:sp>
      <p:sp>
        <p:nvSpPr>
          <p:cNvPr id="17" name="object 9">
            <a:extLst>
              <a:ext uri="{FF2B5EF4-FFF2-40B4-BE49-F238E27FC236}">
                <a16:creationId xmlns:a16="http://schemas.microsoft.com/office/drawing/2014/main" id="{17E7E1C8-E9E4-0FC5-65F3-4B60AE9D2AEB}"/>
              </a:ext>
            </a:extLst>
          </p:cNvPr>
          <p:cNvSpPr txBox="1"/>
          <p:nvPr/>
        </p:nvSpPr>
        <p:spPr>
          <a:xfrm>
            <a:off x="2074870" y="351887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8" name="object 9">
            <a:extLst>
              <a:ext uri="{FF2B5EF4-FFF2-40B4-BE49-F238E27FC236}">
                <a16:creationId xmlns:a16="http://schemas.microsoft.com/office/drawing/2014/main" id="{6E2DC19E-9542-20BA-233A-F1F1707C5977}"/>
              </a:ext>
            </a:extLst>
          </p:cNvPr>
          <p:cNvSpPr txBox="1"/>
          <p:nvPr/>
        </p:nvSpPr>
        <p:spPr>
          <a:xfrm>
            <a:off x="385916" y="351092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0</a:t>
            </a:r>
          </a:p>
        </p:txBody>
      </p:sp>
      <p:sp>
        <p:nvSpPr>
          <p:cNvPr id="19" name="object 9">
            <a:extLst>
              <a:ext uri="{FF2B5EF4-FFF2-40B4-BE49-F238E27FC236}">
                <a16:creationId xmlns:a16="http://schemas.microsoft.com/office/drawing/2014/main" id="{4871E913-8A94-24E2-766A-CC1A03AF4901}"/>
              </a:ext>
            </a:extLst>
          </p:cNvPr>
          <p:cNvSpPr txBox="1"/>
          <p:nvPr/>
        </p:nvSpPr>
        <p:spPr>
          <a:xfrm>
            <a:off x="2991022" y="3508728"/>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10</a:t>
            </a:r>
          </a:p>
        </p:txBody>
      </p:sp>
      <p:sp>
        <p:nvSpPr>
          <p:cNvPr id="20" name="object 13">
            <a:extLst>
              <a:ext uri="{FF2B5EF4-FFF2-40B4-BE49-F238E27FC236}">
                <a16:creationId xmlns:a16="http://schemas.microsoft.com/office/drawing/2014/main" id="{A4BF39FB-72CD-4C34-1ECF-85D5A333D5C9}"/>
              </a:ext>
            </a:extLst>
          </p:cNvPr>
          <p:cNvSpPr/>
          <p:nvPr/>
        </p:nvSpPr>
        <p:spPr>
          <a:xfrm>
            <a:off x="766537" y="2633197"/>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EF91F91C-CCAA-E584-E322-B0713C26DDE0}"/>
              </a:ext>
            </a:extLst>
          </p:cNvPr>
          <p:cNvSpPr txBox="1"/>
          <p:nvPr/>
        </p:nvSpPr>
        <p:spPr>
          <a:xfrm>
            <a:off x="903971" y="2762398"/>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2" name="object 24">
            <a:extLst>
              <a:ext uri="{FF2B5EF4-FFF2-40B4-BE49-F238E27FC236}">
                <a16:creationId xmlns:a16="http://schemas.microsoft.com/office/drawing/2014/main" id="{AF3FFD6E-52B0-4431-2B8D-0EF162C0876F}"/>
              </a:ext>
            </a:extLst>
          </p:cNvPr>
          <p:cNvSpPr/>
          <p:nvPr/>
        </p:nvSpPr>
        <p:spPr>
          <a:xfrm>
            <a:off x="2348729" y="2633197"/>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D9114ECC-D55C-9F64-9A17-40152E3543FE}"/>
              </a:ext>
            </a:extLst>
          </p:cNvPr>
          <p:cNvSpPr txBox="1"/>
          <p:nvPr/>
        </p:nvSpPr>
        <p:spPr>
          <a:xfrm>
            <a:off x="2486163" y="277713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9</a:t>
            </a:r>
          </a:p>
        </p:txBody>
      </p:sp>
      <p:sp>
        <p:nvSpPr>
          <p:cNvPr id="24" name="object 11">
            <a:extLst>
              <a:ext uri="{FF2B5EF4-FFF2-40B4-BE49-F238E27FC236}">
                <a16:creationId xmlns:a16="http://schemas.microsoft.com/office/drawing/2014/main" id="{99824118-F207-744D-C957-5ED37F5E5053}"/>
              </a:ext>
            </a:extLst>
          </p:cNvPr>
          <p:cNvSpPr/>
          <p:nvPr/>
        </p:nvSpPr>
        <p:spPr>
          <a:xfrm>
            <a:off x="1594575" y="4573949"/>
            <a:ext cx="279915" cy="260373"/>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23">
            <a:extLst>
              <a:ext uri="{FF2B5EF4-FFF2-40B4-BE49-F238E27FC236}">
                <a16:creationId xmlns:a16="http://schemas.microsoft.com/office/drawing/2014/main" id="{371342AD-7701-AC48-E7B1-C896B0B7590B}"/>
              </a:ext>
            </a:extLst>
          </p:cNvPr>
          <p:cNvSpPr/>
          <p:nvPr/>
        </p:nvSpPr>
        <p:spPr>
          <a:xfrm>
            <a:off x="2191716" y="4556519"/>
            <a:ext cx="317990"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3">
            <a:extLst>
              <a:ext uri="{FF2B5EF4-FFF2-40B4-BE49-F238E27FC236}">
                <a16:creationId xmlns:a16="http://schemas.microsoft.com/office/drawing/2014/main" id="{F31A1870-1F8F-F83D-7BCA-9EAC27125EE8}"/>
              </a:ext>
            </a:extLst>
          </p:cNvPr>
          <p:cNvSpPr/>
          <p:nvPr/>
        </p:nvSpPr>
        <p:spPr>
          <a:xfrm>
            <a:off x="1356864" y="481608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8">
            <a:extLst>
              <a:ext uri="{FF2B5EF4-FFF2-40B4-BE49-F238E27FC236}">
                <a16:creationId xmlns:a16="http://schemas.microsoft.com/office/drawing/2014/main" id="{7C880CDE-4849-B997-73DD-0AD8F3FA69F3}"/>
              </a:ext>
            </a:extLst>
          </p:cNvPr>
          <p:cNvSpPr/>
          <p:nvPr/>
        </p:nvSpPr>
        <p:spPr>
          <a:xfrm>
            <a:off x="2318427" y="481605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01363554-3B88-C26A-0FEA-DB50BDE2FA9B}"/>
              </a:ext>
            </a:extLst>
          </p:cNvPr>
          <p:cNvSpPr txBox="1"/>
          <p:nvPr/>
        </p:nvSpPr>
        <p:spPr>
          <a:xfrm>
            <a:off x="1482234" y="49514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9" name="object 9">
            <a:extLst>
              <a:ext uri="{FF2B5EF4-FFF2-40B4-BE49-F238E27FC236}">
                <a16:creationId xmlns:a16="http://schemas.microsoft.com/office/drawing/2014/main" id="{6821F4EC-DB79-E714-08EF-E382209CD685}"/>
              </a:ext>
            </a:extLst>
          </p:cNvPr>
          <p:cNvSpPr txBox="1"/>
          <p:nvPr/>
        </p:nvSpPr>
        <p:spPr>
          <a:xfrm>
            <a:off x="2398386" y="4941314"/>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6</a:t>
            </a:r>
          </a:p>
        </p:txBody>
      </p:sp>
      <p:sp>
        <p:nvSpPr>
          <p:cNvPr id="30" name="object 24">
            <a:extLst>
              <a:ext uri="{FF2B5EF4-FFF2-40B4-BE49-F238E27FC236}">
                <a16:creationId xmlns:a16="http://schemas.microsoft.com/office/drawing/2014/main" id="{E5BEBC82-A743-0104-7697-C6C5333D5A22}"/>
              </a:ext>
            </a:extLst>
          </p:cNvPr>
          <p:cNvSpPr/>
          <p:nvPr/>
        </p:nvSpPr>
        <p:spPr>
          <a:xfrm>
            <a:off x="1756093" y="4065783"/>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1" name="object 9">
            <a:extLst>
              <a:ext uri="{FF2B5EF4-FFF2-40B4-BE49-F238E27FC236}">
                <a16:creationId xmlns:a16="http://schemas.microsoft.com/office/drawing/2014/main" id="{423C7B6B-E7BF-C2C3-0D36-737C1D2F4358}"/>
              </a:ext>
            </a:extLst>
          </p:cNvPr>
          <p:cNvSpPr txBox="1"/>
          <p:nvPr/>
        </p:nvSpPr>
        <p:spPr>
          <a:xfrm>
            <a:off x="1893527" y="420971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5</a:t>
            </a:r>
          </a:p>
        </p:txBody>
      </p:sp>
      <p:sp>
        <p:nvSpPr>
          <p:cNvPr id="32" name="object 23">
            <a:extLst>
              <a:ext uri="{FF2B5EF4-FFF2-40B4-BE49-F238E27FC236}">
                <a16:creationId xmlns:a16="http://schemas.microsoft.com/office/drawing/2014/main" id="{FA849C76-273F-43AF-7C37-78B26C5E86F0}"/>
              </a:ext>
            </a:extLst>
          </p:cNvPr>
          <p:cNvSpPr/>
          <p:nvPr/>
        </p:nvSpPr>
        <p:spPr>
          <a:xfrm flipH="1">
            <a:off x="1225649" y="3891819"/>
            <a:ext cx="160975" cy="25840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3" name="object 8">
            <a:extLst>
              <a:ext uri="{FF2B5EF4-FFF2-40B4-BE49-F238E27FC236}">
                <a16:creationId xmlns:a16="http://schemas.microsoft.com/office/drawing/2014/main" id="{325CC2BD-D1B9-C880-1095-EB4008406171}"/>
              </a:ext>
            </a:extLst>
          </p:cNvPr>
          <p:cNvSpPr/>
          <p:nvPr/>
        </p:nvSpPr>
        <p:spPr>
          <a:xfrm>
            <a:off x="822184" y="406567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8CACBA00-05E4-2D2B-7F26-25AE0C0F87C1}"/>
              </a:ext>
            </a:extLst>
          </p:cNvPr>
          <p:cNvSpPr txBox="1"/>
          <p:nvPr/>
        </p:nvSpPr>
        <p:spPr>
          <a:xfrm>
            <a:off x="902143" y="4190931"/>
            <a:ext cx="432176"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5" name="object 23">
            <a:extLst>
              <a:ext uri="{FF2B5EF4-FFF2-40B4-BE49-F238E27FC236}">
                <a16:creationId xmlns:a16="http://schemas.microsoft.com/office/drawing/2014/main" id="{7CABC270-F48F-E721-57AD-A891A46E6490}"/>
              </a:ext>
            </a:extLst>
          </p:cNvPr>
          <p:cNvSpPr/>
          <p:nvPr/>
        </p:nvSpPr>
        <p:spPr>
          <a:xfrm>
            <a:off x="1721194" y="3867366"/>
            <a:ext cx="223261" cy="266429"/>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Tree>
    <p:extLst>
      <p:ext uri="{BB962C8B-B14F-4D97-AF65-F5344CB8AC3E}">
        <p14:creationId xmlns:p14="http://schemas.microsoft.com/office/powerpoint/2010/main" val="8416081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dissolve">
                                      <p:cBhvr>
                                        <p:cTn id="46" dur="500"/>
                                        <p:tgtEl>
                                          <p:spTgt spid="17"/>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dissolve">
                                      <p:cBhvr>
                                        <p:cTn id="49" dur="500"/>
                                        <p:tgtEl>
                                          <p:spTgt spid="18"/>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dissolve">
                                      <p:cBhvr>
                                        <p:cTn id="52" dur="500"/>
                                        <p:tgtEl>
                                          <p:spTgt spid="19"/>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dissolve">
                                      <p:cBhvr>
                                        <p:cTn id="58" dur="500"/>
                                        <p:tgtEl>
                                          <p:spTgt spid="21"/>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dissolve">
                                      <p:cBhvr>
                                        <p:cTn id="61" dur="500"/>
                                        <p:tgtEl>
                                          <p:spTgt spid="22"/>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23"/>
                                        </p:tgtEl>
                                        <p:attrNameLst>
                                          <p:attrName>style.visibility</p:attrName>
                                        </p:attrNameLst>
                                      </p:cBhvr>
                                      <p:to>
                                        <p:strVal val="visible"/>
                                      </p:to>
                                    </p:set>
                                    <p:animEffect transition="in" filter="dissolve">
                                      <p:cBhvr>
                                        <p:cTn id="64" dur="500"/>
                                        <p:tgtEl>
                                          <p:spTgt spid="23"/>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dissolve">
                                      <p:cBhvr>
                                        <p:cTn id="67" dur="500"/>
                                        <p:tgtEl>
                                          <p:spTgt spid="24"/>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25"/>
                                        </p:tgtEl>
                                        <p:attrNameLst>
                                          <p:attrName>style.visibility</p:attrName>
                                        </p:attrNameLst>
                                      </p:cBhvr>
                                      <p:to>
                                        <p:strVal val="visible"/>
                                      </p:to>
                                    </p:set>
                                    <p:animEffect transition="in" filter="dissolve">
                                      <p:cBhvr>
                                        <p:cTn id="70" dur="500"/>
                                        <p:tgtEl>
                                          <p:spTgt spid="25"/>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dissolve">
                                      <p:cBhvr>
                                        <p:cTn id="73" dur="500"/>
                                        <p:tgtEl>
                                          <p:spTgt spid="26"/>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27"/>
                                        </p:tgtEl>
                                        <p:attrNameLst>
                                          <p:attrName>style.visibility</p:attrName>
                                        </p:attrNameLst>
                                      </p:cBhvr>
                                      <p:to>
                                        <p:strVal val="visible"/>
                                      </p:to>
                                    </p:set>
                                    <p:animEffect transition="in" filter="dissolve">
                                      <p:cBhvr>
                                        <p:cTn id="76" dur="500"/>
                                        <p:tgtEl>
                                          <p:spTgt spid="27"/>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dissolve">
                                      <p:cBhvr>
                                        <p:cTn id="79" dur="500"/>
                                        <p:tgtEl>
                                          <p:spTgt spid="28"/>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29"/>
                                        </p:tgtEl>
                                        <p:attrNameLst>
                                          <p:attrName>style.visibility</p:attrName>
                                        </p:attrNameLst>
                                      </p:cBhvr>
                                      <p:to>
                                        <p:strVal val="visible"/>
                                      </p:to>
                                    </p:set>
                                    <p:animEffect transition="in" filter="dissolve">
                                      <p:cBhvr>
                                        <p:cTn id="82" dur="500"/>
                                        <p:tgtEl>
                                          <p:spTgt spid="29"/>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dissolve">
                                      <p:cBhvr>
                                        <p:cTn id="85" dur="500"/>
                                        <p:tgtEl>
                                          <p:spTgt spid="30"/>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1"/>
                                        </p:tgtEl>
                                        <p:attrNameLst>
                                          <p:attrName>style.visibility</p:attrName>
                                        </p:attrNameLst>
                                      </p:cBhvr>
                                      <p:to>
                                        <p:strVal val="visible"/>
                                      </p:to>
                                    </p:set>
                                    <p:animEffect transition="in" filter="dissolve">
                                      <p:cBhvr>
                                        <p:cTn id="88" dur="500"/>
                                        <p:tgtEl>
                                          <p:spTgt spid="31"/>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dissolve">
                                      <p:cBhvr>
                                        <p:cTn id="91" dur="500"/>
                                        <p:tgtEl>
                                          <p:spTgt spid="32"/>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33"/>
                                        </p:tgtEl>
                                        <p:attrNameLst>
                                          <p:attrName>style.visibility</p:attrName>
                                        </p:attrNameLst>
                                      </p:cBhvr>
                                      <p:to>
                                        <p:strVal val="visible"/>
                                      </p:to>
                                    </p:set>
                                    <p:animEffect transition="in" filter="dissolve">
                                      <p:cBhvr>
                                        <p:cTn id="94" dur="500"/>
                                        <p:tgtEl>
                                          <p:spTgt spid="33"/>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animEffect transition="in" filter="dissolve">
                                      <p:cBhvr>
                                        <p:cTn id="97" dur="500"/>
                                        <p:tgtEl>
                                          <p:spTgt spid="34"/>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animEffect transition="in" filter="dissolve">
                                      <p:cBhvr>
                                        <p:cTn id="100" dur="500"/>
                                        <p:tgtEl>
                                          <p:spTgt spid="35"/>
                                        </p:tgtEl>
                                      </p:cBhvr>
                                    </p:animEffec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D9C81-9027-A370-49F0-D11B2F3EDD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36636831-41A3-9254-CAC2-B8C0EC3C87E5}"/>
              </a:ext>
            </a:extLst>
          </p:cNvPr>
          <p:cNvSpPr>
            <a:spLocks noGrp="1"/>
          </p:cNvSpPr>
          <p:nvPr>
            <p:ph idx="1"/>
          </p:nvPr>
        </p:nvSpPr>
        <p:spPr/>
        <p:txBody>
          <a:bodyPr/>
          <a:lstStyle/>
          <a:p>
            <a:endParaRPr lang="en-SE"/>
          </a:p>
        </p:txBody>
      </p:sp>
      <p:pic>
        <p:nvPicPr>
          <p:cNvPr id="2050" name="Picture 2" descr="The pre-order traversal is 2, 7, 2, 6, 5, 11, 5, 9, 4 follows NLR">
            <a:extLst>
              <a:ext uri="{FF2B5EF4-FFF2-40B4-BE49-F238E27FC236}">
                <a16:creationId xmlns:a16="http://schemas.microsoft.com/office/drawing/2014/main" id="{94B3477C-655D-3A6E-1777-306AC4EE84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656"/>
            <a:ext cx="3829722" cy="2735516"/>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E4A5A63-2D4D-B0E8-D668-75CF637EC0D6}"/>
              </a:ext>
            </a:extLst>
          </p:cNvPr>
          <p:cNvSpPr txBox="1">
            <a:spLocks/>
          </p:cNvSpPr>
          <p:nvPr/>
        </p:nvSpPr>
        <p:spPr>
          <a:xfrm>
            <a:off x="3660490" y="1516669"/>
            <a:ext cx="5261307" cy="469302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base"/>
            <a:r>
              <a:rPr lang="en-GB" b="1" dirty="0">
                <a:solidFill>
                  <a:srgbClr val="0C0D0E"/>
                </a:solidFill>
                <a:latin typeface="inherit"/>
              </a:rPr>
              <a:t>Pre-order traversal</a:t>
            </a:r>
            <a:r>
              <a:rPr lang="en-GB" dirty="0">
                <a:solidFill>
                  <a:srgbClr val="0C0D0E"/>
                </a:solidFill>
                <a:latin typeface="-apple-system"/>
              </a:rPr>
              <a:t>:</a:t>
            </a:r>
          </a:p>
          <a:p>
            <a:pPr fontAlgn="base"/>
            <a:r>
              <a:rPr lang="en-GB" dirty="0">
                <a:solidFill>
                  <a:srgbClr val="0C0D0E"/>
                </a:solidFill>
                <a:latin typeface="-apple-system"/>
              </a:rPr>
              <a:t>Traversal sequence:  </a:t>
            </a:r>
            <a:r>
              <a:rPr lang="pt-BR" dirty="0">
                <a:solidFill>
                  <a:srgbClr val="0C0D0E"/>
                </a:solidFill>
                <a:latin typeface="-apple-system"/>
              </a:rPr>
              <a:t>2, 7, 2, 6, 5, 11, 5, 9, 4</a:t>
            </a:r>
            <a:endParaRPr lang="en-GB" dirty="0">
              <a:solidFill>
                <a:srgbClr val="0C0D0E"/>
              </a:solidFill>
              <a:latin typeface="-apple-system"/>
            </a:endParaRPr>
          </a:p>
          <a:p>
            <a:pPr fontAlgn="base"/>
            <a:r>
              <a:rPr lang="en-GB" b="1" dirty="0">
                <a:solidFill>
                  <a:srgbClr val="0C0D0E"/>
                </a:solidFill>
                <a:latin typeface="inherit"/>
              </a:rPr>
              <a:t>In-order traversal</a:t>
            </a:r>
            <a:r>
              <a:rPr lang="en-GB" dirty="0">
                <a:solidFill>
                  <a:srgbClr val="0C0D0E"/>
                </a:solidFill>
                <a:latin typeface="-apple-system"/>
              </a:rPr>
              <a:t>:</a:t>
            </a:r>
          </a:p>
          <a:p>
            <a:pPr fontAlgn="base"/>
            <a:r>
              <a:rPr lang="en-GB" dirty="0">
                <a:solidFill>
                  <a:srgbClr val="0C0D0E"/>
                </a:solidFill>
                <a:latin typeface="-apple-system"/>
              </a:rPr>
              <a:t>Traversal Sequence: 6</a:t>
            </a:r>
            <a:r>
              <a:rPr lang="en-US" dirty="0">
                <a:solidFill>
                  <a:srgbClr val="0C0D0E"/>
                </a:solidFill>
                <a:latin typeface="-apple-system"/>
              </a:rPr>
              <a:t>, 2, 5, 7, 11, 2, 5, 9, 4</a:t>
            </a:r>
            <a:endParaRPr lang="en-GB" dirty="0">
              <a:solidFill>
                <a:srgbClr val="0C0D0E"/>
              </a:solidFill>
              <a:latin typeface="-apple-system"/>
            </a:endParaRPr>
          </a:p>
          <a:p>
            <a:pPr fontAlgn="base"/>
            <a:r>
              <a:rPr lang="en-GB" b="1" dirty="0">
                <a:solidFill>
                  <a:srgbClr val="0C0D0E"/>
                </a:solidFill>
                <a:latin typeface="inherit"/>
              </a:rPr>
              <a:t>Post-order traversal</a:t>
            </a:r>
            <a:r>
              <a:rPr lang="en-GB" dirty="0">
                <a:solidFill>
                  <a:srgbClr val="0C0D0E"/>
                </a:solidFill>
                <a:latin typeface="-apple-system"/>
              </a:rPr>
              <a:t>:</a:t>
            </a:r>
          </a:p>
          <a:p>
            <a:pPr fontAlgn="base"/>
            <a:r>
              <a:rPr lang="en-GB" dirty="0">
                <a:solidFill>
                  <a:srgbClr val="0C0D0E"/>
                </a:solidFill>
                <a:latin typeface="-apple-system"/>
              </a:rPr>
              <a:t>Traversal sequence:  6, 5, 2, 11, 7, 4, 9, 5, 2</a:t>
            </a:r>
          </a:p>
          <a:p>
            <a:endParaRPr lang="en-SE" dirty="0"/>
          </a:p>
        </p:txBody>
      </p:sp>
    </p:spTree>
    <p:extLst>
      <p:ext uri="{BB962C8B-B14F-4D97-AF65-F5344CB8AC3E}">
        <p14:creationId xmlns:p14="http://schemas.microsoft.com/office/powerpoint/2010/main" val="19810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C253-AC70-E616-FB97-7A5EDF539B88}"/>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77153A33-E586-6626-9A15-7D2291C29209}"/>
              </a:ext>
            </a:extLst>
          </p:cNvPr>
          <p:cNvSpPr>
            <a:spLocks noGrp="1"/>
          </p:cNvSpPr>
          <p:nvPr>
            <p:ph idx="1"/>
          </p:nvPr>
        </p:nvSpPr>
        <p:spPr/>
        <p:txBody>
          <a:bodyPr>
            <a:normAutofit fontScale="92500" lnSpcReduction="10000"/>
          </a:bodyPr>
          <a:lstStyle/>
          <a:p>
            <a:r>
              <a:rPr lang="en-GB" sz="1600" dirty="0"/>
              <a:t>1. **What is the sequence of nodes visited in a Preorder traversal?**</a:t>
            </a:r>
          </a:p>
          <a:p>
            <a:r>
              <a:rPr lang="en-GB" sz="1600" dirty="0"/>
              <a:t>   - a) Left, Root, Right</a:t>
            </a:r>
          </a:p>
          <a:p>
            <a:r>
              <a:rPr lang="en-GB" sz="1600" dirty="0"/>
              <a:t>   - b) Root, Left, Right</a:t>
            </a:r>
          </a:p>
          <a:p>
            <a:r>
              <a:rPr lang="en-GB" sz="1600" dirty="0"/>
              <a:t>   - c) Left, Right, Root</a:t>
            </a:r>
          </a:p>
          <a:p>
            <a:r>
              <a:rPr lang="en-GB" sz="1600" dirty="0"/>
              <a:t>   - d) Right, Root, Left</a:t>
            </a:r>
          </a:p>
          <a:p>
            <a:endParaRPr lang="en-GB" sz="1600" dirty="0"/>
          </a:p>
          <a:p>
            <a:r>
              <a:rPr lang="en-GB" sz="1600" dirty="0"/>
              <a:t>2. **Which traversal method is used to get nodes of a Binary Search Tree in ascending order?**</a:t>
            </a:r>
          </a:p>
          <a:p>
            <a:r>
              <a:rPr lang="en-GB" sz="1600" dirty="0"/>
              <a:t>   - a) Preorder</a:t>
            </a:r>
          </a:p>
          <a:p>
            <a:r>
              <a:rPr lang="en-GB" sz="1600" dirty="0"/>
              <a:t>   - b) </a:t>
            </a:r>
            <a:r>
              <a:rPr lang="en-GB" sz="1600" dirty="0" err="1"/>
              <a:t>Inorder</a:t>
            </a:r>
            <a:endParaRPr lang="en-GB" sz="1600" dirty="0"/>
          </a:p>
          <a:p>
            <a:r>
              <a:rPr lang="en-GB" sz="1600" dirty="0"/>
              <a:t>   - c) </a:t>
            </a:r>
            <a:r>
              <a:rPr lang="en-GB" sz="1600" dirty="0" err="1"/>
              <a:t>Postorder</a:t>
            </a:r>
            <a:endParaRPr lang="en-GB" sz="1600" dirty="0"/>
          </a:p>
          <a:p>
            <a:r>
              <a:rPr lang="en-GB" sz="1600" dirty="0"/>
              <a:t>   - d) Level order</a:t>
            </a:r>
          </a:p>
          <a:p>
            <a:endParaRPr lang="en-GB" sz="1600" dirty="0"/>
          </a:p>
          <a:p>
            <a:r>
              <a:rPr lang="en-GB" sz="1600" dirty="0"/>
              <a:t>3. **In a </a:t>
            </a:r>
            <a:r>
              <a:rPr lang="en-GB" sz="1600" dirty="0" err="1"/>
              <a:t>Postorder</a:t>
            </a:r>
            <a:r>
              <a:rPr lang="en-GB" sz="1600" dirty="0"/>
              <a:t> traversal, when is the root node visited?**</a:t>
            </a:r>
          </a:p>
          <a:p>
            <a:r>
              <a:rPr lang="en-GB" sz="1600" dirty="0"/>
              <a:t>   - a) First</a:t>
            </a:r>
          </a:p>
          <a:p>
            <a:r>
              <a:rPr lang="en-GB" sz="1600" dirty="0"/>
              <a:t>   - b) After visiting the left subtree</a:t>
            </a:r>
          </a:p>
          <a:p>
            <a:r>
              <a:rPr lang="en-GB" sz="1600" dirty="0"/>
              <a:t>   - c) After visiting both left and right subtrees</a:t>
            </a:r>
          </a:p>
          <a:p>
            <a:r>
              <a:rPr lang="en-GB" sz="1600" dirty="0"/>
              <a:t>   - d) Before visiting any subtree</a:t>
            </a:r>
            <a:endParaRPr lang="en-SE" sz="1600" dirty="0"/>
          </a:p>
        </p:txBody>
      </p:sp>
      <p:sp>
        <p:nvSpPr>
          <p:cNvPr id="4" name="TextBox 3">
            <a:extLst>
              <a:ext uri="{FF2B5EF4-FFF2-40B4-BE49-F238E27FC236}">
                <a16:creationId xmlns:a16="http://schemas.microsoft.com/office/drawing/2014/main" id="{1C1C1986-E220-600B-0A76-2C9F1E201B92}"/>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b</a:t>
            </a:r>
            <a:endParaRPr lang="en-SE" sz="2400" dirty="0"/>
          </a:p>
        </p:txBody>
      </p:sp>
      <p:sp>
        <p:nvSpPr>
          <p:cNvPr id="5" name="TextBox 4">
            <a:extLst>
              <a:ext uri="{FF2B5EF4-FFF2-40B4-BE49-F238E27FC236}">
                <a16:creationId xmlns:a16="http://schemas.microsoft.com/office/drawing/2014/main" id="{A7505519-06E0-12FC-E471-42DCCEA9CA95}"/>
              </a:ext>
            </a:extLst>
          </p:cNvPr>
          <p:cNvSpPr txBox="1"/>
          <p:nvPr/>
        </p:nvSpPr>
        <p:spPr>
          <a:xfrm>
            <a:off x="7422776" y="3632348"/>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6" name="TextBox 5">
            <a:extLst>
              <a:ext uri="{FF2B5EF4-FFF2-40B4-BE49-F238E27FC236}">
                <a16:creationId xmlns:a16="http://schemas.microsoft.com/office/drawing/2014/main" id="{4D96A85A-3A67-A539-338B-CF5355284606}"/>
              </a:ext>
            </a:extLst>
          </p:cNvPr>
          <p:cNvSpPr txBox="1"/>
          <p:nvPr/>
        </p:nvSpPr>
        <p:spPr>
          <a:xfrm>
            <a:off x="7422776" y="5026967"/>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Tree>
    <p:extLst>
      <p:ext uri="{BB962C8B-B14F-4D97-AF65-F5344CB8AC3E}">
        <p14:creationId xmlns:p14="http://schemas.microsoft.com/office/powerpoint/2010/main" val="38202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2878-C5A6-FDA5-19A5-351DB3471F63}"/>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791FC52-0F97-27F9-7A5C-536A330BFCDA}"/>
              </a:ext>
            </a:extLst>
          </p:cNvPr>
          <p:cNvSpPr>
            <a:spLocks noGrp="1"/>
          </p:cNvSpPr>
          <p:nvPr>
            <p:ph idx="1"/>
          </p:nvPr>
        </p:nvSpPr>
        <p:spPr/>
        <p:txBody>
          <a:bodyPr/>
          <a:lstStyle/>
          <a:p>
            <a:r>
              <a:rPr lang="en-GB" dirty="0"/>
              <a:t>The following given tree is an example for?</a:t>
            </a:r>
          </a:p>
          <a:p>
            <a:r>
              <a:rPr lang="en-GB" dirty="0"/>
              <a:t>a) Binary tree</a:t>
            </a:r>
          </a:p>
          <a:p>
            <a:r>
              <a:rPr lang="en-GB" dirty="0"/>
              <a:t>b) Binary search tree</a:t>
            </a:r>
          </a:p>
          <a:p>
            <a:r>
              <a:rPr lang="en-GB" dirty="0"/>
              <a:t>c) Fibonacci tree</a:t>
            </a:r>
          </a:p>
          <a:p>
            <a:r>
              <a:rPr lang="en-GB" dirty="0"/>
              <a:t>d) AVL tree</a:t>
            </a:r>
            <a:endParaRPr lang="en-SE" dirty="0"/>
          </a:p>
        </p:txBody>
      </p:sp>
      <p:pic>
        <p:nvPicPr>
          <p:cNvPr id="3074" name="Picture 2" descr="Tree is example for binary tree since with two children &amp; the left &amp; right children">
            <a:extLst>
              <a:ext uri="{FF2B5EF4-FFF2-40B4-BE49-F238E27FC236}">
                <a16:creationId xmlns:a16="http://schemas.microsoft.com/office/drawing/2014/main" id="{425D3CE5-7249-2A1A-120E-2DD4C3EDF7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60605" y="2114334"/>
            <a:ext cx="2388284" cy="186634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06E6A0C-EF2A-B234-68DB-091A2F0EA636}"/>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a</a:t>
            </a:r>
            <a:endParaRPr lang="en-SE" sz="2400" dirty="0"/>
          </a:p>
        </p:txBody>
      </p:sp>
      <p:sp>
        <p:nvSpPr>
          <p:cNvPr id="6" name="TextBox 5">
            <a:extLst>
              <a:ext uri="{FF2B5EF4-FFF2-40B4-BE49-F238E27FC236}">
                <a16:creationId xmlns:a16="http://schemas.microsoft.com/office/drawing/2014/main" id="{4D1964F9-1BE4-3C42-C2AB-14B9E9423EDA}"/>
              </a:ext>
            </a:extLst>
          </p:cNvPr>
          <p:cNvSpPr txBox="1"/>
          <p:nvPr/>
        </p:nvSpPr>
        <p:spPr>
          <a:xfrm>
            <a:off x="2408790" y="4138190"/>
            <a:ext cx="4572000" cy="1477328"/>
          </a:xfrm>
          <a:prstGeom prst="rect">
            <a:avLst/>
          </a:prstGeom>
          <a:noFill/>
        </p:spPr>
        <p:txBody>
          <a:bodyPr wrap="square">
            <a:spAutoFit/>
          </a:bodyPr>
          <a:lstStyle/>
          <a:p>
            <a:r>
              <a:rPr lang="en-GB" b="0" i="0" dirty="0">
                <a:solidFill>
                  <a:srgbClr val="3A3A3A"/>
                </a:solidFill>
                <a:effectLst/>
                <a:latin typeface="Open Sans" panose="020B0606030504020204" pitchFamily="34" charset="0"/>
              </a:rPr>
              <a:t>Explanation: The given tree is an example for binary tree since has got two children and the left and right children do not satisfy binary search tree’s property, Fibonacci and AVL tree.</a:t>
            </a:r>
            <a:endParaRPr lang="en-SE" dirty="0"/>
          </a:p>
        </p:txBody>
      </p:sp>
    </p:spTree>
    <p:extLst>
      <p:ext uri="{BB962C8B-B14F-4D97-AF65-F5344CB8AC3E}">
        <p14:creationId xmlns:p14="http://schemas.microsoft.com/office/powerpoint/2010/main" val="1226448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9E4BE-08A5-35A5-E631-1563873AEB76}"/>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5174B7D9-193B-CABA-3EBA-2597306F042E}"/>
              </a:ext>
            </a:extLst>
          </p:cNvPr>
          <p:cNvSpPr>
            <a:spLocks noGrp="1"/>
          </p:cNvSpPr>
          <p:nvPr>
            <p:ph idx="1"/>
          </p:nvPr>
        </p:nvSpPr>
        <p:spPr/>
        <p:txBody>
          <a:bodyPr>
            <a:normAutofit/>
          </a:bodyPr>
          <a:lstStyle/>
          <a:p>
            <a:r>
              <a:rPr lang="en-GB" dirty="0"/>
              <a:t>How many common operations are performed in a binary tree?</a:t>
            </a:r>
          </a:p>
          <a:p>
            <a:r>
              <a:rPr lang="en-GB" dirty="0"/>
              <a:t>a) 1</a:t>
            </a:r>
          </a:p>
          <a:p>
            <a:r>
              <a:rPr lang="en-GB" dirty="0"/>
              <a:t>b) 2</a:t>
            </a:r>
          </a:p>
          <a:p>
            <a:r>
              <a:rPr lang="en-GB" dirty="0"/>
              <a:t>c) 3</a:t>
            </a:r>
          </a:p>
          <a:p>
            <a:r>
              <a:rPr lang="en-GB" dirty="0"/>
              <a:t>d) 4</a:t>
            </a:r>
          </a:p>
        </p:txBody>
      </p:sp>
      <p:sp>
        <p:nvSpPr>
          <p:cNvPr id="4" name="TextBox 3">
            <a:extLst>
              <a:ext uri="{FF2B5EF4-FFF2-40B4-BE49-F238E27FC236}">
                <a16:creationId xmlns:a16="http://schemas.microsoft.com/office/drawing/2014/main" id="{D1983FA9-E290-4073-6B33-EFF01979CBA0}"/>
              </a:ext>
            </a:extLst>
          </p:cNvPr>
          <p:cNvSpPr txBox="1"/>
          <p:nvPr/>
        </p:nvSpPr>
        <p:spPr>
          <a:xfrm>
            <a:off x="7422776" y="2114334"/>
            <a:ext cx="1015021" cy="46166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n-US" altLang="zh-CN" sz="2400" dirty="0"/>
              <a:t>ANS</a:t>
            </a:r>
            <a:r>
              <a:rPr lang="en-GB" altLang="zh-CN" sz="2400" dirty="0"/>
              <a:t>: c</a:t>
            </a:r>
            <a:endParaRPr lang="en-SE" sz="2400" dirty="0"/>
          </a:p>
        </p:txBody>
      </p:sp>
      <p:sp>
        <p:nvSpPr>
          <p:cNvPr id="5" name="TextBox 4">
            <a:extLst>
              <a:ext uri="{FF2B5EF4-FFF2-40B4-BE49-F238E27FC236}">
                <a16:creationId xmlns:a16="http://schemas.microsoft.com/office/drawing/2014/main" id="{C1548395-0139-4C07-E876-AAC9DD615A96}"/>
              </a:ext>
            </a:extLst>
          </p:cNvPr>
          <p:cNvSpPr txBox="1"/>
          <p:nvPr/>
        </p:nvSpPr>
        <p:spPr>
          <a:xfrm>
            <a:off x="2408789" y="4138189"/>
            <a:ext cx="4874137" cy="1015663"/>
          </a:xfrm>
          <a:prstGeom prst="rect">
            <a:avLst/>
          </a:prstGeom>
          <a:noFill/>
        </p:spPr>
        <p:txBody>
          <a:bodyPr wrap="square">
            <a:spAutoFit/>
          </a:bodyPr>
          <a:lstStyle/>
          <a:p>
            <a:r>
              <a:rPr lang="en-GB" sz="2000" dirty="0"/>
              <a:t>Explanation: Three common operations are performed in a binary tree- they are insertion, deletion and traversal.</a:t>
            </a:r>
            <a:endParaRPr lang="en-SE" sz="2000" dirty="0"/>
          </a:p>
        </p:txBody>
      </p:sp>
    </p:spTree>
    <p:extLst>
      <p:ext uri="{BB962C8B-B14F-4D97-AF65-F5344CB8AC3E}">
        <p14:creationId xmlns:p14="http://schemas.microsoft.com/office/powerpoint/2010/main" val="411497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6F883-6BF6-A344-9EE2-22CC91244EB0}"/>
              </a:ext>
            </a:extLst>
          </p:cNvPr>
          <p:cNvSpPr>
            <a:spLocks noGrp="1"/>
          </p:cNvSpPr>
          <p:nvPr>
            <p:ph type="title"/>
          </p:nvPr>
        </p:nvSpPr>
        <p:spPr/>
        <p:txBody>
          <a:bodyPr>
            <a:normAutofit/>
          </a:bodyPr>
          <a:lstStyle/>
          <a:p>
            <a:r>
              <a:rPr lang="en-US" dirty="0"/>
              <a:t>Binary Trees</a:t>
            </a:r>
          </a:p>
        </p:txBody>
      </p:sp>
      <p:grpSp>
        <p:nvGrpSpPr>
          <p:cNvPr id="4" name="Group 3">
            <a:extLst>
              <a:ext uri="{FF2B5EF4-FFF2-40B4-BE49-F238E27FC236}">
                <a16:creationId xmlns:a16="http://schemas.microsoft.com/office/drawing/2014/main" id="{D14FABBB-78E5-2B4C-AA64-8D6A01FF6306}"/>
              </a:ext>
            </a:extLst>
          </p:cNvPr>
          <p:cNvGrpSpPr/>
          <p:nvPr/>
        </p:nvGrpSpPr>
        <p:grpSpPr>
          <a:xfrm>
            <a:off x="566073" y="1540780"/>
            <a:ext cx="2802467" cy="2075773"/>
            <a:chOff x="992359" y="1297931"/>
            <a:chExt cx="2802467" cy="2075773"/>
          </a:xfrm>
        </p:grpSpPr>
        <p:sp>
          <p:nvSpPr>
            <p:cNvPr id="5" name="object 8">
              <a:extLst>
                <a:ext uri="{FF2B5EF4-FFF2-40B4-BE49-F238E27FC236}">
                  <a16:creationId xmlns:a16="http://schemas.microsoft.com/office/drawing/2014/main" id="{9BE536FD-C8B3-4046-A4D2-6BC07F5E44BE}"/>
                </a:ext>
              </a:extLst>
            </p:cNvPr>
            <p:cNvSpPr/>
            <p:nvPr/>
          </p:nvSpPr>
          <p:spPr>
            <a:xfrm>
              <a:off x="992359" y="1297931"/>
              <a:ext cx="2802467" cy="2075773"/>
            </a:xfrm>
            <a:prstGeom prst="rect">
              <a:avLst/>
            </a:prstGeom>
            <a:blipFill>
              <a:blip r:embed="rId2" cstate="print"/>
              <a:stretch>
                <a:fillRect/>
              </a:stretch>
            </a:blipFill>
            <a:ln w="9525">
              <a:noFill/>
            </a:ln>
          </p:spPr>
          <p:txBody>
            <a:bodyPr vert="horz" wrap="square" lIns="0" tIns="0" rIns="0" bIns="0" spcCol="0" rtlCol="0">
              <a:noAutofit/>
            </a:bodyPr>
            <a:lstStyle/>
            <a:p>
              <a:pPr algn="ctr"/>
              <a:endParaRPr sz="1050">
                <a:solidFill>
                  <a:schemeClr val="bg1"/>
                </a:solidFill>
                <a:latin typeface="Arial" charset="0"/>
                <a:ea typeface="Arial" charset="0"/>
                <a:cs typeface="Arial" charset="0"/>
              </a:endParaRPr>
            </a:p>
          </p:txBody>
        </p:sp>
        <p:sp>
          <p:nvSpPr>
            <p:cNvPr id="6" name="object 9">
              <a:extLst>
                <a:ext uri="{FF2B5EF4-FFF2-40B4-BE49-F238E27FC236}">
                  <a16:creationId xmlns:a16="http://schemas.microsoft.com/office/drawing/2014/main" id="{B1D0480B-F6AA-AA48-946D-DDAF1F4D7106}"/>
                </a:ext>
              </a:extLst>
            </p:cNvPr>
            <p:cNvSpPr txBox="1"/>
            <p:nvPr/>
          </p:nvSpPr>
          <p:spPr>
            <a:xfrm>
              <a:off x="2139514" y="1445958"/>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7" name="object 10">
              <a:extLst>
                <a:ext uri="{FF2B5EF4-FFF2-40B4-BE49-F238E27FC236}">
                  <a16:creationId xmlns:a16="http://schemas.microsoft.com/office/drawing/2014/main" id="{471DB693-01B8-C94F-B7B9-8FD327388B4B}"/>
                </a:ext>
              </a:extLst>
            </p:cNvPr>
            <p:cNvSpPr txBox="1"/>
            <p:nvPr/>
          </p:nvSpPr>
          <p:spPr>
            <a:xfrm>
              <a:off x="2089242" y="2186995"/>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8" name="object 11">
              <a:extLst>
                <a:ext uri="{FF2B5EF4-FFF2-40B4-BE49-F238E27FC236}">
                  <a16:creationId xmlns:a16="http://schemas.microsoft.com/office/drawing/2014/main" id="{0A3CA81E-9278-0444-B63B-36B7DF48BD49}"/>
                </a:ext>
              </a:extLst>
            </p:cNvPr>
            <p:cNvSpPr txBox="1"/>
            <p:nvPr/>
          </p:nvSpPr>
          <p:spPr>
            <a:xfrm>
              <a:off x="2891473" y="2186995"/>
              <a:ext cx="57612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Jaime</a:t>
              </a:r>
            </a:p>
          </p:txBody>
        </p:sp>
        <p:sp>
          <p:nvSpPr>
            <p:cNvPr id="9" name="object 12">
              <a:extLst>
                <a:ext uri="{FF2B5EF4-FFF2-40B4-BE49-F238E27FC236}">
                  <a16:creationId xmlns:a16="http://schemas.microsoft.com/office/drawing/2014/main" id="{5D014C52-9463-0B41-81F2-C11308E23B33}"/>
                </a:ext>
              </a:extLst>
            </p:cNvPr>
            <p:cNvSpPr txBox="1"/>
            <p:nvPr/>
          </p:nvSpPr>
          <p:spPr>
            <a:xfrm>
              <a:off x="1095307" y="2918151"/>
              <a:ext cx="775853"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Myrcella</a:t>
              </a:r>
            </a:p>
          </p:txBody>
        </p:sp>
        <p:sp>
          <p:nvSpPr>
            <p:cNvPr id="10" name="object 13">
              <a:extLst>
                <a:ext uri="{FF2B5EF4-FFF2-40B4-BE49-F238E27FC236}">
                  <a16:creationId xmlns:a16="http://schemas.microsoft.com/office/drawing/2014/main" id="{C91F3A17-5FF6-E94D-A0D9-9E5935616322}"/>
                </a:ext>
              </a:extLst>
            </p:cNvPr>
            <p:cNvSpPr txBox="1"/>
            <p:nvPr/>
          </p:nvSpPr>
          <p:spPr>
            <a:xfrm>
              <a:off x="2097776" y="2918151"/>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11" name="object 14">
              <a:extLst>
                <a:ext uri="{FF2B5EF4-FFF2-40B4-BE49-F238E27FC236}">
                  <a16:creationId xmlns:a16="http://schemas.microsoft.com/office/drawing/2014/main" id="{A8D2DFA8-6BA3-9644-B1D7-A2270EAF7002}"/>
                </a:ext>
              </a:extLst>
            </p:cNvPr>
            <p:cNvSpPr txBox="1"/>
            <p:nvPr/>
          </p:nvSpPr>
          <p:spPr>
            <a:xfrm>
              <a:off x="2942655" y="2918151"/>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12" name="object 15">
              <a:extLst>
                <a:ext uri="{FF2B5EF4-FFF2-40B4-BE49-F238E27FC236}">
                  <a16:creationId xmlns:a16="http://schemas.microsoft.com/office/drawing/2014/main" id="{130FD28D-3733-824A-A521-AAD087E2179A}"/>
                </a:ext>
              </a:extLst>
            </p:cNvPr>
            <p:cNvSpPr txBox="1"/>
            <p:nvPr/>
          </p:nvSpPr>
          <p:spPr>
            <a:xfrm>
              <a:off x="1314096" y="2186995"/>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grpSp>
      <p:sp>
        <p:nvSpPr>
          <p:cNvPr id="14" name="TextBox 13">
            <a:extLst>
              <a:ext uri="{FF2B5EF4-FFF2-40B4-BE49-F238E27FC236}">
                <a16:creationId xmlns:a16="http://schemas.microsoft.com/office/drawing/2014/main" id="{5D03962B-A3B9-6043-986D-190C44F8A695}"/>
              </a:ext>
            </a:extLst>
          </p:cNvPr>
          <p:cNvSpPr txBox="1"/>
          <p:nvPr/>
        </p:nvSpPr>
        <p:spPr>
          <a:xfrm>
            <a:off x="1349832" y="1139224"/>
            <a:ext cx="1320939"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Generic Tree</a:t>
            </a:r>
          </a:p>
        </p:txBody>
      </p:sp>
      <p:sp>
        <p:nvSpPr>
          <p:cNvPr id="15" name="TextBox 14">
            <a:extLst>
              <a:ext uri="{FF2B5EF4-FFF2-40B4-BE49-F238E27FC236}">
                <a16:creationId xmlns:a16="http://schemas.microsoft.com/office/drawing/2014/main" id="{FE9C7507-623C-BB40-84A7-22106AF2CDA4}"/>
              </a:ext>
            </a:extLst>
          </p:cNvPr>
          <p:cNvSpPr txBox="1"/>
          <p:nvPr/>
        </p:nvSpPr>
        <p:spPr>
          <a:xfrm>
            <a:off x="3156147" y="1537042"/>
            <a:ext cx="2310864"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any number of children</a:t>
            </a:r>
          </a:p>
        </p:txBody>
      </p:sp>
      <p:sp>
        <p:nvSpPr>
          <p:cNvPr id="19" name="object 11">
            <a:extLst>
              <a:ext uri="{FF2B5EF4-FFF2-40B4-BE49-F238E27FC236}">
                <a16:creationId xmlns:a16="http://schemas.microsoft.com/office/drawing/2014/main" id="{C0C7D399-815B-AA41-A341-C2B3515A4CF5}"/>
              </a:ext>
            </a:extLst>
          </p:cNvPr>
          <p:cNvSpPr/>
          <p:nvPr/>
        </p:nvSpPr>
        <p:spPr>
          <a:xfrm flipH="1">
            <a:off x="5168320" y="5309956"/>
            <a:ext cx="295311" cy="430865"/>
          </a:xfrm>
          <a:custGeom>
            <a:avLst/>
            <a:gdLst/>
            <a:ahLst/>
            <a:cxnLst/>
            <a:rect l="l" t="t" r="r" b="b"/>
            <a:pathLst>
              <a:path w="760729"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19">
            <a:extLst>
              <a:ext uri="{FF2B5EF4-FFF2-40B4-BE49-F238E27FC236}">
                <a16:creationId xmlns:a16="http://schemas.microsoft.com/office/drawing/2014/main" id="{D5C1558C-4A2E-104F-BE9A-60B52AD67DBF}"/>
              </a:ext>
            </a:extLst>
          </p:cNvPr>
          <p:cNvSpPr/>
          <p:nvPr/>
        </p:nvSpPr>
        <p:spPr>
          <a:xfrm>
            <a:off x="4120260" y="407666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2" name="object 22">
            <a:extLst>
              <a:ext uri="{FF2B5EF4-FFF2-40B4-BE49-F238E27FC236}">
                <a16:creationId xmlns:a16="http://schemas.microsoft.com/office/drawing/2014/main" id="{07B6BAC4-5642-8B47-AE4F-41B33E1B73E0}"/>
              </a:ext>
            </a:extLst>
          </p:cNvPr>
          <p:cNvSpPr/>
          <p:nvPr/>
        </p:nvSpPr>
        <p:spPr>
          <a:xfrm>
            <a:off x="4018817" y="4585911"/>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23">
            <a:extLst>
              <a:ext uri="{FF2B5EF4-FFF2-40B4-BE49-F238E27FC236}">
                <a16:creationId xmlns:a16="http://schemas.microsoft.com/office/drawing/2014/main" id="{51C4C8D1-7E27-D24D-B766-DB65A5314191}"/>
              </a:ext>
            </a:extLst>
          </p:cNvPr>
          <p:cNvSpPr/>
          <p:nvPr/>
        </p:nvSpPr>
        <p:spPr>
          <a:xfrm>
            <a:off x="4699064" y="4585910"/>
            <a:ext cx="216047" cy="256260"/>
          </a:xfrm>
          <a:custGeom>
            <a:avLst/>
            <a:gdLst/>
            <a:ahLst/>
            <a:cxnLst/>
            <a:rect l="l" t="t" r="r" b="b"/>
            <a:pathLst>
              <a:path w="765175" h="628014">
                <a:moveTo>
                  <a:pt x="0" y="0"/>
                </a:moveTo>
                <a:lnTo>
                  <a:pt x="764666" y="627888"/>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9">
            <a:extLst>
              <a:ext uri="{FF2B5EF4-FFF2-40B4-BE49-F238E27FC236}">
                <a16:creationId xmlns:a16="http://schemas.microsoft.com/office/drawing/2014/main" id="{0C05E4DB-397F-8447-8D35-7766F66BAD46}"/>
              </a:ext>
            </a:extLst>
          </p:cNvPr>
          <p:cNvSpPr txBox="1"/>
          <p:nvPr/>
        </p:nvSpPr>
        <p:spPr>
          <a:xfrm>
            <a:off x="4221219" y="4243440"/>
            <a:ext cx="491490"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Tywin</a:t>
            </a:r>
          </a:p>
        </p:txBody>
      </p:sp>
      <p:sp>
        <p:nvSpPr>
          <p:cNvPr id="27" name="object 19">
            <a:extLst>
              <a:ext uri="{FF2B5EF4-FFF2-40B4-BE49-F238E27FC236}">
                <a16:creationId xmlns:a16="http://schemas.microsoft.com/office/drawing/2014/main" id="{7DA6FB20-9ABD-E544-AF6B-85FE3AD3E4B5}"/>
              </a:ext>
            </a:extLst>
          </p:cNvPr>
          <p:cNvSpPr/>
          <p:nvPr/>
        </p:nvSpPr>
        <p:spPr>
          <a:xfrm>
            <a:off x="3715221" y="48072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28" name="object 15">
            <a:extLst>
              <a:ext uri="{FF2B5EF4-FFF2-40B4-BE49-F238E27FC236}">
                <a16:creationId xmlns:a16="http://schemas.microsoft.com/office/drawing/2014/main" id="{4FAD2215-B7F8-9448-8750-39F3FF2CEC9C}"/>
              </a:ext>
            </a:extLst>
          </p:cNvPr>
          <p:cNvSpPr txBox="1"/>
          <p:nvPr/>
        </p:nvSpPr>
        <p:spPr>
          <a:xfrm>
            <a:off x="3773712" y="4960844"/>
            <a:ext cx="576426" cy="258404"/>
          </a:xfrm>
          <a:prstGeom prst="rect">
            <a:avLst/>
          </a:prstGeom>
          <a:ln w="9525">
            <a:noFill/>
          </a:ln>
        </p:spPr>
        <p:txBody>
          <a:bodyPr vert="horz" wrap="square" lIns="0" tIns="12065" rIns="0" bIns="0" spcCol="0" rtlCol="0">
            <a:noAutofit/>
          </a:bodyPr>
          <a:lstStyle/>
          <a:p>
            <a:pPr marL="12700" algn="ctr">
              <a:lnSpc>
                <a:spcPct val="100000"/>
              </a:lnSpc>
              <a:spcBef>
                <a:spcPts val="95"/>
              </a:spcBef>
            </a:pPr>
            <a:r>
              <a:rPr lang="en-US" sz="1400" dirty="0">
                <a:solidFill>
                  <a:schemeClr val="bg1"/>
                </a:solidFill>
                <a:latin typeface="Arial" charset="0"/>
                <a:ea typeface="Arial" charset="0"/>
                <a:cs typeface="Arial" charset="0"/>
              </a:rPr>
              <a:t>Tyrion</a:t>
            </a:r>
            <a:endParaRPr sz="1400" dirty="0">
              <a:solidFill>
                <a:schemeClr val="bg1"/>
              </a:solidFill>
              <a:latin typeface="Arial" charset="0"/>
              <a:ea typeface="Arial" charset="0"/>
              <a:cs typeface="Arial" charset="0"/>
            </a:endParaRPr>
          </a:p>
        </p:txBody>
      </p:sp>
      <p:sp>
        <p:nvSpPr>
          <p:cNvPr id="29" name="object 19">
            <a:extLst>
              <a:ext uri="{FF2B5EF4-FFF2-40B4-BE49-F238E27FC236}">
                <a16:creationId xmlns:a16="http://schemas.microsoft.com/office/drawing/2014/main" id="{F28273D6-3C51-9E40-8978-7F1CF5AB71B9}"/>
              </a:ext>
            </a:extLst>
          </p:cNvPr>
          <p:cNvSpPr/>
          <p:nvPr/>
        </p:nvSpPr>
        <p:spPr>
          <a:xfrm>
            <a:off x="4625422" y="4825185"/>
            <a:ext cx="693408"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0" name="object 10">
            <a:extLst>
              <a:ext uri="{FF2B5EF4-FFF2-40B4-BE49-F238E27FC236}">
                <a16:creationId xmlns:a16="http://schemas.microsoft.com/office/drawing/2014/main" id="{BE9A02F2-A354-D34C-987D-CA15A92F5D80}"/>
              </a:ext>
            </a:extLst>
          </p:cNvPr>
          <p:cNvSpPr txBox="1"/>
          <p:nvPr/>
        </p:nvSpPr>
        <p:spPr>
          <a:xfrm>
            <a:off x="4702173" y="4995348"/>
            <a:ext cx="5581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sz="1400" dirty="0">
                <a:solidFill>
                  <a:schemeClr val="bg1"/>
                </a:solidFill>
                <a:latin typeface="Arial" charset="0"/>
                <a:ea typeface="Arial" charset="0"/>
                <a:cs typeface="Arial" charset="0"/>
              </a:rPr>
              <a:t>Cersei</a:t>
            </a:r>
            <a:endParaRPr sz="1400" dirty="0">
              <a:solidFill>
                <a:schemeClr val="bg1"/>
              </a:solidFill>
              <a:latin typeface="Arial" charset="0"/>
              <a:ea typeface="Arial" charset="0"/>
              <a:cs typeface="Arial" charset="0"/>
            </a:endParaRPr>
          </a:p>
        </p:txBody>
      </p:sp>
      <p:sp>
        <p:nvSpPr>
          <p:cNvPr id="31" name="object 19">
            <a:extLst>
              <a:ext uri="{FF2B5EF4-FFF2-40B4-BE49-F238E27FC236}">
                <a16:creationId xmlns:a16="http://schemas.microsoft.com/office/drawing/2014/main" id="{42A98B2E-87EE-0A4B-987A-2A7CE405F7C6}"/>
              </a:ext>
            </a:extLst>
          </p:cNvPr>
          <p:cNvSpPr/>
          <p:nvPr/>
        </p:nvSpPr>
        <p:spPr>
          <a:xfrm>
            <a:off x="4275774" y="5675839"/>
            <a:ext cx="776337"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2" name="object 13">
            <a:extLst>
              <a:ext uri="{FF2B5EF4-FFF2-40B4-BE49-F238E27FC236}">
                <a16:creationId xmlns:a16="http://schemas.microsoft.com/office/drawing/2014/main" id="{8BCAAB6F-00CF-4E44-8C61-A5C89687A50D}"/>
              </a:ext>
            </a:extLst>
          </p:cNvPr>
          <p:cNvSpPr txBox="1"/>
          <p:nvPr/>
        </p:nvSpPr>
        <p:spPr>
          <a:xfrm>
            <a:off x="4376459" y="5832269"/>
            <a:ext cx="57496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Joffrey</a:t>
            </a:r>
          </a:p>
        </p:txBody>
      </p:sp>
      <p:sp>
        <p:nvSpPr>
          <p:cNvPr id="35" name="object 19">
            <a:extLst>
              <a:ext uri="{FF2B5EF4-FFF2-40B4-BE49-F238E27FC236}">
                <a16:creationId xmlns:a16="http://schemas.microsoft.com/office/drawing/2014/main" id="{2A5FEBC8-B2A8-D141-9DE4-F4B496533CB1}"/>
              </a:ext>
            </a:extLst>
          </p:cNvPr>
          <p:cNvSpPr/>
          <p:nvPr/>
        </p:nvSpPr>
        <p:spPr>
          <a:xfrm>
            <a:off x="5196913" y="5675839"/>
            <a:ext cx="955544" cy="598730"/>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36" name="object 14">
            <a:extLst>
              <a:ext uri="{FF2B5EF4-FFF2-40B4-BE49-F238E27FC236}">
                <a16:creationId xmlns:a16="http://schemas.microsoft.com/office/drawing/2014/main" id="{C0BBB25B-BD7C-2C4B-82D9-DA907AD5CE48}"/>
              </a:ext>
            </a:extLst>
          </p:cNvPr>
          <p:cNvSpPr txBox="1"/>
          <p:nvPr/>
        </p:nvSpPr>
        <p:spPr>
          <a:xfrm>
            <a:off x="5308463" y="5846002"/>
            <a:ext cx="732444"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sz="1400" dirty="0">
                <a:solidFill>
                  <a:schemeClr val="bg1"/>
                </a:solidFill>
                <a:latin typeface="Arial" charset="0"/>
                <a:ea typeface="Arial" charset="0"/>
                <a:cs typeface="Arial" charset="0"/>
              </a:rPr>
              <a:t>Tommen</a:t>
            </a:r>
          </a:p>
        </p:txBody>
      </p:sp>
      <p:sp>
        <p:nvSpPr>
          <p:cNvPr id="37" name="object 22">
            <a:extLst>
              <a:ext uri="{FF2B5EF4-FFF2-40B4-BE49-F238E27FC236}">
                <a16:creationId xmlns:a16="http://schemas.microsoft.com/office/drawing/2014/main" id="{B4EB9B8B-CA66-BD4C-B0D3-D83F8FF8491F}"/>
              </a:ext>
            </a:extLst>
          </p:cNvPr>
          <p:cNvSpPr/>
          <p:nvPr/>
        </p:nvSpPr>
        <p:spPr>
          <a:xfrm>
            <a:off x="4625421" y="5380220"/>
            <a:ext cx="163953" cy="29562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TextBox 37">
            <a:extLst>
              <a:ext uri="{FF2B5EF4-FFF2-40B4-BE49-F238E27FC236}">
                <a16:creationId xmlns:a16="http://schemas.microsoft.com/office/drawing/2014/main" id="{AE661F7F-656F-344D-9E90-64C776E0BC44}"/>
              </a:ext>
            </a:extLst>
          </p:cNvPr>
          <p:cNvSpPr txBox="1"/>
          <p:nvPr/>
        </p:nvSpPr>
        <p:spPr>
          <a:xfrm>
            <a:off x="3794646" y="3615972"/>
            <a:ext cx="1227965" cy="338554"/>
          </a:xfrm>
          <a:prstGeom prst="rect">
            <a:avLst/>
          </a:prstGeom>
          <a:noFill/>
        </p:spPr>
        <p:txBody>
          <a:bodyPr wrap="none" rtlCol="0">
            <a:spAutoFit/>
          </a:bodyPr>
          <a:lstStyle/>
          <a:p>
            <a:r>
              <a:rPr lang="en-US" sz="1600" b="1" dirty="0">
                <a:latin typeface="Times New Roman" panose="02020603050405020304" pitchFamily="18" charset="0"/>
                <a:ea typeface="Arial" charset="0"/>
                <a:cs typeface="Times New Roman" panose="02020603050405020304" pitchFamily="18" charset="0"/>
              </a:rPr>
              <a:t>Binary Tree</a:t>
            </a:r>
          </a:p>
        </p:txBody>
      </p:sp>
      <p:sp>
        <p:nvSpPr>
          <p:cNvPr id="39" name="TextBox 38">
            <a:extLst>
              <a:ext uri="{FF2B5EF4-FFF2-40B4-BE49-F238E27FC236}">
                <a16:creationId xmlns:a16="http://schemas.microsoft.com/office/drawing/2014/main" id="{9BA3E496-8DFD-7241-A5B1-7CBDA79399AB}"/>
              </a:ext>
            </a:extLst>
          </p:cNvPr>
          <p:cNvSpPr txBox="1"/>
          <p:nvPr/>
        </p:nvSpPr>
        <p:spPr>
          <a:xfrm>
            <a:off x="5609265" y="3752177"/>
            <a:ext cx="2117917" cy="584775"/>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Any Parent can have </a:t>
            </a:r>
            <a:r>
              <a:rPr lang="en-US" dirty="0">
                <a:solidFill>
                  <a:srgbClr val="FF0000"/>
                </a:solidFill>
              </a:rPr>
              <a:t>at most </a:t>
            </a:r>
            <a:r>
              <a:rPr lang="en-US" dirty="0"/>
              <a:t>two children</a:t>
            </a:r>
          </a:p>
        </p:txBody>
      </p:sp>
      <p:sp>
        <p:nvSpPr>
          <p:cNvPr id="40" name="TextBox 39">
            <a:extLst>
              <a:ext uri="{FF2B5EF4-FFF2-40B4-BE49-F238E27FC236}">
                <a16:creationId xmlns:a16="http://schemas.microsoft.com/office/drawing/2014/main" id="{D555CDF2-F35B-B64D-8BB2-05667E726457}"/>
              </a:ext>
            </a:extLst>
          </p:cNvPr>
          <p:cNvSpPr txBox="1"/>
          <p:nvPr/>
        </p:nvSpPr>
        <p:spPr>
          <a:xfrm>
            <a:off x="6297929" y="5401895"/>
            <a:ext cx="2486014" cy="584775"/>
          </a:xfrm>
          <a:prstGeom prst="rect">
            <a:avLst/>
          </a:prstGeom>
          <a:solidFill>
            <a:schemeClr val="accent1"/>
          </a:solidFill>
        </p:spPr>
        <p:txBody>
          <a:bodyPr wrap="square">
            <a:spAutoFit/>
          </a:bodyPr>
          <a:lstStyle>
            <a:defPPr>
              <a:defRPr lang="en-US"/>
            </a:defPPr>
            <a:lvl1pPr algn="ctr">
              <a:defRPr sz="2400">
                <a:solidFill>
                  <a:schemeClr val="bg1"/>
                </a:solidFill>
                <a:latin typeface="Arial"/>
                <a:cs typeface="Arial"/>
              </a:defRPr>
            </a:lvl1pPr>
          </a:lstStyle>
          <a:p>
            <a:r>
              <a:rPr lang="en-US" sz="1600" dirty="0"/>
              <a:t>Like Linked Lists, Trees have a "Linked Structure"</a:t>
            </a:r>
          </a:p>
        </p:txBody>
      </p:sp>
      <p:sp>
        <p:nvSpPr>
          <p:cNvPr id="41" name="Rectangle 40">
            <a:extLst>
              <a:ext uri="{FF2B5EF4-FFF2-40B4-BE49-F238E27FC236}">
                <a16:creationId xmlns:a16="http://schemas.microsoft.com/office/drawing/2014/main" id="{77D2B2AA-A053-734A-909A-6EA83CAD2323}"/>
              </a:ext>
            </a:extLst>
          </p:cNvPr>
          <p:cNvSpPr/>
          <p:nvPr/>
        </p:nvSpPr>
        <p:spPr>
          <a:xfrm>
            <a:off x="5609265" y="4667334"/>
            <a:ext cx="2773583" cy="338554"/>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do we construct a tree?</a:t>
            </a:r>
          </a:p>
        </p:txBody>
      </p:sp>
      <p:sp>
        <p:nvSpPr>
          <p:cNvPr id="42" name="TextBox 41">
            <a:extLst>
              <a:ext uri="{FF2B5EF4-FFF2-40B4-BE49-F238E27FC236}">
                <a16:creationId xmlns:a16="http://schemas.microsoft.com/office/drawing/2014/main" id="{1C64CE83-25B6-3849-9978-74929FCB0172}"/>
              </a:ext>
            </a:extLst>
          </p:cNvPr>
          <p:cNvSpPr txBox="1"/>
          <p:nvPr/>
        </p:nvSpPr>
        <p:spPr>
          <a:xfrm>
            <a:off x="1308202" y="5054612"/>
            <a:ext cx="1887589" cy="1323439"/>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Each node needs: </a:t>
            </a:r>
          </a:p>
          <a:p>
            <a:pPr marL="342900" indent="-342900" algn="l">
              <a:buFont typeface="+mj-lt"/>
              <a:buAutoNum type="arabicPeriod"/>
            </a:pPr>
            <a:r>
              <a:rPr lang="en-US" dirty="0">
                <a:solidFill>
                  <a:schemeClr val="accent1"/>
                </a:solidFill>
              </a:rPr>
              <a:t>A value </a:t>
            </a:r>
          </a:p>
          <a:p>
            <a:pPr marL="342900" indent="-342900" algn="l">
              <a:buFont typeface="+mj-lt"/>
              <a:buAutoNum type="arabicPeriod"/>
            </a:pPr>
            <a:r>
              <a:rPr lang="en-US" dirty="0">
                <a:solidFill>
                  <a:schemeClr val="accent1"/>
                </a:solidFill>
              </a:rPr>
              <a:t>A parent </a:t>
            </a:r>
          </a:p>
          <a:p>
            <a:pPr marL="342900" indent="-342900" algn="l">
              <a:buFont typeface="+mj-lt"/>
              <a:buAutoNum type="arabicPeriod"/>
            </a:pPr>
            <a:r>
              <a:rPr lang="en-US" dirty="0">
                <a:solidFill>
                  <a:schemeClr val="accent1"/>
                </a:solidFill>
              </a:rPr>
              <a:t>A left child	</a:t>
            </a:r>
          </a:p>
          <a:p>
            <a:pPr marL="342900" indent="-342900" algn="l">
              <a:buFont typeface="+mj-lt"/>
              <a:buAutoNum type="arabicPeriod"/>
            </a:pPr>
            <a:r>
              <a:rPr lang="en-US" dirty="0">
                <a:solidFill>
                  <a:schemeClr val="accent1"/>
                </a:solidFill>
              </a:rPr>
              <a:t>A right child</a:t>
            </a:r>
          </a:p>
        </p:txBody>
      </p:sp>
      <p:sp>
        <p:nvSpPr>
          <p:cNvPr id="43" name="TextBox 42">
            <a:extLst>
              <a:ext uri="{FF2B5EF4-FFF2-40B4-BE49-F238E27FC236}">
                <a16:creationId xmlns:a16="http://schemas.microsoft.com/office/drawing/2014/main" id="{B912A745-DD84-7543-9575-FF16BC5790A7}"/>
              </a:ext>
            </a:extLst>
          </p:cNvPr>
          <p:cNvSpPr txBox="1"/>
          <p:nvPr/>
        </p:nvSpPr>
        <p:spPr>
          <a:xfrm>
            <a:off x="345327" y="4084597"/>
            <a:ext cx="2810820" cy="338554"/>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tree just needs a root node</a:t>
            </a:r>
          </a:p>
        </p:txBody>
      </p:sp>
      <p:sp>
        <p:nvSpPr>
          <p:cNvPr id="44" name="Rectangle 43">
            <a:extLst>
              <a:ext uri="{FF2B5EF4-FFF2-40B4-BE49-F238E27FC236}">
                <a16:creationId xmlns:a16="http://schemas.microsoft.com/office/drawing/2014/main" id="{C37CF34C-6EE5-0144-A26E-E04CFADDCB45}"/>
              </a:ext>
            </a:extLst>
          </p:cNvPr>
          <p:cNvSpPr/>
          <p:nvPr/>
        </p:nvSpPr>
        <p:spPr>
          <a:xfrm>
            <a:off x="3247527" y="4084597"/>
            <a:ext cx="548701" cy="307777"/>
          </a:xfrm>
          <a:prstGeom prst="rect">
            <a:avLst/>
          </a:prstGeom>
        </p:spPr>
        <p:txBody>
          <a:bodyPr wrap="square">
            <a:spAutoFit/>
          </a:bodyPr>
          <a:lstStyle/>
          <a:p>
            <a:pPr algn="ctr"/>
            <a:r>
              <a:rPr lang="en-US" sz="1400" dirty="0">
                <a:solidFill>
                  <a:schemeClr val="accent1"/>
                </a:solidFill>
                <a:latin typeface="Arial"/>
                <a:cs typeface="Arial"/>
              </a:rPr>
              <a:t>root</a:t>
            </a:r>
          </a:p>
        </p:txBody>
      </p:sp>
      <p:sp>
        <p:nvSpPr>
          <p:cNvPr id="45" name="Rectangle 44">
            <a:extLst>
              <a:ext uri="{FF2B5EF4-FFF2-40B4-BE49-F238E27FC236}">
                <a16:creationId xmlns:a16="http://schemas.microsoft.com/office/drawing/2014/main" id="{5771D588-EA97-7A42-BED4-B88AB9B759B8}"/>
              </a:ext>
            </a:extLst>
          </p:cNvPr>
          <p:cNvSpPr/>
          <p:nvPr/>
        </p:nvSpPr>
        <p:spPr>
          <a:xfrm>
            <a:off x="3727198" y="2440150"/>
            <a:ext cx="2159778" cy="584775"/>
          </a:xfrm>
          <a:prstGeom prst="rect">
            <a:avLst/>
          </a:prstGeom>
          <a:solidFill>
            <a:srgbClr val="00B0F0"/>
          </a:solidFill>
        </p:spPr>
        <p:txBody>
          <a:bodyPr wrap="square">
            <a:spAutoFit/>
          </a:bodyPr>
          <a:lstStyle/>
          <a:p>
            <a:pPr algn="ctr"/>
            <a:r>
              <a:rPr lang="en-US" sz="1600" dirty="0">
                <a:solidFill>
                  <a:schemeClr val="bg1"/>
                </a:solidFill>
                <a:latin typeface="Arial"/>
                <a:cs typeface="Arial"/>
              </a:rPr>
              <a:t>How would a general tree node differ?</a:t>
            </a:r>
          </a:p>
        </p:txBody>
      </p:sp>
      <p:sp>
        <p:nvSpPr>
          <p:cNvPr id="46" name="TextBox 45">
            <a:extLst>
              <a:ext uri="{FF2B5EF4-FFF2-40B4-BE49-F238E27FC236}">
                <a16:creationId xmlns:a16="http://schemas.microsoft.com/office/drawing/2014/main" id="{D3714166-D510-F240-B1E3-7E962952A92E}"/>
              </a:ext>
            </a:extLst>
          </p:cNvPr>
          <p:cNvSpPr txBox="1"/>
          <p:nvPr/>
        </p:nvSpPr>
        <p:spPr>
          <a:xfrm>
            <a:off x="6137184" y="2237670"/>
            <a:ext cx="1887589" cy="830997"/>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r>
              <a:rPr lang="en-US" dirty="0"/>
              <a:t>A general tree would just have a list for children</a:t>
            </a:r>
            <a:endParaRPr lang="en-US" dirty="0">
              <a:solidFill>
                <a:schemeClr val="accent1"/>
              </a:solidFill>
            </a:endParaRPr>
          </a:p>
        </p:txBody>
      </p:sp>
      <p:sp>
        <p:nvSpPr>
          <p:cNvPr id="47" name="Rectangle 46">
            <a:extLst>
              <a:ext uri="{FF2B5EF4-FFF2-40B4-BE49-F238E27FC236}">
                <a16:creationId xmlns:a16="http://schemas.microsoft.com/office/drawing/2014/main" id="{7720EBCA-AC7E-E644-A555-C632AF7BCFD9}"/>
              </a:ext>
            </a:extLst>
          </p:cNvPr>
          <p:cNvSpPr/>
          <p:nvPr/>
        </p:nvSpPr>
        <p:spPr>
          <a:xfrm>
            <a:off x="501003" y="2969870"/>
            <a:ext cx="2932605" cy="687516"/>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5C0495-4AEE-604E-BB5F-7D5ADFECBB65}"/>
              </a:ext>
            </a:extLst>
          </p:cNvPr>
          <p:cNvSpPr/>
          <p:nvPr/>
        </p:nvSpPr>
        <p:spPr>
          <a:xfrm>
            <a:off x="1096288" y="5753254"/>
            <a:ext cx="1963111" cy="674837"/>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cxnSp>
        <p:nvCxnSpPr>
          <p:cNvPr id="49" name="Straight Arrow Connector 48">
            <a:extLst>
              <a:ext uri="{FF2B5EF4-FFF2-40B4-BE49-F238E27FC236}">
                <a16:creationId xmlns:a16="http://schemas.microsoft.com/office/drawing/2014/main" id="{C288A5D6-40D0-6E46-A379-CC0EA30FED54}"/>
              </a:ext>
            </a:extLst>
          </p:cNvPr>
          <p:cNvCxnSpPr>
            <a:cxnSpLocks/>
          </p:cNvCxnSpPr>
          <p:nvPr/>
        </p:nvCxnSpPr>
        <p:spPr>
          <a:xfrm flipV="1">
            <a:off x="3170949" y="5304127"/>
            <a:ext cx="1521774" cy="671077"/>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1D790078-ADEB-FF49-B2D0-09B15EEFE3AA}"/>
              </a:ext>
            </a:extLst>
          </p:cNvPr>
          <p:cNvCxnSpPr>
            <a:cxnSpLocks/>
            <a:stCxn id="44" idx="3"/>
          </p:cNvCxnSpPr>
          <p:nvPr/>
        </p:nvCxnSpPr>
        <p:spPr>
          <a:xfrm>
            <a:off x="3796228" y="4238486"/>
            <a:ext cx="324032" cy="108933"/>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6" name="Rectangle 55">
            <a:extLst>
              <a:ext uri="{FF2B5EF4-FFF2-40B4-BE49-F238E27FC236}">
                <a16:creationId xmlns:a16="http://schemas.microsoft.com/office/drawing/2014/main" id="{60EB92DE-73D9-8948-949E-A07ED9DD4E33}"/>
              </a:ext>
            </a:extLst>
          </p:cNvPr>
          <p:cNvSpPr/>
          <p:nvPr/>
        </p:nvSpPr>
        <p:spPr>
          <a:xfrm>
            <a:off x="296987" y="4548480"/>
            <a:ext cx="2950540" cy="307777"/>
          </a:xfrm>
          <a:prstGeom prst="rect">
            <a:avLst/>
          </a:prstGeom>
        </p:spPr>
        <p:txBody>
          <a:bodyPr wrap="square">
            <a:spAutoFit/>
          </a:bodyPr>
          <a:lstStyle/>
          <a:p>
            <a:pPr algn="ctr"/>
            <a:r>
              <a:rPr lang="en-US" sz="1400" dirty="0">
                <a:solidFill>
                  <a:schemeClr val="accent6"/>
                </a:solidFill>
                <a:latin typeface="Arial"/>
                <a:cs typeface="Arial"/>
              </a:rPr>
              <a:t>like the head and tail for linked list</a:t>
            </a:r>
          </a:p>
        </p:txBody>
      </p:sp>
      <p:sp>
        <p:nvSpPr>
          <p:cNvPr id="57" name="Rectangle 56">
            <a:extLst>
              <a:ext uri="{FF2B5EF4-FFF2-40B4-BE49-F238E27FC236}">
                <a16:creationId xmlns:a16="http://schemas.microsoft.com/office/drawing/2014/main" id="{7D3DFA0C-D9C7-254D-A9C8-E19FC2C474CC}"/>
              </a:ext>
            </a:extLst>
          </p:cNvPr>
          <p:cNvSpPr/>
          <p:nvPr/>
        </p:nvSpPr>
        <p:spPr>
          <a:xfrm>
            <a:off x="5988479" y="6235098"/>
            <a:ext cx="3104914" cy="307777"/>
          </a:xfrm>
          <a:prstGeom prst="rect">
            <a:avLst/>
          </a:prstGeom>
        </p:spPr>
        <p:txBody>
          <a:bodyPr wrap="square">
            <a:spAutoFit/>
          </a:bodyPr>
          <a:lstStyle/>
          <a:p>
            <a:pPr algn="ctr"/>
            <a:r>
              <a:rPr lang="en-US" sz="1400" dirty="0">
                <a:solidFill>
                  <a:schemeClr val="accent6"/>
                </a:solidFill>
                <a:latin typeface="Arial"/>
                <a:cs typeface="Arial"/>
              </a:rPr>
              <a:t>nodes are connected by references</a:t>
            </a:r>
          </a:p>
        </p:txBody>
      </p:sp>
      <p:sp>
        <p:nvSpPr>
          <p:cNvPr id="58" name="Oval 57">
            <a:extLst>
              <a:ext uri="{FF2B5EF4-FFF2-40B4-BE49-F238E27FC236}">
                <a16:creationId xmlns:a16="http://schemas.microsoft.com/office/drawing/2014/main" id="{0C9915EA-8E40-5C40-ADBC-95C7B0CA4F3B}"/>
              </a:ext>
            </a:extLst>
          </p:cNvPr>
          <p:cNvSpPr/>
          <p:nvPr/>
        </p:nvSpPr>
        <p:spPr>
          <a:xfrm>
            <a:off x="4567023" y="4968638"/>
            <a:ext cx="810205"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59" name="Oval 58">
            <a:extLst>
              <a:ext uri="{FF2B5EF4-FFF2-40B4-BE49-F238E27FC236}">
                <a16:creationId xmlns:a16="http://schemas.microsoft.com/office/drawing/2014/main" id="{CBE859CE-C0B4-7048-9772-5BF82B113EC4}"/>
              </a:ext>
            </a:extLst>
          </p:cNvPr>
          <p:cNvSpPr/>
          <p:nvPr/>
        </p:nvSpPr>
        <p:spPr>
          <a:xfrm>
            <a:off x="4524815" y="4550852"/>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C0C498A4-4FBA-0E43-9D6B-8482CB5F2416}"/>
              </a:ext>
            </a:extLst>
          </p:cNvPr>
          <p:cNvSpPr/>
          <p:nvPr/>
        </p:nvSpPr>
        <p:spPr>
          <a:xfrm>
            <a:off x="4459746" y="5384014"/>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1" name="Oval 60">
            <a:extLst>
              <a:ext uri="{FF2B5EF4-FFF2-40B4-BE49-F238E27FC236}">
                <a16:creationId xmlns:a16="http://schemas.microsoft.com/office/drawing/2014/main" id="{CE273DEE-47EE-A946-B8D9-DDED7369F6E4}"/>
              </a:ext>
            </a:extLst>
          </p:cNvPr>
          <p:cNvSpPr/>
          <p:nvPr/>
        </p:nvSpPr>
        <p:spPr>
          <a:xfrm>
            <a:off x="5099319" y="5356389"/>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07464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dissolv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dissolve">
                                      <p:cBhvr>
                                        <p:cTn id="25" dur="500"/>
                                        <p:tgtEl>
                                          <p:spTgt spid="21"/>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dissolve">
                                      <p:cBhvr>
                                        <p:cTn id="28" dur="500"/>
                                        <p:tgtEl>
                                          <p:spTgt spid="22"/>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dissolve">
                                      <p:cBhvr>
                                        <p:cTn id="31" dur="500"/>
                                        <p:tgtEl>
                                          <p:spTgt spid="23"/>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26"/>
                                        </p:tgtEl>
                                        <p:attrNameLst>
                                          <p:attrName>style.visibility</p:attrName>
                                        </p:attrNameLst>
                                      </p:cBhvr>
                                      <p:to>
                                        <p:strVal val="visible"/>
                                      </p:to>
                                    </p:set>
                                    <p:animEffect transition="in" filter="dissolve">
                                      <p:cBhvr>
                                        <p:cTn id="34" dur="500"/>
                                        <p:tgtEl>
                                          <p:spTgt spid="26"/>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dissolve">
                                      <p:cBhvr>
                                        <p:cTn id="37" dur="500"/>
                                        <p:tgtEl>
                                          <p:spTgt spid="27"/>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dissolve">
                                      <p:cBhvr>
                                        <p:cTn id="40" dur="500"/>
                                        <p:tgtEl>
                                          <p:spTgt spid="28"/>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dissolve">
                                      <p:cBhvr>
                                        <p:cTn id="43" dur="500"/>
                                        <p:tgtEl>
                                          <p:spTgt spid="2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30"/>
                                        </p:tgtEl>
                                        <p:attrNameLst>
                                          <p:attrName>style.visibility</p:attrName>
                                        </p:attrNameLst>
                                      </p:cBhvr>
                                      <p:to>
                                        <p:strVal val="visible"/>
                                      </p:to>
                                    </p:set>
                                    <p:animEffect transition="in" filter="dissolve">
                                      <p:cBhvr>
                                        <p:cTn id="46" dur="500"/>
                                        <p:tgtEl>
                                          <p:spTgt spid="30"/>
                                        </p:tgtEl>
                                      </p:cBhvr>
                                    </p:animEffect>
                                  </p:childTnLst>
                                </p:cTn>
                              </p:par>
                              <p:par>
                                <p:cTn id="47" presetID="9"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dissolve">
                                      <p:cBhvr>
                                        <p:cTn id="49" dur="500"/>
                                        <p:tgtEl>
                                          <p:spTgt spid="31"/>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dissolve">
                                      <p:cBhvr>
                                        <p:cTn id="52" dur="500"/>
                                        <p:tgtEl>
                                          <p:spTgt spid="3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dissolve">
                                      <p:cBhvr>
                                        <p:cTn id="58" dur="500"/>
                                        <p:tgtEl>
                                          <p:spTgt spid="36"/>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7"/>
                                        </p:tgtEl>
                                        <p:attrNameLst>
                                          <p:attrName>style.visibility</p:attrName>
                                        </p:attrNameLst>
                                      </p:cBhvr>
                                      <p:to>
                                        <p:strVal val="visible"/>
                                      </p:to>
                                    </p:set>
                                    <p:animEffect transition="in" filter="dissolve">
                                      <p:cBhvr>
                                        <p:cTn id="61" dur="500"/>
                                        <p:tgtEl>
                                          <p:spTgt spid="37"/>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dissolve">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39"/>
                                        </p:tgtEl>
                                        <p:attrNameLst>
                                          <p:attrName>style.visibility</p:attrName>
                                        </p:attrNameLst>
                                      </p:cBhvr>
                                      <p:to>
                                        <p:strVal val="visible"/>
                                      </p:to>
                                    </p:set>
                                    <p:animEffect transition="in" filter="dissolve">
                                      <p:cBhvr>
                                        <p:cTn id="69" dur="500"/>
                                        <p:tgtEl>
                                          <p:spTgt spid="39"/>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41"/>
                                        </p:tgtEl>
                                        <p:attrNameLst>
                                          <p:attrName>style.visibility</p:attrName>
                                        </p:attrNameLst>
                                      </p:cBhvr>
                                      <p:to>
                                        <p:strVal val="visible"/>
                                      </p:to>
                                    </p:set>
                                    <p:animEffect transition="in" filter="dissolve">
                                      <p:cBhvr>
                                        <p:cTn id="74" dur="500"/>
                                        <p:tgtEl>
                                          <p:spTgt spid="41"/>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dissolve">
                                      <p:cBhvr>
                                        <p:cTn id="79" dur="500"/>
                                        <p:tgtEl>
                                          <p:spTgt spid="40"/>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57"/>
                                        </p:tgtEl>
                                        <p:attrNameLst>
                                          <p:attrName>style.visibility</p:attrName>
                                        </p:attrNameLst>
                                      </p:cBhvr>
                                      <p:to>
                                        <p:strVal val="visible"/>
                                      </p:to>
                                    </p:set>
                                    <p:animEffect transition="in" filter="dissolve">
                                      <p:cBhvr>
                                        <p:cTn id="84" dur="500"/>
                                        <p:tgtEl>
                                          <p:spTgt spid="57"/>
                                        </p:tgtEl>
                                      </p:cBhvr>
                                    </p:animEffect>
                                  </p:childTnLst>
                                </p:cTn>
                              </p:par>
                            </p:childTnLst>
                          </p:cTn>
                        </p:par>
                      </p:childTnLst>
                    </p:cTn>
                  </p:par>
                  <p:par>
                    <p:cTn id="85" fill="hold">
                      <p:stCondLst>
                        <p:cond delay="indefinite"/>
                      </p:stCondLst>
                      <p:childTnLst>
                        <p:par>
                          <p:cTn id="86" fill="hold">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3"/>
                                        </p:tgtEl>
                                        <p:attrNameLst>
                                          <p:attrName>style.visibility</p:attrName>
                                        </p:attrNameLst>
                                      </p:cBhvr>
                                      <p:to>
                                        <p:strVal val="visible"/>
                                      </p:to>
                                    </p:set>
                                    <p:animEffect transition="in" filter="dissolve">
                                      <p:cBhvr>
                                        <p:cTn id="89" dur="500"/>
                                        <p:tgtEl>
                                          <p:spTgt spid="43"/>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
                                        </p:tgtEl>
                                        <p:attrNameLst>
                                          <p:attrName>style.visibility</p:attrName>
                                        </p:attrNameLst>
                                      </p:cBhvr>
                                      <p:to>
                                        <p:strVal val="visible"/>
                                      </p:to>
                                    </p:set>
                                    <p:animEffect transition="in" filter="dissolve">
                                      <p:cBhvr>
                                        <p:cTn id="94" dur="500"/>
                                        <p:tgtEl>
                                          <p:spTgt spid="56"/>
                                        </p:tgtEl>
                                      </p:cBhvr>
                                    </p:animEffect>
                                  </p:childTnLst>
                                </p:cTn>
                              </p:par>
                            </p:childTnLst>
                          </p:cTn>
                        </p:par>
                      </p:childTnLst>
                    </p:cTn>
                  </p:par>
                  <p:par>
                    <p:cTn id="95" fill="hold">
                      <p:stCondLst>
                        <p:cond delay="indefinite"/>
                      </p:stCondLst>
                      <p:childTnLst>
                        <p:par>
                          <p:cTn id="96" fill="hold">
                            <p:stCondLst>
                              <p:cond delay="0"/>
                            </p:stCondLst>
                            <p:childTnLst>
                              <p:par>
                                <p:cTn id="97" presetID="9" presetClass="entr" presetSubtype="0" fill="hold"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dissolve">
                                      <p:cBhvr>
                                        <p:cTn id="99" dur="500"/>
                                        <p:tgtEl>
                                          <p:spTgt spid="52"/>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4"/>
                                        </p:tgtEl>
                                        <p:attrNameLst>
                                          <p:attrName>style.visibility</p:attrName>
                                        </p:attrNameLst>
                                      </p:cBhvr>
                                      <p:to>
                                        <p:strVal val="visible"/>
                                      </p:to>
                                    </p:set>
                                    <p:animEffect transition="in" filter="dissolve">
                                      <p:cBhvr>
                                        <p:cTn id="102" dur="500"/>
                                        <p:tgtEl>
                                          <p:spTgt spid="44"/>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42"/>
                                        </p:tgtEl>
                                        <p:attrNameLst>
                                          <p:attrName>style.visibility</p:attrName>
                                        </p:attrNameLst>
                                      </p:cBhvr>
                                      <p:to>
                                        <p:strVal val="visible"/>
                                      </p:to>
                                    </p:set>
                                    <p:animEffect transition="in" filter="dissolve">
                                      <p:cBhvr>
                                        <p:cTn id="107" dur="500"/>
                                        <p:tgtEl>
                                          <p:spTgt spid="42"/>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nodeType="clickEffect">
                                  <p:stCondLst>
                                    <p:cond delay="0"/>
                                  </p:stCondLst>
                                  <p:childTnLst>
                                    <p:set>
                                      <p:cBhvr>
                                        <p:cTn id="111" dur="1" fill="hold">
                                          <p:stCondLst>
                                            <p:cond delay="0"/>
                                          </p:stCondLst>
                                        </p:cTn>
                                        <p:tgtEl>
                                          <p:spTgt spid="42">
                                            <p:txEl>
                                              <p:pRg st="0" end="0"/>
                                            </p:txEl>
                                          </p:spTgt>
                                        </p:tgtEl>
                                        <p:attrNameLst>
                                          <p:attrName>style.visibility</p:attrName>
                                        </p:attrNameLst>
                                      </p:cBhvr>
                                      <p:to>
                                        <p:strVal val="visible"/>
                                      </p:to>
                                    </p:set>
                                    <p:animEffect transition="in" filter="dissolve">
                                      <p:cBhvr>
                                        <p:cTn id="112" dur="500"/>
                                        <p:tgtEl>
                                          <p:spTgt spid="42">
                                            <p:txEl>
                                              <p:pRg st="0" end="0"/>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nodeType="clickEffect">
                                  <p:stCondLst>
                                    <p:cond delay="0"/>
                                  </p:stCondLst>
                                  <p:childTnLst>
                                    <p:set>
                                      <p:cBhvr>
                                        <p:cTn id="116" dur="1" fill="hold">
                                          <p:stCondLst>
                                            <p:cond delay="0"/>
                                          </p:stCondLst>
                                        </p:cTn>
                                        <p:tgtEl>
                                          <p:spTgt spid="49"/>
                                        </p:tgtEl>
                                        <p:attrNameLst>
                                          <p:attrName>style.visibility</p:attrName>
                                        </p:attrNameLst>
                                      </p:cBhvr>
                                      <p:to>
                                        <p:strVal val="visible"/>
                                      </p:to>
                                    </p:set>
                                    <p:animEffect transition="in" filter="dissolve">
                                      <p:cBhvr>
                                        <p:cTn id="117" dur="500"/>
                                        <p:tgtEl>
                                          <p:spTgt spid="49"/>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42">
                                            <p:txEl>
                                              <p:pRg st="1" end="1"/>
                                            </p:txEl>
                                          </p:spTgt>
                                        </p:tgtEl>
                                        <p:attrNameLst>
                                          <p:attrName>style.visibility</p:attrName>
                                        </p:attrNameLst>
                                      </p:cBhvr>
                                      <p:to>
                                        <p:strVal val="visible"/>
                                      </p:to>
                                    </p:set>
                                    <p:animEffect transition="in" filter="dissolve">
                                      <p:cBhvr>
                                        <p:cTn id="122" dur="500"/>
                                        <p:tgtEl>
                                          <p:spTgt spid="42">
                                            <p:txEl>
                                              <p:pRg st="1" end="1"/>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58"/>
                                        </p:tgtEl>
                                        <p:attrNameLst>
                                          <p:attrName>style.visibility</p:attrName>
                                        </p:attrNameLst>
                                      </p:cBhvr>
                                      <p:to>
                                        <p:strVal val="visible"/>
                                      </p:to>
                                    </p:set>
                                    <p:animEffect transition="in" filter="dissolve">
                                      <p:cBhvr>
                                        <p:cTn id="127" dur="500"/>
                                        <p:tgtEl>
                                          <p:spTgt spid="58"/>
                                        </p:tgtEl>
                                      </p:cBhvr>
                                    </p:animEffec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28" fill="hold">
                      <p:stCondLst>
                        <p:cond delay="indefinite"/>
                      </p:stCondLst>
                      <p:childTnLst>
                        <p:par>
                          <p:cTn id="129" fill="hold">
                            <p:stCondLst>
                              <p:cond delay="0"/>
                            </p:stCondLst>
                            <p:childTnLst>
                              <p:par>
                                <p:cTn id="130" presetID="9" presetClass="entr" presetSubtype="0" fill="hold" nodeType="clickEffect">
                                  <p:stCondLst>
                                    <p:cond delay="0"/>
                                  </p:stCondLst>
                                  <p:childTnLst>
                                    <p:set>
                                      <p:cBhvr>
                                        <p:cTn id="131" dur="1" fill="hold">
                                          <p:stCondLst>
                                            <p:cond delay="0"/>
                                          </p:stCondLst>
                                        </p:cTn>
                                        <p:tgtEl>
                                          <p:spTgt spid="42">
                                            <p:txEl>
                                              <p:pRg st="2" end="2"/>
                                            </p:txEl>
                                          </p:spTgt>
                                        </p:tgtEl>
                                        <p:attrNameLst>
                                          <p:attrName>style.visibility</p:attrName>
                                        </p:attrNameLst>
                                      </p:cBhvr>
                                      <p:to>
                                        <p:strVal val="visible"/>
                                      </p:to>
                                    </p:set>
                                    <p:animEffect transition="in" filter="dissolve">
                                      <p:cBhvr>
                                        <p:cTn id="132" dur="500"/>
                                        <p:tgtEl>
                                          <p:spTgt spid="42">
                                            <p:txEl>
                                              <p:pRg st="2" end="2"/>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59"/>
                                        </p:tgtEl>
                                        <p:attrNameLst>
                                          <p:attrName>style.visibility</p:attrName>
                                        </p:attrNameLst>
                                      </p:cBhvr>
                                      <p:to>
                                        <p:strVal val="visible"/>
                                      </p:to>
                                    </p:set>
                                    <p:animEffect transition="in" filter="dissolve">
                                      <p:cBhvr>
                                        <p:cTn id="137" dur="500"/>
                                        <p:tgtEl>
                                          <p:spTgt spid="59"/>
                                        </p:tgtEl>
                                      </p:cBhvr>
                                    </p:animEffect>
                                  </p:childTnLst>
                                  <p:subTnLst>
                                    <p:set>
                                      <p:cBhvr override="childStyle">
                                        <p:cTn dur="1" fill="hold" display="0" masterRel="nextClick" afterEffect="1"/>
                                        <p:tgtEl>
                                          <p:spTgt spid="59"/>
                                        </p:tgtEl>
                                        <p:attrNameLst>
                                          <p:attrName>style.visibility</p:attrName>
                                        </p:attrNameLst>
                                      </p:cBhvr>
                                      <p:to>
                                        <p:strVal val="hidden"/>
                                      </p:to>
                                    </p:set>
                                  </p:subTnLst>
                                </p:cTn>
                              </p:par>
                            </p:childTnLst>
                          </p:cTn>
                        </p:par>
                      </p:childTnLst>
                    </p:cTn>
                  </p:par>
                  <p:par>
                    <p:cTn id="138" fill="hold">
                      <p:stCondLst>
                        <p:cond delay="indefinite"/>
                      </p:stCondLst>
                      <p:childTnLst>
                        <p:par>
                          <p:cTn id="139" fill="hold">
                            <p:stCondLst>
                              <p:cond delay="0"/>
                            </p:stCondLst>
                            <p:childTnLst>
                              <p:par>
                                <p:cTn id="140" presetID="9" presetClass="entr" presetSubtype="0" fill="hold" nodeType="clickEffect">
                                  <p:stCondLst>
                                    <p:cond delay="0"/>
                                  </p:stCondLst>
                                  <p:childTnLst>
                                    <p:set>
                                      <p:cBhvr>
                                        <p:cTn id="141" dur="1" fill="hold">
                                          <p:stCondLst>
                                            <p:cond delay="0"/>
                                          </p:stCondLst>
                                        </p:cTn>
                                        <p:tgtEl>
                                          <p:spTgt spid="42">
                                            <p:txEl>
                                              <p:pRg st="3" end="3"/>
                                            </p:txEl>
                                          </p:spTgt>
                                        </p:tgtEl>
                                        <p:attrNameLst>
                                          <p:attrName>style.visibility</p:attrName>
                                        </p:attrNameLst>
                                      </p:cBhvr>
                                      <p:to>
                                        <p:strVal val="visible"/>
                                      </p:to>
                                    </p:set>
                                    <p:animEffect transition="in" filter="dissolve">
                                      <p:cBhvr>
                                        <p:cTn id="142" dur="500"/>
                                        <p:tgtEl>
                                          <p:spTgt spid="42">
                                            <p:txEl>
                                              <p:pRg st="3" end="3"/>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9" presetClass="entr" presetSubtype="0" fill="hold" grpId="0" nodeType="clickEffect">
                                  <p:stCondLst>
                                    <p:cond delay="0"/>
                                  </p:stCondLst>
                                  <p:childTnLst>
                                    <p:set>
                                      <p:cBhvr>
                                        <p:cTn id="146" dur="1" fill="hold">
                                          <p:stCondLst>
                                            <p:cond delay="0"/>
                                          </p:stCondLst>
                                        </p:cTn>
                                        <p:tgtEl>
                                          <p:spTgt spid="60"/>
                                        </p:tgtEl>
                                        <p:attrNameLst>
                                          <p:attrName>style.visibility</p:attrName>
                                        </p:attrNameLst>
                                      </p:cBhvr>
                                      <p:to>
                                        <p:strVal val="visible"/>
                                      </p:to>
                                    </p:set>
                                    <p:animEffect transition="in" filter="dissolve">
                                      <p:cBhvr>
                                        <p:cTn id="147" dur="500"/>
                                        <p:tgtEl>
                                          <p:spTgt spid="60"/>
                                        </p:tgtEl>
                                      </p:cBhvr>
                                    </p:animEffect>
                                  </p:childTnLst>
                                  <p:subTnLst>
                                    <p:set>
                                      <p:cBhvr override="childStyle">
                                        <p:cTn dur="1" fill="hold" display="0" masterRel="nextClick" afterEffect="1"/>
                                        <p:tgtEl>
                                          <p:spTgt spid="60"/>
                                        </p:tgtEl>
                                        <p:attrNameLst>
                                          <p:attrName>style.visibility</p:attrName>
                                        </p:attrNameLst>
                                      </p:cBhvr>
                                      <p:to>
                                        <p:strVal val="hidden"/>
                                      </p:to>
                                    </p:set>
                                  </p:subTnLst>
                                </p:cTn>
                              </p:par>
                            </p:childTnLst>
                          </p:cTn>
                        </p:par>
                      </p:childTnLst>
                    </p:cTn>
                  </p:par>
                  <p:par>
                    <p:cTn id="148" fill="hold">
                      <p:stCondLst>
                        <p:cond delay="indefinite"/>
                      </p:stCondLst>
                      <p:childTnLst>
                        <p:par>
                          <p:cTn id="149" fill="hold">
                            <p:stCondLst>
                              <p:cond delay="0"/>
                            </p:stCondLst>
                            <p:childTnLst>
                              <p:par>
                                <p:cTn id="150" presetID="9" presetClass="entr" presetSubtype="0" fill="hold" nodeType="clickEffect">
                                  <p:stCondLst>
                                    <p:cond delay="0"/>
                                  </p:stCondLst>
                                  <p:childTnLst>
                                    <p:set>
                                      <p:cBhvr>
                                        <p:cTn id="151" dur="1" fill="hold">
                                          <p:stCondLst>
                                            <p:cond delay="0"/>
                                          </p:stCondLst>
                                        </p:cTn>
                                        <p:tgtEl>
                                          <p:spTgt spid="42">
                                            <p:txEl>
                                              <p:pRg st="4" end="4"/>
                                            </p:txEl>
                                          </p:spTgt>
                                        </p:tgtEl>
                                        <p:attrNameLst>
                                          <p:attrName>style.visibility</p:attrName>
                                        </p:attrNameLst>
                                      </p:cBhvr>
                                      <p:to>
                                        <p:strVal val="visible"/>
                                      </p:to>
                                    </p:set>
                                    <p:animEffect transition="in" filter="dissolve">
                                      <p:cBhvr>
                                        <p:cTn id="152" dur="500"/>
                                        <p:tgtEl>
                                          <p:spTgt spid="42">
                                            <p:txEl>
                                              <p:pRg st="4" end="4"/>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9" presetClass="entr" presetSubtype="0" fill="hold" grpId="0" nodeType="clickEffect">
                                  <p:stCondLst>
                                    <p:cond delay="0"/>
                                  </p:stCondLst>
                                  <p:childTnLst>
                                    <p:set>
                                      <p:cBhvr>
                                        <p:cTn id="156" dur="1" fill="hold">
                                          <p:stCondLst>
                                            <p:cond delay="0"/>
                                          </p:stCondLst>
                                        </p:cTn>
                                        <p:tgtEl>
                                          <p:spTgt spid="61"/>
                                        </p:tgtEl>
                                        <p:attrNameLst>
                                          <p:attrName>style.visibility</p:attrName>
                                        </p:attrNameLst>
                                      </p:cBhvr>
                                      <p:to>
                                        <p:strVal val="visible"/>
                                      </p:to>
                                    </p:set>
                                    <p:animEffect transition="in" filter="dissolve">
                                      <p:cBhvr>
                                        <p:cTn id="157" dur="500"/>
                                        <p:tgtEl>
                                          <p:spTgt spid="61"/>
                                        </p:tgtEl>
                                      </p:cBhvr>
                                    </p:animEffect>
                                  </p:childTnLst>
                                  <p:subTnLst>
                                    <p:set>
                                      <p:cBhvr override="childStyle">
                                        <p:cTn dur="1" fill="hold" display="0" masterRel="nextClick" afterEffect="1"/>
                                        <p:tgtEl>
                                          <p:spTgt spid="61"/>
                                        </p:tgtEl>
                                        <p:attrNameLst>
                                          <p:attrName>style.visibility</p:attrName>
                                        </p:attrNameLst>
                                      </p:cBhvr>
                                      <p:to>
                                        <p:strVal val="hidden"/>
                                      </p:to>
                                    </p:set>
                                  </p:subTnLst>
                                </p:cTn>
                              </p:par>
                            </p:childTnLst>
                          </p:cTn>
                        </p:par>
                      </p:childTnLst>
                    </p:cTn>
                  </p:par>
                  <p:par>
                    <p:cTn id="158" fill="hold">
                      <p:stCondLst>
                        <p:cond delay="indefinite"/>
                      </p:stCondLst>
                      <p:childTnLst>
                        <p:par>
                          <p:cTn id="159" fill="hold">
                            <p:stCondLst>
                              <p:cond delay="0"/>
                            </p:stCondLst>
                            <p:childTnLst>
                              <p:par>
                                <p:cTn id="160" presetID="9" presetClass="entr" presetSubtype="0" fill="hold" grpId="0" nodeType="clickEffect">
                                  <p:stCondLst>
                                    <p:cond delay="0"/>
                                  </p:stCondLst>
                                  <p:childTnLst>
                                    <p:set>
                                      <p:cBhvr>
                                        <p:cTn id="161" dur="1" fill="hold">
                                          <p:stCondLst>
                                            <p:cond delay="0"/>
                                          </p:stCondLst>
                                        </p:cTn>
                                        <p:tgtEl>
                                          <p:spTgt spid="45"/>
                                        </p:tgtEl>
                                        <p:attrNameLst>
                                          <p:attrName>style.visibility</p:attrName>
                                        </p:attrNameLst>
                                      </p:cBhvr>
                                      <p:to>
                                        <p:strVal val="visible"/>
                                      </p:to>
                                    </p:set>
                                    <p:animEffect transition="in" filter="dissolve">
                                      <p:cBhvr>
                                        <p:cTn id="162" dur="500"/>
                                        <p:tgtEl>
                                          <p:spTgt spid="45"/>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17"/>
                                        </p:tgtEl>
                                        <p:attrNameLst>
                                          <p:attrName>style.visibility</p:attrName>
                                        </p:attrNameLst>
                                      </p:cBhvr>
                                      <p:to>
                                        <p:strVal val="visible"/>
                                      </p:to>
                                    </p:set>
                                    <p:animEffect transition="in" filter="dissolve">
                                      <p:cBhvr>
                                        <p:cTn id="167" dur="500"/>
                                        <p:tgtEl>
                                          <p:spTgt spid="17"/>
                                        </p:tgtEl>
                                      </p:cBhvr>
                                    </p:animEffect>
                                  </p:childTnLst>
                                </p:cTn>
                              </p:par>
                            </p:childTnLst>
                          </p:cTn>
                        </p:par>
                      </p:childTnLst>
                    </p:cTn>
                  </p:par>
                  <p:par>
                    <p:cTn id="168" fill="hold">
                      <p:stCondLst>
                        <p:cond delay="indefinite"/>
                      </p:stCondLst>
                      <p:childTnLst>
                        <p:par>
                          <p:cTn id="169" fill="hold">
                            <p:stCondLst>
                              <p:cond delay="0"/>
                            </p:stCondLst>
                            <p:childTnLst>
                              <p:par>
                                <p:cTn id="170" presetID="9" presetClass="entr" presetSubtype="0" fill="hold" grpId="0" nodeType="click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childTnLst>
                          </p:cTn>
                        </p:par>
                      </p:childTnLst>
                    </p:cTn>
                  </p:par>
                  <p:par>
                    <p:cTn id="173" fill="hold">
                      <p:stCondLst>
                        <p:cond delay="indefinite"/>
                      </p:stCondLst>
                      <p:childTnLst>
                        <p:par>
                          <p:cTn id="174" fill="hold">
                            <p:stCondLst>
                              <p:cond delay="0"/>
                            </p:stCondLst>
                            <p:childTnLst>
                              <p:par>
                                <p:cTn id="175" presetID="9" presetClass="entr" presetSubtype="0" fill="hold" grpId="0" nodeType="clickEffect">
                                  <p:stCondLst>
                                    <p:cond delay="0"/>
                                  </p:stCondLst>
                                  <p:childTnLst>
                                    <p:set>
                                      <p:cBhvr>
                                        <p:cTn id="176" dur="1" fill="hold">
                                          <p:stCondLst>
                                            <p:cond delay="0"/>
                                          </p:stCondLst>
                                        </p:cTn>
                                        <p:tgtEl>
                                          <p:spTgt spid="47"/>
                                        </p:tgtEl>
                                        <p:attrNameLst>
                                          <p:attrName>style.visibility</p:attrName>
                                        </p:attrNameLst>
                                      </p:cBhvr>
                                      <p:to>
                                        <p:strVal val="visible"/>
                                      </p:to>
                                    </p:set>
                                    <p:animEffect transition="in" filter="dissolve">
                                      <p:cBhvr>
                                        <p:cTn id="17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9" grpId="0" animBg="1"/>
      <p:bldP spid="21" grpId="0" animBg="1"/>
      <p:bldP spid="22" grpId="0" animBg="1"/>
      <p:bldP spid="23" grpId="0" animBg="1"/>
      <p:bldP spid="26" grpId="0"/>
      <p:bldP spid="27" grpId="0" animBg="1"/>
      <p:bldP spid="28" grpId="0"/>
      <p:bldP spid="29" grpId="0" animBg="1"/>
      <p:bldP spid="30" grpId="0"/>
      <p:bldP spid="31" grpId="0" animBg="1"/>
      <p:bldP spid="32" grpId="0"/>
      <p:bldP spid="35" grpId="0" animBg="1"/>
      <p:bldP spid="36" grpId="0"/>
      <p:bldP spid="37" grpId="0" animBg="1"/>
      <p:bldP spid="38" grpId="0"/>
      <p:bldP spid="39" grpId="0" animBg="1"/>
      <p:bldP spid="40" grpId="0" animBg="1"/>
      <p:bldP spid="41" grpId="0" animBg="1"/>
      <p:bldP spid="42" grpId="0" animBg="1"/>
      <p:bldP spid="43" grpId="0" animBg="1"/>
      <p:bldP spid="44" grpId="0"/>
      <p:bldP spid="45" grpId="0" animBg="1"/>
      <p:bldP spid="46" grpId="0" animBg="1"/>
      <p:bldP spid="47" grpId="0" animBg="1"/>
      <p:bldP spid="17" grpId="0" animBg="1"/>
      <p:bldP spid="56" grpId="0"/>
      <p:bldP spid="57" grpId="0"/>
      <p:bldP spid="58" grpId="0" animBg="1"/>
      <p:bldP spid="59" grpId="0" animBg="1"/>
      <p:bldP spid="60" grpId="0" animBg="1"/>
      <p:bldP spid="6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883EC-913E-CA46-9288-0CF134E81443}"/>
              </a:ext>
            </a:extLst>
          </p:cNvPr>
          <p:cNvSpPr>
            <a:spLocks noGrp="1"/>
          </p:cNvSpPr>
          <p:nvPr>
            <p:ph type="title"/>
          </p:nvPr>
        </p:nvSpPr>
        <p:spPr/>
        <p:txBody>
          <a:bodyPr/>
          <a:lstStyle/>
          <a:p>
            <a:r>
              <a:rPr lang="en-US" dirty="0"/>
              <a:t>Write Code for Binary Tree</a:t>
            </a:r>
          </a:p>
        </p:txBody>
      </p:sp>
      <p:sp>
        <p:nvSpPr>
          <p:cNvPr id="4" name="Rectangle 3">
            <a:extLst>
              <a:ext uri="{FF2B5EF4-FFF2-40B4-BE49-F238E27FC236}">
                <a16:creationId xmlns:a16="http://schemas.microsoft.com/office/drawing/2014/main" id="{482C3DB6-EF84-3746-A805-728A6C6ED4E9}"/>
              </a:ext>
            </a:extLst>
          </p:cNvPr>
          <p:cNvSpPr/>
          <p:nvPr/>
        </p:nvSpPr>
        <p:spPr>
          <a:xfrm>
            <a:off x="339754" y="1191384"/>
            <a:ext cx="3200400" cy="1107996"/>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rPr>
              <a:t>public</a:t>
            </a:r>
            <a:r>
              <a:rPr lang="en-US" sz="1400" dirty="0">
                <a:latin typeface="Menlo" panose="020B0609030804020204" pitchFamily="49" charset="0"/>
              </a:rPr>
              <a:t> </a:t>
            </a:r>
            <a:r>
              <a:rPr lang="en-US" sz="1400" dirty="0">
                <a:solidFill>
                  <a:srgbClr val="931A68"/>
                </a:solidFill>
                <a:latin typeface="Menlo" panose="020B0609030804020204" pitchFamily="49" charset="0"/>
              </a:rPr>
              <a:t>class</a:t>
            </a:r>
            <a:r>
              <a:rPr lang="en-US" sz="1400" dirty="0">
                <a:latin typeface="Menlo" panose="020B0609030804020204" pitchFamily="49" charset="0"/>
              </a:rPr>
              <a:t> </a:t>
            </a:r>
            <a:r>
              <a:rPr lang="en-US" sz="1400" dirty="0" err="1">
                <a:latin typeface="Menlo" panose="020B0609030804020204" pitchFamily="49" charset="0"/>
              </a:rPr>
              <a:t>BinaryTree</a:t>
            </a:r>
            <a:r>
              <a:rPr lang="en-US" sz="1400" dirty="0">
                <a:latin typeface="Menlo" panose="020B0609030804020204" pitchFamily="49" charset="0"/>
              </a:rPr>
              <a:t>&lt;E&gt; {</a:t>
            </a:r>
          </a:p>
          <a:p>
            <a:pPr>
              <a:spcBef>
                <a:spcPts val="200"/>
              </a:spcBef>
              <a:spcAft>
                <a:spcPts val="200"/>
              </a:spcAft>
            </a:pPr>
            <a:r>
              <a:rPr lang="en-US" sz="1400" dirty="0">
                <a:latin typeface="Menlo" panose="020B0609030804020204" pitchFamily="49" charset="0"/>
              </a:rPr>
              <a:t>    </a:t>
            </a:r>
            <a:r>
              <a:rPr lang="en-US" sz="1400" dirty="0" err="1">
                <a:latin typeface="Menlo" panose="020B0609030804020204" pitchFamily="49" charset="0"/>
              </a:rPr>
              <a:t>TreeNode</a:t>
            </a:r>
            <a:r>
              <a:rPr lang="en-US" sz="1400" dirty="0">
                <a:latin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r>
              <a:rPr lang="en-US" sz="1400" dirty="0">
                <a:latin typeface="Menlo" panose="020B0609030804020204" pitchFamily="49" charset="0"/>
              </a:rPr>
              <a:t>;</a:t>
            </a:r>
          </a:p>
          <a:p>
            <a:pPr>
              <a:spcBef>
                <a:spcPts val="200"/>
              </a:spcBef>
              <a:spcAft>
                <a:spcPts val="200"/>
              </a:spcAft>
            </a:pPr>
            <a:r>
              <a:rPr lang="en-US" sz="1400" dirty="0">
                <a:solidFill>
                  <a:srgbClr val="000000"/>
                </a:solidFill>
                <a:latin typeface="Menlo" panose="020B0609030804020204" pitchFamily="49" charset="0"/>
              </a:rPr>
              <a:t>    </a:t>
            </a:r>
            <a:r>
              <a:rPr lang="en-US" sz="1400" dirty="0">
                <a:solidFill>
                  <a:srgbClr val="4E9072"/>
                </a:solidFill>
                <a:latin typeface="Menlo" panose="020B0609030804020204" pitchFamily="49" charset="0"/>
              </a:rPr>
              <a:t>// more methods</a:t>
            </a:r>
          </a:p>
          <a:p>
            <a:pPr>
              <a:spcBef>
                <a:spcPts val="200"/>
              </a:spcBef>
              <a:spcAft>
                <a:spcPts val="200"/>
              </a:spcAft>
            </a:pPr>
            <a:r>
              <a:rPr lang="en-US" sz="1400" dirty="0">
                <a:latin typeface="Menlo" panose="020B0609030804020204" pitchFamily="49" charset="0"/>
              </a:rPr>
              <a:t>}</a:t>
            </a:r>
          </a:p>
        </p:txBody>
      </p:sp>
      <p:sp>
        <p:nvSpPr>
          <p:cNvPr id="5" name="Rectangle 4">
            <a:extLst>
              <a:ext uri="{FF2B5EF4-FFF2-40B4-BE49-F238E27FC236}">
                <a16:creationId xmlns:a16="http://schemas.microsoft.com/office/drawing/2014/main" id="{CE81C1F3-58DB-184B-B3E7-8DB8CD37F893}"/>
              </a:ext>
            </a:extLst>
          </p:cNvPr>
          <p:cNvSpPr/>
          <p:nvPr/>
        </p:nvSpPr>
        <p:spPr>
          <a:xfrm>
            <a:off x="339754" y="2414904"/>
            <a:ext cx="5525656" cy="4308872"/>
          </a:xfrm>
          <a:prstGeom prst="rect">
            <a:avLst/>
          </a:prstGeom>
          <a:solidFill>
            <a:schemeClr val="bg1">
              <a:lumMod val="95000"/>
            </a:schemeClr>
          </a:solidFill>
          <a:ln>
            <a:solidFill>
              <a:schemeClr val="accent1"/>
            </a:solidFill>
          </a:ln>
        </p:spPr>
        <p:txBody>
          <a:bodyPr wrap="square">
            <a:spAutoFit/>
          </a:bodyPr>
          <a:lstStyle/>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class</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 E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solidFill>
                  <a:srgbClr val="000000"/>
                </a:solidFill>
                <a:latin typeface="Menlo" panose="020B0609030804020204" pitchFamily="49" charset="0"/>
                <a:ea typeface="Menlo" panose="020B0609030804020204" pitchFamily="49" charset="0"/>
                <a:cs typeface="Menlo" panose="020B0609030804020204" pitchFamily="49" charset="0"/>
              </a:rPr>
              <a:t>;</a:t>
            </a:r>
            <a:endParaRPr lang="en-US" sz="1400" dirty="0">
              <a:solidFill>
                <a:srgbClr val="931A68"/>
              </a:solidFill>
              <a:latin typeface="Menlo" panose="020B0609030804020204" pitchFamily="49" charset="0"/>
              <a:ea typeface="Menlo" panose="020B0609030804020204" pitchFamily="49" charset="0"/>
              <a:cs typeface="Menlo" panose="020B0609030804020204" pitchFamily="49" charset="0"/>
            </a:endParaRP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private</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public</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value</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err="1">
                <a:solidFill>
                  <a:srgbClr val="7E504F"/>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parent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7E504F"/>
                </a:solidFill>
                <a:latin typeface="Menlo" panose="020B0609030804020204" pitchFamily="49" charset="0"/>
                <a:ea typeface="Menlo" panose="020B0609030804020204" pitchFamily="49" charset="0"/>
                <a:cs typeface="Menlo" panose="020B0609030804020204" pitchFamily="49" charset="0"/>
              </a:rPr>
              <a:t>par</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326CC"/>
                </a:solidFill>
                <a:latin typeface="Menlo" panose="020B0609030804020204" pitchFamily="49" charset="0"/>
                <a:ea typeface="Menlo" panose="020B0609030804020204" pitchFamily="49" charset="0"/>
                <a:cs typeface="Menlo" panose="020B0609030804020204" pitchFamily="49" charset="0"/>
              </a:rPr>
              <a:t>right</a:t>
            </a:r>
            <a:r>
              <a:rPr lang="en-US" sz="1400" dirty="0">
                <a:latin typeface="Menlo" panose="020B0609030804020204" pitchFamily="49" charset="0"/>
                <a:ea typeface="Menlo" panose="020B0609030804020204" pitchFamily="49" charset="0"/>
                <a:cs typeface="Menlo" panose="020B0609030804020204" pitchFamily="49" charset="0"/>
              </a:rPr>
              <a:t> =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null</a:t>
            </a:r>
            <a:r>
              <a:rPr lang="en-US" sz="1400" dirty="0">
                <a:latin typeface="Menlo" panose="020B0609030804020204" pitchFamily="49" charset="0"/>
                <a:ea typeface="Menlo" panose="020B0609030804020204" pitchFamily="49" charset="0"/>
                <a:cs typeface="Menlo" panose="020B0609030804020204" pitchFamily="49" charset="0"/>
              </a:rPr>
              <a:t>;</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public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 </a:t>
            </a:r>
            <a:r>
              <a:rPr lang="en-US" sz="1400" dirty="0" err="1">
                <a:latin typeface="Menlo" panose="020B0609030804020204" pitchFamily="49" charset="0"/>
                <a:ea typeface="Menlo" panose="020B0609030804020204" pitchFamily="49" charset="0"/>
                <a:cs typeface="Menlo" panose="020B0609030804020204" pitchFamily="49" charset="0"/>
              </a:rPr>
              <a:t>addLeftChild</a:t>
            </a:r>
            <a:r>
              <a:rPr lang="en-US" sz="1400" dirty="0">
                <a:latin typeface="Menlo" panose="020B0609030804020204" pitchFamily="49" charset="0"/>
                <a:ea typeface="Menlo" panose="020B0609030804020204" pitchFamily="49" charset="0"/>
                <a:cs typeface="Menlo" panose="020B0609030804020204" pitchFamily="49" charset="0"/>
              </a:rPr>
              <a:t>(E </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solidFill>
                  <a:srgbClr val="0000BF"/>
                </a:solidFill>
                <a:latin typeface="Menlo" panose="020B0609030804020204" pitchFamily="49" charset="0"/>
                <a:ea typeface="Menlo" panose="020B0609030804020204" pitchFamily="49" charset="0"/>
                <a:cs typeface="Menlo" panose="020B0609030804020204" pitchFamily="49" charset="0"/>
              </a:rPr>
              <a:t> </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new </a:t>
            </a:r>
            <a:r>
              <a:rPr lang="en-US" sz="1400" dirty="0" err="1">
                <a:latin typeface="Menlo" panose="020B0609030804020204" pitchFamily="49" charset="0"/>
                <a:ea typeface="Menlo" panose="020B0609030804020204" pitchFamily="49" charset="0"/>
                <a:cs typeface="Menlo" panose="020B0609030804020204" pitchFamily="49" charset="0"/>
              </a:rPr>
              <a:t>TreeNode</a:t>
            </a:r>
            <a:r>
              <a:rPr lang="en-US" sz="1400" dirty="0">
                <a:latin typeface="Menlo" panose="020B0609030804020204" pitchFamily="49" charset="0"/>
                <a:ea typeface="Menlo" panose="020B0609030804020204" pitchFamily="49" charset="0"/>
                <a:cs typeface="Menlo" panose="020B0609030804020204" pitchFamily="49" charset="0"/>
              </a:rPr>
              <a:t>&lt;E&gt;(</a:t>
            </a:r>
            <a:r>
              <a:rPr lang="en-US" sz="1400" dirty="0" err="1">
                <a:solidFill>
                  <a:srgbClr val="683D3D"/>
                </a:solidFill>
                <a:latin typeface="Menlo" panose="020B0609030804020204" pitchFamily="49" charset="0"/>
                <a:ea typeface="Menlo" panose="020B0609030804020204" pitchFamily="49" charset="0"/>
                <a:cs typeface="Menlo" panose="020B0609030804020204" pitchFamily="49" charset="0"/>
              </a:rPr>
              <a:t>val</a:t>
            </a:r>
            <a:r>
              <a:rPr lang="en-US" sz="1400" dirty="0">
                <a:latin typeface="Menlo" panose="020B0609030804020204" pitchFamily="49" charset="0"/>
                <a:ea typeface="Menlo" panose="020B0609030804020204" pitchFamily="49" charset="0"/>
                <a:cs typeface="Menlo" panose="020B0609030804020204" pitchFamily="49" charset="0"/>
              </a:rPr>
              <a:t>, </a:t>
            </a:r>
            <a:r>
              <a:rPr lang="en-US" sz="1400" dirty="0">
                <a:solidFill>
                  <a:srgbClr val="931A68"/>
                </a:solidFill>
                <a:latin typeface="Menlo" panose="020B0609030804020204" pitchFamily="49" charset="0"/>
                <a:ea typeface="Menlo" panose="020B0609030804020204" pitchFamily="49" charset="0"/>
                <a:cs typeface="Menlo" panose="020B0609030804020204" pitchFamily="49" charset="0"/>
              </a:rPr>
              <a:t>this</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solidFill>
                  <a:srgbClr val="7C0054"/>
                </a:solidFill>
                <a:latin typeface="Menlo" panose="020B0609030804020204" pitchFamily="49" charset="0"/>
                <a:ea typeface="Menlo" panose="020B0609030804020204" pitchFamily="49" charset="0"/>
                <a:cs typeface="Menlo" panose="020B0609030804020204" pitchFamily="49" charset="0"/>
              </a:rPr>
              <a:t>		return </a:t>
            </a:r>
            <a:r>
              <a:rPr lang="en-US" sz="1400" dirty="0" err="1">
                <a:solidFill>
                  <a:srgbClr val="7C0054"/>
                </a:solidFill>
                <a:latin typeface="Menlo" panose="020B0609030804020204" pitchFamily="49" charset="0"/>
                <a:ea typeface="Menlo" panose="020B0609030804020204" pitchFamily="49" charset="0"/>
                <a:cs typeface="Menlo" panose="020B0609030804020204" pitchFamily="49" charset="0"/>
              </a:rPr>
              <a:t>this</a:t>
            </a:r>
            <a:r>
              <a:rPr lang="en-US" sz="1400" dirty="0" err="1">
                <a:latin typeface="Menlo" panose="020B0609030804020204" pitchFamily="49" charset="0"/>
                <a:ea typeface="Menlo" panose="020B0609030804020204" pitchFamily="49" charset="0"/>
                <a:cs typeface="Menlo" panose="020B0609030804020204" pitchFamily="49" charset="0"/>
              </a:rPr>
              <a:t>.</a:t>
            </a:r>
            <a:r>
              <a:rPr lang="en-US" sz="1400" dirty="0" err="1">
                <a:solidFill>
                  <a:srgbClr val="0000BF"/>
                </a:solidFill>
                <a:latin typeface="Menlo" panose="020B0609030804020204" pitchFamily="49" charset="0"/>
                <a:ea typeface="Menlo" panose="020B0609030804020204" pitchFamily="49" charset="0"/>
                <a:cs typeface="Menlo" panose="020B0609030804020204" pitchFamily="49" charset="0"/>
              </a:rPr>
              <a:t>left</a:t>
            </a:r>
            <a:r>
              <a:rPr lang="en-US" sz="1400" dirty="0">
                <a:latin typeface="Menlo" panose="020B0609030804020204" pitchFamily="49" charset="0"/>
                <a:ea typeface="Menlo" panose="020B0609030804020204" pitchFamily="49" charset="0"/>
                <a:cs typeface="Menlo" panose="020B0609030804020204" pitchFamily="49" charset="0"/>
              </a:rPr>
              <a:t>;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	} </a:t>
            </a:r>
          </a:p>
          <a:p>
            <a:pPr>
              <a:spcBef>
                <a:spcPts val="200"/>
              </a:spcBef>
              <a:spcAft>
                <a:spcPts val="200"/>
              </a:spcAft>
            </a:pPr>
            <a:r>
              <a:rPr lang="en-US" sz="1400" dirty="0">
                <a:latin typeface="Menlo" panose="020B0609030804020204" pitchFamily="49" charset="0"/>
                <a:ea typeface="Menlo" panose="020B0609030804020204" pitchFamily="49" charset="0"/>
                <a:cs typeface="Menlo" panose="020B0609030804020204" pitchFamily="49" charset="0"/>
              </a:rPr>
              <a:t>}</a:t>
            </a:r>
          </a:p>
        </p:txBody>
      </p:sp>
      <p:sp>
        <p:nvSpPr>
          <p:cNvPr id="6" name="object 19">
            <a:extLst>
              <a:ext uri="{FF2B5EF4-FFF2-40B4-BE49-F238E27FC236}">
                <a16:creationId xmlns:a16="http://schemas.microsoft.com/office/drawing/2014/main" id="{515AC1A8-F392-D647-81A5-C7D2750836E6}"/>
              </a:ext>
            </a:extLst>
          </p:cNvPr>
          <p:cNvSpPr/>
          <p:nvPr/>
        </p:nvSpPr>
        <p:spPr>
          <a:xfrm>
            <a:off x="4553464" y="1726911"/>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7" name="object 9">
            <a:extLst>
              <a:ext uri="{FF2B5EF4-FFF2-40B4-BE49-F238E27FC236}">
                <a16:creationId xmlns:a16="http://schemas.microsoft.com/office/drawing/2014/main" id="{339C6CB5-048D-A44A-A4B7-BC53B79352BC}"/>
              </a:ext>
            </a:extLst>
          </p:cNvPr>
          <p:cNvSpPr txBox="1"/>
          <p:nvPr/>
        </p:nvSpPr>
        <p:spPr>
          <a:xfrm>
            <a:off x="4603943" y="181029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8" name="Rectangle 7">
            <a:extLst>
              <a:ext uri="{FF2B5EF4-FFF2-40B4-BE49-F238E27FC236}">
                <a16:creationId xmlns:a16="http://schemas.microsoft.com/office/drawing/2014/main" id="{5C52AAA4-2981-B142-9258-08DD02B8EAE2}"/>
              </a:ext>
            </a:extLst>
          </p:cNvPr>
          <p:cNvSpPr/>
          <p:nvPr/>
        </p:nvSpPr>
        <p:spPr>
          <a:xfrm>
            <a:off x="3753392" y="1257150"/>
            <a:ext cx="616802" cy="307777"/>
          </a:xfrm>
          <a:prstGeom prst="rect">
            <a:avLst/>
          </a:prstGeom>
        </p:spPr>
        <p:txBody>
          <a:bodyPr wrap="square">
            <a:spAutoFit/>
          </a:bodyPr>
          <a:lstStyle/>
          <a:p>
            <a:pPr algn="ctr"/>
            <a:r>
              <a:rPr lang="en-US" sz="1400" dirty="0">
                <a:solidFill>
                  <a:srgbClr val="0326CC"/>
                </a:solidFill>
                <a:latin typeface="Menlo" panose="020B0609030804020204" pitchFamily="49" charset="0"/>
                <a:ea typeface="Menlo" panose="020B0609030804020204" pitchFamily="49" charset="0"/>
                <a:cs typeface="Menlo" panose="020B0609030804020204" pitchFamily="49" charset="0"/>
              </a:rPr>
              <a:t>root</a:t>
            </a:r>
          </a:p>
        </p:txBody>
      </p:sp>
      <p:cxnSp>
        <p:nvCxnSpPr>
          <p:cNvPr id="9" name="Straight Arrow Connector 8">
            <a:extLst>
              <a:ext uri="{FF2B5EF4-FFF2-40B4-BE49-F238E27FC236}">
                <a16:creationId xmlns:a16="http://schemas.microsoft.com/office/drawing/2014/main" id="{0D7815EB-B250-5A42-8161-691FCE5F1AA1}"/>
              </a:ext>
            </a:extLst>
          </p:cNvPr>
          <p:cNvCxnSpPr>
            <a:cxnSpLocks/>
          </p:cNvCxnSpPr>
          <p:nvPr/>
        </p:nvCxnSpPr>
        <p:spPr>
          <a:xfrm>
            <a:off x="4321923" y="1501640"/>
            <a:ext cx="282020" cy="209079"/>
          </a:xfrm>
          <a:prstGeom prst="straightConnector1">
            <a:avLst/>
          </a:prstGeom>
          <a:ln w="28575" cmpd="sng">
            <a:solidFill>
              <a:schemeClr val="accent6"/>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3" name="object 19">
            <a:extLst>
              <a:ext uri="{FF2B5EF4-FFF2-40B4-BE49-F238E27FC236}">
                <a16:creationId xmlns:a16="http://schemas.microsoft.com/office/drawing/2014/main" id="{895367A5-F06F-7D4A-8295-D7257B440B0B}"/>
              </a:ext>
            </a:extLst>
          </p:cNvPr>
          <p:cNvSpPr/>
          <p:nvPr/>
        </p:nvSpPr>
        <p:spPr>
          <a:xfrm>
            <a:off x="6598632" y="2740553"/>
            <a:ext cx="418184" cy="425179"/>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6FAC46"/>
          </a:solidFill>
          <a:ln w="9525">
            <a:solidFill>
              <a:schemeClr val="tx1"/>
            </a:solidFill>
          </a:ln>
        </p:spPr>
        <p:txBody>
          <a:bodyPr wrap="square" lIns="0" tIns="0" rIns="0" bIns="0" rtlCol="0"/>
          <a:lstStyle/>
          <a:p>
            <a:endParaRPr sz="2000" dirty="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19291CFD-AC6A-1D43-9CAB-DD0631C97D33}"/>
              </a:ext>
            </a:extLst>
          </p:cNvPr>
          <p:cNvSpPr txBox="1"/>
          <p:nvPr/>
        </p:nvSpPr>
        <p:spPr>
          <a:xfrm>
            <a:off x="6649111" y="282394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400" dirty="0">
                <a:solidFill>
                  <a:schemeClr val="bg1"/>
                </a:solidFill>
                <a:latin typeface="Arial" charset="0"/>
                <a:ea typeface="Arial" charset="0"/>
                <a:cs typeface="Arial" charset="0"/>
              </a:rPr>
              <a:t>A</a:t>
            </a:r>
          </a:p>
        </p:txBody>
      </p:sp>
      <p:sp>
        <p:nvSpPr>
          <p:cNvPr id="17" name="object 22">
            <a:extLst>
              <a:ext uri="{FF2B5EF4-FFF2-40B4-BE49-F238E27FC236}">
                <a16:creationId xmlns:a16="http://schemas.microsoft.com/office/drawing/2014/main" id="{94D220EF-B635-2448-B25A-949D4424DDD2}"/>
              </a:ext>
            </a:extLst>
          </p:cNvPr>
          <p:cNvSpPr/>
          <p:nvPr/>
        </p:nvSpPr>
        <p:spPr>
          <a:xfrm>
            <a:off x="6455098" y="3112600"/>
            <a:ext cx="202402"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22">
            <a:extLst>
              <a:ext uri="{FF2B5EF4-FFF2-40B4-BE49-F238E27FC236}">
                <a16:creationId xmlns:a16="http://schemas.microsoft.com/office/drawing/2014/main" id="{B9DDFB2F-9765-2E4C-BF38-15086D50821A}"/>
              </a:ext>
            </a:extLst>
          </p:cNvPr>
          <p:cNvSpPr/>
          <p:nvPr/>
        </p:nvSpPr>
        <p:spPr>
          <a:xfrm rot="20825658">
            <a:off x="6777892" y="2440873"/>
            <a:ext cx="61044" cy="299679"/>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22">
            <a:extLst>
              <a:ext uri="{FF2B5EF4-FFF2-40B4-BE49-F238E27FC236}">
                <a16:creationId xmlns:a16="http://schemas.microsoft.com/office/drawing/2014/main" id="{3A90A332-4A9A-F445-B16A-D1F46D2FA753}"/>
              </a:ext>
            </a:extLst>
          </p:cNvPr>
          <p:cNvSpPr/>
          <p:nvPr/>
        </p:nvSpPr>
        <p:spPr>
          <a:xfrm flipH="1">
            <a:off x="6949039" y="3112293"/>
            <a:ext cx="156436" cy="256260"/>
          </a:xfrm>
          <a:custGeom>
            <a:avLst/>
            <a:gdLst/>
            <a:ahLst/>
            <a:cxnLst/>
            <a:rect l="l" t="t" r="r" b="b"/>
            <a:pathLst>
              <a:path w="760730" h="606425">
                <a:moveTo>
                  <a:pt x="760476" y="0"/>
                </a:moveTo>
                <a:lnTo>
                  <a:pt x="0" y="605916"/>
                </a:lnTo>
              </a:path>
            </a:pathLst>
          </a:custGeom>
          <a:ln w="9525">
            <a:solidFill>
              <a:srgbClr val="3A3838"/>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0" name="Rectangle 19">
            <a:extLst>
              <a:ext uri="{FF2B5EF4-FFF2-40B4-BE49-F238E27FC236}">
                <a16:creationId xmlns:a16="http://schemas.microsoft.com/office/drawing/2014/main" id="{10470550-9EB6-CA46-8E77-BE86FEA9E89A}"/>
              </a:ext>
            </a:extLst>
          </p:cNvPr>
          <p:cNvSpPr/>
          <p:nvPr/>
        </p:nvSpPr>
        <p:spPr>
          <a:xfrm>
            <a:off x="6249228" y="3594863"/>
            <a:ext cx="2362051" cy="584775"/>
          </a:xfrm>
          <a:prstGeom prst="rect">
            <a:avLst/>
          </a:prstGeom>
          <a:solidFill>
            <a:srgbClr val="E6A20E"/>
          </a:solidFill>
        </p:spPr>
        <p:txBody>
          <a:bodyPr wrap="square">
            <a:spAutoFit/>
          </a:bodyPr>
          <a:lstStyle/>
          <a:p>
            <a:r>
              <a:rPr lang="en-US" sz="1600" dirty="0">
                <a:latin typeface="Arial"/>
                <a:cs typeface="Arial"/>
              </a:rPr>
              <a:t>Let's write a constructor together</a:t>
            </a:r>
          </a:p>
        </p:txBody>
      </p:sp>
      <p:sp>
        <p:nvSpPr>
          <p:cNvPr id="23" name="TextBox 22">
            <a:extLst>
              <a:ext uri="{FF2B5EF4-FFF2-40B4-BE49-F238E27FC236}">
                <a16:creationId xmlns:a16="http://schemas.microsoft.com/office/drawing/2014/main" id="{82293C53-C9DE-B747-8F3D-701E600EA2F2}"/>
              </a:ext>
            </a:extLst>
          </p:cNvPr>
          <p:cNvSpPr txBox="1"/>
          <p:nvPr/>
        </p:nvSpPr>
        <p:spPr>
          <a:xfrm>
            <a:off x="6249227" y="4363277"/>
            <a:ext cx="2362051" cy="584775"/>
          </a:xfrm>
          <a:prstGeom prst="rect">
            <a:avLst/>
          </a:prstGeom>
          <a:solidFill>
            <a:srgbClr val="E6A20E"/>
          </a:solidFill>
        </p:spPr>
        <p:txBody>
          <a:bodyPr wrap="square">
            <a:spAutoFit/>
          </a:bodyPr>
          <a:lstStyle>
            <a:defPPr>
              <a:defRPr lang="en-US"/>
            </a:defPPr>
            <a:lvl1pPr algn="ctr">
              <a:defRPr sz="1400">
                <a:latin typeface="Arial"/>
                <a:cs typeface="Arial"/>
              </a:defRPr>
            </a:lvl1pPr>
          </a:lstStyle>
          <a:p>
            <a:pPr algn="l"/>
            <a:r>
              <a:rPr lang="en-US" sz="1600" dirty="0"/>
              <a:t>Next Step is to able to set/get children</a:t>
            </a:r>
          </a:p>
        </p:txBody>
      </p:sp>
      <p:sp>
        <p:nvSpPr>
          <p:cNvPr id="26" name="Oval 25">
            <a:extLst>
              <a:ext uri="{FF2B5EF4-FFF2-40B4-BE49-F238E27FC236}">
                <a16:creationId xmlns:a16="http://schemas.microsoft.com/office/drawing/2014/main" id="{86D0900A-6AEF-D247-845F-79CC0E403172}"/>
              </a:ext>
            </a:extLst>
          </p:cNvPr>
          <p:cNvSpPr/>
          <p:nvPr/>
        </p:nvSpPr>
        <p:spPr>
          <a:xfrm>
            <a:off x="2779431" y="1169917"/>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7" name="Oval 26">
            <a:extLst>
              <a:ext uri="{FF2B5EF4-FFF2-40B4-BE49-F238E27FC236}">
                <a16:creationId xmlns:a16="http://schemas.microsoft.com/office/drawing/2014/main" id="{90F9359D-E36B-4845-A5B8-25E228A2F69A}"/>
              </a:ext>
            </a:extLst>
          </p:cNvPr>
          <p:cNvSpPr/>
          <p:nvPr/>
        </p:nvSpPr>
        <p:spPr>
          <a:xfrm>
            <a:off x="1618795" y="1420531"/>
            <a:ext cx="524353" cy="331723"/>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5" name="Rectangle 24">
            <a:extLst>
              <a:ext uri="{FF2B5EF4-FFF2-40B4-BE49-F238E27FC236}">
                <a16:creationId xmlns:a16="http://schemas.microsoft.com/office/drawing/2014/main" id="{046E18AE-98D5-A444-9B3E-997BC69EAF48}"/>
              </a:ext>
            </a:extLst>
          </p:cNvPr>
          <p:cNvSpPr/>
          <p:nvPr/>
        </p:nvSpPr>
        <p:spPr>
          <a:xfrm>
            <a:off x="3219110" y="4050567"/>
            <a:ext cx="2420534" cy="307777"/>
          </a:xfrm>
          <a:prstGeom prst="rect">
            <a:avLst/>
          </a:prstGeom>
        </p:spPr>
        <p:txBody>
          <a:bodyPr wrap="none">
            <a:spAutoFit/>
          </a:bodyPr>
          <a:lstStyle/>
          <a:p>
            <a:r>
              <a:rPr lang="en-US" sz="1400" dirty="0">
                <a:solidFill>
                  <a:schemeClr val="accent6"/>
                </a:solidFill>
                <a:latin typeface="Arial" panose="020B0604020202020204" pitchFamily="34" charset="0"/>
                <a:cs typeface="Arial" panose="020B0604020202020204" pitchFamily="34" charset="0"/>
              </a:rPr>
              <a:t>For root: </a:t>
            </a:r>
            <a:r>
              <a:rPr lang="en-US" sz="1400" dirty="0" err="1">
                <a:solidFill>
                  <a:schemeClr val="accent6"/>
                </a:solidFill>
                <a:latin typeface="Arial" panose="020B0604020202020204" pitchFamily="34" charset="0"/>
                <a:cs typeface="Arial" panose="020B0604020202020204" pitchFamily="34" charset="0"/>
              </a:rPr>
              <a:t>TreeNode</a:t>
            </a:r>
            <a:r>
              <a:rPr lang="en-US" sz="1400" dirty="0">
                <a:solidFill>
                  <a:schemeClr val="accent6"/>
                </a:solidFill>
                <a:latin typeface="Arial" panose="020B0604020202020204" pitchFamily="34" charset="0"/>
                <a:cs typeface="Arial" panose="020B0604020202020204" pitchFamily="34" charset="0"/>
              </a:rPr>
              <a:t>(</a:t>
            </a:r>
            <a:r>
              <a:rPr lang="en-US" sz="1400" dirty="0" err="1">
                <a:solidFill>
                  <a:schemeClr val="accent6"/>
                </a:solidFill>
                <a:latin typeface="Arial" panose="020B0604020202020204" pitchFamily="34" charset="0"/>
                <a:cs typeface="Arial" panose="020B0604020202020204" pitchFamily="34" charset="0"/>
              </a:rPr>
              <a:t>val</a:t>
            </a:r>
            <a:r>
              <a:rPr lang="en-US" sz="1400" dirty="0">
                <a:solidFill>
                  <a:schemeClr val="accent6"/>
                </a:solidFill>
                <a:latin typeface="Arial" panose="020B0604020202020204" pitchFamily="34" charset="0"/>
                <a:cs typeface="Arial" panose="020B0604020202020204" pitchFamily="34" charset="0"/>
              </a:rPr>
              <a:t>, null)</a:t>
            </a:r>
          </a:p>
        </p:txBody>
      </p:sp>
    </p:spTree>
    <p:extLst>
      <p:ext uri="{BB962C8B-B14F-4D97-AF65-F5344CB8AC3E}">
        <p14:creationId xmlns:p14="http://schemas.microsoft.com/office/powerpoint/2010/main" val="1149362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dissolve">
                                      <p:cBhvr>
                                        <p:cTn id="10" dur="500"/>
                                        <p:tgtEl>
                                          <p:spTgt spid="8"/>
                                        </p:tgtEl>
                                      </p:cBhvr>
                                    </p:animEffect>
                                  </p:childTnLst>
                                </p:cTn>
                              </p:par>
                              <p:par>
                                <p:cTn id="11" presetID="9"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dissolve">
                                      <p:cBhvr>
                                        <p:cTn id="16" dur="500"/>
                                        <p:tgtEl>
                                          <p:spTgt spid="6"/>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dissolve">
                                      <p:cBhvr>
                                        <p:cTn id="24"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par>
                                <p:cTn id="25" presetID="9"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dissolve">
                                      <p:cBhvr>
                                        <p:cTn id="2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dissolv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dissolve">
                                      <p:cBhvr>
                                        <p:cTn id="37" dur="500"/>
                                        <p:tgtEl>
                                          <p:spTgt spid="5">
                                            <p:txEl>
                                              <p:pRg st="0" end="0"/>
                                            </p:txEl>
                                          </p:spTgt>
                                        </p:tgtEl>
                                      </p:cBhvr>
                                    </p:animEffect>
                                  </p:childTnLst>
                                </p:cTn>
                              </p:par>
                              <p:par>
                                <p:cTn id="38" presetID="9" presetClass="entr" presetSubtype="0" fill="hold" nodeType="withEffect">
                                  <p:stCondLst>
                                    <p:cond delay="0"/>
                                  </p:stCondLst>
                                  <p:childTnLst>
                                    <p:set>
                                      <p:cBhvr>
                                        <p:cTn id="39" dur="1" fill="hold">
                                          <p:stCondLst>
                                            <p:cond delay="0"/>
                                          </p:stCondLst>
                                        </p:cTn>
                                        <p:tgtEl>
                                          <p:spTgt spid="5">
                                            <p:txEl>
                                              <p:pRg st="1" end="1"/>
                                            </p:txEl>
                                          </p:spTgt>
                                        </p:tgtEl>
                                        <p:attrNameLst>
                                          <p:attrName>style.visibility</p:attrName>
                                        </p:attrNameLst>
                                      </p:cBhvr>
                                      <p:to>
                                        <p:strVal val="visible"/>
                                      </p:to>
                                    </p:set>
                                    <p:animEffect transition="in" filter="dissolve">
                                      <p:cBhvr>
                                        <p:cTn id="40" dur="500"/>
                                        <p:tgtEl>
                                          <p:spTgt spid="5">
                                            <p:txEl>
                                              <p:pRg st="1" end="1"/>
                                            </p:txEl>
                                          </p:spTgt>
                                        </p:tgtEl>
                                      </p:cBhvr>
                                    </p:animEffect>
                                  </p:childTnLst>
                                </p:cTn>
                              </p:par>
                              <p:par>
                                <p:cTn id="41" presetID="9" presetClass="entr" presetSubtype="0" fill="hold" nodeType="withEffect">
                                  <p:stCondLst>
                                    <p:cond delay="0"/>
                                  </p:stCondLst>
                                  <p:childTnLst>
                                    <p:set>
                                      <p:cBhvr>
                                        <p:cTn id="42" dur="1" fill="hold">
                                          <p:stCondLst>
                                            <p:cond delay="0"/>
                                          </p:stCondLst>
                                        </p:cTn>
                                        <p:tgtEl>
                                          <p:spTgt spid="5">
                                            <p:txEl>
                                              <p:pRg st="2" end="2"/>
                                            </p:txEl>
                                          </p:spTgt>
                                        </p:tgtEl>
                                        <p:attrNameLst>
                                          <p:attrName>style.visibility</p:attrName>
                                        </p:attrNameLst>
                                      </p:cBhvr>
                                      <p:to>
                                        <p:strVal val="visible"/>
                                      </p:to>
                                    </p:set>
                                    <p:animEffect transition="in" filter="dissolve">
                                      <p:cBhvr>
                                        <p:cTn id="43" dur="500"/>
                                        <p:tgtEl>
                                          <p:spTgt spid="5">
                                            <p:txEl>
                                              <p:pRg st="2" end="2"/>
                                            </p:txEl>
                                          </p:spTgt>
                                        </p:tgtEl>
                                      </p:cBhvr>
                                    </p:animEffect>
                                  </p:childTnLst>
                                </p:cTn>
                              </p:par>
                              <p:par>
                                <p:cTn id="44" presetID="9" presetClass="entr" presetSubtype="0" fill="hold" nodeType="withEffect">
                                  <p:stCondLst>
                                    <p:cond delay="0"/>
                                  </p:stCondLst>
                                  <p:childTnLst>
                                    <p:set>
                                      <p:cBhvr>
                                        <p:cTn id="45" dur="1" fill="hold">
                                          <p:stCondLst>
                                            <p:cond delay="0"/>
                                          </p:stCondLst>
                                        </p:cTn>
                                        <p:tgtEl>
                                          <p:spTgt spid="5">
                                            <p:txEl>
                                              <p:pRg st="3" end="3"/>
                                            </p:txEl>
                                          </p:spTgt>
                                        </p:tgtEl>
                                        <p:attrNameLst>
                                          <p:attrName>style.visibility</p:attrName>
                                        </p:attrNameLst>
                                      </p:cBhvr>
                                      <p:to>
                                        <p:strVal val="visible"/>
                                      </p:to>
                                    </p:set>
                                    <p:animEffect transition="in" filter="dissolve">
                                      <p:cBhvr>
                                        <p:cTn id="46" dur="500"/>
                                        <p:tgtEl>
                                          <p:spTgt spid="5">
                                            <p:txEl>
                                              <p:pRg st="3" end="3"/>
                                            </p:txEl>
                                          </p:spTgt>
                                        </p:tgtEl>
                                      </p:cBhvr>
                                    </p:animEffect>
                                  </p:childTnLst>
                                </p:cTn>
                              </p:par>
                              <p:par>
                                <p:cTn id="47" presetID="9" presetClass="entr" presetSubtype="0"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Effect transition="in" filter="dissolve">
                                      <p:cBhvr>
                                        <p:cTn id="49" dur="500"/>
                                        <p:tgtEl>
                                          <p:spTgt spid="5">
                                            <p:txEl>
                                              <p:pRg st="4" end="4"/>
                                            </p:txEl>
                                          </p:spTgt>
                                        </p:tgtEl>
                                      </p:cBhvr>
                                    </p:animEffect>
                                  </p:childTnLst>
                                </p:cTn>
                              </p:par>
                              <p:par>
                                <p:cTn id="50" presetID="9"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dissolve">
                                      <p:cBhvr>
                                        <p:cTn id="52" dur="500"/>
                                        <p:tgtEl>
                                          <p:spTgt spid="13"/>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animEffect transition="in" filter="dissolve">
                                      <p:cBhvr>
                                        <p:cTn id="55" dur="500"/>
                                        <p:tgtEl>
                                          <p:spTgt spid="14"/>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dissolve">
                                      <p:cBhvr>
                                        <p:cTn id="58" dur="500"/>
                                        <p:tgtEl>
                                          <p:spTgt spid="1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Effect transition="in" filter="dissolve">
                                      <p:cBhvr>
                                        <p:cTn id="61" dur="500"/>
                                        <p:tgtEl>
                                          <p:spTgt spid="1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19"/>
                                        </p:tgtEl>
                                        <p:attrNameLst>
                                          <p:attrName>style.visibility</p:attrName>
                                        </p:attrNameLst>
                                      </p:cBhvr>
                                      <p:to>
                                        <p:strVal val="visible"/>
                                      </p:to>
                                    </p:set>
                                    <p:animEffect transition="in" filter="dissolve">
                                      <p:cBhvr>
                                        <p:cTn id="64" dur="500"/>
                                        <p:tgtEl>
                                          <p:spTgt spid="1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dissolve">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nodeType="clickEffect">
                                  <p:stCondLst>
                                    <p:cond delay="0"/>
                                  </p:stCondLst>
                                  <p:childTnLst>
                                    <p:set>
                                      <p:cBhvr>
                                        <p:cTn id="73" dur="1" fill="hold">
                                          <p:stCondLst>
                                            <p:cond delay="0"/>
                                          </p:stCondLst>
                                        </p:cTn>
                                        <p:tgtEl>
                                          <p:spTgt spid="5">
                                            <p:txEl>
                                              <p:pRg st="5" end="5"/>
                                            </p:txEl>
                                          </p:spTgt>
                                        </p:tgtEl>
                                        <p:attrNameLst>
                                          <p:attrName>style.visibility</p:attrName>
                                        </p:attrNameLst>
                                      </p:cBhvr>
                                      <p:to>
                                        <p:strVal val="visible"/>
                                      </p:to>
                                    </p:set>
                                    <p:animEffect transition="in" filter="dissolve">
                                      <p:cBhvr>
                                        <p:cTn id="74" dur="500"/>
                                        <p:tgtEl>
                                          <p:spTgt spid="5">
                                            <p:txEl>
                                              <p:pRg st="5" end="5"/>
                                            </p:txEl>
                                          </p:spTgt>
                                        </p:tgtEl>
                                      </p:cBhvr>
                                    </p:animEffect>
                                  </p:childTnLst>
                                </p:cTn>
                              </p:par>
                              <p:par>
                                <p:cTn id="75" presetID="9" presetClass="entr" presetSubtype="0" fill="hold" nodeType="withEffect">
                                  <p:stCondLst>
                                    <p:cond delay="0"/>
                                  </p:stCondLst>
                                  <p:childTnLst>
                                    <p:set>
                                      <p:cBhvr>
                                        <p:cTn id="76" dur="1" fill="hold">
                                          <p:stCondLst>
                                            <p:cond delay="0"/>
                                          </p:stCondLst>
                                        </p:cTn>
                                        <p:tgtEl>
                                          <p:spTgt spid="5">
                                            <p:txEl>
                                              <p:pRg st="6" end="6"/>
                                            </p:txEl>
                                          </p:spTgt>
                                        </p:tgtEl>
                                        <p:attrNameLst>
                                          <p:attrName>style.visibility</p:attrName>
                                        </p:attrNameLst>
                                      </p:cBhvr>
                                      <p:to>
                                        <p:strVal val="visible"/>
                                      </p:to>
                                    </p:set>
                                    <p:animEffect transition="in" filter="dissolve">
                                      <p:cBhvr>
                                        <p:cTn id="77" dur="500"/>
                                        <p:tgtEl>
                                          <p:spTgt spid="5">
                                            <p:txEl>
                                              <p:pRg st="6" end="6"/>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5">
                                            <p:txEl>
                                              <p:pRg st="7" end="7"/>
                                            </p:txEl>
                                          </p:spTgt>
                                        </p:tgtEl>
                                        <p:attrNameLst>
                                          <p:attrName>style.visibility</p:attrName>
                                        </p:attrNameLst>
                                      </p:cBhvr>
                                      <p:to>
                                        <p:strVal val="visible"/>
                                      </p:to>
                                    </p:set>
                                    <p:animEffect transition="in" filter="dissolve">
                                      <p:cBhvr>
                                        <p:cTn id="82" dur="500"/>
                                        <p:tgtEl>
                                          <p:spTgt spid="5">
                                            <p:txEl>
                                              <p:pRg st="7" end="7"/>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grpId="0" nodeType="clickEffect">
                                  <p:stCondLst>
                                    <p:cond delay="0"/>
                                  </p:stCondLst>
                                  <p:childTnLst>
                                    <p:set>
                                      <p:cBhvr>
                                        <p:cTn id="86" dur="1" fill="hold">
                                          <p:stCondLst>
                                            <p:cond delay="0"/>
                                          </p:stCondLst>
                                        </p:cTn>
                                        <p:tgtEl>
                                          <p:spTgt spid="25"/>
                                        </p:tgtEl>
                                        <p:attrNameLst>
                                          <p:attrName>style.visibility</p:attrName>
                                        </p:attrNameLst>
                                      </p:cBhvr>
                                      <p:to>
                                        <p:strVal val="visible"/>
                                      </p:to>
                                    </p:set>
                                    <p:animEffect transition="in" filter="dissolve">
                                      <p:cBhvr>
                                        <p:cTn id="87" dur="500"/>
                                        <p:tgtEl>
                                          <p:spTgt spid="25"/>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5">
                                            <p:txEl>
                                              <p:pRg st="8" end="8"/>
                                            </p:txEl>
                                          </p:spTgt>
                                        </p:tgtEl>
                                        <p:attrNameLst>
                                          <p:attrName>style.visibility</p:attrName>
                                        </p:attrNameLst>
                                      </p:cBhvr>
                                      <p:to>
                                        <p:strVal val="visible"/>
                                      </p:to>
                                    </p:set>
                                    <p:animEffect transition="in" filter="dissolve">
                                      <p:cBhvr>
                                        <p:cTn id="92" dur="500"/>
                                        <p:tgtEl>
                                          <p:spTgt spid="5">
                                            <p:txEl>
                                              <p:pRg st="8" end="8"/>
                                            </p:txEl>
                                          </p:spTgt>
                                        </p:tgtEl>
                                      </p:cBhvr>
                                    </p:animEffect>
                                  </p:childTnLst>
                                </p:cTn>
                              </p:par>
                              <p:par>
                                <p:cTn id="93" presetID="9" presetClass="entr" presetSubtype="0" fill="hold" nodeType="withEffect">
                                  <p:stCondLst>
                                    <p:cond delay="0"/>
                                  </p:stCondLst>
                                  <p:childTnLst>
                                    <p:set>
                                      <p:cBhvr>
                                        <p:cTn id="94" dur="1" fill="hold">
                                          <p:stCondLst>
                                            <p:cond delay="0"/>
                                          </p:stCondLst>
                                        </p:cTn>
                                        <p:tgtEl>
                                          <p:spTgt spid="5">
                                            <p:txEl>
                                              <p:pRg st="9" end="9"/>
                                            </p:txEl>
                                          </p:spTgt>
                                        </p:tgtEl>
                                        <p:attrNameLst>
                                          <p:attrName>style.visibility</p:attrName>
                                        </p:attrNameLst>
                                      </p:cBhvr>
                                      <p:to>
                                        <p:strVal val="visible"/>
                                      </p:to>
                                    </p:set>
                                    <p:animEffect transition="in" filter="dissolve">
                                      <p:cBhvr>
                                        <p:cTn id="95" dur="500"/>
                                        <p:tgtEl>
                                          <p:spTgt spid="5">
                                            <p:txEl>
                                              <p:pRg st="9" end="9"/>
                                            </p:txEl>
                                          </p:spTgt>
                                        </p:tgtEl>
                                      </p:cBhvr>
                                    </p:animEffect>
                                  </p:childTnLst>
                                </p:cTn>
                              </p:par>
                              <p:par>
                                <p:cTn id="96" presetID="9" presetClass="entr" presetSubtype="0" fill="hold" nodeType="withEffect">
                                  <p:stCondLst>
                                    <p:cond delay="0"/>
                                  </p:stCondLst>
                                  <p:childTnLst>
                                    <p:set>
                                      <p:cBhvr>
                                        <p:cTn id="97" dur="1" fill="hold">
                                          <p:stCondLst>
                                            <p:cond delay="0"/>
                                          </p:stCondLst>
                                        </p:cTn>
                                        <p:tgtEl>
                                          <p:spTgt spid="5">
                                            <p:txEl>
                                              <p:pRg st="10" end="10"/>
                                            </p:txEl>
                                          </p:spTgt>
                                        </p:tgtEl>
                                        <p:attrNameLst>
                                          <p:attrName>style.visibility</p:attrName>
                                        </p:attrNameLst>
                                      </p:cBhvr>
                                      <p:to>
                                        <p:strVal val="visible"/>
                                      </p:to>
                                    </p:set>
                                    <p:animEffect transition="in" filter="dissolve">
                                      <p:cBhvr>
                                        <p:cTn id="98" dur="500"/>
                                        <p:tgtEl>
                                          <p:spTgt spid="5">
                                            <p:txEl>
                                              <p:pRg st="10" end="10"/>
                                            </p:txEl>
                                          </p:spTgt>
                                        </p:tgtEl>
                                      </p:cBhvr>
                                    </p:animEffect>
                                  </p:childTnLst>
                                </p:cTn>
                              </p:par>
                            </p:childTnLst>
                          </p:cTn>
                        </p:par>
                      </p:childTnLst>
                    </p:cTn>
                  </p:par>
                  <p:par>
                    <p:cTn id="99" fill="hold">
                      <p:stCondLst>
                        <p:cond delay="indefinite"/>
                      </p:stCondLst>
                      <p:childTnLst>
                        <p:par>
                          <p:cTn id="100" fill="hold">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23"/>
                                        </p:tgtEl>
                                        <p:attrNameLst>
                                          <p:attrName>style.visibility</p:attrName>
                                        </p:attrNameLst>
                                      </p:cBhvr>
                                      <p:to>
                                        <p:strVal val="visible"/>
                                      </p:to>
                                    </p:set>
                                    <p:animEffect transition="in" filter="dissolve">
                                      <p:cBhvr>
                                        <p:cTn id="103" dur="500"/>
                                        <p:tgtEl>
                                          <p:spTgt spid="23"/>
                                        </p:tgtEl>
                                      </p:cBhvr>
                                    </p:animEffect>
                                  </p:childTnLst>
                                </p:cTn>
                              </p:par>
                            </p:childTnLst>
                          </p:cTn>
                        </p:par>
                      </p:childTnLst>
                    </p:cTn>
                  </p:par>
                  <p:par>
                    <p:cTn id="104" fill="hold">
                      <p:stCondLst>
                        <p:cond delay="indefinite"/>
                      </p:stCondLst>
                      <p:childTnLst>
                        <p:par>
                          <p:cTn id="105" fill="hold">
                            <p:stCondLst>
                              <p:cond delay="0"/>
                            </p:stCondLst>
                            <p:childTnLst>
                              <p:par>
                                <p:cTn id="106" presetID="9" presetClass="entr" presetSubtype="0" fill="hold" nodeType="clickEffect">
                                  <p:stCondLst>
                                    <p:cond delay="0"/>
                                  </p:stCondLst>
                                  <p:childTnLst>
                                    <p:set>
                                      <p:cBhvr>
                                        <p:cTn id="107" dur="1" fill="hold">
                                          <p:stCondLst>
                                            <p:cond delay="0"/>
                                          </p:stCondLst>
                                        </p:cTn>
                                        <p:tgtEl>
                                          <p:spTgt spid="5">
                                            <p:txEl>
                                              <p:pRg st="11" end="11"/>
                                            </p:txEl>
                                          </p:spTgt>
                                        </p:tgtEl>
                                        <p:attrNameLst>
                                          <p:attrName>style.visibility</p:attrName>
                                        </p:attrNameLst>
                                      </p:cBhvr>
                                      <p:to>
                                        <p:strVal val="visible"/>
                                      </p:to>
                                    </p:set>
                                    <p:animEffect transition="in" filter="dissolve">
                                      <p:cBhvr>
                                        <p:cTn id="108" dur="500"/>
                                        <p:tgtEl>
                                          <p:spTgt spid="5">
                                            <p:txEl>
                                              <p:pRg st="11" end="11"/>
                                            </p:txEl>
                                          </p:spTgt>
                                        </p:tgtEl>
                                      </p:cBhvr>
                                    </p:animEffect>
                                  </p:childTnLst>
                                </p:cTn>
                              </p:par>
                              <p:par>
                                <p:cTn id="109" presetID="9" presetClass="entr" presetSubtype="0" fill="hold" nodeType="withEffect">
                                  <p:stCondLst>
                                    <p:cond delay="0"/>
                                  </p:stCondLst>
                                  <p:childTnLst>
                                    <p:set>
                                      <p:cBhvr>
                                        <p:cTn id="110" dur="1" fill="hold">
                                          <p:stCondLst>
                                            <p:cond delay="0"/>
                                          </p:stCondLst>
                                        </p:cTn>
                                        <p:tgtEl>
                                          <p:spTgt spid="5">
                                            <p:txEl>
                                              <p:pRg st="12" end="12"/>
                                            </p:txEl>
                                          </p:spTgt>
                                        </p:tgtEl>
                                        <p:attrNameLst>
                                          <p:attrName>style.visibility</p:attrName>
                                        </p:attrNameLst>
                                      </p:cBhvr>
                                      <p:to>
                                        <p:strVal val="visible"/>
                                      </p:to>
                                    </p:set>
                                    <p:animEffect transition="in" filter="dissolve">
                                      <p:cBhvr>
                                        <p:cTn id="111" dur="500"/>
                                        <p:tgtEl>
                                          <p:spTgt spid="5">
                                            <p:txEl>
                                              <p:pRg st="12" end="12"/>
                                            </p:txEl>
                                          </p:spTgt>
                                        </p:tgtEl>
                                      </p:cBhvr>
                                    </p:animEffect>
                                  </p:childTnLst>
                                </p:cTn>
                              </p:par>
                              <p:par>
                                <p:cTn id="112" presetID="9" presetClass="entr" presetSubtype="0" fill="hold" nodeType="withEffect">
                                  <p:stCondLst>
                                    <p:cond delay="0"/>
                                  </p:stCondLst>
                                  <p:childTnLst>
                                    <p:set>
                                      <p:cBhvr>
                                        <p:cTn id="113" dur="1" fill="hold">
                                          <p:stCondLst>
                                            <p:cond delay="0"/>
                                          </p:stCondLst>
                                        </p:cTn>
                                        <p:tgtEl>
                                          <p:spTgt spid="5">
                                            <p:txEl>
                                              <p:pRg st="13" end="13"/>
                                            </p:txEl>
                                          </p:spTgt>
                                        </p:tgtEl>
                                        <p:attrNameLst>
                                          <p:attrName>style.visibility</p:attrName>
                                        </p:attrNameLst>
                                      </p:cBhvr>
                                      <p:to>
                                        <p:strVal val="visible"/>
                                      </p:to>
                                    </p:set>
                                    <p:animEffect transition="in" filter="dissolve">
                                      <p:cBhvr>
                                        <p:cTn id="114" dur="500"/>
                                        <p:tgtEl>
                                          <p:spTgt spid="5">
                                            <p:txEl>
                                              <p:pRg st="13" end="13"/>
                                            </p:txEl>
                                          </p:spTgt>
                                        </p:tgtEl>
                                      </p:cBhvr>
                                    </p:animEffect>
                                  </p:childTnLst>
                                </p:cTn>
                              </p:par>
                              <p:par>
                                <p:cTn id="115" presetID="9" presetClass="entr" presetSubtype="0" fill="hold" nodeType="withEffect">
                                  <p:stCondLst>
                                    <p:cond delay="0"/>
                                  </p:stCondLst>
                                  <p:childTnLst>
                                    <p:set>
                                      <p:cBhvr>
                                        <p:cTn id="116" dur="1" fill="hold">
                                          <p:stCondLst>
                                            <p:cond delay="0"/>
                                          </p:stCondLst>
                                        </p:cTn>
                                        <p:tgtEl>
                                          <p:spTgt spid="5">
                                            <p:txEl>
                                              <p:pRg st="14" end="14"/>
                                            </p:txEl>
                                          </p:spTgt>
                                        </p:tgtEl>
                                        <p:attrNameLst>
                                          <p:attrName>style.visibility</p:attrName>
                                        </p:attrNameLst>
                                      </p:cBhvr>
                                      <p:to>
                                        <p:strVal val="visible"/>
                                      </p:to>
                                    </p:set>
                                    <p:animEffect transition="in" filter="dissolve">
                                      <p:cBhvr>
                                        <p:cTn id="117" dur="500"/>
                                        <p:tgtEl>
                                          <p:spTgt spid="5">
                                            <p:txEl>
                                              <p:pRg st="14" end="14"/>
                                            </p:txEl>
                                          </p:spTgt>
                                        </p:tgtEl>
                                      </p:cBhvr>
                                    </p:animEffect>
                                  </p:childTnLst>
                                </p:cTn>
                              </p:par>
                              <p:par>
                                <p:cTn id="118" presetID="9" presetClass="entr" presetSubtype="0" fill="hold" nodeType="withEffect">
                                  <p:stCondLst>
                                    <p:cond delay="0"/>
                                  </p:stCondLst>
                                  <p:childTnLst>
                                    <p:set>
                                      <p:cBhvr>
                                        <p:cTn id="119" dur="1" fill="hold">
                                          <p:stCondLst>
                                            <p:cond delay="0"/>
                                          </p:stCondLst>
                                        </p:cTn>
                                        <p:tgtEl>
                                          <p:spTgt spid="5">
                                            <p:txEl>
                                              <p:pRg st="15" end="15"/>
                                            </p:txEl>
                                          </p:spTgt>
                                        </p:tgtEl>
                                        <p:attrNameLst>
                                          <p:attrName>style.visibility</p:attrName>
                                        </p:attrNameLst>
                                      </p:cBhvr>
                                      <p:to>
                                        <p:strVal val="visible"/>
                                      </p:to>
                                    </p:set>
                                    <p:animEffect transition="in" filter="dissolve">
                                      <p:cBhvr>
                                        <p:cTn id="120" dur="500"/>
                                        <p:tgtEl>
                                          <p:spTgt spid="5">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p:bldP spid="8" grpId="0"/>
      <p:bldP spid="13" grpId="0" animBg="1"/>
      <p:bldP spid="14" grpId="0"/>
      <p:bldP spid="17" grpId="0" animBg="1"/>
      <p:bldP spid="18" grpId="0" animBg="1"/>
      <p:bldP spid="19" grpId="0" animBg="1"/>
      <p:bldP spid="20" grpId="0" animBg="1"/>
      <p:bldP spid="23" grpId="0" animBg="1"/>
      <p:bldP spid="26" grpId="0" animBg="1"/>
      <p:bldP spid="27" grpId="0" animBg="1"/>
      <p:bldP spid="2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DF40B-CA69-E442-84EC-F7516BC20EEF}"/>
              </a:ext>
            </a:extLst>
          </p:cNvPr>
          <p:cNvSpPr>
            <a:spLocks noGrp="1"/>
          </p:cNvSpPr>
          <p:nvPr>
            <p:ph type="title"/>
          </p:nvPr>
        </p:nvSpPr>
        <p:spPr>
          <a:xfrm>
            <a:off x="457200" y="182359"/>
            <a:ext cx="8229600" cy="1143000"/>
          </a:xfrm>
        </p:spPr>
        <p:txBody>
          <a:bodyPr/>
          <a:lstStyle/>
          <a:p>
            <a:r>
              <a:rPr lang="en-US" altLang="zh-CN" dirty="0"/>
              <a:t>Tree</a:t>
            </a:r>
            <a:r>
              <a:rPr lang="zh-CN" altLang="en-US" dirty="0"/>
              <a:t> </a:t>
            </a:r>
            <a:r>
              <a:rPr lang="en-US" altLang="zh-CN" dirty="0"/>
              <a:t>Traversal</a:t>
            </a:r>
            <a:r>
              <a:rPr lang="zh-CN" altLang="en-US" dirty="0"/>
              <a:t> </a:t>
            </a:r>
            <a:r>
              <a:rPr lang="en-US" altLang="zh-CN" dirty="0"/>
              <a:t>-</a:t>
            </a:r>
            <a:r>
              <a:rPr lang="zh-CN" altLang="en-US" dirty="0"/>
              <a:t> </a:t>
            </a:r>
            <a:r>
              <a:rPr lang="en-US" altLang="zh-CN" dirty="0"/>
              <a:t>Motivation</a:t>
            </a:r>
            <a:endParaRPr lang="en-US" dirty="0"/>
          </a:p>
        </p:txBody>
      </p:sp>
      <p:cxnSp>
        <p:nvCxnSpPr>
          <p:cNvPr id="5" name="Elbow Connector 4">
            <a:extLst>
              <a:ext uri="{FF2B5EF4-FFF2-40B4-BE49-F238E27FC236}">
                <a16:creationId xmlns:a16="http://schemas.microsoft.com/office/drawing/2014/main" id="{828709E5-2A06-B641-8C96-9BD7D1A7346E}"/>
              </a:ext>
            </a:extLst>
          </p:cNvPr>
          <p:cNvCxnSpPr>
            <a:cxnSpLocks/>
          </p:cNvCxnSpPr>
          <p:nvPr/>
        </p:nvCxnSpPr>
        <p:spPr>
          <a:xfrm>
            <a:off x="2032729" y="2515143"/>
            <a:ext cx="1476462" cy="1057012"/>
          </a:xfrm>
          <a:prstGeom prst="bentConnector3">
            <a:avLst>
              <a:gd name="adj1" fmla="val 59659"/>
            </a:avLst>
          </a:prstGeom>
        </p:spPr>
        <p:style>
          <a:lnRef idx="2">
            <a:schemeClr val="accent1"/>
          </a:lnRef>
          <a:fillRef idx="0">
            <a:schemeClr val="accent1"/>
          </a:fillRef>
          <a:effectRef idx="1">
            <a:schemeClr val="accent1"/>
          </a:effectRef>
          <a:fontRef idx="minor">
            <a:schemeClr val="tx1"/>
          </a:fontRef>
        </p:style>
      </p:cxnSp>
      <p:cxnSp>
        <p:nvCxnSpPr>
          <p:cNvPr id="9" name="Elbow Connector 8">
            <a:extLst>
              <a:ext uri="{FF2B5EF4-FFF2-40B4-BE49-F238E27FC236}">
                <a16:creationId xmlns:a16="http://schemas.microsoft.com/office/drawing/2014/main" id="{BF8E7814-78B3-5548-A749-12B4C77B9199}"/>
              </a:ext>
            </a:extLst>
          </p:cNvPr>
          <p:cNvCxnSpPr>
            <a:cxnSpLocks/>
          </p:cNvCxnSpPr>
          <p:nvPr/>
        </p:nvCxnSpPr>
        <p:spPr>
          <a:xfrm flipV="1">
            <a:off x="1481154" y="3093982"/>
            <a:ext cx="492852" cy="478173"/>
          </a:xfrm>
          <a:prstGeom prst="bentConnector3">
            <a:avLst>
              <a:gd name="adj1" fmla="val 201490"/>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6F546785-1417-D841-B637-961674E36D54}"/>
              </a:ext>
            </a:extLst>
          </p:cNvPr>
          <p:cNvCxnSpPr>
            <a:cxnSpLocks/>
          </p:cNvCxnSpPr>
          <p:nvPr/>
        </p:nvCxnSpPr>
        <p:spPr>
          <a:xfrm flipV="1">
            <a:off x="1489543" y="2003414"/>
            <a:ext cx="8389" cy="1568741"/>
          </a:xfrm>
          <a:prstGeom prst="line">
            <a:avLst/>
          </a:prstGeom>
        </p:spPr>
        <p:style>
          <a:lnRef idx="2">
            <a:schemeClr val="accent1"/>
          </a:lnRef>
          <a:fillRef idx="0">
            <a:schemeClr val="accent1"/>
          </a:fillRef>
          <a:effectRef idx="1">
            <a:schemeClr val="accent1"/>
          </a:effectRef>
          <a:fontRef idx="minor">
            <a:schemeClr val="tx1"/>
          </a:fontRef>
        </p:style>
      </p:cxnSp>
      <p:cxnSp>
        <p:nvCxnSpPr>
          <p:cNvPr id="34" name="Elbow Connector 33">
            <a:extLst>
              <a:ext uri="{FF2B5EF4-FFF2-40B4-BE49-F238E27FC236}">
                <a16:creationId xmlns:a16="http://schemas.microsoft.com/office/drawing/2014/main" id="{9F185CBF-EB7C-1649-84A3-02E669FF589D}"/>
              </a:ext>
            </a:extLst>
          </p:cNvPr>
          <p:cNvCxnSpPr>
            <a:cxnSpLocks/>
          </p:cNvCxnSpPr>
          <p:nvPr/>
        </p:nvCxnSpPr>
        <p:spPr>
          <a:xfrm rot="16200000" flipH="1">
            <a:off x="1986590" y="2049553"/>
            <a:ext cx="1568741" cy="1476462"/>
          </a:xfrm>
          <a:prstGeom prst="bentConnector3">
            <a:avLst>
              <a:gd name="adj1" fmla="val 802"/>
            </a:avLst>
          </a:prstGeom>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C2BF32F4-E603-9540-8CC9-D05D01FC2E03}"/>
              </a:ext>
            </a:extLst>
          </p:cNvPr>
          <p:cNvSpPr txBox="1"/>
          <p:nvPr/>
        </p:nvSpPr>
        <p:spPr>
          <a:xfrm>
            <a:off x="730070" y="1801794"/>
            <a:ext cx="585417"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start</a:t>
            </a:r>
            <a:endParaRPr lang="en-US" sz="1600" dirty="0">
              <a:solidFill>
                <a:srgbClr val="2000EA"/>
              </a:solidFill>
              <a:latin typeface="Arial" panose="020B0604020202020204" pitchFamily="34" charset="0"/>
              <a:cs typeface="Arial" panose="020B0604020202020204" pitchFamily="34" charset="0"/>
            </a:endParaRPr>
          </a:p>
        </p:txBody>
      </p:sp>
      <p:sp>
        <p:nvSpPr>
          <p:cNvPr id="80" name="TextBox 79">
            <a:extLst>
              <a:ext uri="{FF2B5EF4-FFF2-40B4-BE49-F238E27FC236}">
                <a16:creationId xmlns:a16="http://schemas.microsoft.com/office/drawing/2014/main" id="{75233214-88A5-F84E-B0DF-F901D68BEBD8}"/>
              </a:ext>
            </a:extLst>
          </p:cNvPr>
          <p:cNvSpPr txBox="1"/>
          <p:nvPr/>
        </p:nvSpPr>
        <p:spPr>
          <a:xfrm>
            <a:off x="2347500" y="3669164"/>
            <a:ext cx="662361" cy="338554"/>
          </a:xfrm>
          <a:prstGeom prst="rect">
            <a:avLst/>
          </a:prstGeom>
          <a:noFill/>
        </p:spPr>
        <p:txBody>
          <a:bodyPr wrap="none" rtlCol="0">
            <a:spAutoFit/>
          </a:bodyPr>
          <a:lstStyle/>
          <a:p>
            <a:r>
              <a:rPr lang="en-US" altLang="zh-CN" sz="1600" dirty="0">
                <a:solidFill>
                  <a:srgbClr val="2000EA"/>
                </a:solidFill>
                <a:latin typeface="Arial" panose="020B0604020202020204" pitchFamily="34" charset="0"/>
                <a:cs typeface="Arial" panose="020B0604020202020204" pitchFamily="34" charset="0"/>
              </a:rPr>
              <a:t>finish</a:t>
            </a:r>
            <a:endParaRPr lang="en-US" sz="1600" dirty="0">
              <a:solidFill>
                <a:srgbClr val="2000EA"/>
              </a:solidFill>
              <a:latin typeface="Arial" panose="020B0604020202020204" pitchFamily="34" charset="0"/>
              <a:cs typeface="Arial" panose="020B0604020202020204" pitchFamily="34" charset="0"/>
            </a:endParaRPr>
          </a:p>
        </p:txBody>
      </p:sp>
      <p:sp>
        <p:nvSpPr>
          <p:cNvPr id="81" name="TextBox 80">
            <a:extLst>
              <a:ext uri="{FF2B5EF4-FFF2-40B4-BE49-F238E27FC236}">
                <a16:creationId xmlns:a16="http://schemas.microsoft.com/office/drawing/2014/main" id="{75BAECE4-2A4A-164E-B61D-091CC635FB75}"/>
              </a:ext>
            </a:extLst>
          </p:cNvPr>
          <p:cNvSpPr txBox="1"/>
          <p:nvPr/>
        </p:nvSpPr>
        <p:spPr>
          <a:xfrm>
            <a:off x="3836673" y="1882101"/>
            <a:ext cx="3221373" cy="369332"/>
          </a:xfrm>
          <a:prstGeom prst="rect">
            <a:avLst/>
          </a:prstGeom>
          <a:solidFill>
            <a:srgbClr val="E6A20E"/>
          </a:solidFill>
        </p:spPr>
        <p:txBody>
          <a:bodyPr wrap="square">
            <a:spAutoFit/>
          </a:bodyPr>
          <a:lstStyle>
            <a:defPPr>
              <a:defRPr lang="en-US"/>
            </a:defPPr>
            <a:lvl1pPr>
              <a:defRPr sz="1600">
                <a:latin typeface="Arial"/>
                <a:cs typeface="Arial"/>
              </a:defRPr>
            </a:lvl1pPr>
          </a:lstStyle>
          <a:p>
            <a:r>
              <a:rPr lang="en-US" sz="1800" dirty="0"/>
              <a:t>Imagine this is a hedge maze</a:t>
            </a:r>
          </a:p>
        </p:txBody>
      </p:sp>
      <p:pic>
        <p:nvPicPr>
          <p:cNvPr id="83" name="Picture 82">
            <a:extLst>
              <a:ext uri="{FF2B5EF4-FFF2-40B4-BE49-F238E27FC236}">
                <a16:creationId xmlns:a16="http://schemas.microsoft.com/office/drawing/2014/main" id="{6019291C-87A8-B540-BA25-0F4B7604B795}"/>
              </a:ext>
            </a:extLst>
          </p:cNvPr>
          <p:cNvPicPr>
            <a:picLocks noChangeAspect="1"/>
          </p:cNvPicPr>
          <p:nvPr/>
        </p:nvPicPr>
        <p:blipFill>
          <a:blip r:embed="rId2"/>
          <a:stretch>
            <a:fillRect/>
          </a:stretch>
        </p:blipFill>
        <p:spPr>
          <a:xfrm>
            <a:off x="1566558" y="1825613"/>
            <a:ext cx="355600" cy="355600"/>
          </a:xfrm>
          <a:prstGeom prst="rect">
            <a:avLst/>
          </a:prstGeom>
        </p:spPr>
      </p:pic>
      <p:sp>
        <p:nvSpPr>
          <p:cNvPr id="84" name="Rectangle 83">
            <a:extLst>
              <a:ext uri="{FF2B5EF4-FFF2-40B4-BE49-F238E27FC236}">
                <a16:creationId xmlns:a16="http://schemas.microsoft.com/office/drawing/2014/main" id="{8156A8A9-DC3A-CA4F-BB77-7F8A434BE11E}"/>
              </a:ext>
            </a:extLst>
          </p:cNvPr>
          <p:cNvSpPr/>
          <p:nvPr/>
        </p:nvSpPr>
        <p:spPr>
          <a:xfrm>
            <a:off x="3838817" y="3002747"/>
            <a:ext cx="4590876"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Mazes benefit from "Depth First Traversals" </a:t>
            </a:r>
          </a:p>
        </p:txBody>
      </p:sp>
      <p:sp>
        <p:nvSpPr>
          <p:cNvPr id="85" name="Rectangle 84">
            <a:extLst>
              <a:ext uri="{FF2B5EF4-FFF2-40B4-BE49-F238E27FC236}">
                <a16:creationId xmlns:a16="http://schemas.microsoft.com/office/drawing/2014/main" id="{C1A9A78C-DFBD-A74E-92BA-12C1B6827F57}"/>
              </a:ext>
            </a:extLst>
          </p:cNvPr>
          <p:cNvSpPr/>
          <p:nvPr/>
        </p:nvSpPr>
        <p:spPr>
          <a:xfrm>
            <a:off x="3836673" y="2426321"/>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86" name="Oval 85">
            <a:extLst>
              <a:ext uri="{FF2B5EF4-FFF2-40B4-BE49-F238E27FC236}">
                <a16:creationId xmlns:a16="http://schemas.microsoft.com/office/drawing/2014/main" id="{8A6F12CA-532F-4847-950A-64FD1D4265E8}"/>
              </a:ext>
            </a:extLst>
          </p:cNvPr>
          <p:cNvSpPr/>
          <p:nvPr/>
        </p:nvSpPr>
        <p:spPr>
          <a:xfrm>
            <a:off x="2032728" y="2660382"/>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7" name="Oval 86">
            <a:extLst>
              <a:ext uri="{FF2B5EF4-FFF2-40B4-BE49-F238E27FC236}">
                <a16:creationId xmlns:a16="http://schemas.microsoft.com/office/drawing/2014/main" id="{FDE4B57E-D7FB-2E41-BB62-B15082CDECBE}"/>
              </a:ext>
            </a:extLst>
          </p:cNvPr>
          <p:cNvSpPr/>
          <p:nvPr/>
        </p:nvSpPr>
        <p:spPr>
          <a:xfrm>
            <a:off x="1643691" y="3214219"/>
            <a:ext cx="407912" cy="254804"/>
          </a:xfrm>
          <a:prstGeom prst="ellipse">
            <a:avLst/>
          </a:prstGeom>
          <a:noFill/>
          <a:ln w="28575">
            <a:solidFill>
              <a:schemeClr val="accent6"/>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8" name="Oval 87">
            <a:extLst>
              <a:ext uri="{FF2B5EF4-FFF2-40B4-BE49-F238E27FC236}">
                <a16:creationId xmlns:a16="http://schemas.microsoft.com/office/drawing/2014/main" id="{140D25A2-B5C5-5A49-83C0-F11D60135201}"/>
              </a:ext>
            </a:extLst>
          </p:cNvPr>
          <p:cNvSpPr/>
          <p:nvPr/>
        </p:nvSpPr>
        <p:spPr>
          <a:xfrm>
            <a:off x="2143544" y="2127243"/>
            <a:ext cx="407912" cy="254804"/>
          </a:xfrm>
          <a:prstGeom prst="ellipse">
            <a:avLst/>
          </a:prstGeom>
          <a:no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pic>
        <p:nvPicPr>
          <p:cNvPr id="89" name="Picture 88">
            <a:extLst>
              <a:ext uri="{FF2B5EF4-FFF2-40B4-BE49-F238E27FC236}">
                <a16:creationId xmlns:a16="http://schemas.microsoft.com/office/drawing/2014/main" id="{4682706E-12CA-C64B-8C82-8FFAFBEA7195}"/>
              </a:ext>
            </a:extLst>
          </p:cNvPr>
          <p:cNvPicPr>
            <a:picLocks noChangeAspect="1"/>
          </p:cNvPicPr>
          <p:nvPr/>
        </p:nvPicPr>
        <p:blipFill>
          <a:blip r:embed="rId2"/>
          <a:stretch>
            <a:fillRect/>
          </a:stretch>
        </p:blipFill>
        <p:spPr>
          <a:xfrm>
            <a:off x="1566558" y="2566644"/>
            <a:ext cx="355600" cy="355600"/>
          </a:xfrm>
          <a:prstGeom prst="rect">
            <a:avLst/>
          </a:prstGeom>
        </p:spPr>
      </p:pic>
      <p:sp>
        <p:nvSpPr>
          <p:cNvPr id="90" name="Rectangle 89">
            <a:extLst>
              <a:ext uri="{FF2B5EF4-FFF2-40B4-BE49-F238E27FC236}">
                <a16:creationId xmlns:a16="http://schemas.microsoft.com/office/drawing/2014/main" id="{27BDDD40-2028-A346-84D5-4E66509FD42B}"/>
              </a:ext>
            </a:extLst>
          </p:cNvPr>
          <p:cNvSpPr/>
          <p:nvPr/>
        </p:nvSpPr>
        <p:spPr>
          <a:xfrm>
            <a:off x="1854244" y="3970292"/>
            <a:ext cx="17214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Maze Traversal</a:t>
            </a:r>
          </a:p>
        </p:txBody>
      </p:sp>
      <p:sp>
        <p:nvSpPr>
          <p:cNvPr id="91" name="object 11">
            <a:extLst>
              <a:ext uri="{FF2B5EF4-FFF2-40B4-BE49-F238E27FC236}">
                <a16:creationId xmlns:a16="http://schemas.microsoft.com/office/drawing/2014/main" id="{E21AB107-8BA3-0848-B663-E244CA2E66C8}"/>
              </a:ext>
            </a:extLst>
          </p:cNvPr>
          <p:cNvSpPr/>
          <p:nvPr/>
        </p:nvSpPr>
        <p:spPr>
          <a:xfrm>
            <a:off x="6075214" y="4471970"/>
            <a:ext cx="346184" cy="217229"/>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3" name="object 23">
            <a:extLst>
              <a:ext uri="{FF2B5EF4-FFF2-40B4-BE49-F238E27FC236}">
                <a16:creationId xmlns:a16="http://schemas.microsoft.com/office/drawing/2014/main" id="{B650BD13-6425-0D44-B3DA-382738994B36}"/>
              </a:ext>
            </a:extLst>
          </p:cNvPr>
          <p:cNvSpPr/>
          <p:nvPr/>
        </p:nvSpPr>
        <p:spPr>
          <a:xfrm>
            <a:off x="5933474" y="4065814"/>
            <a:ext cx="409860" cy="193854"/>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7" name="object 11">
            <a:extLst>
              <a:ext uri="{FF2B5EF4-FFF2-40B4-BE49-F238E27FC236}">
                <a16:creationId xmlns:a16="http://schemas.microsoft.com/office/drawing/2014/main" id="{A9818453-3E04-7447-B8DE-04728B9AF19B}"/>
              </a:ext>
            </a:extLst>
          </p:cNvPr>
          <p:cNvSpPr/>
          <p:nvPr/>
        </p:nvSpPr>
        <p:spPr>
          <a:xfrm>
            <a:off x="7481420" y="4385682"/>
            <a:ext cx="380746" cy="30351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8" name="object 13">
            <a:extLst>
              <a:ext uri="{FF2B5EF4-FFF2-40B4-BE49-F238E27FC236}">
                <a16:creationId xmlns:a16="http://schemas.microsoft.com/office/drawing/2014/main" id="{E61C9ACD-35CF-C749-8832-84365AD51862}"/>
              </a:ext>
            </a:extLst>
          </p:cNvPr>
          <p:cNvSpPr/>
          <p:nvPr/>
        </p:nvSpPr>
        <p:spPr>
          <a:xfrm>
            <a:off x="7654652" y="397349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9" name="object 22">
            <a:extLst>
              <a:ext uri="{FF2B5EF4-FFF2-40B4-BE49-F238E27FC236}">
                <a16:creationId xmlns:a16="http://schemas.microsoft.com/office/drawing/2014/main" id="{6D2AA04C-1E01-AB45-BC2F-1E8EB564F0AB}"/>
              </a:ext>
            </a:extLst>
          </p:cNvPr>
          <p:cNvSpPr/>
          <p:nvPr/>
        </p:nvSpPr>
        <p:spPr>
          <a:xfrm>
            <a:off x="6752071" y="5107924"/>
            <a:ext cx="369459" cy="308753"/>
          </a:xfrm>
          <a:custGeom>
            <a:avLst/>
            <a:gdLst/>
            <a:ahLst/>
            <a:cxnLst/>
            <a:rect l="l" t="t" r="r" b="b"/>
            <a:pathLst>
              <a:path w="760730"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0" name="object 23">
            <a:extLst>
              <a:ext uri="{FF2B5EF4-FFF2-40B4-BE49-F238E27FC236}">
                <a16:creationId xmlns:a16="http://schemas.microsoft.com/office/drawing/2014/main" id="{46449827-38BC-CB49-9DCF-7E09EC2CAD29}"/>
              </a:ext>
            </a:extLst>
          </p:cNvPr>
          <p:cNvSpPr/>
          <p:nvPr/>
        </p:nvSpPr>
        <p:spPr>
          <a:xfrm>
            <a:off x="6794436" y="4405396"/>
            <a:ext cx="382970" cy="314322"/>
          </a:xfrm>
          <a:custGeom>
            <a:avLst/>
            <a:gdLst/>
            <a:ahLst/>
            <a:cxnLst/>
            <a:rect l="l" t="t" r="r" b="b"/>
            <a:pathLst>
              <a:path w="765175" h="628014">
                <a:moveTo>
                  <a:pt x="0" y="0"/>
                </a:moveTo>
                <a:lnTo>
                  <a:pt x="764666" y="627888"/>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1" name="object 24">
            <a:extLst>
              <a:ext uri="{FF2B5EF4-FFF2-40B4-BE49-F238E27FC236}">
                <a16:creationId xmlns:a16="http://schemas.microsoft.com/office/drawing/2014/main" id="{2F89C3A6-8AE4-3A47-9297-A1ED0F994E10}"/>
              </a:ext>
            </a:extLst>
          </p:cNvPr>
          <p:cNvSpPr/>
          <p:nvPr/>
        </p:nvSpPr>
        <p:spPr>
          <a:xfrm>
            <a:off x="6441252" y="5272126"/>
            <a:ext cx="592095" cy="555546"/>
          </a:xfrm>
          <a:custGeom>
            <a:avLst/>
            <a:gdLst/>
            <a:ahLst/>
            <a:cxnLst/>
            <a:rect l="l" t="t" r="r" b="b"/>
            <a:pathLst>
              <a:path w="1183005"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2" name="object 13">
            <a:extLst>
              <a:ext uri="{FF2B5EF4-FFF2-40B4-BE49-F238E27FC236}">
                <a16:creationId xmlns:a16="http://schemas.microsoft.com/office/drawing/2014/main" id="{4A66D135-7F91-9C45-BBD4-182AB3515241}"/>
              </a:ext>
            </a:extLst>
          </p:cNvPr>
          <p:cNvSpPr/>
          <p:nvPr/>
        </p:nvSpPr>
        <p:spPr>
          <a:xfrm>
            <a:off x="5509350" y="4512273"/>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4" name="object 19">
            <a:extLst>
              <a:ext uri="{FF2B5EF4-FFF2-40B4-BE49-F238E27FC236}">
                <a16:creationId xmlns:a16="http://schemas.microsoft.com/office/drawing/2014/main" id="{C0297B20-2C85-3E4A-AE29-A4D725C3EC96}"/>
              </a:ext>
            </a:extLst>
          </p:cNvPr>
          <p:cNvSpPr/>
          <p:nvPr/>
        </p:nvSpPr>
        <p:spPr>
          <a:xfrm>
            <a:off x="5492355" y="369540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5" name="object 19">
            <a:extLst>
              <a:ext uri="{FF2B5EF4-FFF2-40B4-BE49-F238E27FC236}">
                <a16:creationId xmlns:a16="http://schemas.microsoft.com/office/drawing/2014/main" id="{F2A88D08-A188-3744-9D43-B865A9A716C4}"/>
              </a:ext>
            </a:extLst>
          </p:cNvPr>
          <p:cNvSpPr/>
          <p:nvPr/>
        </p:nvSpPr>
        <p:spPr>
          <a:xfrm>
            <a:off x="6343334" y="399933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chemeClr val="accent1"/>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06" name="object 12">
            <a:extLst>
              <a:ext uri="{FF2B5EF4-FFF2-40B4-BE49-F238E27FC236}">
                <a16:creationId xmlns:a16="http://schemas.microsoft.com/office/drawing/2014/main" id="{098743BD-BE06-E340-A0EF-F4C16A9B747F}"/>
              </a:ext>
            </a:extLst>
          </p:cNvPr>
          <p:cNvSpPr/>
          <p:nvPr/>
        </p:nvSpPr>
        <p:spPr>
          <a:xfrm>
            <a:off x="7514291" y="5120566"/>
            <a:ext cx="365314" cy="303121"/>
          </a:xfrm>
          <a:custGeom>
            <a:avLst/>
            <a:gdLst/>
            <a:ahLst/>
            <a:cxnLst/>
            <a:rect l="l" t="t" r="r" b="b"/>
            <a:pathLst>
              <a:path w="765175" h="628014">
                <a:moveTo>
                  <a:pt x="0" y="0"/>
                </a:moveTo>
                <a:lnTo>
                  <a:pt x="764666" y="627887"/>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7" name="object 13">
            <a:extLst>
              <a:ext uri="{FF2B5EF4-FFF2-40B4-BE49-F238E27FC236}">
                <a16:creationId xmlns:a16="http://schemas.microsoft.com/office/drawing/2014/main" id="{73E93E9F-0215-4E42-9E33-1FF9287EC1FE}"/>
              </a:ext>
            </a:extLst>
          </p:cNvPr>
          <p:cNvSpPr/>
          <p:nvPr/>
        </p:nvSpPr>
        <p:spPr>
          <a:xfrm>
            <a:off x="7654652" y="52954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96" name="object 8">
            <a:extLst>
              <a:ext uri="{FF2B5EF4-FFF2-40B4-BE49-F238E27FC236}">
                <a16:creationId xmlns:a16="http://schemas.microsoft.com/office/drawing/2014/main" id="{B77EA2CE-E046-5341-A889-86570B2B182E}"/>
              </a:ext>
            </a:extLst>
          </p:cNvPr>
          <p:cNvSpPr/>
          <p:nvPr/>
        </p:nvSpPr>
        <p:spPr>
          <a:xfrm>
            <a:off x="7040973" y="4626912"/>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6"/>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2"/>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6"/>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chemeClr val="accent1"/>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8" name="object 9">
            <a:extLst>
              <a:ext uri="{FF2B5EF4-FFF2-40B4-BE49-F238E27FC236}">
                <a16:creationId xmlns:a16="http://schemas.microsoft.com/office/drawing/2014/main" id="{B6471FF2-7271-9B4D-A667-682BF1F3D966}"/>
              </a:ext>
            </a:extLst>
          </p:cNvPr>
          <p:cNvSpPr txBox="1"/>
          <p:nvPr/>
        </p:nvSpPr>
        <p:spPr>
          <a:xfrm>
            <a:off x="6480768" y="4130434"/>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A</a:t>
            </a:r>
          </a:p>
        </p:txBody>
      </p:sp>
      <p:sp>
        <p:nvSpPr>
          <p:cNvPr id="109" name="object 9">
            <a:extLst>
              <a:ext uri="{FF2B5EF4-FFF2-40B4-BE49-F238E27FC236}">
                <a16:creationId xmlns:a16="http://schemas.microsoft.com/office/drawing/2014/main" id="{A9E07C97-D4F3-8A44-8BAA-C37F05020A9D}"/>
              </a:ext>
            </a:extLst>
          </p:cNvPr>
          <p:cNvSpPr txBox="1"/>
          <p:nvPr/>
        </p:nvSpPr>
        <p:spPr>
          <a:xfrm>
            <a:off x="5624111" y="3844289"/>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E</a:t>
            </a:r>
          </a:p>
        </p:txBody>
      </p:sp>
      <p:sp>
        <p:nvSpPr>
          <p:cNvPr id="110" name="object 9">
            <a:extLst>
              <a:ext uri="{FF2B5EF4-FFF2-40B4-BE49-F238E27FC236}">
                <a16:creationId xmlns:a16="http://schemas.microsoft.com/office/drawing/2014/main" id="{EC047A2B-7C5E-C24B-B323-40326B3ED40B}"/>
              </a:ext>
            </a:extLst>
          </p:cNvPr>
          <p:cNvSpPr txBox="1"/>
          <p:nvPr/>
        </p:nvSpPr>
        <p:spPr>
          <a:xfrm>
            <a:off x="5634720" y="4647648"/>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F</a:t>
            </a:r>
          </a:p>
        </p:txBody>
      </p:sp>
      <p:sp>
        <p:nvSpPr>
          <p:cNvPr id="111" name="object 9">
            <a:extLst>
              <a:ext uri="{FF2B5EF4-FFF2-40B4-BE49-F238E27FC236}">
                <a16:creationId xmlns:a16="http://schemas.microsoft.com/office/drawing/2014/main" id="{5619A9EB-A301-B244-B07B-90B67A50F8EB}"/>
              </a:ext>
            </a:extLst>
          </p:cNvPr>
          <p:cNvSpPr txBox="1"/>
          <p:nvPr/>
        </p:nvSpPr>
        <p:spPr>
          <a:xfrm>
            <a:off x="7792086" y="4102693"/>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B</a:t>
            </a:r>
          </a:p>
        </p:txBody>
      </p:sp>
      <p:sp>
        <p:nvSpPr>
          <p:cNvPr id="112" name="object 9">
            <a:extLst>
              <a:ext uri="{FF2B5EF4-FFF2-40B4-BE49-F238E27FC236}">
                <a16:creationId xmlns:a16="http://schemas.microsoft.com/office/drawing/2014/main" id="{04B7BFE3-8ED5-B14E-8276-7A27CBCE1C83}"/>
              </a:ext>
            </a:extLst>
          </p:cNvPr>
          <p:cNvSpPr txBox="1"/>
          <p:nvPr/>
        </p:nvSpPr>
        <p:spPr>
          <a:xfrm>
            <a:off x="6578686"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C</a:t>
            </a:r>
          </a:p>
        </p:txBody>
      </p:sp>
      <p:sp>
        <p:nvSpPr>
          <p:cNvPr id="113" name="object 9">
            <a:extLst>
              <a:ext uri="{FF2B5EF4-FFF2-40B4-BE49-F238E27FC236}">
                <a16:creationId xmlns:a16="http://schemas.microsoft.com/office/drawing/2014/main" id="{BDB2B581-3D65-FE42-B18C-063E8B311766}"/>
              </a:ext>
            </a:extLst>
          </p:cNvPr>
          <p:cNvSpPr txBox="1"/>
          <p:nvPr/>
        </p:nvSpPr>
        <p:spPr>
          <a:xfrm>
            <a:off x="7792085" y="5416060"/>
            <a:ext cx="317225"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D</a:t>
            </a:r>
          </a:p>
        </p:txBody>
      </p:sp>
      <p:sp>
        <p:nvSpPr>
          <p:cNvPr id="114" name="object 9">
            <a:extLst>
              <a:ext uri="{FF2B5EF4-FFF2-40B4-BE49-F238E27FC236}">
                <a16:creationId xmlns:a16="http://schemas.microsoft.com/office/drawing/2014/main" id="{7979C5FC-1709-734C-85D0-58F4E8E8C821}"/>
              </a:ext>
            </a:extLst>
          </p:cNvPr>
          <p:cNvSpPr txBox="1"/>
          <p:nvPr/>
        </p:nvSpPr>
        <p:spPr>
          <a:xfrm>
            <a:off x="7120932" y="4752171"/>
            <a:ext cx="432176" cy="258404"/>
          </a:xfrm>
          <a:prstGeom prst="rect">
            <a:avLst/>
          </a:prstGeom>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you</a:t>
            </a:r>
          </a:p>
        </p:txBody>
      </p:sp>
      <p:sp>
        <p:nvSpPr>
          <p:cNvPr id="115" name="Rectangle 114">
            <a:extLst>
              <a:ext uri="{FF2B5EF4-FFF2-40B4-BE49-F238E27FC236}">
                <a16:creationId xmlns:a16="http://schemas.microsoft.com/office/drawing/2014/main" id="{2D236D86-E24D-9B42-BB03-270B3887DF93}"/>
              </a:ext>
            </a:extLst>
          </p:cNvPr>
          <p:cNvSpPr/>
          <p:nvPr/>
        </p:nvSpPr>
        <p:spPr>
          <a:xfrm>
            <a:off x="6429293" y="6145884"/>
            <a:ext cx="1749197" cy="369332"/>
          </a:xfrm>
          <a:prstGeom prst="rect">
            <a:avLst/>
          </a:prstGeom>
        </p:spPr>
        <p:txBody>
          <a:bodyPr wrap="none">
            <a:spAutoFit/>
          </a:bodyPr>
          <a:lstStyle/>
          <a:p>
            <a:r>
              <a:rPr lang="en-US" b="1" dirty="0">
                <a:solidFill>
                  <a:schemeClr val="accent1"/>
                </a:solidFill>
                <a:latin typeface="Times New Roman" panose="02020603050405020304" pitchFamily="18" charset="0"/>
                <a:cs typeface="Times New Roman" panose="02020603050405020304" pitchFamily="18" charset="0"/>
              </a:rPr>
              <a:t>Social Network </a:t>
            </a:r>
          </a:p>
        </p:txBody>
      </p:sp>
      <p:sp>
        <p:nvSpPr>
          <p:cNvPr id="117" name="Rectangle 116">
            <a:extLst>
              <a:ext uri="{FF2B5EF4-FFF2-40B4-BE49-F238E27FC236}">
                <a16:creationId xmlns:a16="http://schemas.microsoft.com/office/drawing/2014/main" id="{29B5EF9F-0DD9-5F49-9445-91B238F6D28D}"/>
              </a:ext>
            </a:extLst>
          </p:cNvPr>
          <p:cNvSpPr/>
          <p:nvPr/>
        </p:nvSpPr>
        <p:spPr>
          <a:xfrm>
            <a:off x="507390" y="5067966"/>
            <a:ext cx="4211409" cy="369332"/>
          </a:xfrm>
          <a:prstGeom prst="rect">
            <a:avLst/>
          </a:prstGeom>
          <a:solidFill>
            <a:srgbClr val="E6A20E"/>
          </a:solidFill>
        </p:spPr>
        <p:txBody>
          <a:bodyPr wrap="square">
            <a:spAutoFit/>
          </a:bodyPr>
          <a:lstStyle/>
          <a:p>
            <a:r>
              <a:rPr lang="en-US" dirty="0">
                <a:latin typeface="Arial"/>
                <a:cs typeface="Arial"/>
              </a:rPr>
              <a:t>How closely are you connected with D?</a:t>
            </a:r>
          </a:p>
        </p:txBody>
      </p:sp>
      <p:sp>
        <p:nvSpPr>
          <p:cNvPr id="118" name="Rectangle 117">
            <a:extLst>
              <a:ext uri="{FF2B5EF4-FFF2-40B4-BE49-F238E27FC236}">
                <a16:creationId xmlns:a16="http://schemas.microsoft.com/office/drawing/2014/main" id="{7C0CD96A-B95D-ED48-A1FB-99E45AF3E0EC}"/>
              </a:ext>
            </a:extLst>
          </p:cNvPr>
          <p:cNvSpPr/>
          <p:nvPr/>
        </p:nvSpPr>
        <p:spPr>
          <a:xfrm>
            <a:off x="416368" y="4361972"/>
            <a:ext cx="4406304" cy="584775"/>
          </a:xfrm>
          <a:prstGeom prst="rect">
            <a:avLst/>
          </a:prstGeom>
          <a:noFill/>
        </p:spPr>
        <p:txBody>
          <a:bodyPr wrap="square">
            <a:spAutoFit/>
          </a:bodyPr>
          <a:lstStyle/>
          <a:p>
            <a:r>
              <a:rPr lang="en-US" sz="1600" dirty="0">
                <a:solidFill>
                  <a:schemeClr val="accent1"/>
                </a:solidFill>
                <a:latin typeface="Arial"/>
                <a:cs typeface="Arial"/>
              </a:rPr>
              <a:t>Suppose you have a list of your friends and each of your friends have lists</a:t>
            </a:r>
          </a:p>
        </p:txBody>
      </p:sp>
      <p:sp>
        <p:nvSpPr>
          <p:cNvPr id="120" name="Oval 119">
            <a:extLst>
              <a:ext uri="{FF2B5EF4-FFF2-40B4-BE49-F238E27FC236}">
                <a16:creationId xmlns:a16="http://schemas.microsoft.com/office/drawing/2014/main" id="{C2188C04-705F-F048-A3B2-99AEFB4C0EC2}"/>
              </a:ext>
            </a:extLst>
          </p:cNvPr>
          <p:cNvSpPr/>
          <p:nvPr/>
        </p:nvSpPr>
        <p:spPr>
          <a:xfrm>
            <a:off x="7526928" y="3896080"/>
            <a:ext cx="853215" cy="730832"/>
          </a:xfrm>
          <a:prstGeom prst="ellipse">
            <a:avLst/>
          </a:prstGeom>
          <a:noFill/>
          <a:ln w="28575">
            <a:solidFill>
              <a:srgbClr val="00B05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1" name="Oval 120">
            <a:extLst>
              <a:ext uri="{FF2B5EF4-FFF2-40B4-BE49-F238E27FC236}">
                <a16:creationId xmlns:a16="http://schemas.microsoft.com/office/drawing/2014/main" id="{C402C8E7-1B9E-5948-96D2-6D263D5F1DBF}"/>
              </a:ext>
            </a:extLst>
          </p:cNvPr>
          <p:cNvSpPr/>
          <p:nvPr/>
        </p:nvSpPr>
        <p:spPr>
          <a:xfrm>
            <a:off x="6210789" y="3919942"/>
            <a:ext cx="853215" cy="730832"/>
          </a:xfrm>
          <a:prstGeom prst="ellipse">
            <a:avLst/>
          </a:prstGeom>
          <a:noFill/>
          <a:ln w="28575">
            <a:solidFill>
              <a:schemeClr val="accent6"/>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2" name="Oval 121">
            <a:extLst>
              <a:ext uri="{FF2B5EF4-FFF2-40B4-BE49-F238E27FC236}">
                <a16:creationId xmlns:a16="http://schemas.microsoft.com/office/drawing/2014/main" id="{70140320-6535-DC4B-BBF7-A4834BE4341E}"/>
              </a:ext>
            </a:extLst>
          </p:cNvPr>
          <p:cNvSpPr/>
          <p:nvPr/>
        </p:nvSpPr>
        <p:spPr>
          <a:xfrm>
            <a:off x="5351795" y="3595358"/>
            <a:ext cx="853215" cy="730832"/>
          </a:xfrm>
          <a:prstGeom prst="ellipse">
            <a:avLst/>
          </a:prstGeom>
          <a:noFill/>
          <a:ln w="2857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C2DBA8DE-C8D4-A94B-BCEC-6800298F1855}"/>
              </a:ext>
            </a:extLst>
          </p:cNvPr>
          <p:cNvSpPr/>
          <p:nvPr/>
        </p:nvSpPr>
        <p:spPr>
          <a:xfrm>
            <a:off x="505765" y="5646236"/>
            <a:ext cx="2427387" cy="369332"/>
          </a:xfrm>
          <a:prstGeom prst="rect">
            <a:avLst/>
          </a:prstGeom>
          <a:solidFill>
            <a:srgbClr val="FF0000"/>
          </a:solidFill>
        </p:spPr>
        <p:txBody>
          <a:bodyPr wrap="square">
            <a:spAutoFit/>
          </a:bodyPr>
          <a:lstStyle/>
          <a:p>
            <a:pPr algn="ctr"/>
            <a:r>
              <a:rPr lang="en-US" dirty="0">
                <a:solidFill>
                  <a:schemeClr val="bg1"/>
                </a:solidFill>
                <a:latin typeface="Arial"/>
                <a:cs typeface="Arial"/>
              </a:rPr>
              <a:t>What's my next step?</a:t>
            </a:r>
          </a:p>
        </p:txBody>
      </p:sp>
      <p:sp>
        <p:nvSpPr>
          <p:cNvPr id="124" name="Rectangle 123">
            <a:extLst>
              <a:ext uri="{FF2B5EF4-FFF2-40B4-BE49-F238E27FC236}">
                <a16:creationId xmlns:a16="http://schemas.microsoft.com/office/drawing/2014/main" id="{19B771D6-38C9-EF43-89C9-E41248A61502}"/>
              </a:ext>
            </a:extLst>
          </p:cNvPr>
          <p:cNvSpPr/>
          <p:nvPr/>
        </p:nvSpPr>
        <p:spPr>
          <a:xfrm>
            <a:off x="505765" y="6145884"/>
            <a:ext cx="5697678" cy="369332"/>
          </a:xfrm>
          <a:prstGeom prst="rect">
            <a:avLst/>
          </a:prstGeom>
          <a:solidFill>
            <a:srgbClr val="00B0F0"/>
          </a:solidFill>
        </p:spPr>
        <p:txBody>
          <a:bodyPr wrap="square">
            <a:spAutoFit/>
          </a:bodyPr>
          <a:lstStyle/>
          <a:p>
            <a:pPr algn="ctr"/>
            <a:r>
              <a:rPr lang="en-US" dirty="0">
                <a:solidFill>
                  <a:schemeClr val="bg1"/>
                </a:solidFill>
                <a:latin typeface="Arial"/>
                <a:cs typeface="Arial"/>
              </a:rPr>
              <a:t>This problem benefits from "Breadth First Traversals" </a:t>
            </a:r>
          </a:p>
        </p:txBody>
      </p:sp>
      <p:sp>
        <p:nvSpPr>
          <p:cNvPr id="125" name="Rectangle 124">
            <a:extLst>
              <a:ext uri="{FF2B5EF4-FFF2-40B4-BE49-F238E27FC236}">
                <a16:creationId xmlns:a16="http://schemas.microsoft.com/office/drawing/2014/main" id="{3CC9A59A-ACA7-834C-85C0-6A24E9BF39B2}"/>
              </a:ext>
            </a:extLst>
          </p:cNvPr>
          <p:cNvSpPr/>
          <p:nvPr/>
        </p:nvSpPr>
        <p:spPr>
          <a:xfrm>
            <a:off x="4622800" y="3491561"/>
            <a:ext cx="4018265" cy="1200329"/>
          </a:xfrm>
          <a:prstGeom prst="rect">
            <a:avLst/>
          </a:prstGeom>
          <a:solidFill>
            <a:schemeClr val="bg1">
              <a:lumMod val="95000"/>
            </a:schemeClr>
          </a:solidFill>
          <a:ln>
            <a:solidFill>
              <a:schemeClr val="accent1"/>
            </a:solidFill>
          </a:ln>
        </p:spPr>
        <p:txBody>
          <a:bodyPr wrap="square">
            <a:spAutoFit/>
          </a:bodyPr>
          <a:lstStyle/>
          <a:p>
            <a:r>
              <a:rPr lang="en-US" sz="2400" dirty="0">
                <a:latin typeface="Arial" panose="020B0604020202020204" pitchFamily="34" charset="0"/>
                <a:cs typeface="Arial" panose="020B0604020202020204" pitchFamily="34" charset="0"/>
              </a:rPr>
              <a:t>Bottom line: Order we visit matters and we'll make choices based on our needs</a:t>
            </a:r>
          </a:p>
        </p:txBody>
      </p:sp>
      <p:sp>
        <p:nvSpPr>
          <p:cNvPr id="127" name="Rectangle 126">
            <a:extLst>
              <a:ext uri="{FF2B5EF4-FFF2-40B4-BE49-F238E27FC236}">
                <a16:creationId xmlns:a16="http://schemas.microsoft.com/office/drawing/2014/main" id="{AD7FC239-E4DF-A348-80AD-8764AE8E6E1E}"/>
              </a:ext>
            </a:extLst>
          </p:cNvPr>
          <p:cNvSpPr/>
          <p:nvPr/>
        </p:nvSpPr>
        <p:spPr>
          <a:xfrm>
            <a:off x="372849" y="1136369"/>
            <a:ext cx="6421587" cy="584775"/>
          </a:xfrm>
          <a:prstGeom prst="rect">
            <a:avLst/>
          </a:prstGeom>
          <a:ln>
            <a:solidFill>
              <a:schemeClr val="accent1"/>
            </a:solidFill>
          </a:ln>
        </p:spPr>
        <p:txBody>
          <a:bodyPr wrap="square">
            <a:spAutoFit/>
          </a:bodyPr>
          <a:lstStyle/>
          <a:p>
            <a:r>
              <a:rPr lang="en-US" sz="1600" dirty="0">
                <a:solidFill>
                  <a:schemeClr val="accent6"/>
                </a:solidFill>
                <a:latin typeface="Arial" panose="020B0604020202020204" pitchFamily="34" charset="0"/>
                <a:cs typeface="Arial" panose="020B0604020202020204" pitchFamily="34" charset="0"/>
              </a:rPr>
              <a:t>Warning: These first examples are really graphs. We'll visit graphs in detail in the next course. Here they are used as motivating examples</a:t>
            </a:r>
          </a:p>
        </p:txBody>
      </p:sp>
      <p:sp>
        <p:nvSpPr>
          <p:cNvPr id="134" name="Rectangle 133">
            <a:extLst>
              <a:ext uri="{FF2B5EF4-FFF2-40B4-BE49-F238E27FC236}">
                <a16:creationId xmlns:a16="http://schemas.microsoft.com/office/drawing/2014/main" id="{D017C015-9249-1847-BF8D-3F5150670893}"/>
              </a:ext>
            </a:extLst>
          </p:cNvPr>
          <p:cNvSpPr/>
          <p:nvPr/>
        </p:nvSpPr>
        <p:spPr>
          <a:xfrm>
            <a:off x="108970" y="2264405"/>
            <a:ext cx="1354872" cy="1015663"/>
          </a:xfrm>
          <a:prstGeom prst="rect">
            <a:avLst/>
          </a:prstGeom>
          <a:noFill/>
        </p:spPr>
        <p:txBody>
          <a:bodyPr wrap="square">
            <a:spAutoFit/>
          </a:bodyPr>
          <a:lstStyle/>
          <a:p>
            <a:r>
              <a:rPr lang="en-US" sz="1200" dirty="0">
                <a:solidFill>
                  <a:srgbClr val="FF0000"/>
                </a:solidFill>
                <a:latin typeface="Arial"/>
                <a:cs typeface="Arial"/>
              </a:rPr>
              <a:t>Strategy: go until hit a dead end, then retrace steps and try again</a:t>
            </a:r>
          </a:p>
        </p:txBody>
      </p:sp>
      <p:sp>
        <p:nvSpPr>
          <p:cNvPr id="135" name="Rectangle 134">
            <a:extLst>
              <a:ext uri="{FF2B5EF4-FFF2-40B4-BE49-F238E27FC236}">
                <a16:creationId xmlns:a16="http://schemas.microsoft.com/office/drawing/2014/main" id="{E03CCD61-F1CF-4D48-B403-8817308FDE60}"/>
              </a:ext>
            </a:extLst>
          </p:cNvPr>
          <p:cNvSpPr/>
          <p:nvPr/>
        </p:nvSpPr>
        <p:spPr>
          <a:xfrm>
            <a:off x="3531490" y="5595154"/>
            <a:ext cx="2552960" cy="461665"/>
          </a:xfrm>
          <a:prstGeom prst="rect">
            <a:avLst/>
          </a:prstGeom>
          <a:noFill/>
        </p:spPr>
        <p:txBody>
          <a:bodyPr wrap="square">
            <a:spAutoFit/>
          </a:bodyPr>
          <a:lstStyle/>
          <a:p>
            <a:r>
              <a:rPr lang="en-US" sz="1200" dirty="0">
                <a:solidFill>
                  <a:srgbClr val="FF0000"/>
                </a:solidFill>
                <a:latin typeface="Arial"/>
                <a:cs typeface="Arial"/>
              </a:rPr>
              <a:t>Strategy: look at all of your friends first, and then branch out.</a:t>
            </a:r>
          </a:p>
        </p:txBody>
      </p:sp>
    </p:spTree>
    <p:extLst>
      <p:ext uri="{BB962C8B-B14F-4D97-AF65-F5344CB8AC3E}">
        <p14:creationId xmlns:p14="http://schemas.microsoft.com/office/powerpoint/2010/main" val="11645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dissolve">
                                      <p:cBhvr>
                                        <p:cTn id="7" dur="5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9"/>
                                        </p:tgtEl>
                                        <p:attrNameLst>
                                          <p:attrName>style.visibility</p:attrName>
                                        </p:attrNameLst>
                                      </p:cBhvr>
                                      <p:to>
                                        <p:strVal val="visible"/>
                                      </p:to>
                                    </p:set>
                                    <p:animEffect transition="in" filter="dissolve">
                                      <p:cBhvr>
                                        <p:cTn id="12" dur="500"/>
                                        <p:tgtEl>
                                          <p:spTgt spid="79"/>
                                        </p:tgtEl>
                                      </p:cBhvr>
                                    </p:animEffect>
                                  </p:childTnLst>
                                </p:cTn>
                              </p:par>
                              <p:par>
                                <p:cTn id="13" presetID="9"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dissolve">
                                      <p:cBhvr>
                                        <p:cTn id="18" dur="500"/>
                                        <p:tgtEl>
                                          <p:spTgt spid="34"/>
                                        </p:tgtEl>
                                      </p:cBhvr>
                                    </p:animEffect>
                                  </p:childTnLst>
                                </p:cTn>
                              </p:par>
                              <p:par>
                                <p:cTn id="19" presetID="9"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dissolve">
                                      <p:cBhvr>
                                        <p:cTn id="21" dur="500"/>
                                        <p:tgtEl>
                                          <p:spTgt spid="9"/>
                                        </p:tgtEl>
                                      </p:cBhvr>
                                    </p:animEffect>
                                  </p:childTnLst>
                                </p:cTn>
                              </p:par>
                              <p:par>
                                <p:cTn id="22" presetID="9" presetClass="entr" presetSubtype="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dissolve">
                                      <p:cBhvr>
                                        <p:cTn id="24" dur="500"/>
                                        <p:tgtEl>
                                          <p:spTgt spid="24"/>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dissolve">
                                      <p:cBhvr>
                                        <p:cTn id="27" dur="500"/>
                                        <p:tgtEl>
                                          <p:spTgt spid="8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90"/>
                                        </p:tgtEl>
                                        <p:attrNameLst>
                                          <p:attrName>style.visibility</p:attrName>
                                        </p:attrNameLst>
                                      </p:cBhvr>
                                      <p:to>
                                        <p:strVal val="visible"/>
                                      </p:to>
                                    </p:set>
                                    <p:animEffect transition="in" filter="dissolve">
                                      <p:cBhvr>
                                        <p:cTn id="30" dur="500"/>
                                        <p:tgtEl>
                                          <p:spTgt spid="90"/>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animEffect transition="in" filter="dissolve">
                                      <p:cBhvr>
                                        <p:cTn id="35" dur="500"/>
                                        <p:tgtEl>
                                          <p:spTgt spid="8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83"/>
                                        </p:tgtEl>
                                        <p:attrNameLst>
                                          <p:attrName>style.visibility</p:attrName>
                                        </p:attrNameLst>
                                      </p:cBhvr>
                                      <p:to>
                                        <p:strVal val="visible"/>
                                      </p:to>
                                    </p:set>
                                    <p:animEffect transition="in" filter="dissolve">
                                      <p:cBhvr>
                                        <p:cTn id="40" dur="500"/>
                                        <p:tgtEl>
                                          <p:spTgt spid="83"/>
                                        </p:tgtEl>
                                      </p:cBhvr>
                                    </p:animEffect>
                                  </p:childTnLst>
                                  <p:subTnLst>
                                    <p:set>
                                      <p:cBhvr override="childStyle">
                                        <p:cTn dur="1" fill="hold" display="0" masterRel="nextClick" afterEffect="1"/>
                                        <p:tgtEl>
                                          <p:spTgt spid="83"/>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89"/>
                                        </p:tgtEl>
                                        <p:attrNameLst>
                                          <p:attrName>style.visibility</p:attrName>
                                        </p:attrNameLst>
                                      </p:cBhvr>
                                      <p:to>
                                        <p:strVal val="visible"/>
                                      </p:to>
                                    </p:set>
                                    <p:animEffect transition="in" filter="dissolve">
                                      <p:cBhvr>
                                        <p:cTn id="45" dur="500"/>
                                        <p:tgtEl>
                                          <p:spTgt spid="8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85"/>
                                        </p:tgtEl>
                                        <p:attrNameLst>
                                          <p:attrName>style.visibility</p:attrName>
                                        </p:attrNameLst>
                                      </p:cBhvr>
                                      <p:to>
                                        <p:strVal val="visible"/>
                                      </p:to>
                                    </p:set>
                                    <p:animEffect transition="in" filter="dissolve">
                                      <p:cBhvr>
                                        <p:cTn id="50" dur="500"/>
                                        <p:tgtEl>
                                          <p:spTgt spid="85"/>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grpId="0" nodeType="clickEffect">
                                  <p:stCondLst>
                                    <p:cond delay="0"/>
                                  </p:stCondLst>
                                  <p:childTnLst>
                                    <p:set>
                                      <p:cBhvr>
                                        <p:cTn id="54" dur="1" fill="hold">
                                          <p:stCondLst>
                                            <p:cond delay="0"/>
                                          </p:stCondLst>
                                        </p:cTn>
                                        <p:tgtEl>
                                          <p:spTgt spid="87"/>
                                        </p:tgtEl>
                                        <p:attrNameLst>
                                          <p:attrName>style.visibility</p:attrName>
                                        </p:attrNameLst>
                                      </p:cBhvr>
                                      <p:to>
                                        <p:strVal val="visible"/>
                                      </p:to>
                                    </p:set>
                                    <p:animEffect transition="in" filter="dissolve">
                                      <p:cBhvr>
                                        <p:cTn id="55" dur="500"/>
                                        <p:tgtEl>
                                          <p:spTgt spid="87"/>
                                        </p:tgtEl>
                                      </p:cBhvr>
                                    </p:animEffect>
                                  </p:childTnLst>
                                </p:cTn>
                              </p:par>
                            </p:childTnLst>
                          </p:cTn>
                        </p:par>
                      </p:childTnLst>
                    </p:cTn>
                  </p:par>
                  <p:par>
                    <p:cTn id="56" fill="hold">
                      <p:stCondLst>
                        <p:cond delay="indefinite"/>
                      </p:stCondLst>
                      <p:childTnLst>
                        <p:par>
                          <p:cTn id="57" fill="hold">
                            <p:stCondLst>
                              <p:cond delay="0"/>
                            </p:stCondLst>
                            <p:childTnLst>
                              <p:par>
                                <p:cTn id="58" presetID="9" presetClass="entr" presetSubtype="0" fill="hold" grpId="0" nodeType="clickEffect">
                                  <p:stCondLst>
                                    <p:cond delay="0"/>
                                  </p:stCondLst>
                                  <p:childTnLst>
                                    <p:set>
                                      <p:cBhvr>
                                        <p:cTn id="59" dur="1" fill="hold">
                                          <p:stCondLst>
                                            <p:cond delay="0"/>
                                          </p:stCondLst>
                                        </p:cTn>
                                        <p:tgtEl>
                                          <p:spTgt spid="86"/>
                                        </p:tgtEl>
                                        <p:attrNameLst>
                                          <p:attrName>style.visibility</p:attrName>
                                        </p:attrNameLst>
                                      </p:cBhvr>
                                      <p:to>
                                        <p:strVal val="visible"/>
                                      </p:to>
                                    </p:set>
                                    <p:animEffect transition="in" filter="dissolve">
                                      <p:cBhvr>
                                        <p:cTn id="60" dur="500"/>
                                        <p:tgtEl>
                                          <p:spTgt spid="86"/>
                                        </p:tgtEl>
                                      </p:cBhvr>
                                    </p:animEffect>
                                  </p:childTnLst>
                                </p:cTn>
                              </p:par>
                            </p:childTnLst>
                          </p:cTn>
                        </p:par>
                      </p:childTnLst>
                    </p:cTn>
                  </p:par>
                  <p:par>
                    <p:cTn id="61" fill="hold">
                      <p:stCondLst>
                        <p:cond delay="indefinite"/>
                      </p:stCondLst>
                      <p:childTnLst>
                        <p:par>
                          <p:cTn id="62" fill="hold">
                            <p:stCondLst>
                              <p:cond delay="0"/>
                            </p:stCondLst>
                            <p:childTnLst>
                              <p:par>
                                <p:cTn id="63" presetID="9" presetClass="entr" presetSubtype="0" fill="hold" grpId="0" nodeType="clickEffect">
                                  <p:stCondLst>
                                    <p:cond delay="0"/>
                                  </p:stCondLst>
                                  <p:childTnLst>
                                    <p:set>
                                      <p:cBhvr>
                                        <p:cTn id="64" dur="1" fill="hold">
                                          <p:stCondLst>
                                            <p:cond delay="0"/>
                                          </p:stCondLst>
                                        </p:cTn>
                                        <p:tgtEl>
                                          <p:spTgt spid="88"/>
                                        </p:tgtEl>
                                        <p:attrNameLst>
                                          <p:attrName>style.visibility</p:attrName>
                                        </p:attrNameLst>
                                      </p:cBhvr>
                                      <p:to>
                                        <p:strVal val="visible"/>
                                      </p:to>
                                    </p:set>
                                    <p:animEffect transition="in" filter="dissolve">
                                      <p:cBhvr>
                                        <p:cTn id="65" dur="500"/>
                                        <p:tgtEl>
                                          <p:spTgt spid="88"/>
                                        </p:tgtEl>
                                      </p:cBhvr>
                                    </p:animEffec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134"/>
                                        </p:tgtEl>
                                        <p:attrNameLst>
                                          <p:attrName>style.visibility</p:attrName>
                                        </p:attrNameLst>
                                      </p:cBhvr>
                                      <p:to>
                                        <p:strVal val="visible"/>
                                      </p:to>
                                    </p:set>
                                    <p:animEffect transition="in" filter="dissolve">
                                      <p:cBhvr>
                                        <p:cTn id="70" dur="500"/>
                                        <p:tgtEl>
                                          <p:spTgt spid="134"/>
                                        </p:tgtEl>
                                      </p:cBhvr>
                                    </p:animEffect>
                                  </p:childTnLst>
                                </p:cTn>
                              </p:par>
                            </p:childTnLst>
                          </p:cTn>
                        </p:par>
                      </p:childTnLst>
                    </p:cTn>
                  </p:par>
                  <p:par>
                    <p:cTn id="71" fill="hold">
                      <p:stCondLst>
                        <p:cond delay="indefinite"/>
                      </p:stCondLst>
                      <p:childTnLst>
                        <p:par>
                          <p:cTn id="72" fill="hold">
                            <p:stCondLst>
                              <p:cond delay="0"/>
                            </p:stCondLst>
                            <p:childTnLst>
                              <p:par>
                                <p:cTn id="73" presetID="9" presetClass="entr" presetSubtype="0" fill="hold" grpId="0" nodeType="clickEffect">
                                  <p:stCondLst>
                                    <p:cond delay="0"/>
                                  </p:stCondLst>
                                  <p:childTnLst>
                                    <p:set>
                                      <p:cBhvr>
                                        <p:cTn id="74" dur="1" fill="hold">
                                          <p:stCondLst>
                                            <p:cond delay="0"/>
                                          </p:stCondLst>
                                        </p:cTn>
                                        <p:tgtEl>
                                          <p:spTgt spid="84"/>
                                        </p:tgtEl>
                                        <p:attrNameLst>
                                          <p:attrName>style.visibility</p:attrName>
                                        </p:attrNameLst>
                                      </p:cBhvr>
                                      <p:to>
                                        <p:strVal val="visible"/>
                                      </p:to>
                                    </p:set>
                                    <p:animEffect transition="in" filter="dissolve">
                                      <p:cBhvr>
                                        <p:cTn id="75" dur="500"/>
                                        <p:tgtEl>
                                          <p:spTgt spid="84"/>
                                        </p:tgtEl>
                                      </p:cBhvr>
                                    </p:animEffect>
                                  </p:childTnLst>
                                </p:cTn>
                              </p:par>
                            </p:childTnLst>
                          </p:cTn>
                        </p:par>
                      </p:childTnLst>
                    </p:cTn>
                  </p:par>
                  <p:par>
                    <p:cTn id="76" fill="hold">
                      <p:stCondLst>
                        <p:cond delay="indefinite"/>
                      </p:stCondLst>
                      <p:childTnLst>
                        <p:par>
                          <p:cTn id="77" fill="hold">
                            <p:stCondLst>
                              <p:cond delay="0"/>
                            </p:stCondLst>
                            <p:childTnLst>
                              <p:par>
                                <p:cTn id="78" presetID="9" presetClass="entr" presetSubtype="0" fill="hold" grpId="0" nodeType="clickEffect">
                                  <p:stCondLst>
                                    <p:cond delay="0"/>
                                  </p:stCondLst>
                                  <p:childTnLst>
                                    <p:set>
                                      <p:cBhvr>
                                        <p:cTn id="79" dur="1" fill="hold">
                                          <p:stCondLst>
                                            <p:cond delay="0"/>
                                          </p:stCondLst>
                                        </p:cTn>
                                        <p:tgtEl>
                                          <p:spTgt spid="91"/>
                                        </p:tgtEl>
                                        <p:attrNameLst>
                                          <p:attrName>style.visibility</p:attrName>
                                        </p:attrNameLst>
                                      </p:cBhvr>
                                      <p:to>
                                        <p:strVal val="visible"/>
                                      </p:to>
                                    </p:set>
                                    <p:animEffect transition="in" filter="dissolve">
                                      <p:cBhvr>
                                        <p:cTn id="80" dur="500"/>
                                        <p:tgtEl>
                                          <p:spTgt spid="91"/>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3"/>
                                        </p:tgtEl>
                                        <p:attrNameLst>
                                          <p:attrName>style.visibility</p:attrName>
                                        </p:attrNameLst>
                                      </p:cBhvr>
                                      <p:to>
                                        <p:strVal val="visible"/>
                                      </p:to>
                                    </p:set>
                                    <p:animEffect transition="in" filter="dissolve">
                                      <p:cBhvr>
                                        <p:cTn id="83" dur="500"/>
                                        <p:tgtEl>
                                          <p:spTgt spid="93"/>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7"/>
                                        </p:tgtEl>
                                        <p:attrNameLst>
                                          <p:attrName>style.visibility</p:attrName>
                                        </p:attrNameLst>
                                      </p:cBhvr>
                                      <p:to>
                                        <p:strVal val="visible"/>
                                      </p:to>
                                    </p:set>
                                    <p:animEffect transition="in" filter="dissolve">
                                      <p:cBhvr>
                                        <p:cTn id="86" dur="500"/>
                                        <p:tgtEl>
                                          <p:spTgt spid="9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8"/>
                                        </p:tgtEl>
                                        <p:attrNameLst>
                                          <p:attrName>style.visibility</p:attrName>
                                        </p:attrNameLst>
                                      </p:cBhvr>
                                      <p:to>
                                        <p:strVal val="visible"/>
                                      </p:to>
                                    </p:set>
                                    <p:animEffect transition="in" filter="dissolve">
                                      <p:cBhvr>
                                        <p:cTn id="89" dur="500"/>
                                        <p:tgtEl>
                                          <p:spTgt spid="9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9"/>
                                        </p:tgtEl>
                                        <p:attrNameLst>
                                          <p:attrName>style.visibility</p:attrName>
                                        </p:attrNameLst>
                                      </p:cBhvr>
                                      <p:to>
                                        <p:strVal val="visible"/>
                                      </p:to>
                                    </p:set>
                                    <p:animEffect transition="in" filter="dissolve">
                                      <p:cBhvr>
                                        <p:cTn id="92" dur="500"/>
                                        <p:tgtEl>
                                          <p:spTgt spid="99"/>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00"/>
                                        </p:tgtEl>
                                        <p:attrNameLst>
                                          <p:attrName>style.visibility</p:attrName>
                                        </p:attrNameLst>
                                      </p:cBhvr>
                                      <p:to>
                                        <p:strVal val="visible"/>
                                      </p:to>
                                    </p:set>
                                    <p:animEffect transition="in" filter="dissolve">
                                      <p:cBhvr>
                                        <p:cTn id="95" dur="500"/>
                                        <p:tgtEl>
                                          <p:spTgt spid="100"/>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101"/>
                                        </p:tgtEl>
                                        <p:attrNameLst>
                                          <p:attrName>style.visibility</p:attrName>
                                        </p:attrNameLst>
                                      </p:cBhvr>
                                      <p:to>
                                        <p:strVal val="visible"/>
                                      </p:to>
                                    </p:set>
                                    <p:animEffect transition="in" filter="dissolve">
                                      <p:cBhvr>
                                        <p:cTn id="98" dur="500"/>
                                        <p:tgtEl>
                                          <p:spTgt spid="101"/>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102"/>
                                        </p:tgtEl>
                                        <p:attrNameLst>
                                          <p:attrName>style.visibility</p:attrName>
                                        </p:attrNameLst>
                                      </p:cBhvr>
                                      <p:to>
                                        <p:strVal val="visible"/>
                                      </p:to>
                                    </p:set>
                                    <p:animEffect transition="in" filter="dissolve">
                                      <p:cBhvr>
                                        <p:cTn id="101" dur="500"/>
                                        <p:tgtEl>
                                          <p:spTgt spid="102"/>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105"/>
                                        </p:tgtEl>
                                        <p:attrNameLst>
                                          <p:attrName>style.visibility</p:attrName>
                                        </p:attrNameLst>
                                      </p:cBhvr>
                                      <p:to>
                                        <p:strVal val="visible"/>
                                      </p:to>
                                    </p:set>
                                    <p:animEffect transition="in" filter="dissolve">
                                      <p:cBhvr>
                                        <p:cTn id="104" dur="500"/>
                                        <p:tgtEl>
                                          <p:spTgt spid="105"/>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106"/>
                                        </p:tgtEl>
                                        <p:attrNameLst>
                                          <p:attrName>style.visibility</p:attrName>
                                        </p:attrNameLst>
                                      </p:cBhvr>
                                      <p:to>
                                        <p:strVal val="visible"/>
                                      </p:to>
                                    </p:set>
                                    <p:animEffect transition="in" filter="dissolve">
                                      <p:cBhvr>
                                        <p:cTn id="107" dur="500"/>
                                        <p:tgtEl>
                                          <p:spTgt spid="106"/>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7"/>
                                        </p:tgtEl>
                                        <p:attrNameLst>
                                          <p:attrName>style.visibility</p:attrName>
                                        </p:attrNameLst>
                                      </p:cBhvr>
                                      <p:to>
                                        <p:strVal val="visible"/>
                                      </p:to>
                                    </p:set>
                                    <p:animEffect transition="in" filter="dissolve">
                                      <p:cBhvr>
                                        <p:cTn id="110" dur="500"/>
                                        <p:tgtEl>
                                          <p:spTgt spid="107"/>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96"/>
                                        </p:tgtEl>
                                        <p:attrNameLst>
                                          <p:attrName>style.visibility</p:attrName>
                                        </p:attrNameLst>
                                      </p:cBhvr>
                                      <p:to>
                                        <p:strVal val="visible"/>
                                      </p:to>
                                    </p:set>
                                    <p:animEffect transition="in" filter="dissolve">
                                      <p:cBhvr>
                                        <p:cTn id="113" dur="500"/>
                                        <p:tgtEl>
                                          <p:spTgt spid="96"/>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8"/>
                                        </p:tgtEl>
                                        <p:attrNameLst>
                                          <p:attrName>style.visibility</p:attrName>
                                        </p:attrNameLst>
                                      </p:cBhvr>
                                      <p:to>
                                        <p:strVal val="visible"/>
                                      </p:to>
                                    </p:set>
                                    <p:animEffect transition="in" filter="dissolve">
                                      <p:cBhvr>
                                        <p:cTn id="116" dur="500"/>
                                        <p:tgtEl>
                                          <p:spTgt spid="10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0"/>
                                        </p:tgtEl>
                                        <p:attrNameLst>
                                          <p:attrName>style.visibility</p:attrName>
                                        </p:attrNameLst>
                                      </p:cBhvr>
                                      <p:to>
                                        <p:strVal val="visible"/>
                                      </p:to>
                                    </p:set>
                                    <p:animEffect transition="in" filter="dissolve">
                                      <p:cBhvr>
                                        <p:cTn id="119" dur="500"/>
                                        <p:tgtEl>
                                          <p:spTgt spid="110"/>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11"/>
                                        </p:tgtEl>
                                        <p:attrNameLst>
                                          <p:attrName>style.visibility</p:attrName>
                                        </p:attrNameLst>
                                      </p:cBhvr>
                                      <p:to>
                                        <p:strVal val="visible"/>
                                      </p:to>
                                    </p:set>
                                    <p:animEffect transition="in" filter="dissolve">
                                      <p:cBhvr>
                                        <p:cTn id="122" dur="500"/>
                                        <p:tgtEl>
                                          <p:spTgt spid="111"/>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12"/>
                                        </p:tgtEl>
                                        <p:attrNameLst>
                                          <p:attrName>style.visibility</p:attrName>
                                        </p:attrNameLst>
                                      </p:cBhvr>
                                      <p:to>
                                        <p:strVal val="visible"/>
                                      </p:to>
                                    </p:set>
                                    <p:animEffect transition="in" filter="dissolve">
                                      <p:cBhvr>
                                        <p:cTn id="125" dur="500"/>
                                        <p:tgtEl>
                                          <p:spTgt spid="112"/>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13"/>
                                        </p:tgtEl>
                                        <p:attrNameLst>
                                          <p:attrName>style.visibility</p:attrName>
                                        </p:attrNameLst>
                                      </p:cBhvr>
                                      <p:to>
                                        <p:strVal val="visible"/>
                                      </p:to>
                                    </p:set>
                                    <p:animEffect transition="in" filter="dissolve">
                                      <p:cBhvr>
                                        <p:cTn id="128" dur="500"/>
                                        <p:tgtEl>
                                          <p:spTgt spid="113"/>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4"/>
                                        </p:tgtEl>
                                        <p:attrNameLst>
                                          <p:attrName>style.visibility</p:attrName>
                                        </p:attrNameLst>
                                      </p:cBhvr>
                                      <p:to>
                                        <p:strVal val="visible"/>
                                      </p:to>
                                    </p:set>
                                    <p:animEffect transition="in" filter="dissolve">
                                      <p:cBhvr>
                                        <p:cTn id="131" dur="500"/>
                                        <p:tgtEl>
                                          <p:spTgt spid="114"/>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5"/>
                                        </p:tgtEl>
                                        <p:attrNameLst>
                                          <p:attrName>style.visibility</p:attrName>
                                        </p:attrNameLst>
                                      </p:cBhvr>
                                      <p:to>
                                        <p:strVal val="visible"/>
                                      </p:to>
                                    </p:set>
                                    <p:animEffect transition="in" filter="dissolve">
                                      <p:cBhvr>
                                        <p:cTn id="134" dur="500"/>
                                        <p:tgtEl>
                                          <p:spTgt spid="115"/>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4"/>
                                        </p:tgtEl>
                                        <p:attrNameLst>
                                          <p:attrName>style.visibility</p:attrName>
                                        </p:attrNameLst>
                                      </p:cBhvr>
                                      <p:to>
                                        <p:strVal val="visible"/>
                                      </p:to>
                                    </p:set>
                                    <p:animEffect transition="in" filter="dissolve">
                                      <p:cBhvr>
                                        <p:cTn id="137" dur="500"/>
                                        <p:tgtEl>
                                          <p:spTgt spid="104"/>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9"/>
                                        </p:tgtEl>
                                        <p:attrNameLst>
                                          <p:attrName>style.visibility</p:attrName>
                                        </p:attrNameLst>
                                      </p:cBhvr>
                                      <p:to>
                                        <p:strVal val="visible"/>
                                      </p:to>
                                    </p:set>
                                    <p:animEffect transition="in" filter="dissolve">
                                      <p:cBhvr>
                                        <p:cTn id="140" dur="500"/>
                                        <p:tgtEl>
                                          <p:spTgt spid="109"/>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7"/>
                                        </p:tgtEl>
                                        <p:attrNameLst>
                                          <p:attrName>style.visibility</p:attrName>
                                        </p:attrNameLst>
                                      </p:cBhvr>
                                      <p:to>
                                        <p:strVal val="visible"/>
                                      </p:to>
                                    </p:set>
                                    <p:animEffect transition="in" filter="dissolve">
                                      <p:cBhvr>
                                        <p:cTn id="145" dur="500"/>
                                        <p:tgtEl>
                                          <p:spTgt spid="117"/>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118"/>
                                        </p:tgtEl>
                                        <p:attrNameLst>
                                          <p:attrName>style.visibility</p:attrName>
                                        </p:attrNameLst>
                                      </p:cBhvr>
                                      <p:to>
                                        <p:strVal val="visible"/>
                                      </p:to>
                                    </p:set>
                                    <p:animEffect transition="in" filter="dissolve">
                                      <p:cBhvr>
                                        <p:cTn id="150" dur="500"/>
                                        <p:tgtEl>
                                          <p:spTgt spid="118"/>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121"/>
                                        </p:tgtEl>
                                        <p:attrNameLst>
                                          <p:attrName>style.visibility</p:attrName>
                                        </p:attrNameLst>
                                      </p:cBhvr>
                                      <p:to>
                                        <p:strVal val="visible"/>
                                      </p:to>
                                    </p:set>
                                    <p:animEffect transition="in" filter="dissolve">
                                      <p:cBhvr>
                                        <p:cTn id="155" dur="500"/>
                                        <p:tgtEl>
                                          <p:spTgt spid="121"/>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123"/>
                                        </p:tgtEl>
                                        <p:attrNameLst>
                                          <p:attrName>style.visibility</p:attrName>
                                        </p:attrNameLst>
                                      </p:cBhvr>
                                      <p:to>
                                        <p:strVal val="visible"/>
                                      </p:to>
                                    </p:set>
                                    <p:animEffect transition="in" filter="dissolve">
                                      <p:cBhvr>
                                        <p:cTn id="160" dur="500"/>
                                        <p:tgtEl>
                                          <p:spTgt spid="123"/>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122"/>
                                        </p:tgtEl>
                                        <p:attrNameLst>
                                          <p:attrName>style.visibility</p:attrName>
                                        </p:attrNameLst>
                                      </p:cBhvr>
                                      <p:to>
                                        <p:strVal val="visible"/>
                                      </p:to>
                                    </p:set>
                                    <p:animEffect transition="in" filter="dissolve">
                                      <p:cBhvr>
                                        <p:cTn id="165" dur="500"/>
                                        <p:tgtEl>
                                          <p:spTgt spid="122"/>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20"/>
                                        </p:tgtEl>
                                        <p:attrNameLst>
                                          <p:attrName>style.visibility</p:attrName>
                                        </p:attrNameLst>
                                      </p:cBhvr>
                                      <p:to>
                                        <p:strVal val="visible"/>
                                      </p:to>
                                    </p:set>
                                    <p:animEffect transition="in" filter="dissolve">
                                      <p:cBhvr>
                                        <p:cTn id="168" dur="500"/>
                                        <p:tgtEl>
                                          <p:spTgt spid="120"/>
                                        </p:tgtEl>
                                      </p:cBhvr>
                                    </p:animEffect>
                                  </p:childTnLst>
                                </p:cTn>
                              </p:par>
                            </p:childTnLst>
                          </p:cTn>
                        </p:par>
                      </p:childTnLst>
                    </p:cTn>
                  </p:par>
                  <p:par>
                    <p:cTn id="169" fill="hold">
                      <p:stCondLst>
                        <p:cond delay="indefinite"/>
                      </p:stCondLst>
                      <p:childTnLst>
                        <p:par>
                          <p:cTn id="170" fill="hold">
                            <p:stCondLst>
                              <p:cond delay="0"/>
                            </p:stCondLst>
                            <p:childTnLst>
                              <p:par>
                                <p:cTn id="171" presetID="9" presetClass="entr" presetSubtype="0" fill="hold" grpId="0" nodeType="clickEffect">
                                  <p:stCondLst>
                                    <p:cond delay="0"/>
                                  </p:stCondLst>
                                  <p:childTnLst>
                                    <p:set>
                                      <p:cBhvr>
                                        <p:cTn id="172" dur="1" fill="hold">
                                          <p:stCondLst>
                                            <p:cond delay="0"/>
                                          </p:stCondLst>
                                        </p:cTn>
                                        <p:tgtEl>
                                          <p:spTgt spid="135"/>
                                        </p:tgtEl>
                                        <p:attrNameLst>
                                          <p:attrName>style.visibility</p:attrName>
                                        </p:attrNameLst>
                                      </p:cBhvr>
                                      <p:to>
                                        <p:strVal val="visible"/>
                                      </p:to>
                                    </p:set>
                                    <p:animEffect transition="in" filter="dissolve">
                                      <p:cBhvr>
                                        <p:cTn id="173" dur="500"/>
                                        <p:tgtEl>
                                          <p:spTgt spid="135"/>
                                        </p:tgtEl>
                                      </p:cBhvr>
                                    </p:animEffect>
                                  </p:childTnLst>
                                </p:cTn>
                              </p:par>
                            </p:childTnLst>
                          </p:cTn>
                        </p:par>
                      </p:childTnLst>
                    </p:cTn>
                  </p:par>
                  <p:par>
                    <p:cTn id="174" fill="hold">
                      <p:stCondLst>
                        <p:cond delay="indefinite"/>
                      </p:stCondLst>
                      <p:childTnLst>
                        <p:par>
                          <p:cTn id="175" fill="hold">
                            <p:stCondLst>
                              <p:cond delay="0"/>
                            </p:stCondLst>
                            <p:childTnLst>
                              <p:par>
                                <p:cTn id="176" presetID="9" presetClass="entr" presetSubtype="0" fill="hold" grpId="0" nodeType="clickEffect">
                                  <p:stCondLst>
                                    <p:cond delay="0"/>
                                  </p:stCondLst>
                                  <p:childTnLst>
                                    <p:set>
                                      <p:cBhvr>
                                        <p:cTn id="177" dur="1" fill="hold">
                                          <p:stCondLst>
                                            <p:cond delay="0"/>
                                          </p:stCondLst>
                                        </p:cTn>
                                        <p:tgtEl>
                                          <p:spTgt spid="124"/>
                                        </p:tgtEl>
                                        <p:attrNameLst>
                                          <p:attrName>style.visibility</p:attrName>
                                        </p:attrNameLst>
                                      </p:cBhvr>
                                      <p:to>
                                        <p:strVal val="visible"/>
                                      </p:to>
                                    </p:set>
                                    <p:animEffect transition="in" filter="dissolve">
                                      <p:cBhvr>
                                        <p:cTn id="178" dur="500"/>
                                        <p:tgtEl>
                                          <p:spTgt spid="124"/>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125"/>
                                        </p:tgtEl>
                                        <p:attrNameLst>
                                          <p:attrName>style.visibility</p:attrName>
                                        </p:attrNameLst>
                                      </p:cBhvr>
                                      <p:to>
                                        <p:strVal val="visible"/>
                                      </p:to>
                                    </p:set>
                                    <p:animEffect transition="in" filter="dissolve">
                                      <p:cBhvr>
                                        <p:cTn id="183"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p:bldP spid="80" grpId="0"/>
      <p:bldP spid="81" grpId="0" animBg="1"/>
      <p:bldP spid="84" grpId="0" animBg="1"/>
      <p:bldP spid="85" grpId="0" animBg="1"/>
      <p:bldP spid="86" grpId="0" animBg="1"/>
      <p:bldP spid="87" grpId="0" animBg="1"/>
      <p:bldP spid="88" grpId="0" animBg="1"/>
      <p:bldP spid="90" grpId="0"/>
      <p:bldP spid="91" grpId="0" animBg="1"/>
      <p:bldP spid="93" grpId="0" animBg="1"/>
      <p:bldP spid="97" grpId="0" animBg="1"/>
      <p:bldP spid="98" grpId="0" animBg="1"/>
      <p:bldP spid="99" grpId="0" animBg="1"/>
      <p:bldP spid="100" grpId="0" animBg="1"/>
      <p:bldP spid="101" grpId="0" animBg="1"/>
      <p:bldP spid="102" grpId="0" animBg="1"/>
      <p:bldP spid="104" grpId="0" animBg="1"/>
      <p:bldP spid="105" grpId="0" animBg="1"/>
      <p:bldP spid="106" grpId="0" animBg="1"/>
      <p:bldP spid="107" grpId="0" animBg="1"/>
      <p:bldP spid="96" grpId="0" animBg="1"/>
      <p:bldP spid="108" grpId="0"/>
      <p:bldP spid="109" grpId="0"/>
      <p:bldP spid="110" grpId="0"/>
      <p:bldP spid="111" grpId="0"/>
      <p:bldP spid="112" grpId="0"/>
      <p:bldP spid="113" grpId="0"/>
      <p:bldP spid="114" grpId="0"/>
      <p:bldP spid="115" grpId="0"/>
      <p:bldP spid="117" grpId="0" animBg="1"/>
      <p:bldP spid="118" grpId="0"/>
      <p:bldP spid="120" grpId="0" animBg="1"/>
      <p:bldP spid="121" grpId="0" animBg="1"/>
      <p:bldP spid="122" grpId="0" animBg="1"/>
      <p:bldP spid="123" grpId="0" animBg="1"/>
      <p:bldP spid="124" grpId="0" animBg="1"/>
      <p:bldP spid="125" grpId="0" animBg="1"/>
      <p:bldP spid="127" grpId="0" animBg="1"/>
      <p:bldP spid="134" grpId="0"/>
      <p:bldP spid="1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FE128-4641-C5E1-C4E1-67EA5097A105}"/>
              </a:ext>
            </a:extLst>
          </p:cNvPr>
          <p:cNvSpPr>
            <a:spLocks noGrp="1"/>
          </p:cNvSpPr>
          <p:nvPr>
            <p:ph type="title"/>
          </p:nvPr>
        </p:nvSpPr>
        <p:spPr/>
        <p:txBody>
          <a:bodyPr/>
          <a:lstStyle/>
          <a:p>
            <a:r>
              <a:rPr lang="en-US" altLang="zh-CN" dirty="0"/>
              <a:t>BFS vs. DFS</a:t>
            </a:r>
            <a:endParaRPr lang="en-SE" dirty="0"/>
          </a:p>
        </p:txBody>
      </p:sp>
      <p:sp>
        <p:nvSpPr>
          <p:cNvPr id="3" name="Content Placeholder 2">
            <a:extLst>
              <a:ext uri="{FF2B5EF4-FFF2-40B4-BE49-F238E27FC236}">
                <a16:creationId xmlns:a16="http://schemas.microsoft.com/office/drawing/2014/main" id="{D2888EEA-63C3-4569-35E1-30F9F80ACE32}"/>
              </a:ext>
            </a:extLst>
          </p:cNvPr>
          <p:cNvSpPr>
            <a:spLocks noGrp="1"/>
          </p:cNvSpPr>
          <p:nvPr>
            <p:ph idx="1"/>
          </p:nvPr>
        </p:nvSpPr>
        <p:spPr>
          <a:xfrm>
            <a:off x="457200" y="1112918"/>
            <a:ext cx="8229600" cy="1635164"/>
          </a:xfrm>
        </p:spPr>
        <p:txBody>
          <a:bodyPr>
            <a:normAutofit fontScale="85000" lnSpcReduction="20000"/>
          </a:bodyPr>
          <a:lstStyle/>
          <a:p>
            <a:r>
              <a:rPr lang="en-GB" dirty="0"/>
              <a:t>Breadth-First Search (BFS) and Depth-First Search (DFS) are two fundamental algorithms used for traversing or searching graphs and trees</a:t>
            </a:r>
          </a:p>
          <a:p>
            <a:pPr lvl="1"/>
            <a:r>
              <a:rPr lang="en-US" altLang="zh-CN" dirty="0"/>
              <a:t>BFS </a:t>
            </a:r>
            <a:r>
              <a:rPr lang="en-GB" dirty="0"/>
              <a:t>traversal explores all the </a:t>
            </a:r>
            <a:r>
              <a:rPr lang="en-GB" dirty="0" err="1"/>
              <a:t>neighboring</a:t>
            </a:r>
            <a:r>
              <a:rPr lang="en-GB" dirty="0"/>
              <a:t> nodes at the present depth prior to moving on to the nodes at the next depth level.</a:t>
            </a:r>
          </a:p>
          <a:p>
            <a:pPr lvl="1"/>
            <a:r>
              <a:rPr lang="en-GB" dirty="0"/>
              <a:t>DFS uses backtracking. The deepest node is visited and then backtracks to its parent node if no sibling of that node exists</a:t>
            </a:r>
          </a:p>
          <a:p>
            <a:pPr lvl="1"/>
            <a:endParaRPr lang="en-GB" dirty="0"/>
          </a:p>
          <a:p>
            <a:pPr lvl="1"/>
            <a:endParaRPr lang="en-SE" dirty="0"/>
          </a:p>
        </p:txBody>
      </p:sp>
      <p:pic>
        <p:nvPicPr>
          <p:cNvPr id="1026" name="Picture 2" descr="bfs-vs-dfs-(1)">
            <a:extLst>
              <a:ext uri="{FF2B5EF4-FFF2-40B4-BE49-F238E27FC236}">
                <a16:creationId xmlns:a16="http://schemas.microsoft.com/office/drawing/2014/main" id="{F2CF639D-92F0-BD6D-7692-ADFAD4E54E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9324" y="2590728"/>
            <a:ext cx="6465351" cy="323604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1C51F4C-A6B7-DCCA-F16A-2B07E645609F}"/>
              </a:ext>
            </a:extLst>
          </p:cNvPr>
          <p:cNvSpPr txBox="1"/>
          <p:nvPr/>
        </p:nvSpPr>
        <p:spPr>
          <a:xfrm>
            <a:off x="457200" y="5860861"/>
            <a:ext cx="3972057" cy="954107"/>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Breadth First Search (BFS) Animations </a:t>
            </a:r>
            <a:r>
              <a:rPr lang="en-GB" sz="1400" dirty="0">
                <a:hlinkClick r:id="rId3"/>
              </a:rPr>
              <a:t>https://www.youtube.com/watch?v=QUfEOCOEKkc</a:t>
            </a:r>
            <a:r>
              <a:rPr lang="en-GB" sz="1400" dirty="0"/>
              <a:t> </a:t>
            </a:r>
          </a:p>
          <a:p>
            <a:r>
              <a:rPr lang="en-GB" sz="1400" dirty="0"/>
              <a:t>Depth First Search (DFS) Animations</a:t>
            </a:r>
          </a:p>
          <a:p>
            <a:r>
              <a:rPr lang="en-GB" sz="1400" dirty="0">
                <a:hlinkClick r:id="rId4"/>
              </a:rPr>
              <a:t>https://www.youtube.com/watch?v=3_NMDJkmvLo</a:t>
            </a:r>
            <a:r>
              <a:rPr lang="en-GB" sz="1400" dirty="0"/>
              <a:t> </a:t>
            </a:r>
          </a:p>
        </p:txBody>
      </p:sp>
      <p:sp>
        <p:nvSpPr>
          <p:cNvPr id="9" name="TextBox 8">
            <a:extLst>
              <a:ext uri="{FF2B5EF4-FFF2-40B4-BE49-F238E27FC236}">
                <a16:creationId xmlns:a16="http://schemas.microsoft.com/office/drawing/2014/main" id="{A418073F-6CB1-B378-B74D-334A266AB449}"/>
              </a:ext>
            </a:extLst>
          </p:cNvPr>
          <p:cNvSpPr txBox="1"/>
          <p:nvPr/>
        </p:nvSpPr>
        <p:spPr>
          <a:xfrm>
            <a:off x="4572000" y="6150446"/>
            <a:ext cx="4325343"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Tree Traversal Algos // Michael </a:t>
            </a:r>
            <a:r>
              <a:rPr lang="en-GB" sz="1400" dirty="0" err="1"/>
              <a:t>Sambol</a:t>
            </a:r>
            <a:endParaRPr lang="en-GB" sz="1400" dirty="0"/>
          </a:p>
          <a:p>
            <a:r>
              <a:rPr lang="en-GB" sz="1400" dirty="0">
                <a:hlinkClick r:id="rId5"/>
              </a:rPr>
              <a:t>https://www.youtube.com/watch?v=iaBEKo5sM7w</a:t>
            </a:r>
            <a:r>
              <a:rPr lang="en-GB" sz="1400" dirty="0"/>
              <a:t> </a:t>
            </a:r>
          </a:p>
        </p:txBody>
      </p:sp>
    </p:spTree>
    <p:extLst>
      <p:ext uri="{BB962C8B-B14F-4D97-AF65-F5344CB8AC3E}">
        <p14:creationId xmlns:p14="http://schemas.microsoft.com/office/powerpoint/2010/main" val="3676345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18EB6-9974-2C95-BEC6-200A9C395293}"/>
              </a:ext>
            </a:extLst>
          </p:cNvPr>
          <p:cNvSpPr>
            <a:spLocks noGrp="1"/>
          </p:cNvSpPr>
          <p:nvPr>
            <p:ph type="title"/>
          </p:nvPr>
        </p:nvSpPr>
        <p:spPr/>
        <p:txBody>
          <a:bodyPr/>
          <a:lstStyle/>
          <a:p>
            <a:r>
              <a:rPr lang="en-US" dirty="0"/>
              <a:t>Traversal Order for Binary Trees</a:t>
            </a:r>
            <a:endParaRPr lang="en-SE" dirty="0"/>
          </a:p>
        </p:txBody>
      </p:sp>
      <p:sp>
        <p:nvSpPr>
          <p:cNvPr id="3" name="Content Placeholder 2">
            <a:extLst>
              <a:ext uri="{FF2B5EF4-FFF2-40B4-BE49-F238E27FC236}">
                <a16:creationId xmlns:a16="http://schemas.microsoft.com/office/drawing/2014/main" id="{8FAE007E-A327-6CD8-8C83-116900EBC9AC}"/>
              </a:ext>
            </a:extLst>
          </p:cNvPr>
          <p:cNvSpPr>
            <a:spLocks noGrp="1"/>
          </p:cNvSpPr>
          <p:nvPr>
            <p:ph idx="1"/>
          </p:nvPr>
        </p:nvSpPr>
        <p:spPr/>
        <p:txBody>
          <a:bodyPr/>
          <a:lstStyle/>
          <a:p>
            <a:r>
              <a:rPr lang="en-GB" dirty="0"/>
              <a:t>Breadth First Traversal with BFS</a:t>
            </a:r>
          </a:p>
          <a:p>
            <a:pPr lvl="1"/>
            <a:r>
              <a:rPr lang="en-GB" dirty="0"/>
              <a:t>Level Order Traversal</a:t>
            </a:r>
          </a:p>
          <a:p>
            <a:r>
              <a:rPr lang="en-GB" dirty="0"/>
              <a:t>Depth First Traversals with DFS</a:t>
            </a:r>
          </a:p>
          <a:p>
            <a:pPr lvl="1"/>
            <a:r>
              <a:rPr lang="en-GB" dirty="0"/>
              <a:t>Pre-order Traversal (Root-Left-Right)</a:t>
            </a:r>
          </a:p>
          <a:p>
            <a:pPr lvl="1"/>
            <a:r>
              <a:rPr lang="en-GB" dirty="0"/>
              <a:t>In-order Traversal (Left-Root-Right)</a:t>
            </a:r>
          </a:p>
          <a:p>
            <a:pPr lvl="1"/>
            <a:r>
              <a:rPr lang="en-GB" dirty="0"/>
              <a:t>Post-order Traversal (Left-Right-Root)</a:t>
            </a:r>
            <a:endParaRPr lang="en-SE" dirty="0"/>
          </a:p>
        </p:txBody>
      </p:sp>
    </p:spTree>
    <p:extLst>
      <p:ext uri="{BB962C8B-B14F-4D97-AF65-F5344CB8AC3E}">
        <p14:creationId xmlns:p14="http://schemas.microsoft.com/office/powerpoint/2010/main" val="40576568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53132</TotalTime>
  <Words>5867</Words>
  <Application>Microsoft Office PowerPoint</Application>
  <PresentationFormat>On-screen Show (4:3)</PresentationFormat>
  <Paragraphs>1246</Paragraphs>
  <Slides>45</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45</vt:i4>
      </vt:variant>
    </vt:vector>
  </HeadingPairs>
  <TitlesOfParts>
    <vt:vector size="63" baseType="lpstr">
      <vt:lpstr>-apple-system</vt:lpstr>
      <vt:lpstr>CenturyGothic</vt:lpstr>
      <vt:lpstr>Courier</vt:lpstr>
      <vt:lpstr>CourierNewPS</vt:lpstr>
      <vt:lpstr>inherit</vt:lpstr>
      <vt:lpstr>Menlo</vt:lpstr>
      <vt:lpstr>System Font Regular</vt:lpstr>
      <vt:lpstr>Arial</vt:lpstr>
      <vt:lpstr>Arial Rounded MT Bold</vt:lpstr>
      <vt:lpstr>Bauhaus 93</vt:lpstr>
      <vt:lpstr>Calibri</vt:lpstr>
      <vt:lpstr>Cambria Math</vt:lpstr>
      <vt:lpstr>Helvetica</vt:lpstr>
      <vt:lpstr>Open Sans</vt:lpstr>
      <vt:lpstr>Roboto</vt:lpstr>
      <vt:lpstr>Times New Roman</vt:lpstr>
      <vt:lpstr>Wingdings</vt:lpstr>
      <vt:lpstr>Office Theme</vt:lpstr>
      <vt:lpstr>Lecture 8 Binary Search Tree and Trie</vt:lpstr>
      <vt:lpstr>Lecture Goals</vt:lpstr>
      <vt:lpstr>Different Trees in Computer Science</vt:lpstr>
      <vt:lpstr>Defining Trees</vt:lpstr>
      <vt:lpstr>Binary Trees</vt:lpstr>
      <vt:lpstr>Write Code for Binary Tree</vt:lpstr>
      <vt:lpstr>Tree Traversal - Motivation</vt:lpstr>
      <vt:lpstr>BFS vs. DFS</vt:lpstr>
      <vt:lpstr>Traversal Order for Binary Trees</vt:lpstr>
      <vt:lpstr>Graph traversal with BFS: Level-order Traversal</vt:lpstr>
      <vt:lpstr>Graph traversal with BFS: Level-order Traversal (Contd.)</vt:lpstr>
      <vt:lpstr>Level-order Traversal Implementation</vt:lpstr>
      <vt:lpstr>Graph traversal with DFS: pre-order, in-order, post-order</vt:lpstr>
      <vt:lpstr>Graph traversal with DFS: pre-order, in-order, post-order</vt:lpstr>
      <vt:lpstr>Pre-order Traversal (Recursively)</vt:lpstr>
      <vt:lpstr>Pre-order Traversal (Iteratively)</vt:lpstr>
      <vt:lpstr>Pre-order Traversal (Iteratively)</vt:lpstr>
      <vt:lpstr>In-order Traversal (Recursively and Iteratively)</vt:lpstr>
      <vt:lpstr>Post-order and In-order Traversal</vt:lpstr>
      <vt:lpstr>Post-order Traversal (Recursively and Iteratively)</vt:lpstr>
      <vt:lpstr>Motivation for Binary Search Tree</vt:lpstr>
      <vt:lpstr>Binary Search Trees</vt:lpstr>
      <vt:lpstr>BST Video Tutorials</vt:lpstr>
      <vt:lpstr>Searching a BST</vt:lpstr>
      <vt:lpstr>Searching a BST Iteratively</vt:lpstr>
      <vt:lpstr>Searching a BST Recursively</vt:lpstr>
      <vt:lpstr>Inserting into a BST</vt:lpstr>
      <vt:lpstr>Deleting from a BST</vt:lpstr>
      <vt:lpstr>Binary Search Tree Shape</vt:lpstr>
      <vt:lpstr>Binary Search Tree Shape (Contd.)</vt:lpstr>
      <vt:lpstr>Binary Search Tree Shape (Contd.)</vt:lpstr>
      <vt:lpstr>Video Tutorial</vt:lpstr>
      <vt:lpstr>In Order Traversal on a BST</vt:lpstr>
      <vt:lpstr>Performance Analysis of BST</vt:lpstr>
      <vt:lpstr>Balanced BST</vt:lpstr>
      <vt:lpstr>BST vs. Hash Table</vt:lpstr>
      <vt:lpstr>Tree vs. Trie</vt:lpstr>
      <vt:lpstr>Trie Data Structure</vt:lpstr>
      <vt:lpstr>Additional Resources</vt:lpstr>
      <vt:lpstr>Quiz</vt:lpstr>
      <vt:lpstr>Quiz</vt:lpstr>
      <vt:lpstr>Quiz</vt:lpstr>
      <vt:lpstr>Quiz</vt:lpstr>
      <vt:lpstr>Quiz</vt:lpstr>
      <vt:lpstr>Quiz</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1345</cp:revision>
  <dcterms:created xsi:type="dcterms:W3CDTF">2018-08-13T22:58:39Z</dcterms:created>
  <dcterms:modified xsi:type="dcterms:W3CDTF">2024-10-02T13:25:29Z</dcterms:modified>
</cp:coreProperties>
</file>