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66" r:id="rId5"/>
    <p:sldId id="264"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9AAE71CB-FC86-5924-BA93-1470A136B44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uhofstra.github.io/CSC01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aia.cs.umass.edu/kurose_ross/index.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Welcome</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CSC</a:t>
            </a:r>
            <a:r>
              <a:rPr lang="zh-CN" altLang="en-US" dirty="0">
                <a:solidFill>
                  <a:schemeClr val="accent1"/>
                </a:solidFill>
              </a:rPr>
              <a:t> </a:t>
            </a:r>
            <a:r>
              <a:rPr lang="en-US" altLang="zh-CN" dirty="0">
                <a:solidFill>
                  <a:schemeClr val="accent1"/>
                </a:solidFill>
              </a:rPr>
              <a:t>175</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GB" sz="2000" dirty="0">
                <a:solidFill>
                  <a:schemeClr val="tx1"/>
                </a:solidFill>
              </a:rPr>
              <a:t>Z. Gu</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Information</a:t>
            </a:r>
          </a:p>
        </p:txBody>
      </p:sp>
      <p:sp>
        <p:nvSpPr>
          <p:cNvPr id="3" name="Content Placeholder 2"/>
          <p:cNvSpPr>
            <a:spLocks noGrp="1"/>
          </p:cNvSpPr>
          <p:nvPr>
            <p:ph idx="1"/>
          </p:nvPr>
        </p:nvSpPr>
        <p:spPr/>
        <p:txBody>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a:t>Tue 3:00-5:00 </a:t>
            </a:r>
            <a:r>
              <a:rPr lang="en-US" altLang="zh-CN" dirty="0"/>
              <a:t>pm</a:t>
            </a:r>
            <a:endParaRPr lang="en-US" sz="2000"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Goals</a:t>
            </a:r>
          </a:p>
        </p:txBody>
      </p:sp>
      <p:sp>
        <p:nvSpPr>
          <p:cNvPr id="3" name="Content Placeholder 2"/>
          <p:cNvSpPr>
            <a:spLocks noGrp="1"/>
          </p:cNvSpPr>
          <p:nvPr>
            <p:ph idx="1"/>
          </p:nvPr>
        </p:nvSpPr>
        <p:spPr/>
        <p:txBody>
          <a:bodyPr/>
          <a:lstStyle/>
          <a:p>
            <a:pPr>
              <a:lnSpc>
                <a:spcPct val="120000"/>
              </a:lnSpc>
            </a:pPr>
            <a:r>
              <a:rPr lang="en-US" dirty="0"/>
              <a:t>A technical introduction to data communication. Topics include the OSI Reference Model, layer services, protocols, LANs, packet switching and X.25, ISDN, File transfer, virtual terminals, system management and distributed processing.</a:t>
            </a:r>
          </a:p>
          <a:p>
            <a:pPr>
              <a:lnSpc>
                <a:spcPct val="120000"/>
              </a:lnSpc>
            </a:pPr>
            <a:r>
              <a:rPr lang="en-US" dirty="0"/>
              <a:t>Course materials: </a:t>
            </a:r>
            <a:r>
              <a:rPr lang="en-US" dirty="0">
                <a:hlinkClick r:id="rId2"/>
              </a:rPr>
              <a:t>https://guhofstra.github.io/CSC175</a:t>
            </a:r>
            <a:endParaRPr lang="en-US" dirty="0"/>
          </a:p>
          <a:p>
            <a:endParaRPr lang="en-US" dirty="0"/>
          </a:p>
        </p:txBody>
      </p:sp>
    </p:spTree>
    <p:extLst>
      <p:ext uri="{BB962C8B-B14F-4D97-AF65-F5344CB8AC3E}">
        <p14:creationId xmlns:p14="http://schemas.microsoft.com/office/powerpoint/2010/main" val="402164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6E38-426A-6FE2-A3DA-F0837071FFE0}"/>
              </a:ext>
            </a:extLst>
          </p:cNvPr>
          <p:cNvSpPr>
            <a:spLocks noGrp="1"/>
          </p:cNvSpPr>
          <p:nvPr>
            <p:ph type="title"/>
          </p:nvPr>
        </p:nvSpPr>
        <p:spPr/>
        <p:txBody>
          <a:bodyPr/>
          <a:lstStyle/>
          <a:p>
            <a:r>
              <a:rPr lang="en-GB" dirty="0"/>
              <a:t>Course Topics</a:t>
            </a:r>
            <a:endParaRPr lang="en-SE" dirty="0"/>
          </a:p>
        </p:txBody>
      </p:sp>
      <p:sp>
        <p:nvSpPr>
          <p:cNvPr id="3" name="Content Placeholder 2">
            <a:extLst>
              <a:ext uri="{FF2B5EF4-FFF2-40B4-BE49-F238E27FC236}">
                <a16:creationId xmlns:a16="http://schemas.microsoft.com/office/drawing/2014/main" id="{34993DCC-24BC-5477-0E5E-E10FC2FBD4F2}"/>
              </a:ext>
            </a:extLst>
          </p:cNvPr>
          <p:cNvSpPr>
            <a:spLocks noGrp="1"/>
          </p:cNvSpPr>
          <p:nvPr>
            <p:ph idx="1"/>
          </p:nvPr>
        </p:nvSpPr>
        <p:spPr/>
        <p:txBody>
          <a:bodyPr>
            <a:normAutofit lnSpcReduction="10000"/>
          </a:bodyPr>
          <a:lstStyle/>
          <a:p>
            <a:r>
              <a:rPr lang="en-GB" dirty="0"/>
              <a:t>Origins of digital communication;</a:t>
            </a:r>
          </a:p>
          <a:p>
            <a:r>
              <a:rPr lang="en-GB" dirty="0"/>
              <a:t>Basics of network protocols;</a:t>
            </a:r>
          </a:p>
          <a:p>
            <a:r>
              <a:rPr lang="en-GB" dirty="0"/>
              <a:t>Circuit and packet-switched networks;</a:t>
            </a:r>
          </a:p>
          <a:p>
            <a:r>
              <a:rPr lang="en-GB" dirty="0"/>
              <a:t>Physical and link protocols: </a:t>
            </a:r>
            <a:r>
              <a:rPr lang="en-GB" dirty="0" err="1"/>
              <a:t>WiFi</a:t>
            </a:r>
            <a:r>
              <a:rPr lang="en-GB" dirty="0"/>
              <a:t>, Ethernet, cellular</a:t>
            </a:r>
          </a:p>
          <a:p>
            <a:r>
              <a:rPr lang="en-GB" dirty="0"/>
              <a:t>The IP protocol;</a:t>
            </a:r>
          </a:p>
          <a:p>
            <a:r>
              <a:rPr lang="en-GB" dirty="0"/>
              <a:t>Traffic management protocols: TCP, UDP, QUIC;</a:t>
            </a:r>
          </a:p>
          <a:p>
            <a:r>
              <a:rPr lang="en-GB" dirty="0"/>
              <a:t>Test-driven development and executable specifications;</a:t>
            </a:r>
          </a:p>
          <a:p>
            <a:r>
              <a:rPr lang="en-GB" dirty="0"/>
              <a:t>Application protocols: HTTP</a:t>
            </a:r>
          </a:p>
          <a:p>
            <a:r>
              <a:rPr lang="en-GB" dirty="0"/>
              <a:t>Public/private encryption basics</a:t>
            </a:r>
          </a:p>
          <a:p>
            <a:r>
              <a:rPr lang="en-GB" dirty="0"/>
              <a:t>Network security: IPSec, TLS, and certificate authorities</a:t>
            </a:r>
          </a:p>
          <a:p>
            <a:r>
              <a:rPr lang="en-GB" dirty="0"/>
              <a:t>Distributed systems</a:t>
            </a:r>
          </a:p>
          <a:p>
            <a:endParaRPr lang="en-SE" dirty="0"/>
          </a:p>
        </p:txBody>
      </p:sp>
    </p:spTree>
    <p:extLst>
      <p:ext uri="{BB962C8B-B14F-4D97-AF65-F5344CB8AC3E}">
        <p14:creationId xmlns:p14="http://schemas.microsoft.com/office/powerpoint/2010/main" val="287130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GB" dirty="0"/>
              <a:t>Jim Kurose, Keith Ross, Computer Networking: a Top Down Approach (Pearson). 8th edition. </a:t>
            </a:r>
          </a:p>
          <a:p>
            <a:pPr fontAlgn="base">
              <a:lnSpc>
                <a:spcPct val="130000"/>
              </a:lnSpc>
              <a:spcAft>
                <a:spcPts val="0"/>
              </a:spcAft>
            </a:pPr>
            <a:r>
              <a:rPr lang="en-US" dirty="0"/>
              <a:t>Book homepage with video lectures:</a:t>
            </a:r>
          </a:p>
          <a:p>
            <a:pPr lvl="1" fontAlgn="base">
              <a:lnSpc>
                <a:spcPct val="130000"/>
              </a:lnSpc>
            </a:pPr>
            <a:r>
              <a:rPr lang="en-US" dirty="0">
                <a:hlinkClick r:id="rId2"/>
              </a:rPr>
              <a:t>https://gaia.cs.umass.edu/kurose_ross/index.php</a:t>
            </a:r>
            <a:r>
              <a:rPr lang="en-US" dirty="0"/>
              <a:t> </a:t>
            </a:r>
          </a:p>
        </p:txBody>
      </p:sp>
    </p:spTree>
    <p:extLst>
      <p:ext uri="{BB962C8B-B14F-4D97-AF65-F5344CB8AC3E}">
        <p14:creationId xmlns:p14="http://schemas.microsoft.com/office/powerpoint/2010/main" val="5212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4130427"/>
            <a:ext cx="8229600" cy="2550625"/>
          </a:xfrm>
        </p:spPr>
        <p:txBody>
          <a:bodyPr>
            <a:normAutofit/>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1"/>
                </a:solidFill>
                <a:effectLst/>
                <a:latin typeface="Times New Roman" panose="02020603050405020304" pitchFamily="18" charset="0"/>
              </a:rPr>
              <a:t>Late Days: </a:t>
            </a:r>
            <a:r>
              <a:rPr lang="en-US" sz="2000" b="0" i="0" u="none" strike="noStrike" dirty="0">
                <a:solidFill>
                  <a:srgbClr val="000000"/>
                </a:solidFill>
                <a:effectLst/>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p:txBody>
      </p:sp>
      <p:sp>
        <p:nvSpPr>
          <p:cNvPr id="4" name="Rectangle 3">
            <a:extLst>
              <a:ext uri="{FF2B5EF4-FFF2-40B4-BE49-F238E27FC236}">
                <a16:creationId xmlns:a16="http://schemas.microsoft.com/office/drawing/2014/main" id="{F4DF00CE-FFB2-0340-90EA-B73DF25FD24B}"/>
              </a:ext>
            </a:extLst>
          </p:cNvPr>
          <p:cNvSpPr txBox="1">
            <a:spLocks noChangeArrowheads="1"/>
          </p:cNvSpPr>
          <p:nvPr/>
        </p:nvSpPr>
        <p:spPr bwMode="auto">
          <a:xfrm>
            <a:off x="76200" y="1324706"/>
            <a:ext cx="8991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tabLst>
                <a:tab pos="2055813" algn="l"/>
                <a:tab pos="2684463" algn="l"/>
              </a:tabLst>
            </a:pPr>
            <a:r>
              <a:rPr lang="en-GB" altLang="x-none" sz="2000" kern="0" dirty="0"/>
              <a:t>Midterm exam: 30%</a:t>
            </a:r>
          </a:p>
          <a:p>
            <a:pPr lvl="1">
              <a:buFont typeface="Arial" panose="020B0604020202020204" pitchFamily="34" charset="0"/>
              <a:buChar char="•"/>
              <a:tabLst>
                <a:tab pos="2055813" algn="l"/>
                <a:tab pos="2684463" algn="l"/>
              </a:tabLst>
            </a:pPr>
            <a:r>
              <a:rPr lang="en-GB" altLang="x-none" sz="2000" kern="0" dirty="0"/>
              <a:t>Final Exam: 50%</a:t>
            </a:r>
          </a:p>
          <a:p>
            <a:pPr lvl="1">
              <a:buFont typeface="Arial" panose="020B0604020202020204" pitchFamily="34" charset="0"/>
              <a:buChar char="•"/>
              <a:tabLst>
                <a:tab pos="2055813" algn="l"/>
                <a:tab pos="2684463" algn="l"/>
              </a:tabLst>
            </a:pPr>
            <a:r>
              <a:rPr lang="en-GB" altLang="x-none" sz="2000" kern="0" dirty="0"/>
              <a:t>Assignments/Labs: 20%</a:t>
            </a:r>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2965</TotalTime>
  <Words>301</Words>
  <Application>Microsoft Office PowerPoint</Application>
  <PresentationFormat>On-screen Show (4:3)</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Helvetica</vt:lpstr>
      <vt:lpstr>Times New Roman</vt:lpstr>
      <vt:lpstr>Wingdings</vt:lpstr>
      <vt:lpstr>Office Theme</vt:lpstr>
      <vt:lpstr>Lecture 0 Welcome to CSC 175</vt:lpstr>
      <vt:lpstr>Instructor Information</vt:lpstr>
      <vt:lpstr>Course Goals</vt:lpstr>
      <vt:lpstr>Course Topics</vt:lpstr>
      <vt:lpstr>Textbook</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96</cp:revision>
  <dcterms:created xsi:type="dcterms:W3CDTF">2018-08-13T22:58:39Z</dcterms:created>
  <dcterms:modified xsi:type="dcterms:W3CDTF">2024-09-04T12:29:44Z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