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346" r:id="rId4"/>
    <p:sldId id="348" r:id="rId5"/>
    <p:sldId id="347" r:id="rId6"/>
    <p:sldId id="359" r:id="rId7"/>
    <p:sldId id="342" r:id="rId8"/>
    <p:sldId id="343" r:id="rId9"/>
    <p:sldId id="360" r:id="rId10"/>
    <p:sldId id="361" r:id="rId11"/>
    <p:sldId id="345" r:id="rId12"/>
    <p:sldId id="349" r:id="rId13"/>
    <p:sldId id="314" r:id="rId14"/>
    <p:sldId id="351" r:id="rId15"/>
    <p:sldId id="315" r:id="rId16"/>
    <p:sldId id="316" r:id="rId17"/>
    <p:sldId id="317" r:id="rId18"/>
    <p:sldId id="318" r:id="rId19"/>
    <p:sldId id="319" r:id="rId20"/>
    <p:sldId id="320" r:id="rId21"/>
    <p:sldId id="322" r:id="rId22"/>
    <p:sldId id="328" r:id="rId23"/>
    <p:sldId id="327" r:id="rId24"/>
    <p:sldId id="329" r:id="rId25"/>
    <p:sldId id="330" r:id="rId26"/>
    <p:sldId id="321" r:id="rId27"/>
    <p:sldId id="341" r:id="rId28"/>
    <p:sldId id="355" r:id="rId29"/>
    <p:sldId id="339" r:id="rId30"/>
    <p:sldId id="273" r:id="rId31"/>
    <p:sldId id="334" r:id="rId32"/>
    <p:sldId id="354" r:id="rId33"/>
    <p:sldId id="336" r:id="rId34"/>
    <p:sldId id="265" r:id="rId35"/>
    <p:sldId id="337" r:id="rId36"/>
    <p:sldId id="264" r:id="rId37"/>
    <p:sldId id="352" r:id="rId38"/>
    <p:sldId id="269" r:id="rId39"/>
    <p:sldId id="270" r:id="rId40"/>
    <p:sldId id="275" r:id="rId41"/>
    <p:sldId id="357" r:id="rId42"/>
    <p:sldId id="290" r:id="rId43"/>
    <p:sldId id="356" r:id="rId44"/>
    <p:sldId id="298" r:id="rId45"/>
    <p:sldId id="300" r:id="rId46"/>
    <p:sldId id="301" r:id="rId47"/>
    <p:sldId id="302" r:id="rId48"/>
    <p:sldId id="303" r:id="rId49"/>
    <p:sldId id="304" r:id="rId50"/>
    <p:sldId id="350" r:id="rId51"/>
    <p:sldId id="353" r:id="rId52"/>
    <p:sldId id="333" r:id="rId53"/>
    <p:sldId id="340" r:id="rId54"/>
    <p:sldId id="358" r:id="rId55"/>
    <p:sldId id="29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49"/>
    <p:restoredTop sz="83399" autoAdjust="0"/>
  </p:normalViewPr>
  <p:slideViewPr>
    <p:cSldViewPr snapToGrid="0" snapToObjects="1">
      <p:cViewPr varScale="1">
        <p:scale>
          <a:sx n="69" d="100"/>
          <a:sy n="69" d="100"/>
        </p:scale>
        <p:origin x="1162"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037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1/31/2025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 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 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Quick Sort(array, low, high):</a:t>
            </a:r>
          </a:p>
          <a:p>
            <a:r>
              <a:rPr lang="en-GB" dirty="0"/>
              <a:t>    if low &lt; high:</a:t>
            </a:r>
          </a:p>
          <a:p>
            <a:r>
              <a:rPr lang="en-GB" dirty="0"/>
              <a:t>        pi = partition(array, low, high)</a:t>
            </a:r>
          </a:p>
          <a:p>
            <a:r>
              <a:rPr lang="en-GB" dirty="0"/>
              <a:t>        Quick Sort(array, low, pi - 1)</a:t>
            </a:r>
          </a:p>
          <a:p>
            <a:r>
              <a:rPr lang="en-GB" dirty="0"/>
              <a:t>        Quick Sort(array,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a:t>Quick Sort(data,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 Sort's performance:</a:t>
            </a:r>
          </a:p>
          <a:p>
            <a:endParaRPr lang="en-GB" dirty="0"/>
          </a:p>
          <a:p>
            <a:r>
              <a:rPr lang="en-GB" dirty="0"/>
              <a:t>- **Multi-pivot Quick 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 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 Sort</a:t>
            </a:r>
          </a:p>
          <a:p>
            <a:r>
              <a:rPr lang="en-GB" dirty="0"/>
              <a:t>[5] https://builtin.com/articles/Quick Sort</a:t>
            </a:r>
          </a:p>
          <a:p>
            <a:r>
              <a:rPr lang="en-GB" dirty="0"/>
              <a:t>[6] https://stackoverflow.com/questions/164163/Quick Sort-choosing-the-pivot</a:t>
            </a:r>
          </a:p>
          <a:p>
            <a:r>
              <a:rPr lang="en-GB" dirty="0"/>
              <a:t>[7] https://www.youtube.com/watch?v=Vtckgz38QHs</a:t>
            </a:r>
          </a:p>
          <a:p>
            <a:r>
              <a:rPr lang="en-GB" dirty="0"/>
              <a:t>[8] https://algs4.cs.princeton.edu/23Quick 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44</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53</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54</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55</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05971-17B4-4FF2-F34B-7C329749F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3A17-6506-2116-6C0D-E0386D7797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7091BE-C008-0E7B-0FAB-54775590F85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a:cs typeface="Times New Roman"/>
              </a:rPr>
              <a:t>The </a:t>
            </a:r>
            <a:r>
              <a:rPr lang="en-US" sz="1200" dirty="0">
                <a:solidFill>
                  <a:srgbClr val="4F81BD"/>
                </a:solidFill>
                <a:latin typeface="Times New Roman"/>
                <a:cs typeface="Times New Roman"/>
              </a:rPr>
              <a:t>idea </a:t>
            </a:r>
            <a:r>
              <a:rPr lang="en-US" sz="1200" dirty="0">
                <a:latin typeface="Times New Roman"/>
                <a:cs typeface="Times New Roman"/>
              </a:rPr>
              <a:t>is to find the smallest value in the remaining unsorted array and put that at the start. And then just keep repeating that process over and over. </a:t>
            </a:r>
          </a:p>
          <a:p>
            <a:endParaRPr lang="en-SE" dirty="0"/>
          </a:p>
        </p:txBody>
      </p:sp>
      <p:sp>
        <p:nvSpPr>
          <p:cNvPr id="4" name="Slide Number Placeholder 3">
            <a:extLst>
              <a:ext uri="{FF2B5EF4-FFF2-40B4-BE49-F238E27FC236}">
                <a16:creationId xmlns:a16="http://schemas.microsoft.com/office/drawing/2014/main" id="{6C071076-0235-D845-98EB-722F4AC0CB78}"/>
              </a:ext>
            </a:extLst>
          </p:cNvPr>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1950132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https://www.youtube.com/watch?v=EitnYxinKkw</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18240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265360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94946" y="637655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04182" y="640079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EitnYxinKkw"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9.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9B1D-8857-68EB-DEA0-5FDA276A3739}"/>
              </a:ext>
            </a:extLst>
          </p:cNvPr>
          <p:cNvSpPr>
            <a:spLocks noGrp="1"/>
          </p:cNvSpPr>
          <p:nvPr>
            <p:ph type="title"/>
          </p:nvPr>
        </p:nvSpPr>
        <p:spPr/>
        <p:txBody>
          <a:bodyPr/>
          <a:lstStyle/>
          <a:p>
            <a:r>
              <a:rPr lang="en-GB" dirty="0"/>
              <a:t>Insertion Sort Time Complexity</a:t>
            </a:r>
            <a:endParaRPr lang="en-SE" dirty="0"/>
          </a:p>
        </p:txBody>
      </p:sp>
      <p:sp>
        <p:nvSpPr>
          <p:cNvPr id="3" name="Content Placeholder 2">
            <a:extLst>
              <a:ext uri="{FF2B5EF4-FFF2-40B4-BE49-F238E27FC236}">
                <a16:creationId xmlns:a16="http://schemas.microsoft.com/office/drawing/2014/main" id="{FE155493-407A-8233-33EC-B6C419A61694}"/>
              </a:ext>
            </a:extLst>
          </p:cNvPr>
          <p:cNvSpPr>
            <a:spLocks noGrp="1"/>
          </p:cNvSpPr>
          <p:nvPr>
            <p:ph idx="1"/>
          </p:nvPr>
        </p:nvSpPr>
        <p:spPr>
          <a:xfrm>
            <a:off x="457200" y="1338147"/>
            <a:ext cx="8229600" cy="2506932"/>
          </a:xfrm>
        </p:spPr>
        <p:txBody>
          <a:bodyPr>
            <a:normAutofit fontScale="85000" lnSpcReduction="20000"/>
          </a:bodyPr>
          <a:lstStyle/>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
        <p:nvSpPr>
          <p:cNvPr id="5" name="Rectangle 4">
            <a:extLst>
              <a:ext uri="{FF2B5EF4-FFF2-40B4-BE49-F238E27FC236}">
                <a16:creationId xmlns:a16="http://schemas.microsoft.com/office/drawing/2014/main" id="{AF6E04F4-80D5-4BCA-00A7-3D7CE381C9C2}"/>
              </a:ext>
            </a:extLst>
          </p:cNvPr>
          <p:cNvSpPr/>
          <p:nvPr/>
        </p:nvSpPr>
        <p:spPr>
          <a:xfrm>
            <a:off x="2420800" y="4665308"/>
            <a:ext cx="4255570"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5F6167-CBE3-8DB4-1CEC-88D7944DA1E2}"/>
              </a:ext>
            </a:extLst>
          </p:cNvPr>
          <p:cNvSpPr/>
          <p:nvPr/>
        </p:nvSpPr>
        <p:spPr>
          <a:xfrm>
            <a:off x="2420747" y="3845079"/>
            <a:ext cx="4255570" cy="1384995"/>
          </a:xfrm>
          <a:prstGeom prst="rect">
            <a:avLst/>
          </a:prstGeom>
          <a:ln>
            <a:solidFill>
              <a:schemeClr val="accent1"/>
            </a:solidFill>
          </a:ln>
        </p:spPr>
        <p:txBody>
          <a:bodyPr wrap="square">
            <a:spAutoFit/>
          </a:bodyPr>
          <a:lstStyle/>
          <a:p>
            <a:r>
              <a:rPr lang="en-US" sz="1400" u="sng" dirty="0">
                <a:latin typeface="Arial"/>
                <a:cs typeface="Arial"/>
              </a:rPr>
              <a:t>Insertion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altLang="zh-CN" sz="1400" b="1" dirty="0">
                <a:latin typeface="CenturyGothic"/>
              </a:rPr>
              <a:t>1</a:t>
            </a:r>
            <a:r>
              <a:rPr lang="en-US" sz="1400" dirty="0">
                <a:latin typeface="CenturyGothic"/>
              </a:rPr>
              <a:t> to </a:t>
            </a:r>
            <a:r>
              <a:rPr lang="en-US" sz="1400" b="1" dirty="0">
                <a:latin typeface="CenturyGothic"/>
              </a:rPr>
              <a:t>length-</a:t>
            </a:r>
            <a:r>
              <a:rPr lang="en-US" altLang="zh-CN" sz="1400" b="1" dirty="0">
                <a:latin typeface="CenturyGothic"/>
              </a:rPr>
              <a:t>1</a:t>
            </a:r>
            <a:r>
              <a:rPr lang="en-US" sz="1400" dirty="0">
                <a:latin typeface="CenturyGothic"/>
              </a:rPr>
              <a:t> </a:t>
            </a:r>
          </a:p>
          <a:p>
            <a:endParaRPr lang="en-US" sz="1400" dirty="0">
              <a:latin typeface="CenturyGothic"/>
            </a:endParaRPr>
          </a:p>
          <a:p>
            <a:r>
              <a:rPr lang="en-US" sz="1400" dirty="0">
                <a:latin typeface="CenturyGothic"/>
              </a:rPr>
              <a:t>Swap successive pairs to put value in </a:t>
            </a:r>
            <a:r>
              <a:rPr lang="en-US" sz="1400" b="1" dirty="0">
                <a:latin typeface="CenturyGothic"/>
              </a:rPr>
              <a:t>position i </a:t>
            </a:r>
            <a:r>
              <a:rPr lang="en-US" sz="1400" dirty="0">
                <a:latin typeface="CenturyGothic"/>
              </a:rPr>
              <a:t>in correct location relative to earlier values</a:t>
            </a:r>
            <a:endParaRPr lang="en-US" sz="1400" b="1" dirty="0">
              <a:latin typeface="CenturyGothic"/>
            </a:endParaRPr>
          </a:p>
        </p:txBody>
      </p:sp>
      <p:sp>
        <p:nvSpPr>
          <p:cNvPr id="8" name="Rectangle 7">
            <a:extLst>
              <a:ext uri="{FF2B5EF4-FFF2-40B4-BE49-F238E27FC236}">
                <a16:creationId xmlns:a16="http://schemas.microsoft.com/office/drawing/2014/main" id="{EB1FDE25-32BD-7329-10E1-AF5915A0DDE3}"/>
              </a:ext>
            </a:extLst>
          </p:cNvPr>
          <p:cNvSpPr/>
          <p:nvPr/>
        </p:nvSpPr>
        <p:spPr>
          <a:xfrm>
            <a:off x="2585193"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9" name="Rectangle 8">
            <a:extLst>
              <a:ext uri="{FF2B5EF4-FFF2-40B4-BE49-F238E27FC236}">
                <a16:creationId xmlns:a16="http://schemas.microsoft.com/office/drawing/2014/main" id="{4A434EE3-C32B-CAE6-47CF-2EF7A0E1D89B}"/>
              </a:ext>
            </a:extLst>
          </p:cNvPr>
          <p:cNvSpPr/>
          <p:nvPr/>
        </p:nvSpPr>
        <p:spPr>
          <a:xfrm>
            <a:off x="2989710"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0" name="Rectangle 9">
            <a:extLst>
              <a:ext uri="{FF2B5EF4-FFF2-40B4-BE49-F238E27FC236}">
                <a16:creationId xmlns:a16="http://schemas.microsoft.com/office/drawing/2014/main" id="{594D7D62-7C07-6897-C3F5-25913C11BCB4}"/>
              </a:ext>
            </a:extLst>
          </p:cNvPr>
          <p:cNvSpPr/>
          <p:nvPr/>
        </p:nvSpPr>
        <p:spPr>
          <a:xfrm>
            <a:off x="3394227" y="5566318"/>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1" name="Rectangle 10">
            <a:extLst>
              <a:ext uri="{FF2B5EF4-FFF2-40B4-BE49-F238E27FC236}">
                <a16:creationId xmlns:a16="http://schemas.microsoft.com/office/drawing/2014/main" id="{05A37F30-BB88-1784-7CED-B923EC6EEFE3}"/>
              </a:ext>
            </a:extLst>
          </p:cNvPr>
          <p:cNvSpPr/>
          <p:nvPr/>
        </p:nvSpPr>
        <p:spPr>
          <a:xfrm>
            <a:off x="3798744"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2" name="Rectangle 11">
            <a:extLst>
              <a:ext uri="{FF2B5EF4-FFF2-40B4-BE49-F238E27FC236}">
                <a16:creationId xmlns:a16="http://schemas.microsoft.com/office/drawing/2014/main" id="{C4573E25-7A62-0D6E-F0C6-AECDD965FBE7}"/>
              </a:ext>
            </a:extLst>
          </p:cNvPr>
          <p:cNvSpPr/>
          <p:nvPr/>
        </p:nvSpPr>
        <p:spPr>
          <a:xfrm>
            <a:off x="4203261"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3" name="Rectangle 12">
            <a:extLst>
              <a:ext uri="{FF2B5EF4-FFF2-40B4-BE49-F238E27FC236}">
                <a16:creationId xmlns:a16="http://schemas.microsoft.com/office/drawing/2014/main" id="{E084457B-FB3F-8672-11CB-86AFBA57775D}"/>
              </a:ext>
            </a:extLst>
          </p:cNvPr>
          <p:cNvSpPr/>
          <p:nvPr/>
        </p:nvSpPr>
        <p:spPr>
          <a:xfrm>
            <a:off x="4607778"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4" name="TextBox 13">
            <a:extLst>
              <a:ext uri="{FF2B5EF4-FFF2-40B4-BE49-F238E27FC236}">
                <a16:creationId xmlns:a16="http://schemas.microsoft.com/office/drawing/2014/main" id="{7A09662C-8F52-14D8-773F-40A2965FC239}"/>
              </a:ext>
            </a:extLst>
          </p:cNvPr>
          <p:cNvSpPr txBox="1"/>
          <p:nvPr/>
        </p:nvSpPr>
        <p:spPr>
          <a:xfrm>
            <a:off x="2781860" y="5952022"/>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8" name="TextBox 17">
            <a:extLst>
              <a:ext uri="{FF2B5EF4-FFF2-40B4-BE49-F238E27FC236}">
                <a16:creationId xmlns:a16="http://schemas.microsoft.com/office/drawing/2014/main" id="{0C2C7AE1-D9C7-35EB-B386-197740D38329}"/>
              </a:ext>
            </a:extLst>
          </p:cNvPr>
          <p:cNvSpPr txBox="1"/>
          <p:nvPr/>
        </p:nvSpPr>
        <p:spPr>
          <a:xfrm>
            <a:off x="3798744" y="5957394"/>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9" name="Rectangle 18">
            <a:extLst>
              <a:ext uri="{FF2B5EF4-FFF2-40B4-BE49-F238E27FC236}">
                <a16:creationId xmlns:a16="http://schemas.microsoft.com/office/drawing/2014/main" id="{EE6F7BCA-E15C-D093-A0C8-5374C3FF9F3D}"/>
              </a:ext>
            </a:extLst>
          </p:cNvPr>
          <p:cNvSpPr/>
          <p:nvPr/>
        </p:nvSpPr>
        <p:spPr>
          <a:xfrm>
            <a:off x="2420800" y="5234229"/>
            <a:ext cx="2729953"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7452D33-E6E6-09AE-BCA2-BFDD69F58BFD}"/>
              </a:ext>
            </a:extLst>
          </p:cNvPr>
          <p:cNvSpPr txBox="1"/>
          <p:nvPr/>
        </p:nvSpPr>
        <p:spPr>
          <a:xfrm>
            <a:off x="3442803" y="5957394"/>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sp>
        <p:nvSpPr>
          <p:cNvPr id="21" name="Freeform 44">
            <a:extLst>
              <a:ext uri="{FF2B5EF4-FFF2-40B4-BE49-F238E27FC236}">
                <a16:creationId xmlns:a16="http://schemas.microsoft.com/office/drawing/2014/main" id="{BDDB95BE-4712-D1CC-B2A3-0F8E22763413}"/>
              </a:ext>
            </a:extLst>
          </p:cNvPr>
          <p:cNvSpPr/>
          <p:nvPr/>
        </p:nvSpPr>
        <p:spPr>
          <a:xfrm>
            <a:off x="2989709" y="5322050"/>
            <a:ext cx="556315" cy="21380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598F901D-0E51-729F-874E-299F1EBEAA47}"/>
              </a:ext>
            </a:extLst>
          </p:cNvPr>
          <p:cNvGrpSpPr/>
          <p:nvPr/>
        </p:nvGrpSpPr>
        <p:grpSpPr>
          <a:xfrm>
            <a:off x="5307388" y="5345717"/>
            <a:ext cx="1314170" cy="208826"/>
            <a:chOff x="7529903" y="5386341"/>
            <a:chExt cx="1314170" cy="208826"/>
          </a:xfrm>
        </p:grpSpPr>
        <p:sp>
          <p:nvSpPr>
            <p:cNvPr id="35" name="Rectangle 34">
              <a:extLst>
                <a:ext uri="{FF2B5EF4-FFF2-40B4-BE49-F238E27FC236}">
                  <a16:creationId xmlns:a16="http://schemas.microsoft.com/office/drawing/2014/main" id="{317AEE5D-B811-8E57-6424-24DE9FACC4C0}"/>
                </a:ext>
              </a:extLst>
            </p:cNvPr>
            <p:cNvSpPr/>
            <p:nvPr/>
          </p:nvSpPr>
          <p:spPr>
            <a:xfrm>
              <a:off x="752990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36" name="Rectangle 35">
              <a:extLst>
                <a:ext uri="{FF2B5EF4-FFF2-40B4-BE49-F238E27FC236}">
                  <a16:creationId xmlns:a16="http://schemas.microsoft.com/office/drawing/2014/main" id="{8666B62E-3E56-F8A4-F9CA-8D6B9B0C87D1}"/>
                </a:ext>
              </a:extLst>
            </p:cNvPr>
            <p:cNvSpPr/>
            <p:nvPr/>
          </p:nvSpPr>
          <p:spPr>
            <a:xfrm>
              <a:off x="774901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37" name="Rectangle 36">
              <a:extLst>
                <a:ext uri="{FF2B5EF4-FFF2-40B4-BE49-F238E27FC236}">
                  <a16:creationId xmlns:a16="http://schemas.microsoft.com/office/drawing/2014/main" id="{940AFD45-87D5-DE12-9439-A9E30DB25130}"/>
                </a:ext>
              </a:extLst>
            </p:cNvPr>
            <p:cNvSpPr/>
            <p:nvPr/>
          </p:nvSpPr>
          <p:spPr>
            <a:xfrm>
              <a:off x="7968025"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4</a:t>
              </a:r>
              <a:endParaRPr lang="en-US" sz="1100" dirty="0">
                <a:latin typeface="Arial"/>
                <a:cs typeface="Arial"/>
              </a:endParaRPr>
            </a:p>
          </p:txBody>
        </p:sp>
        <p:sp>
          <p:nvSpPr>
            <p:cNvPr id="38" name="Rectangle 37">
              <a:extLst>
                <a:ext uri="{FF2B5EF4-FFF2-40B4-BE49-F238E27FC236}">
                  <a16:creationId xmlns:a16="http://schemas.microsoft.com/office/drawing/2014/main" id="{A0D7E6F0-F59A-7AEA-35AB-18277C7265F0}"/>
                </a:ext>
              </a:extLst>
            </p:cNvPr>
            <p:cNvSpPr/>
            <p:nvPr/>
          </p:nvSpPr>
          <p:spPr>
            <a:xfrm>
              <a:off x="8187037"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40" name="Rectangle 39">
              <a:extLst>
                <a:ext uri="{FF2B5EF4-FFF2-40B4-BE49-F238E27FC236}">
                  <a16:creationId xmlns:a16="http://schemas.microsoft.com/office/drawing/2014/main" id="{1516B42A-75D1-307F-BF63-3079A7DCD6E0}"/>
                </a:ext>
              </a:extLst>
            </p:cNvPr>
            <p:cNvSpPr/>
            <p:nvPr/>
          </p:nvSpPr>
          <p:spPr>
            <a:xfrm>
              <a:off x="8406049"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41" name="Rectangle 40">
              <a:extLst>
                <a:ext uri="{FF2B5EF4-FFF2-40B4-BE49-F238E27FC236}">
                  <a16:creationId xmlns:a16="http://schemas.microsoft.com/office/drawing/2014/main" id="{44DB9735-D1D7-CBA7-9BC3-F2667FD5F2AB}"/>
                </a:ext>
              </a:extLst>
            </p:cNvPr>
            <p:cNvSpPr/>
            <p:nvPr/>
          </p:nvSpPr>
          <p:spPr>
            <a:xfrm>
              <a:off x="8625061"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42" name="Group 41">
            <a:extLst>
              <a:ext uri="{FF2B5EF4-FFF2-40B4-BE49-F238E27FC236}">
                <a16:creationId xmlns:a16="http://schemas.microsoft.com/office/drawing/2014/main" id="{B6B174DF-886C-B397-97BB-24C96E245F5A}"/>
              </a:ext>
            </a:extLst>
          </p:cNvPr>
          <p:cNvGrpSpPr/>
          <p:nvPr/>
        </p:nvGrpSpPr>
        <p:grpSpPr>
          <a:xfrm>
            <a:off x="5307388" y="5617964"/>
            <a:ext cx="1314170" cy="208826"/>
            <a:chOff x="7529903" y="5648813"/>
            <a:chExt cx="1314170" cy="208826"/>
          </a:xfrm>
        </p:grpSpPr>
        <p:sp>
          <p:nvSpPr>
            <p:cNvPr id="43" name="Rectangle 42">
              <a:extLst>
                <a:ext uri="{FF2B5EF4-FFF2-40B4-BE49-F238E27FC236}">
                  <a16:creationId xmlns:a16="http://schemas.microsoft.com/office/drawing/2014/main" id="{D7D102AC-2689-0A20-DF45-AF7EFD9A183B}"/>
                </a:ext>
              </a:extLst>
            </p:cNvPr>
            <p:cNvSpPr/>
            <p:nvPr/>
          </p:nvSpPr>
          <p:spPr>
            <a:xfrm>
              <a:off x="752990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46" name="Rectangle 45">
              <a:extLst>
                <a:ext uri="{FF2B5EF4-FFF2-40B4-BE49-F238E27FC236}">
                  <a16:creationId xmlns:a16="http://schemas.microsoft.com/office/drawing/2014/main" id="{9ED87433-5ECC-280A-FA6F-EE2CDE9BE63F}"/>
                </a:ext>
              </a:extLst>
            </p:cNvPr>
            <p:cNvSpPr/>
            <p:nvPr/>
          </p:nvSpPr>
          <p:spPr>
            <a:xfrm>
              <a:off x="774901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51" name="Rectangle 50">
              <a:extLst>
                <a:ext uri="{FF2B5EF4-FFF2-40B4-BE49-F238E27FC236}">
                  <a16:creationId xmlns:a16="http://schemas.microsoft.com/office/drawing/2014/main" id="{8CE0BAEC-D0F2-9E45-6C4F-046EA39920D4}"/>
                </a:ext>
              </a:extLst>
            </p:cNvPr>
            <p:cNvSpPr/>
            <p:nvPr/>
          </p:nvSpPr>
          <p:spPr>
            <a:xfrm>
              <a:off x="7968025"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52" name="Rectangle 51">
              <a:extLst>
                <a:ext uri="{FF2B5EF4-FFF2-40B4-BE49-F238E27FC236}">
                  <a16:creationId xmlns:a16="http://schemas.microsoft.com/office/drawing/2014/main" id="{7A87DF8C-8DD5-D435-6BFF-BEAFAD462F4D}"/>
                </a:ext>
              </a:extLst>
            </p:cNvPr>
            <p:cNvSpPr/>
            <p:nvPr/>
          </p:nvSpPr>
          <p:spPr>
            <a:xfrm>
              <a:off x="8187037"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53" name="Rectangle 52">
              <a:extLst>
                <a:ext uri="{FF2B5EF4-FFF2-40B4-BE49-F238E27FC236}">
                  <a16:creationId xmlns:a16="http://schemas.microsoft.com/office/drawing/2014/main" id="{DF367956-1C1A-4F17-7CA3-400BF7A0EDDD}"/>
                </a:ext>
              </a:extLst>
            </p:cNvPr>
            <p:cNvSpPr/>
            <p:nvPr/>
          </p:nvSpPr>
          <p:spPr>
            <a:xfrm>
              <a:off x="8406049"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54" name="Rectangle 53">
              <a:extLst>
                <a:ext uri="{FF2B5EF4-FFF2-40B4-BE49-F238E27FC236}">
                  <a16:creationId xmlns:a16="http://schemas.microsoft.com/office/drawing/2014/main" id="{DC7785FF-1D84-65F4-379B-4A0ECCF3BD2C}"/>
                </a:ext>
              </a:extLst>
            </p:cNvPr>
            <p:cNvSpPr/>
            <p:nvPr/>
          </p:nvSpPr>
          <p:spPr>
            <a:xfrm>
              <a:off x="8625061"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55" name="Group 54">
            <a:extLst>
              <a:ext uri="{FF2B5EF4-FFF2-40B4-BE49-F238E27FC236}">
                <a16:creationId xmlns:a16="http://schemas.microsoft.com/office/drawing/2014/main" id="{FB4D008C-7DD8-9370-6C66-73F34BD11D40}"/>
              </a:ext>
            </a:extLst>
          </p:cNvPr>
          <p:cNvGrpSpPr/>
          <p:nvPr/>
        </p:nvGrpSpPr>
        <p:grpSpPr>
          <a:xfrm>
            <a:off x="5307388" y="5890211"/>
            <a:ext cx="1314170" cy="208826"/>
            <a:chOff x="7530001" y="5914440"/>
            <a:chExt cx="1314170" cy="208826"/>
          </a:xfrm>
        </p:grpSpPr>
        <p:sp>
          <p:nvSpPr>
            <p:cNvPr id="56" name="Rectangle 55">
              <a:extLst>
                <a:ext uri="{FF2B5EF4-FFF2-40B4-BE49-F238E27FC236}">
                  <a16:creationId xmlns:a16="http://schemas.microsoft.com/office/drawing/2014/main" id="{685DA042-B0FD-D5D6-ED1B-7A06C38C614B}"/>
                </a:ext>
              </a:extLst>
            </p:cNvPr>
            <p:cNvSpPr/>
            <p:nvPr/>
          </p:nvSpPr>
          <p:spPr>
            <a:xfrm>
              <a:off x="753000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57" name="Rectangle 56">
              <a:extLst>
                <a:ext uri="{FF2B5EF4-FFF2-40B4-BE49-F238E27FC236}">
                  <a16:creationId xmlns:a16="http://schemas.microsoft.com/office/drawing/2014/main" id="{9807555F-B9B9-F8B5-1AAF-DBB1A3A7BDAC}"/>
                </a:ext>
              </a:extLst>
            </p:cNvPr>
            <p:cNvSpPr/>
            <p:nvPr/>
          </p:nvSpPr>
          <p:spPr>
            <a:xfrm>
              <a:off x="774911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58" name="Rectangle 57">
              <a:extLst>
                <a:ext uri="{FF2B5EF4-FFF2-40B4-BE49-F238E27FC236}">
                  <a16:creationId xmlns:a16="http://schemas.microsoft.com/office/drawing/2014/main" id="{7BF1CA8B-F2F5-CE98-C2E0-2E6354916F45}"/>
                </a:ext>
              </a:extLst>
            </p:cNvPr>
            <p:cNvSpPr/>
            <p:nvPr/>
          </p:nvSpPr>
          <p:spPr>
            <a:xfrm>
              <a:off x="7968123"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59" name="Rectangle 58">
              <a:extLst>
                <a:ext uri="{FF2B5EF4-FFF2-40B4-BE49-F238E27FC236}">
                  <a16:creationId xmlns:a16="http://schemas.microsoft.com/office/drawing/2014/main" id="{97C859D2-F4D8-E71C-FCFE-2B29273D5773}"/>
                </a:ext>
              </a:extLst>
            </p:cNvPr>
            <p:cNvSpPr/>
            <p:nvPr/>
          </p:nvSpPr>
          <p:spPr>
            <a:xfrm>
              <a:off x="8187135"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60" name="Rectangle 59">
              <a:extLst>
                <a:ext uri="{FF2B5EF4-FFF2-40B4-BE49-F238E27FC236}">
                  <a16:creationId xmlns:a16="http://schemas.microsoft.com/office/drawing/2014/main" id="{3BF9EEE0-4553-9538-F98A-554CACEC4FD0}"/>
                </a:ext>
              </a:extLst>
            </p:cNvPr>
            <p:cNvSpPr/>
            <p:nvPr/>
          </p:nvSpPr>
          <p:spPr>
            <a:xfrm>
              <a:off x="8406147"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61" name="Rectangle 60">
              <a:extLst>
                <a:ext uri="{FF2B5EF4-FFF2-40B4-BE49-F238E27FC236}">
                  <a16:creationId xmlns:a16="http://schemas.microsoft.com/office/drawing/2014/main" id="{02476785-5179-05FA-A4A2-2F434CB32C4F}"/>
                </a:ext>
              </a:extLst>
            </p:cNvPr>
            <p:cNvSpPr/>
            <p:nvPr/>
          </p:nvSpPr>
          <p:spPr>
            <a:xfrm>
              <a:off x="8625159"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62" name="Group 61">
            <a:extLst>
              <a:ext uri="{FF2B5EF4-FFF2-40B4-BE49-F238E27FC236}">
                <a16:creationId xmlns:a16="http://schemas.microsoft.com/office/drawing/2014/main" id="{0C140F71-5325-D9B6-630B-4575CDB48C70}"/>
              </a:ext>
            </a:extLst>
          </p:cNvPr>
          <p:cNvGrpSpPr/>
          <p:nvPr/>
        </p:nvGrpSpPr>
        <p:grpSpPr>
          <a:xfrm>
            <a:off x="5307388" y="6162458"/>
            <a:ext cx="1314170" cy="208826"/>
            <a:chOff x="7530099" y="6205095"/>
            <a:chExt cx="1314170" cy="208826"/>
          </a:xfrm>
        </p:grpSpPr>
        <p:sp>
          <p:nvSpPr>
            <p:cNvPr id="63" name="Rectangle 62">
              <a:extLst>
                <a:ext uri="{FF2B5EF4-FFF2-40B4-BE49-F238E27FC236}">
                  <a16:creationId xmlns:a16="http://schemas.microsoft.com/office/drawing/2014/main" id="{94013223-9054-6485-4CFA-CBDE49494709}"/>
                </a:ext>
              </a:extLst>
            </p:cNvPr>
            <p:cNvSpPr/>
            <p:nvPr/>
          </p:nvSpPr>
          <p:spPr>
            <a:xfrm>
              <a:off x="753009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64" name="Rectangle 63">
              <a:extLst>
                <a:ext uri="{FF2B5EF4-FFF2-40B4-BE49-F238E27FC236}">
                  <a16:creationId xmlns:a16="http://schemas.microsoft.com/office/drawing/2014/main" id="{D5AC3F74-0B20-7B2B-EDBE-0658F38063F2}"/>
                </a:ext>
              </a:extLst>
            </p:cNvPr>
            <p:cNvSpPr/>
            <p:nvPr/>
          </p:nvSpPr>
          <p:spPr>
            <a:xfrm>
              <a:off x="774920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65" name="Rectangle 64">
              <a:extLst>
                <a:ext uri="{FF2B5EF4-FFF2-40B4-BE49-F238E27FC236}">
                  <a16:creationId xmlns:a16="http://schemas.microsoft.com/office/drawing/2014/main" id="{77E4BCA2-0878-E8DC-D986-0B6E7A54C442}"/>
                </a:ext>
              </a:extLst>
            </p:cNvPr>
            <p:cNvSpPr/>
            <p:nvPr/>
          </p:nvSpPr>
          <p:spPr>
            <a:xfrm>
              <a:off x="7968221"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100" name="Rectangle 99">
              <a:extLst>
                <a:ext uri="{FF2B5EF4-FFF2-40B4-BE49-F238E27FC236}">
                  <a16:creationId xmlns:a16="http://schemas.microsoft.com/office/drawing/2014/main" id="{F7AEF837-B006-3B1A-E1B0-1720755E45C5}"/>
                </a:ext>
              </a:extLst>
            </p:cNvPr>
            <p:cNvSpPr/>
            <p:nvPr/>
          </p:nvSpPr>
          <p:spPr>
            <a:xfrm>
              <a:off x="8187233"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101" name="Rectangle 100">
              <a:extLst>
                <a:ext uri="{FF2B5EF4-FFF2-40B4-BE49-F238E27FC236}">
                  <a16:creationId xmlns:a16="http://schemas.microsoft.com/office/drawing/2014/main" id="{AD35F9BD-A888-AEF6-C914-B5115D9F5776}"/>
                </a:ext>
              </a:extLst>
            </p:cNvPr>
            <p:cNvSpPr/>
            <p:nvPr/>
          </p:nvSpPr>
          <p:spPr>
            <a:xfrm>
              <a:off x="8406245"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102" name="Rectangle 101">
              <a:extLst>
                <a:ext uri="{FF2B5EF4-FFF2-40B4-BE49-F238E27FC236}">
                  <a16:creationId xmlns:a16="http://schemas.microsoft.com/office/drawing/2014/main" id="{121B404B-AF58-7764-D218-4DEEC8E48055}"/>
                </a:ext>
              </a:extLst>
            </p:cNvPr>
            <p:cNvSpPr/>
            <p:nvPr/>
          </p:nvSpPr>
          <p:spPr>
            <a:xfrm>
              <a:off x="8625257" y="6205095"/>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103" name="Group 102">
            <a:extLst>
              <a:ext uri="{FF2B5EF4-FFF2-40B4-BE49-F238E27FC236}">
                <a16:creationId xmlns:a16="http://schemas.microsoft.com/office/drawing/2014/main" id="{A15BA553-8F5A-7583-D202-116313A710C7}"/>
              </a:ext>
            </a:extLst>
          </p:cNvPr>
          <p:cNvGrpSpPr/>
          <p:nvPr/>
        </p:nvGrpSpPr>
        <p:grpSpPr>
          <a:xfrm>
            <a:off x="5307388" y="6434706"/>
            <a:ext cx="1314170" cy="208826"/>
            <a:chOff x="7530197" y="6475330"/>
            <a:chExt cx="1314170" cy="208826"/>
          </a:xfrm>
        </p:grpSpPr>
        <p:sp>
          <p:nvSpPr>
            <p:cNvPr id="104" name="Rectangle 103">
              <a:extLst>
                <a:ext uri="{FF2B5EF4-FFF2-40B4-BE49-F238E27FC236}">
                  <a16:creationId xmlns:a16="http://schemas.microsoft.com/office/drawing/2014/main" id="{9E36BD49-8E7F-D84E-97B3-98643BF25CBA}"/>
                </a:ext>
              </a:extLst>
            </p:cNvPr>
            <p:cNvSpPr/>
            <p:nvPr/>
          </p:nvSpPr>
          <p:spPr>
            <a:xfrm>
              <a:off x="753019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105" name="Rectangle 104">
              <a:extLst>
                <a:ext uri="{FF2B5EF4-FFF2-40B4-BE49-F238E27FC236}">
                  <a16:creationId xmlns:a16="http://schemas.microsoft.com/office/drawing/2014/main" id="{6594A0E6-D219-3B62-7EA1-0EAFB423DDD0}"/>
                </a:ext>
              </a:extLst>
            </p:cNvPr>
            <p:cNvSpPr/>
            <p:nvPr/>
          </p:nvSpPr>
          <p:spPr>
            <a:xfrm>
              <a:off x="774930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2</a:t>
              </a:r>
              <a:endParaRPr lang="en-US" sz="1100" dirty="0">
                <a:latin typeface="Arial"/>
                <a:cs typeface="Arial"/>
              </a:endParaRPr>
            </a:p>
          </p:txBody>
        </p:sp>
        <p:sp>
          <p:nvSpPr>
            <p:cNvPr id="106" name="Rectangle 105">
              <a:extLst>
                <a:ext uri="{FF2B5EF4-FFF2-40B4-BE49-F238E27FC236}">
                  <a16:creationId xmlns:a16="http://schemas.microsoft.com/office/drawing/2014/main" id="{4B7802A7-A226-D750-C467-39C16C10FDBC}"/>
                </a:ext>
              </a:extLst>
            </p:cNvPr>
            <p:cNvSpPr/>
            <p:nvPr/>
          </p:nvSpPr>
          <p:spPr>
            <a:xfrm>
              <a:off x="7968319"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107" name="Rectangle 106">
              <a:extLst>
                <a:ext uri="{FF2B5EF4-FFF2-40B4-BE49-F238E27FC236}">
                  <a16:creationId xmlns:a16="http://schemas.microsoft.com/office/drawing/2014/main" id="{34090180-A682-A638-9CBF-863EBCCA29FE}"/>
                </a:ext>
              </a:extLst>
            </p:cNvPr>
            <p:cNvSpPr/>
            <p:nvPr/>
          </p:nvSpPr>
          <p:spPr>
            <a:xfrm>
              <a:off x="8187331"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108" name="Rectangle 107">
              <a:extLst>
                <a:ext uri="{FF2B5EF4-FFF2-40B4-BE49-F238E27FC236}">
                  <a16:creationId xmlns:a16="http://schemas.microsoft.com/office/drawing/2014/main" id="{638A8D21-AFD2-5CA1-DCBD-52AB8EE67848}"/>
                </a:ext>
              </a:extLst>
            </p:cNvPr>
            <p:cNvSpPr/>
            <p:nvPr/>
          </p:nvSpPr>
          <p:spPr>
            <a:xfrm>
              <a:off x="8406343"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109" name="Rectangle 108">
              <a:extLst>
                <a:ext uri="{FF2B5EF4-FFF2-40B4-BE49-F238E27FC236}">
                  <a16:creationId xmlns:a16="http://schemas.microsoft.com/office/drawing/2014/main" id="{EE76D1EC-9E80-0A34-7381-1FFC16540F4E}"/>
                </a:ext>
              </a:extLst>
            </p:cNvPr>
            <p:cNvSpPr/>
            <p:nvPr/>
          </p:nvSpPr>
          <p:spPr>
            <a:xfrm>
              <a:off x="8625355"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grpSp>
      <p:sp>
        <p:nvSpPr>
          <p:cNvPr id="110" name="Rectangle 109">
            <a:extLst>
              <a:ext uri="{FF2B5EF4-FFF2-40B4-BE49-F238E27FC236}">
                <a16:creationId xmlns:a16="http://schemas.microsoft.com/office/drawing/2014/main" id="{B1B9C44C-DD3A-743A-E5FC-F26CE41591BC}"/>
              </a:ext>
            </a:extLst>
          </p:cNvPr>
          <p:cNvSpPr/>
          <p:nvPr/>
        </p:nvSpPr>
        <p:spPr>
          <a:xfrm>
            <a:off x="6619550" y="5321658"/>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1</a:t>
            </a:r>
            <a:endParaRPr lang="en-US" sz="1000" dirty="0"/>
          </a:p>
        </p:txBody>
      </p:sp>
      <p:sp>
        <p:nvSpPr>
          <p:cNvPr id="111" name="Rectangle 110">
            <a:extLst>
              <a:ext uri="{FF2B5EF4-FFF2-40B4-BE49-F238E27FC236}">
                <a16:creationId xmlns:a16="http://schemas.microsoft.com/office/drawing/2014/main" id="{7260701C-4BA5-17B5-7CE8-29DC795C8208}"/>
              </a:ext>
            </a:extLst>
          </p:cNvPr>
          <p:cNvSpPr/>
          <p:nvPr/>
        </p:nvSpPr>
        <p:spPr>
          <a:xfrm>
            <a:off x="6619550" y="5592963"/>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2</a:t>
            </a:r>
            <a:endParaRPr lang="en-US" sz="1000" dirty="0"/>
          </a:p>
        </p:txBody>
      </p:sp>
      <p:sp>
        <p:nvSpPr>
          <p:cNvPr id="112" name="Rectangle 111">
            <a:extLst>
              <a:ext uri="{FF2B5EF4-FFF2-40B4-BE49-F238E27FC236}">
                <a16:creationId xmlns:a16="http://schemas.microsoft.com/office/drawing/2014/main" id="{8ACE3E24-4C09-DFA8-469E-68A1B4DF409D}"/>
              </a:ext>
            </a:extLst>
          </p:cNvPr>
          <p:cNvSpPr/>
          <p:nvPr/>
        </p:nvSpPr>
        <p:spPr>
          <a:xfrm>
            <a:off x="6619550" y="5864267"/>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3</a:t>
            </a:r>
            <a:endParaRPr lang="en-US" sz="1000" dirty="0"/>
          </a:p>
        </p:txBody>
      </p:sp>
      <p:sp>
        <p:nvSpPr>
          <p:cNvPr id="113" name="Rectangle 112">
            <a:extLst>
              <a:ext uri="{FF2B5EF4-FFF2-40B4-BE49-F238E27FC236}">
                <a16:creationId xmlns:a16="http://schemas.microsoft.com/office/drawing/2014/main" id="{D2AF531C-31F7-2A76-A7BD-F20BD3EFFAD1}"/>
              </a:ext>
            </a:extLst>
          </p:cNvPr>
          <p:cNvSpPr/>
          <p:nvPr/>
        </p:nvSpPr>
        <p:spPr>
          <a:xfrm>
            <a:off x="6619550" y="6135571"/>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
        <p:nvSpPr>
          <p:cNvPr id="114" name="Rectangle 113">
            <a:extLst>
              <a:ext uri="{FF2B5EF4-FFF2-40B4-BE49-F238E27FC236}">
                <a16:creationId xmlns:a16="http://schemas.microsoft.com/office/drawing/2014/main" id="{36413E19-2BD0-7D2C-40AC-70FB4A198263}"/>
              </a:ext>
            </a:extLst>
          </p:cNvPr>
          <p:cNvSpPr/>
          <p:nvPr/>
        </p:nvSpPr>
        <p:spPr>
          <a:xfrm>
            <a:off x="6619550" y="6406876"/>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Tree>
    <p:extLst>
      <p:ext uri="{BB962C8B-B14F-4D97-AF65-F5344CB8AC3E}">
        <p14:creationId xmlns:p14="http://schemas.microsoft.com/office/powerpoint/2010/main" val="134534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dissolve">
                                      <p:cBhvr>
                                        <p:cTn id="54" dur="500"/>
                                        <p:tgtEl>
                                          <p:spTgt spid="55"/>
                                        </p:tgtEl>
                                      </p:cBhvr>
                                    </p:animEffect>
                                  </p:childTnLst>
                                </p:cTn>
                              </p:par>
                              <p:par>
                                <p:cTn id="55" presetID="9"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ssolve">
                                      <p:cBhvr>
                                        <p:cTn id="57" dur="500"/>
                                        <p:tgtEl>
                                          <p:spTgt spid="62"/>
                                        </p:tgtEl>
                                      </p:cBhvr>
                                    </p:animEffect>
                                  </p:childTnLst>
                                </p:cTn>
                              </p:par>
                              <p:par>
                                <p:cTn id="58" presetID="9" presetClass="entr" presetSubtype="0" fill="hold" nodeType="withEffect">
                                  <p:stCondLst>
                                    <p:cond delay="0"/>
                                  </p:stCondLst>
                                  <p:childTnLst>
                                    <p:set>
                                      <p:cBhvr>
                                        <p:cTn id="59" dur="1" fill="hold">
                                          <p:stCondLst>
                                            <p:cond delay="0"/>
                                          </p:stCondLst>
                                        </p:cTn>
                                        <p:tgtEl>
                                          <p:spTgt spid="103"/>
                                        </p:tgtEl>
                                        <p:attrNameLst>
                                          <p:attrName>style.visibility</p:attrName>
                                        </p:attrNameLst>
                                      </p:cBhvr>
                                      <p:to>
                                        <p:strVal val="visible"/>
                                      </p:to>
                                    </p:set>
                                    <p:animEffect transition="in" filter="dissolve">
                                      <p:cBhvr>
                                        <p:cTn id="60" dur="500"/>
                                        <p:tgtEl>
                                          <p:spTgt spid="10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10"/>
                                        </p:tgtEl>
                                        <p:attrNameLst>
                                          <p:attrName>style.visibility</p:attrName>
                                        </p:attrNameLst>
                                      </p:cBhvr>
                                      <p:to>
                                        <p:strVal val="visible"/>
                                      </p:to>
                                    </p:set>
                                    <p:animEffect transition="in" filter="dissolve">
                                      <p:cBhvr>
                                        <p:cTn id="63" dur="500"/>
                                        <p:tgtEl>
                                          <p:spTgt spid="11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11"/>
                                        </p:tgtEl>
                                        <p:attrNameLst>
                                          <p:attrName>style.visibility</p:attrName>
                                        </p:attrNameLst>
                                      </p:cBhvr>
                                      <p:to>
                                        <p:strVal val="visible"/>
                                      </p:to>
                                    </p:set>
                                    <p:animEffect transition="in" filter="dissolve">
                                      <p:cBhvr>
                                        <p:cTn id="66" dur="500"/>
                                        <p:tgtEl>
                                          <p:spTgt spid="11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dissolve">
                                      <p:cBhvr>
                                        <p:cTn id="69" dur="500"/>
                                        <p:tgtEl>
                                          <p:spTgt spid="11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dissolve">
                                      <p:cBhvr>
                                        <p:cTn id="72" dur="500"/>
                                        <p:tgtEl>
                                          <p:spTgt spid="11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dissolve">
                                      <p:cBhvr>
                                        <p:cTn id="75"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p:bldP spid="18" grpId="0"/>
      <p:bldP spid="19" grpId="0" animBg="1"/>
      <p:bldP spid="20" grpId="0"/>
      <p:bldP spid="21" grpId="0" animBg="1"/>
      <p:bldP spid="110" grpId="0"/>
      <p:bldP spid="111" grpId="0"/>
      <p:bldP spid="112" grpId="0"/>
      <p:bldP spid="113"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 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 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 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027352"/>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576988"/>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271275"/>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3"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4"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125598"/>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176894"/>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
        <p:nvSpPr>
          <p:cNvPr id="3" name="TextBox 2">
            <a:extLst>
              <a:ext uri="{FF2B5EF4-FFF2-40B4-BE49-F238E27FC236}">
                <a16:creationId xmlns:a16="http://schemas.microsoft.com/office/drawing/2014/main" id="{D68515F6-55B1-CED0-749C-A6F418E09E64}"/>
              </a:ext>
            </a:extLst>
          </p:cNvPr>
          <p:cNvSpPr txBox="1"/>
          <p:nvPr/>
        </p:nvSpPr>
        <p:spPr>
          <a:xfrm>
            <a:off x="2640862" y="6300552"/>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Can we represent a tree with an array? - Inside code</a:t>
            </a:r>
          </a:p>
          <a:p>
            <a:r>
              <a:rPr lang="en-GB" sz="1400" dirty="0">
                <a:hlinkClick r:id="rId5"/>
              </a:rPr>
              <a:t>https://www.youtube.com/watch?v=EitnYxinKkw</a:t>
            </a:r>
            <a:r>
              <a:rPr lang="en-GB" sz="1400" dirty="0"/>
              <a:t> </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 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 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 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 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dirty="0">
              <a:latin typeface="Lucida Sans Typewriter"/>
              <a:cs typeface="Lucida Sans Typewriter"/>
            </a:endParaRPr>
          </a:p>
          <a:p>
            <a:pPr marL="8929">
              <a:spcBef>
                <a:spcPts val="239"/>
              </a:spcBef>
            </a:pPr>
            <a:r>
              <a:rPr sz="1266" spc="-4" dirty="0">
                <a:latin typeface="Lucida Sans Typewriter"/>
                <a:cs typeface="Lucida Sans Typewriter"/>
              </a:rPr>
              <a:t>{</a:t>
            </a:r>
            <a:endParaRPr sz="1266" dirty="0">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dirty="0">
              <a:latin typeface="Lucida Sans Typewriter"/>
              <a:cs typeface="Lucida Sans Typewriter"/>
            </a:endParaRPr>
          </a:p>
          <a:p>
            <a:pPr marL="299134">
              <a:spcBef>
                <a:spcPts val="169"/>
              </a:spcBef>
            </a:pPr>
            <a:r>
              <a:rPr sz="1266" spc="-4" dirty="0">
                <a:latin typeface="Lucida Sans Typewriter"/>
                <a:cs typeface="Lucida Sans Typewriter"/>
              </a:rPr>
              <a:t>{</a:t>
            </a:r>
            <a:endParaRPr sz="1266" dirty="0">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dirty="0">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dirty="0">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3260687576"/>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r>
                        <a:rPr lang="en-SE" sz="1300" spc="-5" dirty="0">
                          <a:latin typeface="Lucida Sans Typewriter"/>
                          <a:cs typeface="Lucida Sans Typewriter"/>
                        </a:rPr>
                        <a:t>,</a:t>
                      </a:r>
                      <a:endParaRPr lang="en-SE" sz="1300" dirty="0">
                        <a:latin typeface="Lucida Sans Typewriter"/>
                        <a:cs typeface="Lucida Sans Typewriter"/>
                      </a:endParaRPr>
                    </a:p>
                    <a:p>
                      <a:pPr marL="68580">
                        <a:lnSpc>
                          <a:spcPct val="100000"/>
                        </a:lnSpc>
                        <a:spcBef>
                          <a:spcPts val="340"/>
                        </a:spcBef>
                      </a:pPr>
                      <a:r>
                        <a:rPr lang="en-SE" sz="1300" spc="-5" dirty="0">
                          <a:latin typeface="Lucida Sans Typewriter"/>
                          <a:cs typeface="Lucida Sans Typewriter"/>
                        </a:rPr>
                        <a:t>1)</a:t>
                      </a:r>
                      <a:endParaRPr lang="en-SE" sz="1300" dirty="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5F5612A-C259-EF93-37A4-56562E60D2A4}"/>
              </a:ext>
            </a:extLst>
          </p:cNvPr>
          <p:cNvSpPr txBox="1"/>
          <p:nvPr/>
        </p:nvSpPr>
        <p:spPr>
          <a:xfrm>
            <a:off x="6302434" y="2198161"/>
            <a:ext cx="2430474" cy="646331"/>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Integer arithmetic k=n/2</a:t>
            </a:r>
          </a:p>
          <a:p>
            <a:r>
              <a:rPr lang="en-US" dirty="0">
                <a:solidFill>
                  <a:schemeClr val="bg1"/>
                </a:solidFill>
                <a:latin typeface="Times New Roman" panose="02020603050405020304" pitchFamily="18" charset="0"/>
                <a:cs typeface="Times New Roman" panose="02020603050405020304" pitchFamily="18" charset="0"/>
              </a:rPr>
              <a:t>takes the floor of n/2</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Heap Sort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376359"/>
          </a:xfrm>
          <a:prstGeom prst="rect">
            <a:avLst/>
          </a:prstGeom>
        </p:spPr>
        <p:txBody>
          <a:bodyPr vert="horz" wrap="square" lIns="0" tIns="8483" rIns="0" bIns="0" rtlCol="0">
            <a:spAutoFit/>
          </a:bodyPr>
          <a:lstStyle/>
          <a:p>
            <a:pPr marL="8929">
              <a:spcBef>
                <a:spcPts val="67"/>
              </a:spcBef>
            </a:pPr>
            <a:r>
              <a:rPr lang="en-GB" sz="1195" b="1" spc="28" dirty="0">
                <a:solidFill>
                  <a:srgbClr val="231F20"/>
                </a:solidFill>
                <a:latin typeface="Calibri"/>
                <a:cs typeface="Calibri"/>
              </a:rPr>
              <a:t>Heap 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 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 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a:t>Quick Sort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a:t>Quick Sort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 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Merge Sort.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Merge 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 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 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 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682449"/>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dirty="0">
              <a:latin typeface="Trebuchet MS"/>
              <a:cs typeface="Trebuchet MS"/>
            </a:endParaRPr>
          </a:p>
          <a:p>
            <a:pPr marL="968800">
              <a:spcBef>
                <a:spcPts val="1094"/>
              </a:spcBef>
            </a:pPr>
            <a:r>
              <a:rPr lang="en-GB" sz="1191" b="1" spc="-26" dirty="0">
                <a:solidFill>
                  <a:srgbClr val="231F20"/>
                </a:solidFill>
                <a:latin typeface="Trebuchet MS"/>
                <a:cs typeface="Trebuchet MS"/>
              </a:rPr>
              <a:t>Quick 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dirty="0">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 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 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 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 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 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 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 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 Sort has the worst-case complexity of O(n</a:t>
            </a:r>
            <a:r>
              <a:rPr lang="en-GB" baseline="30000" dirty="0"/>
              <a:t>2</a:t>
            </a:r>
            <a:r>
              <a:rPr lang="en-GB" dirty="0"/>
              <a:t>). This corresponds to a very unbalanced BST.</a:t>
            </a:r>
          </a:p>
          <a:p>
            <a:pPr lvl="1"/>
            <a:r>
              <a:rPr lang="en-GB" dirty="0"/>
              <a:t>If we always pick the middle element as the pivot, then Quick 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627142"/>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lang="en-GB" sz="1588" spc="75" dirty="0">
                <a:latin typeface="Trebuchet MS"/>
                <a:cs typeface="Trebuchet MS"/>
              </a:rPr>
              <a:t>Quick 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 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a:solidFill>
                  <a:srgbClr val="FF0000"/>
                </a:solidFill>
              </a:rPr>
              <a:t>Merge 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a:t>Merge Sort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393117"/>
          </a:xfrm>
          <a:prstGeom prst="rect">
            <a:avLst/>
          </a:prstGeom>
        </p:spPr>
        <p:txBody>
          <a:bodyPr vert="horz" wrap="square" lIns="0" tIns="12887" rIns="0" bIns="0" rtlCol="0">
            <a:spAutoFit/>
          </a:bodyPr>
          <a:lstStyle/>
          <a:p>
            <a:pPr marL="11206">
              <a:spcBef>
                <a:spcPts val="101"/>
              </a:spcBef>
            </a:pPr>
            <a:r>
              <a:rPr lang="en-GB" sz="1235" b="1" spc="22" dirty="0">
                <a:solidFill>
                  <a:srgbClr val="231F20"/>
                </a:solidFill>
                <a:latin typeface="Calibri"/>
                <a:cs typeface="Calibri"/>
              </a:rPr>
              <a:t>Merge 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dirty="0">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281942" y="5128833"/>
            <a:ext cx="2030491" cy="419396"/>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281944" y="2048871"/>
            <a:ext cx="3422204" cy="385704"/>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281942" y="3555674"/>
            <a:ext cx="2030491" cy="883584"/>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Merge Sort Time Complexity</a:t>
            </a:r>
          </a:p>
        </p:txBody>
      </p:sp>
      <p:sp>
        <p:nvSpPr>
          <p:cNvPr id="4" name="Rectangle 3"/>
          <p:cNvSpPr/>
          <p:nvPr/>
        </p:nvSpPr>
        <p:spPr>
          <a:xfrm>
            <a:off x="281942" y="1208578"/>
            <a:ext cx="3422204" cy="4339651"/>
          </a:xfrm>
          <a:prstGeom prst="rect">
            <a:avLst/>
          </a:prstGeom>
          <a:ln>
            <a:solidFill>
              <a:srgbClr val="4F81BD"/>
            </a:solidFill>
          </a:ln>
        </p:spPr>
        <p:txBody>
          <a:bodyPr wrap="square">
            <a:spAutoFit/>
          </a:bodyPr>
          <a:lstStyle/>
          <a:p>
            <a:pPr>
              <a:lnSpc>
                <a:spcPct val="140000"/>
              </a:lnSpc>
            </a:pPr>
            <a:r>
              <a:rPr lang="en-US" u="sng" dirty="0">
                <a:latin typeface="Arial"/>
                <a:cs typeface="Arial"/>
              </a:rPr>
              <a:t>Merge Sort: Basic Algorithm </a:t>
            </a:r>
          </a:p>
          <a:p>
            <a:pPr>
              <a:lnSpc>
                <a:spcPct val="140000"/>
              </a:lnSpc>
            </a:pPr>
            <a:endParaRPr lang="en-US" u="sng" dirty="0">
              <a:latin typeface="Arial"/>
              <a:cs typeface="Arial"/>
            </a:endParaRPr>
          </a:p>
          <a:p>
            <a:pPr>
              <a:lnSpc>
                <a:spcPct val="140000"/>
              </a:lnSpc>
            </a:pPr>
            <a:r>
              <a:rPr lang="en-US" dirty="0">
                <a:latin typeface="CenturyGothic"/>
              </a:rPr>
              <a:t>If list has one element, return.</a:t>
            </a:r>
          </a:p>
          <a:p>
            <a:pPr>
              <a:lnSpc>
                <a:spcPct val="140000"/>
              </a:lnSpc>
            </a:pPr>
            <a:r>
              <a:rPr lang="en-US" dirty="0">
                <a:latin typeface="CenturyGothic"/>
              </a:rPr>
              <a:t> </a:t>
            </a:r>
          </a:p>
          <a:p>
            <a:pPr>
              <a:lnSpc>
                <a:spcPct val="140000"/>
              </a:lnSpc>
            </a:pPr>
            <a:r>
              <a:rPr lang="en-US" b="1" dirty="0">
                <a:latin typeface="CenturyGothic"/>
              </a:rPr>
              <a:t>Divide </a:t>
            </a:r>
            <a:r>
              <a:rPr lang="en-US" dirty="0">
                <a:latin typeface="CenturyGothic"/>
              </a:rPr>
              <a:t>list in half </a:t>
            </a:r>
            <a:endParaRPr lang="en-US" dirty="0"/>
          </a:p>
          <a:p>
            <a:pPr>
              <a:lnSpc>
                <a:spcPct val="140000"/>
              </a:lnSpc>
            </a:pPr>
            <a:endParaRPr lang="en-US" b="1" dirty="0">
              <a:latin typeface="CenturyGothic"/>
            </a:endParaRPr>
          </a:p>
          <a:p>
            <a:pPr>
              <a:lnSpc>
                <a:spcPct val="140000"/>
              </a:lnSpc>
            </a:pPr>
            <a:r>
              <a:rPr lang="en-US" b="1" dirty="0">
                <a:latin typeface="CenturyGothic"/>
              </a:rPr>
              <a:t>Sort </a:t>
            </a:r>
            <a:r>
              <a:rPr lang="en-US" dirty="0">
                <a:latin typeface="CenturyGothic"/>
              </a:rPr>
              <a:t>first half</a:t>
            </a:r>
            <a:br>
              <a:rPr lang="en-US" dirty="0">
                <a:latin typeface="CenturyGothic"/>
              </a:rPr>
            </a:br>
            <a:r>
              <a:rPr lang="en-US" b="1" dirty="0">
                <a:latin typeface="CenturyGothic"/>
              </a:rPr>
              <a:t>Sort </a:t>
            </a:r>
            <a:r>
              <a:rPr lang="en-US" dirty="0">
                <a:latin typeface="CenturyGothic"/>
              </a:rPr>
              <a:t>second half </a:t>
            </a:r>
            <a:endParaRPr lang="en-US" dirty="0"/>
          </a:p>
          <a:p>
            <a:pPr>
              <a:lnSpc>
                <a:spcPct val="140000"/>
              </a:lnSpc>
            </a:pPr>
            <a:endParaRPr lang="en-US" b="1" dirty="0">
              <a:latin typeface="CenturyGothic"/>
            </a:endParaRPr>
          </a:p>
          <a:p>
            <a:pPr>
              <a:lnSpc>
                <a:spcPct val="140000"/>
              </a:lnSpc>
            </a:pPr>
            <a:endParaRPr lang="en-US" b="1" dirty="0">
              <a:latin typeface="CenturyGothic"/>
            </a:endParaRPr>
          </a:p>
          <a:p>
            <a:pPr>
              <a:lnSpc>
                <a:spcPct val="140000"/>
              </a:lnSpc>
            </a:pPr>
            <a:r>
              <a:rPr lang="en-US" b="1" dirty="0">
                <a:latin typeface="CenturyGothic"/>
              </a:rPr>
              <a:t>Merge </a:t>
            </a:r>
            <a:r>
              <a:rPr lang="en-US" dirty="0">
                <a:latin typeface="CenturyGothic"/>
              </a:rPr>
              <a:t>sorted lists </a:t>
            </a:r>
            <a:endParaRPr lang="en-US" dirty="0"/>
          </a:p>
        </p:txBody>
      </p:sp>
      <p:grpSp>
        <p:nvGrpSpPr>
          <p:cNvPr id="50" name="Group 49"/>
          <p:cNvGrpSpPr/>
          <p:nvPr/>
        </p:nvGrpSpPr>
        <p:grpSpPr>
          <a:xfrm>
            <a:off x="4959446" y="1287153"/>
            <a:ext cx="2022585" cy="385704"/>
            <a:chOff x="4768839" y="1549055"/>
            <a:chExt cx="2022585" cy="385704"/>
          </a:xfrm>
          <a:solidFill>
            <a:schemeClr val="bg1">
              <a:lumMod val="95000"/>
            </a:schemeClr>
          </a:solidFill>
        </p:grpSpPr>
        <p:sp>
          <p:nvSpPr>
            <p:cNvPr id="6" name="Rectangle 5"/>
            <p:cNvSpPr/>
            <p:nvPr/>
          </p:nvSpPr>
          <p:spPr>
            <a:xfrm>
              <a:off x="4768839"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7" name="Rectangle 6"/>
            <p:cNvSpPr/>
            <p:nvPr/>
          </p:nvSpPr>
          <p:spPr>
            <a:xfrm>
              <a:off x="5173356"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8" name="Rectangle 7"/>
            <p:cNvSpPr/>
            <p:nvPr/>
          </p:nvSpPr>
          <p:spPr>
            <a:xfrm>
              <a:off x="5577873"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9" name="Rectangle 8"/>
            <p:cNvSpPr/>
            <p:nvPr/>
          </p:nvSpPr>
          <p:spPr>
            <a:xfrm>
              <a:off x="5982390"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10" name="Rectangle 9"/>
            <p:cNvSpPr/>
            <p:nvPr/>
          </p:nvSpPr>
          <p:spPr>
            <a:xfrm>
              <a:off x="6386907" y="1549055"/>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grpSp>
      <p:grpSp>
        <p:nvGrpSpPr>
          <p:cNvPr id="49" name="Group 48"/>
          <p:cNvGrpSpPr/>
          <p:nvPr/>
        </p:nvGrpSpPr>
        <p:grpSpPr>
          <a:xfrm>
            <a:off x="4959446" y="1836110"/>
            <a:ext cx="2377243" cy="385704"/>
            <a:chOff x="4768839" y="2105667"/>
            <a:chExt cx="2377243" cy="385704"/>
          </a:xfrm>
          <a:solidFill>
            <a:srgbClr val="F2F2F2"/>
          </a:solidFill>
        </p:grpSpPr>
        <p:sp>
          <p:nvSpPr>
            <p:cNvPr id="12" name="Rectangle 11"/>
            <p:cNvSpPr/>
            <p:nvPr/>
          </p:nvSpPr>
          <p:spPr>
            <a:xfrm>
              <a:off x="4768839"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13" name="Rectangle 12"/>
            <p:cNvSpPr/>
            <p:nvPr/>
          </p:nvSpPr>
          <p:spPr>
            <a:xfrm>
              <a:off x="5173356"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14" name="Rectangle 13"/>
            <p:cNvSpPr/>
            <p:nvPr/>
          </p:nvSpPr>
          <p:spPr>
            <a:xfrm>
              <a:off x="5932531"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5" name="Rectangle 14"/>
            <p:cNvSpPr/>
            <p:nvPr/>
          </p:nvSpPr>
          <p:spPr>
            <a:xfrm>
              <a:off x="6337048"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16" name="Rectangle 15"/>
            <p:cNvSpPr/>
            <p:nvPr/>
          </p:nvSpPr>
          <p:spPr>
            <a:xfrm>
              <a:off x="6741565" y="2105667"/>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grpSp>
      <p:sp>
        <p:nvSpPr>
          <p:cNvPr id="17" name="Rectangle 16"/>
          <p:cNvSpPr/>
          <p:nvPr/>
        </p:nvSpPr>
        <p:spPr>
          <a:xfrm>
            <a:off x="4968296" y="2385067"/>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18" name="Rectangle 17"/>
          <p:cNvSpPr/>
          <p:nvPr/>
        </p:nvSpPr>
        <p:spPr>
          <a:xfrm>
            <a:off x="5566221" y="2385067"/>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19" name="Rectangle 18"/>
          <p:cNvSpPr/>
          <p:nvPr/>
        </p:nvSpPr>
        <p:spPr>
          <a:xfrm>
            <a:off x="6123138" y="2385067"/>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0" name="Rectangle 19"/>
          <p:cNvSpPr/>
          <p:nvPr/>
        </p:nvSpPr>
        <p:spPr>
          <a:xfrm>
            <a:off x="6729913" y="2385067"/>
            <a:ext cx="404517" cy="385704"/>
          </a:xfrm>
          <a:prstGeom prst="rect">
            <a:avLst/>
          </a:prstGeom>
          <a:solidFill>
            <a:srgbClr val="F2F2F2"/>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21" name="Rectangle 20"/>
          <p:cNvSpPr/>
          <p:nvPr/>
        </p:nvSpPr>
        <p:spPr>
          <a:xfrm>
            <a:off x="7134430" y="2385067"/>
            <a:ext cx="404517" cy="385704"/>
          </a:xfrm>
          <a:prstGeom prst="rect">
            <a:avLst/>
          </a:prstGeom>
          <a:solidFill>
            <a:srgbClr val="F2F2F2"/>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grpSp>
        <p:nvGrpSpPr>
          <p:cNvPr id="44" name="Group 43"/>
          <p:cNvGrpSpPr/>
          <p:nvPr/>
        </p:nvGrpSpPr>
        <p:grpSpPr>
          <a:xfrm>
            <a:off x="4959446" y="4580898"/>
            <a:ext cx="2017856" cy="385704"/>
            <a:chOff x="4768839" y="4842800"/>
            <a:chExt cx="2017856" cy="385704"/>
          </a:xfrm>
          <a:solidFill>
            <a:srgbClr val="FDEADA"/>
          </a:solidFill>
        </p:grpSpPr>
        <p:sp>
          <p:nvSpPr>
            <p:cNvPr id="32" name="Rectangle 31"/>
            <p:cNvSpPr/>
            <p:nvPr/>
          </p:nvSpPr>
          <p:spPr>
            <a:xfrm>
              <a:off x="6382178"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33" name="Rectangle 32"/>
            <p:cNvSpPr/>
            <p:nvPr/>
          </p:nvSpPr>
          <p:spPr>
            <a:xfrm>
              <a:off x="5577990"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34" name="Rectangle 33"/>
            <p:cNvSpPr/>
            <p:nvPr/>
          </p:nvSpPr>
          <p:spPr>
            <a:xfrm>
              <a:off x="5982507"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35" name="Rectangle 34"/>
            <p:cNvSpPr/>
            <p:nvPr/>
          </p:nvSpPr>
          <p:spPr>
            <a:xfrm>
              <a:off x="4768839"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6" name="Rectangle 35"/>
            <p:cNvSpPr/>
            <p:nvPr/>
          </p:nvSpPr>
          <p:spPr>
            <a:xfrm>
              <a:off x="5173356" y="48428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grpSp>
      <p:sp>
        <p:nvSpPr>
          <p:cNvPr id="22" name="Rectangle 21"/>
          <p:cNvSpPr/>
          <p:nvPr/>
        </p:nvSpPr>
        <p:spPr>
          <a:xfrm>
            <a:off x="6729913"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23" name="Rectangle 22"/>
          <p:cNvSpPr/>
          <p:nvPr/>
        </p:nvSpPr>
        <p:spPr>
          <a:xfrm>
            <a:off x="7336689"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4" name="Rectangle 23"/>
          <p:cNvSpPr/>
          <p:nvPr/>
        </p:nvSpPr>
        <p:spPr>
          <a:xfrm>
            <a:off x="5372813"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25" name="Rectangle 24"/>
          <p:cNvSpPr/>
          <p:nvPr/>
        </p:nvSpPr>
        <p:spPr>
          <a:xfrm>
            <a:off x="4968296"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sp>
        <p:nvSpPr>
          <p:cNvPr id="38" name="Rectangle 37"/>
          <p:cNvSpPr/>
          <p:nvPr/>
        </p:nvSpPr>
        <p:spPr>
          <a:xfrm>
            <a:off x="6123138" y="2934025"/>
            <a:ext cx="404517" cy="385704"/>
          </a:xfrm>
          <a:prstGeom prst="rect">
            <a:avLst/>
          </a:prstGeom>
          <a:solidFill>
            <a:srgbClr val="FDEADA"/>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grpSp>
        <p:nvGrpSpPr>
          <p:cNvPr id="46" name="Group 45"/>
          <p:cNvGrpSpPr/>
          <p:nvPr/>
        </p:nvGrpSpPr>
        <p:grpSpPr>
          <a:xfrm>
            <a:off x="4968296" y="3482983"/>
            <a:ext cx="2570651" cy="385704"/>
            <a:chOff x="4777689" y="3720668"/>
            <a:chExt cx="2570651" cy="385704"/>
          </a:xfrm>
          <a:solidFill>
            <a:srgbClr val="FDEADA"/>
          </a:solidFill>
        </p:grpSpPr>
        <p:sp>
          <p:nvSpPr>
            <p:cNvPr id="26" name="Rectangle 25"/>
            <p:cNvSpPr/>
            <p:nvPr/>
          </p:nvSpPr>
          <p:spPr>
            <a:xfrm>
              <a:off x="6943823"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27" name="Rectangle 26"/>
            <p:cNvSpPr/>
            <p:nvPr/>
          </p:nvSpPr>
          <p:spPr>
            <a:xfrm>
              <a:off x="6539306"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9" name="Rectangle 38"/>
            <p:cNvSpPr/>
            <p:nvPr/>
          </p:nvSpPr>
          <p:spPr>
            <a:xfrm>
              <a:off x="5932531"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40" name="Rectangle 39"/>
            <p:cNvSpPr/>
            <p:nvPr/>
          </p:nvSpPr>
          <p:spPr>
            <a:xfrm>
              <a:off x="5182206"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41" name="Rectangle 40"/>
            <p:cNvSpPr/>
            <p:nvPr/>
          </p:nvSpPr>
          <p:spPr>
            <a:xfrm>
              <a:off x="4777689" y="3720668"/>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grpSp>
      <p:grpSp>
        <p:nvGrpSpPr>
          <p:cNvPr id="45" name="Group 44"/>
          <p:cNvGrpSpPr/>
          <p:nvPr/>
        </p:nvGrpSpPr>
        <p:grpSpPr>
          <a:xfrm>
            <a:off x="4968296" y="4031941"/>
            <a:ext cx="2368393" cy="385704"/>
            <a:chOff x="4777689" y="4274400"/>
            <a:chExt cx="2368393" cy="385704"/>
          </a:xfrm>
          <a:solidFill>
            <a:srgbClr val="FDEADA"/>
          </a:solidFill>
        </p:grpSpPr>
        <p:sp>
          <p:nvSpPr>
            <p:cNvPr id="29" name="Rectangle 28"/>
            <p:cNvSpPr/>
            <p:nvPr/>
          </p:nvSpPr>
          <p:spPr>
            <a:xfrm>
              <a:off x="6741565"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a:t>
              </a:r>
              <a:endParaRPr lang="en-US" sz="1600" dirty="0">
                <a:latin typeface="Arial"/>
                <a:cs typeface="Arial"/>
              </a:endParaRPr>
            </a:p>
          </p:txBody>
        </p:sp>
        <p:sp>
          <p:nvSpPr>
            <p:cNvPr id="30" name="Rectangle 29"/>
            <p:cNvSpPr/>
            <p:nvPr/>
          </p:nvSpPr>
          <p:spPr>
            <a:xfrm>
              <a:off x="5932531"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1" name="Rectangle 30"/>
            <p:cNvSpPr/>
            <p:nvPr/>
          </p:nvSpPr>
          <p:spPr>
            <a:xfrm>
              <a:off x="6337048"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42" name="Rectangle 41"/>
            <p:cNvSpPr/>
            <p:nvPr/>
          </p:nvSpPr>
          <p:spPr>
            <a:xfrm>
              <a:off x="5182206"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a:t>
              </a:r>
              <a:endParaRPr lang="en-US" sz="1600" dirty="0">
                <a:latin typeface="Arial"/>
                <a:cs typeface="Arial"/>
              </a:endParaRPr>
            </a:p>
          </p:txBody>
        </p:sp>
        <p:sp>
          <p:nvSpPr>
            <p:cNvPr id="43" name="Rectangle 42"/>
            <p:cNvSpPr/>
            <p:nvPr/>
          </p:nvSpPr>
          <p:spPr>
            <a:xfrm>
              <a:off x="4777689" y="4274400"/>
              <a:ext cx="404517" cy="385704"/>
            </a:xfrm>
            <a:prstGeom prst="rect">
              <a:avLst/>
            </a:prstGeom>
            <a:grp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3</a:t>
              </a:r>
              <a:endParaRPr lang="en-US" sz="1600" dirty="0">
                <a:latin typeface="Arial"/>
                <a:cs typeface="Arial"/>
              </a:endParaRPr>
            </a:p>
          </p:txBody>
        </p:sp>
      </p:grpSp>
      <p:sp>
        <p:nvSpPr>
          <p:cNvPr id="52" name="Rectangle 51"/>
          <p:cNvSpPr/>
          <p:nvPr/>
        </p:nvSpPr>
        <p:spPr>
          <a:xfrm>
            <a:off x="251582" y="4611777"/>
            <a:ext cx="818297" cy="338554"/>
          </a:xfrm>
          <a:prstGeom prst="rect">
            <a:avLst/>
          </a:prstGeom>
          <a:noFill/>
        </p:spPr>
        <p:txBody>
          <a:bodyPr wrap="square" rtlCol="0">
            <a:spAutoFit/>
          </a:bodyPr>
          <a:lstStyle/>
          <a:p>
            <a:r>
              <a:rPr lang="en-US" altLang="zh-CN" sz="1600" dirty="0">
                <a:solidFill>
                  <a:srgbClr val="F79646"/>
                </a:solidFill>
                <a:latin typeface="Arial"/>
                <a:cs typeface="Arial"/>
              </a:rPr>
              <a:t>HOW?</a:t>
            </a:r>
            <a:endParaRPr lang="en-US" sz="1600" dirty="0">
              <a:solidFill>
                <a:srgbClr val="F79646"/>
              </a:solidFill>
              <a:latin typeface="Arial"/>
              <a:cs typeface="Arial"/>
            </a:endParaRPr>
          </a:p>
        </p:txBody>
      </p:sp>
      <p:sp>
        <p:nvSpPr>
          <p:cNvPr id="53" name="Rectangle 52"/>
          <p:cNvSpPr/>
          <p:nvPr/>
        </p:nvSpPr>
        <p:spPr>
          <a:xfrm>
            <a:off x="974199" y="4538424"/>
            <a:ext cx="1991892" cy="584776"/>
          </a:xfrm>
          <a:prstGeom prst="rect">
            <a:avLst/>
          </a:prstGeom>
          <a:noFill/>
        </p:spPr>
        <p:txBody>
          <a:bodyPr wrap="square" rtlCol="0">
            <a:spAutoFit/>
          </a:bodyPr>
          <a:lstStyle/>
          <a:p>
            <a:r>
              <a:rPr lang="en-US" altLang="zh-CN" sz="1600" dirty="0">
                <a:solidFill>
                  <a:schemeClr val="accent1"/>
                </a:solidFill>
                <a:latin typeface="Arial"/>
                <a:cs typeface="Arial"/>
              </a:rPr>
              <a:t>Divide</a:t>
            </a:r>
            <a:r>
              <a:rPr lang="zh-CN" altLang="en-US" sz="1600" dirty="0">
                <a:solidFill>
                  <a:schemeClr val="accent1"/>
                </a:solidFill>
                <a:latin typeface="Arial"/>
                <a:cs typeface="Arial"/>
              </a:rPr>
              <a:t> </a:t>
            </a:r>
            <a:r>
              <a:rPr lang="en-US" altLang="zh-CN" sz="1600" dirty="0">
                <a:solidFill>
                  <a:schemeClr val="accent1"/>
                </a:solidFill>
                <a:latin typeface="Arial"/>
                <a:cs typeface="Arial"/>
              </a:rPr>
              <a:t>and conquer.</a:t>
            </a:r>
            <a:r>
              <a:rPr lang="zh-CN" altLang="en-US" sz="1600" dirty="0">
                <a:solidFill>
                  <a:schemeClr val="accent1"/>
                </a:solidFill>
                <a:latin typeface="Arial"/>
                <a:cs typeface="Arial"/>
              </a:rPr>
              <a:t> </a:t>
            </a:r>
            <a:r>
              <a:rPr lang="en-US" sz="1600" dirty="0">
                <a:solidFill>
                  <a:schemeClr val="accent1"/>
                </a:solidFill>
                <a:latin typeface="Arial"/>
                <a:cs typeface="Arial"/>
              </a:rPr>
              <a:t>Recursion! </a:t>
            </a:r>
          </a:p>
        </p:txBody>
      </p:sp>
      <p:sp>
        <p:nvSpPr>
          <p:cNvPr id="56" name="Oval 55"/>
          <p:cNvSpPr/>
          <p:nvPr/>
        </p:nvSpPr>
        <p:spPr>
          <a:xfrm>
            <a:off x="4776087" y="2250206"/>
            <a:ext cx="1341700"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6487551" y="2770771"/>
            <a:ext cx="1441002"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970738" y="3319729"/>
            <a:ext cx="1770468"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4694354" y="3895423"/>
            <a:ext cx="3060219" cy="656600"/>
          </a:xfrm>
          <a:prstGeom prst="ellipse">
            <a:avLst/>
          </a:prstGeom>
          <a:no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281944" y="6079803"/>
            <a:ext cx="1888517" cy="404663"/>
          </a:xfrm>
          <a:prstGeom prst="rect">
            <a:avLst/>
          </a:prstGeom>
          <a:solidFill>
            <a:srgbClr val="FF0000"/>
          </a:solidFill>
        </p:spPr>
        <p:txBody>
          <a:bodyPr wrap="square">
            <a:spAutoFit/>
          </a:bodyPr>
          <a:lstStyle/>
          <a:p>
            <a:pPr algn="ctr">
              <a:lnSpc>
                <a:spcPct val="110000"/>
              </a:lnSpc>
            </a:pPr>
            <a:r>
              <a:rPr lang="en-US" sz="2000" dirty="0">
                <a:solidFill>
                  <a:schemeClr val="bg1"/>
                </a:solidFill>
                <a:latin typeface="Arial"/>
                <a:cs typeface="Arial"/>
              </a:rPr>
              <a:t>Complexity?</a:t>
            </a:r>
          </a:p>
        </p:txBody>
      </p:sp>
      <p:sp>
        <p:nvSpPr>
          <p:cNvPr id="61" name="Rectangle 60"/>
          <p:cNvSpPr/>
          <p:nvPr/>
        </p:nvSpPr>
        <p:spPr>
          <a:xfrm>
            <a:off x="2632288" y="4991622"/>
            <a:ext cx="2225671" cy="629916"/>
          </a:xfrm>
          <a:prstGeom prst="rect">
            <a:avLst/>
          </a:prstGeom>
          <a:solidFill>
            <a:srgbClr val="E6A20E"/>
          </a:solidFill>
        </p:spPr>
        <p:txBody>
          <a:bodyPr wrap="square">
            <a:spAutoFit/>
          </a:bodyPr>
          <a:lstStyle/>
          <a:p>
            <a:pPr>
              <a:lnSpc>
                <a:spcPct val="110000"/>
              </a:lnSpc>
            </a:pPr>
            <a:r>
              <a:rPr lang="en-US" sz="1600" b="1" dirty="0">
                <a:solidFill>
                  <a:srgbClr val="000000"/>
                </a:solidFill>
                <a:latin typeface="Arial"/>
                <a:cs typeface="Arial"/>
              </a:rPr>
              <a:t>O(n) </a:t>
            </a:r>
            <a:r>
              <a:rPr lang="en-US" sz="1600" dirty="0">
                <a:solidFill>
                  <a:srgbClr val="000000"/>
                </a:solidFill>
                <a:latin typeface="Arial"/>
                <a:cs typeface="Arial"/>
              </a:rPr>
              <a:t>work to merge all the lists on one level </a:t>
            </a:r>
          </a:p>
        </p:txBody>
      </p:sp>
      <p:sp>
        <p:nvSpPr>
          <p:cNvPr id="62" name="Rectangle 61"/>
          <p:cNvSpPr/>
          <p:nvPr/>
        </p:nvSpPr>
        <p:spPr>
          <a:xfrm>
            <a:off x="2576970" y="3658824"/>
            <a:ext cx="2127087" cy="900759"/>
          </a:xfrm>
          <a:prstGeom prst="rect">
            <a:avLst/>
          </a:prstGeom>
          <a:solidFill>
            <a:srgbClr val="E6A20E"/>
          </a:solidFill>
        </p:spPr>
        <p:txBody>
          <a:bodyPr wrap="square">
            <a:spAutoFit/>
          </a:bodyPr>
          <a:lstStyle/>
          <a:p>
            <a:pPr>
              <a:lnSpc>
                <a:spcPct val="110000"/>
              </a:lnSpc>
            </a:pPr>
            <a:r>
              <a:rPr lang="en-US" sz="1600" dirty="0">
                <a:solidFill>
                  <a:srgbClr val="000000"/>
                </a:solidFill>
                <a:latin typeface="Arial"/>
                <a:cs typeface="Arial"/>
              </a:rPr>
              <a:t>Each time we divide, we call Merge Sort on two (smaller) lists </a:t>
            </a:r>
          </a:p>
        </p:txBody>
      </p:sp>
      <p:sp>
        <p:nvSpPr>
          <p:cNvPr id="63" name="Rectangle 62"/>
          <p:cNvSpPr/>
          <p:nvPr/>
        </p:nvSpPr>
        <p:spPr>
          <a:xfrm>
            <a:off x="2498688" y="2540594"/>
            <a:ext cx="2166373" cy="900759"/>
          </a:xfrm>
          <a:prstGeom prst="rect">
            <a:avLst/>
          </a:prstGeom>
          <a:solidFill>
            <a:srgbClr val="E6A20E"/>
          </a:solidFill>
        </p:spPr>
        <p:txBody>
          <a:bodyPr wrap="square">
            <a:spAutoFit/>
          </a:bodyPr>
          <a:lstStyle/>
          <a:p>
            <a:pPr>
              <a:lnSpc>
                <a:spcPct val="110000"/>
              </a:lnSpc>
            </a:pPr>
            <a:r>
              <a:rPr lang="en-US" sz="1600" dirty="0">
                <a:solidFill>
                  <a:srgbClr val="000000"/>
                </a:solidFill>
                <a:latin typeface="Arial"/>
                <a:cs typeface="Arial"/>
              </a:rPr>
              <a:t>Keep dividing by two until lists have size 1</a:t>
            </a:r>
          </a:p>
          <a:p>
            <a:pPr>
              <a:lnSpc>
                <a:spcPct val="110000"/>
              </a:lnSpc>
            </a:pPr>
            <a:r>
              <a:rPr lang="en-US" sz="1600" b="1" dirty="0">
                <a:solidFill>
                  <a:srgbClr val="000000"/>
                </a:solidFill>
                <a:latin typeface="Arial"/>
                <a:cs typeface="Arial"/>
              </a:rPr>
              <a:t>log</a:t>
            </a:r>
            <a:r>
              <a:rPr lang="en-US" altLang="zh-CN" sz="1600" b="1" baseline="-25000" dirty="0">
                <a:solidFill>
                  <a:srgbClr val="000000"/>
                </a:solidFill>
                <a:latin typeface="Arial"/>
                <a:cs typeface="Arial"/>
              </a:rPr>
              <a:t>2</a:t>
            </a:r>
            <a:r>
              <a:rPr lang="en-US" altLang="zh-CN" sz="1600" b="1" dirty="0">
                <a:solidFill>
                  <a:srgbClr val="000000"/>
                </a:solidFill>
                <a:latin typeface="Arial"/>
                <a:cs typeface="Arial"/>
              </a:rPr>
              <a:t>(n)</a:t>
            </a:r>
            <a:r>
              <a:rPr lang="en-US" sz="1600" b="1" dirty="0">
                <a:solidFill>
                  <a:srgbClr val="000000"/>
                </a:solidFill>
                <a:latin typeface="Arial"/>
                <a:cs typeface="Arial"/>
              </a:rPr>
              <a:t> </a:t>
            </a:r>
          </a:p>
        </p:txBody>
      </p:sp>
      <p:sp>
        <p:nvSpPr>
          <p:cNvPr id="65" name="Rectangle 64"/>
          <p:cNvSpPr/>
          <p:nvPr/>
        </p:nvSpPr>
        <p:spPr>
          <a:xfrm>
            <a:off x="2632288" y="6079803"/>
            <a:ext cx="1586347" cy="425758"/>
          </a:xfrm>
          <a:prstGeom prst="rect">
            <a:avLst/>
          </a:prstGeom>
          <a:solidFill>
            <a:srgbClr val="008000"/>
          </a:solidFill>
        </p:spPr>
        <p:txBody>
          <a:bodyPr wrap="square">
            <a:spAutoFit/>
          </a:bodyPr>
          <a:lstStyle/>
          <a:p>
            <a:pPr algn="ctr">
              <a:lnSpc>
                <a:spcPct val="110000"/>
              </a:lnSpc>
            </a:pPr>
            <a:r>
              <a:rPr lang="en-US" altLang="zh-CN" sz="2000" dirty="0">
                <a:solidFill>
                  <a:srgbClr val="FFFFFF"/>
                </a:solidFill>
                <a:latin typeface="Arial"/>
                <a:cs typeface="Arial"/>
              </a:rPr>
              <a:t>O(nlog(n))</a:t>
            </a:r>
            <a:endParaRPr lang="en-US" sz="2000" dirty="0">
              <a:solidFill>
                <a:srgbClr val="FFFFFF"/>
              </a:solidFill>
              <a:latin typeface="Arial"/>
              <a:cs typeface="Arial"/>
            </a:endParaRPr>
          </a:p>
        </p:txBody>
      </p:sp>
      <p:sp>
        <p:nvSpPr>
          <p:cNvPr id="64" name="Rectangle 63"/>
          <p:cNvSpPr/>
          <p:nvPr/>
        </p:nvSpPr>
        <p:spPr>
          <a:xfrm>
            <a:off x="251582" y="5611003"/>
            <a:ext cx="3045041" cy="338554"/>
          </a:xfrm>
          <a:prstGeom prst="rect">
            <a:avLst/>
          </a:prstGeom>
          <a:noFill/>
        </p:spPr>
        <p:txBody>
          <a:bodyPr wrap="square" rtlCol="0">
            <a:spAutoFit/>
          </a:bodyPr>
          <a:lstStyle/>
          <a:p>
            <a:r>
              <a:rPr lang="en-US" altLang="zh-CN" sz="1600" dirty="0">
                <a:solidFill>
                  <a:schemeClr val="accent6"/>
                </a:solidFill>
                <a:latin typeface="Arial"/>
                <a:cs typeface="Arial"/>
              </a:rPr>
              <a:t>compare the head of each list</a:t>
            </a:r>
            <a:endParaRPr lang="en-US" sz="1600" dirty="0">
              <a:solidFill>
                <a:schemeClr val="accent6"/>
              </a:solidFill>
              <a:latin typeface="Arial"/>
              <a:cs typeface="Arial"/>
            </a:endParaRPr>
          </a:p>
        </p:txBody>
      </p:sp>
      <p:cxnSp>
        <p:nvCxnSpPr>
          <p:cNvPr id="5" name="Straight Arrow Connector 4"/>
          <p:cNvCxnSpPr/>
          <p:nvPr/>
        </p:nvCxnSpPr>
        <p:spPr>
          <a:xfrm flipH="1">
            <a:off x="2312433" y="5306495"/>
            <a:ext cx="31985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62" idx="1"/>
          </p:cNvCxnSpPr>
          <p:nvPr/>
        </p:nvCxnSpPr>
        <p:spPr>
          <a:xfrm flipH="1" flipV="1">
            <a:off x="2312433" y="4020288"/>
            <a:ext cx="264537" cy="889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H="1" flipV="1">
            <a:off x="2178833" y="2434575"/>
            <a:ext cx="319856" cy="2493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684989" y="4094479"/>
            <a:ext cx="1472378" cy="646331"/>
          </a:xfrm>
          <a:prstGeom prst="rect">
            <a:avLst/>
          </a:prstGeom>
          <a:noFill/>
        </p:spPr>
        <p:txBody>
          <a:bodyPr wrap="square" rtlCol="0">
            <a:spAutoFit/>
          </a:bodyPr>
          <a:lstStyle/>
          <a:p>
            <a:r>
              <a:rPr lang="en-US" sz="1200" dirty="0">
                <a:solidFill>
                  <a:schemeClr val="accent6"/>
                </a:solidFill>
                <a:latin typeface="Arial"/>
                <a:cs typeface="Arial"/>
              </a:rPr>
              <a:t>*Asymptotics is not the only measure of performance</a:t>
            </a:r>
          </a:p>
        </p:txBody>
      </p:sp>
    </p:spTree>
    <p:extLst>
      <p:ext uri="{BB962C8B-B14F-4D97-AF65-F5344CB8AC3E}">
        <p14:creationId xmlns:p14="http://schemas.microsoft.com/office/powerpoint/2010/main" val="12218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dissolve">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dissolv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dissolv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dissolve">
                                      <p:cBhvr>
                                        <p:cTn id="59" dur="500"/>
                                        <p:tgtEl>
                                          <p:spTgt spid="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dissolv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dissolve">
                                      <p:cBhvr>
                                        <p:cTn id="72" dur="500"/>
                                        <p:tgtEl>
                                          <p:spTgt spid="2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dissolve">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dissolve">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dissolve">
                                      <p:cBhvr>
                                        <p:cTn id="95" dur="500"/>
                                        <p:tgtEl>
                                          <p:spTgt spid="58"/>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dissolve">
                                      <p:cBhvr>
                                        <p:cTn id="100" dur="500"/>
                                        <p:tgtEl>
                                          <p:spTgt spid="6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dissolve">
                                      <p:cBhvr>
                                        <p:cTn id="103" dur="500"/>
                                        <p:tgtEl>
                                          <p:spTgt spid="55"/>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dissolve">
                                      <p:cBhvr>
                                        <p:cTn id="108" dur="500"/>
                                        <p:tgtEl>
                                          <p:spTgt spid="4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dissolve">
                                      <p:cBhvr>
                                        <p:cTn id="113" dur="500"/>
                                        <p:tgtEl>
                                          <p:spTgt spid="59"/>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dissolve">
                                      <p:cBhvr>
                                        <p:cTn id="118" dur="500"/>
                                        <p:tgtEl>
                                          <p:spTgt spid="4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dissolve">
                                      <p:cBhvr>
                                        <p:cTn id="123" dur="500"/>
                                        <p:tgtEl>
                                          <p:spTgt spid="6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dissolve">
                                      <p:cBhvr>
                                        <p:cTn id="128" dur="500"/>
                                        <p:tgtEl>
                                          <p:spTgt spid="61"/>
                                        </p:tgtEl>
                                      </p:cBhvr>
                                    </p:animEffect>
                                  </p:childTnLst>
                                </p:cTn>
                              </p:par>
                              <p:par>
                                <p:cTn id="129" presetID="9" presetClass="entr" presetSubtype="0" fill="hold" nodeType="with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dissolve">
                                      <p:cBhvr>
                                        <p:cTn id="131" dur="500"/>
                                        <p:tgtEl>
                                          <p:spTgt spid="5"/>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2"/>
                                        </p:tgtEl>
                                        <p:attrNameLst>
                                          <p:attrName>style.visibility</p:attrName>
                                        </p:attrNameLst>
                                      </p:cBhvr>
                                      <p:to>
                                        <p:strVal val="visible"/>
                                      </p:to>
                                    </p:set>
                                    <p:animEffect transition="in" filter="dissolve">
                                      <p:cBhvr>
                                        <p:cTn id="136" dur="500"/>
                                        <p:tgtEl>
                                          <p:spTgt spid="62"/>
                                        </p:tgtEl>
                                      </p:cBhvr>
                                    </p:animEffect>
                                  </p:childTnLst>
                                </p:cTn>
                              </p:par>
                              <p:par>
                                <p:cTn id="137" presetID="9" presetClass="entr" presetSubtype="0"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dissolve">
                                      <p:cBhvr>
                                        <p:cTn id="139" dur="500"/>
                                        <p:tgtEl>
                                          <p:spTgt spid="66"/>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63"/>
                                        </p:tgtEl>
                                        <p:attrNameLst>
                                          <p:attrName>style.visibility</p:attrName>
                                        </p:attrNameLst>
                                      </p:cBhvr>
                                      <p:to>
                                        <p:strVal val="visible"/>
                                      </p:to>
                                    </p:set>
                                    <p:animEffect transition="in" filter="dissolve">
                                      <p:cBhvr>
                                        <p:cTn id="144" dur="500"/>
                                        <p:tgtEl>
                                          <p:spTgt spid="63"/>
                                        </p:tgtEl>
                                      </p:cBhvr>
                                    </p:animEffect>
                                  </p:childTnLst>
                                </p:cTn>
                              </p:par>
                              <p:par>
                                <p:cTn id="145" presetID="9" presetClass="entr" presetSubtype="0" fill="hold" nodeType="with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dissolve">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dissolve">
                                      <p:cBhvr>
                                        <p:cTn id="152" dur="500"/>
                                        <p:tgtEl>
                                          <p:spTgt spid="6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dissolve">
                                      <p:cBhvr>
                                        <p:cTn id="15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37" grpId="0" animBg="1"/>
      <p:bldP spid="4" grpId="0" animBg="1"/>
      <p:bldP spid="17" grpId="0" animBg="1"/>
      <p:bldP spid="18" grpId="0" animBg="1"/>
      <p:bldP spid="19" grpId="0" animBg="1"/>
      <p:bldP spid="20" grpId="0" animBg="1"/>
      <p:bldP spid="21" grpId="0" animBg="1"/>
      <p:bldP spid="22" grpId="0" animBg="1"/>
      <p:bldP spid="23" grpId="0" animBg="1"/>
      <p:bldP spid="24" grpId="0" animBg="1"/>
      <p:bldP spid="25" grpId="0" animBg="1"/>
      <p:bldP spid="38" grpId="0" animBg="1"/>
      <p:bldP spid="52" grpId="0"/>
      <p:bldP spid="53" grpId="0"/>
      <p:bldP spid="56" grpId="0" animBg="1"/>
      <p:bldP spid="57" grpId="0" animBg="1"/>
      <p:bldP spid="58" grpId="0" animBg="1"/>
      <p:bldP spid="59" grpId="0" animBg="1"/>
      <p:bldP spid="60" grpId="0" animBg="1"/>
      <p:bldP spid="61" grpId="0" animBg="1"/>
      <p:bldP spid="62" grpId="0" animBg="1"/>
      <p:bldP spid="63" grpId="0" animBg="1"/>
      <p:bldP spid="65" grpId="0" animBg="1"/>
      <p:bldP spid="64" grpId="0"/>
      <p:bldP spid="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a:t>Merge Sort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p>
          <a:p>
            <a:pPr marL="11206">
              <a:spcBef>
                <a:spcPts val="97"/>
              </a:spcBef>
            </a:pPr>
            <a:r>
              <a:rPr sz="1191" dirty="0">
                <a:latin typeface="Lucida Sans Typewriter"/>
                <a:cs typeface="Lucida Sans Typewriter"/>
              </a:rPr>
              <a:t>{</a:t>
            </a: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a:latin typeface="Arial"/>
                <a:cs typeface="Arial"/>
              </a:rPr>
              <a:t>Merge Sort: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a:latin typeface="Arial"/>
                <a:cs typeface="Arial"/>
              </a:rPr>
              <a:t>Merge Sort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a:latin typeface="Arial"/>
                <a:cs typeface="Arial"/>
              </a:rPr>
              <a:t>Merge Sort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mc:Choice xmlns:a14="http://schemas.microsoft.com/office/drawing/2010/main"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lang="en-GB" sz="2000" spc="-5" dirty="0">
                    <a:latin typeface="Arial" panose="020B0604020202020204" pitchFamily="34" charset="0"/>
                    <a:cs typeface="Arial" panose="020B0604020202020204" pitchFamily="34" charset="0"/>
                  </a:rPr>
                  <a:t>Merge 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290" t="-5348" r="-2004" b="-12834"/>
                </a:stretch>
              </a:blipFill>
            </p:spPr>
            <p:txBody>
              <a:bodyPr/>
              <a:lstStyle/>
              <a:p>
                <a:r>
                  <a:rPr lang="en-SE">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a:latin typeface="Arial"/>
                <a:cs typeface="Arial"/>
              </a:rPr>
              <a:t>Merge Sort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2650694974"/>
              </p:ext>
            </p:extLst>
          </p:nvPr>
        </p:nvGraphicFramePr>
        <p:xfrm>
          <a:off x="704118" y="1840564"/>
          <a:ext cx="7982681" cy="460976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Average case complexity 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 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D514-2C8E-4BE7-F83C-50A496E61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33EB3-41DD-4206-4850-E9734482D07F}"/>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BC770CBA-F9A7-6C45-BB97-A8BFF62436AD}"/>
              </a:ext>
            </a:extLst>
          </p:cNvPr>
          <p:cNvSpPr>
            <a:spLocks noGrp="1"/>
          </p:cNvSpPr>
          <p:nvPr>
            <p:ph idx="1"/>
          </p:nvPr>
        </p:nvSpPr>
        <p:spPr>
          <a:xfrm>
            <a:off x="0" y="1198017"/>
            <a:ext cx="6116781" cy="3023349"/>
          </a:xfrm>
        </p:spPr>
        <p:txBody>
          <a:bodyPr>
            <a:normAutofit fontScale="92500" lnSpcReduction="2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p:txBody>
      </p:sp>
      <p:sp>
        <p:nvSpPr>
          <p:cNvPr id="21" name="Rectangle 20">
            <a:extLst>
              <a:ext uri="{FF2B5EF4-FFF2-40B4-BE49-F238E27FC236}">
                <a16:creationId xmlns:a16="http://schemas.microsoft.com/office/drawing/2014/main" id="{6C31811F-9CAD-3E11-6CCD-C7456AC60782}"/>
              </a:ext>
            </a:extLst>
          </p:cNvPr>
          <p:cNvSpPr/>
          <p:nvPr/>
        </p:nvSpPr>
        <p:spPr>
          <a:xfrm>
            <a:off x="1465219" y="5091061"/>
            <a:ext cx="4132642"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8E675F2-2185-2727-B905-D1206166D6E6}"/>
              </a:ext>
            </a:extLst>
          </p:cNvPr>
          <p:cNvSpPr/>
          <p:nvPr/>
        </p:nvSpPr>
        <p:spPr>
          <a:xfrm>
            <a:off x="1465218" y="4274987"/>
            <a:ext cx="4132643" cy="1384995"/>
          </a:xfrm>
          <a:prstGeom prst="rect">
            <a:avLst/>
          </a:prstGeom>
          <a:ln>
            <a:solidFill>
              <a:schemeClr val="accent1"/>
            </a:solidFill>
          </a:ln>
        </p:spPr>
        <p:txBody>
          <a:bodyPr wrap="square">
            <a:spAutoFit/>
          </a:bodyPr>
          <a:lstStyle/>
          <a:p>
            <a:r>
              <a:rPr lang="en-US" sz="1400" u="sng" dirty="0">
                <a:latin typeface="Arial"/>
                <a:cs typeface="Arial"/>
              </a:rPr>
              <a:t>S</a:t>
            </a:r>
            <a:r>
              <a:rPr lang="en-US" altLang="zh-CN" sz="1400" u="sng" dirty="0">
                <a:latin typeface="Arial"/>
                <a:cs typeface="Arial"/>
              </a:rPr>
              <a:t>election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sz="1400" b="1" dirty="0">
                <a:latin typeface="CenturyGothic"/>
              </a:rPr>
              <a:t>0</a:t>
            </a:r>
            <a:r>
              <a:rPr lang="en-US" sz="1400" dirty="0">
                <a:latin typeface="CenturyGothic"/>
              </a:rPr>
              <a:t> to </a:t>
            </a:r>
            <a:r>
              <a:rPr lang="en-US" sz="1400" b="1" dirty="0">
                <a:latin typeface="CenturyGothic"/>
              </a:rPr>
              <a:t>length-2</a:t>
            </a:r>
            <a:r>
              <a:rPr lang="en-US" sz="1400" dirty="0">
                <a:latin typeface="CenturyGothic"/>
              </a:rPr>
              <a:t> </a:t>
            </a:r>
          </a:p>
          <a:p>
            <a:endParaRPr lang="en-US" sz="1400" dirty="0">
              <a:latin typeface="CenturyGothic"/>
            </a:endParaRPr>
          </a:p>
          <a:p>
            <a:r>
              <a:rPr lang="en-US" sz="1400" dirty="0">
                <a:latin typeface="CenturyGothic"/>
              </a:rPr>
              <a:t>Find smallest element in </a:t>
            </a:r>
            <a:r>
              <a:rPr lang="en-US" sz="1400" b="1" dirty="0">
                <a:latin typeface="CenturyGothic"/>
              </a:rPr>
              <a:t>positions i </a:t>
            </a:r>
            <a:r>
              <a:rPr lang="en-US" sz="1400" dirty="0">
                <a:latin typeface="CenturyGothic"/>
              </a:rPr>
              <a:t>to</a:t>
            </a:r>
            <a:r>
              <a:rPr lang="en-US" sz="1400" b="1" dirty="0">
                <a:latin typeface="CenturyGothic"/>
              </a:rPr>
              <a:t> length-1</a:t>
            </a:r>
            <a:r>
              <a:rPr lang="en-US" sz="1400" dirty="0">
                <a:latin typeface="CenturyGothic"/>
              </a:rPr>
              <a:t> </a:t>
            </a:r>
          </a:p>
          <a:p>
            <a:r>
              <a:rPr lang="en-US" sz="1400" dirty="0">
                <a:latin typeface="CenturyGothic"/>
              </a:rPr>
              <a:t>Swap it with element in </a:t>
            </a:r>
            <a:r>
              <a:rPr lang="en-US" sz="1400" b="1" dirty="0">
                <a:latin typeface="CenturyGothic"/>
              </a:rPr>
              <a:t>position i </a:t>
            </a:r>
          </a:p>
        </p:txBody>
      </p:sp>
      <p:sp>
        <p:nvSpPr>
          <p:cNvPr id="7" name="Rectangle 6">
            <a:extLst>
              <a:ext uri="{FF2B5EF4-FFF2-40B4-BE49-F238E27FC236}">
                <a16:creationId xmlns:a16="http://schemas.microsoft.com/office/drawing/2014/main" id="{97FF3F7F-BEBC-2AF2-669F-A850BEE36A72}"/>
              </a:ext>
            </a:extLst>
          </p:cNvPr>
          <p:cNvSpPr/>
          <p:nvPr/>
        </p:nvSpPr>
        <p:spPr>
          <a:xfrm>
            <a:off x="1673712" y="5992071"/>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8" name="Rectangle 7">
            <a:extLst>
              <a:ext uri="{FF2B5EF4-FFF2-40B4-BE49-F238E27FC236}">
                <a16:creationId xmlns:a16="http://schemas.microsoft.com/office/drawing/2014/main" id="{AFADC91C-175D-0627-5736-F4851DC5AD6B}"/>
              </a:ext>
            </a:extLst>
          </p:cNvPr>
          <p:cNvSpPr/>
          <p:nvPr/>
        </p:nvSpPr>
        <p:spPr>
          <a:xfrm>
            <a:off x="2078229" y="5992071"/>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9" name="Rectangle 8">
            <a:extLst>
              <a:ext uri="{FF2B5EF4-FFF2-40B4-BE49-F238E27FC236}">
                <a16:creationId xmlns:a16="http://schemas.microsoft.com/office/drawing/2014/main" id="{4EF2F305-511A-6289-2B74-B33D38B1B7CE}"/>
              </a:ext>
            </a:extLst>
          </p:cNvPr>
          <p:cNvSpPr/>
          <p:nvPr/>
        </p:nvSpPr>
        <p:spPr>
          <a:xfrm>
            <a:off x="2482746"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0" name="Rectangle 9">
            <a:extLst>
              <a:ext uri="{FF2B5EF4-FFF2-40B4-BE49-F238E27FC236}">
                <a16:creationId xmlns:a16="http://schemas.microsoft.com/office/drawing/2014/main" id="{80C2C76B-9C0B-F423-B299-600907083C97}"/>
              </a:ext>
            </a:extLst>
          </p:cNvPr>
          <p:cNvSpPr/>
          <p:nvPr/>
        </p:nvSpPr>
        <p:spPr>
          <a:xfrm>
            <a:off x="2887263"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1" name="Rectangle 10">
            <a:extLst>
              <a:ext uri="{FF2B5EF4-FFF2-40B4-BE49-F238E27FC236}">
                <a16:creationId xmlns:a16="http://schemas.microsoft.com/office/drawing/2014/main" id="{640EE811-3FD1-F255-F44A-78DED4D4057B}"/>
              </a:ext>
            </a:extLst>
          </p:cNvPr>
          <p:cNvSpPr/>
          <p:nvPr/>
        </p:nvSpPr>
        <p:spPr>
          <a:xfrm>
            <a:off x="3291780"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2" name="Rectangle 11">
            <a:extLst>
              <a:ext uri="{FF2B5EF4-FFF2-40B4-BE49-F238E27FC236}">
                <a16:creationId xmlns:a16="http://schemas.microsoft.com/office/drawing/2014/main" id="{37165D6C-0607-2462-D4F6-B533352B3A3B}"/>
              </a:ext>
            </a:extLst>
          </p:cNvPr>
          <p:cNvSpPr/>
          <p:nvPr/>
        </p:nvSpPr>
        <p:spPr>
          <a:xfrm>
            <a:off x="3696297" y="5992071"/>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cxnSp>
        <p:nvCxnSpPr>
          <p:cNvPr id="13" name="Straight Connector 12">
            <a:extLst>
              <a:ext uri="{FF2B5EF4-FFF2-40B4-BE49-F238E27FC236}">
                <a16:creationId xmlns:a16="http://schemas.microsoft.com/office/drawing/2014/main" id="{C6EC2DEA-480E-01D7-2417-6EBFA95FFBE4}"/>
              </a:ext>
            </a:extLst>
          </p:cNvPr>
          <p:cNvCxnSpPr/>
          <p:nvPr/>
        </p:nvCxnSpPr>
        <p:spPr>
          <a:xfrm>
            <a:off x="2482746" y="592554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Freeform 13">
            <a:extLst>
              <a:ext uri="{FF2B5EF4-FFF2-40B4-BE49-F238E27FC236}">
                <a16:creationId xmlns:a16="http://schemas.microsoft.com/office/drawing/2014/main" id="{D14F6E92-7388-D21E-DEC3-0FF2D70BA4F2}"/>
              </a:ext>
            </a:extLst>
          </p:cNvPr>
          <p:cNvSpPr/>
          <p:nvPr/>
        </p:nvSpPr>
        <p:spPr>
          <a:xfrm>
            <a:off x="2642015" y="5775991"/>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2F526E25-3B79-9D93-EF69-FD42BD205401}"/>
              </a:ext>
            </a:extLst>
          </p:cNvPr>
          <p:cNvSpPr txBox="1"/>
          <p:nvPr/>
        </p:nvSpPr>
        <p:spPr>
          <a:xfrm>
            <a:off x="1870379" y="6377775"/>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9" name="TextBox 18">
            <a:extLst>
              <a:ext uri="{FF2B5EF4-FFF2-40B4-BE49-F238E27FC236}">
                <a16:creationId xmlns:a16="http://schemas.microsoft.com/office/drawing/2014/main" id="{69DD2F77-01BC-3986-AD01-B9D025531C3C}"/>
              </a:ext>
            </a:extLst>
          </p:cNvPr>
          <p:cNvSpPr txBox="1"/>
          <p:nvPr/>
        </p:nvSpPr>
        <p:spPr>
          <a:xfrm>
            <a:off x="2887263" y="6383147"/>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20" name="Rectangle 19">
            <a:extLst>
              <a:ext uri="{FF2B5EF4-FFF2-40B4-BE49-F238E27FC236}">
                <a16:creationId xmlns:a16="http://schemas.microsoft.com/office/drawing/2014/main" id="{F23C0869-4CF3-8F9E-D734-4953D2FC1ED2}"/>
              </a:ext>
            </a:extLst>
          </p:cNvPr>
          <p:cNvSpPr/>
          <p:nvPr/>
        </p:nvSpPr>
        <p:spPr>
          <a:xfrm>
            <a:off x="1465219" y="5659982"/>
            <a:ext cx="2863855"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018120C-1F91-F093-F225-A0AB9499E467}"/>
              </a:ext>
            </a:extLst>
          </p:cNvPr>
          <p:cNvSpPr txBox="1"/>
          <p:nvPr/>
        </p:nvSpPr>
        <p:spPr>
          <a:xfrm>
            <a:off x="2796772" y="6027630"/>
            <a:ext cx="997313" cy="276999"/>
          </a:xfrm>
          <a:prstGeom prst="rect">
            <a:avLst/>
          </a:prstGeom>
          <a:noFill/>
        </p:spPr>
        <p:txBody>
          <a:bodyPr wrap="none" rtlCol="0">
            <a:spAutoFit/>
          </a:bodyPr>
          <a:lstStyle/>
          <a:p>
            <a:r>
              <a:rPr lang="en-US" sz="1200" dirty="0">
                <a:latin typeface="Arial"/>
                <a:cs typeface="Arial"/>
              </a:rPr>
              <a:t>which</a:t>
            </a:r>
            <a:r>
              <a:rPr lang="zh-CN" altLang="en-US" sz="1200" dirty="0">
                <a:latin typeface="Arial"/>
                <a:cs typeface="Arial"/>
              </a:rPr>
              <a:t> </a:t>
            </a:r>
            <a:r>
              <a:rPr lang="en-US" altLang="zh-CN" sz="1200" dirty="0">
                <a:latin typeface="Arial"/>
                <a:cs typeface="Arial"/>
              </a:rPr>
              <a:t>next?</a:t>
            </a:r>
            <a:endParaRPr lang="en-US" sz="1200" dirty="0">
              <a:latin typeface="Arial"/>
              <a:cs typeface="Arial"/>
            </a:endParaRPr>
          </a:p>
        </p:txBody>
      </p:sp>
      <p:sp>
        <p:nvSpPr>
          <p:cNvPr id="37" name="TextBox 36">
            <a:extLst>
              <a:ext uri="{FF2B5EF4-FFF2-40B4-BE49-F238E27FC236}">
                <a16:creationId xmlns:a16="http://schemas.microsoft.com/office/drawing/2014/main" id="{180FE2D0-A2C4-4BFA-3D6D-3F05485CABBF}"/>
              </a:ext>
            </a:extLst>
          </p:cNvPr>
          <p:cNvSpPr txBox="1"/>
          <p:nvPr/>
        </p:nvSpPr>
        <p:spPr>
          <a:xfrm>
            <a:off x="2541736" y="6373754"/>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grpSp>
        <p:nvGrpSpPr>
          <p:cNvPr id="4" name="Group 3">
            <a:extLst>
              <a:ext uri="{FF2B5EF4-FFF2-40B4-BE49-F238E27FC236}">
                <a16:creationId xmlns:a16="http://schemas.microsoft.com/office/drawing/2014/main" id="{79710722-ED1D-E568-274D-77EF309F4C38}"/>
              </a:ext>
            </a:extLst>
          </p:cNvPr>
          <p:cNvGrpSpPr/>
          <p:nvPr/>
        </p:nvGrpSpPr>
        <p:grpSpPr>
          <a:xfrm>
            <a:off x="6259698" y="2011037"/>
            <a:ext cx="2427102" cy="385704"/>
            <a:chOff x="745878" y="2668398"/>
            <a:chExt cx="2427102" cy="385704"/>
          </a:xfrm>
        </p:grpSpPr>
        <p:sp>
          <p:nvSpPr>
            <p:cNvPr id="6" name="Rectangle 5">
              <a:extLst>
                <a:ext uri="{FF2B5EF4-FFF2-40B4-BE49-F238E27FC236}">
                  <a16:creationId xmlns:a16="http://schemas.microsoft.com/office/drawing/2014/main" id="{4F4C69C5-E308-DBB9-5250-89F948A5FDA3}"/>
                </a:ext>
              </a:extLst>
            </p:cNvPr>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5" name="Rectangle 14">
              <a:extLst>
                <a:ext uri="{FF2B5EF4-FFF2-40B4-BE49-F238E27FC236}">
                  <a16:creationId xmlns:a16="http://schemas.microsoft.com/office/drawing/2014/main" id="{9F0A5326-4826-C2A1-CE4D-7E2D7BFCEE6D}"/>
                </a:ext>
              </a:extLst>
            </p:cNvPr>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6" name="Rectangle 15">
              <a:extLst>
                <a:ext uri="{FF2B5EF4-FFF2-40B4-BE49-F238E27FC236}">
                  <a16:creationId xmlns:a16="http://schemas.microsoft.com/office/drawing/2014/main" id="{9C6EC459-A7AC-3E79-EAE8-DE54FA7E8ABC}"/>
                </a:ext>
              </a:extLst>
            </p:cNvPr>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7" name="Rectangle 16">
              <a:extLst>
                <a:ext uri="{FF2B5EF4-FFF2-40B4-BE49-F238E27FC236}">
                  <a16:creationId xmlns:a16="http://schemas.microsoft.com/office/drawing/2014/main" id="{0B2BD611-BDDC-3B55-25EB-6E54A3800E6E}"/>
                </a:ext>
              </a:extLst>
            </p:cNvPr>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2" name="Rectangle 21">
              <a:extLst>
                <a:ext uri="{FF2B5EF4-FFF2-40B4-BE49-F238E27FC236}">
                  <a16:creationId xmlns:a16="http://schemas.microsoft.com/office/drawing/2014/main" id="{19E15234-F932-D5B0-76BC-9A17DA631D5D}"/>
                </a:ext>
              </a:extLst>
            </p:cNvPr>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3" name="Rectangle 22">
              <a:extLst>
                <a:ext uri="{FF2B5EF4-FFF2-40B4-BE49-F238E27FC236}">
                  <a16:creationId xmlns:a16="http://schemas.microsoft.com/office/drawing/2014/main" id="{4A9D1C39-7911-DCD0-AEFA-FC08ACFA8734}"/>
                </a:ext>
              </a:extLst>
            </p:cNvPr>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24" name="Group 23">
            <a:extLst>
              <a:ext uri="{FF2B5EF4-FFF2-40B4-BE49-F238E27FC236}">
                <a16:creationId xmlns:a16="http://schemas.microsoft.com/office/drawing/2014/main" id="{DC17D75F-D040-A693-329E-37D55C388406}"/>
              </a:ext>
            </a:extLst>
          </p:cNvPr>
          <p:cNvGrpSpPr/>
          <p:nvPr/>
        </p:nvGrpSpPr>
        <p:grpSpPr>
          <a:xfrm>
            <a:off x="6259698" y="2683018"/>
            <a:ext cx="2427102" cy="385704"/>
            <a:chOff x="745878" y="3350002"/>
            <a:chExt cx="2427102" cy="385704"/>
          </a:xfrm>
        </p:grpSpPr>
        <p:sp>
          <p:nvSpPr>
            <p:cNvPr id="25" name="Rectangle 24">
              <a:extLst>
                <a:ext uri="{FF2B5EF4-FFF2-40B4-BE49-F238E27FC236}">
                  <a16:creationId xmlns:a16="http://schemas.microsoft.com/office/drawing/2014/main" id="{8DA62EDE-A347-553D-E02E-66406F987F78}"/>
                </a:ext>
              </a:extLst>
            </p:cNvPr>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6" name="Rectangle 25">
              <a:extLst>
                <a:ext uri="{FF2B5EF4-FFF2-40B4-BE49-F238E27FC236}">
                  <a16:creationId xmlns:a16="http://schemas.microsoft.com/office/drawing/2014/main" id="{A19BD147-1466-D293-A7D7-C551991AAECD}"/>
                </a:ext>
              </a:extLst>
            </p:cNvPr>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27" name="Rectangle 26">
              <a:extLst>
                <a:ext uri="{FF2B5EF4-FFF2-40B4-BE49-F238E27FC236}">
                  <a16:creationId xmlns:a16="http://schemas.microsoft.com/office/drawing/2014/main" id="{0B397FE6-575E-C03C-C65C-2483E1632084}"/>
                </a:ext>
              </a:extLst>
            </p:cNvPr>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8" name="Rectangle 27">
              <a:extLst>
                <a:ext uri="{FF2B5EF4-FFF2-40B4-BE49-F238E27FC236}">
                  <a16:creationId xmlns:a16="http://schemas.microsoft.com/office/drawing/2014/main" id="{3D72E3C3-BA80-EBBA-1F7E-157792DC728F}"/>
                </a:ext>
              </a:extLst>
            </p:cNvPr>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9" name="Rectangle 28">
              <a:extLst>
                <a:ext uri="{FF2B5EF4-FFF2-40B4-BE49-F238E27FC236}">
                  <a16:creationId xmlns:a16="http://schemas.microsoft.com/office/drawing/2014/main" id="{2FB60A87-0910-7E6A-449E-097652FF64F1}"/>
                </a:ext>
              </a:extLst>
            </p:cNvPr>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0" name="Rectangle 29">
              <a:extLst>
                <a:ext uri="{FF2B5EF4-FFF2-40B4-BE49-F238E27FC236}">
                  <a16:creationId xmlns:a16="http://schemas.microsoft.com/office/drawing/2014/main" id="{9ACBF623-F736-711B-7484-BDA117D40388}"/>
                </a:ext>
              </a:extLst>
            </p:cNvPr>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31" name="Group 30">
            <a:extLst>
              <a:ext uri="{FF2B5EF4-FFF2-40B4-BE49-F238E27FC236}">
                <a16:creationId xmlns:a16="http://schemas.microsoft.com/office/drawing/2014/main" id="{48033188-99B2-6438-BAFF-C592045B919E}"/>
              </a:ext>
            </a:extLst>
          </p:cNvPr>
          <p:cNvGrpSpPr/>
          <p:nvPr/>
        </p:nvGrpSpPr>
        <p:grpSpPr>
          <a:xfrm>
            <a:off x="6259697" y="3354999"/>
            <a:ext cx="2427102" cy="385704"/>
            <a:chOff x="745877" y="4156691"/>
            <a:chExt cx="2427102" cy="385704"/>
          </a:xfrm>
        </p:grpSpPr>
        <p:sp>
          <p:nvSpPr>
            <p:cNvPr id="32" name="Rectangle 31">
              <a:extLst>
                <a:ext uri="{FF2B5EF4-FFF2-40B4-BE49-F238E27FC236}">
                  <a16:creationId xmlns:a16="http://schemas.microsoft.com/office/drawing/2014/main" id="{888B6A8C-CFC2-6EE0-EB5E-BE4FF34204C4}"/>
                </a:ext>
              </a:extLst>
            </p:cNvPr>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3" name="Rectangle 32">
              <a:extLst>
                <a:ext uri="{FF2B5EF4-FFF2-40B4-BE49-F238E27FC236}">
                  <a16:creationId xmlns:a16="http://schemas.microsoft.com/office/drawing/2014/main" id="{3A153D7B-D629-BB89-12EE-898520F86702}"/>
                </a:ext>
              </a:extLst>
            </p:cNvPr>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34" name="Rectangle 33">
              <a:extLst>
                <a:ext uri="{FF2B5EF4-FFF2-40B4-BE49-F238E27FC236}">
                  <a16:creationId xmlns:a16="http://schemas.microsoft.com/office/drawing/2014/main" id="{DCFF47DC-392B-3B96-F988-4B9B7CA537F1}"/>
                </a:ext>
              </a:extLst>
            </p:cNvPr>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36" name="Rectangle 35">
              <a:extLst>
                <a:ext uri="{FF2B5EF4-FFF2-40B4-BE49-F238E27FC236}">
                  <a16:creationId xmlns:a16="http://schemas.microsoft.com/office/drawing/2014/main" id="{8F419A57-5593-B9C5-02E9-183BAD5928AB}"/>
                </a:ext>
              </a:extLst>
            </p:cNvPr>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38" name="Rectangle 37">
              <a:extLst>
                <a:ext uri="{FF2B5EF4-FFF2-40B4-BE49-F238E27FC236}">
                  <a16:creationId xmlns:a16="http://schemas.microsoft.com/office/drawing/2014/main" id="{A18D1E8F-092C-9FB7-F748-B85E6E829C6D}"/>
                </a:ext>
              </a:extLst>
            </p:cNvPr>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9" name="Rectangle 38">
              <a:extLst>
                <a:ext uri="{FF2B5EF4-FFF2-40B4-BE49-F238E27FC236}">
                  <a16:creationId xmlns:a16="http://schemas.microsoft.com/office/drawing/2014/main" id="{B78B2F19-681B-41A7-2222-81190A762994}"/>
                </a:ext>
              </a:extLst>
            </p:cNvPr>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0" name="Group 39">
            <a:extLst>
              <a:ext uri="{FF2B5EF4-FFF2-40B4-BE49-F238E27FC236}">
                <a16:creationId xmlns:a16="http://schemas.microsoft.com/office/drawing/2014/main" id="{90D292C5-5765-6EEF-31DF-C6E126FAEA0A}"/>
              </a:ext>
            </a:extLst>
          </p:cNvPr>
          <p:cNvGrpSpPr/>
          <p:nvPr/>
        </p:nvGrpSpPr>
        <p:grpSpPr>
          <a:xfrm>
            <a:off x="6259698" y="4026980"/>
            <a:ext cx="2427102" cy="385704"/>
            <a:chOff x="745878" y="4924892"/>
            <a:chExt cx="2427102" cy="385704"/>
          </a:xfrm>
        </p:grpSpPr>
        <p:sp>
          <p:nvSpPr>
            <p:cNvPr id="41" name="Rectangle 40">
              <a:extLst>
                <a:ext uri="{FF2B5EF4-FFF2-40B4-BE49-F238E27FC236}">
                  <a16:creationId xmlns:a16="http://schemas.microsoft.com/office/drawing/2014/main" id="{A9C96D51-87AF-0781-B739-5C9B08DD6765}"/>
                </a:ext>
              </a:extLst>
            </p:cNvPr>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42" name="Rectangle 41">
              <a:extLst>
                <a:ext uri="{FF2B5EF4-FFF2-40B4-BE49-F238E27FC236}">
                  <a16:creationId xmlns:a16="http://schemas.microsoft.com/office/drawing/2014/main" id="{A0B96FB1-D2C2-2E39-69AA-FCE70FDA3592}"/>
                </a:ext>
              </a:extLst>
            </p:cNvPr>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43" name="Rectangle 42">
              <a:extLst>
                <a:ext uri="{FF2B5EF4-FFF2-40B4-BE49-F238E27FC236}">
                  <a16:creationId xmlns:a16="http://schemas.microsoft.com/office/drawing/2014/main" id="{A17F6957-0029-8CA0-4CD3-6A29F083EAF6}"/>
                </a:ext>
              </a:extLst>
            </p:cNvPr>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44" name="Rectangle 43">
              <a:extLst>
                <a:ext uri="{FF2B5EF4-FFF2-40B4-BE49-F238E27FC236}">
                  <a16:creationId xmlns:a16="http://schemas.microsoft.com/office/drawing/2014/main" id="{AD13C441-6590-CE3D-5186-04BF5F244A6B}"/>
                </a:ext>
              </a:extLst>
            </p:cNvPr>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45" name="Rectangle 44">
              <a:extLst>
                <a:ext uri="{FF2B5EF4-FFF2-40B4-BE49-F238E27FC236}">
                  <a16:creationId xmlns:a16="http://schemas.microsoft.com/office/drawing/2014/main" id="{C7C31662-C97B-71D0-9471-6BBAA2E9B355}"/>
                </a:ext>
              </a:extLst>
            </p:cNvPr>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46" name="Rectangle 45">
              <a:extLst>
                <a:ext uri="{FF2B5EF4-FFF2-40B4-BE49-F238E27FC236}">
                  <a16:creationId xmlns:a16="http://schemas.microsoft.com/office/drawing/2014/main" id="{9E74AD9E-A63A-DBC4-FC7A-51B7B9B249C1}"/>
                </a:ext>
              </a:extLst>
            </p:cNvPr>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7" name="Group 46">
            <a:extLst>
              <a:ext uri="{FF2B5EF4-FFF2-40B4-BE49-F238E27FC236}">
                <a16:creationId xmlns:a16="http://schemas.microsoft.com/office/drawing/2014/main" id="{F2DDC57C-1CA3-E598-B9AB-44BE4C8C0EF6}"/>
              </a:ext>
            </a:extLst>
          </p:cNvPr>
          <p:cNvGrpSpPr/>
          <p:nvPr/>
        </p:nvGrpSpPr>
        <p:grpSpPr>
          <a:xfrm>
            <a:off x="6259698" y="4698961"/>
            <a:ext cx="2427102" cy="385704"/>
            <a:chOff x="745878" y="5654605"/>
            <a:chExt cx="2427102" cy="385704"/>
          </a:xfrm>
        </p:grpSpPr>
        <p:sp>
          <p:nvSpPr>
            <p:cNvPr id="48" name="Rectangle 47">
              <a:extLst>
                <a:ext uri="{FF2B5EF4-FFF2-40B4-BE49-F238E27FC236}">
                  <a16:creationId xmlns:a16="http://schemas.microsoft.com/office/drawing/2014/main" id="{DF24B494-2195-F51B-E997-833068C676F4}"/>
                </a:ext>
              </a:extLst>
            </p:cNvPr>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49" name="Rectangle 48">
              <a:extLst>
                <a:ext uri="{FF2B5EF4-FFF2-40B4-BE49-F238E27FC236}">
                  <a16:creationId xmlns:a16="http://schemas.microsoft.com/office/drawing/2014/main" id="{E64C8D1F-5EAD-A7D1-C696-0E75EFF3C7C8}"/>
                </a:ext>
              </a:extLst>
            </p:cNvPr>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50" name="Rectangle 49">
              <a:extLst>
                <a:ext uri="{FF2B5EF4-FFF2-40B4-BE49-F238E27FC236}">
                  <a16:creationId xmlns:a16="http://schemas.microsoft.com/office/drawing/2014/main" id="{DE014FE7-BAAC-BB7D-AA23-DD7086A93A3B}"/>
                </a:ext>
              </a:extLst>
            </p:cNvPr>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51" name="Rectangle 50">
              <a:extLst>
                <a:ext uri="{FF2B5EF4-FFF2-40B4-BE49-F238E27FC236}">
                  <a16:creationId xmlns:a16="http://schemas.microsoft.com/office/drawing/2014/main" id="{827B508C-F6AC-0716-3AE5-7ECE503E7885}"/>
                </a:ext>
              </a:extLst>
            </p:cNvPr>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52" name="Rectangle 51">
              <a:extLst>
                <a:ext uri="{FF2B5EF4-FFF2-40B4-BE49-F238E27FC236}">
                  <a16:creationId xmlns:a16="http://schemas.microsoft.com/office/drawing/2014/main" id="{E9565E6A-9FD7-2BF8-B983-3363C09B12A5}"/>
                </a:ext>
              </a:extLst>
            </p:cNvPr>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53" name="Rectangle 52">
              <a:extLst>
                <a:ext uri="{FF2B5EF4-FFF2-40B4-BE49-F238E27FC236}">
                  <a16:creationId xmlns:a16="http://schemas.microsoft.com/office/drawing/2014/main" id="{BAA5BCD3-566C-94E3-ABED-BA15B1E8C49A}"/>
                </a:ext>
              </a:extLst>
            </p:cNvPr>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54" name="Group 53">
            <a:extLst>
              <a:ext uri="{FF2B5EF4-FFF2-40B4-BE49-F238E27FC236}">
                <a16:creationId xmlns:a16="http://schemas.microsoft.com/office/drawing/2014/main" id="{40E55413-DB3E-250D-08A3-16DEFA30DB7C}"/>
              </a:ext>
            </a:extLst>
          </p:cNvPr>
          <p:cNvGrpSpPr/>
          <p:nvPr/>
        </p:nvGrpSpPr>
        <p:grpSpPr>
          <a:xfrm>
            <a:off x="6259697" y="5370944"/>
            <a:ext cx="2427102" cy="385704"/>
            <a:chOff x="745877" y="6288099"/>
            <a:chExt cx="2427102" cy="385704"/>
          </a:xfrm>
        </p:grpSpPr>
        <p:sp>
          <p:nvSpPr>
            <p:cNvPr id="55" name="Rectangle 54">
              <a:extLst>
                <a:ext uri="{FF2B5EF4-FFF2-40B4-BE49-F238E27FC236}">
                  <a16:creationId xmlns:a16="http://schemas.microsoft.com/office/drawing/2014/main" id="{5D745266-8EAC-3A98-2847-DA77B5F0F498}"/>
                </a:ext>
              </a:extLst>
            </p:cNvPr>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56" name="Rectangle 55">
              <a:extLst>
                <a:ext uri="{FF2B5EF4-FFF2-40B4-BE49-F238E27FC236}">
                  <a16:creationId xmlns:a16="http://schemas.microsoft.com/office/drawing/2014/main" id="{7B66A9DA-FE3E-3DAD-A69F-B62DDBED430B}"/>
                </a:ext>
              </a:extLst>
            </p:cNvPr>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57" name="Rectangle 56">
              <a:extLst>
                <a:ext uri="{FF2B5EF4-FFF2-40B4-BE49-F238E27FC236}">
                  <a16:creationId xmlns:a16="http://schemas.microsoft.com/office/drawing/2014/main" id="{F0BC35D3-3405-D175-DB2C-587281064DF9}"/>
                </a:ext>
              </a:extLst>
            </p:cNvPr>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58" name="Rectangle 57">
              <a:extLst>
                <a:ext uri="{FF2B5EF4-FFF2-40B4-BE49-F238E27FC236}">
                  <a16:creationId xmlns:a16="http://schemas.microsoft.com/office/drawing/2014/main" id="{5422A930-822A-D394-301E-47A89BB5A998}"/>
                </a:ext>
              </a:extLst>
            </p:cNvPr>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59" name="Rectangle 58">
              <a:extLst>
                <a:ext uri="{FF2B5EF4-FFF2-40B4-BE49-F238E27FC236}">
                  <a16:creationId xmlns:a16="http://schemas.microsoft.com/office/drawing/2014/main" id="{D936F45F-92AB-DF2A-A929-A727A0D3B6DC}"/>
                </a:ext>
              </a:extLst>
            </p:cNvPr>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60" name="Rectangle 59">
              <a:extLst>
                <a:ext uri="{FF2B5EF4-FFF2-40B4-BE49-F238E27FC236}">
                  <a16:creationId xmlns:a16="http://schemas.microsoft.com/office/drawing/2014/main" id="{E79AB241-D177-0465-15C1-D7353A185817}"/>
                </a:ext>
              </a:extLst>
            </p:cNvPr>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61" name="Straight Connector 60">
            <a:extLst>
              <a:ext uri="{FF2B5EF4-FFF2-40B4-BE49-F238E27FC236}">
                <a16:creationId xmlns:a16="http://schemas.microsoft.com/office/drawing/2014/main" id="{EBD81465-A45B-397D-AEBD-9653233F0F2C}"/>
              </a:ext>
            </a:extLst>
          </p:cNvPr>
          <p:cNvCxnSpPr/>
          <p:nvPr/>
        </p:nvCxnSpPr>
        <p:spPr>
          <a:xfrm>
            <a:off x="6664214" y="2614082"/>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ACFAAD4C-77FC-165D-A2A3-68F72537FFE3}"/>
              </a:ext>
            </a:extLst>
          </p:cNvPr>
          <p:cNvCxnSpPr/>
          <p:nvPr/>
        </p:nvCxnSpPr>
        <p:spPr>
          <a:xfrm>
            <a:off x="7068731" y="3288476"/>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016756B-54A8-3E02-B45F-FB54794CCEC8}"/>
              </a:ext>
            </a:extLst>
          </p:cNvPr>
          <p:cNvCxnSpPr/>
          <p:nvPr/>
        </p:nvCxnSpPr>
        <p:spPr>
          <a:xfrm>
            <a:off x="7473248" y="395324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1A7F2EC-C572-16B3-3BB0-141EF4766DA9}"/>
              </a:ext>
            </a:extLst>
          </p:cNvPr>
          <p:cNvCxnSpPr/>
          <p:nvPr/>
        </p:nvCxnSpPr>
        <p:spPr>
          <a:xfrm>
            <a:off x="7872870" y="4637264"/>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F30D355-30A1-D7F1-BB6C-B72EBCEC559B}"/>
              </a:ext>
            </a:extLst>
          </p:cNvPr>
          <p:cNvCxnSpPr/>
          <p:nvPr/>
        </p:nvCxnSpPr>
        <p:spPr>
          <a:xfrm>
            <a:off x="6259945" y="194158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6249AF2-01DC-6133-AC77-424FD722C6AD}"/>
              </a:ext>
            </a:extLst>
          </p:cNvPr>
          <p:cNvCxnSpPr/>
          <p:nvPr/>
        </p:nvCxnSpPr>
        <p:spPr>
          <a:xfrm>
            <a:off x="8272907" y="531165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7" name="Freeform 64">
            <a:extLst>
              <a:ext uri="{FF2B5EF4-FFF2-40B4-BE49-F238E27FC236}">
                <a16:creationId xmlns:a16="http://schemas.microsoft.com/office/drawing/2014/main" id="{AFF3E8A5-DF45-C60E-8663-2DD5C1A24DF9}"/>
              </a:ext>
            </a:extLst>
          </p:cNvPr>
          <p:cNvSpPr/>
          <p:nvPr/>
        </p:nvSpPr>
        <p:spPr>
          <a:xfrm>
            <a:off x="6433918" y="1736037"/>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65">
            <a:extLst>
              <a:ext uri="{FF2B5EF4-FFF2-40B4-BE49-F238E27FC236}">
                <a16:creationId xmlns:a16="http://schemas.microsoft.com/office/drawing/2014/main" id="{39EB8F61-8777-98BF-F6E5-A070AB5CEC46}"/>
              </a:ext>
            </a:extLst>
          </p:cNvPr>
          <p:cNvSpPr/>
          <p:nvPr/>
        </p:nvSpPr>
        <p:spPr>
          <a:xfrm>
            <a:off x="6811760" y="2473202"/>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6">
            <a:extLst>
              <a:ext uri="{FF2B5EF4-FFF2-40B4-BE49-F238E27FC236}">
                <a16:creationId xmlns:a16="http://schemas.microsoft.com/office/drawing/2014/main" id="{6456E45C-BADF-C3F2-F256-F7D3D0F383E2}"/>
              </a:ext>
            </a:extLst>
          </p:cNvPr>
          <p:cNvSpPr/>
          <p:nvPr/>
        </p:nvSpPr>
        <p:spPr>
          <a:xfrm>
            <a:off x="7228000" y="3138919"/>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Freeform 67">
            <a:extLst>
              <a:ext uri="{FF2B5EF4-FFF2-40B4-BE49-F238E27FC236}">
                <a16:creationId xmlns:a16="http://schemas.microsoft.com/office/drawing/2014/main" id="{ADC02CF7-503B-FA8B-129D-134D69C6693A}"/>
              </a:ext>
            </a:extLst>
          </p:cNvPr>
          <p:cNvSpPr/>
          <p:nvPr/>
        </p:nvSpPr>
        <p:spPr>
          <a:xfrm>
            <a:off x="7617114" y="3820092"/>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Freeform 68">
            <a:extLst>
              <a:ext uri="{FF2B5EF4-FFF2-40B4-BE49-F238E27FC236}">
                <a16:creationId xmlns:a16="http://schemas.microsoft.com/office/drawing/2014/main" id="{D22FDBC4-9956-BD9D-0EB7-BB800395B090}"/>
              </a:ext>
            </a:extLst>
          </p:cNvPr>
          <p:cNvSpPr/>
          <p:nvPr/>
        </p:nvSpPr>
        <p:spPr>
          <a:xfrm>
            <a:off x="8028476" y="4484864"/>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F01DE39A-3B62-26EB-4729-A16F71F70BCC}"/>
              </a:ext>
            </a:extLst>
          </p:cNvPr>
          <p:cNvSpPr txBox="1"/>
          <p:nvPr/>
        </p:nvSpPr>
        <p:spPr>
          <a:xfrm>
            <a:off x="6116781" y="3043965"/>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73" name="TextBox 72">
            <a:extLst>
              <a:ext uri="{FF2B5EF4-FFF2-40B4-BE49-F238E27FC236}">
                <a16:creationId xmlns:a16="http://schemas.microsoft.com/office/drawing/2014/main" id="{0E05974D-006D-D930-BE24-C4620BA86C51}"/>
              </a:ext>
            </a:extLst>
          </p:cNvPr>
          <p:cNvSpPr txBox="1"/>
          <p:nvPr/>
        </p:nvSpPr>
        <p:spPr>
          <a:xfrm>
            <a:off x="7281074" y="30439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74" name="TextBox 73">
            <a:extLst>
              <a:ext uri="{FF2B5EF4-FFF2-40B4-BE49-F238E27FC236}">
                <a16:creationId xmlns:a16="http://schemas.microsoft.com/office/drawing/2014/main" id="{87C9687F-9781-B416-F1FD-73D10E4BD8C3}"/>
              </a:ext>
            </a:extLst>
          </p:cNvPr>
          <p:cNvSpPr txBox="1"/>
          <p:nvPr/>
        </p:nvSpPr>
        <p:spPr>
          <a:xfrm>
            <a:off x="6358031" y="3688765"/>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75" name="TextBox 74">
            <a:extLst>
              <a:ext uri="{FF2B5EF4-FFF2-40B4-BE49-F238E27FC236}">
                <a16:creationId xmlns:a16="http://schemas.microsoft.com/office/drawing/2014/main" id="{CFFCC0ED-CD07-776F-F482-DC63A33E214C}"/>
              </a:ext>
            </a:extLst>
          </p:cNvPr>
          <p:cNvSpPr txBox="1"/>
          <p:nvPr/>
        </p:nvSpPr>
        <p:spPr>
          <a:xfrm>
            <a:off x="7342147" y="36887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76" name="TextBox 75">
            <a:extLst>
              <a:ext uri="{FF2B5EF4-FFF2-40B4-BE49-F238E27FC236}">
                <a16:creationId xmlns:a16="http://schemas.microsoft.com/office/drawing/2014/main" id="{BCA7A86E-C3A7-5B84-949A-6925AB5367BA}"/>
              </a:ext>
            </a:extLst>
          </p:cNvPr>
          <p:cNvSpPr txBox="1"/>
          <p:nvPr/>
        </p:nvSpPr>
        <p:spPr>
          <a:xfrm>
            <a:off x="6970398" y="2374882"/>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Tree>
    <p:extLst>
      <p:ext uri="{BB962C8B-B14F-4D97-AF65-F5344CB8AC3E}">
        <p14:creationId xmlns:p14="http://schemas.microsoft.com/office/powerpoint/2010/main" val="425296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dissolv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dissolve">
                                      <p:cBhvr>
                                        <p:cTn id="59" dur="500"/>
                                        <p:tgtEl>
                                          <p:spTgt spid="65"/>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dissolve">
                                      <p:cBhvr>
                                        <p:cTn id="62"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dissolve">
                                      <p:cBhvr>
                                        <p:cTn id="67" dur="50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dissolve">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dissolve">
                                      <p:cBhvr>
                                        <p:cTn id="80"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81" presetID="9"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dissolve">
                                      <p:cBhvr>
                                        <p:cTn id="83"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dissolve">
                                      <p:cBhvr>
                                        <p:cTn id="88" dur="500"/>
                                        <p:tgtEl>
                                          <p:spTgt spid="6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dissolve">
                                      <p:cBhvr>
                                        <p:cTn id="93" dur="500"/>
                                        <p:tgtEl>
                                          <p:spTgt spid="62"/>
                                        </p:tgtEl>
                                      </p:cBhvr>
                                    </p:animEffect>
                                  </p:childTnLst>
                                </p:cTn>
                              </p:par>
                              <p:par>
                                <p:cTn id="94" presetID="9" presetClass="entr" presetSubtype="0" fill="hold"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dissolve">
                                      <p:cBhvr>
                                        <p:cTn id="10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par>
                                <p:cTn id="102" presetID="9"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dissolve">
                                      <p:cBhvr>
                                        <p:cTn id="104"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dissolve">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dissolve">
                                      <p:cBhvr>
                                        <p:cTn id="114" dur="500"/>
                                        <p:tgtEl>
                                          <p:spTgt spid="40"/>
                                        </p:tgtEl>
                                      </p:cBhvr>
                                    </p:animEffect>
                                  </p:childTnLst>
                                </p:cTn>
                              </p:par>
                              <p:par>
                                <p:cTn id="115" presetID="9" presetClass="entr" presetSubtype="0" fill="hold" nodeType="with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dissolve">
                                      <p:cBhvr>
                                        <p:cTn id="117" dur="500"/>
                                        <p:tgtEl>
                                          <p:spTgt spid="63"/>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dissolve">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dissolve">
                                      <p:cBhvr>
                                        <p:cTn id="127" dur="500"/>
                                        <p:tgtEl>
                                          <p:spTgt spid="47"/>
                                        </p:tgtEl>
                                      </p:cBhvr>
                                    </p:animEffect>
                                  </p:childTnLst>
                                </p:cTn>
                              </p:par>
                              <p:par>
                                <p:cTn id="128" presetID="9" presetClass="entr" presetSubtype="0" fill="hold" nodeType="withEffect">
                                  <p:stCondLst>
                                    <p:cond delay="0"/>
                                  </p:stCondLst>
                                  <p:childTnLst>
                                    <p:set>
                                      <p:cBhvr>
                                        <p:cTn id="129" dur="1" fill="hold">
                                          <p:stCondLst>
                                            <p:cond delay="0"/>
                                          </p:stCondLst>
                                        </p:cTn>
                                        <p:tgtEl>
                                          <p:spTgt spid="64"/>
                                        </p:tgtEl>
                                        <p:attrNameLst>
                                          <p:attrName>style.visibility</p:attrName>
                                        </p:attrNameLst>
                                      </p:cBhvr>
                                      <p:to>
                                        <p:strVal val="visible"/>
                                      </p:to>
                                    </p:set>
                                    <p:animEffect transition="in" filter="dissolve">
                                      <p:cBhvr>
                                        <p:cTn id="130" dur="500"/>
                                        <p:tgtEl>
                                          <p:spTgt spid="64"/>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71"/>
                                        </p:tgtEl>
                                        <p:attrNameLst>
                                          <p:attrName>style.visibility</p:attrName>
                                        </p:attrNameLst>
                                      </p:cBhvr>
                                      <p:to>
                                        <p:strVal val="visible"/>
                                      </p:to>
                                    </p:set>
                                    <p:animEffect transition="in" filter="dissolve">
                                      <p:cBhvr>
                                        <p:cTn id="135" dur="500"/>
                                        <p:tgtEl>
                                          <p:spTgt spid="71"/>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dissolve">
                                      <p:cBhvr>
                                        <p:cTn id="140" dur="500"/>
                                        <p:tgtEl>
                                          <p:spTgt spid="66"/>
                                        </p:tgtEl>
                                      </p:cBhvr>
                                    </p:animEffect>
                                  </p:childTnLst>
                                </p:cTn>
                              </p:par>
                              <p:par>
                                <p:cTn id="141" presetID="9" presetClass="entr" presetSubtype="0" fill="hold" nodeType="with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dissolve">
                                      <p:cBhvr>
                                        <p:cTn id="1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7" grpId="0" animBg="1"/>
      <p:bldP spid="8" grpId="0" animBg="1"/>
      <p:bldP spid="9" grpId="0" animBg="1"/>
      <p:bldP spid="10" grpId="0" animBg="1"/>
      <p:bldP spid="11" grpId="0" animBg="1"/>
      <p:bldP spid="12" grpId="0" animBg="1"/>
      <p:bldP spid="14" grpId="0" animBg="1"/>
      <p:bldP spid="18" grpId="0"/>
      <p:bldP spid="19" grpId="0"/>
      <p:bldP spid="20" grpId="0" animBg="1"/>
      <p:bldP spid="35" grpId="0"/>
      <p:bldP spid="37" grpId="0"/>
      <p:bldP spid="67" grpId="0" animBg="1"/>
      <p:bldP spid="68" grpId="0" animBg="1"/>
      <p:bldP spid="69" grpId="0" animBg="1"/>
      <p:bldP spid="70" grpId="0" animBg="1"/>
      <p:bldP spid="71" grpId="0" animBg="1"/>
      <p:bldP spid="72" grpId="0"/>
      <p:bldP spid="73" grpId="0"/>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chemeClr val="tx1"/>
                </a:solidFill>
              </a:rPr>
              <a:t>Selection Sort Time Complexity</a:t>
            </a:r>
            <a:endParaRPr lang="en-SE" dirty="0">
              <a:solidFill>
                <a:schemeClr val="tx1"/>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2715830"/>
          </a:xfrm>
        </p:spPr>
        <p:txBody>
          <a:bodyPr>
            <a:normAutofit fontScale="92500" lnSpcReduction="20000"/>
          </a:bodyPr>
          <a:lstStyle/>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
        <p:nvSpPr>
          <p:cNvPr id="4" name="Rectangle 3">
            <a:extLst>
              <a:ext uri="{FF2B5EF4-FFF2-40B4-BE49-F238E27FC236}">
                <a16:creationId xmlns:a16="http://schemas.microsoft.com/office/drawing/2014/main" id="{43760486-548A-363D-06A6-6E73059DAF60}"/>
              </a:ext>
            </a:extLst>
          </p:cNvPr>
          <p:cNvSpPr/>
          <p:nvPr/>
        </p:nvSpPr>
        <p:spPr>
          <a:xfrm>
            <a:off x="2828509" y="5132104"/>
            <a:ext cx="4132642"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384E77-844A-A745-FA48-E16E12E15C16}"/>
              </a:ext>
            </a:extLst>
          </p:cNvPr>
          <p:cNvSpPr/>
          <p:nvPr/>
        </p:nvSpPr>
        <p:spPr>
          <a:xfrm>
            <a:off x="2828508" y="4316030"/>
            <a:ext cx="4132643" cy="1384995"/>
          </a:xfrm>
          <a:prstGeom prst="rect">
            <a:avLst/>
          </a:prstGeom>
          <a:ln>
            <a:solidFill>
              <a:schemeClr val="accent1"/>
            </a:solidFill>
          </a:ln>
        </p:spPr>
        <p:txBody>
          <a:bodyPr wrap="square">
            <a:spAutoFit/>
          </a:bodyPr>
          <a:lstStyle/>
          <a:p>
            <a:r>
              <a:rPr lang="en-US" sz="1400" u="sng" dirty="0">
                <a:latin typeface="Arial"/>
                <a:cs typeface="Arial"/>
              </a:rPr>
              <a:t>S</a:t>
            </a:r>
            <a:r>
              <a:rPr lang="en-US" altLang="zh-CN" sz="1400" u="sng" dirty="0">
                <a:latin typeface="Arial"/>
                <a:cs typeface="Arial"/>
              </a:rPr>
              <a:t>election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sz="1400" b="1" dirty="0">
                <a:latin typeface="CenturyGothic"/>
              </a:rPr>
              <a:t>0</a:t>
            </a:r>
            <a:r>
              <a:rPr lang="en-US" sz="1400" dirty="0">
                <a:latin typeface="CenturyGothic"/>
              </a:rPr>
              <a:t> to </a:t>
            </a:r>
            <a:r>
              <a:rPr lang="en-US" sz="1400" b="1" dirty="0">
                <a:latin typeface="CenturyGothic"/>
              </a:rPr>
              <a:t>length-2</a:t>
            </a:r>
            <a:r>
              <a:rPr lang="en-US" sz="1400" dirty="0">
                <a:latin typeface="CenturyGothic"/>
              </a:rPr>
              <a:t> </a:t>
            </a:r>
          </a:p>
          <a:p>
            <a:endParaRPr lang="en-US" sz="1400" dirty="0">
              <a:latin typeface="CenturyGothic"/>
            </a:endParaRPr>
          </a:p>
          <a:p>
            <a:r>
              <a:rPr lang="en-US" sz="1400" dirty="0">
                <a:latin typeface="CenturyGothic"/>
              </a:rPr>
              <a:t>Find smallest element in </a:t>
            </a:r>
            <a:r>
              <a:rPr lang="en-US" sz="1400" b="1" dirty="0">
                <a:latin typeface="CenturyGothic"/>
              </a:rPr>
              <a:t>positions i </a:t>
            </a:r>
            <a:r>
              <a:rPr lang="en-US" sz="1400" dirty="0">
                <a:latin typeface="CenturyGothic"/>
              </a:rPr>
              <a:t>to</a:t>
            </a:r>
            <a:r>
              <a:rPr lang="en-US" sz="1400" b="1" dirty="0">
                <a:latin typeface="CenturyGothic"/>
              </a:rPr>
              <a:t> length-1</a:t>
            </a:r>
            <a:r>
              <a:rPr lang="en-US" sz="1400" dirty="0">
                <a:latin typeface="CenturyGothic"/>
              </a:rPr>
              <a:t> </a:t>
            </a:r>
          </a:p>
          <a:p>
            <a:r>
              <a:rPr lang="en-US" sz="1400" dirty="0">
                <a:latin typeface="CenturyGothic"/>
              </a:rPr>
              <a:t>Swap it with element in </a:t>
            </a:r>
            <a:r>
              <a:rPr lang="en-US" sz="1400" b="1" dirty="0">
                <a:latin typeface="CenturyGothic"/>
              </a:rPr>
              <a:t>position i </a:t>
            </a:r>
          </a:p>
        </p:txBody>
      </p:sp>
      <p:sp>
        <p:nvSpPr>
          <p:cNvPr id="15" name="Rectangle 14">
            <a:extLst>
              <a:ext uri="{FF2B5EF4-FFF2-40B4-BE49-F238E27FC236}">
                <a16:creationId xmlns:a16="http://schemas.microsoft.com/office/drawing/2014/main" id="{A795E4B6-4D3F-ACC4-E1BD-000570CA5FCB}"/>
              </a:ext>
            </a:extLst>
          </p:cNvPr>
          <p:cNvSpPr/>
          <p:nvPr/>
        </p:nvSpPr>
        <p:spPr>
          <a:xfrm>
            <a:off x="3037002" y="6033114"/>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6" name="Rectangle 15">
            <a:extLst>
              <a:ext uri="{FF2B5EF4-FFF2-40B4-BE49-F238E27FC236}">
                <a16:creationId xmlns:a16="http://schemas.microsoft.com/office/drawing/2014/main" id="{7CFB01D2-5848-C0FD-5D3E-A65FFD2FB6EF}"/>
              </a:ext>
            </a:extLst>
          </p:cNvPr>
          <p:cNvSpPr/>
          <p:nvPr/>
        </p:nvSpPr>
        <p:spPr>
          <a:xfrm>
            <a:off x="3441519" y="6033114"/>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17" name="Rectangle 16">
            <a:extLst>
              <a:ext uri="{FF2B5EF4-FFF2-40B4-BE49-F238E27FC236}">
                <a16:creationId xmlns:a16="http://schemas.microsoft.com/office/drawing/2014/main" id="{869096DB-8D62-6089-9473-E59D07ECF5EE}"/>
              </a:ext>
            </a:extLst>
          </p:cNvPr>
          <p:cNvSpPr/>
          <p:nvPr/>
        </p:nvSpPr>
        <p:spPr>
          <a:xfrm>
            <a:off x="3846036"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2" name="Rectangle 21">
            <a:extLst>
              <a:ext uri="{FF2B5EF4-FFF2-40B4-BE49-F238E27FC236}">
                <a16:creationId xmlns:a16="http://schemas.microsoft.com/office/drawing/2014/main" id="{48BC9B86-D5D1-292A-7565-C0E7888D6240}"/>
              </a:ext>
            </a:extLst>
          </p:cNvPr>
          <p:cNvSpPr/>
          <p:nvPr/>
        </p:nvSpPr>
        <p:spPr>
          <a:xfrm>
            <a:off x="4250553"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3" name="Rectangle 22">
            <a:extLst>
              <a:ext uri="{FF2B5EF4-FFF2-40B4-BE49-F238E27FC236}">
                <a16:creationId xmlns:a16="http://schemas.microsoft.com/office/drawing/2014/main" id="{89D68340-BEDD-0302-F18C-899C007DB5BB}"/>
              </a:ext>
            </a:extLst>
          </p:cNvPr>
          <p:cNvSpPr/>
          <p:nvPr/>
        </p:nvSpPr>
        <p:spPr>
          <a:xfrm>
            <a:off x="4655070"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4" name="Rectangle 23">
            <a:extLst>
              <a:ext uri="{FF2B5EF4-FFF2-40B4-BE49-F238E27FC236}">
                <a16:creationId xmlns:a16="http://schemas.microsoft.com/office/drawing/2014/main" id="{02DFE8F3-9E62-3DC8-F246-FD772524EA52}"/>
              </a:ext>
            </a:extLst>
          </p:cNvPr>
          <p:cNvSpPr/>
          <p:nvPr/>
        </p:nvSpPr>
        <p:spPr>
          <a:xfrm>
            <a:off x="5059587" y="6033114"/>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cxnSp>
        <p:nvCxnSpPr>
          <p:cNvPr id="25" name="Straight Connector 24">
            <a:extLst>
              <a:ext uri="{FF2B5EF4-FFF2-40B4-BE49-F238E27FC236}">
                <a16:creationId xmlns:a16="http://schemas.microsoft.com/office/drawing/2014/main" id="{98118B34-ACC7-1904-1590-E8A13BB2B4F3}"/>
              </a:ext>
            </a:extLst>
          </p:cNvPr>
          <p:cNvCxnSpPr/>
          <p:nvPr/>
        </p:nvCxnSpPr>
        <p:spPr>
          <a:xfrm>
            <a:off x="3846036" y="596659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6" name="Freeform 13">
            <a:extLst>
              <a:ext uri="{FF2B5EF4-FFF2-40B4-BE49-F238E27FC236}">
                <a16:creationId xmlns:a16="http://schemas.microsoft.com/office/drawing/2014/main" id="{750FDA78-462A-F2F3-094F-5126526E62E0}"/>
              </a:ext>
            </a:extLst>
          </p:cNvPr>
          <p:cNvSpPr/>
          <p:nvPr/>
        </p:nvSpPr>
        <p:spPr>
          <a:xfrm>
            <a:off x="4005305" y="5817034"/>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7710F7BF-6439-7566-DD9A-07353163731B}"/>
              </a:ext>
            </a:extLst>
          </p:cNvPr>
          <p:cNvSpPr txBox="1"/>
          <p:nvPr/>
        </p:nvSpPr>
        <p:spPr>
          <a:xfrm>
            <a:off x="3233669" y="641881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28" name="TextBox 27">
            <a:extLst>
              <a:ext uri="{FF2B5EF4-FFF2-40B4-BE49-F238E27FC236}">
                <a16:creationId xmlns:a16="http://schemas.microsoft.com/office/drawing/2014/main" id="{9AA12AE2-94D5-836D-204E-8CB46B312E6D}"/>
              </a:ext>
            </a:extLst>
          </p:cNvPr>
          <p:cNvSpPr txBox="1"/>
          <p:nvPr/>
        </p:nvSpPr>
        <p:spPr>
          <a:xfrm>
            <a:off x="4250553" y="6424190"/>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29" name="Rectangle 28">
            <a:extLst>
              <a:ext uri="{FF2B5EF4-FFF2-40B4-BE49-F238E27FC236}">
                <a16:creationId xmlns:a16="http://schemas.microsoft.com/office/drawing/2014/main" id="{F5712D1D-720B-8C37-67CC-E21557A4DDFE}"/>
              </a:ext>
            </a:extLst>
          </p:cNvPr>
          <p:cNvSpPr/>
          <p:nvPr/>
        </p:nvSpPr>
        <p:spPr>
          <a:xfrm>
            <a:off x="2828509" y="5701025"/>
            <a:ext cx="2863855"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5F80D83-E9AC-9776-BE82-4EE55FCBCDD9}"/>
              </a:ext>
            </a:extLst>
          </p:cNvPr>
          <p:cNvSpPr txBox="1"/>
          <p:nvPr/>
        </p:nvSpPr>
        <p:spPr>
          <a:xfrm>
            <a:off x="4160062" y="6068673"/>
            <a:ext cx="997313" cy="276999"/>
          </a:xfrm>
          <a:prstGeom prst="rect">
            <a:avLst/>
          </a:prstGeom>
          <a:noFill/>
        </p:spPr>
        <p:txBody>
          <a:bodyPr wrap="none" rtlCol="0">
            <a:spAutoFit/>
          </a:bodyPr>
          <a:lstStyle/>
          <a:p>
            <a:r>
              <a:rPr lang="en-US" sz="1200" dirty="0">
                <a:latin typeface="Arial"/>
                <a:cs typeface="Arial"/>
              </a:rPr>
              <a:t>which</a:t>
            </a:r>
            <a:r>
              <a:rPr lang="zh-CN" altLang="en-US" sz="1200" dirty="0">
                <a:latin typeface="Arial"/>
                <a:cs typeface="Arial"/>
              </a:rPr>
              <a:t> </a:t>
            </a:r>
            <a:r>
              <a:rPr lang="en-US" altLang="zh-CN" sz="1200" dirty="0">
                <a:latin typeface="Arial"/>
                <a:cs typeface="Arial"/>
              </a:rPr>
              <a:t>next?</a:t>
            </a:r>
            <a:endParaRPr lang="en-US" sz="1200" dirty="0">
              <a:latin typeface="Arial"/>
              <a:cs typeface="Arial"/>
            </a:endParaRPr>
          </a:p>
        </p:txBody>
      </p:sp>
      <p:sp>
        <p:nvSpPr>
          <p:cNvPr id="31" name="TextBox 30">
            <a:extLst>
              <a:ext uri="{FF2B5EF4-FFF2-40B4-BE49-F238E27FC236}">
                <a16:creationId xmlns:a16="http://schemas.microsoft.com/office/drawing/2014/main" id="{0C4BEF27-0E42-8153-327C-A66C00BBBA38}"/>
              </a:ext>
            </a:extLst>
          </p:cNvPr>
          <p:cNvSpPr txBox="1"/>
          <p:nvPr/>
        </p:nvSpPr>
        <p:spPr>
          <a:xfrm>
            <a:off x="3905026" y="6414797"/>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spTree>
    <p:extLst>
      <p:ext uri="{BB962C8B-B14F-4D97-AF65-F5344CB8AC3E}">
        <p14:creationId xmlns:p14="http://schemas.microsoft.com/office/powerpoint/2010/main" val="6306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5" grpId="0" animBg="1"/>
      <p:bldP spid="16" grpId="0" animBg="1"/>
      <p:bldP spid="17" grpId="0" animBg="1"/>
      <p:bldP spid="22" grpId="0" animBg="1"/>
      <p:bldP spid="23" grpId="0" animBg="1"/>
      <p:bldP spid="24" grpId="0" animBg="1"/>
      <p:bldP spid="26" grpId="0" animBg="1"/>
      <p:bldP spid="27" grpId="0"/>
      <p:bldP spid="28" grpId="0"/>
      <p:bldP spid="29" grpId="0" animBg="1"/>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B7DCC-17ED-CF49-F843-92773F5C1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60E49-2E74-1B77-8357-BF077008BDB9}"/>
              </a:ext>
            </a:extLst>
          </p:cNvPr>
          <p:cNvSpPr>
            <a:spLocks noGrp="1"/>
          </p:cNvSpPr>
          <p:nvPr>
            <p:ph type="title"/>
          </p:nvPr>
        </p:nvSpPr>
        <p:spPr>
          <a:xfrm>
            <a:off x="457200" y="62769"/>
            <a:ext cx="8229600" cy="1143000"/>
          </a:xfrm>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08F45EE9-6CC2-FDDF-CCD2-CB0FAF04A61E}"/>
              </a:ext>
            </a:extLst>
          </p:cNvPr>
          <p:cNvSpPr>
            <a:spLocks noGrp="1"/>
          </p:cNvSpPr>
          <p:nvPr>
            <p:ph idx="1"/>
          </p:nvPr>
        </p:nvSpPr>
        <p:spPr>
          <a:xfrm>
            <a:off x="278780" y="919899"/>
            <a:ext cx="8491678" cy="2884690"/>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p:txBody>
      </p:sp>
      <p:sp>
        <p:nvSpPr>
          <p:cNvPr id="22" name="Rectangle 21"/>
          <p:cNvSpPr/>
          <p:nvPr/>
        </p:nvSpPr>
        <p:spPr>
          <a:xfrm>
            <a:off x="2420800" y="4665308"/>
            <a:ext cx="4255570" cy="568922"/>
          </a:xfrm>
          <a:prstGeom prst="rect">
            <a:avLst/>
          </a:prstGeom>
          <a:solidFill>
            <a:srgbClr val="E6A20E">
              <a:alpha val="48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420747" y="3845079"/>
            <a:ext cx="4255570" cy="1384995"/>
          </a:xfrm>
          <a:prstGeom prst="rect">
            <a:avLst/>
          </a:prstGeom>
          <a:ln>
            <a:solidFill>
              <a:schemeClr val="accent1"/>
            </a:solidFill>
          </a:ln>
        </p:spPr>
        <p:txBody>
          <a:bodyPr wrap="square">
            <a:spAutoFit/>
          </a:bodyPr>
          <a:lstStyle/>
          <a:p>
            <a:r>
              <a:rPr lang="en-US" sz="1400" u="sng" dirty="0">
                <a:latin typeface="Arial"/>
                <a:cs typeface="Arial"/>
              </a:rPr>
              <a:t>Insertion</a:t>
            </a:r>
            <a:r>
              <a:rPr lang="zh-CN" altLang="en-US" sz="1400" u="sng" dirty="0">
                <a:latin typeface="Arial"/>
                <a:cs typeface="Arial"/>
              </a:rPr>
              <a:t> </a:t>
            </a:r>
            <a:r>
              <a:rPr lang="en-US" altLang="zh-CN" sz="1400" u="sng" dirty="0">
                <a:latin typeface="Arial"/>
                <a:cs typeface="Arial"/>
              </a:rPr>
              <a:t>Sort</a:t>
            </a:r>
            <a:r>
              <a:rPr lang="en-US" sz="1400" u="sng" dirty="0">
                <a:latin typeface="Arial"/>
                <a:cs typeface="Arial"/>
              </a:rPr>
              <a:t>: Basic Algorithm</a:t>
            </a:r>
            <a:endParaRPr lang="en-US" sz="1400" dirty="0">
              <a:latin typeface="CenturyGothic"/>
            </a:endParaRPr>
          </a:p>
          <a:p>
            <a:endParaRPr lang="en-US" sz="1400" dirty="0">
              <a:latin typeface="CenturyGothic"/>
            </a:endParaRPr>
          </a:p>
          <a:p>
            <a:r>
              <a:rPr lang="en-US" sz="1400" dirty="0">
                <a:latin typeface="CenturyGothic"/>
              </a:rPr>
              <a:t>For each </a:t>
            </a:r>
            <a:r>
              <a:rPr lang="en-US" sz="1400" b="1" dirty="0">
                <a:latin typeface="CenturyGothic"/>
              </a:rPr>
              <a:t>position i</a:t>
            </a:r>
            <a:r>
              <a:rPr lang="en-US" sz="1400" dirty="0">
                <a:latin typeface="CenturyGothic"/>
              </a:rPr>
              <a:t> from </a:t>
            </a:r>
            <a:r>
              <a:rPr lang="en-US" altLang="zh-CN" sz="1400" b="1" dirty="0">
                <a:latin typeface="CenturyGothic"/>
              </a:rPr>
              <a:t>1</a:t>
            </a:r>
            <a:r>
              <a:rPr lang="en-US" sz="1400" dirty="0">
                <a:latin typeface="CenturyGothic"/>
              </a:rPr>
              <a:t> to </a:t>
            </a:r>
            <a:r>
              <a:rPr lang="en-US" sz="1400" b="1" dirty="0">
                <a:latin typeface="CenturyGothic"/>
              </a:rPr>
              <a:t>length-</a:t>
            </a:r>
            <a:r>
              <a:rPr lang="en-US" altLang="zh-CN" sz="1400" b="1" dirty="0">
                <a:latin typeface="CenturyGothic"/>
              </a:rPr>
              <a:t>1</a:t>
            </a:r>
            <a:r>
              <a:rPr lang="en-US" sz="1400" dirty="0">
                <a:latin typeface="CenturyGothic"/>
              </a:rPr>
              <a:t> </a:t>
            </a:r>
          </a:p>
          <a:p>
            <a:endParaRPr lang="en-US" sz="1400" dirty="0">
              <a:latin typeface="CenturyGothic"/>
            </a:endParaRPr>
          </a:p>
          <a:p>
            <a:r>
              <a:rPr lang="en-US" sz="1400" dirty="0">
                <a:latin typeface="CenturyGothic"/>
              </a:rPr>
              <a:t>Swap successive pairs to put value in </a:t>
            </a:r>
            <a:r>
              <a:rPr lang="en-US" sz="1400" b="1" dirty="0">
                <a:latin typeface="CenturyGothic"/>
              </a:rPr>
              <a:t>position i </a:t>
            </a:r>
            <a:r>
              <a:rPr lang="en-US" sz="1400" dirty="0">
                <a:latin typeface="CenturyGothic"/>
              </a:rPr>
              <a:t>in correct location relative to earlier values</a:t>
            </a:r>
            <a:endParaRPr lang="en-US" sz="1400" b="1" dirty="0">
              <a:latin typeface="CenturyGothic"/>
            </a:endParaRPr>
          </a:p>
        </p:txBody>
      </p:sp>
      <p:sp>
        <p:nvSpPr>
          <p:cNvPr id="24" name="Rectangle 23"/>
          <p:cNvSpPr/>
          <p:nvPr/>
        </p:nvSpPr>
        <p:spPr>
          <a:xfrm>
            <a:off x="2585193"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5" name="Rectangle 24"/>
          <p:cNvSpPr/>
          <p:nvPr/>
        </p:nvSpPr>
        <p:spPr>
          <a:xfrm>
            <a:off x="2989710" y="5566318"/>
            <a:ext cx="404517" cy="385704"/>
          </a:xfrm>
          <a:prstGeom prst="rect">
            <a:avLst/>
          </a:prstGeom>
          <a:solidFill>
            <a:srgbClr val="008000">
              <a:alpha val="7000"/>
            </a:srgb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6" name="Rectangle 25"/>
          <p:cNvSpPr/>
          <p:nvPr/>
        </p:nvSpPr>
        <p:spPr>
          <a:xfrm>
            <a:off x="3394227" y="5566318"/>
            <a:ext cx="404517" cy="385704"/>
          </a:xfrm>
          <a:prstGeom prst="rect">
            <a:avLst/>
          </a:prstGeom>
          <a:solidFill>
            <a:schemeClr val="accent6">
              <a:lumMod val="20000"/>
              <a:lumOff val="80000"/>
            </a:schemeClr>
          </a:solid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7" name="Rectangle 26"/>
          <p:cNvSpPr/>
          <p:nvPr/>
        </p:nvSpPr>
        <p:spPr>
          <a:xfrm>
            <a:off x="3798744"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8" name="Rectangle 27"/>
          <p:cNvSpPr/>
          <p:nvPr/>
        </p:nvSpPr>
        <p:spPr>
          <a:xfrm>
            <a:off x="4203261"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29" name="Rectangle 28"/>
          <p:cNvSpPr/>
          <p:nvPr/>
        </p:nvSpPr>
        <p:spPr>
          <a:xfrm>
            <a:off x="4607778" y="5566318"/>
            <a:ext cx="404517" cy="385704"/>
          </a:xfrm>
          <a:prstGeom prst="rect">
            <a:avLst/>
          </a:prstGeom>
          <a:noFill/>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TextBox 31"/>
          <p:cNvSpPr txBox="1"/>
          <p:nvPr/>
        </p:nvSpPr>
        <p:spPr>
          <a:xfrm>
            <a:off x="2781860" y="5952022"/>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33" name="TextBox 32"/>
          <p:cNvSpPr txBox="1"/>
          <p:nvPr/>
        </p:nvSpPr>
        <p:spPr>
          <a:xfrm>
            <a:off x="3798744" y="5957394"/>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34" name="Rectangle 33"/>
          <p:cNvSpPr/>
          <p:nvPr/>
        </p:nvSpPr>
        <p:spPr>
          <a:xfrm>
            <a:off x="2420800" y="5234229"/>
            <a:ext cx="2729953" cy="107517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442803" y="5957394"/>
            <a:ext cx="292756" cy="307777"/>
          </a:xfrm>
          <a:prstGeom prst="rect">
            <a:avLst/>
          </a:prstGeom>
          <a:noFill/>
        </p:spPr>
        <p:txBody>
          <a:bodyPr wrap="none" rtlCol="0">
            <a:spAutoFit/>
          </a:bodyPr>
          <a:lstStyle/>
          <a:p>
            <a:r>
              <a:rPr lang="en-US" sz="1400" dirty="0">
                <a:solidFill>
                  <a:schemeClr val="accent1"/>
                </a:solidFill>
                <a:latin typeface="Menlo Regular"/>
                <a:cs typeface="Menlo Regular"/>
              </a:rPr>
              <a:t>i</a:t>
            </a:r>
          </a:p>
        </p:txBody>
      </p:sp>
      <p:sp>
        <p:nvSpPr>
          <p:cNvPr id="45" name="Freeform 44"/>
          <p:cNvSpPr/>
          <p:nvPr/>
        </p:nvSpPr>
        <p:spPr>
          <a:xfrm>
            <a:off x="2989709" y="5322050"/>
            <a:ext cx="556315" cy="21380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7" name="Group 16"/>
          <p:cNvGrpSpPr/>
          <p:nvPr/>
        </p:nvGrpSpPr>
        <p:grpSpPr>
          <a:xfrm>
            <a:off x="5307388" y="5345717"/>
            <a:ext cx="1314170" cy="208826"/>
            <a:chOff x="7529903" y="5386341"/>
            <a:chExt cx="1314170" cy="208826"/>
          </a:xfrm>
        </p:grpSpPr>
        <p:sp>
          <p:nvSpPr>
            <p:cNvPr id="66" name="Rectangle 65"/>
            <p:cNvSpPr/>
            <p:nvPr/>
          </p:nvSpPr>
          <p:spPr>
            <a:xfrm>
              <a:off x="752990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67" name="Rectangle 66"/>
            <p:cNvSpPr/>
            <p:nvPr/>
          </p:nvSpPr>
          <p:spPr>
            <a:xfrm>
              <a:off x="7749013" y="5386341"/>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68" name="Rectangle 67"/>
            <p:cNvSpPr/>
            <p:nvPr/>
          </p:nvSpPr>
          <p:spPr>
            <a:xfrm>
              <a:off x="7968025"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4</a:t>
              </a:r>
              <a:endParaRPr lang="en-US" sz="1100" dirty="0">
                <a:latin typeface="Arial"/>
                <a:cs typeface="Arial"/>
              </a:endParaRPr>
            </a:p>
          </p:txBody>
        </p:sp>
        <p:sp>
          <p:nvSpPr>
            <p:cNvPr id="69" name="Rectangle 68"/>
            <p:cNvSpPr/>
            <p:nvPr/>
          </p:nvSpPr>
          <p:spPr>
            <a:xfrm>
              <a:off x="8187037"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70" name="Rectangle 69"/>
            <p:cNvSpPr/>
            <p:nvPr/>
          </p:nvSpPr>
          <p:spPr>
            <a:xfrm>
              <a:off x="8406049"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71" name="Rectangle 70"/>
            <p:cNvSpPr/>
            <p:nvPr/>
          </p:nvSpPr>
          <p:spPr>
            <a:xfrm>
              <a:off x="8625061" y="5386341"/>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16" name="Group 15"/>
          <p:cNvGrpSpPr/>
          <p:nvPr/>
        </p:nvGrpSpPr>
        <p:grpSpPr>
          <a:xfrm>
            <a:off x="5307388" y="5617964"/>
            <a:ext cx="1314170" cy="208826"/>
            <a:chOff x="7529903" y="5648813"/>
            <a:chExt cx="1314170" cy="208826"/>
          </a:xfrm>
        </p:grpSpPr>
        <p:sp>
          <p:nvSpPr>
            <p:cNvPr id="72" name="Rectangle 71"/>
            <p:cNvSpPr/>
            <p:nvPr/>
          </p:nvSpPr>
          <p:spPr>
            <a:xfrm>
              <a:off x="752990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73" name="Rectangle 72"/>
            <p:cNvSpPr/>
            <p:nvPr/>
          </p:nvSpPr>
          <p:spPr>
            <a:xfrm>
              <a:off x="7749013"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74" name="Rectangle 73"/>
            <p:cNvSpPr/>
            <p:nvPr/>
          </p:nvSpPr>
          <p:spPr>
            <a:xfrm>
              <a:off x="7968025" y="5648813"/>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75" name="Rectangle 74"/>
            <p:cNvSpPr/>
            <p:nvPr/>
          </p:nvSpPr>
          <p:spPr>
            <a:xfrm>
              <a:off x="8187037"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3</a:t>
              </a:r>
              <a:endParaRPr lang="en-US" sz="1100" dirty="0">
                <a:latin typeface="Arial"/>
                <a:cs typeface="Arial"/>
              </a:endParaRPr>
            </a:p>
          </p:txBody>
        </p:sp>
        <p:sp>
          <p:nvSpPr>
            <p:cNvPr id="76" name="Rectangle 75"/>
            <p:cNvSpPr/>
            <p:nvPr/>
          </p:nvSpPr>
          <p:spPr>
            <a:xfrm>
              <a:off x="8406049"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77" name="Rectangle 76"/>
            <p:cNvSpPr/>
            <p:nvPr/>
          </p:nvSpPr>
          <p:spPr>
            <a:xfrm>
              <a:off x="8625061" y="5648813"/>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15" name="Group 14"/>
          <p:cNvGrpSpPr/>
          <p:nvPr/>
        </p:nvGrpSpPr>
        <p:grpSpPr>
          <a:xfrm>
            <a:off x="5307388" y="5890211"/>
            <a:ext cx="1314170" cy="208826"/>
            <a:chOff x="7530001" y="5914440"/>
            <a:chExt cx="1314170" cy="208826"/>
          </a:xfrm>
        </p:grpSpPr>
        <p:sp>
          <p:nvSpPr>
            <p:cNvPr id="78" name="Rectangle 77"/>
            <p:cNvSpPr/>
            <p:nvPr/>
          </p:nvSpPr>
          <p:spPr>
            <a:xfrm>
              <a:off x="753000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79" name="Rectangle 78"/>
            <p:cNvSpPr/>
            <p:nvPr/>
          </p:nvSpPr>
          <p:spPr>
            <a:xfrm>
              <a:off x="7749111"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80" name="Rectangle 79"/>
            <p:cNvSpPr/>
            <p:nvPr/>
          </p:nvSpPr>
          <p:spPr>
            <a:xfrm>
              <a:off x="7968123"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81" name="Rectangle 80"/>
            <p:cNvSpPr/>
            <p:nvPr/>
          </p:nvSpPr>
          <p:spPr>
            <a:xfrm>
              <a:off x="8187135" y="591444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82" name="Rectangle 81"/>
            <p:cNvSpPr/>
            <p:nvPr/>
          </p:nvSpPr>
          <p:spPr>
            <a:xfrm>
              <a:off x="8406147"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7</a:t>
              </a:r>
              <a:endParaRPr lang="en-US" sz="1100" dirty="0">
                <a:latin typeface="Arial"/>
                <a:cs typeface="Arial"/>
              </a:endParaRPr>
            </a:p>
          </p:txBody>
        </p:sp>
        <p:sp>
          <p:nvSpPr>
            <p:cNvPr id="83" name="Rectangle 82"/>
            <p:cNvSpPr/>
            <p:nvPr/>
          </p:nvSpPr>
          <p:spPr>
            <a:xfrm>
              <a:off x="8625159" y="5914440"/>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6" name="Group 5"/>
          <p:cNvGrpSpPr/>
          <p:nvPr/>
        </p:nvGrpSpPr>
        <p:grpSpPr>
          <a:xfrm>
            <a:off x="5307388" y="6162458"/>
            <a:ext cx="1314170" cy="208826"/>
            <a:chOff x="7530099" y="6205095"/>
            <a:chExt cx="1314170" cy="208826"/>
          </a:xfrm>
        </p:grpSpPr>
        <p:sp>
          <p:nvSpPr>
            <p:cNvPr id="84" name="Rectangle 83"/>
            <p:cNvSpPr/>
            <p:nvPr/>
          </p:nvSpPr>
          <p:spPr>
            <a:xfrm>
              <a:off x="753009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85" name="Rectangle 84"/>
            <p:cNvSpPr/>
            <p:nvPr/>
          </p:nvSpPr>
          <p:spPr>
            <a:xfrm>
              <a:off x="7749209"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86" name="Rectangle 85"/>
            <p:cNvSpPr/>
            <p:nvPr/>
          </p:nvSpPr>
          <p:spPr>
            <a:xfrm>
              <a:off x="7968221"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87" name="Rectangle 86"/>
            <p:cNvSpPr/>
            <p:nvPr/>
          </p:nvSpPr>
          <p:spPr>
            <a:xfrm>
              <a:off x="8187233"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88" name="Rectangle 87"/>
            <p:cNvSpPr/>
            <p:nvPr/>
          </p:nvSpPr>
          <p:spPr>
            <a:xfrm>
              <a:off x="8406245" y="6205095"/>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sp>
          <p:nvSpPr>
            <p:cNvPr id="89" name="Rectangle 88"/>
            <p:cNvSpPr/>
            <p:nvPr/>
          </p:nvSpPr>
          <p:spPr>
            <a:xfrm>
              <a:off x="8625257" y="6205095"/>
              <a:ext cx="219012" cy="208826"/>
            </a:xfrm>
            <a:prstGeom prst="rect">
              <a:avLst/>
            </a:prstGeom>
            <a:no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Arial"/>
                  <a:cs typeface="Arial"/>
                </a:rPr>
                <a:t>2</a:t>
              </a:r>
              <a:endParaRPr lang="en-US" sz="1100" dirty="0">
                <a:latin typeface="Arial"/>
                <a:cs typeface="Arial"/>
              </a:endParaRPr>
            </a:p>
          </p:txBody>
        </p:sp>
      </p:grpSp>
      <p:grpSp>
        <p:nvGrpSpPr>
          <p:cNvPr id="5" name="Group 4"/>
          <p:cNvGrpSpPr/>
          <p:nvPr/>
        </p:nvGrpSpPr>
        <p:grpSpPr>
          <a:xfrm>
            <a:off x="5307388" y="6434706"/>
            <a:ext cx="1314170" cy="208826"/>
            <a:chOff x="7530197" y="6475330"/>
            <a:chExt cx="1314170" cy="208826"/>
          </a:xfrm>
        </p:grpSpPr>
        <p:sp>
          <p:nvSpPr>
            <p:cNvPr id="90" name="Rectangle 89"/>
            <p:cNvSpPr/>
            <p:nvPr/>
          </p:nvSpPr>
          <p:spPr>
            <a:xfrm>
              <a:off x="753019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1</a:t>
              </a:r>
              <a:endParaRPr lang="en-US" sz="1100" dirty="0">
                <a:latin typeface="Arial"/>
                <a:cs typeface="Arial"/>
              </a:endParaRPr>
            </a:p>
          </p:txBody>
        </p:sp>
        <p:sp>
          <p:nvSpPr>
            <p:cNvPr id="91" name="Rectangle 90"/>
            <p:cNvSpPr/>
            <p:nvPr/>
          </p:nvSpPr>
          <p:spPr>
            <a:xfrm>
              <a:off x="7749307"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2</a:t>
              </a:r>
              <a:endParaRPr lang="en-US" sz="1100" dirty="0">
                <a:latin typeface="Arial"/>
                <a:cs typeface="Arial"/>
              </a:endParaRPr>
            </a:p>
          </p:txBody>
        </p:sp>
        <p:sp>
          <p:nvSpPr>
            <p:cNvPr id="92" name="Rectangle 91"/>
            <p:cNvSpPr/>
            <p:nvPr/>
          </p:nvSpPr>
          <p:spPr>
            <a:xfrm>
              <a:off x="7968319"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3</a:t>
              </a:r>
              <a:endParaRPr lang="en-US" sz="1100" dirty="0">
                <a:latin typeface="Arial"/>
                <a:cs typeface="Arial"/>
              </a:endParaRPr>
            </a:p>
          </p:txBody>
        </p:sp>
        <p:sp>
          <p:nvSpPr>
            <p:cNvPr id="93" name="Rectangle 92"/>
            <p:cNvSpPr/>
            <p:nvPr/>
          </p:nvSpPr>
          <p:spPr>
            <a:xfrm>
              <a:off x="8187331"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4</a:t>
              </a:r>
              <a:endParaRPr lang="en-US" sz="1100" dirty="0">
                <a:latin typeface="Arial"/>
                <a:cs typeface="Arial"/>
              </a:endParaRPr>
            </a:p>
          </p:txBody>
        </p:sp>
        <p:sp>
          <p:nvSpPr>
            <p:cNvPr id="94" name="Rectangle 93"/>
            <p:cNvSpPr/>
            <p:nvPr/>
          </p:nvSpPr>
          <p:spPr>
            <a:xfrm>
              <a:off x="8406343"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7</a:t>
              </a:r>
              <a:endParaRPr lang="en-US" sz="1100" dirty="0">
                <a:latin typeface="Arial"/>
                <a:cs typeface="Arial"/>
              </a:endParaRPr>
            </a:p>
          </p:txBody>
        </p:sp>
        <p:sp>
          <p:nvSpPr>
            <p:cNvPr id="95" name="Rectangle 94"/>
            <p:cNvSpPr/>
            <p:nvPr/>
          </p:nvSpPr>
          <p:spPr>
            <a:xfrm>
              <a:off x="8625355" y="6475330"/>
              <a:ext cx="219012" cy="208826"/>
            </a:xfrm>
            <a:prstGeom prst="rect">
              <a:avLst/>
            </a:prstGeom>
            <a:solidFill>
              <a:srgbClr val="008000">
                <a:alpha val="7000"/>
              </a:srgbClr>
            </a:solidFill>
            <a:ln w="9525"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latin typeface="Arial"/>
                  <a:cs typeface="Arial"/>
                </a:rPr>
                <a:t>8</a:t>
              </a:r>
              <a:endParaRPr lang="en-US" sz="1100" dirty="0">
                <a:latin typeface="Arial"/>
                <a:cs typeface="Arial"/>
              </a:endParaRPr>
            </a:p>
          </p:txBody>
        </p:sp>
      </p:grpSp>
      <p:sp>
        <p:nvSpPr>
          <p:cNvPr id="30" name="Rectangle 29"/>
          <p:cNvSpPr/>
          <p:nvPr/>
        </p:nvSpPr>
        <p:spPr>
          <a:xfrm>
            <a:off x="6619550" y="5321658"/>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1</a:t>
            </a:r>
            <a:endParaRPr lang="en-US" sz="1000" dirty="0"/>
          </a:p>
        </p:txBody>
      </p:sp>
      <p:sp>
        <p:nvSpPr>
          <p:cNvPr id="96" name="Rectangle 95"/>
          <p:cNvSpPr/>
          <p:nvPr/>
        </p:nvSpPr>
        <p:spPr>
          <a:xfrm>
            <a:off x="6619550" y="5592963"/>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2</a:t>
            </a:r>
            <a:endParaRPr lang="en-US" sz="1000" dirty="0"/>
          </a:p>
        </p:txBody>
      </p:sp>
      <p:sp>
        <p:nvSpPr>
          <p:cNvPr id="97" name="Rectangle 96"/>
          <p:cNvSpPr/>
          <p:nvPr/>
        </p:nvSpPr>
        <p:spPr>
          <a:xfrm>
            <a:off x="6619550" y="5864267"/>
            <a:ext cx="512468"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3</a:t>
            </a:r>
            <a:endParaRPr lang="en-US" sz="1000" dirty="0"/>
          </a:p>
        </p:txBody>
      </p:sp>
      <p:sp>
        <p:nvSpPr>
          <p:cNvPr id="98" name="Rectangle 97"/>
          <p:cNvSpPr/>
          <p:nvPr/>
        </p:nvSpPr>
        <p:spPr>
          <a:xfrm>
            <a:off x="6619550" y="6135571"/>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
        <p:nvSpPr>
          <p:cNvPr id="99" name="Rectangle 98"/>
          <p:cNvSpPr/>
          <p:nvPr/>
        </p:nvSpPr>
        <p:spPr>
          <a:xfrm>
            <a:off x="6619550" y="6406876"/>
            <a:ext cx="518091" cy="246221"/>
          </a:xfrm>
          <a:prstGeom prst="rect">
            <a:avLst/>
          </a:prstGeom>
        </p:spPr>
        <p:txBody>
          <a:bodyPr wrap="none">
            <a:spAutoFit/>
          </a:bodyPr>
          <a:lstStyle/>
          <a:p>
            <a:r>
              <a:rPr lang="en-US" sz="1000" dirty="0">
                <a:latin typeface="CenturyGothic"/>
              </a:rPr>
              <a:t>pos</a:t>
            </a:r>
            <a:r>
              <a:rPr lang="zh-CN" altLang="en-US" sz="1000" dirty="0">
                <a:latin typeface="CenturyGothic"/>
              </a:rPr>
              <a:t> </a:t>
            </a:r>
            <a:r>
              <a:rPr lang="en-US" altLang="zh-CN" sz="1000" dirty="0">
                <a:latin typeface="CenturyGothic"/>
              </a:rPr>
              <a:t>4</a:t>
            </a:r>
            <a:endParaRPr lang="en-US" sz="1000" dirty="0"/>
          </a:p>
        </p:txBody>
      </p:sp>
    </p:spTree>
    <p:extLst>
      <p:ext uri="{BB962C8B-B14F-4D97-AF65-F5344CB8AC3E}">
        <p14:creationId xmlns:p14="http://schemas.microsoft.com/office/powerpoint/2010/main" val="262604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dissolve">
                                      <p:cBhvr>
                                        <p:cTn id="13" dur="500"/>
                                        <p:tgtEl>
                                          <p:spTgt spid="2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dissolve">
                                      <p:cBhvr>
                                        <p:cTn id="19" dur="500"/>
                                        <p:tgtEl>
                                          <p:spTgt spid="2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dissolve">
                                      <p:cBhvr>
                                        <p:cTn id="31" dur="500"/>
                                        <p:tgtEl>
                                          <p:spTgt spid="3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dissolve">
                                      <p:cBhvr>
                                        <p:cTn id="34" dur="500"/>
                                        <p:tgtEl>
                                          <p:spTgt spid="3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dissolve">
                                      <p:cBhvr>
                                        <p:cTn id="37" dur="500"/>
                                        <p:tgtEl>
                                          <p:spTgt spid="3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par>
                                <p:cTn id="49" presetID="9"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par>
                                <p:cTn id="52" presetID="9"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dissolve">
                                      <p:cBhvr>
                                        <p:cTn id="54" dur="500"/>
                                        <p:tgtEl>
                                          <p:spTgt spid="15"/>
                                        </p:tgtEl>
                                      </p:cBhvr>
                                    </p:animEffect>
                                  </p:childTnLst>
                                </p:cTn>
                              </p:par>
                              <p:par>
                                <p:cTn id="55" presetID="9"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par>
                                <p:cTn id="58" presetID="9" presetClass="entr" presetSubtype="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dissolve">
                                      <p:cBhvr>
                                        <p:cTn id="60" dur="500"/>
                                        <p:tgtEl>
                                          <p:spTgt spid="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dissolve">
                                      <p:cBhvr>
                                        <p:cTn id="63" dur="500"/>
                                        <p:tgtEl>
                                          <p:spTgt spid="3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dissolve">
                                      <p:cBhvr>
                                        <p:cTn id="66" dur="500"/>
                                        <p:tgtEl>
                                          <p:spTgt spid="9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dissolve">
                                      <p:cBhvr>
                                        <p:cTn id="69" dur="500"/>
                                        <p:tgtEl>
                                          <p:spTgt spid="9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dissolve">
                                      <p:cBhvr>
                                        <p:cTn id="72" dur="500"/>
                                        <p:tgtEl>
                                          <p:spTgt spid="98"/>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dissolve">
                                      <p:cBhvr>
                                        <p:cTn id="7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2" grpId="0"/>
      <p:bldP spid="33" grpId="0"/>
      <p:bldP spid="34" grpId="0" animBg="1"/>
      <p:bldP spid="39" grpId="0"/>
      <p:bldP spid="45" grpId="0" animBg="1"/>
      <p:bldP spid="30" grpId="0"/>
      <p:bldP spid="96" grpId="0"/>
      <p:bldP spid="97" grpId="0"/>
      <p:bldP spid="98" grpId="0"/>
      <p:bldP spid="9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35381</TotalTime>
  <Words>8845</Words>
  <Application>Microsoft Office PowerPoint</Application>
  <PresentationFormat>On-screen Show (4:3)</PresentationFormat>
  <Paragraphs>2550</Paragraphs>
  <Slides>55</Slides>
  <Notes>18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55</vt:i4>
      </vt:variant>
    </vt:vector>
  </HeadingPairs>
  <TitlesOfParts>
    <vt:vector size="74" baseType="lpstr">
      <vt:lpstr>CenturyGothic</vt:lpstr>
      <vt:lpstr>DejaVu Sans Mono</vt:lpstr>
      <vt:lpstr>Droid Sans Fallback</vt:lpstr>
      <vt:lpstr>Menlo</vt:lpstr>
      <vt:lpstr>Menlo Regular</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Selection Sort Time Complexity</vt:lpstr>
      <vt:lpstr>PowerPoint Presentation</vt:lpstr>
      <vt:lpstr>Insertion Sort</vt:lpstr>
      <vt:lpstr>Insertion Sort Time Complexity</vt:lpstr>
      <vt:lpstr>Insertion Sort Example 1</vt:lpstr>
      <vt:lpstr>Insertion Sort Example 2</vt:lpstr>
      <vt:lpstr>Heap Sort: Binary Heap</vt:lpstr>
      <vt:lpstr>Complete Binary Tree or Not?</vt:lpstr>
      <vt:lpstr>Heap Sort: Binary Heap</vt:lpstr>
      <vt:lpstr>Binary Heap:  Array Representation</vt:lpstr>
      <vt:lpstr>Binary Heap Operations: Promotion</vt:lpstr>
      <vt:lpstr>Binary Heap Operations: Insert</vt:lpstr>
      <vt:lpstr>Binary Heap Operations: Demotion</vt:lpstr>
      <vt:lpstr>Binary Heap Operations: DeleteMax</vt:lpstr>
      <vt:lpstr>Heap Sort Algorithm</vt:lpstr>
      <vt:lpstr>Heap Sort: Heap Construction</vt:lpstr>
      <vt:lpstr>Heap Sort: Sortdown</vt:lpstr>
      <vt:lpstr>Heap Sort: Java Implementation</vt:lpstr>
      <vt:lpstr>Heap Sort: Trace</vt:lpstr>
      <vt:lpstr>Binary Heap:  Practical improvements</vt:lpstr>
      <vt:lpstr>Binary Heap vs. Binary Search Tree</vt:lpstr>
      <vt:lpstr>Quick Sort</vt:lpstr>
      <vt:lpstr>Quick Sort: Selection of Pivot</vt:lpstr>
      <vt:lpstr>Quick Sort Time Complexity</vt:lpstr>
      <vt:lpstr>Quick Sort Example 1 </vt:lpstr>
      <vt:lpstr>Quick Sort Example 2</vt:lpstr>
      <vt:lpstr>Partition Operation</vt:lpstr>
      <vt:lpstr>Quick Sort: Trace</vt:lpstr>
      <vt:lpstr>Partition Operation: Java Implementation</vt:lpstr>
      <vt:lpstr>Quick Sort: Java Implementation</vt:lpstr>
      <vt:lpstr>Quick Sort is Equivalent to Sorting by BST  </vt:lpstr>
      <vt:lpstr>Quick Sort: Best-case Analysis</vt:lpstr>
      <vt:lpstr>Quick Sort: Worst-case Analysis</vt:lpstr>
      <vt:lpstr>Quick Sort: Practical Improvements</vt:lpstr>
      <vt:lpstr>Merge Sort</vt:lpstr>
      <vt:lpstr>Merge Sort Time Complexity</vt:lpstr>
      <vt:lpstr>Merge Sort Example 1</vt:lpstr>
      <vt:lpstr>Merge Operation</vt:lpstr>
      <vt:lpstr>Merge Operation: Java Implementation</vt:lpstr>
      <vt:lpstr>Merge Sort: Java implementation</vt:lpstr>
      <vt:lpstr>Merge Sort: Example 2 Trace</vt:lpstr>
      <vt:lpstr>Merge Sort: Practical Improvements</vt:lpstr>
      <vt:lpstr>Merge 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1089</cp:revision>
  <dcterms:created xsi:type="dcterms:W3CDTF">2018-08-13T22:58:39Z</dcterms:created>
  <dcterms:modified xsi:type="dcterms:W3CDTF">2025-01-31T23:58:07Z</dcterms:modified>
</cp:coreProperties>
</file>