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323" r:id="rId4"/>
    <p:sldId id="324" r:id="rId5"/>
    <p:sldId id="325" r:id="rId6"/>
    <p:sldId id="326" r:id="rId7"/>
    <p:sldId id="414" r:id="rId8"/>
    <p:sldId id="415" r:id="rId9"/>
    <p:sldId id="416" r:id="rId10"/>
    <p:sldId id="327" r:id="rId11"/>
    <p:sldId id="388" r:id="rId12"/>
    <p:sldId id="389" r:id="rId13"/>
    <p:sldId id="330" r:id="rId14"/>
    <p:sldId id="331" r:id="rId15"/>
    <p:sldId id="332" r:id="rId16"/>
    <p:sldId id="384" r:id="rId17"/>
    <p:sldId id="391" r:id="rId18"/>
    <p:sldId id="328" r:id="rId19"/>
    <p:sldId id="340" r:id="rId20"/>
    <p:sldId id="341" r:id="rId21"/>
    <p:sldId id="342" r:id="rId22"/>
    <p:sldId id="329" r:id="rId23"/>
    <p:sldId id="345" r:id="rId24"/>
    <p:sldId id="403" r:id="rId25"/>
    <p:sldId id="405" r:id="rId26"/>
    <p:sldId id="408" r:id="rId27"/>
    <p:sldId id="407" r:id="rId28"/>
    <p:sldId id="418" r:id="rId29"/>
    <p:sldId id="333" r:id="rId30"/>
    <p:sldId id="334" r:id="rId31"/>
    <p:sldId id="401" r:id="rId32"/>
    <p:sldId id="335" r:id="rId33"/>
    <p:sldId id="338" r:id="rId34"/>
    <p:sldId id="336" r:id="rId35"/>
    <p:sldId id="339" r:id="rId36"/>
    <p:sldId id="347" r:id="rId37"/>
    <p:sldId id="349" r:id="rId38"/>
    <p:sldId id="348" r:id="rId39"/>
    <p:sldId id="353" r:id="rId40"/>
    <p:sldId id="390" r:id="rId41"/>
    <p:sldId id="399" r:id="rId42"/>
    <p:sldId id="392" r:id="rId43"/>
    <p:sldId id="417" r:id="rId44"/>
    <p:sldId id="354" r:id="rId45"/>
    <p:sldId id="355" r:id="rId46"/>
    <p:sldId id="386" r:id="rId47"/>
    <p:sldId id="385" r:id="rId48"/>
    <p:sldId id="357" r:id="rId49"/>
    <p:sldId id="280" r:id="rId50"/>
    <p:sldId id="398" r:id="rId51"/>
    <p:sldId id="394" r:id="rId52"/>
    <p:sldId id="393" r:id="rId53"/>
    <p:sldId id="406" r:id="rId54"/>
    <p:sldId id="395" r:id="rId55"/>
    <p:sldId id="396"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376" autoAdjust="0"/>
    <p:restoredTop sz="86928" autoAdjust="0"/>
  </p:normalViewPr>
  <p:slideViewPr>
    <p:cSldViewPr snapToGrid="0" snapToObjects="1">
      <p:cViewPr varScale="1">
        <p:scale>
          <a:sx n="71" d="100"/>
          <a:sy n="71" d="100"/>
        </p:scale>
        <p:origin x="1570" y="67"/>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Again, this is solved cleanly with either recursion or iteration.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382736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305353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37</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Post-order traversal is 23, 18, 27, 25, 10, 60, 80, 70, 30.</a:t>
            </a:r>
          </a:p>
          <a:p>
            <a:r>
              <a:rPr lang="en-GB" dirty="0"/>
              <a:t>In-order traversal </a:t>
            </a:r>
            <a:r>
              <a:rPr lang="en-GB" dirty="0" err="1"/>
              <a:t>traversal</a:t>
            </a:r>
            <a:r>
              <a:rPr lang="en-GB" dirty="0"/>
              <a:t> is 10, 18, 23, 25, 27, 30, 60, 70, 80</a:t>
            </a:r>
          </a:p>
          <a:p>
            <a:r>
              <a:rPr lang="en-GB" dirty="0"/>
              <a:t>Preorder traversal is 30, 10, 25, 18, 23, 27, 70, 60,80</a:t>
            </a:r>
          </a:p>
          <a:p>
            <a:r>
              <a:rPr lang="en-GB"/>
              <a:t>https://testbook.com/objective-questions/mcq-on-tree-traversal--5eea6a1139140f30f369eb98</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2662393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https://stackoverflow.com/questions/9456937/when-to-use-preorder-postorder-and-inorder-binary-search-tree-traversal-strate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383257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https://www.codecademy.com/resources/docs/general/binary-search-tree/inorder-traversal</a:t>
            </a:r>
          </a:p>
          <a:p>
            <a:r>
              <a:rPr lang="en-GB" dirty="0"/>
              <a:t>[2] https://www.geeksforgeeks.org/tree-traversals-inorder-preorder-and-postorder/</a:t>
            </a:r>
          </a:p>
          <a:p>
            <a:r>
              <a:rPr lang="en-GB" dirty="0"/>
              <a:t>[3] https://www.geeksforgeeks.org/binary-search-tree-traversal-inorder-preorder-post-order/</a:t>
            </a:r>
          </a:p>
          <a:p>
            <a:r>
              <a:rPr lang="en-GB" dirty="0"/>
              <a:t>[4] https://www.freecodecamp.org/news/binary-search-tree-what-is-it/</a:t>
            </a:r>
          </a:p>
          <a:p>
            <a:r>
              <a:rPr lang="en-GB" dirty="0"/>
              <a:t>[5] https://en.wikipedia.org/wiki/Binary_Search_Tree</a:t>
            </a:r>
          </a:p>
          <a:p>
            <a:r>
              <a:rPr lang="en-GB" dirty="0"/>
              <a:t>[6] https://www.enjoyalgorithms.com/blog/introduction-to-binary-search-tree/</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43</a:t>
            </a:fld>
            <a:endParaRPr lang="en-US"/>
          </a:p>
        </p:txBody>
      </p:sp>
    </p:spTree>
    <p:extLst>
      <p:ext uri="{BB962C8B-B14F-4D97-AF65-F5344CB8AC3E}">
        <p14:creationId xmlns:p14="http://schemas.microsoft.com/office/powerpoint/2010/main" val="490930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45</a:t>
            </a:fld>
            <a:endParaRPr lang="en-US"/>
          </a:p>
        </p:txBody>
      </p:sp>
    </p:spTree>
    <p:extLst>
      <p:ext uri="{BB962C8B-B14F-4D97-AF65-F5344CB8AC3E}">
        <p14:creationId xmlns:p14="http://schemas.microsoft.com/office/powerpoint/2010/main" val="72941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47</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48</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Pre-order of above tree = 12453</a:t>
            </a:r>
          </a:p>
          <a:p>
            <a:r>
              <a:rPr lang="en-GB" dirty="0"/>
              <a:t>In order of above tree = 42513</a:t>
            </a:r>
          </a:p>
          <a:p>
            <a:r>
              <a:rPr lang="en-GB" dirty="0" err="1"/>
              <a:t>Postorder</a:t>
            </a:r>
            <a:r>
              <a:rPr lang="en-GB" dirty="0"/>
              <a:t> of above tree = 45231</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50</a:t>
            </a:fld>
            <a:endParaRPr lang="en-US"/>
          </a:p>
        </p:txBody>
      </p:sp>
    </p:spTree>
    <p:extLst>
      <p:ext uri="{BB962C8B-B14F-4D97-AF65-F5344CB8AC3E}">
        <p14:creationId xmlns:p14="http://schemas.microsoft.com/office/powerpoint/2010/main" val="123331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8462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667AA507-8ACF-6D4E-A91A-893ED4793C1B}"/>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iaBEKo5sM7w" TargetMode="External"/><Relationship Id="rId4" Type="http://schemas.openxmlformats.org/officeDocument/2006/relationships/hyperlink" Target="https://www.youtube.com/watch?v=3_NMDJkmvL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ostorder-traversal-of-binary-t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KkEnuK-2Ymc" TargetMode="External"/><Relationship Id="rId2" Type="http://schemas.openxmlformats.org/officeDocument/2006/relationships/hyperlink" Target="https://www.youtube.com/watch?v=6I3evyt9ApA" TargetMode="External"/><Relationship Id="rId1" Type="http://schemas.openxmlformats.org/officeDocument/2006/relationships/slideLayout" Target="../slideLayouts/slideLayout2.xml"/><Relationship Id="rId4" Type="http://schemas.openxmlformats.org/officeDocument/2006/relationships/hyperlink" Target="https://www.youtube.com/watch?v=DkOswl0k7s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mtvbVLK5xDQ"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457200" y="5860861"/>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
        <p:nvSpPr>
          <p:cNvPr id="9" name="TextBox 8">
            <a:extLst>
              <a:ext uri="{FF2B5EF4-FFF2-40B4-BE49-F238E27FC236}">
                <a16:creationId xmlns:a16="http://schemas.microsoft.com/office/drawing/2014/main" id="{A418073F-6CB1-B378-B74D-334A266AB449}"/>
              </a:ext>
            </a:extLst>
          </p:cNvPr>
          <p:cNvSpPr txBox="1"/>
          <p:nvPr/>
        </p:nvSpPr>
        <p:spPr>
          <a:xfrm>
            <a:off x="4572000" y="6150446"/>
            <a:ext cx="4325343"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Tree Traversal Algos // Michael </a:t>
            </a:r>
            <a:r>
              <a:rPr lang="en-GB" sz="1400" dirty="0" err="1"/>
              <a:t>Sambol</a:t>
            </a:r>
            <a:endParaRPr lang="en-GB" sz="1400" dirty="0"/>
          </a:p>
          <a:p>
            <a:r>
              <a:rPr lang="en-GB" sz="1400" dirty="0">
                <a:hlinkClick r:id="rId5"/>
              </a:rPr>
              <a:t>https://www.youtube.com/watch?v=iaBEKo5sM7w</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
        <p:nvSpPr>
          <p:cNvPr id="9" name="Rectangle 8">
            <a:extLst>
              <a:ext uri="{FF2B5EF4-FFF2-40B4-BE49-F238E27FC236}">
                <a16:creationId xmlns:a16="http://schemas.microsoft.com/office/drawing/2014/main" id="{9B2FDBDC-2371-9FF3-4638-D9784FF08814}"/>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47893338-983C-101F-8747-0B6939B34E5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
        <p:nvSpPr>
          <p:cNvPr id="6" name="Rectangle 5">
            <a:extLst>
              <a:ext uri="{FF2B5EF4-FFF2-40B4-BE49-F238E27FC236}">
                <a16:creationId xmlns:a16="http://schemas.microsoft.com/office/drawing/2014/main" id="{7C4E5AC9-78BE-A00B-D470-28A7CB1C55A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C12B-CFC2-DB2A-7474-FA1044B905B0}"/>
              </a:ext>
            </a:extLst>
          </p:cNvPr>
          <p:cNvSpPr>
            <a:spLocks noGrp="1"/>
          </p:cNvSpPr>
          <p:nvPr>
            <p:ph type="title"/>
          </p:nvPr>
        </p:nvSpPr>
        <p:spPr/>
        <p:txBody>
          <a:bodyPr/>
          <a:lstStyle/>
          <a:p>
            <a:r>
              <a:rPr lang="en-GB" dirty="0"/>
              <a:t>Geeks for Geeks Tutorials</a:t>
            </a:r>
            <a:endParaRPr lang="en-SE" dirty="0"/>
          </a:p>
        </p:txBody>
      </p:sp>
      <p:sp>
        <p:nvSpPr>
          <p:cNvPr id="3" name="Content Placeholder 2">
            <a:extLst>
              <a:ext uri="{FF2B5EF4-FFF2-40B4-BE49-F238E27FC236}">
                <a16:creationId xmlns:a16="http://schemas.microsoft.com/office/drawing/2014/main" id="{27BA67A7-AA91-EC0F-1B1A-487BE220C248}"/>
              </a:ext>
            </a:extLst>
          </p:cNvPr>
          <p:cNvSpPr>
            <a:spLocks noGrp="1"/>
          </p:cNvSpPr>
          <p:nvPr>
            <p:ph idx="1"/>
          </p:nvPr>
        </p:nvSpPr>
        <p:spPr>
          <a:xfrm>
            <a:off x="457200" y="1600200"/>
            <a:ext cx="8229600" cy="2659827"/>
          </a:xfrm>
        </p:spPr>
        <p:txBody>
          <a:bodyPr>
            <a:normAutofit lnSpcReduction="10000"/>
          </a:bodyPr>
          <a:lstStyle/>
          <a:p>
            <a:r>
              <a:rPr lang="en-GB" dirty="0">
                <a:hlinkClick r:id="rId2"/>
              </a:rPr>
              <a:t>https://www.geeksforgeeks.org/preorder-traversal-of-binary-tree/</a:t>
            </a:r>
          </a:p>
          <a:p>
            <a:r>
              <a:rPr lang="en-GB" dirty="0">
                <a:hlinkClick r:id="rId2"/>
              </a:rPr>
              <a:t>https://www.geeksforgeeks.org/inorder-traversal-of-binary-tree/</a:t>
            </a:r>
          </a:p>
          <a:p>
            <a:r>
              <a:rPr lang="en-GB" dirty="0">
                <a:hlinkClick r:id="rId2"/>
              </a:rPr>
              <a:t>https://www.geeksforgeeks.org/postorder-traversal-of-binary-tree/</a:t>
            </a:r>
            <a:r>
              <a:rPr lang="en-GB" dirty="0"/>
              <a:t> </a:t>
            </a:r>
          </a:p>
          <a:p>
            <a:r>
              <a:rPr lang="en-GB" dirty="0"/>
              <a:t>Running Example</a:t>
            </a:r>
            <a:endParaRPr lang="en-SE" dirty="0"/>
          </a:p>
        </p:txBody>
      </p:sp>
      <p:pic>
        <p:nvPicPr>
          <p:cNvPr id="2050" name="Picture 2" descr="Example of Binary Tree">
            <a:extLst>
              <a:ext uri="{FF2B5EF4-FFF2-40B4-BE49-F238E27FC236}">
                <a16:creationId xmlns:a16="http://schemas.microsoft.com/office/drawing/2014/main" id="{13EC9468-3CC5-8666-4B95-703A7E122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6" y="3524509"/>
            <a:ext cx="3941164" cy="281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6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C169-6114-3231-0CA7-8B2BC2215502}"/>
              </a:ext>
            </a:extLst>
          </p:cNvPr>
          <p:cNvSpPr>
            <a:spLocks noGrp="1"/>
          </p:cNvSpPr>
          <p:nvPr>
            <p:ph type="title"/>
          </p:nvPr>
        </p:nvSpPr>
        <p:spPr>
          <a:xfrm>
            <a:off x="457200" y="1693584"/>
            <a:ext cx="8229600" cy="1143000"/>
          </a:xfrm>
        </p:spPr>
        <p:txBody>
          <a:bodyPr/>
          <a:lstStyle/>
          <a:p>
            <a:endParaRPr lang="en-SE"/>
          </a:p>
        </p:txBody>
      </p:sp>
      <p:sp>
        <p:nvSpPr>
          <p:cNvPr id="3" name="Content Placeholder 2">
            <a:extLst>
              <a:ext uri="{FF2B5EF4-FFF2-40B4-BE49-F238E27FC236}">
                <a16:creationId xmlns:a16="http://schemas.microsoft.com/office/drawing/2014/main" id="{9F1B754E-2A96-0BB0-8C9A-313BAAEDCA5B}"/>
              </a:ext>
            </a:extLst>
          </p:cNvPr>
          <p:cNvSpPr>
            <a:spLocks noGrp="1"/>
          </p:cNvSpPr>
          <p:nvPr>
            <p:ph idx="1"/>
          </p:nvPr>
        </p:nvSpPr>
        <p:spPr>
          <a:xfrm>
            <a:off x="457200" y="1417315"/>
            <a:ext cx="8229600" cy="4525963"/>
          </a:xfrm>
        </p:spPr>
        <p:txBody>
          <a:bodyPr/>
          <a:lstStyle/>
          <a:p>
            <a:endParaRPr lang="en-SE" dirty="0"/>
          </a:p>
        </p:txBody>
      </p:sp>
      <p:pic>
        <p:nvPicPr>
          <p:cNvPr id="3076" name="Picture 4" descr="Node 1 is visited">
            <a:extLst>
              <a:ext uri="{FF2B5EF4-FFF2-40B4-BE49-F238E27FC236}">
                <a16:creationId xmlns:a16="http://schemas.microsoft.com/office/drawing/2014/main" id="{D35FA18D-095B-5BF9-17D1-AFBF8A4A7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ode 2 is visited">
            <a:extLst>
              <a:ext uri="{FF2B5EF4-FFF2-40B4-BE49-F238E27FC236}">
                <a16:creationId xmlns:a16="http://schemas.microsoft.com/office/drawing/2014/main" id="{63A4EAA7-397E-1078-B1FC-3476B2818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4"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ode 4 is visited">
            <a:extLst>
              <a:ext uri="{FF2B5EF4-FFF2-40B4-BE49-F238E27FC236}">
                <a16:creationId xmlns:a16="http://schemas.microsoft.com/office/drawing/2014/main" id="{A0690502-A107-E23A-5ED6-CCCCB424C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ode 5 is visited">
            <a:extLst>
              <a:ext uri="{FF2B5EF4-FFF2-40B4-BE49-F238E27FC236}">
                <a16:creationId xmlns:a16="http://schemas.microsoft.com/office/drawing/2014/main" id="{990EFEBF-3974-03EB-371B-532D0B38F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3"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Node 3 is visited">
            <a:extLst>
              <a:ext uri="{FF2B5EF4-FFF2-40B4-BE49-F238E27FC236}">
                <a16:creationId xmlns:a16="http://schemas.microsoft.com/office/drawing/2014/main" id="{267EDC31-7B15-02F8-471F-190933361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015"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The complete tree is visited">
            <a:extLst>
              <a:ext uri="{FF2B5EF4-FFF2-40B4-BE49-F238E27FC236}">
                <a16:creationId xmlns:a16="http://schemas.microsoft.com/office/drawing/2014/main" id="{C767C934-A547-D381-8223-08C3C83001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074"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A210999-FCDE-2F3C-30E1-59CC92222212}"/>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 Pre-order traversal of nodes is 1 -&gt; 2 -&gt; 4 -&gt; 5 -&gt; 3 -&gt; 6</a:t>
            </a:r>
            <a:endParaRPr lang="en-SE" dirty="0"/>
          </a:p>
        </p:txBody>
      </p:sp>
    </p:spTree>
    <p:extLst>
      <p:ext uri="{BB962C8B-B14F-4D97-AF65-F5344CB8AC3E}">
        <p14:creationId xmlns:p14="http://schemas.microsoft.com/office/powerpoint/2010/main" val="355683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9EE8-E84D-E9A3-7588-23365B155B8D}"/>
              </a:ext>
            </a:extLst>
          </p:cNvPr>
          <p:cNvSpPr>
            <a:spLocks noGrp="1"/>
          </p:cNvSpPr>
          <p:nvPr>
            <p:ph type="title"/>
          </p:nvPr>
        </p:nvSpPr>
        <p:spPr/>
        <p:txBody>
          <a:bodyPr>
            <a:normAutofit fontScale="90000"/>
          </a:bodyPr>
          <a:lstStyle/>
          <a:p>
            <a:r>
              <a:rPr lang="en-GB" dirty="0"/>
              <a:t>In-order traversal of nodes is 4 -&gt; 2 -&gt; 5 -&gt; 1 -&gt; 3 -&gt; 6.</a:t>
            </a:r>
            <a:endParaRPr lang="en-SE" dirty="0"/>
          </a:p>
        </p:txBody>
      </p:sp>
      <p:sp>
        <p:nvSpPr>
          <p:cNvPr id="3" name="Content Placeholder 2">
            <a:extLst>
              <a:ext uri="{FF2B5EF4-FFF2-40B4-BE49-F238E27FC236}">
                <a16:creationId xmlns:a16="http://schemas.microsoft.com/office/drawing/2014/main" id="{AA666C02-EB7C-5644-7ABC-920B430595DC}"/>
              </a:ext>
            </a:extLst>
          </p:cNvPr>
          <p:cNvSpPr>
            <a:spLocks noGrp="1"/>
          </p:cNvSpPr>
          <p:nvPr>
            <p:ph idx="1"/>
          </p:nvPr>
        </p:nvSpPr>
        <p:spPr>
          <a:xfrm>
            <a:off x="457200" y="1879902"/>
            <a:ext cx="8229600" cy="4525963"/>
          </a:xfrm>
        </p:spPr>
        <p:txBody>
          <a:bodyPr/>
          <a:lstStyle/>
          <a:p>
            <a:endParaRPr lang="en-SE" dirty="0"/>
          </a:p>
        </p:txBody>
      </p:sp>
      <p:pic>
        <p:nvPicPr>
          <p:cNvPr id="5122" name="Picture 2" descr="Node 4 is visited">
            <a:extLst>
              <a:ext uri="{FF2B5EF4-FFF2-40B4-BE49-F238E27FC236}">
                <a16:creationId xmlns:a16="http://schemas.microsoft.com/office/drawing/2014/main" id="{955481BD-17A0-225B-000A-335ECE4C0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6"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de 2 is visited">
            <a:extLst>
              <a:ext uri="{FF2B5EF4-FFF2-40B4-BE49-F238E27FC236}">
                <a16:creationId xmlns:a16="http://schemas.microsoft.com/office/drawing/2014/main" id="{60ABD76F-EBCE-BD9B-B0A0-7F3033B27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ode 5 is visited">
            <a:extLst>
              <a:ext uri="{FF2B5EF4-FFF2-40B4-BE49-F238E27FC236}">
                <a16:creationId xmlns:a16="http://schemas.microsoft.com/office/drawing/2014/main" id="{4C56F3CB-B7E3-745F-AD77-F083A69A8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ode 1 is visited">
            <a:extLst>
              <a:ext uri="{FF2B5EF4-FFF2-40B4-BE49-F238E27FC236}">
                <a16:creationId xmlns:a16="http://schemas.microsoft.com/office/drawing/2014/main" id="{9408121B-7EE0-ACB6-10D2-9D1F2188D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07"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Node 3 is visited">
            <a:extLst>
              <a:ext uri="{FF2B5EF4-FFF2-40B4-BE49-F238E27FC236}">
                <a16:creationId xmlns:a16="http://schemas.microsoft.com/office/drawing/2014/main" id="{2EC8F8EF-14FF-8CAF-76DF-F05F50A8E3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3435"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The complete tree is traversed">
            <a:extLst>
              <a:ext uri="{FF2B5EF4-FFF2-40B4-BE49-F238E27FC236}">
                <a16:creationId xmlns:a16="http://schemas.microsoft.com/office/drawing/2014/main" id="{3C475362-84C2-55D6-9C9B-6E4417786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884"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65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D31E-659A-E0D9-3460-22677089D3A8}"/>
              </a:ext>
            </a:extLst>
          </p:cNvPr>
          <p:cNvSpPr>
            <a:spLocks noGrp="1"/>
          </p:cNvSpPr>
          <p:nvPr>
            <p:ph type="title"/>
          </p:nvPr>
        </p:nvSpPr>
        <p:spPr/>
        <p:txBody>
          <a:bodyPr>
            <a:normAutofit fontScale="90000"/>
          </a:bodyPr>
          <a:lstStyle/>
          <a:p>
            <a:r>
              <a:rPr lang="en-GB" dirty="0"/>
              <a:t>Post-order traversal of nodes is 4 -&gt; 5 -&gt; 2 -&gt; 6 -&gt; 3 -&gt; 1</a:t>
            </a:r>
            <a:endParaRPr lang="en-SE" dirty="0"/>
          </a:p>
        </p:txBody>
      </p:sp>
      <p:sp>
        <p:nvSpPr>
          <p:cNvPr id="3" name="Content Placeholder 2">
            <a:extLst>
              <a:ext uri="{FF2B5EF4-FFF2-40B4-BE49-F238E27FC236}">
                <a16:creationId xmlns:a16="http://schemas.microsoft.com/office/drawing/2014/main" id="{6EDBB74B-FB8C-FBD0-A361-5B96D34B73C4}"/>
              </a:ext>
            </a:extLst>
          </p:cNvPr>
          <p:cNvSpPr>
            <a:spLocks noGrp="1"/>
          </p:cNvSpPr>
          <p:nvPr>
            <p:ph idx="1"/>
          </p:nvPr>
        </p:nvSpPr>
        <p:spPr>
          <a:xfrm>
            <a:off x="457200" y="1998235"/>
            <a:ext cx="8229600" cy="4525963"/>
          </a:xfrm>
        </p:spPr>
        <p:txBody>
          <a:bodyPr/>
          <a:lstStyle/>
          <a:p>
            <a:endParaRPr lang="en-SE" dirty="0"/>
          </a:p>
        </p:txBody>
      </p:sp>
      <p:pic>
        <p:nvPicPr>
          <p:cNvPr id="4098" name="Picture 2" descr="Node 4 is visited">
            <a:extLst>
              <a:ext uri="{FF2B5EF4-FFF2-40B4-BE49-F238E27FC236}">
                <a16:creationId xmlns:a16="http://schemas.microsoft.com/office/drawing/2014/main" id="{57FE7B05-7522-BC07-68AE-B6F457BE7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7713"/>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 5 is visited">
            <a:extLst>
              <a:ext uri="{FF2B5EF4-FFF2-40B4-BE49-F238E27FC236}">
                <a16:creationId xmlns:a16="http://schemas.microsoft.com/office/drawing/2014/main" id="{089A8930-32DF-22E9-6918-DB8730E80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32771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ode 2 is visited">
            <a:extLst>
              <a:ext uri="{FF2B5EF4-FFF2-40B4-BE49-F238E27FC236}">
                <a16:creationId xmlns:a16="http://schemas.microsoft.com/office/drawing/2014/main" id="{2FA554B9-47B8-89D3-FDB5-E6298C1FE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773" y="1327711"/>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ode 3 is visited">
            <a:extLst>
              <a:ext uri="{FF2B5EF4-FFF2-40B4-BE49-F238E27FC236}">
                <a16:creationId xmlns:a16="http://schemas.microsoft.com/office/drawing/2014/main" id="{E330149E-C7F0-613D-F2E8-CD5860BD74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831"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The complete tree is visited">
            <a:extLst>
              <a:ext uri="{FF2B5EF4-FFF2-40B4-BE49-F238E27FC236}">
                <a16:creationId xmlns:a16="http://schemas.microsoft.com/office/drawing/2014/main" id="{63E962D7-1219-F6B5-9F61-8DB0D07F3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956"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Node 6 is visited">
            <a:extLst>
              <a:ext uri="{FF2B5EF4-FFF2-40B4-BE49-F238E27FC236}">
                <a16:creationId xmlns:a16="http://schemas.microsoft.com/office/drawing/2014/main" id="{7D6B8405-98AE-06EA-D524-928C094DB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305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1E5-E093-B03E-B30F-94B89BD919DB}"/>
              </a:ext>
            </a:extLst>
          </p:cNvPr>
          <p:cNvSpPr>
            <a:spLocks noGrp="1"/>
          </p:cNvSpPr>
          <p:nvPr>
            <p:ph type="title"/>
          </p:nvPr>
        </p:nvSpPr>
        <p:spPr/>
        <p:txBody>
          <a:bodyPr/>
          <a:lstStyle/>
          <a:p>
            <a:r>
              <a:rPr lang="en-GB" dirty="0"/>
              <a:t>Summary of Traversals</a:t>
            </a:r>
            <a:endParaRPr lang="en-SE" dirty="0"/>
          </a:p>
        </p:txBody>
      </p:sp>
      <p:sp>
        <p:nvSpPr>
          <p:cNvPr id="3" name="Content Placeholder 2">
            <a:extLst>
              <a:ext uri="{FF2B5EF4-FFF2-40B4-BE49-F238E27FC236}">
                <a16:creationId xmlns:a16="http://schemas.microsoft.com/office/drawing/2014/main" id="{3575A5C0-62A5-214E-4223-E5B36AE59635}"/>
              </a:ext>
            </a:extLst>
          </p:cNvPr>
          <p:cNvSpPr>
            <a:spLocks noGrp="1"/>
          </p:cNvSpPr>
          <p:nvPr>
            <p:ph idx="1"/>
          </p:nvPr>
        </p:nvSpPr>
        <p:spPr/>
        <p:txBody>
          <a:bodyPr>
            <a:normAutofit/>
          </a:bodyPr>
          <a:lstStyle/>
          <a:p>
            <a:pPr algn="l" fontAlgn="base"/>
            <a:r>
              <a:rPr lang="en-GB" sz="2800" b="1" i="0" dirty="0">
                <a:solidFill>
                  <a:srgbClr val="0C0D0E"/>
                </a:solidFill>
                <a:effectLst/>
                <a:latin typeface="inherit"/>
              </a:rPr>
              <a:t>Pre-order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at the root, ends at the right-most node</a:t>
            </a:r>
          </a:p>
          <a:p>
            <a:pPr fontAlgn="base"/>
            <a:r>
              <a:rPr lang="en-GB" sz="2800" b="1" i="0" dirty="0">
                <a:solidFill>
                  <a:srgbClr val="0C0D0E"/>
                </a:solidFill>
                <a:effectLst/>
                <a:latin typeface="inherit"/>
              </a:rPr>
              <a:t>In-order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at the left-most node, ends at the rightmost node</a:t>
            </a:r>
          </a:p>
          <a:p>
            <a:pPr fontAlgn="base"/>
            <a:r>
              <a:rPr lang="en-GB" sz="2800" b="1" i="0" dirty="0">
                <a:solidFill>
                  <a:srgbClr val="0C0D0E"/>
                </a:solidFill>
                <a:effectLst/>
                <a:latin typeface="inherit"/>
              </a:rPr>
              <a:t>Post-order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with the left-most node (</a:t>
            </a:r>
            <a:r>
              <a:rPr lang="en-GB" sz="2400" b="1" i="0" dirty="0">
                <a:solidFill>
                  <a:srgbClr val="0C0D0E"/>
                </a:solidFill>
                <a:effectLst/>
                <a:latin typeface="inherit"/>
              </a:rPr>
              <a:t>0</a:t>
            </a:r>
            <a:r>
              <a:rPr lang="en-GB" sz="2400" b="0" i="0" dirty="0">
                <a:solidFill>
                  <a:srgbClr val="0C0D0E"/>
                </a:solidFill>
                <a:effectLst/>
                <a:latin typeface="-apple-system"/>
              </a:rPr>
              <a:t>), ends with the root (</a:t>
            </a:r>
            <a:r>
              <a:rPr lang="en-GB" sz="2400" b="1" i="0" dirty="0">
                <a:solidFill>
                  <a:srgbClr val="0C0D0E"/>
                </a:solidFill>
                <a:effectLst/>
                <a:latin typeface="inherit"/>
              </a:rPr>
              <a:t>7</a:t>
            </a:r>
            <a:r>
              <a:rPr lang="en-GB" sz="2400" b="0" i="0" dirty="0">
                <a:solidFill>
                  <a:srgbClr val="0C0D0E"/>
                </a:solidFill>
                <a:effectLst/>
                <a:latin typeface="-apple-system"/>
              </a:rPr>
              <a:t>)</a:t>
            </a:r>
            <a:endParaRPr lang="en-SE" sz="2400" dirty="0"/>
          </a:p>
        </p:txBody>
      </p:sp>
    </p:spTree>
    <p:extLst>
      <p:ext uri="{BB962C8B-B14F-4D97-AF65-F5344CB8AC3E}">
        <p14:creationId xmlns:p14="http://schemas.microsoft.com/office/powerpoint/2010/main" val="270663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E56-A96C-5D52-2ADA-8EE13E4ADE2A}"/>
              </a:ext>
            </a:extLst>
          </p:cNvPr>
          <p:cNvSpPr>
            <a:spLocks noGrp="1"/>
          </p:cNvSpPr>
          <p:nvPr>
            <p:ph type="title"/>
          </p:nvPr>
        </p:nvSpPr>
        <p:spPr/>
        <p:txBody>
          <a:bodyPr/>
          <a:lstStyle/>
          <a:p>
            <a:r>
              <a:rPr lang="en-GB" dirty="0"/>
              <a:t>BST Video Tutorials</a:t>
            </a:r>
            <a:endParaRPr lang="en-SE" dirty="0"/>
          </a:p>
        </p:txBody>
      </p:sp>
      <p:sp>
        <p:nvSpPr>
          <p:cNvPr id="3" name="Content Placeholder 2">
            <a:extLst>
              <a:ext uri="{FF2B5EF4-FFF2-40B4-BE49-F238E27FC236}">
                <a16:creationId xmlns:a16="http://schemas.microsoft.com/office/drawing/2014/main" id="{9A3F7BE7-2794-5436-39F2-EBE5F22CC5D2}"/>
              </a:ext>
            </a:extLst>
          </p:cNvPr>
          <p:cNvSpPr>
            <a:spLocks noGrp="1"/>
          </p:cNvSpPr>
          <p:nvPr>
            <p:ph idx="1"/>
          </p:nvPr>
        </p:nvSpPr>
        <p:spPr/>
        <p:txBody>
          <a:bodyPr/>
          <a:lstStyle/>
          <a:p>
            <a:r>
              <a:rPr lang="en-GB" dirty="0"/>
              <a:t>Binary Search Tree : Overview</a:t>
            </a:r>
          </a:p>
          <a:p>
            <a:pPr lvl="1"/>
            <a:r>
              <a:rPr lang="en-GB">
                <a:hlinkClick r:id="rId2"/>
              </a:rPr>
              <a:t>https://www.youtube.com/watch?v=6I3evyt9ApA</a:t>
            </a:r>
            <a:r>
              <a:rPr lang="en-GB"/>
              <a:t> </a:t>
            </a:r>
          </a:p>
          <a:p>
            <a:r>
              <a:rPr lang="en-GB" dirty="0"/>
              <a:t>Binary Search Tree : Insert Overview</a:t>
            </a:r>
          </a:p>
          <a:p>
            <a:pPr lvl="1"/>
            <a:r>
              <a:rPr lang="en-GB" dirty="0">
                <a:hlinkClick r:id="rId3"/>
              </a:rPr>
              <a:t>https://www.youtube.com/watch?v=KkEnuK-2Ymc</a:t>
            </a:r>
            <a:r>
              <a:rPr lang="en-GB" dirty="0"/>
              <a:t> </a:t>
            </a:r>
          </a:p>
          <a:p>
            <a:r>
              <a:rPr lang="en-GB" dirty="0"/>
              <a:t>Binary Search Tree: Deletion Overview</a:t>
            </a:r>
          </a:p>
          <a:p>
            <a:pPr lvl="1"/>
            <a:r>
              <a:rPr lang="en-GB" dirty="0">
                <a:hlinkClick r:id="rId4"/>
              </a:rPr>
              <a:t>https://www.youtube.com/watch?v=DkOswl0k7s4</a:t>
            </a:r>
            <a:r>
              <a:rPr lang="en-GB" dirty="0"/>
              <a:t> </a:t>
            </a:r>
            <a:endParaRPr lang="en-SE" dirty="0"/>
          </a:p>
        </p:txBody>
      </p:sp>
    </p:spTree>
    <p:extLst>
      <p:ext uri="{BB962C8B-B14F-4D97-AF65-F5344CB8AC3E}">
        <p14:creationId xmlns:p14="http://schemas.microsoft.com/office/powerpoint/2010/main" val="2007973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3804025" y="336259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4260185" y="2501215"/>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2684728" y="2532478"/>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3492089" y="184488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2964474" y="137934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3101908" y="15104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3816066" y="21528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3953500" y="22820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2763994" y="189952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2092634" y="250477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637976"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1775409" y="29634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3814793" y="266473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3492089"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3629523" y="29721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2235106" y="21448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2372540" y="22740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5023636" y="1554142"/>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2043206" y="338609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1987970" y="36131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1488015" y="4255044"/>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2774812" y="28618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2631594" y="3491397"/>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4350269" y="28305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3973717" y="332507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2038884" y="5064379"/>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4448986" y="2932478"/>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2873485" y="2939532"/>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644224" y="5161732"/>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2106555" y="369949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1990190" y="3612904"/>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5023636" y="2072132"/>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3867229" y="3678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4004662" y="37989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6486283" y="2072132"/>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2467950" y="411826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2531153" y="42914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2668586" y="441201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62577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a:xfrm>
            <a:off x="-1637357" y="26192"/>
            <a:ext cx="8229600" cy="1143000"/>
          </a:xfrm>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198872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231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6542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2966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4258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04335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74403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076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197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0857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298674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1594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2887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1791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353904"/>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1994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859310"/>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07413"/>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611079" y="5252605"/>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752864"/>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460922"/>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78038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126252"/>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797505"/>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2991755"/>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14431"/>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859310"/>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56794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21449"/>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611079" y="4699096"/>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288709"/>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611079" y="6052333"/>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a:t>
            </a:r>
            <a:r>
              <a:rPr lang="en-US" sz="1600" dirty="0" err="1">
                <a:solidFill>
                  <a:schemeClr val="bg1"/>
                </a:solidFill>
                <a:latin typeface="Arial"/>
                <a:cs typeface="Arial"/>
              </a:rPr>
              <a:t>delet</a:t>
            </a:r>
            <a:r>
              <a:rPr lang="en-US" sz="1600" dirty="0">
                <a:solidFill>
                  <a:schemeClr val="bg1"/>
                </a:solidFill>
                <a:latin typeface="Arial"/>
                <a:cs typeface="Arial"/>
              </a:rPr>
              <a:t>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75971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2" name="Rectangle 81">
            <a:extLst>
              <a:ext uri="{FF2B5EF4-FFF2-40B4-BE49-F238E27FC236}">
                <a16:creationId xmlns:a16="http://schemas.microsoft.com/office/drawing/2014/main" id="{23450A62-96E9-2940-AFA7-83BA318DEADE}"/>
              </a:ext>
            </a:extLst>
          </p:cNvPr>
          <p:cNvSpPr/>
          <p:nvPr/>
        </p:nvSpPr>
        <p:spPr>
          <a:xfrm>
            <a:off x="6223029" y="131834"/>
            <a:ext cx="2690890" cy="1595309"/>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smallest value in a node's right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left child is null.</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largest value in a node’s left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right child is null.</a:t>
            </a: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780364"/>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72BDF939-CBF6-E7F1-4B02-50E169FA32EC}"/>
              </a:ext>
            </a:extLst>
          </p:cNvPr>
          <p:cNvSpPr/>
          <p:nvPr/>
        </p:nvSpPr>
        <p:spPr>
          <a:xfrm>
            <a:off x="5148145" y="5254358"/>
            <a:ext cx="3092213"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4" name="Rectangle 3">
            <a:extLst>
              <a:ext uri="{FF2B5EF4-FFF2-40B4-BE49-F238E27FC236}">
                <a16:creationId xmlns:a16="http://schemas.microsoft.com/office/drawing/2014/main" id="{3F4294B6-2705-584E-16FE-8162F3F671A2}"/>
              </a:ext>
            </a:extLst>
          </p:cNvPr>
          <p:cNvSpPr/>
          <p:nvPr/>
        </p:nvSpPr>
        <p:spPr>
          <a:xfrm>
            <a:off x="5148145" y="4700849"/>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largest value in left subtree</a:t>
            </a:r>
          </a:p>
        </p:txBody>
      </p:sp>
      <p:sp>
        <p:nvSpPr>
          <p:cNvPr id="5" name="Rectangle 4">
            <a:extLst>
              <a:ext uri="{FF2B5EF4-FFF2-40B4-BE49-F238E27FC236}">
                <a16:creationId xmlns:a16="http://schemas.microsoft.com/office/drawing/2014/main" id="{76B182E4-26DD-0889-941D-4199067A5234}"/>
              </a:ext>
            </a:extLst>
          </p:cNvPr>
          <p:cNvSpPr/>
          <p:nvPr/>
        </p:nvSpPr>
        <p:spPr>
          <a:xfrm>
            <a:off x="5148145" y="6054086"/>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left subtree duplicate (7)</a:t>
            </a:r>
          </a:p>
        </p:txBody>
      </p:sp>
      <p:sp>
        <p:nvSpPr>
          <p:cNvPr id="6" name="TextBox 5">
            <a:extLst>
              <a:ext uri="{FF2B5EF4-FFF2-40B4-BE49-F238E27FC236}">
                <a16:creationId xmlns:a16="http://schemas.microsoft.com/office/drawing/2014/main" id="{DBDE46F8-B878-7247-28CB-ED3F99FE34F8}"/>
              </a:ext>
            </a:extLst>
          </p:cNvPr>
          <p:cNvSpPr txBox="1"/>
          <p:nvPr/>
        </p:nvSpPr>
        <p:spPr>
          <a:xfrm>
            <a:off x="4476307" y="5347180"/>
            <a:ext cx="494046" cy="400110"/>
          </a:xfrm>
          <a:prstGeom prst="rect">
            <a:avLst/>
          </a:prstGeom>
          <a:noFill/>
        </p:spPr>
        <p:txBody>
          <a:bodyPr wrap="none" rtlCol="0">
            <a:spAutoFit/>
          </a:bodyPr>
          <a:lstStyle/>
          <a:p>
            <a:r>
              <a:rPr lang="en-GB" sz="2000" dirty="0"/>
              <a:t>OR</a:t>
            </a:r>
            <a:endParaRPr lang="en-SE" sz="2000" dirty="0"/>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9"/>
                                        </p:tgtEl>
                                        <p:attrNameLst>
                                          <p:attrName>style.visibility</p:attrName>
                                        </p:attrNameLst>
                                      </p:cBhvr>
                                      <p:to>
                                        <p:strVal val="visible"/>
                                      </p:to>
                                    </p:set>
                                    <p:animEffect transition="in" filter="dissolve">
                                      <p:cBhvr>
                                        <p:cTn id="146" dur="500"/>
                                        <p:tgtEl>
                                          <p:spTgt spid="89"/>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dissolve">
                                      <p:cBhvr>
                                        <p:cTn id="161" dur="500"/>
                                        <p:tgtEl>
                                          <p:spTgt spid="7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dissolve">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dissolv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
                                        </p:tgtEl>
                                        <p:attrNameLst>
                                          <p:attrName>style.visibility</p:attrName>
                                        </p:attrNameLst>
                                      </p:cBhvr>
                                      <p:to>
                                        <p:strVal val="visible"/>
                                      </p:to>
                                    </p:set>
                                    <p:animEffect transition="in" filter="dissolve">
                                      <p:cBhvr>
                                        <p:cTn id="1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2" grpId="0" animBg="1"/>
      <p:bldP spid="89" grpId="0" animBg="1"/>
      <p:bldP spid="3" grpId="0" animBg="1"/>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083-CD30-9008-2C09-54173D2145BC}"/>
              </a:ext>
            </a:extLst>
          </p:cNvPr>
          <p:cNvSpPr>
            <a:spLocks noGrp="1"/>
          </p:cNvSpPr>
          <p:nvPr>
            <p:ph type="title"/>
          </p:nvPr>
        </p:nvSpPr>
        <p:spPr/>
        <p:txBody>
          <a:bodyPr/>
          <a:lstStyle/>
          <a:p>
            <a:r>
              <a:rPr lang="en-GB" dirty="0"/>
              <a:t>Video Tutorial</a:t>
            </a:r>
            <a:endParaRPr lang="en-SE" dirty="0"/>
          </a:p>
        </p:txBody>
      </p:sp>
      <p:sp>
        <p:nvSpPr>
          <p:cNvPr id="3" name="Content Placeholder 2">
            <a:extLst>
              <a:ext uri="{FF2B5EF4-FFF2-40B4-BE49-F238E27FC236}">
                <a16:creationId xmlns:a16="http://schemas.microsoft.com/office/drawing/2014/main" id="{ADA759BA-B4E7-6DAE-B6DF-79D16A5C40CA}"/>
              </a:ext>
            </a:extLst>
          </p:cNvPr>
          <p:cNvSpPr>
            <a:spLocks noGrp="1"/>
          </p:cNvSpPr>
          <p:nvPr>
            <p:ph idx="1"/>
          </p:nvPr>
        </p:nvSpPr>
        <p:spPr/>
        <p:txBody>
          <a:bodyPr/>
          <a:lstStyle/>
          <a:p>
            <a:r>
              <a:rPr lang="en-GB" sz="2400" dirty="0"/>
              <a:t>Binary Search Trees (BST) Explained in Animated Demo</a:t>
            </a:r>
          </a:p>
          <a:p>
            <a:pPr lvl="1"/>
            <a:r>
              <a:rPr lang="en-GB" dirty="0">
                <a:hlinkClick r:id="rId2"/>
              </a:rPr>
              <a:t>https://www.youtube.com/watch?v=mtvbVLK5xDQ</a:t>
            </a:r>
            <a:r>
              <a:rPr lang="en-GB" dirty="0"/>
              <a:t> </a:t>
            </a:r>
            <a:endParaRPr lang="en-SE" dirty="0"/>
          </a:p>
          <a:p>
            <a:endParaRPr lang="en-SE" dirty="0"/>
          </a:p>
        </p:txBody>
      </p:sp>
    </p:spTree>
    <p:extLst>
      <p:ext uri="{BB962C8B-B14F-4D97-AF65-F5344CB8AC3E}">
        <p14:creationId xmlns:p14="http://schemas.microsoft.com/office/powerpoint/2010/main" val="1730521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88D-D46C-1018-C018-65A27C5830A1}"/>
              </a:ext>
            </a:extLst>
          </p:cNvPr>
          <p:cNvSpPr>
            <a:spLocks noGrp="1"/>
          </p:cNvSpPr>
          <p:nvPr>
            <p:ph type="title"/>
          </p:nvPr>
        </p:nvSpPr>
        <p:spPr/>
        <p:txBody>
          <a:bodyPr>
            <a:normAutofit/>
          </a:bodyPr>
          <a:lstStyle/>
          <a:p>
            <a:r>
              <a:rPr lang="en-GB" dirty="0"/>
              <a:t>Traversal of a BST</a:t>
            </a:r>
            <a:endParaRPr lang="en-SE" dirty="0"/>
          </a:p>
        </p:txBody>
      </p:sp>
      <p:sp>
        <p:nvSpPr>
          <p:cNvPr id="3" name="Content Placeholder 2">
            <a:extLst>
              <a:ext uri="{FF2B5EF4-FFF2-40B4-BE49-F238E27FC236}">
                <a16:creationId xmlns:a16="http://schemas.microsoft.com/office/drawing/2014/main" id="{D1A2CB0A-5756-9918-A5A2-58B35746E1FB}"/>
              </a:ext>
            </a:extLst>
          </p:cNvPr>
          <p:cNvSpPr>
            <a:spLocks noGrp="1"/>
          </p:cNvSpPr>
          <p:nvPr>
            <p:ph idx="1"/>
          </p:nvPr>
        </p:nvSpPr>
        <p:spPr/>
        <p:txBody>
          <a:bodyPr/>
          <a:lstStyle/>
          <a:p>
            <a:r>
              <a:rPr lang="en-GB" dirty="0"/>
              <a:t>When we perform </a:t>
            </a:r>
            <a:r>
              <a:rPr lang="en-GB" dirty="0">
                <a:solidFill>
                  <a:srgbClr val="FF0000"/>
                </a:solidFill>
              </a:rPr>
              <a:t>in-order traversal </a:t>
            </a:r>
            <a:r>
              <a:rPr lang="en-GB" dirty="0"/>
              <a:t>on a binary search tree, we get the </a:t>
            </a:r>
            <a:r>
              <a:rPr lang="en-GB" dirty="0">
                <a:solidFill>
                  <a:srgbClr val="FF0000"/>
                </a:solidFill>
              </a:rPr>
              <a:t>ascending order </a:t>
            </a:r>
            <a:r>
              <a:rPr lang="en-GB" dirty="0"/>
              <a:t>array. </a:t>
            </a:r>
            <a:endParaRPr lang="en-SE" dirty="0"/>
          </a:p>
        </p:txBody>
      </p:sp>
      <p:pic>
        <p:nvPicPr>
          <p:cNvPr id="6146" name="Picture 2" descr="5faad4d3b638c5df89d4ecdb 26 Nov 2020 Shashi D1">
            <a:extLst>
              <a:ext uri="{FF2B5EF4-FFF2-40B4-BE49-F238E27FC236}">
                <a16:creationId xmlns:a16="http://schemas.microsoft.com/office/drawing/2014/main" id="{88FA12EE-C7BD-2D10-578C-2EE35277A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2" y="2660948"/>
            <a:ext cx="2523283" cy="31912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6FD0C52-F7F9-5E85-C77C-1C3608BFBABC}"/>
              </a:ext>
            </a:extLst>
          </p:cNvPr>
          <p:cNvSpPr txBox="1">
            <a:spLocks/>
          </p:cNvSpPr>
          <p:nvPr/>
        </p:nvSpPr>
        <p:spPr>
          <a:xfrm>
            <a:off x="3660490" y="2377281"/>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30, 10, 25, 18, 23, 27, 70, 60, 80</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en-GB" dirty="0">
                <a:solidFill>
                  <a:srgbClr val="FF0000"/>
                </a:solidFill>
                <a:latin typeface="-apple-system"/>
              </a:rPr>
              <a:t>10, 18, 23, 25, 27, 30, 60, 70, 80</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23, 18, 27, 25, 10, 60, 80, 70, 30</a:t>
            </a:r>
          </a:p>
        </p:txBody>
      </p:sp>
    </p:spTree>
    <p:extLst>
      <p:ext uri="{BB962C8B-B14F-4D97-AF65-F5344CB8AC3E}">
        <p14:creationId xmlns:p14="http://schemas.microsoft.com/office/powerpoint/2010/main" val="2152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9DD-855F-8438-7923-4F4D9ED53313}"/>
              </a:ext>
            </a:extLst>
          </p:cNvPr>
          <p:cNvSpPr>
            <a:spLocks noGrp="1"/>
          </p:cNvSpPr>
          <p:nvPr>
            <p:ph type="title"/>
          </p:nvPr>
        </p:nvSpPr>
        <p:spPr/>
        <p:txBody>
          <a:bodyPr/>
          <a:lstStyle/>
          <a:p>
            <a:r>
              <a:rPr lang="en-GB" dirty="0"/>
              <a:t>Traversal of a BST</a:t>
            </a:r>
            <a:endParaRPr lang="en-SE" dirty="0"/>
          </a:p>
        </p:txBody>
      </p:sp>
      <p:sp>
        <p:nvSpPr>
          <p:cNvPr id="3" name="Content Placeholder 2">
            <a:extLst>
              <a:ext uri="{FF2B5EF4-FFF2-40B4-BE49-F238E27FC236}">
                <a16:creationId xmlns:a16="http://schemas.microsoft.com/office/drawing/2014/main" id="{B607B857-46DF-7266-5679-8EB67D51743B}"/>
              </a:ext>
            </a:extLst>
          </p:cNvPr>
          <p:cNvSpPr>
            <a:spLocks noGrp="1"/>
          </p:cNvSpPr>
          <p:nvPr>
            <p:ph idx="1"/>
          </p:nvPr>
        </p:nvSpPr>
        <p:spPr>
          <a:xfrm>
            <a:off x="3610227" y="1417638"/>
            <a:ext cx="5261307" cy="4693023"/>
          </a:xfrm>
        </p:spPr>
        <p:txBody>
          <a:bodyPr>
            <a:normAutofit fontScale="92500" lnSpcReduction="20000"/>
          </a:bodyPr>
          <a:lstStyle/>
          <a:p>
            <a:pPr algn="l" fontAlgn="base"/>
            <a:r>
              <a:rPr lang="en-GB" b="1" i="0" dirty="0">
                <a:solidFill>
                  <a:srgbClr val="0C0D0E"/>
                </a:solidFill>
                <a:effectLst/>
                <a:latin typeface="inherit"/>
              </a:rPr>
              <a:t>Pre-order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root (</a:t>
            </a:r>
            <a:r>
              <a:rPr lang="en-GB" b="1" i="0" dirty="0">
                <a:solidFill>
                  <a:srgbClr val="0C0D0E"/>
                </a:solidFill>
                <a:effectLst/>
                <a:latin typeface="inherit"/>
              </a:rPr>
              <a:t>7</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7, 1, 0, 3, 2, 5, 4, 6, 9, 8, 10</a:t>
            </a:r>
          </a:p>
          <a:p>
            <a:pPr algn="l" fontAlgn="base"/>
            <a:r>
              <a:rPr lang="en-GB" b="1" i="0" dirty="0">
                <a:solidFill>
                  <a:srgbClr val="0C0D0E"/>
                </a:solidFill>
                <a:effectLst/>
                <a:latin typeface="inherit"/>
              </a:rPr>
              <a:t>In-order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left-most node (</a:t>
            </a:r>
            <a:r>
              <a:rPr lang="en-GB" b="1" i="0" dirty="0">
                <a:solidFill>
                  <a:srgbClr val="0C0D0E"/>
                </a:solidFill>
                <a:effectLst/>
                <a:latin typeface="inherit"/>
              </a:rPr>
              <a:t>0</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1, 2, 3, 4, 5, 6, 7, 8, 9, 10</a:t>
            </a:r>
          </a:p>
          <a:p>
            <a:pPr algn="l" fontAlgn="base"/>
            <a:r>
              <a:rPr lang="en-GB" b="1" i="0" dirty="0">
                <a:solidFill>
                  <a:srgbClr val="0C0D0E"/>
                </a:solidFill>
                <a:effectLst/>
                <a:latin typeface="inherit"/>
              </a:rPr>
              <a:t>Post-order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with the left-most node (</a:t>
            </a:r>
            <a:r>
              <a:rPr lang="en-GB" b="1" i="0" dirty="0">
                <a:solidFill>
                  <a:srgbClr val="0C0D0E"/>
                </a:solidFill>
                <a:effectLst/>
                <a:latin typeface="inherit"/>
              </a:rPr>
              <a:t>0</a:t>
            </a:r>
            <a:r>
              <a:rPr lang="en-GB" b="0" i="0" dirty="0">
                <a:solidFill>
                  <a:srgbClr val="0C0D0E"/>
                </a:solidFill>
                <a:effectLst/>
                <a:latin typeface="-apple-system"/>
              </a:rPr>
              <a:t>), ends with the root (</a:t>
            </a:r>
            <a:r>
              <a:rPr lang="en-GB" b="1" i="0" dirty="0">
                <a:solidFill>
                  <a:srgbClr val="0C0D0E"/>
                </a:solidFill>
                <a:effectLst/>
                <a:latin typeface="inherit"/>
              </a:rPr>
              <a:t>7</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2, 4, 6, 5, 3, 1, 8, 10, 9, 7</a:t>
            </a:r>
            <a:endParaRPr lang="en-SE" dirty="0"/>
          </a:p>
        </p:txBody>
      </p:sp>
      <p:sp>
        <p:nvSpPr>
          <p:cNvPr id="4" name="object 11">
            <a:extLst>
              <a:ext uri="{FF2B5EF4-FFF2-40B4-BE49-F238E27FC236}">
                <a16:creationId xmlns:a16="http://schemas.microsoft.com/office/drawing/2014/main" id="{CE8A3D93-2C24-7FEF-BD64-BB32BE6AAFA6}"/>
              </a:ext>
            </a:extLst>
          </p:cNvPr>
          <p:cNvSpPr/>
          <p:nvPr/>
        </p:nvSpPr>
        <p:spPr>
          <a:xfrm>
            <a:off x="1080533" y="2348803"/>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C6C8728B-0AA3-C1C1-3964-69C38CDE8F78}"/>
              </a:ext>
            </a:extLst>
          </p:cNvPr>
          <p:cNvSpPr/>
          <p:nvPr/>
        </p:nvSpPr>
        <p:spPr>
          <a:xfrm>
            <a:off x="2025303" y="2360881"/>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3868AC7A-ECAE-7894-7160-DE5ED19EBA4D}"/>
              </a:ext>
            </a:extLst>
          </p:cNvPr>
          <p:cNvSpPr/>
          <p:nvPr/>
        </p:nvSpPr>
        <p:spPr>
          <a:xfrm>
            <a:off x="601972" y="3141363"/>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90B4F8A6-4EA3-FB1D-8DC2-54042D3731D0}"/>
              </a:ext>
            </a:extLst>
          </p:cNvPr>
          <p:cNvSpPr/>
          <p:nvPr/>
        </p:nvSpPr>
        <p:spPr>
          <a:xfrm>
            <a:off x="1202503" y="3123933"/>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1E155068-6EC4-F8E8-C8D0-34A341451BFE}"/>
              </a:ext>
            </a:extLst>
          </p:cNvPr>
          <p:cNvSpPr/>
          <p:nvPr/>
        </p:nvSpPr>
        <p:spPr>
          <a:xfrm>
            <a:off x="2187211" y="3141363"/>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BB306159-319D-15B4-15F4-D81A87BCA3B4}"/>
              </a:ext>
            </a:extLst>
          </p:cNvPr>
          <p:cNvSpPr/>
          <p:nvPr/>
        </p:nvSpPr>
        <p:spPr>
          <a:xfrm>
            <a:off x="2784352" y="3123933"/>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13">
            <a:extLst>
              <a:ext uri="{FF2B5EF4-FFF2-40B4-BE49-F238E27FC236}">
                <a16:creationId xmlns:a16="http://schemas.microsoft.com/office/drawing/2014/main" id="{77EB4521-F50C-B025-00A2-7BAF518FF229}"/>
              </a:ext>
            </a:extLst>
          </p:cNvPr>
          <p:cNvSpPr/>
          <p:nvPr/>
        </p:nvSpPr>
        <p:spPr>
          <a:xfrm>
            <a:off x="1949500" y="33834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9">
            <a:extLst>
              <a:ext uri="{FF2B5EF4-FFF2-40B4-BE49-F238E27FC236}">
                <a16:creationId xmlns:a16="http://schemas.microsoft.com/office/drawing/2014/main" id="{8632E6AD-7C7A-FBA5-BA97-B0746E2DE0D3}"/>
              </a:ext>
            </a:extLst>
          </p:cNvPr>
          <p:cNvSpPr/>
          <p:nvPr/>
        </p:nvSpPr>
        <p:spPr>
          <a:xfrm>
            <a:off x="1225649" y="33903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4B6549CF-7498-0AC0-2AD8-5D8241822D64}"/>
              </a:ext>
            </a:extLst>
          </p:cNvPr>
          <p:cNvSpPr/>
          <p:nvPr/>
        </p:nvSpPr>
        <p:spPr>
          <a:xfrm>
            <a:off x="1521697" y="18911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8CAB3E3D-F33D-F288-871E-385B0F471021}"/>
              </a:ext>
            </a:extLst>
          </p:cNvPr>
          <p:cNvSpPr/>
          <p:nvPr/>
        </p:nvSpPr>
        <p:spPr>
          <a:xfrm>
            <a:off x="248483" y="339036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8">
            <a:extLst>
              <a:ext uri="{FF2B5EF4-FFF2-40B4-BE49-F238E27FC236}">
                <a16:creationId xmlns:a16="http://schemas.microsoft.com/office/drawing/2014/main" id="{6369737C-06AD-DD22-A2FF-B30F1005B48A}"/>
              </a:ext>
            </a:extLst>
          </p:cNvPr>
          <p:cNvSpPr/>
          <p:nvPr/>
        </p:nvSpPr>
        <p:spPr>
          <a:xfrm>
            <a:off x="2911063" y="33834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90261568-6730-2BCF-FE3A-D88FE106E2A5}"/>
              </a:ext>
            </a:extLst>
          </p:cNvPr>
          <p:cNvSpPr txBox="1"/>
          <p:nvPr/>
        </p:nvSpPr>
        <p:spPr>
          <a:xfrm>
            <a:off x="1659131" y="2022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6" name="object 9">
            <a:extLst>
              <a:ext uri="{FF2B5EF4-FFF2-40B4-BE49-F238E27FC236}">
                <a16:creationId xmlns:a16="http://schemas.microsoft.com/office/drawing/2014/main" id="{5A6C4D3F-3CDB-EEAC-5910-65E445485F2D}"/>
              </a:ext>
            </a:extLst>
          </p:cNvPr>
          <p:cNvSpPr txBox="1"/>
          <p:nvPr/>
        </p:nvSpPr>
        <p:spPr>
          <a:xfrm>
            <a:off x="1357405" y="35392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a:t>
            </a:r>
          </a:p>
        </p:txBody>
      </p:sp>
      <p:sp>
        <p:nvSpPr>
          <p:cNvPr id="17" name="object 9">
            <a:extLst>
              <a:ext uri="{FF2B5EF4-FFF2-40B4-BE49-F238E27FC236}">
                <a16:creationId xmlns:a16="http://schemas.microsoft.com/office/drawing/2014/main" id="{17E7E1C8-E9E4-0FC5-65F3-4B60AE9D2AEB}"/>
              </a:ext>
            </a:extLst>
          </p:cNvPr>
          <p:cNvSpPr txBox="1"/>
          <p:nvPr/>
        </p:nvSpPr>
        <p:spPr>
          <a:xfrm>
            <a:off x="2074870" y="351887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 name="object 9">
            <a:extLst>
              <a:ext uri="{FF2B5EF4-FFF2-40B4-BE49-F238E27FC236}">
                <a16:creationId xmlns:a16="http://schemas.microsoft.com/office/drawing/2014/main" id="{6E2DC19E-9542-20BA-233A-F1F1707C5977}"/>
              </a:ext>
            </a:extLst>
          </p:cNvPr>
          <p:cNvSpPr txBox="1"/>
          <p:nvPr/>
        </p:nvSpPr>
        <p:spPr>
          <a:xfrm>
            <a:off x="385916" y="35109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0</a:t>
            </a:r>
          </a:p>
        </p:txBody>
      </p:sp>
      <p:sp>
        <p:nvSpPr>
          <p:cNvPr id="19" name="object 9">
            <a:extLst>
              <a:ext uri="{FF2B5EF4-FFF2-40B4-BE49-F238E27FC236}">
                <a16:creationId xmlns:a16="http://schemas.microsoft.com/office/drawing/2014/main" id="{4871E913-8A94-24E2-766A-CC1A03AF4901}"/>
              </a:ext>
            </a:extLst>
          </p:cNvPr>
          <p:cNvSpPr txBox="1"/>
          <p:nvPr/>
        </p:nvSpPr>
        <p:spPr>
          <a:xfrm>
            <a:off x="2991022" y="3508728"/>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0" name="object 13">
            <a:extLst>
              <a:ext uri="{FF2B5EF4-FFF2-40B4-BE49-F238E27FC236}">
                <a16:creationId xmlns:a16="http://schemas.microsoft.com/office/drawing/2014/main" id="{A4BF39FB-72CD-4C34-1ECF-85D5A333D5C9}"/>
              </a:ext>
            </a:extLst>
          </p:cNvPr>
          <p:cNvSpPr/>
          <p:nvPr/>
        </p:nvSpPr>
        <p:spPr>
          <a:xfrm>
            <a:off x="766537" y="263319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EF91F91C-CCAA-E584-E322-B0713C26DDE0}"/>
              </a:ext>
            </a:extLst>
          </p:cNvPr>
          <p:cNvSpPr txBox="1"/>
          <p:nvPr/>
        </p:nvSpPr>
        <p:spPr>
          <a:xfrm>
            <a:off x="903971" y="27623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2" name="object 24">
            <a:extLst>
              <a:ext uri="{FF2B5EF4-FFF2-40B4-BE49-F238E27FC236}">
                <a16:creationId xmlns:a16="http://schemas.microsoft.com/office/drawing/2014/main" id="{AF3FFD6E-52B0-4431-2B8D-0EF162C0876F}"/>
              </a:ext>
            </a:extLst>
          </p:cNvPr>
          <p:cNvSpPr/>
          <p:nvPr/>
        </p:nvSpPr>
        <p:spPr>
          <a:xfrm>
            <a:off x="2348729" y="263319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D9114ECC-D55C-9F64-9A17-40152E3543FE}"/>
              </a:ext>
            </a:extLst>
          </p:cNvPr>
          <p:cNvSpPr txBox="1"/>
          <p:nvPr/>
        </p:nvSpPr>
        <p:spPr>
          <a:xfrm>
            <a:off x="2486163" y="27771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9</a:t>
            </a:r>
          </a:p>
        </p:txBody>
      </p:sp>
      <p:sp>
        <p:nvSpPr>
          <p:cNvPr id="24" name="object 11">
            <a:extLst>
              <a:ext uri="{FF2B5EF4-FFF2-40B4-BE49-F238E27FC236}">
                <a16:creationId xmlns:a16="http://schemas.microsoft.com/office/drawing/2014/main" id="{99824118-F207-744D-C957-5ED37F5E5053}"/>
              </a:ext>
            </a:extLst>
          </p:cNvPr>
          <p:cNvSpPr/>
          <p:nvPr/>
        </p:nvSpPr>
        <p:spPr>
          <a:xfrm>
            <a:off x="1594575" y="45739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23">
            <a:extLst>
              <a:ext uri="{FF2B5EF4-FFF2-40B4-BE49-F238E27FC236}">
                <a16:creationId xmlns:a16="http://schemas.microsoft.com/office/drawing/2014/main" id="{371342AD-7701-AC48-E7B1-C896B0B7590B}"/>
              </a:ext>
            </a:extLst>
          </p:cNvPr>
          <p:cNvSpPr/>
          <p:nvPr/>
        </p:nvSpPr>
        <p:spPr>
          <a:xfrm>
            <a:off x="2191716" y="45565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3">
            <a:extLst>
              <a:ext uri="{FF2B5EF4-FFF2-40B4-BE49-F238E27FC236}">
                <a16:creationId xmlns:a16="http://schemas.microsoft.com/office/drawing/2014/main" id="{F31A1870-1F8F-F83D-7BCA-9EAC27125EE8}"/>
              </a:ext>
            </a:extLst>
          </p:cNvPr>
          <p:cNvSpPr/>
          <p:nvPr/>
        </p:nvSpPr>
        <p:spPr>
          <a:xfrm>
            <a:off x="1356864" y="48160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8">
            <a:extLst>
              <a:ext uri="{FF2B5EF4-FFF2-40B4-BE49-F238E27FC236}">
                <a16:creationId xmlns:a16="http://schemas.microsoft.com/office/drawing/2014/main" id="{7C880CDE-4849-B997-73DD-0AD8F3FA69F3}"/>
              </a:ext>
            </a:extLst>
          </p:cNvPr>
          <p:cNvSpPr/>
          <p:nvPr/>
        </p:nvSpPr>
        <p:spPr>
          <a:xfrm>
            <a:off x="2318427" y="48160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01363554-3B88-C26A-0FEA-DB50BDE2FA9B}"/>
              </a:ext>
            </a:extLst>
          </p:cNvPr>
          <p:cNvSpPr txBox="1"/>
          <p:nvPr/>
        </p:nvSpPr>
        <p:spPr>
          <a:xfrm>
            <a:off x="1482234" y="49514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9" name="object 9">
            <a:extLst>
              <a:ext uri="{FF2B5EF4-FFF2-40B4-BE49-F238E27FC236}">
                <a16:creationId xmlns:a16="http://schemas.microsoft.com/office/drawing/2014/main" id="{6821F4EC-DB79-E714-08EF-E382209CD685}"/>
              </a:ext>
            </a:extLst>
          </p:cNvPr>
          <p:cNvSpPr txBox="1"/>
          <p:nvPr/>
        </p:nvSpPr>
        <p:spPr>
          <a:xfrm>
            <a:off x="2398386" y="49413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a:t>
            </a:r>
          </a:p>
        </p:txBody>
      </p:sp>
      <p:sp>
        <p:nvSpPr>
          <p:cNvPr id="30" name="object 24">
            <a:extLst>
              <a:ext uri="{FF2B5EF4-FFF2-40B4-BE49-F238E27FC236}">
                <a16:creationId xmlns:a16="http://schemas.microsoft.com/office/drawing/2014/main" id="{E5BEBC82-A743-0104-7697-C6C5333D5A22}"/>
              </a:ext>
            </a:extLst>
          </p:cNvPr>
          <p:cNvSpPr/>
          <p:nvPr/>
        </p:nvSpPr>
        <p:spPr>
          <a:xfrm>
            <a:off x="1756093" y="40657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object 9">
            <a:extLst>
              <a:ext uri="{FF2B5EF4-FFF2-40B4-BE49-F238E27FC236}">
                <a16:creationId xmlns:a16="http://schemas.microsoft.com/office/drawing/2014/main" id="{423C7B6B-E7BF-C2C3-0D36-737C1D2F4358}"/>
              </a:ext>
            </a:extLst>
          </p:cNvPr>
          <p:cNvSpPr txBox="1"/>
          <p:nvPr/>
        </p:nvSpPr>
        <p:spPr>
          <a:xfrm>
            <a:off x="1893527" y="42097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32" name="object 23">
            <a:extLst>
              <a:ext uri="{FF2B5EF4-FFF2-40B4-BE49-F238E27FC236}">
                <a16:creationId xmlns:a16="http://schemas.microsoft.com/office/drawing/2014/main" id="{FA849C76-273F-43AF-7C37-78B26C5E86F0}"/>
              </a:ext>
            </a:extLst>
          </p:cNvPr>
          <p:cNvSpPr/>
          <p:nvPr/>
        </p:nvSpPr>
        <p:spPr>
          <a:xfrm flipH="1">
            <a:off x="1225649" y="3891819"/>
            <a:ext cx="160975" cy="25840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8">
            <a:extLst>
              <a:ext uri="{FF2B5EF4-FFF2-40B4-BE49-F238E27FC236}">
                <a16:creationId xmlns:a16="http://schemas.microsoft.com/office/drawing/2014/main" id="{325CC2BD-D1B9-C880-1095-EB4008406171}"/>
              </a:ext>
            </a:extLst>
          </p:cNvPr>
          <p:cNvSpPr/>
          <p:nvPr/>
        </p:nvSpPr>
        <p:spPr>
          <a:xfrm>
            <a:off x="822184" y="40656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8CACBA00-05E4-2D2B-7F26-25AE0C0F87C1}"/>
              </a:ext>
            </a:extLst>
          </p:cNvPr>
          <p:cNvSpPr txBox="1"/>
          <p:nvPr/>
        </p:nvSpPr>
        <p:spPr>
          <a:xfrm>
            <a:off x="902143" y="419093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5" name="object 23">
            <a:extLst>
              <a:ext uri="{FF2B5EF4-FFF2-40B4-BE49-F238E27FC236}">
                <a16:creationId xmlns:a16="http://schemas.microsoft.com/office/drawing/2014/main" id="{7CABC270-F48F-E721-57AD-A891A46E6490}"/>
              </a:ext>
            </a:extLst>
          </p:cNvPr>
          <p:cNvSpPr/>
          <p:nvPr/>
        </p:nvSpPr>
        <p:spPr>
          <a:xfrm>
            <a:off x="1721194" y="3867366"/>
            <a:ext cx="223261"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71108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548-15A2-2EE0-0CA9-13FF684CF67C}"/>
              </a:ext>
            </a:extLst>
          </p:cNvPr>
          <p:cNvSpPr>
            <a:spLocks noGrp="1"/>
          </p:cNvSpPr>
          <p:nvPr>
            <p:ph type="title"/>
          </p:nvPr>
        </p:nvSpPr>
        <p:spPr/>
        <p:txBody>
          <a:bodyPr/>
          <a:lstStyle/>
          <a:p>
            <a:r>
              <a:rPr lang="en-GB" dirty="0"/>
              <a:t>In-Order Traversal of a BST</a:t>
            </a:r>
            <a:endParaRPr lang="en-SE" dirty="0"/>
          </a:p>
        </p:txBody>
      </p:sp>
      <p:sp>
        <p:nvSpPr>
          <p:cNvPr id="3" name="Content Placeholder 2">
            <a:extLst>
              <a:ext uri="{FF2B5EF4-FFF2-40B4-BE49-F238E27FC236}">
                <a16:creationId xmlns:a16="http://schemas.microsoft.com/office/drawing/2014/main" id="{B3403BB9-414A-D203-DA6A-5651CAE3C3D8}"/>
              </a:ext>
            </a:extLst>
          </p:cNvPr>
          <p:cNvSpPr>
            <a:spLocks noGrp="1"/>
          </p:cNvSpPr>
          <p:nvPr>
            <p:ph idx="1"/>
          </p:nvPr>
        </p:nvSpPr>
        <p:spPr>
          <a:xfrm>
            <a:off x="457200" y="1600200"/>
            <a:ext cx="8229600" cy="5155602"/>
          </a:xfrm>
        </p:spPr>
        <p:txBody>
          <a:bodyPr>
            <a:normAutofit fontScale="92500" lnSpcReduction="10000"/>
          </a:bodyPr>
          <a:lstStyle/>
          <a:p>
            <a:r>
              <a:rPr lang="en-GB" dirty="0"/>
              <a:t>In-order traversal of a BST visits the nodes in ascending order of their values, i.e., from smallest to largest. Here's why:</a:t>
            </a:r>
          </a:p>
          <a:p>
            <a:pPr lvl="1"/>
            <a:r>
              <a:rPr lang="en-GB" dirty="0"/>
              <a:t>1. **Binary Search Tree Property**: In a BST, for any given node:</a:t>
            </a:r>
          </a:p>
          <a:p>
            <a:pPr lvl="1"/>
            <a:r>
              <a:rPr lang="en-GB" dirty="0"/>
              <a:t>   - The values in the left subtree are less than the value of the node.</a:t>
            </a:r>
          </a:p>
          <a:p>
            <a:pPr lvl="1"/>
            <a:r>
              <a:rPr lang="en-GB" dirty="0"/>
              <a:t>   - The values in the right subtree are greater than the value of the node.</a:t>
            </a:r>
          </a:p>
          <a:p>
            <a:pPr lvl="1"/>
            <a:r>
              <a:rPr lang="en-GB" dirty="0"/>
              <a:t>2. **In-order Traversal Process**: This traversal method follows a specific sequence:</a:t>
            </a:r>
          </a:p>
          <a:p>
            <a:pPr lvl="1"/>
            <a:r>
              <a:rPr lang="en-GB" dirty="0"/>
              <a:t>   - Traverse the left subtree.</a:t>
            </a:r>
          </a:p>
          <a:p>
            <a:pPr lvl="1"/>
            <a:r>
              <a:rPr lang="en-GB" dirty="0"/>
              <a:t>   - Visit the root node.</a:t>
            </a:r>
          </a:p>
          <a:p>
            <a:pPr lvl="1"/>
            <a:r>
              <a:rPr lang="en-GB" dirty="0"/>
              <a:t>   - Traverse the right subtree.</a:t>
            </a:r>
          </a:p>
          <a:p>
            <a:pPr lvl="1"/>
            <a:r>
              <a:rPr lang="en-GB" dirty="0"/>
              <a:t>3. **Resulting Order**: By first visiting all nodes in the left subtree (which are smaller), then the root, and finally all nodes in the right subtree (which are larger), in-order traversal naturally outputs the nodes in non-decreasing order.</a:t>
            </a:r>
          </a:p>
          <a:p>
            <a:r>
              <a:rPr lang="en-GB" dirty="0"/>
              <a:t>This property makes in-order traversal particularly useful for retrieving data from a BST in sorted order.</a:t>
            </a:r>
          </a:p>
        </p:txBody>
      </p:sp>
    </p:spTree>
    <p:extLst>
      <p:ext uri="{BB962C8B-B14F-4D97-AF65-F5344CB8AC3E}">
        <p14:creationId xmlns:p14="http://schemas.microsoft.com/office/powerpoint/2010/main" val="3043194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E2DA-5FFC-25AD-FD0C-36E3048D2C70}"/>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19F17BF0-7ACB-60AA-E1E0-A16FBE9A7998}"/>
              </a:ext>
            </a:extLst>
          </p:cNvPr>
          <p:cNvSpPr>
            <a:spLocks noGrp="1"/>
          </p:cNvSpPr>
          <p:nvPr>
            <p:ph idx="1"/>
          </p:nvPr>
        </p:nvSpPr>
        <p:spPr/>
        <p:txBody>
          <a:bodyPr/>
          <a:lstStyle/>
          <a:p>
            <a:endParaRPr lang="en-SE"/>
          </a:p>
        </p:txBody>
      </p:sp>
      <p:pic>
        <p:nvPicPr>
          <p:cNvPr id="4098" name="Picture 2" descr="F1 Shraddha Shubham 23.09.2021 D2">
            <a:extLst>
              <a:ext uri="{FF2B5EF4-FFF2-40B4-BE49-F238E27FC236}">
                <a16:creationId xmlns:a16="http://schemas.microsoft.com/office/drawing/2014/main" id="{FDCEA7B8-FCD2-1EC8-6924-7AAF43A4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80" y="2282030"/>
            <a:ext cx="2760653" cy="297576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22C6DA-F3A4-E5E8-C1E4-2481B2F8A863}"/>
              </a:ext>
            </a:extLst>
          </p:cNvPr>
          <p:cNvSpPr txBox="1">
            <a:spLocks/>
          </p:cNvSpPr>
          <p:nvPr/>
        </p:nvSpPr>
        <p:spPr>
          <a:xfrm>
            <a:off x="3882693" y="2282031"/>
            <a:ext cx="4217815" cy="30860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12453</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42513</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45231</a:t>
            </a:r>
            <a:endParaRPr lang="en-SE" dirty="0"/>
          </a:p>
        </p:txBody>
      </p:sp>
    </p:spTree>
    <p:extLst>
      <p:ext uri="{BB962C8B-B14F-4D97-AF65-F5344CB8AC3E}">
        <p14:creationId xmlns:p14="http://schemas.microsoft.com/office/powerpoint/2010/main" val="33887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9C81-9027-A370-49F0-D11B2F3EDD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36636831-41A3-9254-CAC2-B8C0EC3C87E5}"/>
              </a:ext>
            </a:extLst>
          </p:cNvPr>
          <p:cNvSpPr>
            <a:spLocks noGrp="1"/>
          </p:cNvSpPr>
          <p:nvPr>
            <p:ph idx="1"/>
          </p:nvPr>
        </p:nvSpPr>
        <p:spPr/>
        <p:txBody>
          <a:bodyPr/>
          <a:lstStyle/>
          <a:p>
            <a:endParaRPr lang="en-SE"/>
          </a:p>
        </p:txBody>
      </p:sp>
      <p:pic>
        <p:nvPicPr>
          <p:cNvPr id="2050" name="Picture 2" descr="The pre-order traversal is 2, 7, 2, 6, 5, 11, 5, 9, 4 follows NLR">
            <a:extLst>
              <a:ext uri="{FF2B5EF4-FFF2-40B4-BE49-F238E27FC236}">
                <a16:creationId xmlns:a16="http://schemas.microsoft.com/office/drawing/2014/main" id="{94B3477C-655D-3A6E-1777-306AC4EE8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656"/>
            <a:ext cx="3829722" cy="27355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E4A5A63-2D4D-B0E8-D668-75CF637EC0D6}"/>
              </a:ext>
            </a:extLst>
          </p:cNvPr>
          <p:cNvSpPr txBox="1">
            <a:spLocks/>
          </p:cNvSpPr>
          <p:nvPr/>
        </p:nvSpPr>
        <p:spPr>
          <a:xfrm>
            <a:off x="3660490" y="1516669"/>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pt-BR" dirty="0">
                <a:solidFill>
                  <a:srgbClr val="0C0D0E"/>
                </a:solidFill>
                <a:latin typeface="-apple-system"/>
              </a:rPr>
              <a:t>2, 7, 2, 6, 5, 11, 5, 9, 4</a:t>
            </a:r>
            <a:endParaRPr lang="en-GB" dirty="0">
              <a:solidFill>
                <a:srgbClr val="0C0D0E"/>
              </a:solidFill>
              <a:latin typeface="-apple-system"/>
            </a:endParaRP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6</a:t>
            </a:r>
            <a:r>
              <a:rPr lang="en-US" dirty="0">
                <a:solidFill>
                  <a:srgbClr val="0C0D0E"/>
                </a:solidFill>
                <a:latin typeface="-apple-system"/>
              </a:rPr>
              <a:t>, 2, 5, 7, 11, 2, 5, 9, 4</a:t>
            </a:r>
            <a:endParaRPr lang="en-GB" dirty="0">
              <a:solidFill>
                <a:srgbClr val="0C0D0E"/>
              </a:solidFill>
              <a:latin typeface="-apple-system"/>
            </a:endParaRP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6, 5, 2, 11, 7, 4, 9, 5, 2</a:t>
            </a:r>
          </a:p>
          <a:p>
            <a:endParaRPr lang="en-SE" dirty="0"/>
          </a:p>
        </p:txBody>
      </p:sp>
    </p:spTree>
    <p:extLst>
      <p:ext uri="{BB962C8B-B14F-4D97-AF65-F5344CB8AC3E}">
        <p14:creationId xmlns:p14="http://schemas.microsoft.com/office/powerpoint/2010/main" val="1981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C253-AC70-E616-FB97-7A5EDF539B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77153A33-E586-6626-9A15-7D2291C29209}"/>
              </a:ext>
            </a:extLst>
          </p:cNvPr>
          <p:cNvSpPr>
            <a:spLocks noGrp="1"/>
          </p:cNvSpPr>
          <p:nvPr>
            <p:ph idx="1"/>
          </p:nvPr>
        </p:nvSpPr>
        <p:spPr/>
        <p:txBody>
          <a:bodyPr>
            <a:normAutofit fontScale="92500" lnSpcReduction="10000"/>
          </a:bodyPr>
          <a:lstStyle/>
          <a:p>
            <a:r>
              <a:rPr lang="en-GB" sz="1600" dirty="0"/>
              <a:t>1. **What is the sequence of nodes visited in a Preorder traversal?**</a:t>
            </a:r>
          </a:p>
          <a:p>
            <a:r>
              <a:rPr lang="en-GB" sz="1600" dirty="0"/>
              <a:t>   - a) Left, Root, Right</a:t>
            </a:r>
          </a:p>
          <a:p>
            <a:r>
              <a:rPr lang="en-GB" sz="1600" dirty="0"/>
              <a:t>   - b) Root, Left, Right</a:t>
            </a:r>
          </a:p>
          <a:p>
            <a:r>
              <a:rPr lang="en-GB" sz="1600" dirty="0"/>
              <a:t>   - c) Left, Right, Root</a:t>
            </a:r>
          </a:p>
          <a:p>
            <a:r>
              <a:rPr lang="en-GB" sz="1600" dirty="0"/>
              <a:t>   - d) Right, Root, Left</a:t>
            </a:r>
          </a:p>
          <a:p>
            <a:endParaRPr lang="en-GB" sz="1600" dirty="0"/>
          </a:p>
          <a:p>
            <a:r>
              <a:rPr lang="en-GB" sz="1600" dirty="0"/>
              <a:t>2. **Which traversal method is used to get nodes of a Binary Search Tree in ascending order?**</a:t>
            </a:r>
          </a:p>
          <a:p>
            <a:r>
              <a:rPr lang="en-GB" sz="1600" dirty="0"/>
              <a:t>   - a) Preorder</a:t>
            </a:r>
          </a:p>
          <a:p>
            <a:r>
              <a:rPr lang="en-GB" sz="1600" dirty="0"/>
              <a:t>   - b) </a:t>
            </a:r>
            <a:r>
              <a:rPr lang="en-GB" sz="1600" dirty="0" err="1"/>
              <a:t>Inorder</a:t>
            </a:r>
            <a:endParaRPr lang="en-GB" sz="1600" dirty="0"/>
          </a:p>
          <a:p>
            <a:r>
              <a:rPr lang="en-GB" sz="1600" dirty="0"/>
              <a:t>   - c) </a:t>
            </a:r>
            <a:r>
              <a:rPr lang="en-GB" sz="1600" dirty="0" err="1"/>
              <a:t>Postorder</a:t>
            </a:r>
            <a:endParaRPr lang="en-GB" sz="1600" dirty="0"/>
          </a:p>
          <a:p>
            <a:r>
              <a:rPr lang="en-GB" sz="1600" dirty="0"/>
              <a:t>   - d) Level order</a:t>
            </a:r>
          </a:p>
          <a:p>
            <a:endParaRPr lang="en-GB" sz="1600" dirty="0"/>
          </a:p>
          <a:p>
            <a:r>
              <a:rPr lang="en-GB" sz="1600" dirty="0"/>
              <a:t>3. **In a </a:t>
            </a:r>
            <a:r>
              <a:rPr lang="en-GB" sz="1600" dirty="0" err="1"/>
              <a:t>Postorder</a:t>
            </a:r>
            <a:r>
              <a:rPr lang="en-GB" sz="1600" dirty="0"/>
              <a:t> traversal, when is the root node visited?**</a:t>
            </a:r>
          </a:p>
          <a:p>
            <a:r>
              <a:rPr lang="en-GB" sz="1600" dirty="0"/>
              <a:t>   - a) First</a:t>
            </a:r>
          </a:p>
          <a:p>
            <a:r>
              <a:rPr lang="en-GB" sz="1600" dirty="0"/>
              <a:t>   - b) After visiting the left subtree</a:t>
            </a:r>
          </a:p>
          <a:p>
            <a:r>
              <a:rPr lang="en-GB" sz="1600" dirty="0"/>
              <a:t>   - c) After visiting both left and right subtrees</a:t>
            </a:r>
          </a:p>
          <a:p>
            <a:r>
              <a:rPr lang="en-GB" sz="1600" dirty="0"/>
              <a:t>   - d) Before visiting any subtree</a:t>
            </a:r>
            <a:endParaRPr lang="en-SE" sz="1600" dirty="0"/>
          </a:p>
        </p:txBody>
      </p:sp>
      <p:sp>
        <p:nvSpPr>
          <p:cNvPr id="4" name="TextBox 3">
            <a:extLst>
              <a:ext uri="{FF2B5EF4-FFF2-40B4-BE49-F238E27FC236}">
                <a16:creationId xmlns:a16="http://schemas.microsoft.com/office/drawing/2014/main" id="{1C1C1986-E220-600B-0A76-2C9F1E201B92}"/>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b</a:t>
            </a:r>
            <a:endParaRPr lang="en-SE" sz="2400" dirty="0"/>
          </a:p>
        </p:txBody>
      </p:sp>
      <p:sp>
        <p:nvSpPr>
          <p:cNvPr id="5" name="TextBox 4">
            <a:extLst>
              <a:ext uri="{FF2B5EF4-FFF2-40B4-BE49-F238E27FC236}">
                <a16:creationId xmlns:a16="http://schemas.microsoft.com/office/drawing/2014/main" id="{A7505519-06E0-12FC-E471-42DCCEA9CA95}"/>
              </a:ext>
            </a:extLst>
          </p:cNvPr>
          <p:cNvSpPr txBox="1"/>
          <p:nvPr/>
        </p:nvSpPr>
        <p:spPr>
          <a:xfrm>
            <a:off x="7422776" y="3632348"/>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6" name="TextBox 5">
            <a:extLst>
              <a:ext uri="{FF2B5EF4-FFF2-40B4-BE49-F238E27FC236}">
                <a16:creationId xmlns:a16="http://schemas.microsoft.com/office/drawing/2014/main" id="{4D96A85A-3A67-A539-338B-CF5355284606}"/>
              </a:ext>
            </a:extLst>
          </p:cNvPr>
          <p:cNvSpPr txBox="1"/>
          <p:nvPr/>
        </p:nvSpPr>
        <p:spPr>
          <a:xfrm>
            <a:off x="7422776" y="5026967"/>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Tree>
    <p:extLst>
      <p:ext uri="{BB962C8B-B14F-4D97-AF65-F5344CB8AC3E}">
        <p14:creationId xmlns:p14="http://schemas.microsoft.com/office/powerpoint/2010/main" val="3820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08B4-C497-81CA-362F-3B038C6EDA60}"/>
              </a:ext>
            </a:extLst>
          </p:cNvPr>
          <p:cNvSpPr>
            <a:spLocks noGrp="1"/>
          </p:cNvSpPr>
          <p:nvPr>
            <p:ph type="title"/>
          </p:nvPr>
        </p:nvSpPr>
        <p:spPr/>
        <p:txBody>
          <a:bodyPr>
            <a:normAutofit/>
          </a:bodyPr>
          <a:lstStyle/>
          <a:p>
            <a:r>
              <a:rPr lang="en-GB" dirty="0"/>
              <a:t>Quiz</a:t>
            </a:r>
            <a:endParaRPr lang="en-SE" dirty="0"/>
          </a:p>
        </p:txBody>
      </p:sp>
      <p:sp>
        <p:nvSpPr>
          <p:cNvPr id="3" name="Content Placeholder 2">
            <a:extLst>
              <a:ext uri="{FF2B5EF4-FFF2-40B4-BE49-F238E27FC236}">
                <a16:creationId xmlns:a16="http://schemas.microsoft.com/office/drawing/2014/main" id="{47706054-F1EA-DF63-95D1-BA275195A556}"/>
              </a:ext>
            </a:extLst>
          </p:cNvPr>
          <p:cNvSpPr>
            <a:spLocks noGrp="1"/>
          </p:cNvSpPr>
          <p:nvPr>
            <p:ph idx="1"/>
          </p:nvPr>
        </p:nvSpPr>
        <p:spPr>
          <a:xfrm>
            <a:off x="188259" y="1740050"/>
            <a:ext cx="8229600" cy="2756647"/>
          </a:xfrm>
        </p:spPr>
        <p:txBody>
          <a:bodyPr>
            <a:normAutofit fontScale="92500" lnSpcReduction="10000"/>
          </a:bodyPr>
          <a:lstStyle/>
          <a:p>
            <a:r>
              <a:rPr lang="en-GB" dirty="0"/>
              <a:t>Given: Pre-order traversal of nodes is 1 -&gt; 2 -&gt; 4 -&gt; 5 -&gt; 3 -&gt; 6; In-order traversal of nodes is 4 -&gt; 2 -&gt; 5 -&gt; 1 -&gt; 3 -&gt; 6. What is the post-order traversal of nodes?</a:t>
            </a:r>
          </a:p>
          <a:p>
            <a:r>
              <a:rPr lang="en-GB" dirty="0"/>
              <a:t>ANS: we know 1 is the tree root from pre-order traversal, so we know the left subtree has nodes 4,2,5, and right subtree has nodes 3,6, from in-order traversal 4 -&gt; 2 -&gt; 5 -&gt; </a:t>
            </a:r>
            <a:r>
              <a:rPr lang="en-GB" dirty="0">
                <a:solidFill>
                  <a:srgbClr val="FF0000"/>
                </a:solidFill>
              </a:rPr>
              <a:t>1</a:t>
            </a:r>
            <a:r>
              <a:rPr lang="en-GB" dirty="0"/>
              <a:t> -&gt; 3 -&gt; 6. We can draw the tree now and derive the post order traversal 4 -&gt; 5 -&gt; 2 -&gt; 6 -&gt; 3 -&gt; 1</a:t>
            </a:r>
          </a:p>
          <a:p>
            <a:endParaRPr lang="en-SE" dirty="0"/>
          </a:p>
        </p:txBody>
      </p:sp>
      <p:pic>
        <p:nvPicPr>
          <p:cNvPr id="4" name="Picture 2" descr="Example of Binary Tree">
            <a:extLst>
              <a:ext uri="{FF2B5EF4-FFF2-40B4-BE49-F238E27FC236}">
                <a16:creationId xmlns:a16="http://schemas.microsoft.com/office/drawing/2014/main" id="{102ADFF1-0C75-11C5-65E4-6CBD4569B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175" y="3972261"/>
            <a:ext cx="3815167" cy="272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238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2878-C5A6-FDA5-19A5-351DB3471F6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4791FC52-0F97-27F9-7A5C-536A330BFCDA}"/>
              </a:ext>
            </a:extLst>
          </p:cNvPr>
          <p:cNvSpPr>
            <a:spLocks noGrp="1"/>
          </p:cNvSpPr>
          <p:nvPr>
            <p:ph idx="1"/>
          </p:nvPr>
        </p:nvSpPr>
        <p:spPr/>
        <p:txBody>
          <a:bodyPr/>
          <a:lstStyle/>
          <a:p>
            <a:r>
              <a:rPr lang="en-GB" dirty="0"/>
              <a:t>The following given tree is an example for?</a:t>
            </a:r>
          </a:p>
          <a:p>
            <a:r>
              <a:rPr lang="en-GB" dirty="0"/>
              <a:t>a) Binary tree</a:t>
            </a:r>
          </a:p>
          <a:p>
            <a:r>
              <a:rPr lang="en-GB" dirty="0"/>
              <a:t>b) Binary search tree</a:t>
            </a:r>
          </a:p>
          <a:p>
            <a:r>
              <a:rPr lang="en-GB" dirty="0"/>
              <a:t>c) Fibonacci tree</a:t>
            </a:r>
          </a:p>
          <a:p>
            <a:r>
              <a:rPr lang="en-GB" dirty="0"/>
              <a:t>d) AVL tree</a:t>
            </a:r>
            <a:endParaRPr lang="en-SE" dirty="0"/>
          </a:p>
        </p:txBody>
      </p:sp>
      <p:pic>
        <p:nvPicPr>
          <p:cNvPr id="3074" name="Picture 2" descr="Tree is example for binary tree since with two children &amp; the left &amp; right children">
            <a:extLst>
              <a:ext uri="{FF2B5EF4-FFF2-40B4-BE49-F238E27FC236}">
                <a16:creationId xmlns:a16="http://schemas.microsoft.com/office/drawing/2014/main" id="{425D3CE5-7249-2A1A-120E-2DD4C3ED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605" y="2114334"/>
            <a:ext cx="2388284" cy="1866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6E6A0C-EF2A-B234-68DB-091A2F0EA636}"/>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a:t>
            </a:r>
            <a:endParaRPr lang="en-SE" sz="2400" dirty="0"/>
          </a:p>
        </p:txBody>
      </p:sp>
      <p:sp>
        <p:nvSpPr>
          <p:cNvPr id="6" name="TextBox 5">
            <a:extLst>
              <a:ext uri="{FF2B5EF4-FFF2-40B4-BE49-F238E27FC236}">
                <a16:creationId xmlns:a16="http://schemas.microsoft.com/office/drawing/2014/main" id="{4D1964F9-1BE4-3C42-C2AB-14B9E9423EDA}"/>
              </a:ext>
            </a:extLst>
          </p:cNvPr>
          <p:cNvSpPr txBox="1"/>
          <p:nvPr/>
        </p:nvSpPr>
        <p:spPr>
          <a:xfrm>
            <a:off x="2408790" y="4138190"/>
            <a:ext cx="4572000" cy="1477328"/>
          </a:xfrm>
          <a:prstGeom prst="rect">
            <a:avLst/>
          </a:prstGeom>
          <a:noFill/>
        </p:spPr>
        <p:txBody>
          <a:bodyPr wrap="square">
            <a:spAutoFit/>
          </a:bodyPr>
          <a:lstStyle/>
          <a:p>
            <a:r>
              <a:rPr lang="en-GB" b="0" i="0" dirty="0">
                <a:solidFill>
                  <a:srgbClr val="3A3A3A"/>
                </a:solidFill>
                <a:effectLst/>
                <a:latin typeface="Open Sans" panose="020B0606030504020204" pitchFamily="34" charset="0"/>
              </a:rPr>
              <a:t>Explanation: The given tree is an example for binary tree since has got two children and the left and right children do not satisfy binary search tree’s property, Fibonacci and AVL tree.</a:t>
            </a:r>
            <a:endParaRPr lang="en-SE" dirty="0"/>
          </a:p>
        </p:txBody>
      </p:sp>
    </p:spTree>
    <p:extLst>
      <p:ext uri="{BB962C8B-B14F-4D97-AF65-F5344CB8AC3E}">
        <p14:creationId xmlns:p14="http://schemas.microsoft.com/office/powerpoint/2010/main" val="122644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E4BE-08A5-35A5-E631-1563873AEB76}"/>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5174B7D9-193B-CABA-3EBA-2597306F042E}"/>
              </a:ext>
            </a:extLst>
          </p:cNvPr>
          <p:cNvSpPr>
            <a:spLocks noGrp="1"/>
          </p:cNvSpPr>
          <p:nvPr>
            <p:ph idx="1"/>
          </p:nvPr>
        </p:nvSpPr>
        <p:spPr/>
        <p:txBody>
          <a:bodyPr>
            <a:normAutofit/>
          </a:bodyPr>
          <a:lstStyle/>
          <a:p>
            <a:r>
              <a:rPr lang="en-GB" dirty="0"/>
              <a:t>How many common operations are performed in a binary tree?</a:t>
            </a:r>
          </a:p>
          <a:p>
            <a:r>
              <a:rPr lang="en-GB" dirty="0"/>
              <a:t>a) 1</a:t>
            </a:r>
          </a:p>
          <a:p>
            <a:r>
              <a:rPr lang="en-GB" dirty="0"/>
              <a:t>b) 2</a:t>
            </a:r>
          </a:p>
          <a:p>
            <a:r>
              <a:rPr lang="en-GB" dirty="0"/>
              <a:t>c) 3</a:t>
            </a:r>
          </a:p>
          <a:p>
            <a:r>
              <a:rPr lang="en-GB" dirty="0"/>
              <a:t>d) 4</a:t>
            </a:r>
          </a:p>
        </p:txBody>
      </p:sp>
      <p:sp>
        <p:nvSpPr>
          <p:cNvPr id="4" name="TextBox 3">
            <a:extLst>
              <a:ext uri="{FF2B5EF4-FFF2-40B4-BE49-F238E27FC236}">
                <a16:creationId xmlns:a16="http://schemas.microsoft.com/office/drawing/2014/main" id="{D1983FA9-E290-4073-6B33-EFF01979CBA0}"/>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5" name="TextBox 4">
            <a:extLst>
              <a:ext uri="{FF2B5EF4-FFF2-40B4-BE49-F238E27FC236}">
                <a16:creationId xmlns:a16="http://schemas.microsoft.com/office/drawing/2014/main" id="{C1548395-0139-4C07-E876-AAC9DD615A96}"/>
              </a:ext>
            </a:extLst>
          </p:cNvPr>
          <p:cNvSpPr txBox="1"/>
          <p:nvPr/>
        </p:nvSpPr>
        <p:spPr>
          <a:xfrm>
            <a:off x="2408789" y="4138189"/>
            <a:ext cx="4874137" cy="1015663"/>
          </a:xfrm>
          <a:prstGeom prst="rect">
            <a:avLst/>
          </a:prstGeom>
          <a:noFill/>
        </p:spPr>
        <p:txBody>
          <a:bodyPr wrap="square">
            <a:spAutoFit/>
          </a:bodyPr>
          <a:lstStyle/>
          <a:p>
            <a:r>
              <a:rPr lang="en-GB" sz="2000" dirty="0"/>
              <a:t>Explanation: Three common operations are performed in a binary tree- they are insertion, deletion and traversal.</a:t>
            </a:r>
            <a:endParaRPr lang="en-SE" sz="2000" dirty="0"/>
          </a:p>
        </p:txBody>
      </p:sp>
    </p:spTree>
    <p:extLst>
      <p:ext uri="{BB962C8B-B14F-4D97-AF65-F5344CB8AC3E}">
        <p14:creationId xmlns:p14="http://schemas.microsoft.com/office/powerpoint/2010/main" val="4114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189860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79897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87326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53250</TotalTime>
  <Words>6907</Words>
  <Application>Microsoft Office PowerPoint</Application>
  <PresentationFormat>On-screen Show (4:3)</PresentationFormat>
  <Paragraphs>1329</Paragraphs>
  <Slides>55</Slides>
  <Notes>20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55</vt:i4>
      </vt:variant>
    </vt:vector>
  </HeadingPairs>
  <TitlesOfParts>
    <vt:vector size="77" baseType="lpstr">
      <vt:lpstr>-apple-system</vt:lpstr>
      <vt:lpstr>CenturyGothic</vt:lpstr>
      <vt:lpstr>Courier</vt:lpstr>
      <vt:lpstr>CourierNewPS</vt:lpstr>
      <vt:lpstr>inherit</vt:lpstr>
      <vt:lpstr>KaTeX_Main</vt:lpstr>
      <vt:lpstr>KaTeX_Math</vt:lpstr>
      <vt:lpstr>Menlo</vt:lpstr>
      <vt:lpstr>System Font Regular</vt:lpstr>
      <vt:lpstr>var(--font-berkeley-mono)</vt:lpstr>
      <vt:lpstr>var(--font-fk-grotesk-neue)</vt:lpstr>
      <vt:lpstr>Arial</vt:lpstr>
      <vt:lpstr>Arial Rounded MT Bold</vt:lpstr>
      <vt:lpstr>Bauhaus 93</vt:lpstr>
      <vt:lpstr>Calibri</vt:lpstr>
      <vt:lpstr>Cambria Math</vt:lpstr>
      <vt:lpstr>Helvetica</vt:lpstr>
      <vt:lpstr>Open Sans</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Height of a Tree</vt:lpstr>
      <vt:lpstr>Full Binary Tree</vt:lpstr>
      <vt:lpstr>Height of a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Geeks for Geeks Tutorials</vt:lpstr>
      <vt:lpstr>PowerPoint Presentation</vt:lpstr>
      <vt:lpstr>In-order traversal of nodes is 4 -&gt; 2 -&gt; 5 -&gt; 1 -&gt; 3 -&gt; 6.</vt:lpstr>
      <vt:lpstr>Post-order traversal of nodes is 4 -&gt; 5 -&gt; 2 -&gt; 6 -&gt; 3 -&gt; 1</vt:lpstr>
      <vt:lpstr>Summary of Traversals</vt:lpstr>
      <vt:lpstr>Motivation for Binary Search Tree</vt:lpstr>
      <vt:lpstr>Binary Search Trees</vt:lpstr>
      <vt:lpstr>BST Video Tutorials</vt:lpstr>
      <vt:lpstr>Searching a BST</vt:lpstr>
      <vt:lpstr>Searching a BST Iteratively</vt:lpstr>
      <vt:lpstr>Searching a BST Recursively</vt:lpstr>
      <vt:lpstr>Inserting into a BST</vt:lpstr>
      <vt:lpstr>Deleting from a BST</vt:lpstr>
      <vt:lpstr>Binary Search Tree Shape</vt:lpstr>
      <vt:lpstr>Binary Search Tree Shape (Contd.)</vt:lpstr>
      <vt:lpstr>Binary Search Tree Shape (Contd.)</vt:lpstr>
      <vt:lpstr>Video Tutorial</vt:lpstr>
      <vt:lpstr>Traversal of a BST</vt:lpstr>
      <vt:lpstr>Traversal of a BST</vt:lpstr>
      <vt:lpstr>In-Order Traversal of a BST</vt:lpstr>
      <vt:lpstr>Performance Analysis of BST</vt:lpstr>
      <vt:lpstr>Balanced BST</vt:lpstr>
      <vt:lpstr>BST vs. Hash Table</vt:lpstr>
      <vt:lpstr>Tree vs. Trie</vt:lpstr>
      <vt:lpstr>Trie Data Structure</vt:lpstr>
      <vt:lpstr>Additional Resources</vt:lpstr>
      <vt:lpstr>Quiz</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1359</cp:revision>
  <dcterms:created xsi:type="dcterms:W3CDTF">2018-08-13T22:58:39Z</dcterms:created>
  <dcterms:modified xsi:type="dcterms:W3CDTF">2024-10-23T00:22:28Z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