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427" r:id="rId29"/>
    <p:sldId id="275" r:id="rId30"/>
    <p:sldId id="276" r:id="rId31"/>
    <p:sldId id="278" r:id="rId32"/>
    <p:sldId id="326" r:id="rId33"/>
    <p:sldId id="279" r:id="rId34"/>
    <p:sldId id="280" r:id="rId35"/>
    <p:sldId id="281" r:id="rId36"/>
    <p:sldId id="327" r:id="rId37"/>
    <p:sldId id="410" r:id="rId38"/>
    <p:sldId id="412" r:id="rId39"/>
    <p:sldId id="413" r:id="rId40"/>
    <p:sldId id="328" r:id="rId41"/>
    <p:sldId id="411" r:id="rId42"/>
    <p:sldId id="414" r:id="rId43"/>
    <p:sldId id="415" r:id="rId44"/>
    <p:sldId id="416" r:id="rId45"/>
    <p:sldId id="417" r:id="rId46"/>
    <p:sldId id="41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791" autoAdjust="0"/>
  </p:normalViewPr>
  <p:slideViewPr>
    <p:cSldViewPr snapToGrid="0" snapToObjects="1">
      <p:cViewPr varScale="1">
        <p:scale>
          <a:sx n="69" d="100"/>
          <a:sy n="69" d="100"/>
        </p:scale>
        <p:origin x="1987" y="6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regex pattern consists of two main parts:</a:t>
            </a:r>
          </a:p>
          <a:p>
            <a:pPr>
              <a:buFont typeface="+mj-lt"/>
              <a:buAutoNum type="arabicPeriod"/>
            </a:pPr>
            <a:r>
              <a:rPr lang="en-GB" dirty="0"/>
              <a:t>(25[0-5]|2[0-4][0-9]|[1]?[0-9][0-9]?): This part matches a single octet (0-255) of an IPv4 address.</a:t>
            </a:r>
          </a:p>
          <a:p>
            <a:pPr>
              <a:buFont typeface="+mj-lt"/>
              <a:buAutoNum type="arabicPeriod"/>
            </a:pPr>
            <a:r>
              <a:rPr lang="en-GB" dirty="0"/>
              <a:t>(\.(25[0-5]|2[0-4][0-9]|[1]?[0-9][0-9]?)){3}: This part matches the remaining three octets, each preceded by a dot.</a:t>
            </a:r>
          </a:p>
          <a:p>
            <a:r>
              <a:rPr lang="en-GB" b="1" dirty="0"/>
              <a:t>How It Works</a:t>
            </a:r>
          </a:p>
          <a:p>
            <a:r>
              <a:rPr lang="en-GB" b="1" dirty="0"/>
              <a:t>Matching a Single Octet</a:t>
            </a:r>
          </a:p>
          <a:p>
            <a:r>
              <a:rPr lang="en-GB" dirty="0"/>
              <a:t>The first part (25[0-5]|2[0-4][0-9]|[1]?[0-9][0-9]?) matches numbers from 0 to 255:</a:t>
            </a:r>
          </a:p>
          <a:p>
            <a:pPr>
              <a:buFont typeface="Arial" panose="020B0604020202020204" pitchFamily="34" charset="0"/>
              <a:buChar char="•"/>
            </a:pPr>
            <a:r>
              <a:rPr lang="en-GB" dirty="0"/>
              <a:t>25[0-5]: Matches numbers from 250 to 255</a:t>
            </a:r>
          </a:p>
          <a:p>
            <a:pPr>
              <a:buFont typeface="Arial" panose="020B0604020202020204" pitchFamily="34" charset="0"/>
              <a:buChar char="•"/>
            </a:pPr>
            <a:r>
              <a:rPr lang="en-GB" dirty="0"/>
              <a:t>2[0-4][0-9]: Matches numbers from 200 to 249</a:t>
            </a:r>
          </a:p>
          <a:p>
            <a:pPr>
              <a:buFont typeface="Arial" panose="020B0604020202020204" pitchFamily="34" charset="0"/>
              <a:buChar char="•"/>
            </a:pPr>
            <a:r>
              <a:rPr lang="en-GB" dirty="0"/>
              <a:t>[1]?[0-9][0-9]?: Matches numbers from 0 to 199</a:t>
            </a:r>
          </a:p>
          <a:p>
            <a:r>
              <a:rPr lang="en-GB" b="1" dirty="0"/>
              <a:t>Matching the Full IP Address</a:t>
            </a:r>
          </a:p>
          <a:p>
            <a:r>
              <a:rPr lang="en-GB" dirty="0"/>
              <a:t>The second part (\.(25[0-5]|2[0-4][0-9]|[1]?[0-9][0-9]?)){3} repeats the octet pattern three more times, each preceded by a dot.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476132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58100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44613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5A8E7C59-9E38-0F29-BE07-CA23F7C11D5A}"/>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a:solidFill>
                  <a:schemeClr val="accent1"/>
                </a:solidFill>
              </a:rPr>
              <a:t>CSC017 Midterm </a:t>
            </a:r>
            <a:r>
              <a:rPr lang="en-US" altLang="zh-CN" dirty="0">
                <a:solidFill>
                  <a:schemeClr val="accent1"/>
                </a:solidFill>
              </a:rPr>
              <a:t>Fall 2024 Problems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[a-z]124.</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A-CC8C-C80B-2A15-F98270220730}"/>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02D017D2-75AD-A639-E141-D56042AD14C1}"/>
              </a:ext>
            </a:extLst>
          </p:cNvPr>
          <p:cNvSpPr>
            <a:spLocks noGrp="1"/>
          </p:cNvSpPr>
          <p:nvPr>
            <p:ph idx="1"/>
          </p:nvPr>
        </p:nvSpPr>
        <p:spPr>
          <a:xfrm>
            <a:off x="457200" y="1600200"/>
            <a:ext cx="8229600" cy="5116286"/>
          </a:xfrm>
        </p:spPr>
        <p:txBody>
          <a:bodyPr>
            <a:normAutofit fontScale="77500" lnSpcReduction="20000"/>
          </a:bodyPr>
          <a:lstStyle/>
          <a:p>
            <a:r>
              <a:rPr lang="en-GB" dirty="0"/>
              <a:t>Which regex can be used to match a valid time in 24-hour format (HH:MM)?</a:t>
            </a:r>
          </a:p>
          <a:p>
            <a:pPr lvl="1"/>
            <a:r>
              <a:rPr lang="en-GB" dirty="0"/>
              <a:t>(\d|1[0-9]|2[0-3]):[0-5]\d</a:t>
            </a:r>
          </a:p>
          <a:p>
            <a:r>
              <a:rPr lang="en-GB" dirty="0"/>
              <a:t>The regular expression (\d|1[0-9]|2[0-3]):[0-5]\d is designed to match time strings in a 24-hour format (HH:MM). Here's a detailed breakdown of its components:</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a:t>
            </a:r>
          </a:p>
          <a:p>
            <a:r>
              <a:rPr lang="en-GB" dirty="0"/>
              <a:t>This regex pattern effectively captures valid hour and minute combinations in a 24-hour time format, such as "3:15", "12:45", and "23:59". However, it allows for single-digit hours without a leading zero (e.g., "3:15" instead of "03:15"). If you want to ensure that hours are always two digits, you might need a slightly different pattern.</a:t>
            </a:r>
            <a:endParaRPr lang="en-SE" dirty="0"/>
          </a:p>
        </p:txBody>
      </p:sp>
    </p:spTree>
    <p:extLst>
      <p:ext uri="{BB962C8B-B14F-4D97-AF65-F5344CB8AC3E}">
        <p14:creationId xmlns:p14="http://schemas.microsoft.com/office/powerpoint/2010/main" val="40587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1150-939C-A384-E598-AF822D4C1E9B}"/>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643B7FB4-BCB9-8A44-C380-40689A1B47C8}"/>
              </a:ext>
            </a:extLst>
          </p:cNvPr>
          <p:cNvSpPr>
            <a:spLocks noGrp="1"/>
          </p:cNvSpPr>
          <p:nvPr>
            <p:ph idx="1"/>
          </p:nvPr>
        </p:nvSpPr>
        <p:spPr>
          <a:xfrm>
            <a:off x="457200" y="1121229"/>
            <a:ext cx="8229600" cy="5736771"/>
          </a:xfrm>
        </p:spPr>
        <p:txBody>
          <a:bodyPr>
            <a:normAutofit fontScale="77500" lnSpcReduction="20000"/>
          </a:bodyPr>
          <a:lstStyle/>
          <a:p>
            <a:r>
              <a:rPr lang="en-GB" dirty="0"/>
              <a:t>Which regex can be used to match a valid time in 24-hour format (HH:MM)?</a:t>
            </a:r>
          </a:p>
          <a:p>
            <a:pPr lvl="1"/>
            <a:r>
              <a:rPr lang="en-GB" dirty="0"/>
              <a:t>(\d|1[0-9]|2[0-3]):[0-5]\d</a:t>
            </a:r>
          </a:p>
          <a:p>
            <a:r>
              <a:rPr lang="en-GB" dirty="0"/>
              <a:t>The four original choices are all wrong, so everyone gets the full point for this question</a:t>
            </a:r>
          </a:p>
          <a:p>
            <a:pPr lvl="1"/>
            <a:r>
              <a:rPr lang="en-GB" dirty="0"/>
              <a:t>[0-2]\d:[0-5]\d</a:t>
            </a:r>
          </a:p>
          <a:p>
            <a:pPr lvl="2"/>
            <a:r>
              <a:rPr lang="en-GB" dirty="0"/>
              <a:t>[0-2]\d: This part matches the hour component of the time.</a:t>
            </a:r>
          </a:p>
          <a:p>
            <a:pPr lvl="2"/>
            <a:r>
              <a:rPr lang="en-GB" dirty="0"/>
              <a:t>[0-2]: Matches any single digit from 0 to 2, representing the tens place of the hour.</a:t>
            </a:r>
          </a:p>
          <a:p>
            <a:pPr lvl="2"/>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2"/>
            <a:r>
              <a:rPr lang="en-GB" dirty="0"/>
              <a:t>:: Matches the colon character that separates hours from minutes.</a:t>
            </a:r>
          </a:p>
          <a:p>
            <a:pPr lvl="2"/>
            <a:r>
              <a:rPr lang="en-GB" dirty="0"/>
              <a:t>[0-5]\d: This part matches the minute component of the time.</a:t>
            </a:r>
          </a:p>
          <a:p>
            <a:pPr lvl="2"/>
            <a:r>
              <a:rPr lang="en-GB" dirty="0"/>
              <a:t>[0-5]: Matches any digit from 0 to 5, representing the tens place of the minutes.</a:t>
            </a:r>
          </a:p>
          <a:p>
            <a:pPr lvl="2"/>
            <a:r>
              <a:rPr lang="en-GB" dirty="0"/>
              <a:t>\d: Matches any single digit from 0 to 9, representing the units place of the minutes. This ensures that minute values range from "00" to "59".</a:t>
            </a:r>
          </a:p>
          <a:p>
            <a:pPr lvl="2"/>
            <a:r>
              <a:rPr lang="en-GB" dirty="0"/>
              <a:t>While this regex pattern captures many valid times, it incorrectly allows some invalid hour values (like "25:00"). </a:t>
            </a:r>
          </a:p>
          <a:p>
            <a:pPr lvl="1"/>
            <a:r>
              <a:rPr lang="en-GB" dirty="0"/>
              <a:t>(\d|2[0-3]):[0-5]\d</a:t>
            </a:r>
          </a:p>
          <a:p>
            <a:pPr lvl="2"/>
            <a:r>
              <a:rPr lang="en-GB" dirty="0"/>
              <a:t>Does not match hours 11,12,13…</a:t>
            </a:r>
          </a:p>
          <a:p>
            <a:pPr lvl="2"/>
            <a:r>
              <a:rPr lang="en-GB" dirty="0"/>
              <a:t>\d: Matches any single digit from 0 to 9. This allows for single-digit hours like "0" to "9".</a:t>
            </a:r>
          </a:p>
          <a:p>
            <a:pPr lvl="2"/>
            <a:r>
              <a:rPr lang="en-GB" dirty="0"/>
              <a:t>2[0-3]: Matches hours from "20" to "23". This ensures that valid two-digit hours in the range of 20 to 23 are captured.</a:t>
            </a:r>
          </a:p>
          <a:p>
            <a:pPr lvl="1"/>
            <a:r>
              <a:rPr lang="en-GB" dirty="0"/>
              <a:t>\d\d:\d\d </a:t>
            </a:r>
          </a:p>
          <a:p>
            <a:pPr lvl="1"/>
            <a:r>
              <a:rPr lang="en-GB" dirty="0"/>
              <a:t>[0-9]{2}:[0-9]{2}</a:t>
            </a:r>
          </a:p>
          <a:p>
            <a:pPr lvl="2"/>
            <a:r>
              <a:rPr lang="en-GB" dirty="0"/>
              <a:t>Both are the same, matches strings like "12:34", "99:99", or "00:00"</a:t>
            </a:r>
            <a:endParaRPr lang="en-SE" dirty="0"/>
          </a:p>
        </p:txBody>
      </p:sp>
    </p:spTree>
    <p:extLst>
      <p:ext uri="{BB962C8B-B14F-4D97-AF65-F5344CB8AC3E}">
        <p14:creationId xmlns:p14="http://schemas.microsoft.com/office/powerpoint/2010/main" val="293539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78D9-3F62-B905-E6F6-C0BF93A776E3}"/>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917476B0-4B31-73BE-5151-261F850F80F1}"/>
              </a:ext>
            </a:extLst>
          </p:cNvPr>
          <p:cNvSpPr>
            <a:spLocks noGrp="1"/>
          </p:cNvSpPr>
          <p:nvPr>
            <p:ph idx="1"/>
          </p:nvPr>
        </p:nvSpPr>
        <p:spPr>
          <a:xfrm>
            <a:off x="457200" y="1600200"/>
            <a:ext cx="8229600" cy="5257800"/>
          </a:xfrm>
        </p:spPr>
        <p:txBody>
          <a:bodyPr>
            <a:normAutofit fontScale="92500" lnSpcReduction="20000"/>
          </a:bodyPr>
          <a:lstStyle/>
          <a:p>
            <a:r>
              <a:rPr lang="en-GB" dirty="0"/>
              <a:t>Which regex pattern matches a valid IPv4 address?</a:t>
            </a:r>
          </a:p>
          <a:p>
            <a:pPr lvl="1"/>
            <a:r>
              <a:rPr lang="en-GB" dirty="0"/>
              <a:t>(25[0-5]|2[0-4][0-9]|[1]?[0-9][0-9]?)(\.(25[0-5]|2[0-4][0-9]|[1]?[0-9][0-9]?)){3}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2">
              <a:buFont typeface="Arial" panose="020B0604020202020204" pitchFamily="34" charset="0"/>
              <a:buChar char="•"/>
            </a:pPr>
            <a:r>
              <a:rPr lang="en-GB" dirty="0"/>
              <a:t>25[0-5]: Matches numbers from 250 to 255</a:t>
            </a:r>
          </a:p>
          <a:p>
            <a:pPr lvl="2">
              <a:buFont typeface="Arial" panose="020B0604020202020204" pitchFamily="34" charset="0"/>
              <a:buChar char="•"/>
            </a:pPr>
            <a:r>
              <a:rPr lang="en-GB" dirty="0"/>
              <a:t>2[0-4][0-9]: Matches numbers from 200 to 249</a:t>
            </a:r>
          </a:p>
          <a:p>
            <a:pPr lvl="2">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a:t>
            </a:r>
          </a:p>
          <a:p>
            <a:endParaRPr lang="en-SE" dirty="0"/>
          </a:p>
          <a:p>
            <a:endParaRPr lang="en-SE" dirty="0"/>
          </a:p>
        </p:txBody>
      </p:sp>
    </p:spTree>
    <p:extLst>
      <p:ext uri="{BB962C8B-B14F-4D97-AF65-F5344CB8AC3E}">
        <p14:creationId xmlns:p14="http://schemas.microsoft.com/office/powerpoint/2010/main" val="2637355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5D65-EADD-0F64-E412-A84A9B0DB5B2}"/>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01A1169A-5F90-97F0-6578-2904C30FB11C}"/>
              </a:ext>
            </a:extLst>
          </p:cNvPr>
          <p:cNvSpPr>
            <a:spLocks noGrp="1"/>
          </p:cNvSpPr>
          <p:nvPr>
            <p:ph idx="1"/>
          </p:nvPr>
        </p:nvSpPr>
        <p:spPr>
          <a:xfrm>
            <a:off x="457200" y="1600200"/>
            <a:ext cx="8229600" cy="4983162"/>
          </a:xfrm>
        </p:spPr>
        <p:txBody>
          <a:bodyPr>
            <a:normAutofit fontScale="77500" lnSpcReduction="20000"/>
          </a:bodyPr>
          <a:lstStyle/>
          <a:p>
            <a:r>
              <a:rPr lang="en-GB" dirty="0"/>
              <a:t>Wrong choice: \d{1,3}\.\d{1,3}\.\d{1,3}\.\d{1,3}</a:t>
            </a:r>
          </a:p>
          <a:p>
            <a:r>
              <a:rPr lang="en-GB" dirty="0"/>
              <a:t>Or  (\d{1,3}\.){3}\d{1,3}</a:t>
            </a:r>
          </a:p>
          <a:p>
            <a:r>
              <a:rPr lang="en-GB" dirty="0"/>
              <a:t>The regular expression \d{1,3}\.\d{1,3}\.\d{1,3}\.\d{1,3} is designed to match patterns that resemble IPv4 addresses. Here's a breakdown of how it works:</a:t>
            </a:r>
          </a:p>
          <a:p>
            <a:r>
              <a:rPr lang="en-GB" dirty="0"/>
              <a:t>\d{1,3}: Matches between one and three digits. This pattern is repeated four times, once for each segment of an IPv4 address.</a:t>
            </a:r>
          </a:p>
          <a:p>
            <a:pPr lvl="1"/>
            <a:r>
              <a:rPr lang="en-GB" dirty="0"/>
              <a:t>\d: Matches any single digit from 0 to 9.</a:t>
            </a:r>
          </a:p>
          <a:p>
            <a:pPr lvl="1"/>
            <a:r>
              <a:rPr lang="en-GB" dirty="0"/>
              <a:t>{1,3}: Specifies that the preceding element (a digit) must occur at least once and at most three times.</a:t>
            </a:r>
          </a:p>
          <a:p>
            <a:r>
              <a:rPr lang="en-GB" dirty="0"/>
              <a:t>\.: Matches the literal dot character. The backslash (\) is used to escape the dot because, in regex, a dot normally matches any character except a newline.</a:t>
            </a:r>
          </a:p>
          <a:p>
            <a:r>
              <a:rPr lang="en-GB" dirty="0"/>
              <a:t>This pattern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(\d{1,3}\.){3}\d{1,3} is the same as \d{1,3}\.\d{1,3}\.\d{1,3}\.\d{1,3}</a:t>
            </a:r>
          </a:p>
        </p:txBody>
      </p:sp>
    </p:spTree>
    <p:extLst>
      <p:ext uri="{BB962C8B-B14F-4D97-AF65-F5344CB8AC3E}">
        <p14:creationId xmlns:p14="http://schemas.microsoft.com/office/powerpoint/2010/main" val="1878936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6487-B4BF-47F4-CD93-DBC856CF0EDF}"/>
              </a:ext>
            </a:extLst>
          </p:cNvPr>
          <p:cNvSpPr>
            <a:spLocks noGrp="1"/>
          </p:cNvSpPr>
          <p:nvPr>
            <p:ph type="title"/>
          </p:nvPr>
        </p:nvSpPr>
        <p:spPr/>
        <p:txBody>
          <a:bodyPr/>
          <a:lstStyle/>
          <a:p>
            <a:r>
              <a:rPr lang="en-GB" dirty="0"/>
              <a:t>Question 23</a:t>
            </a:r>
            <a:endParaRPr lang="en-SE" dirty="0"/>
          </a:p>
        </p:txBody>
      </p:sp>
      <p:sp>
        <p:nvSpPr>
          <p:cNvPr id="3" name="Content Placeholder 2">
            <a:extLst>
              <a:ext uri="{FF2B5EF4-FFF2-40B4-BE49-F238E27FC236}">
                <a16:creationId xmlns:a16="http://schemas.microsoft.com/office/drawing/2014/main" id="{260D9C6C-4D17-7309-1101-58FDB15552F8}"/>
              </a:ext>
            </a:extLst>
          </p:cNvPr>
          <p:cNvSpPr>
            <a:spLocks noGrp="1"/>
          </p:cNvSpPr>
          <p:nvPr>
            <p:ph idx="1"/>
          </p:nvPr>
        </p:nvSpPr>
        <p:spPr/>
        <p:txBody>
          <a:bodyPr/>
          <a:lstStyle/>
          <a:p>
            <a:r>
              <a:rPr lang="en-GB" dirty="0"/>
              <a:t>Wrong choice: </a:t>
            </a:r>
            <a:r>
              <a:rPr lang="en-SE" dirty="0"/>
              <a:t>[0-255]\.[0-255]\.[0-255]\.[0-255]</a:t>
            </a:r>
            <a:endParaRPr lang="en-GB" dirty="0"/>
          </a:p>
          <a:p>
            <a:pPr lvl="1"/>
            <a:r>
              <a:rPr lang="en-GB" dirty="0"/>
              <a:t>The pattern [0-255] matches any single character that is either '0', '2', '5', or '1'. This does not correctly represent the range of numbers from 0 to 255.</a:t>
            </a:r>
            <a:endParaRPr lang="en-SE" dirty="0"/>
          </a:p>
        </p:txBody>
      </p:sp>
    </p:spTree>
    <p:extLst>
      <p:ext uri="{BB962C8B-B14F-4D97-AF65-F5344CB8AC3E}">
        <p14:creationId xmlns:p14="http://schemas.microsoft.com/office/powerpoint/2010/main" val="215827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p:spTree>
    <p:extLst>
      <p:ext uri="{BB962C8B-B14F-4D97-AF65-F5344CB8AC3E}">
        <p14:creationId xmlns:p14="http://schemas.microsoft.com/office/powerpoint/2010/main" val="213814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lstStyle/>
          <a:p>
            <a:r>
              <a:rPr lang="en-GB" dirty="0"/>
              <a:t>Question 27</a:t>
            </a:r>
            <a:endParaRPr lang="en-SE"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a:p>
            <a:endParaRPr lang="en-SE" dirty="0"/>
          </a:p>
          <a:p>
            <a:endParaRPr lang="en-SE" dirty="0"/>
          </a:p>
        </p:txBody>
      </p:sp>
    </p:spTree>
    <p:extLst>
      <p:ext uri="{BB962C8B-B14F-4D97-AF65-F5344CB8AC3E}">
        <p14:creationId xmlns:p14="http://schemas.microsoft.com/office/powerpoint/2010/main" val="3254784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p:txBody>
          <a:bodyPr/>
          <a:lstStyle/>
          <a:p>
            <a:r>
              <a:rPr lang="en-GB" dirty="0"/>
              <a:t>Question 29</a:t>
            </a:r>
            <a:endParaRPr lang="en-SE"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325282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r>
              <a:rPr lang="en-GB" dirty="0"/>
              <a:t>Worst case complexity of search operations is less</a:t>
            </a:r>
          </a:p>
          <a:p>
            <a:r>
              <a:rPr lang="en-GB" dirty="0"/>
              <a:t>Space used is less</a:t>
            </a:r>
          </a:p>
          <a:p>
            <a:r>
              <a:rPr lang="en-GB" dirty="0"/>
              <a:t>Correct: Deletion is simpler and easier</a:t>
            </a:r>
          </a:p>
          <a:p>
            <a:r>
              <a:rPr lang="en-GB" dirty="0"/>
              <a:t>None of the above</a:t>
            </a:r>
          </a:p>
          <a:p>
            <a:endParaRPr lang="en-GB" dirty="0"/>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92888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75683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612610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612610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Tree>
    <p:extLst>
      <p:ext uri="{BB962C8B-B14F-4D97-AF65-F5344CB8AC3E}">
        <p14:creationId xmlns:p14="http://schemas.microsoft.com/office/powerpoint/2010/main" val="9965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273785"/>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273784"/>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273785"/>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16312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16312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16312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57200" y="1600200"/>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pPr lvl="1"/>
            <a:r>
              <a:rPr lang="en-GB" dirty="0"/>
              <a:t>The standard answers are wrong, so I manually re-graded Questions 42 43 44</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5163016" y="2243699"/>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738812" y="85725"/>
            <a:ext cx="3286125" cy="668655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41544</TotalTime>
  <Words>8021</Words>
  <Application>Microsoft Office PowerPoint</Application>
  <PresentationFormat>On-screen Show (4:3)</PresentationFormat>
  <Paragraphs>569</Paragraphs>
  <Slides>46</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__fkGroteskNeue_598ab8</vt:lpstr>
      <vt:lpstr>inherit</vt:lpstr>
      <vt:lpstr>KaTeX_Main</vt:lpstr>
      <vt:lpstr>KaTeX_Math</vt:lpstr>
      <vt:lpstr>Lato Extended</vt:lpstr>
      <vt:lpstr>var(--font-berkeley-mono)</vt:lpstr>
      <vt:lpstr>var(--font-fk-grotesk)</vt:lpstr>
      <vt:lpstr>var(--font-fk-grotesk-neue)</vt:lpstr>
      <vt:lpstr>Arial</vt:lpstr>
      <vt:lpstr>Calibri</vt:lpstr>
      <vt:lpstr>Helvetica</vt:lpstr>
      <vt:lpstr>Times New Roman</vt:lpstr>
      <vt:lpstr>Wingdings</vt:lpstr>
      <vt:lpstr>Office Theme</vt:lpstr>
      <vt:lpstr>CSC017 Midterm Fall 2024 Problems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23</vt:lpstr>
      <vt:lpstr>Question 23</vt:lpstr>
      <vt:lpstr>Question 23</vt:lpstr>
      <vt:lpstr>Question 24</vt:lpstr>
      <vt:lpstr>Question 25</vt:lpstr>
      <vt:lpstr>Question 26</vt:lpstr>
      <vt:lpstr>Question 27</vt:lpstr>
      <vt:lpstr>Question 28</vt:lpstr>
      <vt:lpstr>Question 29</vt:lpstr>
      <vt:lpstr>Question 30</vt:lpstr>
      <vt:lpstr>Questions 31-32</vt:lpstr>
      <vt:lpstr>Question 33</vt:lpstr>
      <vt:lpstr>Question 34</vt:lpstr>
      <vt:lpstr>Question 35</vt:lpstr>
      <vt:lpstr>Linear Probing: Primary Clustering</vt:lpstr>
      <vt:lpstr>Question 36</vt:lpstr>
      <vt:lpstr>Question 37</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1197</cp:revision>
  <dcterms:created xsi:type="dcterms:W3CDTF">2018-08-13T22:58:39Z</dcterms:created>
  <dcterms:modified xsi:type="dcterms:W3CDTF">2024-10-23T12:24:00Z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