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7" r:id="rId3"/>
    <p:sldId id="296" r:id="rId4"/>
    <p:sldId id="340" r:id="rId5"/>
    <p:sldId id="314" r:id="rId6"/>
    <p:sldId id="315" r:id="rId7"/>
    <p:sldId id="341" r:id="rId8"/>
    <p:sldId id="316" r:id="rId9"/>
    <p:sldId id="317" r:id="rId10"/>
    <p:sldId id="318" r:id="rId11"/>
    <p:sldId id="319" r:id="rId12"/>
    <p:sldId id="320" r:id="rId13"/>
    <p:sldId id="321" r:id="rId14"/>
    <p:sldId id="322" r:id="rId15"/>
    <p:sldId id="328" r:id="rId16"/>
    <p:sldId id="327" r:id="rId17"/>
    <p:sldId id="329" r:id="rId18"/>
    <p:sldId id="330" r:id="rId19"/>
    <p:sldId id="339" r:id="rId20"/>
    <p:sldId id="334" r:id="rId21"/>
    <p:sldId id="336" r:id="rId22"/>
    <p:sldId id="337" r:id="rId23"/>
    <p:sldId id="264" r:id="rId24"/>
    <p:sldId id="265" r:id="rId25"/>
    <p:sldId id="269" r:id="rId26"/>
    <p:sldId id="270" r:id="rId27"/>
    <p:sldId id="275" r:id="rId28"/>
    <p:sldId id="273" r:id="rId29"/>
    <p:sldId id="297" r:id="rId30"/>
    <p:sldId id="298" r:id="rId31"/>
    <p:sldId id="300" r:id="rId32"/>
    <p:sldId id="301" r:id="rId33"/>
    <p:sldId id="302" r:id="rId34"/>
    <p:sldId id="303" r:id="rId35"/>
    <p:sldId id="304" r:id="rId36"/>
    <p:sldId id="306" r:id="rId37"/>
    <p:sldId id="338" r:id="rId38"/>
    <p:sldId id="333" r:id="rId39"/>
    <p:sldId id="280"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2810" autoAdjust="0"/>
  </p:normalViewPr>
  <p:slideViewPr>
    <p:cSldViewPr snapToGrid="0" snapToObjects="1">
      <p:cViewPr varScale="1">
        <p:scale>
          <a:sx n="76" d="100"/>
          <a:sy n="76" d="100"/>
        </p:scale>
        <p:origin x="1637"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39.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100716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42335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39</a:t>
            </a:fld>
            <a:endParaRPr lang="en-US"/>
          </a:p>
        </p:txBody>
      </p:sp>
    </p:spTree>
    <p:extLst>
      <p:ext uri="{BB962C8B-B14F-4D97-AF65-F5344CB8AC3E}">
        <p14:creationId xmlns:p14="http://schemas.microsoft.com/office/powerpoint/2010/main" val="274080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6.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7.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 Id="rId4" Type="http://schemas.openxmlformats.org/officeDocument/2006/relationships/hyperlink" Target="https://www.youtube.com/watch?v=es2T6KY45c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4VqmGXwpLqc"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aXXWXz5rF6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youtube.com/watch?v=bZkzH5x0SKU" TargetMode="External"/><Relationship Id="rId5" Type="http://schemas.openxmlformats.org/officeDocument/2006/relationships/hyperlink" Target="https://www.youtube.com/watch?v=Hoixgm4-P4M&amp;t=19s" TargetMode="External"/><Relationship Id="rId4" Type="http://schemas.openxmlformats.org/officeDocument/2006/relationships/hyperlink" Target="https://www.youtube.com/watch?v=MtQL_ll5Kh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nlog</a:t>
            </a:r>
            <a:r>
              <a:rPr lang="en-US" dirty="0"/>
              <a:t>(n) compares. </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644959"/>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711625"/>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nvGraphicFramePr>
        <p:xfrm>
          <a:off x="1758604" y="3883968"/>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5038032"/>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33937" y="6041759"/>
            <a:ext cx="4572000"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Algorithm: A Step-by-Step Visualization</a:t>
            </a:r>
          </a:p>
          <a:p>
            <a:r>
              <a:rPr lang="en-GB" dirty="0">
                <a:hlinkClick r:id="rId3"/>
              </a:rPr>
              <a:t>https://www.youtube.com/watch?v=ho05egqcPl4</a:t>
            </a:r>
            <a:r>
              <a:rPr lang="en-GB" dirty="0"/>
              <a:t> </a:t>
            </a:r>
          </a:p>
        </p:txBody>
      </p:sp>
      <p:sp>
        <p:nvSpPr>
          <p:cNvPr id="10" name="TextBox 9">
            <a:extLst>
              <a:ext uri="{FF2B5EF4-FFF2-40B4-BE49-F238E27FC236}">
                <a16:creationId xmlns:a16="http://schemas.microsoft.com/office/drawing/2014/main" id="{06ADE50C-6B98-071B-9D8D-386582953B1A}"/>
              </a:ext>
            </a:extLst>
          </p:cNvPr>
          <p:cNvSpPr txBox="1"/>
          <p:nvPr/>
        </p:nvSpPr>
        <p:spPr>
          <a:xfrm>
            <a:off x="4663812" y="6041758"/>
            <a:ext cx="4415344" cy="584775"/>
          </a:xfrm>
          <a:prstGeom prst="rect">
            <a:avLst/>
          </a:prstGeom>
          <a:solidFill>
            <a:schemeClr val="bg1">
              <a:lumMod val="95000"/>
            </a:schemeClr>
          </a:solidFill>
          <a:ln w="6350"/>
        </p:spPr>
        <p:style>
          <a:lnRef idx="1">
            <a:schemeClr val="dk1"/>
          </a:lnRef>
          <a:fillRef idx="2">
            <a:schemeClr val="dk1"/>
          </a:fillRef>
          <a:effectRef idx="1">
            <a:schemeClr val="dk1"/>
          </a:effectRef>
          <a:fontRef idx="minor">
            <a:schemeClr val="dk1"/>
          </a:fontRef>
        </p:style>
        <p:txBody>
          <a:bodyPr wrap="square">
            <a:spAutoFit/>
          </a:bodyPr>
          <a:lstStyle>
            <a:defPPr>
              <a:defRPr lang="en-US"/>
            </a:defPPr>
            <a:lvl1pPr>
              <a:defRPr sz="1600">
                <a:solidFill>
                  <a:schemeClr val="dk1"/>
                </a:solidFill>
                <a:latin typeface="Times New Roman"/>
                <a:cs typeface="Times New Roman"/>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dirty="0"/>
              <a:t>Merge Sort vs Quick Sort</a:t>
            </a:r>
          </a:p>
          <a:p>
            <a:r>
              <a:rPr lang="en-GB" dirty="0">
                <a:hlinkClick r:id="rId4"/>
              </a:rPr>
              <a:t>https://www.youtube.com/watch?v=es2T6KY45cA</a:t>
            </a:r>
            <a:r>
              <a:rPr lang="en-GB" dirty="0"/>
              <a:t>  </a:t>
            </a:r>
          </a:p>
        </p:txBody>
      </p:sp>
    </p:spTree>
    <p:extLst>
      <p:ext uri="{BB962C8B-B14F-4D97-AF65-F5344CB8AC3E}">
        <p14:creationId xmlns:p14="http://schemas.microsoft.com/office/powerpoint/2010/main" val="34543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3"/>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1059867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a:bodyPr>
          <a:lstStyle/>
          <a:p>
            <a:pPr>
              <a:lnSpc>
                <a:spcPct val="120000"/>
              </a:lnSpc>
            </a:pPr>
            <a:r>
              <a:rPr lang="en-US" dirty="0"/>
              <a:t>Additional sorting algorithms (not covered in exam)</a:t>
            </a:r>
          </a:p>
          <a:p>
            <a:pPr>
              <a:lnSpc>
                <a:spcPct val="120000"/>
              </a:lnSpc>
            </a:pP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600200"/>
            <a:ext cx="8229600" cy="4820697"/>
          </a:xfrm>
        </p:spPr>
        <p:txBody>
          <a:bodyPr>
            <a:normAutofit fontScale="925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t>HEAP SORT | Sorting Algorithms | DSA | </a:t>
            </a:r>
            <a:r>
              <a:rPr lang="en-GB" dirty="0" err="1"/>
              <a:t>GeeksforGeeks</a:t>
            </a:r>
            <a:endParaRPr lang="en-GB" dirty="0"/>
          </a:p>
          <a:p>
            <a:pPr lvl="2"/>
            <a:r>
              <a:rPr lang="en-GB" dirty="0">
                <a:hlinkClick r:id="rId4"/>
              </a:rPr>
              <a:t>https://www.youtube.com/watch?v=MtQL_ll5KhQ</a:t>
            </a:r>
            <a:endParaRPr lang="en-GB" dirty="0"/>
          </a:p>
          <a:p>
            <a:r>
              <a:rPr lang="en-GB" dirty="0"/>
              <a:t>Quick Sort</a:t>
            </a:r>
          </a:p>
          <a:p>
            <a:pPr lvl="1"/>
            <a:r>
              <a:rPr lang="en-GB" dirty="0"/>
              <a:t>Quick sort in 4 minutes</a:t>
            </a:r>
          </a:p>
          <a:p>
            <a:pPr lvl="2"/>
            <a:r>
              <a:rPr lang="en-GB" dirty="0">
                <a:hlinkClick r:id="rId5"/>
              </a:rPr>
              <a:t>https://www.youtube.com/watch?v=Hoixgm4-P4M&amp;t=19s</a:t>
            </a:r>
            <a:r>
              <a:rPr lang="en-GB" dirty="0"/>
              <a:t> </a:t>
            </a:r>
          </a:p>
          <a:p>
            <a:pPr lvl="1"/>
            <a:r>
              <a:rPr lang="en-GB" dirty="0"/>
              <a:t>Quicksort Algorithm: A Step-by-Step Visualization</a:t>
            </a:r>
          </a:p>
          <a:p>
            <a:pPr lvl="2"/>
            <a:r>
              <a:rPr lang="en-GB" dirty="0">
                <a:hlinkClick r:id="rId6"/>
              </a:rPr>
              <a:t>https://www.youtube.com/watch?v=bZkzH5x0SKU</a:t>
            </a:r>
            <a:endParaRPr lang="en-GB" dirty="0"/>
          </a:p>
          <a:p>
            <a:pPr lvl="1"/>
            <a:r>
              <a:rPr lang="en-GB" dirty="0"/>
              <a:t>Visualization of Quick sort (HD)</a:t>
            </a:r>
          </a:p>
          <a:p>
            <a:pPr lvl="2"/>
            <a:r>
              <a:rPr lang="en-GB" dirty="0">
                <a:hlinkClick r:id="rId7"/>
              </a:rPr>
              <a:t>https://www.youtube.com/watch?v=aXXWXz5rF64</a:t>
            </a:r>
            <a:r>
              <a:rPr lang="en-GB" dirty="0"/>
              <a:t> </a:t>
            </a:r>
          </a:p>
          <a:p>
            <a:r>
              <a:rPr lang="en-GB" dirty="0"/>
              <a:t>Merge Sort </a:t>
            </a:r>
          </a:p>
          <a:p>
            <a:pPr lvl="1"/>
            <a:r>
              <a:rPr lang="en-GB" dirty="0"/>
              <a:t>Merge sort in 3 minutes</a:t>
            </a:r>
          </a:p>
          <a:p>
            <a:pPr lvl="1"/>
            <a:r>
              <a:rPr lang="en-GB">
                <a:hlinkClick r:id="rId8"/>
              </a:rPr>
              <a:t>https://www.youtube.com/watch?v=4VqmGXwpLqc</a:t>
            </a:r>
            <a:r>
              <a:rPr lang="en-GB"/>
              <a:t> </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lvl="1"/>
            <a:endParaRPr lang="en-GB" dirty="0"/>
          </a:p>
          <a:p>
            <a:pPr lvl="1"/>
            <a:endParaRPr lang="en-SE" dirty="0"/>
          </a:p>
        </p:txBody>
      </p:sp>
    </p:spTree>
    <p:extLst>
      <p:ext uri="{BB962C8B-B14F-4D97-AF65-F5344CB8AC3E}">
        <p14:creationId xmlns:p14="http://schemas.microsoft.com/office/powerpoint/2010/main" val="371991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386593" y="1364936"/>
            <a:ext cx="6107239" cy="5071905"/>
          </a:xfrm>
        </p:spPr>
        <p:txBody>
          <a:bodyPr>
            <a:normAutofit fontScale="85000" lnSpcReduction="10000"/>
          </a:bodyPr>
          <a:lstStyle/>
          <a:p>
            <a:r>
              <a:rPr lang="en-GB" dirty="0"/>
              <a:t>Binary Heap is different from Binary Search Tree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Binary Search Tree: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Red-black trees are for maintaining ordered data with frequent updates and searches</a:t>
            </a:r>
          </a:p>
          <a:p>
            <a:pPr lvl="1"/>
            <a:r>
              <a:rPr lang="en-GB" dirty="0"/>
              <a:t>Red-black trees can also be used for sorting, by insertions followed by in-order traversal, with O(n log(n)) complexity, but is less efficient in terms of memory and execution time than efficient sorting algorithms.</a:t>
            </a:r>
            <a:endParaRPr lang="en-SE" dirty="0"/>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627909"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94555"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7092947" y="5730524"/>
            <a:ext cx="1920398" cy="369332"/>
          </a:xfrm>
          <a:prstGeom prst="rect">
            <a:avLst/>
          </a:prstGeom>
          <a:noFill/>
        </p:spPr>
        <p:txBody>
          <a:bodyPr wrap="none" rtlCol="0">
            <a:spAutoFit/>
          </a:bodyPr>
          <a:lstStyle/>
          <a:p>
            <a:r>
              <a:rPr lang="en-GB"/>
              <a:t>Binary Search Tree</a:t>
            </a:r>
            <a:endParaRPr lang="en-SE" dirty="0"/>
          </a:p>
        </p:txBody>
      </p:sp>
    </p:spTree>
    <p:extLst>
      <p:ext uri="{BB962C8B-B14F-4D97-AF65-F5344CB8AC3E}">
        <p14:creationId xmlns:p14="http://schemas.microsoft.com/office/powerpoint/2010/main" val="213285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4532222" y="4502333"/>
            <a:ext cx="4556188" cy="226728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Parent of node at 8 or 9 is at floor</a:t>
            </a:r>
            <a:r>
              <a:rPr lang="en-GB" sz="1600" dirty="0">
                <a:latin typeface="Arial"/>
                <a:cs typeface="Arial"/>
              </a:rPr>
              <a:t>(</a:t>
            </a:r>
            <a:r>
              <a:rPr lang="en-US" sz="1600" dirty="0">
                <a:latin typeface="Arial"/>
                <a:cs typeface="Arial"/>
              </a:rPr>
              <a:t>8/2)= floor</a:t>
            </a:r>
            <a:r>
              <a:rPr lang="en-GB" sz="1600" dirty="0">
                <a:latin typeface="Arial"/>
                <a:cs typeface="Arial"/>
              </a:rPr>
              <a:t>(</a:t>
            </a:r>
            <a:r>
              <a:rPr lang="en-US" sz="16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Children of node at 4 is at </a:t>
            </a:r>
            <a:r>
              <a:rPr lang="en-GB" sz="1600" dirty="0">
                <a:latin typeface="Arial"/>
                <a:cs typeface="Arial"/>
              </a:rPr>
              <a:t>2*4=8 and 2*4+1=9</a:t>
            </a:r>
            <a:endParaRPr lang="en-US" sz="16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116539" y="4572983"/>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34795</TotalTime>
  <Words>7125</Words>
  <Application>Microsoft Office PowerPoint</Application>
  <PresentationFormat>On-screen Show (4:3)</PresentationFormat>
  <Paragraphs>2475</Paragraphs>
  <Slides>39</Slides>
  <Notes>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39</vt:i4>
      </vt:variant>
    </vt:vector>
  </HeadingPairs>
  <TitlesOfParts>
    <vt:vector size="57"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Short Videos of Sorting Algorithms</vt:lpstr>
      <vt:lpstr>Video Tutorials</vt:lpstr>
      <vt:lpstr>Heapsort: Binary Heap</vt:lpstr>
      <vt:lpstr>Heapsort: Binary Heap</vt:lpstr>
      <vt:lpstr>Binary Heap vs. Binary Search Tree</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1051</cp:revision>
  <dcterms:created xsi:type="dcterms:W3CDTF">2018-08-13T22:58:39Z</dcterms:created>
  <dcterms:modified xsi:type="dcterms:W3CDTF">2024-09-18T22:33:38Z</dcterms:modified>
</cp:coreProperties>
</file>