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6" r:id="rId2"/>
    <p:sldId id="890" r:id="rId3"/>
    <p:sldId id="897" r:id="rId4"/>
    <p:sldId id="628" r:id="rId5"/>
    <p:sldId id="386" r:id="rId6"/>
    <p:sldId id="383" r:id="rId7"/>
    <p:sldId id="384" r:id="rId8"/>
    <p:sldId id="920" r:id="rId9"/>
    <p:sldId id="917" r:id="rId10"/>
    <p:sldId id="390" r:id="rId11"/>
    <p:sldId id="389" r:id="rId12"/>
    <p:sldId id="916" r:id="rId13"/>
    <p:sldId id="908" r:id="rId14"/>
    <p:sldId id="402" r:id="rId15"/>
    <p:sldId id="906" r:id="rId16"/>
    <p:sldId id="393" r:id="rId17"/>
    <p:sldId id="385" r:id="rId18"/>
    <p:sldId id="918" r:id="rId19"/>
    <p:sldId id="919" r:id="rId20"/>
    <p:sldId id="391" r:id="rId21"/>
    <p:sldId id="392" r:id="rId22"/>
    <p:sldId id="902" r:id="rId23"/>
    <p:sldId id="899" r:id="rId24"/>
    <p:sldId id="907" r:id="rId25"/>
    <p:sldId id="915" r:id="rId26"/>
    <p:sldId id="914" r:id="rId27"/>
    <p:sldId id="909" r:id="rId28"/>
    <p:sldId id="910" r:id="rId29"/>
    <p:sldId id="911" r:id="rId30"/>
    <p:sldId id="912" r:id="rId31"/>
    <p:sldId id="92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  <p14:sldId id="890"/>
            <p14:sldId id="897"/>
            <p14:sldId id="628"/>
            <p14:sldId id="386"/>
            <p14:sldId id="383"/>
            <p14:sldId id="384"/>
            <p14:sldId id="920"/>
            <p14:sldId id="917"/>
            <p14:sldId id="390"/>
            <p14:sldId id="389"/>
            <p14:sldId id="916"/>
            <p14:sldId id="908"/>
            <p14:sldId id="402"/>
            <p14:sldId id="906"/>
            <p14:sldId id="393"/>
            <p14:sldId id="385"/>
            <p14:sldId id="918"/>
            <p14:sldId id="919"/>
            <p14:sldId id="391"/>
            <p14:sldId id="392"/>
            <p14:sldId id="902"/>
            <p14:sldId id="899"/>
            <p14:sldId id="907"/>
            <p14:sldId id="915"/>
            <p14:sldId id="914"/>
            <p14:sldId id="909"/>
            <p14:sldId id="910"/>
            <p14:sldId id="911"/>
            <p14:sldId id="912"/>
            <p14:sldId id="9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0216" autoAdjust="0"/>
  </p:normalViewPr>
  <p:slideViewPr>
    <p:cSldViewPr snapToGrid="0">
      <p:cViewPr varScale="1">
        <p:scale>
          <a:sx n="110" d="100"/>
          <a:sy n="110" d="100"/>
        </p:scale>
        <p:origin x="12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45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Improves gradient flow through  the network</a:t>
                </a:r>
              </a:p>
              <a:p>
                <a:r>
                  <a:rPr lang="en-US" dirty="0"/>
                  <a:t>Allows higher learning rates</a:t>
                </a:r>
              </a:p>
              <a:p>
                <a:r>
                  <a:rPr lang="en-US" dirty="0"/>
                  <a:t>Reduces the strong dependence  on initialization</a:t>
                </a:r>
              </a:p>
              <a:p>
                <a:r>
                  <a:rPr lang="en-US" dirty="0"/>
                  <a:t>Acts as a form of regularization Subtracting the mini-batch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US" dirty="0"/>
                  <a:t> and dividing by the mini-batch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Improves gradient flow through  the network</a:t>
                </a:r>
              </a:p>
              <a:p>
                <a:r>
                  <a:rPr lang="en-US" dirty="0"/>
                  <a:t>Allows higher learning rates</a:t>
                </a:r>
              </a:p>
              <a:p>
                <a:r>
                  <a:rPr lang="en-US" dirty="0"/>
                  <a:t>Reduces the strong dependence  on initialization</a:t>
                </a:r>
              </a:p>
              <a:p>
                <a:r>
                  <a:rPr lang="en-US" dirty="0"/>
                  <a:t>Acts as a form of regularization Subtracting the mini-batch mean </a:t>
                </a:r>
                <a:r>
                  <a:rPr lang="en-US" b="0" i="0">
                    <a:latin typeface="Cambria Math" panose="02040503050406030204" pitchFamily="18" charset="0"/>
                  </a:rPr>
                  <a:t>𝜇_ℬ</a:t>
                </a:r>
                <a:r>
                  <a:rPr lang="en-US" dirty="0"/>
                  <a:t> and dividing by the mini-batch 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𝑥 ̂_𝑖←(</a:t>
                </a:r>
                <a:r>
                  <a:rPr lang="en-US" i="0">
                    <a:latin typeface="Cambria Math" panose="02040503050406030204" pitchFamily="18" charset="0"/>
                  </a:rPr>
                  <a:t>𝑥_𝑖−</a:t>
                </a:r>
                <a:r>
                  <a:rPr lang="en-US" b="0" i="0">
                    <a:latin typeface="Cambria Math" panose="02040503050406030204" pitchFamily="18" charset="0"/>
                  </a:rPr>
                  <a:t>𝜇_ℬ)/√(𝜎_ℬ^2+𝜖)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6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Activation Functions (use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Data Preprocessing (images: subtract mean)</a:t>
            </a:r>
          </a:p>
          <a:p>
            <a:r>
              <a:rPr lang="en-US" dirty="0"/>
              <a:t>Weight Initialization (use Xavier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Batch Normalization (use)</a:t>
            </a:r>
          </a:p>
          <a:p>
            <a:r>
              <a:rPr lang="en-US" dirty="0"/>
              <a:t>Babysitting the Learning process</a:t>
            </a:r>
          </a:p>
          <a:p>
            <a:r>
              <a:rPr lang="en-US" dirty="0"/>
              <a:t>Hyperparameter Optimization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97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Three categories</a:t>
                </a:r>
              </a:p>
              <a:p>
                <a:pPr lvl="1"/>
                <a:r>
                  <a:rPr lang="en-US" altLang="zh-CN" dirty="0"/>
                  <a:t>Supervised learning (w. labeled data), incl.</a:t>
                </a:r>
              </a:p>
              <a:p>
                <a:pPr lvl="2"/>
                <a:r>
                  <a:rPr lang="en-US" altLang="zh-CN" dirty="0"/>
                  <a:t>Classification (cat vs. dog?)</a:t>
                </a:r>
              </a:p>
              <a:p>
                <a:pPr lvl="2"/>
                <a:r>
                  <a:rPr lang="en-US" altLang="zh-CN" dirty="0"/>
                  <a:t>Regression (housing price next year?)</a:t>
                </a:r>
              </a:p>
              <a:p>
                <a:pPr lvl="1"/>
                <a:r>
                  <a:rPr lang="en-US" altLang="zh-CN" dirty="0"/>
                  <a:t>Unsupervised learning (no labeled data), incl.</a:t>
                </a:r>
              </a:p>
              <a:p>
                <a:pPr lvl="2"/>
                <a:r>
                  <a:rPr lang="en-US" altLang="zh-CN" dirty="0" err="1"/>
                  <a:t>Custering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Game playing (AlphaGo)</a:t>
                </a:r>
              </a:p>
              <a:p>
                <a:r>
                  <a:rPr lang="en-US" altLang="zh-CN" dirty="0"/>
                  <a:t>Deep Learning (DL) is a type of ML algorithm that is based on neural networks</a:t>
                </a:r>
              </a:p>
              <a:p>
                <a:r>
                  <a:rPr lang="en-US" altLang="zh-CN" dirty="0"/>
                  <a:t>Many other ML algorithms besides DL </a:t>
                </a:r>
                <a:r>
                  <a:rPr lang="en-US" dirty="0"/>
                  <a:t>Learn a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Depending on the type of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 (e.g. temperature value y = {19º, 23.5º, 22.9º})</a:t>
                </a:r>
              </a:p>
              <a:p>
                <a:pPr lvl="1"/>
                <a:r>
                  <a:rPr lang="en-US" dirty="0"/>
                  <a:t>Classification: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discrete (e.g. y = {cat, dog})</a:t>
                </a:r>
              </a:p>
              <a:p>
                <a:pPr lvl="1"/>
                <a:endParaRPr lang="en-US" altLang="zh-CN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Three categories</a:t>
                </a:r>
              </a:p>
              <a:p>
                <a:pPr lvl="1"/>
                <a:r>
                  <a:rPr lang="en-US" altLang="zh-CN" dirty="0"/>
                  <a:t>Supervised learning (w. labeled data), incl.</a:t>
                </a:r>
              </a:p>
              <a:p>
                <a:pPr lvl="2"/>
                <a:r>
                  <a:rPr lang="en-US" altLang="zh-CN" dirty="0"/>
                  <a:t>Classification (cat vs. dog?)</a:t>
                </a:r>
              </a:p>
              <a:p>
                <a:pPr lvl="2"/>
                <a:r>
                  <a:rPr lang="en-US" altLang="zh-CN" dirty="0"/>
                  <a:t>Regression (housing price next year?)</a:t>
                </a:r>
              </a:p>
              <a:p>
                <a:pPr lvl="1"/>
                <a:r>
                  <a:rPr lang="en-US" altLang="zh-CN" dirty="0"/>
                  <a:t>Unsupervised learning (no labeled data), incl.</a:t>
                </a:r>
              </a:p>
              <a:p>
                <a:pPr lvl="2"/>
                <a:r>
                  <a:rPr lang="en-US" altLang="zh-CN" dirty="0" err="1"/>
                  <a:t>Custering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Game playing (AlphaGo)</a:t>
                </a:r>
              </a:p>
              <a:p>
                <a:r>
                  <a:rPr lang="en-US" altLang="zh-CN" dirty="0"/>
                  <a:t>Deep Learning (DL) is a type of ML algorithm that is based on neural networks</a:t>
                </a:r>
              </a:p>
              <a:p>
                <a:r>
                  <a:rPr lang="en-US" altLang="zh-CN" dirty="0"/>
                  <a:t>Many other ML algorithms besides DL </a:t>
                </a:r>
                <a:r>
                  <a:rPr lang="en-US" dirty="0"/>
                  <a:t>Learn a function: </a:t>
                </a:r>
                <a:r>
                  <a:rPr lang="en-US" b="0" i="0">
                    <a:latin typeface="Cambria Math" panose="02040503050406030204" pitchFamily="18" charset="0"/>
                  </a:rPr>
                  <a:t>𝑦=𝑓(𝑥)</a:t>
                </a:r>
                <a:endParaRPr lang="en-US" dirty="0"/>
              </a:p>
              <a:p>
                <a:r>
                  <a:rPr lang="en-US" dirty="0"/>
                  <a:t>Depending on the type of output </a:t>
                </a:r>
                <a:r>
                  <a:rPr lang="en-US" b="0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Regression: </a:t>
                </a:r>
                <a:r>
                  <a:rPr lang="en-US" i="0" dirty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is continuous (e.g. temperature value y = {19º, 23.5º, 22.9º})</a:t>
                </a:r>
              </a:p>
              <a:p>
                <a:pPr lvl="1"/>
                <a:r>
                  <a:rPr lang="en-US" dirty="0"/>
                  <a:t>Classification: </a:t>
                </a:r>
                <a:r>
                  <a:rPr lang="en-US" i="0" dirty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is discrete (e.g. y = {cat, dog})</a:t>
                </a:r>
              </a:p>
              <a:p>
                <a:pPr lvl="1"/>
                <a:endParaRPr lang="en-US" altLang="zh-CN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46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Many variants: step, sigmoid, tanh, </a:t>
            </a:r>
            <a:r>
              <a:rPr lang="en-US" dirty="0" err="1"/>
              <a:t>ReLU</a:t>
            </a:r>
            <a:r>
              <a:rPr lang="en-US" dirty="0"/>
              <a:t>, leaky-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PReLU</a:t>
            </a:r>
            <a:r>
              <a:rPr lang="en-US" dirty="0"/>
              <a:t>, </a:t>
            </a:r>
            <a:r>
              <a:rPr lang="en-US" dirty="0" err="1"/>
              <a:t>SoftPlus</a:t>
            </a:r>
            <a:r>
              <a:rPr lang="en-US" dirty="0"/>
              <a:t>, Swish…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21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classification, the output is a list of probabilities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09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layer’s activation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weight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bias, between (i-1)-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Also called Multi-Layer </a:t>
                </a:r>
                <a:r>
                  <a:rPr lang="en-US" dirty="0" err="1"/>
                  <a:t>Perceptrons</a:t>
                </a:r>
                <a:r>
                  <a:rPr lang="en-US" dirty="0"/>
                  <a:t> (MLPs)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layer’s activation </a:t>
                </a:r>
                <a:r>
                  <a:rPr lang="en-US" b="1" i="0">
                    <a:latin typeface="Cambria Math" panose="02040503050406030204" pitchFamily="18" charset="0"/>
                  </a:rPr>
                  <a:t>𝐡</a:t>
                </a:r>
                <a:r>
                  <a:rPr lang="en-US" b="0" i="0">
                    <a:latin typeface="Cambria Math" panose="02040503050406030204" pitchFamily="18" charset="0"/>
                  </a:rPr>
                  <a:t>_𝑖=𝑓(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𝐖_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b="0" i="0" dirty="0">
                    <a:latin typeface="Cambria Math" panose="02040503050406030204" pitchFamily="18" charset="0"/>
                  </a:rPr>
                  <a:t>⋅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𝐡</a:t>
                </a:r>
                <a:r>
                  <a:rPr lang="en-US" b="0" i="0" dirty="0">
                    <a:latin typeface="Cambria Math" panose="02040503050406030204" pitchFamily="18" charset="0"/>
                  </a:rPr>
                  <a:t>_(𝑖</a:t>
                </a:r>
                <a:r>
                  <a:rPr lang="en-US" i="0" dirty="0">
                    <a:latin typeface="Cambria Math" panose="02040503050406030204" pitchFamily="18" charset="0"/>
                  </a:rPr>
                  <a:t>−1</a:t>
                </a:r>
                <a:r>
                  <a:rPr lang="en-US" b="0" i="0" dirty="0">
                    <a:latin typeface="Cambria Math" panose="02040503050406030204" pitchFamily="18" charset="0"/>
                  </a:rPr>
                  <a:t>) )</a:t>
                </a:r>
                <a:r>
                  <a:rPr lang="en-US" b="0" i="0">
                    <a:latin typeface="Cambria Math" panose="02040503050406030204" pitchFamily="18" charset="0"/>
                  </a:rPr>
                  <a:t>+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𝐛_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, where 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𝐖_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the weight matrix, and 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𝐛_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the bias, between (i-1)-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Also called Multi-Layer </a:t>
                </a:r>
                <a:r>
                  <a:rPr lang="en-US" dirty="0" err="1"/>
                  <a:t>Perceptrons</a:t>
                </a:r>
                <a:r>
                  <a:rPr lang="en-US" dirty="0"/>
                  <a:t> (MLPs)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48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(e.g., a color image is a 3D tensor)</a:t>
                </a:r>
              </a:p>
              <a:p>
                <a:r>
                  <a:rPr lang="en-US" dirty="0"/>
                  <a:t>Consider a NN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the input (image)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the prediction result (e.g., panda or gibbon), which has the maximum probability in the probability vector over all classes. We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be the correct prediction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 the NN with params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(weights and biases)</a:t>
                </a:r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(e.g., a color image is a 3D tensor)</a:t>
                </a:r>
              </a:p>
              <a:p>
                <a:r>
                  <a:rPr lang="en-US" dirty="0"/>
                  <a:t>Consider a NN classifier </a:t>
                </a:r>
                <a:r>
                  <a:rPr lang="en-US" b="0" i="0">
                    <a:latin typeface="Cambria Math" panose="02040503050406030204" pitchFamily="18" charset="0"/>
                  </a:rPr>
                  <a:t>𝑓_𝜃 (𝑥)=𝑦</a:t>
                </a:r>
                <a:endParaRPr lang="en-US" dirty="0"/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US" dirty="0"/>
                  <a:t>: the input (image)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: the prediction result (e.g., panda or gibbon), which has the maximum probability in the probability vector over all classes. We assume </a:t>
                </a:r>
                <a:r>
                  <a:rPr lang="en-US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to be the correct prediction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𝑓_𝜃</a:t>
                </a:r>
                <a:r>
                  <a:rPr lang="en-US" dirty="0"/>
                  <a:t>: the NN with params </a:t>
                </a:r>
                <a:r>
                  <a:rPr lang="en-US" i="0">
                    <a:latin typeface="Cambria Math" panose="02040503050406030204" pitchFamily="18" charset="0"/>
                  </a:rPr>
                  <a:t>𝜃</a:t>
                </a:r>
                <a:r>
                  <a:rPr lang="en-US" dirty="0"/>
                  <a:t> (weights and biases)</a:t>
                </a:r>
              </a:p>
              <a:p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0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Loss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Pred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now contains a 1000 dimensional vector containing the class logits for the 1000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imagenet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classes (i.e., if you wanted to convert this to a probability vector, you would apply the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softmax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operator to this vector). To find the highest likelihood class, we simply take the index of maximum value in this vector, and we can look this up in a list of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imagenet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classes to find the corresponding label.</a:t>
                </a:r>
                <a:endParaRPr lang="en-SE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Loss(</a:t>
                </a:r>
                <a:r>
                  <a:rPr lang="en-US" i="0">
                    <a:latin typeface="Cambria Math" panose="02040503050406030204" pitchFamily="18" charset="0"/>
                  </a:rPr>
                  <a:t>𝑥+𝛿</a:t>
                </a:r>
                <a:r>
                  <a:rPr lang="en-US" b="0" i="0">
                    <a:latin typeface="Cambria Math" panose="02040503050406030204" pitchFamily="18" charset="0"/>
                  </a:rPr>
                  <a:t>,𝑦;𝜃)=log⁡∑_𝑖▒exp⁡〖ℎ_𝜃 (𝑥+𝛿)_𝑖−</a:t>
                </a:r>
                <a:r>
                  <a:rPr lang="en-US" i="0">
                    <a:latin typeface="Cambria Math" panose="02040503050406030204" pitchFamily="18" charset="0"/>
                  </a:rPr>
                  <a:t>ℎ_𝜃 (𝑥)_</a:t>
                </a:r>
                <a:r>
                  <a:rPr lang="en-US" b="0" i="0">
                    <a:latin typeface="Cambria Math" panose="02040503050406030204" pitchFamily="18" charset="0"/>
                  </a:rPr>
                  <a:t>𝑦 〗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67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a dataset of images and labels</a:t>
            </a:r>
          </a:p>
          <a:p>
            <a:r>
              <a:rPr lang="en-US" dirty="0"/>
              <a:t>Use Machine Learning to train an image classifier</a:t>
            </a:r>
          </a:p>
          <a:p>
            <a:r>
              <a:rPr lang="en-US" dirty="0"/>
              <a:t>Evaluate the classifier on test images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76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Recall = </a:t>
                </a:r>
                <a:r>
                  <a:rPr lang="en-US" sz="1200" i="0">
                    <a:latin typeface="Cambria Math" panose="02040503050406030204" pitchFamily="18" charset="0"/>
                  </a:rPr>
                  <a:t>𝑇𝑃</a:t>
                </a:r>
                <a:r>
                  <a:rPr lang="en-US" sz="1200" b="0" i="0">
                    <a:latin typeface="Cambria Math" panose="02040503050406030204" pitchFamily="18" charset="0"/>
                  </a:rPr>
                  <a:t>/(</a:t>
                </a:r>
                <a:r>
                  <a:rPr lang="en-US" sz="1200" i="0">
                    <a:latin typeface="Cambria Math" panose="02040503050406030204" pitchFamily="18" charset="0"/>
                  </a:rPr>
                  <a:t>𝑇𝑃+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𝐹𝑁)</a:t>
                </a:r>
                <a:r>
                  <a:rPr lang="en-US" dirty="0"/>
                  <a:t> Precision = </a:t>
                </a:r>
                <a:r>
                  <a:rPr lang="en-US" sz="1200" i="0">
                    <a:latin typeface="Cambria Math" panose="02040503050406030204" pitchFamily="18" charset="0"/>
                  </a:rPr>
                  <a:t>𝑇𝑃</a:t>
                </a:r>
                <a:r>
                  <a:rPr lang="en-US" sz="1200" b="0" i="0">
                    <a:latin typeface="Cambria Math" panose="02040503050406030204" pitchFamily="18" charset="0"/>
                  </a:rPr>
                  <a:t>/(</a:t>
                </a:r>
                <a:r>
                  <a:rPr lang="en-US" sz="1200" i="0">
                    <a:latin typeface="Cambria Math" panose="02040503050406030204" pitchFamily="18" charset="0"/>
                  </a:rPr>
                  <a:t>𝑇𝑃+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𝐹𝑃)</a:t>
                </a:r>
                <a:r>
                  <a:rPr lang="en-US" dirty="0"/>
                  <a:t> Accuracy = </a:t>
                </a:r>
                <a:r>
                  <a:rPr lang="en-US" sz="1200" b="0" i="0"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</a:rPr>
                  <a:t>𝑇𝑃+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𝑇𝑁)/(</a:t>
                </a:r>
                <a:r>
                  <a:rPr lang="en-US" sz="1200" i="0">
                    <a:latin typeface="Cambria Math" panose="02040503050406030204" pitchFamily="18" charset="0"/>
                  </a:rPr>
                  <a:t>𝑇𝑃+𝑇𝑁</a:t>
                </a:r>
                <a:r>
                  <a:rPr lang="en-US" sz="1200" b="0" i="0">
                    <a:latin typeface="Cambria Math" panose="02040503050406030204" pitchFamily="18" charset="0"/>
                  </a:rPr>
                  <a:t>+𝐹𝑃+𝐹𝑁)</a:t>
                </a:r>
                <a:endParaRPr lang="en-SE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44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/>
          <a:lstStyle/>
          <a:p>
            <a:r>
              <a:rPr lang="en-US" dirty="0"/>
              <a:t>L3 Introduction to Machine Learning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050" name="Picture 2" descr="Reading, learning, scientific, book, experiment, ai, robot icon - Download on Iconfinder">
            <a:extLst>
              <a:ext uri="{FF2B5EF4-FFF2-40B4-BE49-F238E27FC236}">
                <a16:creationId xmlns:a16="http://schemas.microsoft.com/office/drawing/2014/main" id="{B4516E33-3B5B-46A6-AEA4-8DE0B274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645024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EF7F-2394-45AC-B5A3-4DE8026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NNs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4783832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Number of params to learn at </a:t>
                </a:r>
                <a:r>
                  <a:rPr lang="en-US" dirty="0" err="1"/>
                  <a:t>i-th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number of neurons at the </a:t>
                </a:r>
                <a:r>
                  <a:rPr lang="en-US" dirty="0" err="1"/>
                  <a:t>i-th</a:t>
                </a:r>
                <a:r>
                  <a:rPr lang="en-US" dirty="0"/>
                  <a:t> layer. Can grow very large</a:t>
                </a:r>
              </a:p>
              <a:p>
                <a:pPr lvl="1"/>
                <a:r>
                  <a:rPr lang="en-US" dirty="0"/>
                  <a:t>(We will discuss CNNs with much fewer params in the next lecture)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4783832" cy="5562600"/>
              </a:xfrm>
              <a:blipFill>
                <a:blip r:embed="rId3"/>
                <a:stretch>
                  <a:fillRect l="-2934" t="-14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F130-A433-4E21-855B-5355B317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3A95D82-937C-448A-AA6B-2CEF2E28FC7E}"/>
              </a:ext>
            </a:extLst>
          </p:cNvPr>
          <p:cNvSpPr/>
          <p:nvPr/>
        </p:nvSpPr>
        <p:spPr>
          <a:xfrm>
            <a:off x="4644008" y="1752379"/>
            <a:ext cx="4423792" cy="4329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C1650-D5A2-4985-87BB-8D5DECEE405E}"/>
              </a:ext>
            </a:extLst>
          </p:cNvPr>
          <p:cNvSpPr txBox="1"/>
          <p:nvPr/>
        </p:nvSpPr>
        <p:spPr>
          <a:xfrm>
            <a:off x="6508219" y="6082056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3-layer NN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2977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B3CF-5080-47A2-A8C7-2FF067E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Two-Layer Fully-Connected NN for Solving XOR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2C1-8603-4C78-9ABC-9D96BD24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09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NN consists of one input, one hidden, and one output layer, with sigmoid activations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7CE7-9DA1-4482-B2D6-84D50BA9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9599631-D24C-4F5F-BADE-7B58E66B52F0}"/>
              </a:ext>
            </a:extLst>
          </p:cNvPr>
          <p:cNvSpPr/>
          <p:nvPr/>
        </p:nvSpPr>
        <p:spPr>
          <a:xfrm>
            <a:off x="251520" y="2204864"/>
            <a:ext cx="3357843" cy="256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2D62BD-881E-47B8-9714-3D62AC8C7AFE}"/>
              </a:ext>
            </a:extLst>
          </p:cNvPr>
          <p:cNvSpPr/>
          <p:nvPr/>
        </p:nvSpPr>
        <p:spPr>
          <a:xfrm>
            <a:off x="3798055" y="2788140"/>
            <a:ext cx="3912367" cy="3158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34C8C26-136B-43F9-91F9-98C161217B01}"/>
              </a:ext>
            </a:extLst>
          </p:cNvPr>
          <p:cNvSpPr txBox="1"/>
          <p:nvPr/>
        </p:nvSpPr>
        <p:spPr>
          <a:xfrm>
            <a:off x="7188473" y="3772370"/>
            <a:ext cx="1848485" cy="624205"/>
          </a:xfrm>
          <a:prstGeom prst="rect">
            <a:avLst/>
          </a:prstGeom>
          <a:ln w="9524">
            <a:solidFill>
              <a:srgbClr val="99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2482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2 hidden units with  sigmoid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B83E35A2-E405-4318-9460-C885FA461BE8}"/>
              </a:ext>
            </a:extLst>
          </p:cNvPr>
          <p:cNvSpPr txBox="1"/>
          <p:nvPr/>
        </p:nvSpPr>
        <p:spPr>
          <a:xfrm>
            <a:off x="7063424" y="5081685"/>
            <a:ext cx="1848485" cy="624205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3371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output unit with  sigmoid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639" r="-2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639" r="-1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639" r="-5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01639" r="-2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01639" r="-1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01639" r="-5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201639" r="-2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201639" r="-1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201639" r="-5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301639" r="-2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301639" r="-1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301639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401639" r="-2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401639" r="-1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401639" r="-5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299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449D-259C-4E3A-B4B1-1276696F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 Layers and Their Sizes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E46D-DFA2-4835-92AF-236EF544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49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example illustrating adding more hidden neurons increases model capacity and reduces training error</a:t>
            </a:r>
          </a:p>
          <a:p>
            <a:r>
              <a:rPr lang="en-US" dirty="0"/>
              <a:t>But too many layers and neurons may lead to overfitting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60D6-5741-4B52-A1A3-3A40A5F2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C8E3A26-19CB-425D-8618-13FDAC6765D5}"/>
              </a:ext>
            </a:extLst>
          </p:cNvPr>
          <p:cNvSpPr/>
          <p:nvPr/>
        </p:nvSpPr>
        <p:spPr>
          <a:xfrm>
            <a:off x="210875" y="3429000"/>
            <a:ext cx="8722249" cy="309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81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AF63-3BCB-42BE-AC12-6A14255A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NN for Multi-Class Classification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15AFA-CE7A-49A6-BEDC-8754F1ABB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91264" cy="5373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a NN defining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as the mapping from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 vector of logits,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classes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set of params (weights and biases)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correct label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does not include the last SoftMax layer</a:t>
                </a:r>
              </a:p>
              <a:p>
                <a:r>
                  <a:rPr lang="en-US" dirty="0"/>
                  <a:t>e.g., a 3-layer NN consisting of 2 layers with </a:t>
                </a:r>
                <a:r>
                  <a:rPr lang="en-US" dirty="0" err="1"/>
                  <a:t>ReLU</a:t>
                </a:r>
                <a:r>
                  <a:rPr lang="en-US" dirty="0"/>
                  <a:t> activation functions and a last linear layer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15AFA-CE7A-49A6-BEDC-8754F1ABB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91264" cy="5373960"/>
              </a:xfrm>
              <a:blipFill>
                <a:blip r:embed="rId3"/>
                <a:stretch>
                  <a:fillRect l="-1471" t="-2384" r="-8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4475-4420-4AF6-B00A-CCEC42DD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9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3FC6-1071-405D-80EF-80ADA726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56" y="274638"/>
            <a:ext cx="8082643" cy="868362"/>
          </a:xfrm>
        </p:spPr>
        <p:txBody>
          <a:bodyPr/>
          <a:lstStyle/>
          <a:p>
            <a:r>
              <a:rPr lang="en-US" sz="3600" dirty="0"/>
              <a:t>Cross-Entropy Loss for Multi-Class Classification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8C4A6-5081-4F6A-B2A8-F209F9AD5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/>
                  <a:t>The SoftMax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computes a vector of predicted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 from a vector of logits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classes: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loss function is defined as the negative log likelihood of the predicted probability corresponding to the correct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amounts to maximizing the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corresponding to the correct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8C4A6-5081-4F6A-B2A8-F209F9AD5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037" t="-2227" r="-19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D7EC4-68A7-4889-B836-512F9CF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F558EA5-2B81-4629-9F54-6F242D93F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7425" y="0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F6D6-916B-4D41-B957-7DACA77A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Cross-Entropy Loss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860D-222E-4807-B359-53246EBD8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48" y="1140280"/>
                <a:ext cx="8229600" cy="27308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a NN for 3-class classification. Fig shows the last linear layer and the SoftMax layer </a:t>
                </a:r>
              </a:p>
              <a:p>
                <a:r>
                  <a:rPr lang="en-US" dirty="0"/>
                  <a:t>The last linear layer computes the vector of logits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2.85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.86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.28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input image to the NN,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intermediate input to the last layer)</a:t>
                </a:r>
              </a:p>
              <a:p>
                <a:r>
                  <a:rPr lang="en-US" dirty="0"/>
                  <a:t>The SoftMax layer computes the vector of predicted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.016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.631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.353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for labels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and the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.353</m:t>
                        </m:r>
                      </m:e>
                    </m:func>
                  </m:oMath>
                </a14:m>
                <a:r>
                  <a:rPr lang="en-US" dirty="0"/>
                  <a:t>, assuming correct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i="1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860D-222E-4807-B359-53246EBD8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48" y="1140280"/>
                <a:ext cx="8229600" cy="2730844"/>
              </a:xfrm>
              <a:blipFill>
                <a:blip r:embed="rId2"/>
                <a:stretch>
                  <a:fillRect l="-889" t="-3795" r="-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F1D31-FC58-4817-921F-35A3E93A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B4804-117A-466E-BE07-99854FC9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856" y="4026245"/>
            <a:ext cx="3949616" cy="2080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9932DA-EAE2-4857-A766-307C5796DA43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 bwMode="auto">
          <a:xfrm flipV="1">
            <a:off x="4345119" y="5066520"/>
            <a:ext cx="525737" cy="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A98F8-B4A8-4545-9A5F-248E4E8D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0" y="3789040"/>
            <a:ext cx="4081079" cy="2554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01078E-E880-40CD-BFF7-1ECEB163EB74}"/>
              </a:ext>
            </a:extLst>
          </p:cNvPr>
          <p:cNvSpPr txBox="1"/>
          <p:nvPr/>
        </p:nvSpPr>
        <p:spPr>
          <a:xfrm>
            <a:off x="1373967" y="6345369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Linear Layer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3FB94-87C6-401C-BFE1-059F95BEDEF5}"/>
              </a:ext>
            </a:extLst>
          </p:cNvPr>
          <p:cNvSpPr txBox="1"/>
          <p:nvPr/>
        </p:nvSpPr>
        <p:spPr>
          <a:xfrm>
            <a:off x="6200800" y="6344001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SoftMax Layer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36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DD8-CE80-42B4-8FAD-E1295CA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CV Task: Multi-Class Image Classification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773-9EA6-4F94-B2B7-424A6333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02948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Input encoding:</a:t>
            </a:r>
          </a:p>
          <a:p>
            <a:pPr lvl="1"/>
            <a:r>
              <a:rPr lang="en-US" dirty="0"/>
              <a:t>A color image is a 3D tensor encoded as a vector of integers between [0, 255] (assuming 8-bit pixel depth) denoting pixel intensities for 3 RGB channels, e.g. a 128x128 pixel color image is a 128x128x3 tensor, encoded as a vector of size 128*128*3=49152</a:t>
            </a:r>
          </a:p>
          <a:p>
            <a:pPr lvl="1"/>
            <a:r>
              <a:rPr lang="en-US" dirty="0"/>
              <a:t>A greyscale image is a 128x128x1 tensor</a:t>
            </a:r>
          </a:p>
          <a:p>
            <a:r>
              <a:rPr lang="en-US" dirty="0"/>
              <a:t>Two stages: feature extraction from input, and classification based on extracted features</a:t>
            </a:r>
          </a:p>
          <a:p>
            <a:r>
              <a:rPr lang="en-US" dirty="0"/>
              <a:t>Classifier returns output as a list of probabilities with size equal to the number of classes, but it may also return the top-1 or top-5 results with highest probability 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49320-297C-4E17-A48E-257EA32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4D8BE-51C6-4C4F-A402-622BF49030E2}"/>
              </a:ext>
            </a:extLst>
          </p:cNvPr>
          <p:cNvSpPr/>
          <p:nvPr/>
        </p:nvSpPr>
        <p:spPr bwMode="auto">
          <a:xfrm>
            <a:off x="2428494" y="4763612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Extraction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0C3EF-D684-4FDD-86A2-DE7C87131092}"/>
              </a:ext>
            </a:extLst>
          </p:cNvPr>
          <p:cNvSpPr/>
          <p:nvPr/>
        </p:nvSpPr>
        <p:spPr bwMode="auto">
          <a:xfrm>
            <a:off x="4517201" y="4763612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Classifier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73896E-A2B2-4994-B12F-912A174E4F48}"/>
                  </a:ext>
                </a:extLst>
              </p:cNvPr>
              <p:cNvSpPr txBox="1"/>
              <p:nvPr/>
            </p:nvSpPr>
            <p:spPr>
              <a:xfrm>
                <a:off x="6623803" y="3991672"/>
                <a:ext cx="119532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=.03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=.85</m:t>
                      </m:r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73896E-A2B2-4994-B12F-912A174E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03" y="3991672"/>
                <a:ext cx="1195327" cy="255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0FD8A55C-938E-4C0B-9E1F-8BD72EE31002}"/>
              </a:ext>
            </a:extLst>
          </p:cNvPr>
          <p:cNvSpPr/>
          <p:nvPr/>
        </p:nvSpPr>
        <p:spPr bwMode="auto">
          <a:xfrm>
            <a:off x="7788296" y="4126307"/>
            <a:ext cx="259433" cy="2298179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9E09A-A059-4A11-8978-515AB8885EB3}"/>
              </a:ext>
            </a:extLst>
          </p:cNvPr>
          <p:cNvSpPr txBox="1"/>
          <p:nvPr/>
        </p:nvSpPr>
        <p:spPr>
          <a:xfrm>
            <a:off x="7986717" y="4952230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  <a:p>
            <a:r>
              <a:rPr lang="en-US" dirty="0"/>
              <a:t>to 1.0</a:t>
            </a:r>
            <a:endParaRPr lang="en-S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0EB35F-AD90-47D2-86C7-E9DB0E654042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1916737" y="5169070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B5D25-AB42-4D62-8760-12B4D69929CD}"/>
              </a:ext>
            </a:extLst>
          </p:cNvPr>
          <p:cNvCxnSpPr/>
          <p:nvPr/>
        </p:nvCxnSpPr>
        <p:spPr bwMode="auto">
          <a:xfrm flipV="1">
            <a:off x="4012670" y="5177724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DAE9C3-4EA9-4A26-BBB0-4F9EE1B31203}"/>
              </a:ext>
            </a:extLst>
          </p:cNvPr>
          <p:cNvCxnSpPr/>
          <p:nvPr/>
        </p:nvCxnSpPr>
        <p:spPr bwMode="auto">
          <a:xfrm flipV="1">
            <a:off x="6101377" y="5177724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FBD05636-0333-4183-8673-9B74A9F3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3" y="4436296"/>
            <a:ext cx="1508652" cy="14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EDBBCD9-0F9F-4136-9737-B7D8239E7983}"/>
              </a:ext>
            </a:extLst>
          </p:cNvPr>
          <p:cNvSpPr/>
          <p:nvPr/>
        </p:nvSpPr>
        <p:spPr bwMode="auto">
          <a:xfrm rot="5400000">
            <a:off x="3073380" y="5049350"/>
            <a:ext cx="294404" cy="158417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BC03EDE-1C73-430D-9F9A-C1085208AB3F}"/>
              </a:ext>
            </a:extLst>
          </p:cNvPr>
          <p:cNvSpPr/>
          <p:nvPr/>
        </p:nvSpPr>
        <p:spPr bwMode="auto">
          <a:xfrm rot="5400000">
            <a:off x="5179982" y="5049350"/>
            <a:ext cx="294404" cy="158417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48CC4-1AEA-4B86-BC5B-A5C59FEF7CE5}"/>
              </a:ext>
            </a:extLst>
          </p:cNvPr>
          <p:cNvSpPr txBox="1"/>
          <p:nvPr/>
        </p:nvSpPr>
        <p:spPr>
          <a:xfrm>
            <a:off x="1995091" y="595676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CNN</a:t>
            </a:r>
          </a:p>
          <a:p>
            <a:pPr algn="ctr"/>
            <a:r>
              <a:rPr lang="en-US" sz="2000" dirty="0"/>
              <a:t>(or classic CV algo)</a:t>
            </a:r>
            <a:endParaRPr lang="en-S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E9AAC-11DB-446A-ABC5-D11744BD171E}"/>
              </a:ext>
            </a:extLst>
          </p:cNvPr>
          <p:cNvSpPr txBox="1"/>
          <p:nvPr/>
        </p:nvSpPr>
        <p:spPr>
          <a:xfrm>
            <a:off x="4799042" y="598864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SoftMax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41697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3609-8A19-4E60-829C-8E630793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868362"/>
          </a:xfrm>
        </p:spPr>
        <p:txBody>
          <a:bodyPr/>
          <a:lstStyle/>
          <a:p>
            <a:r>
              <a:rPr lang="en-US" sz="3600" dirty="0"/>
              <a:t>Binary Classification Metrics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6E65-5BCC-4A72-A004-977D7E8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142999"/>
            <a:ext cx="5832648" cy="54900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relevant class is considered “positive” in a binary classifier</a:t>
            </a:r>
          </a:p>
          <a:p>
            <a:r>
              <a:rPr lang="en-US" dirty="0"/>
              <a:t>e.g., for a medical test that aims to diagnose people with a certain disease. “Positive” denotes sick (has disease), and “negative” denotes healthy (no disease)</a:t>
            </a:r>
          </a:p>
          <a:p>
            <a:pPr lvl="1"/>
            <a:r>
              <a:rPr lang="en-US" dirty="0"/>
              <a:t>TP: a sick person is diagnosed as sick</a:t>
            </a:r>
          </a:p>
          <a:p>
            <a:pPr lvl="1"/>
            <a:r>
              <a:rPr lang="en-US" dirty="0"/>
              <a:t>TN: a healthy person is diagnosed as healthy</a:t>
            </a:r>
            <a:endParaRPr lang="en-SE" dirty="0"/>
          </a:p>
          <a:p>
            <a:pPr lvl="1"/>
            <a:r>
              <a:rPr lang="en-US" dirty="0"/>
              <a:t>FP: a healthy person is misdiagnosed as sick</a:t>
            </a:r>
            <a:endParaRPr lang="en-SE" dirty="0"/>
          </a:p>
          <a:p>
            <a:pPr lvl="1"/>
            <a:r>
              <a:rPr lang="en-US" dirty="0"/>
              <a:t>FN: a sick person is misdiagnosed as healthy</a:t>
            </a:r>
            <a:endParaRPr lang="en-SE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24F1-1892-45A9-BC5A-A524DE9C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FE5AFF0-6C1A-480B-B6C9-5145B66A91F9}"/>
              </a:ext>
            </a:extLst>
          </p:cNvPr>
          <p:cNvSpPr/>
          <p:nvPr/>
        </p:nvSpPr>
        <p:spPr>
          <a:xfrm>
            <a:off x="5958710" y="879690"/>
            <a:ext cx="3183448" cy="5753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25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EC1-732E-4480-A290-E04B04AB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Confusion Matrix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8D2A8-F481-4E47-8E66-2BFA5317E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" y="1013461"/>
                <a:ext cx="8557260" cy="380999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100+700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=.125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When the classifier predicts positive, it is correct 12.5% of the time</a:t>
                </a:r>
              </a:p>
              <a:p>
                <a:r>
                  <a:rPr lang="en-US" dirty="0"/>
                  <a:t>Recall (TPR)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100+200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≈.333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The classier catches 33.3% of all the positive cases.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1=2∗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Recall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.333∗.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.333+.125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=.182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False Positive Rate (FPR)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700+9000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≈.072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classier misclassifies 7.2% of the negative cases as positive</a:t>
                </a:r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100+9000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100+9000+700+200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=.91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classier makes the correct prediction 91% percent of the time</a:t>
                </a:r>
              </a:p>
              <a:p>
                <a:r>
                  <a:rPr lang="en-US" dirty="0"/>
                  <a:t>Positive correlation between TPR vs. FPR; Unpredictable correlation between precision vs. recall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8D2A8-F481-4E47-8E66-2BFA5317E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" y="1013461"/>
                <a:ext cx="8557260" cy="3809999"/>
              </a:xfrm>
              <a:blipFill>
                <a:blip r:embed="rId3"/>
                <a:stretch>
                  <a:fillRect l="-499" t="-96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D951-7057-4752-8D97-510A4CE5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A29AE-7251-4E17-83F5-83E09FF71318}"/>
              </a:ext>
            </a:extLst>
          </p:cNvPr>
          <p:cNvSpPr txBox="1"/>
          <p:nvPr/>
        </p:nvSpPr>
        <p:spPr>
          <a:xfrm>
            <a:off x="2024844" y="6604084"/>
            <a:ext cx="50943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https://medium.com/swlh/recall-precision-f1-roc-auc-and-everything-542aedf322b9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C43DFB-04D5-4304-8254-8D975991C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251" y="4457362"/>
            <a:ext cx="4906792" cy="21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EDC1-C742-4E8A-B08E-DC13127A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Confusion Matrix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C0471-B2DD-416A-A3A8-63A9EBA8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C9FB6-F5DC-4E94-9F0C-9DE7491D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09" y="5102731"/>
            <a:ext cx="6206582" cy="1549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FBDADF-8D83-4235-8AD2-FCFABE7B32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6240" y="1143000"/>
                <a:ext cx="8580120" cy="4137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0+0</m:t>
                        </m:r>
                      </m:den>
                    </m:f>
                  </m:oMath>
                </a14:m>
                <a:r>
                  <a:rPr lang="en-US" kern="0" dirty="0"/>
                  <a:t> (ill-defined)</a:t>
                </a:r>
              </a:p>
              <a:p>
                <a:pPr lvl="1"/>
                <a:r>
                  <a:rPr lang="en-US" kern="0" dirty="0"/>
                  <a:t> When the classifier predicts positive, it is correct ?% of the time (since it never predicts positive, the question </a:t>
                </a:r>
                <a:r>
                  <a:rPr lang="en-US" kern="0"/>
                  <a:t>is ill-defined)</a:t>
                </a:r>
                <a:endParaRPr lang="en-US" kern="0" dirty="0"/>
              </a:p>
              <a:p>
                <a:r>
                  <a:rPr lang="en-US" kern="0" dirty="0"/>
                  <a:t>Recall (TPR)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 The classier catches 0% of all the positive cases.</a:t>
                </a:r>
              </a:p>
              <a:p>
                <a:r>
                  <a:rPr lang="en-US" kern="0" dirty="0"/>
                  <a:t>False Positive Rate (FPR) </a:t>
                </a:r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0+9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The classier misclassifies 0% of the negative cases as positive</a:t>
                </a:r>
              </a:p>
              <a:p>
                <a:r>
                  <a:rPr lang="en-US" kern="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0+9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0+9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00+0+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en-US" i="1" kern="0" smtClean="0">
                        <a:latin typeface="Cambria Math" panose="02040503050406030204" pitchFamily="18" charset="0"/>
                      </a:rPr>
                      <m:t>=.9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The classier makes the correct prediction 97% percent of the time</a:t>
                </a:r>
              </a:p>
              <a:p>
                <a:r>
                  <a:rPr lang="en-US" kern="0" dirty="0"/>
                  <a:t>A </a:t>
                </a:r>
                <a:r>
                  <a:rPr lang="en-US" dirty="0"/>
                  <a:t>medical test that never makes any positive diagnoses is very accurate for a rare disease (declare everyone to be healthy), but not very useful</a:t>
                </a:r>
                <a:endParaRPr lang="en-US" kern="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FBDADF-8D83-4235-8AD2-FCFABE7B3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" y="1143000"/>
                <a:ext cx="8580120" cy="4137660"/>
              </a:xfrm>
              <a:prstGeom prst="rect">
                <a:avLst/>
              </a:prstGeom>
              <a:blipFill>
                <a:blip r:embed="rId3"/>
                <a:stretch>
                  <a:fillRect l="-639" t="-10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016-0550-46B1-8699-CC5D4648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724-CC96-4B77-B285-C8278595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Learning:	</a:t>
            </a:r>
          </a:p>
          <a:p>
            <a:pPr lvl="1"/>
            <a:r>
              <a:rPr lang="en-US" dirty="0"/>
              <a:t>The system is presented with example inputs and their desired outputs, given by a “teacher”, and the goal is to learn a general rule that maps inputs to outputs.</a:t>
            </a:r>
          </a:p>
          <a:p>
            <a:pPr lvl="2"/>
            <a:r>
              <a:rPr lang="en-US" altLang="zh-CN" dirty="0"/>
              <a:t>Classification (cat or dog?)</a:t>
            </a:r>
          </a:p>
          <a:p>
            <a:pPr lvl="2"/>
            <a:r>
              <a:rPr lang="en-US" altLang="zh-CN" dirty="0"/>
              <a:t>Regression (housing price next year?)</a:t>
            </a:r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No labels are given to the learning algorithm, leaving it on its own to find structure in its input. Unsupervised learning can be a goal in itself (discovering hidden patterns in data) or a means towards an end (feature learning).</a:t>
            </a:r>
          </a:p>
          <a:p>
            <a:pPr lvl="2"/>
            <a:r>
              <a:rPr lang="en-US" dirty="0"/>
              <a:t>Parametric UL (e.g., Gaussian Mixture Models)</a:t>
            </a:r>
          </a:p>
          <a:p>
            <a:pPr lvl="2"/>
            <a:r>
              <a:rPr lang="en-US" dirty="0"/>
              <a:t>Non-parametric UL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4775-350A-4154-A04E-986C9960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92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F1FA85-3C22-43BB-B3EE-C28EF6FB0CC8}"/>
              </a:ext>
            </a:extLst>
          </p:cNvPr>
          <p:cNvGrpSpPr/>
          <p:nvPr/>
        </p:nvGrpSpPr>
        <p:grpSpPr>
          <a:xfrm>
            <a:off x="2590322" y="3573751"/>
            <a:ext cx="4267678" cy="3200759"/>
            <a:chOff x="966562" y="1185912"/>
            <a:chExt cx="7025260" cy="5268945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D29457-C657-4339-9D4D-7C5074E21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2" y="1185912"/>
              <a:ext cx="7025260" cy="526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C94E44-AC78-4031-B8AC-2EB9E704CB9A}"/>
                </a:ext>
              </a:extLst>
            </p:cNvPr>
            <p:cNvSpPr/>
            <p:nvPr/>
          </p:nvSpPr>
          <p:spPr bwMode="auto">
            <a:xfrm>
              <a:off x="1763688" y="5672088"/>
              <a:ext cx="288032" cy="291507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CC3F16-D8BF-4747-8884-D327E27F9F67}"/>
                </a:ext>
              </a:extLst>
            </p:cNvPr>
            <p:cNvSpPr/>
            <p:nvPr/>
          </p:nvSpPr>
          <p:spPr bwMode="auto">
            <a:xfrm>
              <a:off x="2818408" y="3305471"/>
              <a:ext cx="288032" cy="291507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E5F6B8-FC96-40CA-A3D7-8D3E010ADE99}"/>
                </a:ext>
              </a:extLst>
            </p:cNvPr>
            <p:cNvSpPr/>
            <p:nvPr/>
          </p:nvSpPr>
          <p:spPr bwMode="auto">
            <a:xfrm>
              <a:off x="4958258" y="2502227"/>
              <a:ext cx="288032" cy="291507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604573-F36F-47B7-A5EA-B8B2782BBDBB}"/>
                </a:ext>
              </a:extLst>
            </p:cNvPr>
            <p:cNvSpPr/>
            <p:nvPr/>
          </p:nvSpPr>
          <p:spPr bwMode="auto">
            <a:xfrm>
              <a:off x="4958258" y="1727660"/>
              <a:ext cx="288032" cy="291507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0BD43-ED20-4C21-93F8-911F87A0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459" y="1146296"/>
                <a:ext cx="8229600" cy="275514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Binary classification results typically depend on a decision threshold parameter. Moving the decision threshold will cause FPR and TPR to move in the same direction</a:t>
                </a:r>
              </a:p>
              <a:p>
                <a:pPr lvl="1"/>
                <a:r>
                  <a:rPr lang="en-US" dirty="0"/>
                  <a:t>e.g., a medical test that sets a high threshold for positive diagnosis will have both low FPR and low TPR, and vice versa</a:t>
                </a:r>
              </a:p>
              <a:p>
                <a:r>
                  <a:rPr lang="en-US" dirty="0"/>
                  <a:t>Receiver Operating Characteristic (ROC) Curve plots FPR (x-axis) vs. TPR (y-axis):</a:t>
                </a:r>
              </a:p>
              <a:p>
                <a:pPr lvl="1"/>
                <a:r>
                  <a:rPr lang="en-US" dirty="0"/>
                  <a:t>Fig shows an example with 4 points (FPR, TPR) highlighted: (0,0), (.2, .6), (.6, .8), (.6,1.0)</a:t>
                </a:r>
                <a:endParaRPr lang="en-SE" dirty="0"/>
              </a:p>
              <a:p>
                <a:pPr lvl="1"/>
                <a:r>
                  <a:rPr lang="en-US" dirty="0"/>
                  <a:t>The ideal ROC curve: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59" y="1146296"/>
                <a:ext cx="8229600" cy="2755144"/>
              </a:xfrm>
              <a:blipFill>
                <a:blip r:embed="rId3"/>
                <a:stretch>
                  <a:fillRect l="-667" t="-3097" r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04D6-A80B-4D52-8242-BDA35514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88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6F88-E062-4ACF-8E1F-8CC4B179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Multi-Class Classification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46A-ED18-442A-9694-3B74DC46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is a special case of multi-class classification: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8CF38-CE45-46D8-9659-C5387326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29082BE-D042-45E1-911D-14A1CC3EA37C}"/>
              </a:ext>
            </a:extLst>
          </p:cNvPr>
          <p:cNvSpPr/>
          <p:nvPr/>
        </p:nvSpPr>
        <p:spPr>
          <a:xfrm>
            <a:off x="281054" y="2603737"/>
            <a:ext cx="3275990" cy="137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2212289-56DB-428A-8842-3775BE06D7C4}"/>
              </a:ext>
            </a:extLst>
          </p:cNvPr>
          <p:cNvSpPr/>
          <p:nvPr/>
        </p:nvSpPr>
        <p:spPr>
          <a:xfrm>
            <a:off x="2037473" y="2603724"/>
            <a:ext cx="1304290" cy="625475"/>
          </a:xfrm>
          <a:custGeom>
            <a:avLst/>
            <a:gdLst/>
            <a:ahLst/>
            <a:cxnLst/>
            <a:rect l="l" t="t" r="r" b="b"/>
            <a:pathLst>
              <a:path w="1304289" h="625475">
                <a:moveTo>
                  <a:pt x="0" y="0"/>
                </a:moveTo>
                <a:lnTo>
                  <a:pt x="1304097" y="0"/>
                </a:lnTo>
                <a:lnTo>
                  <a:pt x="1304097" y="625198"/>
                </a:lnTo>
                <a:lnTo>
                  <a:pt x="0" y="6251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3B8FE19-AF95-4D44-BD7F-8C4018F2CF74}"/>
              </a:ext>
            </a:extLst>
          </p:cNvPr>
          <p:cNvSpPr/>
          <p:nvPr/>
        </p:nvSpPr>
        <p:spPr>
          <a:xfrm>
            <a:off x="1818649" y="3328273"/>
            <a:ext cx="1705610" cy="727075"/>
          </a:xfrm>
          <a:custGeom>
            <a:avLst/>
            <a:gdLst/>
            <a:ahLst/>
            <a:cxnLst/>
            <a:rect l="l" t="t" r="r" b="b"/>
            <a:pathLst>
              <a:path w="1705610" h="727075">
                <a:moveTo>
                  <a:pt x="0" y="0"/>
                </a:moveTo>
                <a:lnTo>
                  <a:pt x="1705196" y="0"/>
                </a:lnTo>
                <a:lnTo>
                  <a:pt x="1705196" y="726598"/>
                </a:lnTo>
                <a:lnTo>
                  <a:pt x="0" y="7265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6C5FDD98-1671-4DBF-B67A-D4F1EADC5B18}"/>
              </a:ext>
            </a:extLst>
          </p:cNvPr>
          <p:cNvSpPr/>
          <p:nvPr/>
        </p:nvSpPr>
        <p:spPr>
          <a:xfrm>
            <a:off x="1842474" y="3328273"/>
            <a:ext cx="1629410" cy="678180"/>
          </a:xfrm>
          <a:custGeom>
            <a:avLst/>
            <a:gdLst/>
            <a:ahLst/>
            <a:cxnLst/>
            <a:rect l="l" t="t" r="r" b="b"/>
            <a:pathLst>
              <a:path w="1629410" h="678180">
                <a:moveTo>
                  <a:pt x="0" y="0"/>
                </a:moveTo>
                <a:lnTo>
                  <a:pt x="1628996" y="0"/>
                </a:lnTo>
                <a:lnTo>
                  <a:pt x="1628996" y="677698"/>
                </a:lnTo>
                <a:lnTo>
                  <a:pt x="0" y="6776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A2B97B1-7564-4FB2-A7B3-4336183EE1FA}"/>
              </a:ext>
            </a:extLst>
          </p:cNvPr>
          <p:cNvSpPr/>
          <p:nvPr/>
        </p:nvSpPr>
        <p:spPr>
          <a:xfrm>
            <a:off x="4135419" y="2823324"/>
            <a:ext cx="1111250" cy="998855"/>
          </a:xfrm>
          <a:custGeom>
            <a:avLst/>
            <a:gdLst/>
            <a:ahLst/>
            <a:cxnLst/>
            <a:rect l="l" t="t" r="r" b="b"/>
            <a:pathLst>
              <a:path w="1111250" h="998855">
                <a:moveTo>
                  <a:pt x="0" y="249599"/>
                </a:moveTo>
                <a:lnTo>
                  <a:pt x="611998" y="249599"/>
                </a:lnTo>
                <a:lnTo>
                  <a:pt x="611998" y="0"/>
                </a:lnTo>
                <a:lnTo>
                  <a:pt x="1111197" y="499198"/>
                </a:lnTo>
                <a:lnTo>
                  <a:pt x="611998" y="998397"/>
                </a:lnTo>
                <a:lnTo>
                  <a:pt x="611998" y="748798"/>
                </a:lnTo>
                <a:lnTo>
                  <a:pt x="0" y="748798"/>
                </a:lnTo>
                <a:lnTo>
                  <a:pt x="0" y="2495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A6C7CFDD-BFEF-4EFC-9236-4B051485A665}"/>
              </a:ext>
            </a:extLst>
          </p:cNvPr>
          <p:cNvSpPr txBox="1"/>
          <p:nvPr/>
        </p:nvSpPr>
        <p:spPr>
          <a:xfrm>
            <a:off x="4301672" y="3210634"/>
            <a:ext cx="5295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Binary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079BB53-542C-4E60-916F-FCA1BCD7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32521"/>
              </p:ext>
            </p:extLst>
          </p:nvPr>
        </p:nvGraphicFramePr>
        <p:xfrm>
          <a:off x="-16835" y="4331721"/>
          <a:ext cx="3908440" cy="153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49">
                <a:tc rowSpan="2"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935" marR="166370" indent="-64135">
                        <a:lnSpc>
                          <a:spcPts val="1120"/>
                        </a:lnSpc>
                        <a:spcBef>
                          <a:spcPts val="7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E75D46C1-A349-4FCA-A84B-FC685443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29451"/>
              </p:ext>
            </p:extLst>
          </p:nvPr>
        </p:nvGraphicFramePr>
        <p:xfrm>
          <a:off x="5335429" y="4293096"/>
          <a:ext cx="3533217" cy="161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199">
                <a:tc rowSpan="2"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8285" marR="172720" indent="-64135">
                        <a:lnSpc>
                          <a:spcPts val="1120"/>
                        </a:lnSpc>
                        <a:spcBef>
                          <a:spcPts val="8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2740" marR="80645" indent="-240029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  (TP)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203835" algn="ctr">
                        <a:lnSpc>
                          <a:spcPts val="1120"/>
                        </a:lnSpc>
                        <a:spcBef>
                          <a:spcPts val="4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8295" marR="24130" indent="-296545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positives  (FP)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4485" marR="55880" indent="-261620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negative  (TN)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10">
            <a:extLst>
              <a:ext uri="{FF2B5EF4-FFF2-40B4-BE49-F238E27FC236}">
                <a16:creationId xmlns:a16="http://schemas.microsoft.com/office/drawing/2014/main" id="{B9868EAA-A28F-46B8-9709-31BFAFA433C1}"/>
              </a:ext>
            </a:extLst>
          </p:cNvPr>
          <p:cNvSpPr/>
          <p:nvPr/>
        </p:nvSpPr>
        <p:spPr>
          <a:xfrm>
            <a:off x="5492591" y="2946919"/>
            <a:ext cx="3275993" cy="751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9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B7D-9C2F-4094-88BB-3C908682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B395-DAF1-48C0-880A-601856AB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8D08-D124-44E1-950A-125530F1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85F14F9-B4CC-4D56-B744-045D0B33A419}"/>
              </a:ext>
            </a:extLst>
          </p:cNvPr>
          <p:cNvSpPr txBox="1"/>
          <p:nvPr/>
        </p:nvSpPr>
        <p:spPr>
          <a:xfrm>
            <a:off x="1259632" y="3097854"/>
            <a:ext cx="70777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8130" marR="5080" indent="-2806065">
              <a:lnSpc>
                <a:spcPct val="100299"/>
              </a:lnSpc>
            </a:pPr>
            <a:r>
              <a:rPr sz="4800" spc="-25" dirty="0">
                <a:latin typeface="Arial"/>
                <a:cs typeface="Arial"/>
              </a:rPr>
              <a:t>Training </a:t>
            </a:r>
            <a:r>
              <a:rPr sz="4800" spc="-35" dirty="0">
                <a:latin typeface="Arial"/>
                <a:cs typeface="Arial"/>
              </a:rPr>
              <a:t>Neural </a:t>
            </a:r>
            <a:r>
              <a:rPr sz="4800" spc="45" dirty="0">
                <a:latin typeface="Arial"/>
                <a:cs typeface="Arial"/>
              </a:rPr>
              <a:t>Networks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61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899-3B7E-478C-93A1-F92F1954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868362"/>
          </a:xfrm>
        </p:spPr>
        <p:txBody>
          <a:bodyPr/>
          <a:lstStyle/>
          <a:p>
            <a:r>
              <a:rPr lang="en-US" sz="3600" dirty="0"/>
              <a:t>K-Fold Cross-Validation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DF5A-70D5-4150-B858-A1C8AC5C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Divide data into train data and test data</a:t>
            </a:r>
          </a:p>
          <a:p>
            <a:r>
              <a:rPr lang="en-US" dirty="0"/>
              <a:t>Since we cannot peek at the test data during training time, we use part of the train data for Cross-Validation:</a:t>
            </a:r>
          </a:p>
          <a:p>
            <a:r>
              <a:rPr lang="en-US" dirty="0"/>
              <a:t>e.g., Divide training data into K=5 parts (folds). Use each fold as validation data, and the other 4 folds as training data. Cycle through the choice of which fold used for validation  and average results.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E45E-76FB-42D5-872D-082FFCF5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1026" name="Picture 2" descr="K-Fold Crossvalidation">
            <a:extLst>
              <a:ext uri="{FF2B5EF4-FFF2-40B4-BE49-F238E27FC236}">
                <a16:creationId xmlns:a16="http://schemas.microsoft.com/office/drawing/2014/main" id="{DC897D6F-67AF-4FA1-8298-AAF5318D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45" y="-83490"/>
            <a:ext cx="4829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04E7D-20FC-4F85-9551-FD8E29E160AA}"/>
              </a:ext>
            </a:extLst>
          </p:cNvPr>
          <p:cNvSpPr txBox="1"/>
          <p:nvPr/>
        </p:nvSpPr>
        <p:spPr>
          <a:xfrm>
            <a:off x="1412776" y="6604084"/>
            <a:ext cx="63184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https://github.com/jeffheaton/t81_558_deep_learning/blob/master/t81_558_class_05_2_kfold.ipynb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D92EEF5-80F5-4C96-8026-798C99815EAD}"/>
              </a:ext>
            </a:extLst>
          </p:cNvPr>
          <p:cNvSpPr/>
          <p:nvPr/>
        </p:nvSpPr>
        <p:spPr>
          <a:xfrm>
            <a:off x="0" y="5562600"/>
            <a:ext cx="4612521" cy="672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0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8B8C-AEF7-477D-A2F7-FFE3C62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CAFEE-F3BB-4EA0-BB93-EDC4A8A62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1371587"/>
              </a:xfrm>
            </p:spPr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Gradient descent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CAFEE-F3BB-4EA0-BB93-EDC4A8A62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1371587"/>
              </a:xfrm>
              <a:blipFill>
                <a:blip r:embed="rId2"/>
                <a:stretch>
                  <a:fillRect l="-1704" t="-58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05AB3-E01B-448A-B6E1-0B914BE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CB22FD-A2A2-449B-86F5-72D8611E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7" y="1847936"/>
            <a:ext cx="2987993" cy="4774733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4FA0DD1C-AFF1-4D67-9559-28D54A6872E0}"/>
              </a:ext>
            </a:extLst>
          </p:cNvPr>
          <p:cNvSpPr/>
          <p:nvPr/>
        </p:nvSpPr>
        <p:spPr>
          <a:xfrm>
            <a:off x="5016347" y="2492896"/>
            <a:ext cx="2943219" cy="2914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C8F36516-FCBA-4E79-AD61-C7AAB5E3AC46}"/>
              </a:ext>
            </a:extLst>
          </p:cNvPr>
          <p:cNvSpPr/>
          <p:nvPr/>
        </p:nvSpPr>
        <p:spPr>
          <a:xfrm>
            <a:off x="4574116" y="5018892"/>
            <a:ext cx="1734875" cy="388648"/>
          </a:xfrm>
          <a:custGeom>
            <a:avLst/>
            <a:gdLst/>
            <a:ahLst/>
            <a:cxnLst/>
            <a:rect l="l" t="t" r="r" b="b"/>
            <a:pathLst>
              <a:path w="2901315" h="634364">
                <a:moveTo>
                  <a:pt x="0" y="634373"/>
                </a:moveTo>
                <a:lnTo>
                  <a:pt x="290094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4ECECF8D-F510-46DA-8CD6-C3452A441FF1}"/>
              </a:ext>
            </a:extLst>
          </p:cNvPr>
          <p:cNvSpPr/>
          <p:nvPr/>
        </p:nvSpPr>
        <p:spPr>
          <a:xfrm>
            <a:off x="6301895" y="4988141"/>
            <a:ext cx="91440" cy="61594"/>
          </a:xfrm>
          <a:custGeom>
            <a:avLst/>
            <a:gdLst/>
            <a:ahLst/>
            <a:cxnLst/>
            <a:rect l="l" t="t" r="r" b="b"/>
            <a:pathLst>
              <a:path w="91439" h="61594">
                <a:moveTo>
                  <a:pt x="13424" y="61474"/>
                </a:moveTo>
                <a:lnTo>
                  <a:pt x="91174" y="12274"/>
                </a:lnTo>
                <a:lnTo>
                  <a:pt x="0" y="0"/>
                </a:lnTo>
                <a:lnTo>
                  <a:pt x="13424" y="6147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C7A74CC6-C973-4FCF-A302-AC5C70E5AA9D}"/>
              </a:ext>
            </a:extLst>
          </p:cNvPr>
          <p:cNvSpPr txBox="1"/>
          <p:nvPr/>
        </p:nvSpPr>
        <p:spPr>
          <a:xfrm>
            <a:off x="4022963" y="5504715"/>
            <a:ext cx="258354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egative gradient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71E4353C-9FDE-4BB9-8578-BEA5AC70595E}"/>
              </a:ext>
            </a:extLst>
          </p:cNvPr>
          <p:cNvSpPr/>
          <p:nvPr/>
        </p:nvSpPr>
        <p:spPr>
          <a:xfrm>
            <a:off x="5015997" y="5520440"/>
            <a:ext cx="3248660" cy="0"/>
          </a:xfrm>
          <a:custGeom>
            <a:avLst/>
            <a:gdLst/>
            <a:ahLst/>
            <a:cxnLst/>
            <a:rect l="l" t="t" r="r" b="b"/>
            <a:pathLst>
              <a:path w="3248660">
                <a:moveTo>
                  <a:pt x="0" y="0"/>
                </a:moveTo>
                <a:lnTo>
                  <a:pt x="324854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B31A2864-2E13-4497-B839-7C3EC37A2821}"/>
              </a:ext>
            </a:extLst>
          </p:cNvPr>
          <p:cNvSpPr/>
          <p:nvPr/>
        </p:nvSpPr>
        <p:spPr>
          <a:xfrm>
            <a:off x="8264541" y="550471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232278B5-B461-4D91-A7EA-5FFFFFDFA16D}"/>
                  </a:ext>
                </a:extLst>
              </p:cNvPr>
              <p:cNvSpPr txBox="1"/>
              <p:nvPr/>
            </p:nvSpPr>
            <p:spPr>
              <a:xfrm>
                <a:off x="7841437" y="5536847"/>
                <a:ext cx="4953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80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spc="-5" dirty="0">
                              <a:latin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  <m:sub>
                          <m:r>
                            <a:rPr lang="en-SE" sz="180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232278B5-B461-4D91-A7EA-5FFFFFDFA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37" y="5536847"/>
                <a:ext cx="495300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73086CB1-B1D5-4A02-93EF-4F6C97EFB478}"/>
              </a:ext>
            </a:extLst>
          </p:cNvPr>
          <p:cNvSpPr/>
          <p:nvPr/>
        </p:nvSpPr>
        <p:spPr>
          <a:xfrm>
            <a:off x="4948472" y="2363996"/>
            <a:ext cx="0" cy="3156585"/>
          </a:xfrm>
          <a:custGeom>
            <a:avLst/>
            <a:gdLst/>
            <a:ahLst/>
            <a:cxnLst/>
            <a:rect l="l" t="t" r="r" b="b"/>
            <a:pathLst>
              <a:path h="3156585">
                <a:moveTo>
                  <a:pt x="0" y="315644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F58B8607-EEEB-401B-8699-558BF0C834C0}"/>
              </a:ext>
            </a:extLst>
          </p:cNvPr>
          <p:cNvSpPr/>
          <p:nvPr/>
        </p:nvSpPr>
        <p:spPr>
          <a:xfrm>
            <a:off x="4932747" y="232077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6">
                <a:extLst>
                  <a:ext uri="{FF2B5EF4-FFF2-40B4-BE49-F238E27FC236}">
                    <a16:creationId xmlns:a16="http://schemas.microsoft.com/office/drawing/2014/main" id="{25751341-9994-4DB4-B306-45420446E5B0}"/>
                  </a:ext>
                </a:extLst>
              </p:cNvPr>
              <p:cNvSpPr txBox="1"/>
              <p:nvPr/>
            </p:nvSpPr>
            <p:spPr>
              <a:xfrm>
                <a:off x="4487110" y="2360081"/>
                <a:ext cx="4953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spc="-5" dirty="0">
                              <a:latin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  <m:sub>
                          <m:r>
                            <a:rPr lang="en-US" b="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1" name="object 16">
                <a:extLst>
                  <a:ext uri="{FF2B5EF4-FFF2-40B4-BE49-F238E27FC236}">
                    <a16:creationId xmlns:a16="http://schemas.microsoft.com/office/drawing/2014/main" id="{25751341-9994-4DB4-B306-45420446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10" y="2360081"/>
                <a:ext cx="495300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37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B828-B54B-4511-9066-C30BF9D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5" dirty="0"/>
              <a:t>Different GD Update Formulas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D6F-81B2-465D-AAFA-3BDB191F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256F-45B4-4AA2-9CA2-2A26F88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5D6BD51-7D36-4B54-955F-2194EFF194F1}"/>
              </a:ext>
            </a:extLst>
          </p:cNvPr>
          <p:cNvSpPr/>
          <p:nvPr/>
        </p:nvSpPr>
        <p:spPr>
          <a:xfrm>
            <a:off x="1115616" y="1243635"/>
            <a:ext cx="6850863" cy="530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385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0F82-ECE8-45B1-B887-72CCFE1B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Mini-batch Stochastic Gradient Descent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F4AF-B25C-4584-989B-2AD51584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a small portion (a mini-batch) of the training data to compute the gradient</a:t>
            </a:r>
          </a:p>
          <a:p>
            <a:r>
              <a:rPr lang="en-US" dirty="0"/>
              <a:t>Common mini-batch sizes are 32/64/128 examples</a:t>
            </a:r>
          </a:p>
          <a:p>
            <a:r>
              <a:rPr lang="en-US" dirty="0"/>
              <a:t>Loop:</a:t>
            </a:r>
          </a:p>
          <a:p>
            <a:pPr lvl="1"/>
            <a:r>
              <a:rPr lang="en-US" dirty="0"/>
              <a:t>Sample a mini-batch of data</a:t>
            </a:r>
          </a:p>
          <a:p>
            <a:pPr lvl="1"/>
            <a:r>
              <a:rPr lang="en-US" dirty="0"/>
              <a:t>Forward prop it through the graph, get loss</a:t>
            </a:r>
          </a:p>
          <a:p>
            <a:pPr lvl="1"/>
            <a:r>
              <a:rPr lang="en-US" dirty="0"/>
              <a:t>Backprop to calculate the gradients</a:t>
            </a:r>
          </a:p>
          <a:p>
            <a:pPr lvl="1"/>
            <a:r>
              <a:rPr lang="en-US" dirty="0"/>
              <a:t>Update the parameters using gradient descent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C5A6-6168-4197-AADD-058B1B2B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7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03F8-2C3A-4089-947D-1FB02F01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59"/>
            <a:ext cx="8229600" cy="868362"/>
          </a:xfrm>
        </p:spPr>
        <p:txBody>
          <a:bodyPr/>
          <a:lstStyle/>
          <a:p>
            <a:r>
              <a:rPr lang="en-US" dirty="0"/>
              <a:t>Batch Normalization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23743-C5EA-46BC-83EF-07100379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2072"/>
                <a:ext cx="6206032" cy="28859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For each mini-batch:</a:t>
                </a: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Compute the empirical mean and variance independently 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Normalize to a unit Gaussian with 0 mean and unit variance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BN layers inserted before nonlinear activation function, and it keeps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’s average value around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maximum gradient during learning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Scale and shift params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gives more flexibility during training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Benefits: </a:t>
                </a:r>
              </a:p>
              <a:p>
                <a:pPr marL="716915" marR="170815" lvl="1" indent="-304165">
                  <a:lnSpc>
                    <a:spcPct val="100699"/>
                  </a:lnSpc>
                  <a:buChar char="-"/>
                  <a:tabLst>
                    <a:tab pos="316865" algn="l"/>
                    <a:tab pos="317500" algn="l"/>
                  </a:tabLst>
                </a:pP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Improves gradient flow through the</a:t>
                </a:r>
                <a:r>
                  <a:rPr lang="en-US" sz="1400" spc="-6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network; Allows higher learning</a:t>
                </a:r>
                <a:r>
                  <a:rPr lang="en-US" sz="140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rates; Reduces the strong dependence on</a:t>
                </a:r>
                <a:r>
                  <a:rPr lang="en-US" sz="1400" spc="-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initialization; Acts as a form of regularization</a:t>
                </a: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S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23743-C5EA-46BC-83EF-07100379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2072"/>
                <a:ext cx="6206032" cy="2885976"/>
              </a:xfrm>
              <a:blipFill>
                <a:blip r:embed="rId3"/>
                <a:stretch>
                  <a:fillRect l="-295" t="-10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B3388-A6B3-4EA6-9541-FF23BBD8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9052307-4E73-4F4B-A8DD-B0108A4A4C9F}"/>
              </a:ext>
            </a:extLst>
          </p:cNvPr>
          <p:cNvSpPr/>
          <p:nvPr/>
        </p:nvSpPr>
        <p:spPr>
          <a:xfrm>
            <a:off x="457200" y="3360676"/>
            <a:ext cx="4812449" cy="3446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F658F77-288E-4E3D-A4A9-CAF010771A29}"/>
              </a:ext>
            </a:extLst>
          </p:cNvPr>
          <p:cNvSpPr/>
          <p:nvPr/>
        </p:nvSpPr>
        <p:spPr>
          <a:xfrm>
            <a:off x="6516216" y="3296043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4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8739FF9-56AC-439D-A80A-CF093D72D407}"/>
              </a:ext>
            </a:extLst>
          </p:cNvPr>
          <p:cNvSpPr/>
          <p:nvPr/>
        </p:nvSpPr>
        <p:spPr>
          <a:xfrm>
            <a:off x="6516216" y="3296043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4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2FEA323-F7E8-4F2E-A79E-6A6A0D6A4C5F}"/>
              </a:ext>
            </a:extLst>
          </p:cNvPr>
          <p:cNvSpPr txBox="1"/>
          <p:nvPr/>
        </p:nvSpPr>
        <p:spPr>
          <a:xfrm>
            <a:off x="7020272" y="3352604"/>
            <a:ext cx="7920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5" dirty="0">
                <a:latin typeface="Arial"/>
                <a:cs typeface="Arial"/>
              </a:rPr>
              <a:t>CONV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E2934AC6-E483-4D54-B927-8C1AEFBDF049}"/>
              </a:ext>
            </a:extLst>
          </p:cNvPr>
          <p:cNvSpPr/>
          <p:nvPr/>
        </p:nvSpPr>
        <p:spPr>
          <a:xfrm>
            <a:off x="6516216" y="3833352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7C73EF49-97E3-445D-900D-29CF8FF18592}"/>
              </a:ext>
            </a:extLst>
          </p:cNvPr>
          <p:cNvSpPr/>
          <p:nvPr/>
        </p:nvSpPr>
        <p:spPr>
          <a:xfrm>
            <a:off x="6516216" y="3833352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1CCB2435-7087-4630-990D-39CF56298901}"/>
              </a:ext>
            </a:extLst>
          </p:cNvPr>
          <p:cNvSpPr txBox="1"/>
          <p:nvPr/>
        </p:nvSpPr>
        <p:spPr>
          <a:xfrm>
            <a:off x="7154237" y="3889918"/>
            <a:ext cx="2724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17028540-8BB1-471D-B805-D3EA0AAA66DA}"/>
              </a:ext>
            </a:extLst>
          </p:cNvPr>
          <p:cNvSpPr/>
          <p:nvPr/>
        </p:nvSpPr>
        <p:spPr>
          <a:xfrm>
            <a:off x="7290364" y="3632943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FF6F143-E81D-4613-A329-E611CFD6F904}"/>
              </a:ext>
            </a:extLst>
          </p:cNvPr>
          <p:cNvSpPr/>
          <p:nvPr/>
        </p:nvSpPr>
        <p:spPr>
          <a:xfrm>
            <a:off x="7274632" y="375789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7DF24905-5E03-4F1E-9B7F-24E6CC533E3E}"/>
              </a:ext>
            </a:extLst>
          </p:cNvPr>
          <p:cNvSpPr/>
          <p:nvPr/>
        </p:nvSpPr>
        <p:spPr>
          <a:xfrm>
            <a:off x="6516216" y="433608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901"/>
                </a:lnTo>
                <a:lnTo>
                  <a:pt x="0" y="33690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6F1D7793-4DFF-4D5E-870F-53F3729FC9A0}"/>
              </a:ext>
            </a:extLst>
          </p:cNvPr>
          <p:cNvSpPr/>
          <p:nvPr/>
        </p:nvSpPr>
        <p:spPr>
          <a:xfrm>
            <a:off x="6516216" y="433608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901"/>
                </a:lnTo>
                <a:lnTo>
                  <a:pt x="0" y="33690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6CB0CCD0-486F-45FD-9271-2F6FBCAFBED8}"/>
              </a:ext>
            </a:extLst>
          </p:cNvPr>
          <p:cNvSpPr txBox="1"/>
          <p:nvPr/>
        </p:nvSpPr>
        <p:spPr>
          <a:xfrm>
            <a:off x="7104737" y="4392647"/>
            <a:ext cx="3714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1DDC726D-0AF0-49CF-949E-570D71202010}"/>
              </a:ext>
            </a:extLst>
          </p:cNvPr>
          <p:cNvSpPr/>
          <p:nvPr/>
        </p:nvSpPr>
        <p:spPr>
          <a:xfrm>
            <a:off x="7290364" y="292494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EEFF2C62-D51A-46A8-90CB-805755DE1FD4}"/>
              </a:ext>
            </a:extLst>
          </p:cNvPr>
          <p:cNvSpPr/>
          <p:nvPr/>
        </p:nvSpPr>
        <p:spPr>
          <a:xfrm>
            <a:off x="7274632" y="32388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6334279C-ECC9-4284-9498-AE390188C9FE}"/>
              </a:ext>
            </a:extLst>
          </p:cNvPr>
          <p:cNvSpPr/>
          <p:nvPr/>
        </p:nvSpPr>
        <p:spPr>
          <a:xfrm>
            <a:off x="7290364" y="416634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2A0C071-943B-4572-9351-A1E97575A664}"/>
              </a:ext>
            </a:extLst>
          </p:cNvPr>
          <p:cNvSpPr/>
          <p:nvPr/>
        </p:nvSpPr>
        <p:spPr>
          <a:xfrm>
            <a:off x="7274632" y="42912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D96AE3AC-3D59-4C46-90FC-93295C009871}"/>
              </a:ext>
            </a:extLst>
          </p:cNvPr>
          <p:cNvSpPr/>
          <p:nvPr/>
        </p:nvSpPr>
        <p:spPr>
          <a:xfrm>
            <a:off x="6516216" y="4918440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034582F3-6156-469A-BB70-1D50EB19B6CB}"/>
              </a:ext>
            </a:extLst>
          </p:cNvPr>
          <p:cNvSpPr/>
          <p:nvPr/>
        </p:nvSpPr>
        <p:spPr>
          <a:xfrm>
            <a:off x="6516216" y="4918440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30DB8009-5BD3-4865-9E8E-5409C3B1E578}"/>
              </a:ext>
            </a:extLst>
          </p:cNvPr>
          <p:cNvSpPr txBox="1"/>
          <p:nvPr/>
        </p:nvSpPr>
        <p:spPr>
          <a:xfrm>
            <a:off x="7159226" y="4975004"/>
            <a:ext cx="2622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A0F48137-176E-48F3-AC48-816DC3AB6243}"/>
              </a:ext>
            </a:extLst>
          </p:cNvPr>
          <p:cNvSpPr/>
          <p:nvPr/>
        </p:nvSpPr>
        <p:spPr>
          <a:xfrm>
            <a:off x="6516216" y="545573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E5E54AB3-D0F9-4C04-909F-D985ABD55F50}"/>
              </a:ext>
            </a:extLst>
          </p:cNvPr>
          <p:cNvSpPr/>
          <p:nvPr/>
        </p:nvSpPr>
        <p:spPr>
          <a:xfrm>
            <a:off x="6516216" y="545573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E2A1831D-60B2-4A53-AB5F-5BF71C320485}"/>
              </a:ext>
            </a:extLst>
          </p:cNvPr>
          <p:cNvSpPr txBox="1"/>
          <p:nvPr/>
        </p:nvSpPr>
        <p:spPr>
          <a:xfrm>
            <a:off x="7154237" y="5512308"/>
            <a:ext cx="2724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D3A2213-5ABF-48F0-A8E6-0915BC13E216}"/>
              </a:ext>
            </a:extLst>
          </p:cNvPr>
          <p:cNvSpPr/>
          <p:nvPr/>
        </p:nvSpPr>
        <p:spPr>
          <a:xfrm>
            <a:off x="7290364" y="5255339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7DC32569-2B13-409A-82AF-6A3436C2C61F}"/>
              </a:ext>
            </a:extLst>
          </p:cNvPr>
          <p:cNvSpPr/>
          <p:nvPr/>
        </p:nvSpPr>
        <p:spPr>
          <a:xfrm>
            <a:off x="7274632" y="538028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25532572-0B4E-4431-9AA9-74011AF82CDD}"/>
              </a:ext>
            </a:extLst>
          </p:cNvPr>
          <p:cNvSpPr/>
          <p:nvPr/>
        </p:nvSpPr>
        <p:spPr>
          <a:xfrm>
            <a:off x="7290364" y="469064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5600FD99-EF02-4FD7-99CC-C4E5F6D3B7AF}"/>
              </a:ext>
            </a:extLst>
          </p:cNvPr>
          <p:cNvSpPr/>
          <p:nvPr/>
        </p:nvSpPr>
        <p:spPr>
          <a:xfrm>
            <a:off x="7274632" y="486419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57E9F619-E8A7-4B3C-88B9-7EEF4CFD7FBF}"/>
              </a:ext>
            </a:extLst>
          </p:cNvPr>
          <p:cNvSpPr/>
          <p:nvPr/>
        </p:nvSpPr>
        <p:spPr>
          <a:xfrm>
            <a:off x="7290364" y="578873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1767A5C0-E02C-4CAE-ACFC-A110867E7B61}"/>
              </a:ext>
            </a:extLst>
          </p:cNvPr>
          <p:cNvSpPr/>
          <p:nvPr/>
        </p:nvSpPr>
        <p:spPr>
          <a:xfrm>
            <a:off x="7274632" y="59136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B06077A4-424D-4FE9-B763-4B7591474D2A}"/>
              </a:ext>
            </a:extLst>
          </p:cNvPr>
          <p:cNvSpPr/>
          <p:nvPr/>
        </p:nvSpPr>
        <p:spPr>
          <a:xfrm>
            <a:off x="6516216" y="5958488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45FD7461-9B6C-4684-A2D5-AD3B586AEB09}"/>
              </a:ext>
            </a:extLst>
          </p:cNvPr>
          <p:cNvSpPr/>
          <p:nvPr/>
        </p:nvSpPr>
        <p:spPr>
          <a:xfrm>
            <a:off x="6516216" y="5958488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CF9C8974-5A45-44AB-98F9-5016FF9C593D}"/>
              </a:ext>
            </a:extLst>
          </p:cNvPr>
          <p:cNvSpPr txBox="1"/>
          <p:nvPr/>
        </p:nvSpPr>
        <p:spPr>
          <a:xfrm>
            <a:off x="7104737" y="6015046"/>
            <a:ext cx="3714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38989139-0004-42B9-AE60-10E32BE823B8}"/>
              </a:ext>
            </a:extLst>
          </p:cNvPr>
          <p:cNvSpPr/>
          <p:nvPr/>
        </p:nvSpPr>
        <p:spPr>
          <a:xfrm>
            <a:off x="7290364" y="6295387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0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6EE38988-EE6B-4510-A1C4-B0EAABE49962}"/>
              </a:ext>
            </a:extLst>
          </p:cNvPr>
          <p:cNvSpPr/>
          <p:nvPr/>
        </p:nvSpPr>
        <p:spPr>
          <a:xfrm>
            <a:off x="7274632" y="647643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61414935-3D0A-463A-BCC7-E39910BB5269}"/>
              </a:ext>
            </a:extLst>
          </p:cNvPr>
          <p:cNvSpPr txBox="1"/>
          <p:nvPr/>
        </p:nvSpPr>
        <p:spPr>
          <a:xfrm>
            <a:off x="7178807" y="6468788"/>
            <a:ext cx="1733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9D920FB0-FA76-4B9B-B2BB-0D6C4386324D}"/>
              </a:ext>
            </a:extLst>
          </p:cNvPr>
          <p:cNvSpPr/>
          <p:nvPr/>
        </p:nvSpPr>
        <p:spPr>
          <a:xfrm>
            <a:off x="8306187" y="35202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5">
            <a:extLst>
              <a:ext uri="{FF2B5EF4-FFF2-40B4-BE49-F238E27FC236}">
                <a16:creationId xmlns:a16="http://schemas.microsoft.com/office/drawing/2014/main" id="{C5FBC074-6FEC-4103-BEEA-E40A34E569C9}"/>
              </a:ext>
            </a:extLst>
          </p:cNvPr>
          <p:cNvSpPr/>
          <p:nvPr/>
        </p:nvSpPr>
        <p:spPr>
          <a:xfrm>
            <a:off x="8242393" y="5490864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859" y="0"/>
                </a:moveTo>
                <a:lnTo>
                  <a:pt x="0" y="45974"/>
                </a:lnTo>
                <a:lnTo>
                  <a:pt x="30219" y="11299"/>
                </a:lnTo>
                <a:lnTo>
                  <a:pt x="85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F62227E7-E281-4F54-94DD-2415F108CD46}"/>
              </a:ext>
            </a:extLst>
          </p:cNvPr>
          <p:cNvSpPr/>
          <p:nvPr/>
        </p:nvSpPr>
        <p:spPr>
          <a:xfrm>
            <a:off x="5996442" y="1039119"/>
            <a:ext cx="2959539" cy="188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C9D2-22CE-4A4A-86A4-80C4BAA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EE43-A65B-443C-8302-2089E100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482"/>
            <a:ext cx="8229600" cy="2614291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hyperparams</a:t>
            </a:r>
            <a:endParaRPr lang="en-US" dirty="0"/>
          </a:p>
          <a:p>
            <a:pPr lvl="1"/>
            <a:r>
              <a:rPr lang="en-US" dirty="0"/>
              <a:t>Network architecture</a:t>
            </a:r>
          </a:p>
          <a:p>
            <a:pPr lvl="1"/>
            <a:r>
              <a:rPr lang="en-US" dirty="0"/>
              <a:t>Learning rate, its decay schedule, update type</a:t>
            </a:r>
          </a:p>
          <a:p>
            <a:pPr lvl="1"/>
            <a:r>
              <a:rPr lang="en-US" dirty="0"/>
              <a:t>Regularization (L2/Dropout strength)</a:t>
            </a:r>
          </a:p>
          <a:p>
            <a:r>
              <a:rPr lang="en-US" dirty="0"/>
              <a:t>Grid search vs. random 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E2C6-5FE5-474E-A2DD-69A3B7F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79A209-D63D-4C64-A9D3-9A5554B27757}"/>
              </a:ext>
            </a:extLst>
          </p:cNvPr>
          <p:cNvSpPr/>
          <p:nvPr/>
        </p:nvSpPr>
        <p:spPr>
          <a:xfrm>
            <a:off x="1633043" y="3909691"/>
            <a:ext cx="5877913" cy="28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19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536-BE40-4A33-9960-EDE8CAF1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Curve during Training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01B6-BCA7-493B-85D9-AED549E4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6038-F7A4-4AAD-8679-5FCA7733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E98557D-EDDD-4ABC-8781-7B6A3D04E75F}"/>
              </a:ext>
            </a:extLst>
          </p:cNvPr>
          <p:cNvSpPr/>
          <p:nvPr/>
        </p:nvSpPr>
        <p:spPr>
          <a:xfrm>
            <a:off x="21856" y="1939804"/>
            <a:ext cx="4719240" cy="3773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2E28E65-0463-4C81-943F-E6E229DAB7CE}"/>
              </a:ext>
            </a:extLst>
          </p:cNvPr>
          <p:cNvSpPr/>
          <p:nvPr/>
        </p:nvSpPr>
        <p:spPr>
          <a:xfrm>
            <a:off x="4849347" y="1992691"/>
            <a:ext cx="3936641" cy="3550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93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96E-3A87-401D-84F9-BAA6701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C020-F256-4C6F-8ECA-FB464206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85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Reinforcement Learning:</a:t>
            </a:r>
          </a:p>
          <a:p>
            <a:pPr lvl="1"/>
            <a:r>
              <a:rPr lang="en-US" dirty="0"/>
              <a:t>An agent interacts with a dynamic environment in which it must perform a certain goal. The agent is provided feedback in terms of rewards and it tries to learn an optimal policy that maximizes its cumulative rewards.</a:t>
            </a:r>
          </a:p>
          <a:p>
            <a:pPr lvl="1"/>
            <a:r>
              <a:rPr lang="en-US" altLang="zh-CN" dirty="0"/>
              <a:t>Algorithms: Model-based; Model-free (Value-based, Policy-based)</a:t>
            </a:r>
          </a:p>
          <a:p>
            <a:pPr lvl="1"/>
            <a:r>
              <a:rPr lang="en-US" altLang="zh-CN" dirty="0"/>
              <a:t>Applications: Game playing (AlphaGo); Robotics; </a:t>
            </a:r>
            <a:r>
              <a:rPr lang="en-US" dirty="0"/>
              <a:t>AD…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A813-8445-4082-981B-DDDB1FF1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AE3E01-C488-430B-8267-B4828289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7" y="4025602"/>
            <a:ext cx="666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9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29E6-49A6-44BC-A424-A48087E7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A85F-3B23-4AC3-A419-AC40DBB8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17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Big gap between training accuracy and validation accuracy may imply overfitting =&gt; decrease model capacity?</a:t>
            </a:r>
          </a:p>
          <a:p>
            <a:r>
              <a:rPr lang="en-US" dirty="0"/>
              <a:t>No gap may imply underfitting =&gt; increase model capacity?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A36CF-B3FC-4260-AB05-7CDB9B30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871C52E-0123-4B9C-8DB4-0B8BD3EAA09B}"/>
              </a:ext>
            </a:extLst>
          </p:cNvPr>
          <p:cNvSpPr/>
          <p:nvPr/>
        </p:nvSpPr>
        <p:spPr>
          <a:xfrm>
            <a:off x="2167546" y="3057478"/>
            <a:ext cx="4808907" cy="371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6809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C5F7-32B9-4AF8-AFA1-79A1AE47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237"/>
            <a:ext cx="8229600" cy="868362"/>
          </a:xfrm>
        </p:spPr>
        <p:txBody>
          <a:bodyPr/>
          <a:lstStyle/>
          <a:p>
            <a:r>
              <a:rPr lang="en-US" sz="3600" dirty="0"/>
              <a:t>Data Augmentation for Enlarging Training Dataset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5C07-8F5E-4768-9F3A-B5147D2E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3190989" cy="5105400"/>
          </a:xfrm>
        </p:spPr>
        <p:txBody>
          <a:bodyPr/>
          <a:lstStyle/>
          <a:p>
            <a:r>
              <a:rPr lang="en-US" dirty="0"/>
              <a:t>Mirroring, random cropping, color shifting, rotation, shearing, local warping…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E5821-6F92-463C-971A-FFF0CF58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8C166-4DB3-463A-A02E-37D7D46D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90" y="1177283"/>
            <a:ext cx="5510892" cy="1506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DC1D5-08BF-4AEC-8FC6-9774FE89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63" y="2683365"/>
            <a:ext cx="4763052" cy="2346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A51B8-70C8-450A-8829-B834BE199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290" y="5139191"/>
            <a:ext cx="1962424" cy="1390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17DBAA-C02F-4490-8FF2-3790D9CEA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429" y="5121109"/>
            <a:ext cx="1943371" cy="1352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55FF0A-1EFC-492B-BF4B-03EEDA524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03" y="5758402"/>
            <a:ext cx="1181265" cy="1524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B96095-2299-48B8-8FEC-19DC101F9137}"/>
              </a:ext>
            </a:extLst>
          </p:cNvPr>
          <p:cNvSpPr txBox="1"/>
          <p:nvPr/>
        </p:nvSpPr>
        <p:spPr>
          <a:xfrm>
            <a:off x="3573390" y="4747940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Shifting</a:t>
            </a:r>
            <a:endParaRPr lang="en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9B9-5B63-435E-9D3A-0B2BAAA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vs. Inference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752E-8BB8-47E3-83C7-E3D00C75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6CB973-39BF-4058-867E-889C09B8EDA6}"/>
              </a:ext>
            </a:extLst>
          </p:cNvPr>
          <p:cNvSpPr txBox="1">
            <a:spLocks/>
          </p:cNvSpPr>
          <p:nvPr/>
        </p:nvSpPr>
        <p:spPr bwMode="auto">
          <a:xfrm>
            <a:off x="250824" y="1343025"/>
            <a:ext cx="8713663" cy="215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Training: millions of iterations of forward pass + back propagation to adjust model params (e.g., NN weights); requires large CPU/GPU clusters and days/weeks of training time</a:t>
            </a:r>
          </a:p>
          <a:p>
            <a:r>
              <a:rPr lang="en-US" altLang="zh-CN" kern="0" dirty="0"/>
              <a:t>Inference (also called prediction): a single forward pass; can be run on edge devices</a:t>
            </a:r>
            <a:endParaRPr lang="zh-CN" altLang="en-US" kern="0" dirty="0"/>
          </a:p>
        </p:txBody>
      </p:sp>
      <p:pic>
        <p:nvPicPr>
          <p:cNvPr id="6" name="Picture 2" descr="http://images2015.cnblogs.com/blog/901086/201607/901086-20160720100449029-565404047.jpg">
            <a:extLst>
              <a:ext uri="{FF2B5EF4-FFF2-40B4-BE49-F238E27FC236}">
                <a16:creationId xmlns:a16="http://schemas.microsoft.com/office/drawing/2014/main" id="{AA9B9EF5-CA1A-4CA2-B15C-69B4F9FE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701033"/>
            <a:ext cx="5325039" cy="23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7BF1DF42-E904-468C-B8C4-267B516B8781}"/>
              </a:ext>
            </a:extLst>
          </p:cNvPr>
          <p:cNvSpPr/>
          <p:nvPr/>
        </p:nvSpPr>
        <p:spPr>
          <a:xfrm>
            <a:off x="5617029" y="4006925"/>
            <a:ext cx="3450771" cy="1638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94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629-8147-4AFE-806E-B44917FB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Neuron and its Activation Function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28803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activation function is a nonlinear monotonic function that acts like a “gate”: the output is larger for larger input activation</a:t>
                </a:r>
              </a:p>
              <a:p>
                <a:pPr lvl="1"/>
                <a:r>
                  <a:rPr lang="en-US" dirty="0"/>
                  <a:t>Perceptron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step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step function, shown below)</a:t>
                </a:r>
              </a:p>
              <a:p>
                <a:pPr lvl="1"/>
                <a:r>
                  <a:rPr lang="en-US" dirty="0"/>
                  <a:t>Linear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identity function)</a:t>
                </a:r>
              </a:p>
              <a:p>
                <a:pPr lvl="1"/>
                <a:r>
                  <a:rPr lang="en-US" dirty="0"/>
                  <a:t>Logistic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sigmoid function)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2880320"/>
              </a:xfrm>
              <a:blipFill>
                <a:blip r:embed="rId3"/>
                <a:stretch>
                  <a:fillRect l="-1020" t="-4449" b="-233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7171-CD60-40E2-8DB2-568EB9A6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811A5A-15A3-48E2-AA73-C8FCD28A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02" y="3840865"/>
            <a:ext cx="5755468" cy="29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8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B4A1-0352-457E-96E8-FDD7450E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</a:t>
            </a:r>
            <a:r>
              <a:rPr lang="en-US" sz="4000" dirty="0"/>
              <a:t>Regression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4216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Function approximation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with learnable parameters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vectors,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matrix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dirty="0"/>
                  <a:t>e.g., </a:t>
                </a:r>
                <a:r>
                  <a:rPr lang="en-US" spc="-5" dirty="0">
                    <a:latin typeface="Arial"/>
                    <a:cs typeface="Arial"/>
                  </a:rPr>
                  <a:t>we want to predict price of a house based</a:t>
                </a:r>
                <a:r>
                  <a:rPr lang="en-US" spc="90" dirty="0">
                    <a:latin typeface="Arial"/>
                    <a:cs typeface="Arial"/>
                  </a:rPr>
                  <a:t> </a:t>
                </a:r>
                <a:r>
                  <a:rPr lang="en-US" spc="-5" dirty="0">
                    <a:latin typeface="Arial"/>
                    <a:cs typeface="Arial"/>
                  </a:rPr>
                  <a:t>on its feature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dirty="0">
                    <a:latin typeface="Arial"/>
                    <a:cs typeface="Arial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is area in square meters </a:t>
                </a:r>
                <a:r>
                  <a:rPr lang="en-US" dirty="0">
                    <a:latin typeface="Arial"/>
                    <a:cs typeface="Arial"/>
                  </a:rPr>
                  <a:t>(sqm),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location ranking (loc),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year of construction</a:t>
                </a:r>
                <a:r>
                  <a:rPr lang="en-US" spc="-1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(</a:t>
                </a:r>
                <a:r>
                  <a:rPr lang="en-US" dirty="0" err="1">
                    <a:latin typeface="Arial"/>
                    <a:cs typeface="Arial"/>
                  </a:rPr>
                  <a:t>yoc</a:t>
                </a:r>
                <a:r>
                  <a:rPr lang="en-US" dirty="0">
                    <a:latin typeface="Arial"/>
                    <a:cs typeface="Arial"/>
                  </a:rPr>
                  <a:t>)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spc="-5" dirty="0">
                    <a:latin typeface="Arial"/>
                    <a:cs typeface="Arial"/>
                  </a:rPr>
                  <a:t>Predicted price</a:t>
                </a:r>
                <a:r>
                  <a:rPr lang="en-US" sz="32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3200" b="0" i="1" spc="-5" dirty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endParaRPr lang="en-US" dirty="0"/>
              </a:p>
              <a:p>
                <a:pPr marL="459740" lvl="1">
                  <a:spcBef>
                    <a:spcPts val="535"/>
                  </a:spcBef>
                </a:pPr>
                <a:r>
                  <a:rPr lang="en-US" dirty="0"/>
                  <a:t>Fig shows an example for scalar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421632"/>
              </a:xfrm>
              <a:blipFill>
                <a:blip r:embed="rId2"/>
                <a:stretch>
                  <a:fillRect l="-815" t="-4282" r="-593" b="-7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66B8-5E43-477C-AA1B-AD9C83A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296D20-6935-4DB3-91B0-911009BDE0B6}"/>
              </a:ext>
            </a:extLst>
          </p:cNvPr>
          <p:cNvSpPr/>
          <p:nvPr/>
        </p:nvSpPr>
        <p:spPr>
          <a:xfrm>
            <a:off x="2524986" y="3682236"/>
            <a:ext cx="4094028" cy="3092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C1D-7AC4-411C-9D97-62E6BE2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Logistic Regression for Binary Classification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8860"/>
                <a:ext cx="8610600" cy="23021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Consider a binary classification problem: an input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may be classified as a dog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𝑑𝑜𝑔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cat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use 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to map from the activation (also called the logit) to the output probability</a:t>
                </a:r>
              </a:p>
              <a:p>
                <a:r>
                  <a:rPr lang="en-US" dirty="0"/>
                  <a:t>In addition to binary classification at the output layer, sigmoid may also be used as the non-linear activation function in the hidden layers of a NN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8860"/>
                <a:ext cx="8610600" cy="2302147"/>
              </a:xfrm>
              <a:blipFill>
                <a:blip r:embed="rId3"/>
                <a:stretch>
                  <a:fillRect l="-637" t="-3979" b="-45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717E-AD1F-4A8E-8788-B400C446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AB14A16-97A0-4489-9AB4-15FBFB3DEA7E}"/>
              </a:ext>
            </a:extLst>
          </p:cNvPr>
          <p:cNvSpPr/>
          <p:nvPr/>
        </p:nvSpPr>
        <p:spPr>
          <a:xfrm>
            <a:off x="5425888" y="3812257"/>
            <a:ext cx="3564304" cy="267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A532D2-2C56-4E78-A1D4-25496D38EC95}"/>
              </a:ext>
            </a:extLst>
          </p:cNvPr>
          <p:cNvSpPr/>
          <p:nvPr/>
        </p:nvSpPr>
        <p:spPr>
          <a:xfrm>
            <a:off x="1822131" y="471834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3AF43-D038-420D-959E-BF0569462D70}"/>
              </a:ext>
            </a:extLst>
          </p:cNvPr>
          <p:cNvSpPr/>
          <p:nvPr/>
        </p:nvSpPr>
        <p:spPr>
          <a:xfrm>
            <a:off x="1254441" y="512410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758D43-5D85-4775-A765-35453419C28D}"/>
              </a:ext>
            </a:extLst>
          </p:cNvPr>
          <p:cNvSpPr/>
          <p:nvPr/>
        </p:nvSpPr>
        <p:spPr>
          <a:xfrm>
            <a:off x="1686876" y="502123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98BAD-7FFE-4145-9BDC-1B8B435B452F}"/>
              </a:ext>
            </a:extLst>
          </p:cNvPr>
          <p:cNvSpPr/>
          <p:nvPr/>
        </p:nvSpPr>
        <p:spPr>
          <a:xfrm>
            <a:off x="2142171" y="468976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1FDE13-9C1B-4858-A966-6EA66C95DDAC}"/>
              </a:ext>
            </a:extLst>
          </p:cNvPr>
          <p:cNvSpPr/>
          <p:nvPr/>
        </p:nvSpPr>
        <p:spPr>
          <a:xfrm>
            <a:off x="2039301" y="496980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420671-EC63-453C-AF56-3DCDE31A5F1B}"/>
              </a:ext>
            </a:extLst>
          </p:cNvPr>
          <p:cNvSpPr/>
          <p:nvPr/>
        </p:nvSpPr>
        <p:spPr>
          <a:xfrm>
            <a:off x="1470658" y="522697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2E7FB7-5C70-4BCE-92ED-785D80555A31}"/>
              </a:ext>
            </a:extLst>
          </p:cNvPr>
          <p:cNvSpPr/>
          <p:nvPr/>
        </p:nvSpPr>
        <p:spPr>
          <a:xfrm>
            <a:off x="2351721" y="496980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AF9919-FF6D-4133-996A-56AF76DD32A5}"/>
              </a:ext>
            </a:extLst>
          </p:cNvPr>
          <p:cNvSpPr/>
          <p:nvPr/>
        </p:nvSpPr>
        <p:spPr>
          <a:xfrm>
            <a:off x="1959291" y="525745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A9E2A3-3471-4EA2-92A0-8722171643F7}"/>
              </a:ext>
            </a:extLst>
          </p:cNvPr>
          <p:cNvSpPr/>
          <p:nvPr/>
        </p:nvSpPr>
        <p:spPr>
          <a:xfrm>
            <a:off x="1391601" y="471834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BC6791-D282-4D42-9765-9E2BC409F65D}"/>
              </a:ext>
            </a:extLst>
          </p:cNvPr>
          <p:cNvSpPr/>
          <p:nvPr/>
        </p:nvSpPr>
        <p:spPr>
          <a:xfrm>
            <a:off x="1686876" y="536032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6C6DB3-34E1-471C-81BF-F188A17E57FE}"/>
              </a:ext>
            </a:extLst>
          </p:cNvPr>
          <p:cNvSpPr/>
          <p:nvPr/>
        </p:nvSpPr>
        <p:spPr>
          <a:xfrm>
            <a:off x="1766886" y="448212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A6ED3B-CFC0-4848-AC5A-62E1E17C4271}"/>
              </a:ext>
            </a:extLst>
          </p:cNvPr>
          <p:cNvSpPr/>
          <p:nvPr/>
        </p:nvSpPr>
        <p:spPr>
          <a:xfrm>
            <a:off x="3311841" y="528222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300971-1C51-400C-AD35-DB630B1E67D4}"/>
              </a:ext>
            </a:extLst>
          </p:cNvPr>
          <p:cNvSpPr/>
          <p:nvPr/>
        </p:nvSpPr>
        <p:spPr>
          <a:xfrm>
            <a:off x="2744151" y="568798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54E34-ACD3-407B-BADA-360B1A430174}"/>
              </a:ext>
            </a:extLst>
          </p:cNvPr>
          <p:cNvSpPr/>
          <p:nvPr/>
        </p:nvSpPr>
        <p:spPr>
          <a:xfrm>
            <a:off x="3176586" y="558511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2C19AB-589B-4FA5-A251-6C4F2E2F0EA4}"/>
              </a:ext>
            </a:extLst>
          </p:cNvPr>
          <p:cNvSpPr/>
          <p:nvPr/>
        </p:nvSpPr>
        <p:spPr>
          <a:xfrm>
            <a:off x="3631881" y="525364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F209C3-8EC8-41EA-90BD-F2D1F7729A6D}"/>
              </a:ext>
            </a:extLst>
          </p:cNvPr>
          <p:cNvSpPr/>
          <p:nvPr/>
        </p:nvSpPr>
        <p:spPr>
          <a:xfrm>
            <a:off x="3529011" y="553368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7AB2C4-6CDE-4FD5-BB8F-25874D2F19B0}"/>
              </a:ext>
            </a:extLst>
          </p:cNvPr>
          <p:cNvSpPr/>
          <p:nvPr/>
        </p:nvSpPr>
        <p:spPr>
          <a:xfrm>
            <a:off x="2960368" y="579085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990CCC-FA4A-4795-A5E1-F1B597CD24FA}"/>
              </a:ext>
            </a:extLst>
          </p:cNvPr>
          <p:cNvSpPr/>
          <p:nvPr/>
        </p:nvSpPr>
        <p:spPr>
          <a:xfrm>
            <a:off x="3841431" y="553368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BC7862-7886-466A-B2C7-C1CD3CDC4C8A}"/>
              </a:ext>
            </a:extLst>
          </p:cNvPr>
          <p:cNvSpPr/>
          <p:nvPr/>
        </p:nvSpPr>
        <p:spPr>
          <a:xfrm>
            <a:off x="3449001" y="582133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3E7C83-6A29-4C32-ABA5-4325CF5C3AB2}"/>
              </a:ext>
            </a:extLst>
          </p:cNvPr>
          <p:cNvSpPr/>
          <p:nvPr/>
        </p:nvSpPr>
        <p:spPr>
          <a:xfrm>
            <a:off x="2881311" y="528222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CE4601-3628-42CE-B1C5-7C435EED71B7}"/>
              </a:ext>
            </a:extLst>
          </p:cNvPr>
          <p:cNvSpPr/>
          <p:nvPr/>
        </p:nvSpPr>
        <p:spPr>
          <a:xfrm>
            <a:off x="3176586" y="592420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A5A69A-6993-40EA-B03F-8096F5BAB0BB}"/>
              </a:ext>
            </a:extLst>
          </p:cNvPr>
          <p:cNvSpPr/>
          <p:nvPr/>
        </p:nvSpPr>
        <p:spPr>
          <a:xfrm>
            <a:off x="3256596" y="504600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EAB8F-459E-45DB-9B62-9CCD62714DC8}"/>
              </a:ext>
            </a:extLst>
          </p:cNvPr>
          <p:cNvCxnSpPr/>
          <p:nvPr/>
        </p:nvCxnSpPr>
        <p:spPr>
          <a:xfrm>
            <a:off x="690561" y="6535711"/>
            <a:ext cx="37947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4E1A01-FD02-4F00-8C0E-042E10A7DB10}"/>
              </a:ext>
            </a:extLst>
          </p:cNvPr>
          <p:cNvCxnSpPr/>
          <p:nvPr/>
        </p:nvCxnSpPr>
        <p:spPr>
          <a:xfrm flipV="1">
            <a:off x="690561" y="3932232"/>
            <a:ext cx="0" cy="26034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E385A3-3695-4775-85A2-9DC7592F88D7}"/>
              </a:ext>
            </a:extLst>
          </p:cNvPr>
          <p:cNvCxnSpPr/>
          <p:nvPr/>
        </p:nvCxnSpPr>
        <p:spPr>
          <a:xfrm flipV="1">
            <a:off x="1254441" y="4101121"/>
            <a:ext cx="2457450" cy="2343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D2F722-1304-4540-93FD-53F10263AB16}"/>
              </a:ext>
            </a:extLst>
          </p:cNvPr>
          <p:cNvSpPr txBox="1"/>
          <p:nvPr/>
        </p:nvSpPr>
        <p:spPr>
          <a:xfrm>
            <a:off x="1254441" y="389538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E9B8B9-52B5-4093-BF26-136B9894FA22}"/>
              </a:ext>
            </a:extLst>
          </p:cNvPr>
          <p:cNvSpPr txBox="1"/>
          <p:nvPr/>
        </p:nvSpPr>
        <p:spPr>
          <a:xfrm>
            <a:off x="3750941" y="48062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872570-8594-4085-BE61-17E9C2ABB8AD}"/>
              </a:ext>
            </a:extLst>
          </p:cNvPr>
          <p:cNvSpPr txBox="1"/>
          <p:nvPr/>
        </p:nvSpPr>
        <p:spPr>
          <a:xfrm rot="19061352">
            <a:off x="2611216" y="421982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48446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4AD5-B7F2-48E4-A388-4CB7F128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Common Activation Functions used in DL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E5FC-F635-49C5-9214-0B48B809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4817F-40D2-4CFD-8510-E05971AC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E8E145-6539-4E17-A117-36D9AF85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7142"/>
            <a:ext cx="9144000" cy="39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D3C8A-28B1-4978-AAFD-0FF3DF7336E0}"/>
              </a:ext>
            </a:extLst>
          </p:cNvPr>
          <p:cNvSpPr txBox="1"/>
          <p:nvPr/>
        </p:nvSpPr>
        <p:spPr>
          <a:xfrm>
            <a:off x="2257425" y="6553200"/>
            <a:ext cx="46291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https://laptrinhx.com/complete-guide-of-activation-functions-574622854/</a:t>
            </a:r>
          </a:p>
        </p:txBody>
      </p:sp>
    </p:spTree>
    <p:extLst>
      <p:ext uri="{BB962C8B-B14F-4D97-AF65-F5344CB8AC3E}">
        <p14:creationId xmlns:p14="http://schemas.microsoft.com/office/powerpoint/2010/main" val="419572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5677-C052-44F9-81F5-3E046E4F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2676-29A3-4FB5-B15F-45680E84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stack many hidden layers to form a DNN if we have enough data and computing power to train it</a:t>
            </a:r>
          </a:p>
          <a:p>
            <a:r>
              <a:rPr lang="en-US" dirty="0"/>
              <a:t>The high model capacity of DNN comes from non-linear mappings: hidden units must be followed by a non-linear activation function</a:t>
            </a:r>
          </a:p>
          <a:p>
            <a:pPr lvl="1"/>
            <a:r>
              <a:rPr lang="en-US" dirty="0"/>
              <a:t>Without non-linear activation functions, a DNN with many layers can be collapsed into an equivalent single-layer NN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2F169-5CEE-4446-AE8B-62A77F47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74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4385</TotalTime>
  <Words>2627</Words>
  <Application>Microsoft Office PowerPoint</Application>
  <PresentationFormat>On-screen Show (4:3)</PresentationFormat>
  <Paragraphs>320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Raleway</vt:lpstr>
      <vt:lpstr>Arial</vt:lpstr>
      <vt:lpstr>Cambria Math</vt:lpstr>
      <vt:lpstr>Times New Roman</vt:lpstr>
      <vt:lpstr>Default Design</vt:lpstr>
      <vt:lpstr>L3 Introduction to Machine Learning</vt:lpstr>
      <vt:lpstr>ML Taxonomy</vt:lpstr>
      <vt:lpstr>ML Taxonomy</vt:lpstr>
      <vt:lpstr>Training vs. Inference</vt:lpstr>
      <vt:lpstr>A Neuron and its Activation Function</vt:lpstr>
      <vt:lpstr>Linear Regression for Regression</vt:lpstr>
      <vt:lpstr>Logistic Regression for Binary Classification</vt:lpstr>
      <vt:lpstr>Common Activation Functions used in DL</vt:lpstr>
      <vt:lpstr>Deep Neural Networks</vt:lpstr>
      <vt:lpstr>Fully-Connected NNs</vt:lpstr>
      <vt:lpstr>Example: Two-Layer Fully-Connected NN for Solving XOR</vt:lpstr>
      <vt:lpstr>Setting # Layers and Their Sizes</vt:lpstr>
      <vt:lpstr>NN for Multi-Class Classification</vt:lpstr>
      <vt:lpstr>Cross-Entropy Loss for Multi-Class Classification</vt:lpstr>
      <vt:lpstr>Cross-Entropy Loss Example</vt:lpstr>
      <vt:lpstr>Example CV Task: Multi-Class Image Classification</vt:lpstr>
      <vt:lpstr>Binary Classification Metrics</vt:lpstr>
      <vt:lpstr>Example Confusion Matrix 1</vt:lpstr>
      <vt:lpstr>Example Confusion Matrix 2</vt:lpstr>
      <vt:lpstr>ROC Curve</vt:lpstr>
      <vt:lpstr>Confusion Matrix for Multi-Class Classification</vt:lpstr>
      <vt:lpstr>PowerPoint Presentation</vt:lpstr>
      <vt:lpstr>K-Fold Cross-Validation</vt:lpstr>
      <vt:lpstr>Gradient Descent</vt:lpstr>
      <vt:lpstr>Different GD Update Formulas</vt:lpstr>
      <vt:lpstr>Mini-batch Stochastic Gradient Descent</vt:lpstr>
      <vt:lpstr>Batch Normalization</vt:lpstr>
      <vt:lpstr>Hyperparameter Optimization</vt:lpstr>
      <vt:lpstr>The Loss Curve during Training</vt:lpstr>
      <vt:lpstr>Classification Accuracy</vt:lpstr>
      <vt:lpstr>Data Augmentation for Enlarging Training Dataset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296</cp:revision>
  <dcterms:created xsi:type="dcterms:W3CDTF">2020-03-21T16:53:45Z</dcterms:created>
  <dcterms:modified xsi:type="dcterms:W3CDTF">2021-04-06T20:23:40Z</dcterms:modified>
</cp:coreProperties>
</file>