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30" r:id="rId23"/>
    <p:sldId id="321" r:id="rId24"/>
    <p:sldId id="341" r:id="rId25"/>
    <p:sldId id="355" r:id="rId26"/>
    <p:sldId id="339" r:id="rId27"/>
    <p:sldId id="273" r:id="rId28"/>
    <p:sldId id="334" r:id="rId29"/>
    <p:sldId id="354" r:id="rId30"/>
    <p:sldId id="336" r:id="rId31"/>
    <p:sldId id="265" r:id="rId32"/>
    <p:sldId id="337" r:id="rId33"/>
    <p:sldId id="264" r:id="rId34"/>
    <p:sldId id="352" r:id="rId35"/>
    <p:sldId id="269" r:id="rId36"/>
    <p:sldId id="270" r:id="rId37"/>
    <p:sldId id="275" r:id="rId38"/>
    <p:sldId id="357" r:id="rId39"/>
    <p:sldId id="356" r:id="rId40"/>
    <p:sldId id="298" r:id="rId41"/>
    <p:sldId id="300" r:id="rId42"/>
    <p:sldId id="301" r:id="rId43"/>
    <p:sldId id="302" r:id="rId44"/>
    <p:sldId id="303" r:id="rId45"/>
    <p:sldId id="304" r:id="rId46"/>
    <p:sldId id="350" r:id="rId47"/>
    <p:sldId id="353" r:id="rId48"/>
    <p:sldId id="333" r:id="rId49"/>
    <p:sldId id="340" r:id="rId50"/>
    <p:sldId id="358" r:id="rId51"/>
    <p:sldId id="296"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7320" autoAdjust="0"/>
  </p:normalViewPr>
  <p:slideViewPr>
    <p:cSldViewPr snapToGrid="0" snapToObjects="1">
      <p:cViewPr varScale="1">
        <p:scale>
          <a:sx n="72" d="100"/>
          <a:sy n="72" d="100"/>
        </p:scale>
        <p:origin x="1757"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177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1.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49</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402354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6.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37.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Trees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417638"/>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92500" lnSpcReduction="2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2000" spc="44" dirty="0">
                <a:solidFill>
                  <a:srgbClr val="005493"/>
                </a:solidFill>
                <a:latin typeface="Arial" panose="020B0604020202020204" pitchFamily="34" charset="0"/>
                <a:cs typeface="Arial" panose="020B0604020202020204" pitchFamily="34" charset="0"/>
              </a:rPr>
              <a:t>Worst</a:t>
            </a:r>
            <a:r>
              <a:rPr sz="2000" spc="26" dirty="0">
                <a:solidFill>
                  <a:srgbClr val="005493"/>
                </a:solidFill>
                <a:latin typeface="Arial" panose="020B0604020202020204" pitchFamily="34" charset="0"/>
                <a:cs typeface="Arial" panose="020B0604020202020204" pitchFamily="34" charset="0"/>
              </a:rPr>
              <a:t> </a:t>
            </a:r>
            <a:r>
              <a:rPr sz="2000" spc="35" dirty="0">
                <a:solidFill>
                  <a:srgbClr val="005493"/>
                </a:solidFill>
                <a:latin typeface="Arial" panose="020B0604020202020204" pitchFamily="34" charset="0"/>
                <a:cs typeface="Arial" panose="020B0604020202020204" pitchFamily="34" charset="0"/>
              </a:rPr>
              <a:t>case.	</a:t>
            </a:r>
            <a:r>
              <a:rPr sz="2000" spc="101" dirty="0">
                <a:latin typeface="Arial" panose="020B0604020202020204" pitchFamily="34" charset="0"/>
                <a:cs typeface="Arial" panose="020B0604020202020204" pitchFamily="34" charset="0"/>
              </a:rPr>
              <a:t>Number </a:t>
            </a:r>
            <a:r>
              <a:rPr sz="2000" spc="57" dirty="0">
                <a:latin typeface="Arial" panose="020B0604020202020204" pitchFamily="34" charset="0"/>
                <a:cs typeface="Arial" panose="020B0604020202020204" pitchFamily="34" charset="0"/>
              </a:rPr>
              <a:t>of </a:t>
            </a:r>
            <a:r>
              <a:rPr sz="2000" spc="84" dirty="0">
                <a:latin typeface="Arial" panose="020B0604020202020204" pitchFamily="34" charset="0"/>
                <a:cs typeface="Arial" panose="020B0604020202020204" pitchFamily="34" charset="0"/>
              </a:rPr>
              <a:t>compares is</a:t>
            </a:r>
            <a:r>
              <a:rPr sz="2000" spc="-159"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quadratic.</a:t>
            </a:r>
            <a:endParaRPr sz="2000" dirty="0">
              <a:latin typeface="Arial" panose="020B0604020202020204" pitchFamily="34" charset="0"/>
              <a:cs typeface="Arial" panose="020B0604020202020204" pitchFamily="34" charset="0"/>
            </a:endParaRPr>
          </a:p>
          <a:p>
            <a:pPr marL="56032">
              <a:lnSpc>
                <a:spcPts val="2691"/>
              </a:lnSpc>
            </a:pPr>
            <a:r>
              <a:rPr sz="4800" baseline="-10185" dirty="0">
                <a:latin typeface="Arial" panose="020B0604020202020204" pitchFamily="34" charset="0"/>
                <a:cs typeface="Arial" panose="020B0604020202020204" pitchFamily="34" charset="0"/>
              </a:rPr>
              <a:t>・</a:t>
            </a:r>
            <a:r>
              <a:rPr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a:t>
            </a:r>
            <a:r>
              <a:rPr sz="2000" i="1"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 </a:t>
            </a:r>
            <a:r>
              <a:rPr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sz="2000" i="1" dirty="0">
                <a:latin typeface="Arial" panose="020B0604020202020204" pitchFamily="34" charset="0"/>
                <a:cs typeface="Arial" panose="020B0604020202020204" pitchFamily="34" charset="0"/>
              </a:rPr>
              <a:t> </a:t>
            </a:r>
            <a:r>
              <a:rPr sz="2000" spc="199" dirty="0">
                <a:latin typeface="Arial" panose="020B0604020202020204" pitchFamily="34" charset="0"/>
                <a:cs typeface="Arial" panose="020B0604020202020204" pitchFamily="34" charset="0"/>
              </a:rPr>
              <a:t>-</a:t>
            </a:r>
            <a:r>
              <a:rPr sz="2000" spc="-163"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1) + </a:t>
            </a:r>
            <a:r>
              <a:rPr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sz="2000" i="1" spc="-4" dirty="0">
                <a:latin typeface="Arial" panose="020B0604020202020204" pitchFamily="34" charset="0"/>
                <a:cs typeface="Arial" panose="020B0604020202020204" pitchFamily="34" charset="0"/>
              </a:rPr>
              <a:t> </a:t>
            </a:r>
            <a:r>
              <a:rPr sz="2000" spc="199" dirty="0">
                <a:latin typeface="Arial" panose="020B0604020202020204" pitchFamily="34" charset="0"/>
                <a:cs typeface="Arial" panose="020B0604020202020204" pitchFamily="34" charset="0"/>
              </a:rPr>
              <a:t>-</a:t>
            </a:r>
            <a:r>
              <a:rPr sz="2000" spc="-163"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2)  + … + 1</a:t>
            </a:r>
            <a:r>
              <a:rPr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sz="2000" i="1" spc="-132" dirty="0">
                <a:latin typeface="Arial" panose="020B0604020202020204" pitchFamily="34" charset="0"/>
                <a:cs typeface="Arial" panose="020B0604020202020204" pitchFamily="34" charset="0"/>
              </a:rPr>
              <a:t> </a:t>
            </a:r>
            <a:r>
              <a:rPr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a:t>
            </a:r>
          </a:p>
          <a:p>
            <a:pPr marL="56032">
              <a:lnSpc>
                <a:spcPts val="2881"/>
              </a:lnSpc>
            </a:pPr>
            <a:r>
              <a:rPr sz="4800" baseline="-12037" dirty="0">
                <a:latin typeface="Arial" panose="020B0604020202020204" pitchFamily="34" charset="0"/>
                <a:cs typeface="Arial" panose="020B0604020202020204" pitchFamily="34" charset="0"/>
              </a:rPr>
              <a:t>・</a:t>
            </a:r>
            <a:r>
              <a:rPr sz="2000" spc="93" dirty="0">
                <a:latin typeface="Arial" panose="020B0604020202020204" pitchFamily="34" charset="0"/>
                <a:cs typeface="Arial" panose="020B0604020202020204" pitchFamily="34" charset="0"/>
              </a:rPr>
              <a:t>More</a:t>
            </a:r>
            <a:r>
              <a:rPr sz="2000" spc="22"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likely</a:t>
            </a:r>
            <a:r>
              <a:rPr sz="2000" spc="22" dirty="0">
                <a:latin typeface="Arial" panose="020B0604020202020204" pitchFamily="34" charset="0"/>
                <a:cs typeface="Arial" panose="020B0604020202020204" pitchFamily="34" charset="0"/>
              </a:rPr>
              <a:t> that </a:t>
            </a:r>
            <a:r>
              <a:rPr sz="2000" spc="97" dirty="0">
                <a:latin typeface="Arial" panose="020B0604020202020204" pitchFamily="34" charset="0"/>
                <a:cs typeface="Arial" panose="020B0604020202020204" pitchFamily="34" charset="0"/>
              </a:rPr>
              <a:t>your</a:t>
            </a:r>
            <a:r>
              <a:rPr sz="2000" spc="26" dirty="0">
                <a:latin typeface="Arial" panose="020B0604020202020204" pitchFamily="34" charset="0"/>
                <a:cs typeface="Arial" panose="020B0604020202020204" pitchFamily="34" charset="0"/>
              </a:rPr>
              <a:t> </a:t>
            </a:r>
            <a:r>
              <a:rPr sz="2000" spc="71" dirty="0">
                <a:latin typeface="Arial" panose="020B0604020202020204" pitchFamily="34" charset="0"/>
                <a:cs typeface="Arial" panose="020B0604020202020204" pitchFamily="34" charset="0"/>
              </a:rPr>
              <a:t>computer</a:t>
            </a:r>
            <a:r>
              <a:rPr sz="2000" spc="22" dirty="0">
                <a:latin typeface="Arial" panose="020B0604020202020204" pitchFamily="34" charset="0"/>
                <a:cs typeface="Arial" panose="020B0604020202020204" pitchFamily="34" charset="0"/>
              </a:rPr>
              <a:t> </a:t>
            </a:r>
            <a:r>
              <a:rPr sz="2000" spc="84" dirty="0">
                <a:latin typeface="Arial" panose="020B0604020202020204" pitchFamily="34" charset="0"/>
                <a:cs typeface="Arial" panose="020B0604020202020204" pitchFamily="34" charset="0"/>
              </a:rPr>
              <a:t>is</a:t>
            </a:r>
            <a:r>
              <a:rPr sz="2000" spc="22" dirty="0">
                <a:latin typeface="Arial" panose="020B0604020202020204" pitchFamily="34" charset="0"/>
                <a:cs typeface="Arial" panose="020B0604020202020204" pitchFamily="34" charset="0"/>
              </a:rPr>
              <a:t> </a:t>
            </a:r>
            <a:r>
              <a:rPr sz="2000" spc="75" dirty="0">
                <a:latin typeface="Arial" panose="020B0604020202020204" pitchFamily="34" charset="0"/>
                <a:cs typeface="Arial" panose="020B0604020202020204" pitchFamily="34" charset="0"/>
              </a:rPr>
              <a:t>struck</a:t>
            </a:r>
            <a:r>
              <a:rPr sz="2000" spc="26" dirty="0">
                <a:latin typeface="Arial" panose="020B0604020202020204" pitchFamily="34" charset="0"/>
                <a:cs typeface="Arial" panose="020B0604020202020204" pitchFamily="34" charset="0"/>
              </a:rPr>
              <a:t> </a:t>
            </a:r>
            <a:r>
              <a:rPr sz="2000" spc="115" dirty="0">
                <a:latin typeface="Arial" panose="020B0604020202020204" pitchFamily="34" charset="0"/>
                <a:cs typeface="Arial" panose="020B0604020202020204" pitchFamily="34" charset="0"/>
              </a:rPr>
              <a:t>by</a:t>
            </a:r>
            <a:r>
              <a:rPr sz="2000" spc="22" dirty="0">
                <a:latin typeface="Arial" panose="020B0604020202020204" pitchFamily="34" charset="0"/>
                <a:cs typeface="Arial" panose="020B0604020202020204" pitchFamily="34" charset="0"/>
              </a:rPr>
              <a:t> </a:t>
            </a:r>
            <a:r>
              <a:rPr sz="2000" spc="75" dirty="0">
                <a:latin typeface="Arial" panose="020B0604020202020204" pitchFamily="34" charset="0"/>
                <a:cs typeface="Arial" panose="020B0604020202020204" pitchFamily="34" charset="0"/>
              </a:rPr>
              <a:t>lightning</a:t>
            </a:r>
            <a:r>
              <a:rPr sz="2000" spc="22" dirty="0">
                <a:latin typeface="Arial" panose="020B0604020202020204" pitchFamily="34" charset="0"/>
                <a:cs typeface="Arial" panose="020B0604020202020204" pitchFamily="34" charset="0"/>
              </a:rPr>
              <a:t> bolt.</a:t>
            </a:r>
            <a:endParaRPr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2000" spc="79" dirty="0">
                <a:solidFill>
                  <a:srgbClr val="005493"/>
                </a:solidFill>
                <a:latin typeface="Arial" panose="020B0604020202020204" pitchFamily="34" charset="0"/>
                <a:cs typeface="Arial" panose="020B0604020202020204" pitchFamily="34" charset="0"/>
              </a:rPr>
              <a:t>Average</a:t>
            </a:r>
            <a:r>
              <a:rPr sz="2000" spc="31" dirty="0">
                <a:solidFill>
                  <a:srgbClr val="005493"/>
                </a:solidFill>
                <a:latin typeface="Arial" panose="020B0604020202020204" pitchFamily="34" charset="0"/>
                <a:cs typeface="Arial" panose="020B0604020202020204" pitchFamily="34" charset="0"/>
              </a:rPr>
              <a:t> </a:t>
            </a:r>
            <a:r>
              <a:rPr sz="2000" spc="35" dirty="0">
                <a:solidFill>
                  <a:srgbClr val="005493"/>
                </a:solidFill>
                <a:latin typeface="Arial" panose="020B0604020202020204" pitchFamily="34" charset="0"/>
                <a:cs typeface="Arial" panose="020B0604020202020204" pitchFamily="34" charset="0"/>
              </a:rPr>
              <a:t>case.	</a:t>
            </a:r>
            <a:r>
              <a:rPr sz="2000" spc="101" dirty="0">
                <a:latin typeface="Arial" panose="020B0604020202020204" pitchFamily="34" charset="0"/>
                <a:cs typeface="Arial" panose="020B0604020202020204" pitchFamily="34" charset="0"/>
              </a:rPr>
              <a:t>Number </a:t>
            </a:r>
            <a:r>
              <a:rPr sz="2000" spc="57" dirty="0">
                <a:latin typeface="Arial" panose="020B0604020202020204" pitchFamily="34" charset="0"/>
                <a:cs typeface="Arial" panose="020B0604020202020204" pitchFamily="34" charset="0"/>
              </a:rPr>
              <a:t>of </a:t>
            </a:r>
            <a:r>
              <a:rPr sz="2000" spc="84" dirty="0">
                <a:latin typeface="Arial" panose="020B0604020202020204" pitchFamily="34" charset="0"/>
                <a:cs typeface="Arial" panose="020B0604020202020204" pitchFamily="34" charset="0"/>
              </a:rPr>
              <a:t>compares is </a:t>
            </a:r>
            <a:r>
              <a:rPr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a:t>
            </a:r>
            <a:r>
              <a:rPr sz="2000" i="1" dirty="0">
                <a:latin typeface="Arial" panose="020B0604020202020204" pitchFamily="34" charset="0"/>
                <a:cs typeface="Arial" panose="020B0604020202020204" pitchFamily="34" charset="0"/>
              </a:rPr>
              <a:t> </a:t>
            </a:r>
            <a:r>
              <a:rPr sz="2000" spc="-4" dirty="0">
                <a:latin typeface="Arial" panose="020B0604020202020204" pitchFamily="34" charset="0"/>
                <a:cs typeface="Arial" panose="020B0604020202020204" pitchFamily="34" charset="0"/>
              </a:rPr>
              <a:t>l</a:t>
            </a:r>
            <a:r>
              <a:rPr lang="en-GB" sz="2000" spc="-4" dirty="0">
                <a:latin typeface="Arial" panose="020B0604020202020204" pitchFamily="34" charset="0"/>
                <a:cs typeface="Arial" panose="020B0604020202020204" pitchFamily="34" charset="0"/>
              </a:rPr>
              <a:t>o</a:t>
            </a:r>
            <a:r>
              <a:rPr sz="2000" spc="-4" dirty="0">
                <a:latin typeface="Arial" panose="020B0604020202020204" pitchFamily="34" charset="0"/>
                <a:cs typeface="Arial" panose="020B0604020202020204" pitchFamily="34" charset="0"/>
              </a:rPr>
              <a:t>g</a:t>
            </a:r>
            <a:r>
              <a:rPr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sz="2000" spc="-40" dirty="0">
                <a:solidFill>
                  <a:srgbClr val="005493"/>
                </a:solidFill>
                <a:latin typeface="Arial" panose="020B0604020202020204" pitchFamily="34" charset="0"/>
                <a:cs typeface="Arial" panose="020B0604020202020204" pitchFamily="34" charset="0"/>
              </a:rPr>
              <a:t>.</a:t>
            </a:r>
            <a:endParaRPr sz="2000" dirty="0">
              <a:latin typeface="Arial" panose="020B0604020202020204" pitchFamily="34" charset="0"/>
              <a:cs typeface="Arial" panose="020B0604020202020204" pitchFamily="34" charset="0"/>
            </a:endParaRPr>
          </a:p>
          <a:p>
            <a:pPr marL="56032">
              <a:lnSpc>
                <a:spcPts val="2691"/>
              </a:lnSpc>
            </a:pPr>
            <a:r>
              <a:rPr sz="4800" baseline="-12037" dirty="0">
                <a:latin typeface="Arial" panose="020B0604020202020204" pitchFamily="34" charset="0"/>
                <a:cs typeface="Arial" panose="020B0604020202020204" pitchFamily="34" charset="0"/>
              </a:rPr>
              <a:t>・</a:t>
            </a:r>
            <a:r>
              <a:rPr sz="2000" spc="150" dirty="0">
                <a:latin typeface="Arial" panose="020B0604020202020204" pitchFamily="34" charset="0"/>
                <a:cs typeface="Arial" panose="020B0604020202020204" pitchFamily="34" charset="0"/>
              </a:rPr>
              <a:t>39%</a:t>
            </a:r>
            <a:r>
              <a:rPr sz="2000" spc="18" dirty="0">
                <a:latin typeface="Arial" panose="020B0604020202020204" pitchFamily="34" charset="0"/>
                <a:cs typeface="Arial" panose="020B0604020202020204" pitchFamily="34" charset="0"/>
              </a:rPr>
              <a:t> </a:t>
            </a:r>
            <a:r>
              <a:rPr sz="2000" spc="75" dirty="0">
                <a:latin typeface="Arial" panose="020B0604020202020204" pitchFamily="34" charset="0"/>
                <a:cs typeface="Arial" panose="020B0604020202020204" pitchFamily="34" charset="0"/>
              </a:rPr>
              <a:t>more</a:t>
            </a:r>
            <a:r>
              <a:rPr sz="2000" spc="22" dirty="0">
                <a:latin typeface="Arial" panose="020B0604020202020204" pitchFamily="34" charset="0"/>
                <a:cs typeface="Arial" panose="020B0604020202020204" pitchFamily="34" charset="0"/>
              </a:rPr>
              <a:t> </a:t>
            </a:r>
            <a:r>
              <a:rPr sz="2000" spc="84" dirty="0">
                <a:latin typeface="Arial" panose="020B0604020202020204" pitchFamily="34" charset="0"/>
                <a:cs typeface="Arial" panose="020B0604020202020204" pitchFamily="34" charset="0"/>
              </a:rPr>
              <a:t>compares</a:t>
            </a:r>
            <a:r>
              <a:rPr sz="2000" spc="22"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than</a:t>
            </a:r>
            <a:r>
              <a:rPr sz="2000" spc="22"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mergesort.</a:t>
            </a:r>
            <a:endParaRPr sz="2000" dirty="0">
              <a:latin typeface="Arial" panose="020B0604020202020204" pitchFamily="34" charset="0"/>
              <a:cs typeface="Arial" panose="020B0604020202020204" pitchFamily="34" charset="0"/>
            </a:endParaRPr>
          </a:p>
          <a:p>
            <a:pPr marL="56032">
              <a:lnSpc>
                <a:spcPts val="2881"/>
              </a:lnSpc>
            </a:pPr>
            <a:r>
              <a:rPr sz="4800" baseline="-12037" dirty="0">
                <a:latin typeface="Arial" panose="020B0604020202020204" pitchFamily="34" charset="0"/>
                <a:cs typeface="Arial" panose="020B0604020202020204" pitchFamily="34" charset="0"/>
              </a:rPr>
              <a:t>・</a:t>
            </a:r>
            <a:r>
              <a:rPr sz="2000" spc="31" dirty="0">
                <a:solidFill>
                  <a:srgbClr val="8D3124"/>
                </a:solidFill>
                <a:latin typeface="Arial" panose="020B0604020202020204" pitchFamily="34" charset="0"/>
                <a:cs typeface="Arial" panose="020B0604020202020204" pitchFamily="34" charset="0"/>
              </a:rPr>
              <a:t>But</a:t>
            </a:r>
            <a:r>
              <a:rPr sz="2000" spc="26" dirty="0">
                <a:solidFill>
                  <a:srgbClr val="8D3124"/>
                </a:solidFill>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faster</a:t>
            </a:r>
            <a:r>
              <a:rPr sz="2000" spc="31"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than</a:t>
            </a:r>
            <a:r>
              <a:rPr sz="2000" spc="26" dirty="0">
                <a:latin typeface="Arial" panose="020B0604020202020204" pitchFamily="34" charset="0"/>
                <a:cs typeface="Arial" panose="020B0604020202020204" pitchFamily="34" charset="0"/>
              </a:rPr>
              <a:t> </a:t>
            </a:r>
            <a:r>
              <a:rPr sz="2000" spc="75" dirty="0">
                <a:latin typeface="Arial" panose="020B0604020202020204" pitchFamily="34" charset="0"/>
                <a:cs typeface="Arial" panose="020B0604020202020204" pitchFamily="34" charset="0"/>
              </a:rPr>
              <a:t>mergesort</a:t>
            </a:r>
            <a:r>
              <a:rPr sz="2000" spc="31" dirty="0">
                <a:latin typeface="Arial" panose="020B0604020202020204" pitchFamily="34" charset="0"/>
                <a:cs typeface="Arial" panose="020B0604020202020204" pitchFamily="34" charset="0"/>
              </a:rPr>
              <a:t> </a:t>
            </a:r>
            <a:r>
              <a:rPr sz="2000" spc="62" dirty="0">
                <a:latin typeface="Arial" panose="020B0604020202020204" pitchFamily="34" charset="0"/>
                <a:cs typeface="Arial" panose="020B0604020202020204" pitchFamily="34" charset="0"/>
              </a:rPr>
              <a:t>in</a:t>
            </a:r>
            <a:r>
              <a:rPr sz="2000" spc="26" dirty="0">
                <a:latin typeface="Arial" panose="020B0604020202020204" pitchFamily="34" charset="0"/>
                <a:cs typeface="Arial" panose="020B0604020202020204" pitchFamily="34" charset="0"/>
              </a:rPr>
              <a:t> </a:t>
            </a:r>
            <a:r>
              <a:rPr sz="2000" spc="31" dirty="0">
                <a:latin typeface="Arial" panose="020B0604020202020204" pitchFamily="34" charset="0"/>
                <a:cs typeface="Arial" panose="020B0604020202020204" pitchFamily="34" charset="0"/>
              </a:rPr>
              <a:t>practice </a:t>
            </a:r>
            <a:r>
              <a:rPr sz="2000" spc="71" dirty="0">
                <a:latin typeface="Arial" panose="020B0604020202020204" pitchFamily="34" charset="0"/>
                <a:cs typeface="Arial" panose="020B0604020202020204" pitchFamily="34" charset="0"/>
              </a:rPr>
              <a:t>because</a:t>
            </a:r>
            <a:r>
              <a:rPr sz="2000" spc="31"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of</a:t>
            </a:r>
            <a:r>
              <a:rPr sz="2000" spc="26" dirty="0">
                <a:latin typeface="Arial" panose="020B0604020202020204" pitchFamily="34" charset="0"/>
                <a:cs typeface="Arial" panose="020B0604020202020204" pitchFamily="34" charset="0"/>
              </a:rPr>
              <a:t> </a:t>
            </a:r>
            <a:r>
              <a:rPr sz="2000" spc="84" dirty="0">
                <a:latin typeface="Arial" panose="020B0604020202020204" pitchFamily="34" charset="0"/>
                <a:cs typeface="Arial" panose="020B0604020202020204" pitchFamily="34" charset="0"/>
              </a:rPr>
              <a:t>less</a:t>
            </a:r>
            <a:r>
              <a:rPr sz="2000" spc="31" dirty="0">
                <a:latin typeface="Arial" panose="020B0604020202020204" pitchFamily="34" charset="0"/>
                <a:cs typeface="Arial" panose="020B0604020202020204" pitchFamily="34" charset="0"/>
              </a:rPr>
              <a:t> </a:t>
            </a:r>
            <a:r>
              <a:rPr sz="2000" spc="40" dirty="0">
                <a:latin typeface="Arial" panose="020B0604020202020204" pitchFamily="34" charset="0"/>
                <a:cs typeface="Arial" panose="020B0604020202020204" pitchFamily="34" charset="0"/>
              </a:rPr>
              <a:t>data</a:t>
            </a:r>
            <a:r>
              <a:rPr sz="2000" spc="26" dirty="0">
                <a:latin typeface="Arial" panose="020B0604020202020204" pitchFamily="34" charset="0"/>
                <a:cs typeface="Arial" panose="020B0604020202020204" pitchFamily="34" charset="0"/>
              </a:rPr>
              <a:t> </a:t>
            </a:r>
            <a:r>
              <a:rPr sz="2000" spc="66" dirty="0">
                <a:latin typeface="Arial" panose="020B0604020202020204" pitchFamily="34" charset="0"/>
                <a:cs typeface="Arial" panose="020B0604020202020204" pitchFamily="34" charset="0"/>
              </a:rPr>
              <a:t>movement.</a:t>
            </a:r>
            <a:endParaRPr sz="2000" dirty="0">
              <a:latin typeface="Arial" panose="020B0604020202020204" pitchFamily="34" charset="0"/>
              <a:cs typeface="Arial" panose="020B0604020202020204" pitchFamily="34" charset="0"/>
            </a:endParaRPr>
          </a:p>
          <a:p>
            <a:pPr marL="11206">
              <a:lnSpc>
                <a:spcPts val="1716"/>
              </a:lnSpc>
              <a:spcBef>
                <a:spcPts val="3048"/>
              </a:spcBef>
            </a:pPr>
            <a:r>
              <a:rPr sz="2000" spc="106" dirty="0">
                <a:solidFill>
                  <a:srgbClr val="005493"/>
                </a:solidFill>
                <a:latin typeface="Arial" panose="020B0604020202020204" pitchFamily="34" charset="0"/>
                <a:cs typeface="Arial" panose="020B0604020202020204" pitchFamily="34" charset="0"/>
              </a:rPr>
              <a:t>Random</a:t>
            </a:r>
            <a:r>
              <a:rPr sz="2000" spc="18" dirty="0">
                <a:solidFill>
                  <a:srgbClr val="005493"/>
                </a:solidFill>
                <a:latin typeface="Arial" panose="020B0604020202020204" pitchFamily="34" charset="0"/>
                <a:cs typeface="Arial" panose="020B0604020202020204" pitchFamily="34" charset="0"/>
              </a:rPr>
              <a:t> </a:t>
            </a:r>
            <a:r>
              <a:rPr sz="2000" spc="35" dirty="0">
                <a:solidFill>
                  <a:srgbClr val="005493"/>
                </a:solidFill>
                <a:latin typeface="Arial" panose="020B0604020202020204" pitchFamily="34" charset="0"/>
                <a:cs typeface="Arial" panose="020B0604020202020204" pitchFamily="34" charset="0"/>
              </a:rPr>
              <a:t>shuffle.</a:t>
            </a:r>
            <a:endParaRPr sz="2000" dirty="0">
              <a:latin typeface="Arial" panose="020B0604020202020204" pitchFamily="34" charset="0"/>
              <a:cs typeface="Arial" panose="020B0604020202020204" pitchFamily="34" charset="0"/>
            </a:endParaRPr>
          </a:p>
          <a:p>
            <a:pPr marL="56032">
              <a:lnSpc>
                <a:spcPts val="2691"/>
              </a:lnSpc>
            </a:pPr>
            <a:r>
              <a:rPr sz="4800" baseline="-12037" dirty="0">
                <a:latin typeface="Arial" panose="020B0604020202020204" pitchFamily="34" charset="0"/>
                <a:cs typeface="Arial" panose="020B0604020202020204" pitchFamily="34" charset="0"/>
              </a:rPr>
              <a:t>・</a:t>
            </a:r>
            <a:r>
              <a:rPr sz="2000" spc="44" dirty="0">
                <a:latin typeface="Arial" panose="020B0604020202020204" pitchFamily="34" charset="0"/>
                <a:cs typeface="Arial" panose="020B0604020202020204" pitchFamily="34" charset="0"/>
              </a:rPr>
              <a:t>Probabilistic</a:t>
            </a:r>
            <a:r>
              <a:rPr sz="2000" spc="18"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guarantee</a:t>
            </a:r>
            <a:r>
              <a:rPr sz="2000" spc="22" dirty="0">
                <a:latin typeface="Arial" panose="020B0604020202020204" pitchFamily="34" charset="0"/>
                <a:cs typeface="Arial" panose="020B0604020202020204" pitchFamily="34" charset="0"/>
              </a:rPr>
              <a:t> </a:t>
            </a:r>
            <a:r>
              <a:rPr sz="2000" spc="75" dirty="0">
                <a:latin typeface="Arial" panose="020B0604020202020204" pitchFamily="34" charset="0"/>
                <a:cs typeface="Arial" panose="020B0604020202020204" pitchFamily="34" charset="0"/>
              </a:rPr>
              <a:t>against</a:t>
            </a:r>
            <a:r>
              <a:rPr sz="2000" spc="22" dirty="0">
                <a:latin typeface="Arial" panose="020B0604020202020204" pitchFamily="34" charset="0"/>
                <a:cs typeface="Arial" panose="020B0604020202020204" pitchFamily="34" charset="0"/>
              </a:rPr>
              <a:t> </a:t>
            </a:r>
            <a:r>
              <a:rPr sz="2000" spc="88" dirty="0">
                <a:latin typeface="Arial" panose="020B0604020202020204" pitchFamily="34" charset="0"/>
                <a:cs typeface="Arial" panose="020B0604020202020204" pitchFamily="34" charset="0"/>
              </a:rPr>
              <a:t>worst</a:t>
            </a:r>
            <a:r>
              <a:rPr sz="2000" spc="22" dirty="0">
                <a:latin typeface="Arial" panose="020B0604020202020204" pitchFamily="34" charset="0"/>
                <a:cs typeface="Arial" panose="020B0604020202020204" pitchFamily="34" charset="0"/>
              </a:rPr>
              <a:t> </a:t>
            </a:r>
            <a:r>
              <a:rPr sz="2000" spc="35" dirty="0">
                <a:latin typeface="Arial" panose="020B0604020202020204" pitchFamily="34" charset="0"/>
                <a:cs typeface="Arial" panose="020B0604020202020204" pitchFamily="34" charset="0"/>
              </a:rPr>
              <a:t>case.</a:t>
            </a:r>
            <a:endParaRPr sz="2000" dirty="0">
              <a:latin typeface="Arial" panose="020B0604020202020204" pitchFamily="34" charset="0"/>
              <a:cs typeface="Arial" panose="020B0604020202020204" pitchFamily="34" charset="0"/>
            </a:endParaRPr>
          </a:p>
          <a:p>
            <a:pPr marL="56032">
              <a:lnSpc>
                <a:spcPts val="2881"/>
              </a:lnSpc>
            </a:pPr>
            <a:r>
              <a:rPr sz="4800" baseline="-12037" dirty="0">
                <a:latin typeface="Arial" panose="020B0604020202020204" pitchFamily="34" charset="0"/>
                <a:cs typeface="Arial" panose="020B0604020202020204" pitchFamily="34" charset="0"/>
              </a:rPr>
              <a:t>・</a:t>
            </a:r>
            <a:r>
              <a:rPr sz="2000" spc="79" dirty="0">
                <a:latin typeface="Arial" panose="020B0604020202020204" pitchFamily="34" charset="0"/>
                <a:cs typeface="Arial" panose="020B0604020202020204" pitchFamily="34" charset="0"/>
              </a:rPr>
              <a:t>Basis</a:t>
            </a:r>
            <a:r>
              <a:rPr sz="2000" spc="22" dirty="0">
                <a:latin typeface="Arial" panose="020B0604020202020204" pitchFamily="34" charset="0"/>
                <a:cs typeface="Arial" panose="020B0604020202020204" pitchFamily="34" charset="0"/>
              </a:rPr>
              <a:t> </a:t>
            </a:r>
            <a:r>
              <a:rPr sz="2000" spc="49" dirty="0">
                <a:latin typeface="Arial" panose="020B0604020202020204" pitchFamily="34" charset="0"/>
                <a:cs typeface="Arial" panose="020B0604020202020204" pitchFamily="34" charset="0"/>
              </a:rPr>
              <a:t>for</a:t>
            </a:r>
            <a:r>
              <a:rPr sz="2000" spc="22" dirty="0">
                <a:latin typeface="Arial" panose="020B0604020202020204" pitchFamily="34" charset="0"/>
                <a:cs typeface="Arial" panose="020B0604020202020204" pitchFamily="34" charset="0"/>
              </a:rPr>
              <a:t> </a:t>
            </a:r>
            <a:r>
              <a:rPr sz="2000" spc="71" dirty="0">
                <a:latin typeface="Arial" panose="020B0604020202020204" pitchFamily="34" charset="0"/>
                <a:cs typeface="Arial" panose="020B0604020202020204" pitchFamily="34" charset="0"/>
              </a:rPr>
              <a:t>math</a:t>
            </a:r>
            <a:r>
              <a:rPr sz="2000" spc="26" dirty="0">
                <a:latin typeface="Arial" panose="020B0604020202020204" pitchFamily="34" charset="0"/>
                <a:cs typeface="Arial" panose="020B0604020202020204" pitchFamily="34" charset="0"/>
              </a:rPr>
              <a:t> </a:t>
            </a:r>
            <a:r>
              <a:rPr sz="2000" spc="84" dirty="0">
                <a:latin typeface="Arial" panose="020B0604020202020204" pitchFamily="34" charset="0"/>
                <a:cs typeface="Arial" panose="020B0604020202020204" pitchFamily="34" charset="0"/>
              </a:rPr>
              <a:t>model</a:t>
            </a:r>
            <a:r>
              <a:rPr sz="2000" spc="22" dirty="0">
                <a:latin typeface="Arial" panose="020B0604020202020204" pitchFamily="34" charset="0"/>
                <a:cs typeface="Arial" panose="020B0604020202020204" pitchFamily="34" charset="0"/>
              </a:rPr>
              <a:t> that</a:t>
            </a:r>
            <a:r>
              <a:rPr sz="2000" spc="26" dirty="0">
                <a:latin typeface="Arial" panose="020B0604020202020204" pitchFamily="34" charset="0"/>
                <a:cs typeface="Arial" panose="020B0604020202020204" pitchFamily="34" charset="0"/>
              </a:rPr>
              <a:t> </a:t>
            </a:r>
            <a:r>
              <a:rPr sz="2000" spc="66" dirty="0">
                <a:latin typeface="Arial" panose="020B0604020202020204" pitchFamily="34" charset="0"/>
                <a:cs typeface="Arial" panose="020B0604020202020204" pitchFamily="34" charset="0"/>
              </a:rPr>
              <a:t>can</a:t>
            </a:r>
            <a:r>
              <a:rPr sz="2000" spc="22" dirty="0">
                <a:latin typeface="Arial" panose="020B0604020202020204" pitchFamily="34" charset="0"/>
                <a:cs typeface="Arial" panose="020B0604020202020204" pitchFamily="34" charset="0"/>
              </a:rPr>
              <a:t> </a:t>
            </a:r>
            <a:r>
              <a:rPr sz="2000" spc="66" dirty="0">
                <a:latin typeface="Arial" panose="020B0604020202020204" pitchFamily="34" charset="0"/>
                <a:cs typeface="Arial" panose="020B0604020202020204" pitchFamily="34" charset="0"/>
              </a:rPr>
              <a:t>be</a:t>
            </a:r>
            <a:r>
              <a:rPr sz="2000" spc="26" dirty="0">
                <a:latin typeface="Arial" panose="020B0604020202020204" pitchFamily="34" charset="0"/>
                <a:cs typeface="Arial" panose="020B0604020202020204" pitchFamily="34" charset="0"/>
              </a:rPr>
              <a:t> </a:t>
            </a:r>
            <a:r>
              <a:rPr sz="2000" spc="44" dirty="0">
                <a:latin typeface="Arial" panose="020B0604020202020204" pitchFamily="34" charset="0"/>
                <a:cs typeface="Arial" panose="020B0604020202020204" pitchFamily="34" charset="0"/>
              </a:rPr>
              <a:t>validated</a:t>
            </a:r>
            <a:r>
              <a:rPr sz="2000" spc="22"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with</a:t>
            </a:r>
            <a:r>
              <a:rPr sz="2000" spc="26" dirty="0">
                <a:latin typeface="Arial" panose="020B0604020202020204" pitchFamily="34" charset="0"/>
                <a:cs typeface="Arial" panose="020B0604020202020204" pitchFamily="34" charset="0"/>
              </a:rPr>
              <a:t> </a:t>
            </a:r>
            <a:r>
              <a:rPr sz="2000" spc="57" dirty="0">
                <a:latin typeface="Arial" panose="020B0604020202020204" pitchFamily="34" charset="0"/>
                <a:cs typeface="Arial" panose="020B0604020202020204" pitchFamily="34" charset="0"/>
              </a:rPr>
              <a:t>experiments.</a:t>
            </a:r>
            <a:endParaRPr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2"/>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[1,2,3,4,5,6,7,8,9,10]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an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35144</TotalTime>
  <Words>8084</Words>
  <Application>Microsoft Office PowerPoint</Application>
  <PresentationFormat>On-screen Show (4:3)</PresentationFormat>
  <Paragraphs>2298</Paragraphs>
  <Slides>51</Slides>
  <Notes>14</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51</vt:i4>
      </vt:variant>
    </vt:vector>
  </HeadingPairs>
  <TitlesOfParts>
    <vt:vector size="68" baseType="lpstr">
      <vt:lpstr>DejaVu Sans Mono</vt:lpstr>
      <vt:lpstr>Droid Sans Fallback</vt:lpstr>
      <vt:lpstr>Menlo</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Trees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1077</cp:revision>
  <dcterms:created xsi:type="dcterms:W3CDTF">2018-08-13T22:58:39Z</dcterms:created>
  <dcterms:modified xsi:type="dcterms:W3CDTF">2024-12-04T14:34:29Z</dcterms:modified>
</cp:coreProperties>
</file>