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notesSlides/notesSlide3.xml" ContentType="application/vnd.openxmlformats-officedocument.presentationml.notesSlide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notesSlides/notesSlide4.xml" ContentType="application/vnd.openxmlformats-officedocument.presentationml.notesSlide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notesSlides/notesSlide5.xml" ContentType="application/vnd.openxmlformats-officedocument.presentationml.notesSlide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notesSlides/notesSlide6.xml" ContentType="application/vnd.openxmlformats-officedocument.presentationml.notesSlide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notesSlides/notesSlide7.xml" ContentType="application/vnd.openxmlformats-officedocument.presentationml.notesSlide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notesSlides/notesSlide8.xml" ContentType="application/vnd.openxmlformats-officedocument.presentationml.notesSlide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notesSlides/notesSlide9.xml" ContentType="application/vnd.openxmlformats-officedocument.presentationml.notesSlide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notesSlides/notesSlide10.xml" ContentType="application/vnd.openxmlformats-officedocument.presentationml.notesSlide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notesSlides/notesSlide11.xml" ContentType="application/vnd.openxmlformats-officedocument.presentationml.notesSlide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notesSlides/notesSlide12.xml" ContentType="application/vnd.openxmlformats-officedocument.presentationml.notesSlide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notesSlides/notesSlide13.xml" ContentType="application/vnd.openxmlformats-officedocument.presentationml.notesSlide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9"/>
  </p:notesMasterIdLst>
  <p:sldIdLst>
    <p:sldId id="256" r:id="rId2"/>
    <p:sldId id="302" r:id="rId3"/>
    <p:sldId id="359" r:id="rId4"/>
    <p:sldId id="468" r:id="rId5"/>
    <p:sldId id="362" r:id="rId6"/>
    <p:sldId id="363" r:id="rId7"/>
    <p:sldId id="477" r:id="rId8"/>
    <p:sldId id="365" r:id="rId9"/>
    <p:sldId id="366" r:id="rId10"/>
    <p:sldId id="367" r:id="rId11"/>
    <p:sldId id="376" r:id="rId12"/>
    <p:sldId id="377" r:id="rId13"/>
    <p:sldId id="378" r:id="rId14"/>
    <p:sldId id="379" r:id="rId15"/>
    <p:sldId id="380" r:id="rId16"/>
    <p:sldId id="381" r:id="rId17"/>
    <p:sldId id="478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448" r:id="rId30"/>
    <p:sldId id="449" r:id="rId31"/>
    <p:sldId id="450" r:id="rId32"/>
    <p:sldId id="451" r:id="rId33"/>
    <p:sldId id="452" r:id="rId34"/>
    <p:sldId id="475" r:id="rId35"/>
    <p:sldId id="476" r:id="rId36"/>
    <p:sldId id="474" r:id="rId37"/>
    <p:sldId id="479" r:id="rId38"/>
    <p:sldId id="480" r:id="rId39"/>
    <p:sldId id="469" r:id="rId40"/>
    <p:sldId id="470" r:id="rId41"/>
    <p:sldId id="471" r:id="rId42"/>
    <p:sldId id="472" r:id="rId43"/>
    <p:sldId id="473" r:id="rId44"/>
    <p:sldId id="481" r:id="rId45"/>
    <p:sldId id="430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55" r:id="rId56"/>
    <p:sldId id="456" r:id="rId57"/>
    <p:sldId id="457" r:id="rId58"/>
    <p:sldId id="458" r:id="rId59"/>
    <p:sldId id="459" r:id="rId60"/>
    <p:sldId id="460" r:id="rId61"/>
    <p:sldId id="461" r:id="rId62"/>
    <p:sldId id="462" r:id="rId63"/>
    <p:sldId id="463" r:id="rId64"/>
    <p:sldId id="464" r:id="rId65"/>
    <p:sldId id="465" r:id="rId66"/>
    <p:sldId id="466" r:id="rId67"/>
    <p:sldId id="467" r:id="rId68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88" autoAdjust="0"/>
    <p:restoredTop sz="94660"/>
  </p:normalViewPr>
  <p:slideViewPr>
    <p:cSldViewPr>
      <p:cViewPr>
        <p:scale>
          <a:sx n="107" d="100"/>
          <a:sy n="107" d="100"/>
        </p:scale>
        <p:origin x="-786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9A658D9-53A7-45BC-94FE-4F95E9663278}" type="datetimeFigureOut">
              <a:rPr lang="en-US"/>
              <a:pPr>
                <a:defRPr/>
              </a:pPr>
              <a:t>1/28/2013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F1AA810-5F5F-459F-8F0A-ACB44CCD7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4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3DB2B4-A337-456A-A49C-4F41A8A08A42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30B5D8-0075-400D-BEA7-F37A035AF3B5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9BC0C1-8B38-45A9-A614-E844E3E69A60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95AB8A-889A-494A-B65B-C5C98612A807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3A7E0E-77EC-42F1-910A-ADC409351228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2258E2-9763-445F-956F-C98CA9631B06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63ECE2-2696-4877-BD96-831CD027DF89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2806E9-0BA5-4105-B6BC-3AD018EAE34B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D66D8A-B2D4-4F92-BE07-509A23801285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C652ED-6FF3-4B96-9D3D-EB3BEF7D4673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B16961-26D5-4BD7-B184-BC1E18B577CE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F0E509-8CC8-4DF6-A10B-78C5EE216CD0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354B-661F-4A99-A6BF-E8FE50B179A7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6240D-9A1C-40A1-BCA5-AB1405325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63E1B-B966-4DC3-8F88-6A61245F2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B8E37-F2B7-414E-9DF0-89D37B02E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1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F1692-4B9A-4972-9E03-CEC39EAD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60DC8-4D0B-40FB-9B35-2F51C46AF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9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72C39-FDDE-4704-BAB0-85E48AA70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7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200E8-3D5B-4AC2-97C8-74E88B656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8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29F7B-FCF2-4D3F-9334-2070553C1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2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69C1A-927D-401A-BEC0-583194064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0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B6218-C6B5-4FDA-9CD5-0B13E95640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6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A6D2E-A470-4467-BD29-44068C504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3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36653-AC52-4A33-9617-3B1B862D0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7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639BDA2-F724-4D90-9CF0-AA9D8C823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26" Type="http://schemas.openxmlformats.org/officeDocument/2006/relationships/tags" Target="../tags/tag207.xml"/><Relationship Id="rId39" Type="http://schemas.openxmlformats.org/officeDocument/2006/relationships/tags" Target="../tags/tag220.xml"/><Relationship Id="rId3" Type="http://schemas.openxmlformats.org/officeDocument/2006/relationships/tags" Target="../tags/tag184.xml"/><Relationship Id="rId21" Type="http://schemas.openxmlformats.org/officeDocument/2006/relationships/tags" Target="../tags/tag202.xml"/><Relationship Id="rId34" Type="http://schemas.openxmlformats.org/officeDocument/2006/relationships/tags" Target="../tags/tag215.xml"/><Relationship Id="rId42" Type="http://schemas.openxmlformats.org/officeDocument/2006/relationships/tags" Target="../tags/tag223.xml"/><Relationship Id="rId47" Type="http://schemas.openxmlformats.org/officeDocument/2006/relationships/tags" Target="../tags/tag228.xml"/><Relationship Id="rId50" Type="http://schemas.openxmlformats.org/officeDocument/2006/relationships/tags" Target="../tags/tag231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5" Type="http://schemas.openxmlformats.org/officeDocument/2006/relationships/tags" Target="../tags/tag206.xml"/><Relationship Id="rId33" Type="http://schemas.openxmlformats.org/officeDocument/2006/relationships/tags" Target="../tags/tag214.xml"/><Relationship Id="rId38" Type="http://schemas.openxmlformats.org/officeDocument/2006/relationships/tags" Target="../tags/tag219.xml"/><Relationship Id="rId46" Type="http://schemas.openxmlformats.org/officeDocument/2006/relationships/tags" Target="../tags/tag227.xml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tags" Target="../tags/tag201.xml"/><Relationship Id="rId29" Type="http://schemas.openxmlformats.org/officeDocument/2006/relationships/tags" Target="../tags/tag210.xml"/><Relationship Id="rId41" Type="http://schemas.openxmlformats.org/officeDocument/2006/relationships/tags" Target="../tags/tag222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24" Type="http://schemas.openxmlformats.org/officeDocument/2006/relationships/tags" Target="../tags/tag205.xml"/><Relationship Id="rId32" Type="http://schemas.openxmlformats.org/officeDocument/2006/relationships/tags" Target="../tags/tag213.xml"/><Relationship Id="rId37" Type="http://schemas.openxmlformats.org/officeDocument/2006/relationships/tags" Target="../tags/tag218.xml"/><Relationship Id="rId40" Type="http://schemas.openxmlformats.org/officeDocument/2006/relationships/tags" Target="../tags/tag221.xml"/><Relationship Id="rId45" Type="http://schemas.openxmlformats.org/officeDocument/2006/relationships/tags" Target="../tags/tag226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23" Type="http://schemas.openxmlformats.org/officeDocument/2006/relationships/tags" Target="../tags/tag204.xml"/><Relationship Id="rId28" Type="http://schemas.openxmlformats.org/officeDocument/2006/relationships/tags" Target="../tags/tag209.xml"/><Relationship Id="rId36" Type="http://schemas.openxmlformats.org/officeDocument/2006/relationships/tags" Target="../tags/tag217.xml"/><Relationship Id="rId49" Type="http://schemas.openxmlformats.org/officeDocument/2006/relationships/tags" Target="../tags/tag230.xml"/><Relationship Id="rId10" Type="http://schemas.openxmlformats.org/officeDocument/2006/relationships/tags" Target="../tags/tag191.xml"/><Relationship Id="rId19" Type="http://schemas.openxmlformats.org/officeDocument/2006/relationships/tags" Target="../tags/tag200.xml"/><Relationship Id="rId31" Type="http://schemas.openxmlformats.org/officeDocument/2006/relationships/tags" Target="../tags/tag212.xml"/><Relationship Id="rId44" Type="http://schemas.openxmlformats.org/officeDocument/2006/relationships/tags" Target="../tags/tag225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tags" Target="../tags/tag203.xml"/><Relationship Id="rId27" Type="http://schemas.openxmlformats.org/officeDocument/2006/relationships/tags" Target="../tags/tag208.xml"/><Relationship Id="rId30" Type="http://schemas.openxmlformats.org/officeDocument/2006/relationships/tags" Target="../tags/tag211.xml"/><Relationship Id="rId35" Type="http://schemas.openxmlformats.org/officeDocument/2006/relationships/tags" Target="../tags/tag216.xml"/><Relationship Id="rId43" Type="http://schemas.openxmlformats.org/officeDocument/2006/relationships/tags" Target="../tags/tag224.xml"/><Relationship Id="rId48" Type="http://schemas.openxmlformats.org/officeDocument/2006/relationships/tags" Target="../tags/tag229.xml"/><Relationship Id="rId8" Type="http://schemas.openxmlformats.org/officeDocument/2006/relationships/tags" Target="../tags/tag189.xml"/><Relationship Id="rId51" Type="http://schemas.openxmlformats.org/officeDocument/2006/relationships/tags" Target="../tags/tag2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39.xml"/><Relationship Id="rId10" Type="http://schemas.openxmlformats.org/officeDocument/2006/relationships/tags" Target="../tags/tag244.xml"/><Relationship Id="rId4" Type="http://schemas.openxmlformats.org/officeDocument/2006/relationships/tags" Target="../tags/tag238.xml"/><Relationship Id="rId9" Type="http://schemas.openxmlformats.org/officeDocument/2006/relationships/tags" Target="../tags/tag24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7.xml"/><Relationship Id="rId1" Type="http://schemas.openxmlformats.org/officeDocument/2006/relationships/tags" Target="../tags/tag25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tags" Target="../tags/tag274.xml"/><Relationship Id="rId18" Type="http://schemas.openxmlformats.org/officeDocument/2006/relationships/tags" Target="../tags/tag279.xml"/><Relationship Id="rId26" Type="http://schemas.openxmlformats.org/officeDocument/2006/relationships/tags" Target="../tags/tag287.xml"/><Relationship Id="rId3" Type="http://schemas.openxmlformats.org/officeDocument/2006/relationships/tags" Target="../tags/tag264.xml"/><Relationship Id="rId21" Type="http://schemas.openxmlformats.org/officeDocument/2006/relationships/tags" Target="../tags/tag282.xml"/><Relationship Id="rId34" Type="http://schemas.openxmlformats.org/officeDocument/2006/relationships/tags" Target="../tags/tag295.xml"/><Relationship Id="rId7" Type="http://schemas.openxmlformats.org/officeDocument/2006/relationships/tags" Target="../tags/tag268.xml"/><Relationship Id="rId12" Type="http://schemas.openxmlformats.org/officeDocument/2006/relationships/tags" Target="../tags/tag273.xml"/><Relationship Id="rId17" Type="http://schemas.openxmlformats.org/officeDocument/2006/relationships/tags" Target="../tags/tag278.xml"/><Relationship Id="rId25" Type="http://schemas.openxmlformats.org/officeDocument/2006/relationships/tags" Target="../tags/tag286.xml"/><Relationship Id="rId33" Type="http://schemas.openxmlformats.org/officeDocument/2006/relationships/tags" Target="../tags/tag294.xml"/><Relationship Id="rId2" Type="http://schemas.openxmlformats.org/officeDocument/2006/relationships/tags" Target="../tags/tag263.xml"/><Relationship Id="rId16" Type="http://schemas.openxmlformats.org/officeDocument/2006/relationships/tags" Target="../tags/tag277.xml"/><Relationship Id="rId20" Type="http://schemas.openxmlformats.org/officeDocument/2006/relationships/tags" Target="../tags/tag281.xml"/><Relationship Id="rId29" Type="http://schemas.openxmlformats.org/officeDocument/2006/relationships/tags" Target="../tags/tag290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24" Type="http://schemas.openxmlformats.org/officeDocument/2006/relationships/tags" Target="../tags/tag285.xml"/><Relationship Id="rId32" Type="http://schemas.openxmlformats.org/officeDocument/2006/relationships/tags" Target="../tags/tag293.xml"/><Relationship Id="rId5" Type="http://schemas.openxmlformats.org/officeDocument/2006/relationships/tags" Target="../tags/tag266.xml"/><Relationship Id="rId15" Type="http://schemas.openxmlformats.org/officeDocument/2006/relationships/tags" Target="../tags/tag276.xml"/><Relationship Id="rId23" Type="http://schemas.openxmlformats.org/officeDocument/2006/relationships/tags" Target="../tags/tag284.xml"/><Relationship Id="rId28" Type="http://schemas.openxmlformats.org/officeDocument/2006/relationships/tags" Target="../tags/tag289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271.xml"/><Relationship Id="rId19" Type="http://schemas.openxmlformats.org/officeDocument/2006/relationships/tags" Target="../tags/tag280.xml"/><Relationship Id="rId31" Type="http://schemas.openxmlformats.org/officeDocument/2006/relationships/tags" Target="../tags/tag292.xml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tags" Target="../tags/tag275.xml"/><Relationship Id="rId22" Type="http://schemas.openxmlformats.org/officeDocument/2006/relationships/tags" Target="../tags/tag283.xml"/><Relationship Id="rId27" Type="http://schemas.openxmlformats.org/officeDocument/2006/relationships/tags" Target="../tags/tag288.xml"/><Relationship Id="rId30" Type="http://schemas.openxmlformats.org/officeDocument/2006/relationships/tags" Target="../tags/tag291.xml"/><Relationship Id="rId35" Type="http://schemas.openxmlformats.org/officeDocument/2006/relationships/tags" Target="../tags/tag29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8.xml"/><Relationship Id="rId1" Type="http://schemas.openxmlformats.org/officeDocument/2006/relationships/tags" Target="../tags/tag29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0.xml"/><Relationship Id="rId1" Type="http://schemas.openxmlformats.org/officeDocument/2006/relationships/tags" Target="../tags/tag29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2.xml"/><Relationship Id="rId1" Type="http://schemas.openxmlformats.org/officeDocument/2006/relationships/tags" Target="../tags/tag30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4.xml"/><Relationship Id="rId1" Type="http://schemas.openxmlformats.org/officeDocument/2006/relationships/tags" Target="../tags/tag30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1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11" Type="http://schemas.openxmlformats.org/officeDocument/2006/relationships/tags" Target="../tags/tag315.xml"/><Relationship Id="rId5" Type="http://schemas.openxmlformats.org/officeDocument/2006/relationships/tags" Target="../tags/tag309.xml"/><Relationship Id="rId10" Type="http://schemas.openxmlformats.org/officeDocument/2006/relationships/tags" Target="../tags/tag314.xml"/><Relationship Id="rId4" Type="http://schemas.openxmlformats.org/officeDocument/2006/relationships/tags" Target="../tags/tag308.xml"/><Relationship Id="rId9" Type="http://schemas.openxmlformats.org/officeDocument/2006/relationships/tags" Target="../tags/tag3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3" Type="http://schemas.openxmlformats.org/officeDocument/2006/relationships/tags" Target="../tags/tag318.xml"/><Relationship Id="rId7" Type="http://schemas.openxmlformats.org/officeDocument/2006/relationships/tags" Target="../tags/tag32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11" Type="http://schemas.openxmlformats.org/officeDocument/2006/relationships/tags" Target="../tags/tag326.xml"/><Relationship Id="rId5" Type="http://schemas.openxmlformats.org/officeDocument/2006/relationships/tags" Target="../tags/tag320.xml"/><Relationship Id="rId10" Type="http://schemas.openxmlformats.org/officeDocument/2006/relationships/tags" Target="../tags/tag325.xml"/><Relationship Id="rId4" Type="http://schemas.openxmlformats.org/officeDocument/2006/relationships/tags" Target="../tags/tag319.xml"/><Relationship Id="rId9" Type="http://schemas.openxmlformats.org/officeDocument/2006/relationships/tags" Target="../tags/tag3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tags" Target="../tags/tag352.xml"/><Relationship Id="rId3" Type="http://schemas.openxmlformats.org/officeDocument/2006/relationships/tags" Target="../tags/tag329.xml"/><Relationship Id="rId21" Type="http://schemas.openxmlformats.org/officeDocument/2006/relationships/tags" Target="../tags/tag347.xml"/><Relationship Id="rId7" Type="http://schemas.openxmlformats.org/officeDocument/2006/relationships/tags" Target="../tags/tag333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tags" Target="../tags/tag351.xml"/><Relationship Id="rId2" Type="http://schemas.openxmlformats.org/officeDocument/2006/relationships/tags" Target="../tags/tag328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29" Type="http://schemas.openxmlformats.org/officeDocument/2006/relationships/tags" Target="../tags/tag355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11" Type="http://schemas.openxmlformats.org/officeDocument/2006/relationships/tags" Target="../tags/tag337.xml"/><Relationship Id="rId24" Type="http://schemas.openxmlformats.org/officeDocument/2006/relationships/tags" Target="../tags/tag350.xml"/><Relationship Id="rId5" Type="http://schemas.openxmlformats.org/officeDocument/2006/relationships/tags" Target="../tags/tag331.xml"/><Relationship Id="rId15" Type="http://schemas.openxmlformats.org/officeDocument/2006/relationships/tags" Target="../tags/tag341.xml"/><Relationship Id="rId23" Type="http://schemas.openxmlformats.org/officeDocument/2006/relationships/tags" Target="../tags/tag349.xml"/><Relationship Id="rId28" Type="http://schemas.openxmlformats.org/officeDocument/2006/relationships/tags" Target="../tags/tag354.xml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4" Type="http://schemas.openxmlformats.org/officeDocument/2006/relationships/tags" Target="../tags/tag330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tags" Target="../tags/tag348.xml"/><Relationship Id="rId27" Type="http://schemas.openxmlformats.org/officeDocument/2006/relationships/tags" Target="../tags/tag353.xml"/><Relationship Id="rId30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63.xml"/><Relationship Id="rId13" Type="http://schemas.openxmlformats.org/officeDocument/2006/relationships/tags" Target="../tags/tag368.xml"/><Relationship Id="rId18" Type="http://schemas.openxmlformats.org/officeDocument/2006/relationships/tags" Target="../tags/tag373.xml"/><Relationship Id="rId26" Type="http://schemas.openxmlformats.org/officeDocument/2006/relationships/tags" Target="../tags/tag381.xml"/><Relationship Id="rId3" Type="http://schemas.openxmlformats.org/officeDocument/2006/relationships/tags" Target="../tags/tag358.xml"/><Relationship Id="rId21" Type="http://schemas.openxmlformats.org/officeDocument/2006/relationships/tags" Target="../tags/tag376.xml"/><Relationship Id="rId7" Type="http://schemas.openxmlformats.org/officeDocument/2006/relationships/tags" Target="../tags/tag362.xml"/><Relationship Id="rId12" Type="http://schemas.openxmlformats.org/officeDocument/2006/relationships/tags" Target="../tags/tag367.xml"/><Relationship Id="rId17" Type="http://schemas.openxmlformats.org/officeDocument/2006/relationships/tags" Target="../tags/tag372.xml"/><Relationship Id="rId25" Type="http://schemas.openxmlformats.org/officeDocument/2006/relationships/tags" Target="../tags/tag380.xml"/><Relationship Id="rId2" Type="http://schemas.openxmlformats.org/officeDocument/2006/relationships/tags" Target="../tags/tag357.xml"/><Relationship Id="rId16" Type="http://schemas.openxmlformats.org/officeDocument/2006/relationships/tags" Target="../tags/tag371.xml"/><Relationship Id="rId20" Type="http://schemas.openxmlformats.org/officeDocument/2006/relationships/tags" Target="../tags/tag375.xml"/><Relationship Id="rId29" Type="http://schemas.openxmlformats.org/officeDocument/2006/relationships/tags" Target="../tags/tag384.xml"/><Relationship Id="rId1" Type="http://schemas.openxmlformats.org/officeDocument/2006/relationships/tags" Target="../tags/tag356.xml"/><Relationship Id="rId6" Type="http://schemas.openxmlformats.org/officeDocument/2006/relationships/tags" Target="../tags/tag361.xml"/><Relationship Id="rId11" Type="http://schemas.openxmlformats.org/officeDocument/2006/relationships/tags" Target="../tags/tag366.xml"/><Relationship Id="rId24" Type="http://schemas.openxmlformats.org/officeDocument/2006/relationships/tags" Target="../tags/tag379.xml"/><Relationship Id="rId5" Type="http://schemas.openxmlformats.org/officeDocument/2006/relationships/tags" Target="../tags/tag360.xml"/><Relationship Id="rId15" Type="http://schemas.openxmlformats.org/officeDocument/2006/relationships/tags" Target="../tags/tag370.xml"/><Relationship Id="rId23" Type="http://schemas.openxmlformats.org/officeDocument/2006/relationships/tags" Target="../tags/tag378.xml"/><Relationship Id="rId28" Type="http://schemas.openxmlformats.org/officeDocument/2006/relationships/tags" Target="../tags/tag383.xml"/><Relationship Id="rId10" Type="http://schemas.openxmlformats.org/officeDocument/2006/relationships/tags" Target="../tags/tag365.xml"/><Relationship Id="rId19" Type="http://schemas.openxmlformats.org/officeDocument/2006/relationships/tags" Target="../tags/tag374.xml"/><Relationship Id="rId4" Type="http://schemas.openxmlformats.org/officeDocument/2006/relationships/tags" Target="../tags/tag359.xml"/><Relationship Id="rId9" Type="http://schemas.openxmlformats.org/officeDocument/2006/relationships/tags" Target="../tags/tag364.xml"/><Relationship Id="rId14" Type="http://schemas.openxmlformats.org/officeDocument/2006/relationships/tags" Target="../tags/tag369.xml"/><Relationship Id="rId22" Type="http://schemas.openxmlformats.org/officeDocument/2006/relationships/tags" Target="../tags/tag377.xml"/><Relationship Id="rId27" Type="http://schemas.openxmlformats.org/officeDocument/2006/relationships/tags" Target="../tags/tag382.xml"/><Relationship Id="rId30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92.xml"/><Relationship Id="rId13" Type="http://schemas.openxmlformats.org/officeDocument/2006/relationships/tags" Target="../tags/tag397.xml"/><Relationship Id="rId18" Type="http://schemas.openxmlformats.org/officeDocument/2006/relationships/tags" Target="../tags/tag402.xml"/><Relationship Id="rId26" Type="http://schemas.openxmlformats.org/officeDocument/2006/relationships/tags" Target="../tags/tag410.xml"/><Relationship Id="rId3" Type="http://schemas.openxmlformats.org/officeDocument/2006/relationships/tags" Target="../tags/tag387.xml"/><Relationship Id="rId21" Type="http://schemas.openxmlformats.org/officeDocument/2006/relationships/tags" Target="../tags/tag405.xml"/><Relationship Id="rId7" Type="http://schemas.openxmlformats.org/officeDocument/2006/relationships/tags" Target="../tags/tag391.xml"/><Relationship Id="rId12" Type="http://schemas.openxmlformats.org/officeDocument/2006/relationships/tags" Target="../tags/tag396.xml"/><Relationship Id="rId17" Type="http://schemas.openxmlformats.org/officeDocument/2006/relationships/tags" Target="../tags/tag401.xml"/><Relationship Id="rId25" Type="http://schemas.openxmlformats.org/officeDocument/2006/relationships/tags" Target="../tags/tag409.xml"/><Relationship Id="rId2" Type="http://schemas.openxmlformats.org/officeDocument/2006/relationships/tags" Target="../tags/tag386.xml"/><Relationship Id="rId16" Type="http://schemas.openxmlformats.org/officeDocument/2006/relationships/tags" Target="../tags/tag400.xml"/><Relationship Id="rId20" Type="http://schemas.openxmlformats.org/officeDocument/2006/relationships/tags" Target="../tags/tag404.xml"/><Relationship Id="rId29" Type="http://schemas.openxmlformats.org/officeDocument/2006/relationships/tags" Target="../tags/tag413.xml"/><Relationship Id="rId1" Type="http://schemas.openxmlformats.org/officeDocument/2006/relationships/tags" Target="../tags/tag385.xml"/><Relationship Id="rId6" Type="http://schemas.openxmlformats.org/officeDocument/2006/relationships/tags" Target="../tags/tag390.xml"/><Relationship Id="rId11" Type="http://schemas.openxmlformats.org/officeDocument/2006/relationships/tags" Target="../tags/tag395.xml"/><Relationship Id="rId24" Type="http://schemas.openxmlformats.org/officeDocument/2006/relationships/tags" Target="../tags/tag408.xml"/><Relationship Id="rId5" Type="http://schemas.openxmlformats.org/officeDocument/2006/relationships/tags" Target="../tags/tag389.xml"/><Relationship Id="rId15" Type="http://schemas.openxmlformats.org/officeDocument/2006/relationships/tags" Target="../tags/tag399.xml"/><Relationship Id="rId23" Type="http://schemas.openxmlformats.org/officeDocument/2006/relationships/tags" Target="../tags/tag407.xml"/><Relationship Id="rId28" Type="http://schemas.openxmlformats.org/officeDocument/2006/relationships/tags" Target="../tags/tag412.xml"/><Relationship Id="rId10" Type="http://schemas.openxmlformats.org/officeDocument/2006/relationships/tags" Target="../tags/tag394.xml"/><Relationship Id="rId19" Type="http://schemas.openxmlformats.org/officeDocument/2006/relationships/tags" Target="../tags/tag403.xml"/><Relationship Id="rId4" Type="http://schemas.openxmlformats.org/officeDocument/2006/relationships/tags" Target="../tags/tag388.xml"/><Relationship Id="rId9" Type="http://schemas.openxmlformats.org/officeDocument/2006/relationships/tags" Target="../tags/tag393.xml"/><Relationship Id="rId14" Type="http://schemas.openxmlformats.org/officeDocument/2006/relationships/tags" Target="../tags/tag398.xml"/><Relationship Id="rId22" Type="http://schemas.openxmlformats.org/officeDocument/2006/relationships/tags" Target="../tags/tag406.xml"/><Relationship Id="rId27" Type="http://schemas.openxmlformats.org/officeDocument/2006/relationships/tags" Target="../tags/tag411.xml"/><Relationship Id="rId30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5.xml"/><Relationship Id="rId1" Type="http://schemas.openxmlformats.org/officeDocument/2006/relationships/tags" Target="../tags/tag414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428.xml"/><Relationship Id="rId18" Type="http://schemas.openxmlformats.org/officeDocument/2006/relationships/tags" Target="../tags/tag433.xml"/><Relationship Id="rId26" Type="http://schemas.openxmlformats.org/officeDocument/2006/relationships/tags" Target="../tags/tag441.xml"/><Relationship Id="rId39" Type="http://schemas.openxmlformats.org/officeDocument/2006/relationships/tags" Target="../tags/tag454.xml"/><Relationship Id="rId21" Type="http://schemas.openxmlformats.org/officeDocument/2006/relationships/tags" Target="../tags/tag436.xml"/><Relationship Id="rId34" Type="http://schemas.openxmlformats.org/officeDocument/2006/relationships/tags" Target="../tags/tag449.xml"/><Relationship Id="rId42" Type="http://schemas.openxmlformats.org/officeDocument/2006/relationships/tags" Target="../tags/tag457.xml"/><Relationship Id="rId47" Type="http://schemas.openxmlformats.org/officeDocument/2006/relationships/tags" Target="../tags/tag462.xml"/><Relationship Id="rId50" Type="http://schemas.openxmlformats.org/officeDocument/2006/relationships/tags" Target="../tags/tag465.xml"/><Relationship Id="rId55" Type="http://schemas.openxmlformats.org/officeDocument/2006/relationships/slideLayout" Target="../slideLayouts/slideLayout2.xml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17" Type="http://schemas.openxmlformats.org/officeDocument/2006/relationships/tags" Target="../tags/tag432.xml"/><Relationship Id="rId25" Type="http://schemas.openxmlformats.org/officeDocument/2006/relationships/tags" Target="../tags/tag440.xml"/><Relationship Id="rId33" Type="http://schemas.openxmlformats.org/officeDocument/2006/relationships/tags" Target="../tags/tag448.xml"/><Relationship Id="rId38" Type="http://schemas.openxmlformats.org/officeDocument/2006/relationships/tags" Target="../tags/tag453.xml"/><Relationship Id="rId46" Type="http://schemas.openxmlformats.org/officeDocument/2006/relationships/tags" Target="../tags/tag461.xml"/><Relationship Id="rId2" Type="http://schemas.openxmlformats.org/officeDocument/2006/relationships/tags" Target="../tags/tag417.xml"/><Relationship Id="rId16" Type="http://schemas.openxmlformats.org/officeDocument/2006/relationships/tags" Target="../tags/tag431.xml"/><Relationship Id="rId20" Type="http://schemas.openxmlformats.org/officeDocument/2006/relationships/tags" Target="../tags/tag435.xml"/><Relationship Id="rId29" Type="http://schemas.openxmlformats.org/officeDocument/2006/relationships/tags" Target="../tags/tag444.xml"/><Relationship Id="rId41" Type="http://schemas.openxmlformats.org/officeDocument/2006/relationships/tags" Target="../tags/tag456.xml"/><Relationship Id="rId54" Type="http://schemas.openxmlformats.org/officeDocument/2006/relationships/tags" Target="../tags/tag469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24" Type="http://schemas.openxmlformats.org/officeDocument/2006/relationships/tags" Target="../tags/tag439.xml"/><Relationship Id="rId32" Type="http://schemas.openxmlformats.org/officeDocument/2006/relationships/tags" Target="../tags/tag447.xml"/><Relationship Id="rId37" Type="http://schemas.openxmlformats.org/officeDocument/2006/relationships/tags" Target="../tags/tag452.xml"/><Relationship Id="rId40" Type="http://schemas.openxmlformats.org/officeDocument/2006/relationships/tags" Target="../tags/tag455.xml"/><Relationship Id="rId45" Type="http://schemas.openxmlformats.org/officeDocument/2006/relationships/tags" Target="../tags/tag460.xml"/><Relationship Id="rId53" Type="http://schemas.openxmlformats.org/officeDocument/2006/relationships/tags" Target="../tags/tag468.xml"/><Relationship Id="rId5" Type="http://schemas.openxmlformats.org/officeDocument/2006/relationships/tags" Target="../tags/tag420.xml"/><Relationship Id="rId15" Type="http://schemas.openxmlformats.org/officeDocument/2006/relationships/tags" Target="../tags/tag430.xml"/><Relationship Id="rId23" Type="http://schemas.openxmlformats.org/officeDocument/2006/relationships/tags" Target="../tags/tag438.xml"/><Relationship Id="rId28" Type="http://schemas.openxmlformats.org/officeDocument/2006/relationships/tags" Target="../tags/tag443.xml"/><Relationship Id="rId36" Type="http://schemas.openxmlformats.org/officeDocument/2006/relationships/tags" Target="../tags/tag451.xml"/><Relationship Id="rId49" Type="http://schemas.openxmlformats.org/officeDocument/2006/relationships/tags" Target="../tags/tag464.xml"/><Relationship Id="rId10" Type="http://schemas.openxmlformats.org/officeDocument/2006/relationships/tags" Target="../tags/tag425.xml"/><Relationship Id="rId19" Type="http://schemas.openxmlformats.org/officeDocument/2006/relationships/tags" Target="../tags/tag434.xml"/><Relationship Id="rId31" Type="http://schemas.openxmlformats.org/officeDocument/2006/relationships/tags" Target="../tags/tag446.xml"/><Relationship Id="rId44" Type="http://schemas.openxmlformats.org/officeDocument/2006/relationships/tags" Target="../tags/tag459.xml"/><Relationship Id="rId52" Type="http://schemas.openxmlformats.org/officeDocument/2006/relationships/tags" Target="../tags/tag467.xml"/><Relationship Id="rId4" Type="http://schemas.openxmlformats.org/officeDocument/2006/relationships/tags" Target="../tags/tag419.xml"/><Relationship Id="rId9" Type="http://schemas.openxmlformats.org/officeDocument/2006/relationships/tags" Target="../tags/tag424.xml"/><Relationship Id="rId14" Type="http://schemas.openxmlformats.org/officeDocument/2006/relationships/tags" Target="../tags/tag429.xml"/><Relationship Id="rId22" Type="http://schemas.openxmlformats.org/officeDocument/2006/relationships/tags" Target="../tags/tag437.xml"/><Relationship Id="rId27" Type="http://schemas.openxmlformats.org/officeDocument/2006/relationships/tags" Target="../tags/tag442.xml"/><Relationship Id="rId30" Type="http://schemas.openxmlformats.org/officeDocument/2006/relationships/tags" Target="../tags/tag445.xml"/><Relationship Id="rId35" Type="http://schemas.openxmlformats.org/officeDocument/2006/relationships/tags" Target="../tags/tag450.xml"/><Relationship Id="rId43" Type="http://schemas.openxmlformats.org/officeDocument/2006/relationships/tags" Target="../tags/tag458.xml"/><Relationship Id="rId48" Type="http://schemas.openxmlformats.org/officeDocument/2006/relationships/tags" Target="../tags/tag463.xml"/><Relationship Id="rId8" Type="http://schemas.openxmlformats.org/officeDocument/2006/relationships/tags" Target="../tags/tag423.xml"/><Relationship Id="rId51" Type="http://schemas.openxmlformats.org/officeDocument/2006/relationships/tags" Target="../tags/tag466.xml"/><Relationship Id="rId3" Type="http://schemas.openxmlformats.org/officeDocument/2006/relationships/tags" Target="../tags/tag4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4" Type="http://schemas.openxmlformats.org/officeDocument/2006/relationships/notesSlide" Target="../notesSlides/notesSlide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4.xml"/><Relationship Id="rId1" Type="http://schemas.openxmlformats.org/officeDocument/2006/relationships/tags" Target="../tags/tag473.xml"/><Relationship Id="rId4" Type="http://schemas.openxmlformats.org/officeDocument/2006/relationships/notesSlide" Target="../notesSlides/notesSlide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4" Type="http://schemas.openxmlformats.org/officeDocument/2006/relationships/notesSlide" Target="../notesSlides/notesSlide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4" Type="http://schemas.openxmlformats.org/officeDocument/2006/relationships/notesSlide" Target="../notesSlides/notes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0.xml"/><Relationship Id="rId1" Type="http://schemas.openxmlformats.org/officeDocument/2006/relationships/tags" Target="../tags/tag479.xml"/><Relationship Id="rId4" Type="http://schemas.openxmlformats.org/officeDocument/2006/relationships/notesSlide" Target="../notesSlides/notesSlide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488.xml"/><Relationship Id="rId13" Type="http://schemas.openxmlformats.org/officeDocument/2006/relationships/tags" Target="../tags/tag49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83.xml"/><Relationship Id="rId7" Type="http://schemas.openxmlformats.org/officeDocument/2006/relationships/tags" Target="../tags/tag487.xml"/><Relationship Id="rId12" Type="http://schemas.openxmlformats.org/officeDocument/2006/relationships/tags" Target="../tags/tag492.xml"/><Relationship Id="rId17" Type="http://schemas.openxmlformats.org/officeDocument/2006/relationships/tags" Target="../tags/tag497.xml"/><Relationship Id="rId2" Type="http://schemas.openxmlformats.org/officeDocument/2006/relationships/tags" Target="../tags/tag482.xml"/><Relationship Id="rId16" Type="http://schemas.openxmlformats.org/officeDocument/2006/relationships/tags" Target="../tags/tag496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11" Type="http://schemas.openxmlformats.org/officeDocument/2006/relationships/tags" Target="../tags/tag491.xml"/><Relationship Id="rId5" Type="http://schemas.openxmlformats.org/officeDocument/2006/relationships/tags" Target="../tags/tag485.xml"/><Relationship Id="rId15" Type="http://schemas.openxmlformats.org/officeDocument/2006/relationships/tags" Target="../tags/tag495.xml"/><Relationship Id="rId10" Type="http://schemas.openxmlformats.org/officeDocument/2006/relationships/tags" Target="../tags/tag490.xml"/><Relationship Id="rId19" Type="http://schemas.openxmlformats.org/officeDocument/2006/relationships/notesSlide" Target="../notesSlides/notesSlide9.xml"/><Relationship Id="rId4" Type="http://schemas.openxmlformats.org/officeDocument/2006/relationships/tags" Target="../tags/tag484.xml"/><Relationship Id="rId9" Type="http://schemas.openxmlformats.org/officeDocument/2006/relationships/tags" Target="../tags/tag489.xml"/><Relationship Id="rId14" Type="http://schemas.openxmlformats.org/officeDocument/2006/relationships/tags" Target="../tags/tag49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500.xml"/><Relationship Id="rId2" Type="http://schemas.openxmlformats.org/officeDocument/2006/relationships/tags" Target="../tags/tag499.xml"/><Relationship Id="rId1" Type="http://schemas.openxmlformats.org/officeDocument/2006/relationships/tags" Target="../tags/tag49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504.xml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6.xml"/><Relationship Id="rId1" Type="http://schemas.openxmlformats.org/officeDocument/2006/relationships/tags" Target="../tags/tag505.xml"/><Relationship Id="rId4" Type="http://schemas.openxmlformats.org/officeDocument/2006/relationships/notesSlide" Target="../notesSlides/notesSlide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8.xml"/><Relationship Id="rId1" Type="http://schemas.openxmlformats.org/officeDocument/2006/relationships/tags" Target="../tags/tag50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0.xml"/><Relationship Id="rId1" Type="http://schemas.openxmlformats.org/officeDocument/2006/relationships/tags" Target="../tags/tag50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513.xml"/><Relationship Id="rId2" Type="http://schemas.openxmlformats.org/officeDocument/2006/relationships/tags" Target="../tags/tag512.xml"/><Relationship Id="rId1" Type="http://schemas.openxmlformats.org/officeDocument/2006/relationships/tags" Target="../tags/tag5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517.xml"/><Relationship Id="rId2" Type="http://schemas.openxmlformats.org/officeDocument/2006/relationships/tags" Target="../tags/tag516.xml"/><Relationship Id="rId1" Type="http://schemas.openxmlformats.org/officeDocument/2006/relationships/tags" Target="../tags/tag515.xml"/><Relationship Id="rId4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520.xml"/><Relationship Id="rId2" Type="http://schemas.openxmlformats.org/officeDocument/2006/relationships/tags" Target="../tags/tag519.xml"/><Relationship Id="rId1" Type="http://schemas.openxmlformats.org/officeDocument/2006/relationships/tags" Target="../tags/tag518.xml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tags" Target="../tags/tag35.xml"/><Relationship Id="rId39" Type="http://schemas.openxmlformats.org/officeDocument/2006/relationships/tags" Target="../tags/tag48.xml"/><Relationship Id="rId3" Type="http://schemas.openxmlformats.org/officeDocument/2006/relationships/tags" Target="../tags/tag12.xml"/><Relationship Id="rId21" Type="http://schemas.openxmlformats.org/officeDocument/2006/relationships/tags" Target="../tags/tag30.xml"/><Relationship Id="rId34" Type="http://schemas.openxmlformats.org/officeDocument/2006/relationships/tags" Target="../tags/tag43.xml"/><Relationship Id="rId42" Type="http://schemas.openxmlformats.org/officeDocument/2006/relationships/tags" Target="../tags/tag51.xml"/><Relationship Id="rId47" Type="http://schemas.openxmlformats.org/officeDocument/2006/relationships/tags" Target="../tags/tag56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tags" Target="../tags/tag34.xml"/><Relationship Id="rId33" Type="http://schemas.openxmlformats.org/officeDocument/2006/relationships/tags" Target="../tags/tag42.xml"/><Relationship Id="rId38" Type="http://schemas.openxmlformats.org/officeDocument/2006/relationships/tags" Target="../tags/tag47.xml"/><Relationship Id="rId46" Type="http://schemas.openxmlformats.org/officeDocument/2006/relationships/tags" Target="../tags/tag55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29" Type="http://schemas.openxmlformats.org/officeDocument/2006/relationships/tags" Target="../tags/tag38.xml"/><Relationship Id="rId41" Type="http://schemas.openxmlformats.org/officeDocument/2006/relationships/tags" Target="../tags/tag50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tags" Target="../tags/tag33.xml"/><Relationship Id="rId32" Type="http://schemas.openxmlformats.org/officeDocument/2006/relationships/tags" Target="../tags/tag41.xml"/><Relationship Id="rId37" Type="http://schemas.openxmlformats.org/officeDocument/2006/relationships/tags" Target="../tags/tag46.xml"/><Relationship Id="rId40" Type="http://schemas.openxmlformats.org/officeDocument/2006/relationships/tags" Target="../tags/tag49.xml"/><Relationship Id="rId45" Type="http://schemas.openxmlformats.org/officeDocument/2006/relationships/tags" Target="../tags/tag54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28" Type="http://schemas.openxmlformats.org/officeDocument/2006/relationships/tags" Target="../tags/tag37.xml"/><Relationship Id="rId36" Type="http://schemas.openxmlformats.org/officeDocument/2006/relationships/tags" Target="../tags/tag45.xml"/><Relationship Id="rId49" Type="http://schemas.openxmlformats.org/officeDocument/2006/relationships/tags" Target="../tags/tag58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31" Type="http://schemas.openxmlformats.org/officeDocument/2006/relationships/tags" Target="../tags/tag40.xml"/><Relationship Id="rId44" Type="http://schemas.openxmlformats.org/officeDocument/2006/relationships/tags" Target="../tags/tag53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tags" Target="../tags/tag36.xml"/><Relationship Id="rId30" Type="http://schemas.openxmlformats.org/officeDocument/2006/relationships/tags" Target="../tags/tag39.xml"/><Relationship Id="rId35" Type="http://schemas.openxmlformats.org/officeDocument/2006/relationships/tags" Target="../tags/tag44.xml"/><Relationship Id="rId43" Type="http://schemas.openxmlformats.org/officeDocument/2006/relationships/tags" Target="../tags/tag52.xml"/><Relationship Id="rId48" Type="http://schemas.openxmlformats.org/officeDocument/2006/relationships/tags" Target="../tags/tag57.xml"/><Relationship Id="rId8" Type="http://schemas.openxmlformats.org/officeDocument/2006/relationships/tags" Target="../tags/tag1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528.xml"/><Relationship Id="rId13" Type="http://schemas.openxmlformats.org/officeDocument/2006/relationships/tags" Target="../tags/tag53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523.xml"/><Relationship Id="rId7" Type="http://schemas.openxmlformats.org/officeDocument/2006/relationships/tags" Target="../tags/tag527.xml"/><Relationship Id="rId12" Type="http://schemas.openxmlformats.org/officeDocument/2006/relationships/tags" Target="../tags/tag532.xml"/><Relationship Id="rId17" Type="http://schemas.openxmlformats.org/officeDocument/2006/relationships/tags" Target="../tags/tag537.xml"/><Relationship Id="rId2" Type="http://schemas.openxmlformats.org/officeDocument/2006/relationships/tags" Target="../tags/tag522.xml"/><Relationship Id="rId16" Type="http://schemas.openxmlformats.org/officeDocument/2006/relationships/tags" Target="../tags/tag536.xml"/><Relationship Id="rId1" Type="http://schemas.openxmlformats.org/officeDocument/2006/relationships/tags" Target="../tags/tag521.xml"/><Relationship Id="rId6" Type="http://schemas.openxmlformats.org/officeDocument/2006/relationships/tags" Target="../tags/tag526.xml"/><Relationship Id="rId11" Type="http://schemas.openxmlformats.org/officeDocument/2006/relationships/tags" Target="../tags/tag531.xml"/><Relationship Id="rId5" Type="http://schemas.openxmlformats.org/officeDocument/2006/relationships/tags" Target="../tags/tag525.xml"/><Relationship Id="rId15" Type="http://schemas.openxmlformats.org/officeDocument/2006/relationships/tags" Target="../tags/tag535.xml"/><Relationship Id="rId10" Type="http://schemas.openxmlformats.org/officeDocument/2006/relationships/tags" Target="../tags/tag530.xml"/><Relationship Id="rId19" Type="http://schemas.openxmlformats.org/officeDocument/2006/relationships/notesSlide" Target="../notesSlides/notesSlide13.xml"/><Relationship Id="rId4" Type="http://schemas.openxmlformats.org/officeDocument/2006/relationships/tags" Target="../tags/tag524.xml"/><Relationship Id="rId9" Type="http://schemas.openxmlformats.org/officeDocument/2006/relationships/tags" Target="../tags/tag529.xml"/><Relationship Id="rId14" Type="http://schemas.openxmlformats.org/officeDocument/2006/relationships/tags" Target="../tags/tag53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545.xml"/><Relationship Id="rId13" Type="http://schemas.openxmlformats.org/officeDocument/2006/relationships/tags" Target="../tags/tag550.xml"/><Relationship Id="rId18" Type="http://schemas.openxmlformats.org/officeDocument/2006/relationships/tags" Target="../tags/tag555.xml"/><Relationship Id="rId3" Type="http://schemas.openxmlformats.org/officeDocument/2006/relationships/tags" Target="../tags/tag540.xml"/><Relationship Id="rId7" Type="http://schemas.openxmlformats.org/officeDocument/2006/relationships/tags" Target="../tags/tag544.xml"/><Relationship Id="rId12" Type="http://schemas.openxmlformats.org/officeDocument/2006/relationships/tags" Target="../tags/tag549.xml"/><Relationship Id="rId17" Type="http://schemas.openxmlformats.org/officeDocument/2006/relationships/tags" Target="../tags/tag554.xml"/><Relationship Id="rId2" Type="http://schemas.openxmlformats.org/officeDocument/2006/relationships/tags" Target="../tags/tag539.xml"/><Relationship Id="rId16" Type="http://schemas.openxmlformats.org/officeDocument/2006/relationships/tags" Target="../tags/tag553.xml"/><Relationship Id="rId1" Type="http://schemas.openxmlformats.org/officeDocument/2006/relationships/tags" Target="../tags/tag538.xml"/><Relationship Id="rId6" Type="http://schemas.openxmlformats.org/officeDocument/2006/relationships/tags" Target="../tags/tag543.xml"/><Relationship Id="rId11" Type="http://schemas.openxmlformats.org/officeDocument/2006/relationships/tags" Target="../tags/tag548.xml"/><Relationship Id="rId5" Type="http://schemas.openxmlformats.org/officeDocument/2006/relationships/tags" Target="../tags/tag542.xml"/><Relationship Id="rId15" Type="http://schemas.openxmlformats.org/officeDocument/2006/relationships/tags" Target="../tags/tag552.xml"/><Relationship Id="rId10" Type="http://schemas.openxmlformats.org/officeDocument/2006/relationships/tags" Target="../tags/tag547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541.xml"/><Relationship Id="rId9" Type="http://schemas.openxmlformats.org/officeDocument/2006/relationships/tags" Target="../tags/tag546.xml"/><Relationship Id="rId14" Type="http://schemas.openxmlformats.org/officeDocument/2006/relationships/tags" Target="../tags/tag55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563.xml"/><Relationship Id="rId13" Type="http://schemas.openxmlformats.org/officeDocument/2006/relationships/tags" Target="../tags/tag568.xml"/><Relationship Id="rId18" Type="http://schemas.openxmlformats.org/officeDocument/2006/relationships/tags" Target="../tags/tag573.xml"/><Relationship Id="rId3" Type="http://schemas.openxmlformats.org/officeDocument/2006/relationships/tags" Target="../tags/tag558.xml"/><Relationship Id="rId7" Type="http://schemas.openxmlformats.org/officeDocument/2006/relationships/tags" Target="../tags/tag562.xml"/><Relationship Id="rId12" Type="http://schemas.openxmlformats.org/officeDocument/2006/relationships/tags" Target="../tags/tag567.xml"/><Relationship Id="rId17" Type="http://schemas.openxmlformats.org/officeDocument/2006/relationships/tags" Target="../tags/tag572.xml"/><Relationship Id="rId2" Type="http://schemas.openxmlformats.org/officeDocument/2006/relationships/tags" Target="../tags/tag557.xml"/><Relationship Id="rId16" Type="http://schemas.openxmlformats.org/officeDocument/2006/relationships/tags" Target="../tags/tag571.xml"/><Relationship Id="rId1" Type="http://schemas.openxmlformats.org/officeDocument/2006/relationships/tags" Target="../tags/tag556.xml"/><Relationship Id="rId6" Type="http://schemas.openxmlformats.org/officeDocument/2006/relationships/tags" Target="../tags/tag561.xml"/><Relationship Id="rId11" Type="http://schemas.openxmlformats.org/officeDocument/2006/relationships/tags" Target="../tags/tag566.xml"/><Relationship Id="rId5" Type="http://schemas.openxmlformats.org/officeDocument/2006/relationships/tags" Target="../tags/tag560.xml"/><Relationship Id="rId15" Type="http://schemas.openxmlformats.org/officeDocument/2006/relationships/tags" Target="../tags/tag570.xml"/><Relationship Id="rId10" Type="http://schemas.openxmlformats.org/officeDocument/2006/relationships/tags" Target="../tags/tag565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559.xml"/><Relationship Id="rId9" Type="http://schemas.openxmlformats.org/officeDocument/2006/relationships/tags" Target="../tags/tag564.xml"/><Relationship Id="rId14" Type="http://schemas.openxmlformats.org/officeDocument/2006/relationships/tags" Target="../tags/tag56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5.xml"/><Relationship Id="rId1" Type="http://schemas.openxmlformats.org/officeDocument/2006/relationships/tags" Target="../tags/tag57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7.xml"/><Relationship Id="rId1" Type="http://schemas.openxmlformats.org/officeDocument/2006/relationships/tags" Target="../tags/tag57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9.xml"/><Relationship Id="rId1" Type="http://schemas.openxmlformats.org/officeDocument/2006/relationships/tags" Target="../tags/tag57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82.xml"/><Relationship Id="rId2" Type="http://schemas.openxmlformats.org/officeDocument/2006/relationships/tags" Target="../tags/tag581.xml"/><Relationship Id="rId1" Type="http://schemas.openxmlformats.org/officeDocument/2006/relationships/tags" Target="../tags/tag58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84.xml"/><Relationship Id="rId4" Type="http://schemas.openxmlformats.org/officeDocument/2006/relationships/tags" Target="../tags/tag58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87.xml"/><Relationship Id="rId2" Type="http://schemas.openxmlformats.org/officeDocument/2006/relationships/tags" Target="../tags/tag586.xml"/><Relationship Id="rId1" Type="http://schemas.openxmlformats.org/officeDocument/2006/relationships/tags" Target="../tags/tag585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3" Type="http://schemas.openxmlformats.org/officeDocument/2006/relationships/tags" Target="../tags/tag61.xml"/><Relationship Id="rId21" Type="http://schemas.openxmlformats.org/officeDocument/2006/relationships/tags" Target="../tags/tag79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26" Type="http://schemas.openxmlformats.org/officeDocument/2006/relationships/tags" Target="../tags/tag105.xml"/><Relationship Id="rId39" Type="http://schemas.openxmlformats.org/officeDocument/2006/relationships/tags" Target="../tags/tag118.xml"/><Relationship Id="rId3" Type="http://schemas.openxmlformats.org/officeDocument/2006/relationships/tags" Target="../tags/tag82.xml"/><Relationship Id="rId21" Type="http://schemas.openxmlformats.org/officeDocument/2006/relationships/tags" Target="../tags/tag100.xml"/><Relationship Id="rId34" Type="http://schemas.openxmlformats.org/officeDocument/2006/relationships/tags" Target="../tags/tag113.xml"/><Relationship Id="rId42" Type="http://schemas.openxmlformats.org/officeDocument/2006/relationships/tags" Target="../tags/tag121.xml"/><Relationship Id="rId47" Type="http://schemas.openxmlformats.org/officeDocument/2006/relationships/tags" Target="../tags/tag126.xml"/><Relationship Id="rId50" Type="http://schemas.openxmlformats.org/officeDocument/2006/relationships/tags" Target="../tags/tag129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5" Type="http://schemas.openxmlformats.org/officeDocument/2006/relationships/tags" Target="../tags/tag104.xml"/><Relationship Id="rId33" Type="http://schemas.openxmlformats.org/officeDocument/2006/relationships/tags" Target="../tags/tag112.xml"/><Relationship Id="rId38" Type="http://schemas.openxmlformats.org/officeDocument/2006/relationships/tags" Target="../tags/tag117.xml"/><Relationship Id="rId46" Type="http://schemas.openxmlformats.org/officeDocument/2006/relationships/tags" Target="../tags/tag125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0" Type="http://schemas.openxmlformats.org/officeDocument/2006/relationships/tags" Target="../tags/tag99.xml"/><Relationship Id="rId29" Type="http://schemas.openxmlformats.org/officeDocument/2006/relationships/tags" Target="../tags/tag108.xml"/><Relationship Id="rId41" Type="http://schemas.openxmlformats.org/officeDocument/2006/relationships/tags" Target="../tags/tag120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tags" Target="../tags/tag103.xml"/><Relationship Id="rId32" Type="http://schemas.openxmlformats.org/officeDocument/2006/relationships/tags" Target="../tags/tag111.xml"/><Relationship Id="rId37" Type="http://schemas.openxmlformats.org/officeDocument/2006/relationships/tags" Target="../tags/tag116.xml"/><Relationship Id="rId40" Type="http://schemas.openxmlformats.org/officeDocument/2006/relationships/tags" Target="../tags/tag119.xml"/><Relationship Id="rId45" Type="http://schemas.openxmlformats.org/officeDocument/2006/relationships/tags" Target="../tags/tag124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23" Type="http://schemas.openxmlformats.org/officeDocument/2006/relationships/tags" Target="../tags/tag102.xml"/><Relationship Id="rId28" Type="http://schemas.openxmlformats.org/officeDocument/2006/relationships/tags" Target="../tags/tag107.xml"/><Relationship Id="rId36" Type="http://schemas.openxmlformats.org/officeDocument/2006/relationships/tags" Target="../tags/tag115.xml"/><Relationship Id="rId49" Type="http://schemas.openxmlformats.org/officeDocument/2006/relationships/tags" Target="../tags/tag128.xml"/><Relationship Id="rId10" Type="http://schemas.openxmlformats.org/officeDocument/2006/relationships/tags" Target="../tags/tag89.xml"/><Relationship Id="rId19" Type="http://schemas.openxmlformats.org/officeDocument/2006/relationships/tags" Target="../tags/tag98.xml"/><Relationship Id="rId31" Type="http://schemas.openxmlformats.org/officeDocument/2006/relationships/tags" Target="../tags/tag110.xml"/><Relationship Id="rId44" Type="http://schemas.openxmlformats.org/officeDocument/2006/relationships/tags" Target="../tags/tag123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Relationship Id="rId22" Type="http://schemas.openxmlformats.org/officeDocument/2006/relationships/tags" Target="../tags/tag101.xml"/><Relationship Id="rId27" Type="http://schemas.openxmlformats.org/officeDocument/2006/relationships/tags" Target="../tags/tag106.xml"/><Relationship Id="rId30" Type="http://schemas.openxmlformats.org/officeDocument/2006/relationships/tags" Target="../tags/tag109.xml"/><Relationship Id="rId35" Type="http://schemas.openxmlformats.org/officeDocument/2006/relationships/tags" Target="../tags/tag114.xml"/><Relationship Id="rId43" Type="http://schemas.openxmlformats.org/officeDocument/2006/relationships/tags" Target="../tags/tag122.xml"/><Relationship Id="rId48" Type="http://schemas.openxmlformats.org/officeDocument/2006/relationships/tags" Target="../tags/tag127.xml"/><Relationship Id="rId8" Type="http://schemas.openxmlformats.org/officeDocument/2006/relationships/tags" Target="../tags/tag87.xml"/><Relationship Id="rId51" Type="http://schemas.openxmlformats.org/officeDocument/2006/relationships/tags" Target="../tags/tag130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43.xml"/><Relationship Id="rId18" Type="http://schemas.openxmlformats.org/officeDocument/2006/relationships/tags" Target="../tags/tag148.xml"/><Relationship Id="rId26" Type="http://schemas.openxmlformats.org/officeDocument/2006/relationships/tags" Target="../tags/tag156.xml"/><Relationship Id="rId39" Type="http://schemas.openxmlformats.org/officeDocument/2006/relationships/tags" Target="../tags/tag169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34" Type="http://schemas.openxmlformats.org/officeDocument/2006/relationships/tags" Target="../tags/tag164.xml"/><Relationship Id="rId42" Type="http://schemas.openxmlformats.org/officeDocument/2006/relationships/tags" Target="../tags/tag172.xml"/><Relationship Id="rId47" Type="http://schemas.openxmlformats.org/officeDocument/2006/relationships/tags" Target="../tags/tag177.xml"/><Relationship Id="rId50" Type="http://schemas.openxmlformats.org/officeDocument/2006/relationships/tags" Target="../tags/tag180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tags" Target="../tags/tag147.xml"/><Relationship Id="rId25" Type="http://schemas.openxmlformats.org/officeDocument/2006/relationships/tags" Target="../tags/tag155.xml"/><Relationship Id="rId33" Type="http://schemas.openxmlformats.org/officeDocument/2006/relationships/tags" Target="../tags/tag163.xml"/><Relationship Id="rId38" Type="http://schemas.openxmlformats.org/officeDocument/2006/relationships/tags" Target="../tags/tag168.xml"/><Relationship Id="rId46" Type="http://schemas.openxmlformats.org/officeDocument/2006/relationships/tags" Target="../tags/tag176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20" Type="http://schemas.openxmlformats.org/officeDocument/2006/relationships/tags" Target="../tags/tag150.xml"/><Relationship Id="rId29" Type="http://schemas.openxmlformats.org/officeDocument/2006/relationships/tags" Target="../tags/tag159.xml"/><Relationship Id="rId41" Type="http://schemas.openxmlformats.org/officeDocument/2006/relationships/tags" Target="../tags/tag171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24" Type="http://schemas.openxmlformats.org/officeDocument/2006/relationships/tags" Target="../tags/tag154.xml"/><Relationship Id="rId32" Type="http://schemas.openxmlformats.org/officeDocument/2006/relationships/tags" Target="../tags/tag162.xml"/><Relationship Id="rId37" Type="http://schemas.openxmlformats.org/officeDocument/2006/relationships/tags" Target="../tags/tag167.xml"/><Relationship Id="rId40" Type="http://schemas.openxmlformats.org/officeDocument/2006/relationships/tags" Target="../tags/tag170.xml"/><Relationship Id="rId45" Type="http://schemas.openxmlformats.org/officeDocument/2006/relationships/tags" Target="../tags/tag175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23" Type="http://schemas.openxmlformats.org/officeDocument/2006/relationships/tags" Target="../tags/tag153.xml"/><Relationship Id="rId28" Type="http://schemas.openxmlformats.org/officeDocument/2006/relationships/tags" Target="../tags/tag158.xml"/><Relationship Id="rId36" Type="http://schemas.openxmlformats.org/officeDocument/2006/relationships/tags" Target="../tags/tag166.xml"/><Relationship Id="rId49" Type="http://schemas.openxmlformats.org/officeDocument/2006/relationships/tags" Target="../tags/tag179.xml"/><Relationship Id="rId10" Type="http://schemas.openxmlformats.org/officeDocument/2006/relationships/tags" Target="../tags/tag140.xml"/><Relationship Id="rId19" Type="http://schemas.openxmlformats.org/officeDocument/2006/relationships/tags" Target="../tags/tag149.xml"/><Relationship Id="rId31" Type="http://schemas.openxmlformats.org/officeDocument/2006/relationships/tags" Target="../tags/tag161.xml"/><Relationship Id="rId44" Type="http://schemas.openxmlformats.org/officeDocument/2006/relationships/tags" Target="../tags/tag174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Relationship Id="rId22" Type="http://schemas.openxmlformats.org/officeDocument/2006/relationships/tags" Target="../tags/tag152.xml"/><Relationship Id="rId27" Type="http://schemas.openxmlformats.org/officeDocument/2006/relationships/tags" Target="../tags/tag157.xml"/><Relationship Id="rId30" Type="http://schemas.openxmlformats.org/officeDocument/2006/relationships/tags" Target="../tags/tag160.xml"/><Relationship Id="rId35" Type="http://schemas.openxmlformats.org/officeDocument/2006/relationships/tags" Target="../tags/tag165.xml"/><Relationship Id="rId43" Type="http://schemas.openxmlformats.org/officeDocument/2006/relationships/tags" Target="../tags/tag173.xml"/><Relationship Id="rId48" Type="http://schemas.openxmlformats.org/officeDocument/2006/relationships/tags" Target="../tags/tag178.xml"/><Relationship Id="rId8" Type="http://schemas.openxmlformats.org/officeDocument/2006/relationships/tags" Target="../tags/tag138.xml"/><Relationship Id="rId51" Type="http://schemas.openxmlformats.org/officeDocument/2006/relationships/tags" Target="../tags/tag1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CSEP 521</a:t>
            </a:r>
            <a:br>
              <a:rPr lang="en-US" dirty="0" smtClean="0"/>
            </a:br>
            <a:r>
              <a:rPr lang="en-US" dirty="0" smtClean="0"/>
              <a:t>Applied Algorithms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Richard Anderson</a:t>
            </a:r>
          </a:p>
          <a:p>
            <a:pPr eaLnBrk="1" hangingPunct="1"/>
            <a:r>
              <a:rPr lang="en-US" dirty="0" smtClean="0"/>
              <a:t>Winter 2013</a:t>
            </a:r>
          </a:p>
          <a:p>
            <a:pPr eaLnBrk="1" hangingPunct="1"/>
            <a:r>
              <a:rPr lang="en-US" dirty="0" smtClean="0"/>
              <a:t>Lecture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Greedy Algorithm 3</a:t>
            </a:r>
            <a:br>
              <a:rPr lang="en-US" sz="4000" smtClean="0"/>
            </a:br>
            <a:r>
              <a:rPr lang="en-US" sz="4000" smtClean="0"/>
              <a:t>Reverse-Delete 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Delete the most expensive edge that does not disconnect the graph</a:t>
            </a:r>
          </a:p>
        </p:txBody>
      </p:sp>
      <p:sp>
        <p:nvSpPr>
          <p:cNvPr id="13316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4038600" y="3276600"/>
            <a:ext cx="1219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257800" y="3276600"/>
            <a:ext cx="1676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257800" y="3200400"/>
            <a:ext cx="609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4876800" y="4191000"/>
            <a:ext cx="990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114800" y="44958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4876800" y="3276600"/>
            <a:ext cx="3810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029200" y="5257800"/>
            <a:ext cx="914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943600" y="4343400"/>
            <a:ext cx="152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6019800" y="3886200"/>
            <a:ext cx="838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086600" y="4038600"/>
            <a:ext cx="228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019800" y="4267200"/>
            <a:ext cx="1219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6096000" y="5105400"/>
            <a:ext cx="1143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60850" y="36576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114800" y="47244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724400" y="39624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943600" y="31242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324600" y="36576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62800" y="4191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553200" y="43434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715000" y="47244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181600" y="43434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562600" y="3505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13338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657600" y="3200400"/>
            <a:ext cx="1524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9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581400" y="3124200"/>
            <a:ext cx="4572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3048000" y="3124200"/>
            <a:ext cx="5334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3124200" y="4495800"/>
            <a:ext cx="838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3048000" y="5486400"/>
            <a:ext cx="1524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3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V="1">
            <a:off x="4572000" y="5181600"/>
            <a:ext cx="3048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V="1">
            <a:off x="4572000" y="5410200"/>
            <a:ext cx="1524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5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175125" y="28559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13346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895600" y="3962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581400" y="5562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334000" y="5029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352925" y="5486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410200" y="5867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629400" y="5257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352800" y="4572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581400" y="3657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354" name="Oval 42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429000" y="3048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13355" name="Oval 43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5105400" y="3124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3356" name="Oval 44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858000" y="37338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3357" name="Oval 4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715000" y="40386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3358" name="Oval 46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162800" y="48768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13359" name="Oval 47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943600" y="52578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13360" name="Oval 48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4724400" y="5029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361" name="Oval 49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886200" y="4191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13362" name="Oval 50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895600" y="5334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13363" name="Oval 51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419600" y="62484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0" y="4876800"/>
            <a:ext cx="23622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Construct the MST with the reverse-delete algorithm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Label the edges in order of removal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Why do the greedy algorithms work?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3352800"/>
          </a:xfrm>
        </p:spPr>
        <p:txBody>
          <a:bodyPr/>
          <a:lstStyle/>
          <a:p>
            <a:pPr eaLnBrk="1" hangingPunct="1"/>
            <a:r>
              <a:rPr lang="en-US" smtClean="0"/>
              <a:t>For simplicity, assume all edge costs are distinct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Edge inclusion lemma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3352800"/>
          </a:xfrm>
        </p:spPr>
        <p:txBody>
          <a:bodyPr/>
          <a:lstStyle/>
          <a:p>
            <a:pPr eaLnBrk="1" hangingPunct="1"/>
            <a:r>
              <a:rPr lang="en-US" smtClean="0"/>
              <a:t>Let S be a subset of V, and suppose e = (u, v) is the minimum cost edge of E, with u in S and v in V-S</a:t>
            </a:r>
          </a:p>
          <a:p>
            <a:pPr eaLnBrk="1" hangingPunct="1"/>
            <a:r>
              <a:rPr lang="en-US" smtClean="0"/>
              <a:t>e is in every minimum spanning tree of G</a:t>
            </a:r>
          </a:p>
          <a:p>
            <a:pPr lvl="1" eaLnBrk="1" hangingPunct="1"/>
            <a:r>
              <a:rPr lang="en-US" smtClean="0"/>
              <a:t>Or equivalently, if e is not in T, then T is not a minimum spanning tree</a:t>
            </a:r>
          </a:p>
        </p:txBody>
      </p:sp>
      <p:sp>
        <p:nvSpPr>
          <p:cNvPr id="23556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57400" y="5181600"/>
            <a:ext cx="2209800" cy="14478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00600" y="5105400"/>
            <a:ext cx="2286000" cy="14478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43200" y="6096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355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15000" y="60960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 - S</a:t>
            </a:r>
          </a:p>
        </p:txBody>
      </p:sp>
      <p:sp>
        <p:nvSpPr>
          <p:cNvPr id="23560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10000" y="57150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953000" y="57150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038600" y="5791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343400" y="5715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Suppose T is a spanning tree that does not contain 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Add e to T, this creates a cycle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cycle must have some edge e</a:t>
            </a:r>
            <a:r>
              <a:rPr lang="en-US" sz="2400" baseline="-25000" smtClean="0"/>
              <a:t>1</a:t>
            </a:r>
            <a:r>
              <a:rPr lang="en-US" sz="2400" smtClean="0"/>
              <a:t> = (u</a:t>
            </a:r>
            <a:r>
              <a:rPr lang="en-US" sz="2400" baseline="-25000" smtClean="0"/>
              <a:t>1</a:t>
            </a:r>
            <a:r>
              <a:rPr lang="en-US" sz="2400" smtClean="0"/>
              <a:t>, v</a:t>
            </a:r>
            <a:r>
              <a:rPr lang="en-US" sz="2400" baseline="-25000" smtClean="0"/>
              <a:t>1</a:t>
            </a:r>
            <a:r>
              <a:rPr lang="en-US" sz="2400" smtClean="0"/>
              <a:t>) with u</a:t>
            </a:r>
            <a:r>
              <a:rPr lang="en-US" sz="2400" baseline="-25000" smtClean="0"/>
              <a:t>1</a:t>
            </a:r>
            <a:r>
              <a:rPr lang="en-US" sz="2400" smtClean="0"/>
              <a:t> in S and v</a:t>
            </a:r>
            <a:r>
              <a:rPr lang="en-US" sz="2400" baseline="-25000" smtClean="0"/>
              <a:t>1</a:t>
            </a:r>
            <a:r>
              <a:rPr lang="en-US" sz="2400" smtClean="0"/>
              <a:t> in V-S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</a:t>
            </a:r>
            <a:r>
              <a:rPr lang="en-US" sz="2400" baseline="-25000" smtClean="0"/>
              <a:t>1</a:t>
            </a:r>
            <a:r>
              <a:rPr lang="en-US" sz="2400" smtClean="0"/>
              <a:t> = T – {e</a:t>
            </a:r>
            <a:r>
              <a:rPr lang="en-US" sz="2400" baseline="-25000" smtClean="0"/>
              <a:t>1</a:t>
            </a:r>
            <a:r>
              <a:rPr lang="en-US" sz="2400" smtClean="0"/>
              <a:t>} + {e} is a spanning tree with lower cost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Hence, T is not a minimum spanning tree</a:t>
            </a:r>
          </a:p>
        </p:txBody>
      </p:sp>
      <p:sp>
        <p:nvSpPr>
          <p:cNvPr id="24580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3200400"/>
            <a:ext cx="2209800" cy="14478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3124200"/>
            <a:ext cx="2286000" cy="14478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62200" y="4114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458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4000" y="41148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 - S</a:t>
            </a:r>
          </a:p>
        </p:txBody>
      </p:sp>
      <p:sp>
        <p:nvSpPr>
          <p:cNvPr id="2458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29000" y="41148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72000" y="40386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657600" y="4191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38600" y="4267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24588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8600" y="152400"/>
            <a:ext cx="3352800" cy="66040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e is the minimum cost edge between S and V-S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Optimality Proofs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Prim’s Algorithm computes a MST</a:t>
            </a:r>
          </a:p>
          <a:p>
            <a:pPr eaLnBrk="1" hangingPunct="1"/>
            <a:r>
              <a:rPr lang="en-US" smtClean="0"/>
              <a:t>Kruskal’s Algorithm computes a MST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Show that when an edge is added to the MST by Prim or Kruskal, the edge is the minimum cost edge between S and V-S for some set 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Prim’s Algorithm</a:t>
            </a:r>
          </a:p>
        </p:txBody>
      </p:sp>
      <p:sp>
        <p:nvSpPr>
          <p:cNvPr id="26627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828800"/>
            <a:ext cx="60960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 = { };    T = { };</a:t>
            </a:r>
          </a:p>
          <a:p>
            <a:pPr>
              <a:spcBef>
                <a:spcPct val="50000"/>
              </a:spcBef>
            </a:pPr>
            <a:r>
              <a:rPr lang="en-US" sz="2400"/>
              <a:t>while S != V</a:t>
            </a:r>
          </a:p>
          <a:p>
            <a:pPr>
              <a:spcBef>
                <a:spcPct val="50000"/>
              </a:spcBef>
            </a:pPr>
            <a:r>
              <a:rPr lang="en-US" sz="2400"/>
              <a:t>	choose the minimum cost edge                    	e = (u,v), with u in S, and v in V-S</a:t>
            </a:r>
          </a:p>
          <a:p>
            <a:pPr>
              <a:spcBef>
                <a:spcPct val="50000"/>
              </a:spcBef>
            </a:pPr>
            <a:r>
              <a:rPr lang="en-US" sz="2400"/>
              <a:t>	add e to T</a:t>
            </a:r>
          </a:p>
          <a:p>
            <a:pPr>
              <a:spcBef>
                <a:spcPct val="50000"/>
              </a:spcBef>
            </a:pPr>
            <a:r>
              <a:rPr lang="en-US" sz="2400"/>
              <a:t>	add v to S</a:t>
            </a:r>
          </a:p>
          <a:p>
            <a:pPr>
              <a:spcBef>
                <a:spcPct val="50000"/>
              </a:spcBef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Prove Prim’s algorithm computes an MST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Show an edge e is in the MST when it is added to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4419600"/>
            <a:ext cx="2819400" cy="1981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Dijkstra’s Algorithm</a:t>
            </a:r>
            <a:br>
              <a:rPr lang="en-US" sz="4000" smtClean="0"/>
            </a:br>
            <a:r>
              <a:rPr lang="en-US" sz="4000" smtClean="0"/>
              <a:t>for Minimum Spanning Trees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828800"/>
            <a:ext cx="80772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 = {};    d[s] = 0;     d[v] = infinity for v != s</a:t>
            </a:r>
          </a:p>
          <a:p>
            <a:pPr>
              <a:spcBef>
                <a:spcPct val="50000"/>
              </a:spcBef>
            </a:pPr>
            <a:r>
              <a:rPr lang="en-US"/>
              <a:t>While S != V</a:t>
            </a:r>
          </a:p>
          <a:p>
            <a:pPr>
              <a:spcBef>
                <a:spcPct val="50000"/>
              </a:spcBef>
            </a:pPr>
            <a:r>
              <a:rPr lang="en-US"/>
              <a:t>	Choose v in V-S with minimum d[v]</a:t>
            </a:r>
          </a:p>
          <a:p>
            <a:pPr>
              <a:spcBef>
                <a:spcPct val="50000"/>
              </a:spcBef>
            </a:pPr>
            <a:r>
              <a:rPr lang="en-US"/>
              <a:t>	Add v to S</a:t>
            </a:r>
          </a:p>
          <a:p>
            <a:pPr>
              <a:spcBef>
                <a:spcPct val="50000"/>
              </a:spcBef>
            </a:pPr>
            <a:r>
              <a:rPr lang="en-US"/>
              <a:t>	For each  w in the neighborhood of v</a:t>
            </a:r>
          </a:p>
          <a:p>
            <a:pPr>
              <a:spcBef>
                <a:spcPct val="50000"/>
              </a:spcBef>
            </a:pPr>
            <a:r>
              <a:rPr lang="en-US"/>
              <a:t>		d[w] = min(d[w], c(v, w))</a:t>
            </a:r>
          </a:p>
        </p:txBody>
      </p:sp>
      <p:sp>
        <p:nvSpPr>
          <p:cNvPr id="19461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1946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62200" y="4724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19464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57600" y="6096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z</a:t>
            </a:r>
          </a:p>
        </p:txBody>
      </p:sp>
      <p:sp>
        <p:nvSpPr>
          <p:cNvPr id="19465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338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19467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1371600" y="4953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371600" y="54102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2667000" y="45720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667000" y="49530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2514600" y="5456236"/>
            <a:ext cx="13335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514600" y="5791199"/>
            <a:ext cx="1143000" cy="4572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886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3810000" y="55626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Oval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572000" y="4724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76" name="Oval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648200" y="586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477" name="Line 21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4038600" y="4953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Line 22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038600" y="4495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800600" y="5029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3962400" y="6096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Text Box 25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114800" y="4800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971800" y="5334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600200" y="4800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724400" y="5257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810000" y="4800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6764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114800" y="5791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200400" y="4876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114800" y="4267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971800" y="4419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71800" y="6019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 rot="10800000" flipV="1">
            <a:off x="3581400" y="5638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9463" name="Oval 7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362200" y="563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9466" name="Oval 10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7338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594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Kruskal’s Algorithm</a:t>
            </a:r>
          </a:p>
        </p:txBody>
      </p:sp>
      <p:sp>
        <p:nvSpPr>
          <p:cNvPr id="28675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905000"/>
            <a:ext cx="75438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Let C = {{v</a:t>
            </a:r>
            <a:r>
              <a:rPr lang="en-US" sz="2400" baseline="-25000"/>
              <a:t>1</a:t>
            </a:r>
            <a:r>
              <a:rPr lang="en-US" sz="2400"/>
              <a:t>}, {v</a:t>
            </a:r>
            <a:r>
              <a:rPr lang="en-US" sz="2400" baseline="-25000"/>
              <a:t>2</a:t>
            </a:r>
            <a:r>
              <a:rPr lang="en-US" sz="2400"/>
              <a:t>}, . . ., {v</a:t>
            </a:r>
            <a:r>
              <a:rPr lang="en-US" sz="2400" baseline="-25000"/>
              <a:t>n</a:t>
            </a:r>
            <a:r>
              <a:rPr lang="en-US" sz="2400"/>
              <a:t>}};  T = { }</a:t>
            </a:r>
          </a:p>
          <a:p>
            <a:pPr>
              <a:spcBef>
                <a:spcPct val="50000"/>
              </a:spcBef>
            </a:pPr>
            <a:r>
              <a:rPr lang="en-US" sz="2400"/>
              <a:t>while |C| &gt; 1</a:t>
            </a:r>
          </a:p>
          <a:p>
            <a:pPr>
              <a:spcBef>
                <a:spcPct val="50000"/>
              </a:spcBef>
            </a:pPr>
            <a:r>
              <a:rPr lang="en-US" sz="2400"/>
              <a:t>	Let e = (u, v) with u in C</a:t>
            </a:r>
            <a:r>
              <a:rPr lang="en-US" sz="2400" baseline="-25000"/>
              <a:t>i</a:t>
            </a:r>
            <a:r>
              <a:rPr lang="en-US" sz="2400"/>
              <a:t> and v in C</a:t>
            </a:r>
            <a:r>
              <a:rPr lang="en-US" sz="2400" baseline="-25000"/>
              <a:t>j</a:t>
            </a:r>
            <a:r>
              <a:rPr lang="en-US" sz="2400"/>
              <a:t> be the 	minimum cost edge joining distinct sets in C</a:t>
            </a:r>
          </a:p>
          <a:p>
            <a:pPr>
              <a:spcBef>
                <a:spcPct val="50000"/>
              </a:spcBef>
            </a:pPr>
            <a:r>
              <a:rPr lang="en-US" sz="2400"/>
              <a:t>	Replace C</a:t>
            </a:r>
            <a:r>
              <a:rPr lang="en-US" sz="2400" baseline="-25000"/>
              <a:t>i</a:t>
            </a:r>
            <a:r>
              <a:rPr lang="en-US" sz="2400"/>
              <a:t> and C</a:t>
            </a:r>
            <a:r>
              <a:rPr lang="en-US" sz="2400" baseline="-25000"/>
              <a:t>j</a:t>
            </a:r>
            <a:r>
              <a:rPr lang="en-US" sz="2400"/>
              <a:t> by C</a:t>
            </a:r>
            <a:r>
              <a:rPr lang="en-US" sz="2400" baseline="-25000"/>
              <a:t>i</a:t>
            </a:r>
            <a:r>
              <a:rPr lang="en-US" sz="2400"/>
              <a:t> U C</a:t>
            </a:r>
            <a:r>
              <a:rPr lang="en-US" sz="2400" baseline="-25000"/>
              <a:t>j</a:t>
            </a:r>
          </a:p>
          <a:p>
            <a:pPr>
              <a:spcBef>
                <a:spcPct val="50000"/>
              </a:spcBef>
            </a:pPr>
            <a:r>
              <a:rPr lang="en-US" sz="2400"/>
              <a:t>	Add e to T</a:t>
            </a:r>
          </a:p>
          <a:p>
            <a:pPr>
              <a:spcBef>
                <a:spcPct val="50000"/>
              </a:spcBef>
            </a:pPr>
            <a:r>
              <a:rPr lang="en-US" sz="240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Prove Kruskal’s algorithm computes an MST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Show an edge e is in the MST when it is added to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Announcements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Reading</a:t>
            </a:r>
          </a:p>
          <a:p>
            <a:pPr lvl="1">
              <a:defRPr/>
            </a:pPr>
            <a:r>
              <a:rPr lang="en-US" dirty="0" smtClean="0"/>
              <a:t>For today,  sections 4.5, 4.7, </a:t>
            </a:r>
            <a:r>
              <a:rPr lang="en-US" dirty="0" smtClean="0"/>
              <a:t>4.8, 5.1, 5.2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67000"/>
            <a:ext cx="5177118" cy="342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00" y="6324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Interval Scheduling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Reverse-Delete Algorithm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Lemma:  The most expensive edge on a cycle is never in a minimum spanning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Dealing with the assumption of no equal weight edges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Force the edge weights to be distinct</a:t>
            </a:r>
          </a:p>
          <a:p>
            <a:pPr lvl="1" eaLnBrk="1" hangingPunct="1"/>
            <a:r>
              <a:rPr lang="en-US" smtClean="0"/>
              <a:t>Add small quantities to the weights </a:t>
            </a:r>
          </a:p>
          <a:p>
            <a:pPr lvl="1" eaLnBrk="1" hangingPunct="1"/>
            <a:r>
              <a:rPr lang="en-US" smtClean="0"/>
              <a:t>Give a tie breaking rule for equal weight edges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Application: Clustering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eaLnBrk="1" hangingPunct="1"/>
            <a:r>
              <a:rPr lang="en-US" smtClean="0"/>
              <a:t>Given a collection of points in an r-dimensional space, and an integer K, divide the points into K sets that are closest together</a:t>
            </a:r>
          </a:p>
        </p:txBody>
      </p:sp>
      <p:sp>
        <p:nvSpPr>
          <p:cNvPr id="32772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432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95800" y="4419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541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34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336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58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8674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048000" y="4191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 clustering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 eaLnBrk="1" hangingPunct="1"/>
            <a:r>
              <a:rPr lang="en-US" smtClean="0"/>
              <a:t>Divide the data set into K subsets to maximize the distance between any pair of sets</a:t>
            </a:r>
          </a:p>
          <a:p>
            <a:pPr lvl="1" eaLnBrk="1" hangingPunct="1"/>
            <a:r>
              <a:rPr lang="en-US" smtClean="0"/>
              <a:t>dist (S</a:t>
            </a:r>
            <a:r>
              <a:rPr lang="en-US" baseline="-25000" smtClean="0"/>
              <a:t>1</a:t>
            </a:r>
            <a:r>
              <a:rPr lang="en-US" smtClean="0"/>
              <a:t>, S</a:t>
            </a:r>
            <a:r>
              <a:rPr lang="en-US" baseline="-25000" smtClean="0"/>
              <a:t>2</a:t>
            </a:r>
            <a:r>
              <a:rPr lang="en-US" smtClean="0"/>
              <a:t>) = min {dist(x, y) | x in S</a:t>
            </a:r>
            <a:r>
              <a:rPr lang="en-US" baseline="-25000" smtClean="0"/>
              <a:t>1</a:t>
            </a:r>
            <a:r>
              <a:rPr lang="en-US" smtClean="0"/>
              <a:t>, y in S</a:t>
            </a:r>
            <a:r>
              <a:rPr lang="en-US" baseline="-25000" smtClean="0"/>
              <a:t>2</a:t>
            </a:r>
            <a:r>
              <a:rPr lang="en-US" smtClean="0"/>
              <a:t>}</a:t>
            </a:r>
          </a:p>
        </p:txBody>
      </p:sp>
      <p:sp>
        <p:nvSpPr>
          <p:cNvPr id="33796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004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4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67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008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056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5200" y="541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574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239000" y="541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196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Divide into 2 clusters</a:t>
            </a:r>
          </a:p>
        </p:txBody>
      </p:sp>
      <p:sp>
        <p:nvSpPr>
          <p:cNvPr id="34819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71600" y="3810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57400" y="3352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1460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4800" y="2057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05400" y="220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914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816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3352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196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447800" y="579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Oval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62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Oval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55320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Oval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733800" y="3352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Oval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67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Oval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371600" y="4876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4478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Oval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495800" y="2895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Oval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8486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Oval 2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5438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Oval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6576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Oval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172200" y="5257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82880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Oval 25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981200" y="4876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Oval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124200" y="2133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Oval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791200" y="5943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Oval 2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086600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Oval 2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3810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Content Placeholder 30"/>
          <p:cNvSpPr>
            <a:spLocks noGrp="1"/>
          </p:cNvSpPr>
          <p:nvPr>
            <p:ph idx="1"/>
            <p:custDataLst>
              <p:tags r:id="rId29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Divide into 3 clusters</a:t>
            </a:r>
          </a:p>
        </p:txBody>
      </p:sp>
      <p:sp>
        <p:nvSpPr>
          <p:cNvPr id="35843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71600" y="3810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57400" y="3352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1460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4800" y="2057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05400" y="220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914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Oval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816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3352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Oval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196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Oval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447800" y="579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Oval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62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Oval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55320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Oval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733800" y="3352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Oval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67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Oval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371600" y="4876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Oval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4478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Oval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495800" y="2895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Oval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8486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Oval 2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5438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Oval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6576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Oval 2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172200" y="5257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Oval 2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82880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Oval 27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981200" y="4876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Oval 28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124200" y="2133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Oval 29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791200" y="5943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Oval 30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086600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Oval 31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3810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Content Placeholder 30"/>
          <p:cNvSpPr>
            <a:spLocks noGrp="1"/>
          </p:cNvSpPr>
          <p:nvPr>
            <p:ph idx="1"/>
            <p:custDataLst>
              <p:tags r:id="rId29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Divide into 4 clusters</a:t>
            </a:r>
          </a:p>
        </p:txBody>
      </p:sp>
      <p:sp>
        <p:nvSpPr>
          <p:cNvPr id="36867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71600" y="3810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57400" y="3352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1460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4800" y="2057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05400" y="220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914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816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3352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196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447800" y="579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Oval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62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55320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Oval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733800" y="3352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Oval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67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Oval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371600" y="4876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4478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Oval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495800" y="2895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Oval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8486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Oval 2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5438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Oval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6576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Oval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172200" y="5257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Oval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82880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Oval 25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981200" y="4876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Oval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124200" y="2133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Oval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791200" y="5943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Oval 2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086600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Oval 2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3810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Content Placeholder 30"/>
          <p:cNvSpPr>
            <a:spLocks noGrp="1"/>
          </p:cNvSpPr>
          <p:nvPr>
            <p:ph idx="1"/>
            <p:custDataLst>
              <p:tags r:id="rId29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 Clustering Algorithm</a:t>
            </a:r>
          </a:p>
        </p:txBody>
      </p:sp>
      <p:sp>
        <p:nvSpPr>
          <p:cNvPr id="3789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905000"/>
            <a:ext cx="75438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Let C = {{v</a:t>
            </a:r>
            <a:r>
              <a:rPr lang="en-US" sz="2400" baseline="-25000"/>
              <a:t>1</a:t>
            </a:r>
            <a:r>
              <a:rPr lang="en-US" sz="2400"/>
              <a:t>}, {v</a:t>
            </a:r>
            <a:r>
              <a:rPr lang="en-US" sz="2400" baseline="-25000"/>
              <a:t>2</a:t>
            </a:r>
            <a:r>
              <a:rPr lang="en-US" sz="2400"/>
              <a:t>},. . ., {v</a:t>
            </a:r>
            <a:r>
              <a:rPr lang="en-US" sz="2400" baseline="-25000"/>
              <a:t>n</a:t>
            </a:r>
            <a:r>
              <a:rPr lang="en-US" sz="2400"/>
              <a:t>}};  T = { }</a:t>
            </a:r>
          </a:p>
          <a:p>
            <a:pPr>
              <a:spcBef>
                <a:spcPct val="50000"/>
              </a:spcBef>
            </a:pPr>
            <a:r>
              <a:rPr lang="en-US" sz="2400"/>
              <a:t>while |C| &gt; K</a:t>
            </a:r>
          </a:p>
          <a:p>
            <a:pPr>
              <a:spcBef>
                <a:spcPct val="50000"/>
              </a:spcBef>
            </a:pPr>
            <a:r>
              <a:rPr lang="en-US" sz="2400"/>
              <a:t>	Let e = (u, v) with u in C</a:t>
            </a:r>
            <a:r>
              <a:rPr lang="en-US" sz="2400" baseline="-25000"/>
              <a:t>i</a:t>
            </a:r>
            <a:r>
              <a:rPr lang="en-US" sz="2400"/>
              <a:t> and v in C</a:t>
            </a:r>
            <a:r>
              <a:rPr lang="en-US" sz="2400" baseline="-25000"/>
              <a:t>j</a:t>
            </a:r>
            <a:r>
              <a:rPr lang="en-US" sz="2400"/>
              <a:t> be the 	minimum cost edge joining distinct sets in C</a:t>
            </a:r>
          </a:p>
          <a:p>
            <a:pPr>
              <a:spcBef>
                <a:spcPct val="50000"/>
              </a:spcBef>
            </a:pPr>
            <a:r>
              <a:rPr lang="en-US" sz="2400"/>
              <a:t>	Replace C</a:t>
            </a:r>
            <a:r>
              <a:rPr lang="en-US" sz="2400" baseline="-25000"/>
              <a:t>i</a:t>
            </a:r>
            <a:r>
              <a:rPr lang="en-US" sz="2400"/>
              <a:t> and C</a:t>
            </a:r>
            <a:r>
              <a:rPr lang="en-US" sz="2400" baseline="-25000"/>
              <a:t>j</a:t>
            </a:r>
            <a:r>
              <a:rPr lang="en-US" sz="2400"/>
              <a:t> by C</a:t>
            </a:r>
            <a:r>
              <a:rPr lang="en-US" sz="2400" baseline="-25000"/>
              <a:t>i</a:t>
            </a:r>
            <a:r>
              <a:rPr lang="en-US" sz="2400"/>
              <a:t> U C</a:t>
            </a:r>
            <a:r>
              <a:rPr lang="en-US" sz="2400" baseline="-25000"/>
              <a:t>j</a:t>
            </a:r>
          </a:p>
          <a:p>
            <a:pPr>
              <a:spcBef>
                <a:spcPct val="50000"/>
              </a:spcBef>
            </a:pPr>
            <a:r>
              <a:rPr lang="en-US" sz="2400"/>
              <a:t>	 </a:t>
            </a:r>
          </a:p>
          <a:p>
            <a:pPr>
              <a:spcBef>
                <a:spcPct val="50000"/>
              </a:spcBef>
            </a:pPr>
            <a:r>
              <a:rPr lang="en-US" sz="240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K-clustering</a:t>
            </a:r>
          </a:p>
        </p:txBody>
      </p:sp>
      <p:sp>
        <p:nvSpPr>
          <p:cNvPr id="38915" name="Line 3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447800" y="3886200"/>
            <a:ext cx="533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6" name="Line 3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03650" y="2133600"/>
            <a:ext cx="463550" cy="527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Line 3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7221538" y="2506663"/>
            <a:ext cx="307975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8" name="Line 3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460500" y="5003800"/>
            <a:ext cx="614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Line 3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227388" y="2238375"/>
            <a:ext cx="538162" cy="460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Line 3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46138" y="3582988"/>
            <a:ext cx="654050" cy="3460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Line 3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6684963" y="3929063"/>
            <a:ext cx="652462" cy="190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Line 3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960563" y="4159250"/>
            <a:ext cx="6524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4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7221538" y="3082925"/>
            <a:ext cx="730250" cy="1539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Line 4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1960563" y="3467100"/>
            <a:ext cx="192087" cy="652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Line 42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300788" y="3467100"/>
            <a:ext cx="344487" cy="692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6" name="Line 43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765550" y="2660650"/>
            <a:ext cx="76200" cy="768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Line 4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5992813" y="4159250"/>
            <a:ext cx="692150" cy="460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8" name="Line 45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922463" y="4159250"/>
            <a:ext cx="152400" cy="806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Line 46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5916613" y="5349875"/>
            <a:ext cx="384175" cy="690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Line 47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4533900" y="5310188"/>
            <a:ext cx="806450" cy="384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Line 4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4572000" y="2354263"/>
            <a:ext cx="614363" cy="652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Line 4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7183438" y="3082925"/>
            <a:ext cx="192087" cy="8461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3" name="Line 50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3841750" y="3044825"/>
            <a:ext cx="768350" cy="422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4" name="Line 51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7375525" y="3929063"/>
            <a:ext cx="268288" cy="806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Line 52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5992813" y="4619625"/>
            <a:ext cx="268287" cy="768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6" name="Line 5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1500188" y="5003800"/>
            <a:ext cx="76200" cy="8826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7" name="Line 5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576388" y="2698750"/>
            <a:ext cx="614362" cy="768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8" name="Line 57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5224463" y="2354263"/>
            <a:ext cx="1036637" cy="11128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9" name="Oval 12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447800" y="57912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Oval 17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371600" y="48768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Oval 25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981200" y="48768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Oval 6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114800" y="20574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Oval 7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105400" y="22098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Oval 26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24200" y="21336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Oval 3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371600" y="38100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Oval 18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447800" y="25908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Line 56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flipV="1">
            <a:off x="2613025" y="3467100"/>
            <a:ext cx="1268413" cy="692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8" name="Oval 5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514600" y="40386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Oval 24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828800" y="40386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Oval 19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495800" y="28956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Oval 22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657600" y="25908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2" name="Oval 28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7069138" y="2968625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Oval 8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7391400" y="24384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4" name="Oval 20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7848600" y="31242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Line 53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V="1">
            <a:off x="5340350" y="4619625"/>
            <a:ext cx="614363" cy="652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6" name="Oval 16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867400" y="44958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7" name="Oval 21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543800" y="46482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8" name="Oval 10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172200" y="33528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Oval 29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239000" y="38100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Oval 14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553200" y="40386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Oval 27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5791200" y="59436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Oval 11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4419600" y="55626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3" name="Oval 9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5181600" y="51816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Oval 23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6172200" y="52578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5" name="Oval 15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733800" y="33528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6" name="Oval 4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057400" y="33528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7" name="Oval 13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762000" y="35052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/>
              <a:t>Given a set of symbols of known frequency, encode in binary to minimize the average length of a 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581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= {a, b, c, d},  f(a) = .4, f(b) = .3, f(c) = .2,  f(d) = 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from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</a:p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4" descr="Burns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2438400" cy="295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EWDwww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0"/>
            <a:ext cx="2171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8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code is a prefix code, if there is no pair of code words X and Y, where X is a prefix of Y</a:t>
            </a:r>
          </a:p>
          <a:p>
            <a:r>
              <a:rPr lang="en-US" dirty="0" smtClean="0"/>
              <a:t>A prefix code can be decoded with a left to right scan</a:t>
            </a:r>
          </a:p>
          <a:p>
            <a:r>
              <a:rPr lang="en-US" dirty="0" smtClean="0"/>
              <a:t>A binary prefix code can be represented as a binary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prefix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set of symbols with frequencies for the symbols, design a prefix code with minimum average length</a:t>
            </a:r>
          </a:p>
          <a:p>
            <a:r>
              <a:rPr lang="en-US" dirty="0" smtClean="0"/>
              <a:t>ABL(Code):  Average Bits per Letter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optimal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tree for an optimal code is full</a:t>
            </a:r>
          </a:p>
          <a:p>
            <a:r>
              <a:rPr lang="en-US" dirty="0" smtClean="0"/>
              <a:t>If f(x) ≤ f(y) then depth(x) ≥ depth(y)</a:t>
            </a:r>
          </a:p>
          <a:p>
            <a:r>
              <a:rPr lang="en-US" dirty="0" smtClean="0"/>
              <a:t>The two nodes of lowest frequency are at the same level</a:t>
            </a:r>
          </a:p>
          <a:p>
            <a:r>
              <a:rPr lang="en-US" dirty="0" smtClean="0"/>
              <a:t>There is an optimal code where the two lowest frequency words are siblings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the two lowest frequency items</a:t>
            </a:r>
          </a:p>
          <a:p>
            <a:r>
              <a:rPr lang="en-US" dirty="0" smtClean="0"/>
              <a:t>Replace with a new item with there combined frequencies</a:t>
            </a:r>
          </a:p>
          <a:p>
            <a:r>
              <a:rPr lang="en-US" dirty="0" smtClean="0"/>
              <a:t>Repeat until 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proof (sketch)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y, z be the lowest frequency letters that are replaced by a letter w</a:t>
            </a:r>
          </a:p>
          <a:p>
            <a:r>
              <a:rPr lang="en-US" dirty="0" smtClean="0"/>
              <a:t>Let T be the tree constructed by the Huffman algorithm, and T’ be the tree constructed by the Huffman algorithm when y, z are replaced by w</a:t>
            </a:r>
          </a:p>
          <a:p>
            <a:pPr lvl="1"/>
            <a:r>
              <a:rPr lang="en-US" dirty="0" smtClean="0"/>
              <a:t>ABL(T’) = ABL(T) – f(w)</a:t>
            </a:r>
          </a:p>
        </p:txBody>
      </p:sp>
    </p:spTree>
    <p:extLst>
      <p:ext uri="{BB962C8B-B14F-4D97-AF65-F5344CB8AC3E}">
        <p14:creationId xmlns:p14="http://schemas.microsoft.com/office/powerpoint/2010/main" val="4766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proof (sketch)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by induction</a:t>
            </a:r>
          </a:p>
          <a:p>
            <a:r>
              <a:rPr lang="en-US" dirty="0" smtClean="0"/>
              <a:t>Base case, n = 2</a:t>
            </a:r>
          </a:p>
          <a:p>
            <a:r>
              <a:rPr lang="en-US" dirty="0" smtClean="0"/>
              <a:t>Suppose Huffman algorithm is correct for n symbols</a:t>
            </a:r>
          </a:p>
          <a:p>
            <a:r>
              <a:rPr lang="en-US" dirty="0" smtClean="0"/>
              <a:t>Consider an n+1 symbol alphabet 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8, Page 109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76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 that for any c, there is a graph G such that </a:t>
            </a:r>
            <a:r>
              <a:rPr lang="en-US" dirty="0" err="1" smtClean="0"/>
              <a:t>Diag</a:t>
            </a:r>
            <a:r>
              <a:rPr lang="en-US" dirty="0" smtClean="0"/>
              <a:t>(G) ≥ c APD(G)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04900" y="3834415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57600" y="3686083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90095" y="4636733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0" y="4602702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3800383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83302" y="34290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48200" y="3291397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76900" y="31242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58000" y="31242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 flipV="1">
            <a:off x="2514600" y="3789840"/>
            <a:ext cx="1257300" cy="1248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</p:cNvCxnSpPr>
          <p:nvPr/>
        </p:nvCxnSpPr>
        <p:spPr>
          <a:xfrm>
            <a:off x="1816780" y="3462478"/>
            <a:ext cx="738139" cy="4416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</p:cNvCxnSpPr>
          <p:nvPr/>
        </p:nvCxnSpPr>
        <p:spPr>
          <a:xfrm flipV="1">
            <a:off x="3657600" y="3453233"/>
            <a:ext cx="1114887" cy="34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</p:cNvCxnSpPr>
          <p:nvPr/>
        </p:nvCxnSpPr>
        <p:spPr>
          <a:xfrm flipV="1">
            <a:off x="4648200" y="3291397"/>
            <a:ext cx="1143000" cy="114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2"/>
          </p:cNvCxnSpPr>
          <p:nvPr/>
        </p:nvCxnSpPr>
        <p:spPr>
          <a:xfrm>
            <a:off x="5676900" y="3238500"/>
            <a:ext cx="1295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</p:cNvCxnSpPr>
          <p:nvPr/>
        </p:nvCxnSpPr>
        <p:spPr>
          <a:xfrm>
            <a:off x="1300022" y="4029537"/>
            <a:ext cx="1100278" cy="662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5"/>
            <a:endCxn id="8" idx="4"/>
          </p:cNvCxnSpPr>
          <p:nvPr/>
        </p:nvCxnSpPr>
        <p:spPr>
          <a:xfrm>
            <a:off x="1978424" y="3624122"/>
            <a:ext cx="421876" cy="120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8" idx="4"/>
          </p:cNvCxnSpPr>
          <p:nvPr/>
        </p:nvCxnSpPr>
        <p:spPr>
          <a:xfrm flipH="1">
            <a:off x="2400300" y="3852261"/>
            <a:ext cx="228600" cy="979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7" idx="3"/>
          </p:cNvCxnSpPr>
          <p:nvPr/>
        </p:nvCxnSpPr>
        <p:spPr>
          <a:xfrm flipH="1">
            <a:off x="1423573" y="3886292"/>
            <a:ext cx="1205327" cy="9455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5" idx="3"/>
          </p:cNvCxnSpPr>
          <p:nvPr/>
        </p:nvCxnSpPr>
        <p:spPr>
          <a:xfrm flipH="1">
            <a:off x="1138378" y="3556755"/>
            <a:ext cx="693939" cy="472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3"/>
            <a:endCxn id="7" idx="7"/>
          </p:cNvCxnSpPr>
          <p:nvPr/>
        </p:nvCxnSpPr>
        <p:spPr>
          <a:xfrm flipH="1">
            <a:off x="1585217" y="3624122"/>
            <a:ext cx="231563" cy="1046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7" idx="4"/>
          </p:cNvCxnSpPr>
          <p:nvPr/>
        </p:nvCxnSpPr>
        <p:spPr>
          <a:xfrm>
            <a:off x="1254160" y="3914683"/>
            <a:ext cx="250235" cy="950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6"/>
          </p:cNvCxnSpPr>
          <p:nvPr/>
        </p:nvCxnSpPr>
        <p:spPr>
          <a:xfrm flipH="1">
            <a:off x="1423574" y="4717002"/>
            <a:ext cx="1091026" cy="34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5" idx="6"/>
          </p:cNvCxnSpPr>
          <p:nvPr/>
        </p:nvCxnSpPr>
        <p:spPr>
          <a:xfrm flipH="1">
            <a:off x="1333500" y="3914684"/>
            <a:ext cx="1357452" cy="34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12, Page 112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info of the form P</a:t>
            </a:r>
            <a:r>
              <a:rPr lang="en-US" baseline="-25000" dirty="0" smtClean="0"/>
              <a:t>i</a:t>
            </a:r>
            <a:r>
              <a:rPr lang="en-US" dirty="0" smtClean="0"/>
              <a:t> died before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born and P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overlapped, determine if the data is internally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spanning trees</a:t>
            </a:r>
          </a:p>
          <a:p>
            <a:r>
              <a:rPr lang="en-US" dirty="0" smtClean="0"/>
              <a:t>Applications of Minimum Spanning trees</a:t>
            </a:r>
          </a:p>
          <a:p>
            <a:r>
              <a:rPr lang="en-US" dirty="0" smtClean="0"/>
              <a:t>Huffman codes</a:t>
            </a:r>
          </a:p>
          <a:p>
            <a:r>
              <a:rPr lang="en-US" dirty="0" smtClean="0"/>
              <a:t>Homework solutions</a:t>
            </a:r>
          </a:p>
          <a:p>
            <a:r>
              <a:rPr lang="en-US" dirty="0" smtClean="0"/>
              <a:t>Recurrences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62200" y="2819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05200" y="34290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 rot="16200000" flipH="1">
            <a:off x="2824163" y="2747963"/>
            <a:ext cx="447675" cy="9810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66800" y="27432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44958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419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33528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390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81800" y="26670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09800" y="14478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34000" y="2133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638800" y="12192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0" name="Straight Arrow Connector 19"/>
          <p:cNvCxnSpPr>
            <a:stCxn id="5" idx="4"/>
          </p:cNvCxnSpPr>
          <p:nvPr/>
        </p:nvCxnSpPr>
        <p:spPr>
          <a:xfrm rot="5400000">
            <a:off x="3105150" y="3905250"/>
            <a:ext cx="7620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 rot="10800000">
            <a:off x="1143000" y="4572000"/>
            <a:ext cx="2057400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</p:cNvCxnSpPr>
          <p:nvPr/>
        </p:nvCxnSpPr>
        <p:spPr>
          <a:xfrm>
            <a:off x="1295400" y="2857500"/>
            <a:ext cx="990600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</p:cNvCxnSpPr>
          <p:nvPr/>
        </p:nvCxnSpPr>
        <p:spPr>
          <a:xfrm rot="5400000" flipH="1" flipV="1">
            <a:off x="361950" y="3638550"/>
            <a:ext cx="1371600" cy="1905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4"/>
            <a:endCxn id="13" idx="0"/>
          </p:cNvCxnSpPr>
          <p:nvPr/>
        </p:nvCxnSpPr>
        <p:spPr>
          <a:xfrm rot="16200000" flipH="1">
            <a:off x="6553200" y="3238500"/>
            <a:ext cx="11430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2" idx="5"/>
          </p:cNvCxnSpPr>
          <p:nvPr/>
        </p:nvCxnSpPr>
        <p:spPr>
          <a:xfrm rot="10800000">
            <a:off x="6062663" y="3548063"/>
            <a:ext cx="1176337" cy="6048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7"/>
            <a:endCxn id="14" idx="3"/>
          </p:cNvCxnSpPr>
          <p:nvPr/>
        </p:nvCxnSpPr>
        <p:spPr>
          <a:xfrm rot="5400000" flipH="1" flipV="1">
            <a:off x="6176963" y="2747963"/>
            <a:ext cx="523875" cy="7524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5"/>
            <a:endCxn id="4" idx="0"/>
          </p:cNvCxnSpPr>
          <p:nvPr/>
        </p:nvCxnSpPr>
        <p:spPr>
          <a:xfrm rot="16200000" flipH="1">
            <a:off x="1852613" y="2195513"/>
            <a:ext cx="1176337" cy="714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4"/>
          </p:cNvCxnSpPr>
          <p:nvPr/>
        </p:nvCxnSpPr>
        <p:spPr>
          <a:xfrm rot="16200000" flipH="1">
            <a:off x="5200650" y="2609850"/>
            <a:ext cx="914400" cy="419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4"/>
          </p:cNvCxnSpPr>
          <p:nvPr/>
        </p:nvCxnSpPr>
        <p:spPr>
          <a:xfrm rot="5400000">
            <a:off x="5314950" y="1619250"/>
            <a:ext cx="6096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438400" y="5562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33800" y="6324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038600" y="54102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Arrow Connector 44"/>
          <p:cNvCxnSpPr>
            <a:stCxn id="41" idx="2"/>
          </p:cNvCxnSpPr>
          <p:nvPr/>
        </p:nvCxnSpPr>
        <p:spPr>
          <a:xfrm rot="10800000">
            <a:off x="1066800" y="4648200"/>
            <a:ext cx="1371600" cy="1028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1" idx="6"/>
          </p:cNvCxnSpPr>
          <p:nvPr/>
        </p:nvCxnSpPr>
        <p:spPr>
          <a:xfrm rot="10800000" flipV="1">
            <a:off x="2667000" y="5524500"/>
            <a:ext cx="13716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2"/>
          </p:cNvCxnSpPr>
          <p:nvPr/>
        </p:nvCxnSpPr>
        <p:spPr>
          <a:xfrm rot="10800000">
            <a:off x="2667000" y="5791200"/>
            <a:ext cx="1066800" cy="647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2" name="TextBox 29"/>
          <p:cNvSpPr txBox="1">
            <a:spLocks noChangeArrowheads="1"/>
          </p:cNvSpPr>
          <p:nvPr/>
        </p:nvSpPr>
        <p:spPr bwMode="auto">
          <a:xfrm>
            <a:off x="5334000" y="4419600"/>
            <a:ext cx="3505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92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92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92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92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9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9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9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9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92" charset="0"/>
              </a:defRPr>
            </a:lvl9pPr>
          </a:lstStyle>
          <a:p>
            <a:r>
              <a:rPr lang="en-US" dirty="0">
                <a:latin typeface="+mn-lt"/>
              </a:rPr>
              <a:t>Question:</a:t>
            </a:r>
          </a:p>
          <a:p>
            <a:r>
              <a:rPr lang="en-US" dirty="0">
                <a:latin typeface="+mn-lt"/>
              </a:rPr>
              <a:t>What is the cycle structure as N gets large?</a:t>
            </a:r>
          </a:p>
          <a:p>
            <a:r>
              <a:rPr lang="en-US" dirty="0">
                <a:latin typeface="+mn-lt"/>
              </a:rPr>
              <a:t>How many cycles?</a:t>
            </a:r>
          </a:p>
          <a:p>
            <a:r>
              <a:rPr lang="en-US" dirty="0">
                <a:latin typeface="+mn-lt"/>
              </a:rPr>
              <a:t>What is the cycle length?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316468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Random out degree one graph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8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topological sort</a:t>
            </a:r>
          </a:p>
          <a:p>
            <a:pPr lvl="1"/>
            <a:r>
              <a:rPr lang="en-US" dirty="0" smtClean="0"/>
              <a:t>Determine cycles</a:t>
            </a:r>
          </a:p>
          <a:p>
            <a:pPr lvl="1"/>
            <a:r>
              <a:rPr lang="en-US" dirty="0" smtClean="0"/>
              <a:t>Order vertices on branches</a:t>
            </a:r>
          </a:p>
          <a:p>
            <a:r>
              <a:rPr lang="en-US" dirty="0" smtClean="0"/>
              <a:t>Label vertices on the cycles</a:t>
            </a:r>
          </a:p>
          <a:p>
            <a:r>
              <a:rPr lang="en-US" dirty="0" smtClean="0"/>
              <a:t>Label vertices on branches computing cycle weight</a:t>
            </a:r>
          </a:p>
        </p:txBody>
      </p:sp>
    </p:spTree>
    <p:extLst>
      <p:ext uri="{BB962C8B-B14F-4D97-AF65-F5344CB8AC3E}">
        <p14:creationId xmlns:p14="http://schemas.microsoft.com/office/powerpoint/2010/main" val="39949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chasing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Label vertices with the number of their cycle</a:t>
            </a:r>
          </a:p>
          <a:p>
            <a:r>
              <a:rPr lang="en-US" dirty="0" smtClean="0"/>
              <a:t>Pick a vertex, follow chain of pointers</a:t>
            </a:r>
          </a:p>
          <a:p>
            <a:pPr lvl="1"/>
            <a:r>
              <a:rPr lang="en-US" dirty="0" smtClean="0"/>
              <a:t>Until a labeled vertex is reached</a:t>
            </a:r>
          </a:p>
          <a:p>
            <a:pPr lvl="1"/>
            <a:r>
              <a:rPr lang="en-US" dirty="0" smtClean="0"/>
              <a:t>Until a new cycle is discovered</a:t>
            </a:r>
          </a:p>
          <a:p>
            <a:r>
              <a:rPr lang="en-US" dirty="0" smtClean="0"/>
              <a:t>Follow chain of vertices a second time to set labels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24600" y="2900362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67600" y="3509962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stCxn id="5" idx="5"/>
            <a:endCxn id="6" idx="1"/>
          </p:cNvCxnSpPr>
          <p:nvPr/>
        </p:nvCxnSpPr>
        <p:spPr>
          <a:xfrm rot="16200000" flipH="1">
            <a:off x="6786563" y="2828925"/>
            <a:ext cx="447675" cy="9810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029200" y="2824162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62800" y="4576762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00600" y="4500562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42734" y="2117946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stCxn id="6" idx="4"/>
          </p:cNvCxnSpPr>
          <p:nvPr/>
        </p:nvCxnSpPr>
        <p:spPr>
          <a:xfrm rot="5400000">
            <a:off x="7067550" y="3986212"/>
            <a:ext cx="7620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 rot="10800000">
            <a:off x="5105400" y="4652962"/>
            <a:ext cx="2057400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5257800" y="2938462"/>
            <a:ext cx="990600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rot="5400000" flipH="1" flipV="1">
            <a:off x="4324350" y="3719512"/>
            <a:ext cx="1371600" cy="1905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6958013" y="2870561"/>
            <a:ext cx="1176337" cy="714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00800" y="5643562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96200" y="6405562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001000" y="5491162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 rot="10800000">
            <a:off x="5029200" y="4729162"/>
            <a:ext cx="1371600" cy="1028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  <a:endCxn id="17" idx="6"/>
          </p:cNvCxnSpPr>
          <p:nvPr/>
        </p:nvCxnSpPr>
        <p:spPr>
          <a:xfrm rot="10800000" flipV="1">
            <a:off x="6629400" y="5605462"/>
            <a:ext cx="13716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</p:cNvCxnSpPr>
          <p:nvPr/>
        </p:nvCxnSpPr>
        <p:spPr>
          <a:xfrm rot="10800000">
            <a:off x="6629400" y="5872162"/>
            <a:ext cx="1066800" cy="647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327440" y="4500562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34100" y="1545084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6656310" y="1429675"/>
            <a:ext cx="447675" cy="9810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7911299" y="4976812"/>
            <a:ext cx="7620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444699" y="3543300"/>
            <a:ext cx="111341" cy="9572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444699" y="33147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. . 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00435"/>
            <a:ext cx="3581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void</a:t>
            </a:r>
            <a:r>
              <a:rPr lang="en-US" sz="1400" dirty="0"/>
              <a:t> </a:t>
            </a:r>
            <a:r>
              <a:rPr lang="en-US" sz="1400" dirty="0" err="1"/>
              <a:t>MarkCycle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/>
              <a:t> v,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CycleStructure</a:t>
            </a:r>
            <a:r>
              <a:rPr lang="en-US" sz="1400" dirty="0" smtClean="0"/>
              <a:t> </a:t>
            </a:r>
            <a:r>
              <a:rPr lang="en-US" sz="1400" dirty="0"/>
              <a:t>cycles</a:t>
            </a:r>
            <a:r>
              <a:rPr lang="en-US" sz="1400" dirty="0" smtClean="0"/>
              <a:t>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bool</a:t>
            </a:r>
            <a:r>
              <a:rPr lang="en-US" sz="1400" dirty="0"/>
              <a:t>[] mark,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</a:t>
            </a:r>
            <a:r>
              <a:rPr lang="en-US" sz="1400" dirty="0" err="1" smtClean="0">
                <a:solidFill>
                  <a:srgbClr val="0000FF"/>
                </a:solidFill>
              </a:rPr>
              <a:t>sbyte</a:t>
            </a:r>
            <a:r>
              <a:rPr lang="en-US" sz="1400" dirty="0"/>
              <a:t>[] cycle) {</a:t>
            </a:r>
          </a:p>
          <a:p>
            <a:r>
              <a:rPr lang="en-US" sz="1400" dirty="0"/>
              <a:t>     </a:t>
            </a:r>
            <a:r>
              <a:rPr lang="en-US" sz="1400" dirty="0" smtClean="0">
                <a:solidFill>
                  <a:srgbClr val="0000FF"/>
                </a:solidFill>
              </a:rPr>
              <a:t>if</a:t>
            </a:r>
            <a:r>
              <a:rPr lang="en-US" sz="1400" dirty="0" smtClean="0"/>
              <a:t> </a:t>
            </a:r>
            <a:r>
              <a:rPr lang="en-US" sz="1400" dirty="0"/>
              <a:t>(mark[v] == </a:t>
            </a:r>
            <a:r>
              <a:rPr lang="en-US" sz="1400" dirty="0">
                <a:solidFill>
                  <a:srgbClr val="0000FF"/>
                </a:solidFill>
              </a:rPr>
              <a:t>true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</a:t>
            </a:r>
            <a:r>
              <a:rPr lang="en-US" sz="1400" dirty="0" smtClean="0">
                <a:solidFill>
                  <a:srgbClr val="0000FF"/>
                </a:solidFill>
              </a:rPr>
              <a:t>return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  </a:t>
            </a:r>
            <a:r>
              <a:rPr lang="en-US" sz="1400" dirty="0" err="1" smtClean="0">
                <a:solidFill>
                  <a:srgbClr val="0000FF"/>
                </a:solidFill>
              </a:rPr>
              <a:t>int</a:t>
            </a:r>
            <a:r>
              <a:rPr lang="en-US" sz="1400" dirty="0" smtClean="0"/>
              <a:t> </a:t>
            </a:r>
            <a:r>
              <a:rPr lang="en-US" sz="1400" dirty="0"/>
              <a:t>y = v;</a:t>
            </a:r>
          </a:p>
          <a:p>
            <a:r>
              <a:rPr lang="en-US" sz="1400" dirty="0"/>
              <a:t>     </a:t>
            </a:r>
            <a:r>
              <a:rPr lang="en-US" sz="1400" dirty="0" err="1" smtClean="0">
                <a:solidFill>
                  <a:srgbClr val="0000FF"/>
                </a:solidFill>
              </a:rPr>
              <a:t>int</a:t>
            </a:r>
            <a:r>
              <a:rPr lang="en-US" sz="1400" dirty="0" smtClean="0"/>
              <a:t> </a:t>
            </a:r>
            <a:r>
              <a:rPr lang="en-US" sz="1400" dirty="0"/>
              <a:t>x;</a:t>
            </a:r>
          </a:p>
          <a:p>
            <a:r>
              <a:rPr lang="en-US" sz="1400" dirty="0" smtClean="0"/>
              <a:t>     </a:t>
            </a:r>
            <a:r>
              <a:rPr lang="en-US" sz="1400" dirty="0">
                <a:solidFill>
                  <a:srgbClr val="0000FF"/>
                </a:solidFill>
              </a:rPr>
              <a:t>do</a:t>
            </a:r>
            <a:r>
              <a:rPr lang="en-US" sz="1400" dirty="0"/>
              <a:t> {</a:t>
            </a:r>
          </a:p>
          <a:p>
            <a:r>
              <a:rPr lang="en-US" sz="1400" dirty="0"/>
              <a:t>          </a:t>
            </a:r>
            <a:r>
              <a:rPr lang="en-US" sz="1400" dirty="0" smtClean="0"/>
              <a:t>x </a:t>
            </a:r>
            <a:r>
              <a:rPr lang="en-US" sz="1400" dirty="0"/>
              <a:t>= y;</a:t>
            </a:r>
          </a:p>
          <a:p>
            <a:r>
              <a:rPr lang="en-US" sz="1400" dirty="0"/>
              <a:t>          </a:t>
            </a:r>
            <a:r>
              <a:rPr lang="en-US" sz="1400" dirty="0" smtClean="0"/>
              <a:t>y </a:t>
            </a:r>
            <a:r>
              <a:rPr lang="en-US" sz="1400" dirty="0"/>
              <a:t>= next[x];</a:t>
            </a:r>
          </a:p>
          <a:p>
            <a:r>
              <a:rPr lang="en-US" sz="1400" dirty="0"/>
              <a:t>          </a:t>
            </a:r>
            <a:r>
              <a:rPr lang="en-US" sz="1400" dirty="0" smtClean="0"/>
              <a:t>mark[x</a:t>
            </a:r>
            <a:r>
              <a:rPr lang="en-US" sz="1400" dirty="0"/>
              <a:t>] = </a:t>
            </a:r>
            <a:r>
              <a:rPr lang="en-US" sz="1400" dirty="0">
                <a:solidFill>
                  <a:srgbClr val="0000FF"/>
                </a:solidFill>
              </a:rPr>
              <a:t>true</a:t>
            </a:r>
            <a:r>
              <a:rPr lang="en-US" sz="1400" dirty="0"/>
              <a:t>;</a:t>
            </a:r>
          </a:p>
          <a:p>
            <a:r>
              <a:rPr lang="en-US" sz="1400" dirty="0"/>
              <a:t>      </a:t>
            </a:r>
            <a:r>
              <a:rPr lang="en-US" sz="1400" dirty="0" smtClean="0"/>
              <a:t>}</a:t>
            </a:r>
          </a:p>
          <a:p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0000FF"/>
                </a:solidFill>
              </a:rPr>
              <a:t>while</a:t>
            </a:r>
            <a:r>
              <a:rPr lang="en-US" sz="1400" dirty="0" smtClean="0"/>
              <a:t> (mark[y] == </a:t>
            </a:r>
            <a:r>
              <a:rPr lang="en-US" sz="1400" dirty="0" smtClean="0">
                <a:solidFill>
                  <a:srgbClr val="0000FF"/>
                </a:solidFill>
              </a:rPr>
              <a:t>false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1981200"/>
            <a:ext cx="403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</a:t>
            </a:r>
            <a:r>
              <a:rPr lang="en-US" sz="1400" dirty="0" err="1" smtClean="0">
                <a:solidFill>
                  <a:srgbClr val="0000FF"/>
                </a:solidFill>
              </a:rPr>
              <a:t>int</a:t>
            </a:r>
            <a:r>
              <a:rPr lang="en-US" sz="1400" dirty="0" smtClean="0"/>
              <a:t> </a:t>
            </a:r>
            <a:r>
              <a:rPr lang="en-US" sz="1400" dirty="0" err="1"/>
              <a:t>cycleID</a:t>
            </a:r>
            <a:r>
              <a:rPr lang="en-US" sz="1400" dirty="0"/>
              <a:t>;</a:t>
            </a:r>
          </a:p>
          <a:p>
            <a:r>
              <a:rPr lang="en-US" sz="1400" dirty="0"/>
              <a:t>      </a:t>
            </a:r>
            <a:r>
              <a:rPr lang="en-US" sz="1400" dirty="0" smtClean="0">
                <a:solidFill>
                  <a:srgbClr val="0000FF"/>
                </a:solidFill>
              </a:rPr>
              <a:t>if</a:t>
            </a:r>
            <a:r>
              <a:rPr lang="en-US" sz="1400" dirty="0" smtClean="0"/>
              <a:t> </a:t>
            </a:r>
            <a:r>
              <a:rPr lang="en-US" sz="1400" dirty="0"/>
              <a:t>(cycle[y] == -1) {</a:t>
            </a:r>
          </a:p>
          <a:p>
            <a:r>
              <a:rPr lang="en-US" sz="1400" dirty="0"/>
              <a:t>           </a:t>
            </a:r>
            <a:r>
              <a:rPr lang="en-US" sz="1400" dirty="0" err="1" smtClean="0"/>
              <a:t>cycleID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cycles.AddCycle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smtClean="0">
                <a:solidFill>
                  <a:srgbClr val="0000FF"/>
                </a:solidFill>
              </a:rPr>
              <a:t>for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/>
              <a:t> a = y; a != x; a = next[a]) {</a:t>
            </a:r>
          </a:p>
          <a:p>
            <a:r>
              <a:rPr lang="en-US" sz="1400" dirty="0"/>
              <a:t>                 </a:t>
            </a:r>
            <a:r>
              <a:rPr lang="en-US" sz="1400" dirty="0" smtClean="0"/>
              <a:t>cycle[a</a:t>
            </a:r>
            <a:r>
              <a:rPr lang="en-US" sz="1400" dirty="0"/>
              <a:t>] = (</a:t>
            </a:r>
            <a:r>
              <a:rPr lang="en-US" sz="1400" dirty="0" err="1">
                <a:solidFill>
                  <a:srgbClr val="0000FF"/>
                </a:solidFill>
              </a:rPr>
              <a:t>sbyte</a:t>
            </a:r>
            <a:r>
              <a:rPr lang="en-US" sz="1400" dirty="0"/>
              <a:t>) </a:t>
            </a:r>
            <a:r>
              <a:rPr lang="en-US" sz="1400" dirty="0" err="1"/>
              <a:t>cycleID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 </a:t>
            </a:r>
            <a:r>
              <a:rPr lang="en-US" sz="1400" dirty="0" err="1" smtClean="0"/>
              <a:t>cycles.AddCycleVertex</a:t>
            </a:r>
            <a:r>
              <a:rPr lang="en-US" sz="1400" dirty="0" smtClean="0"/>
              <a:t>(</a:t>
            </a:r>
            <a:r>
              <a:rPr lang="en-US" sz="1400" dirty="0" err="1" smtClean="0"/>
              <a:t>cycleID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smtClean="0"/>
              <a:t>cycle[x</a:t>
            </a:r>
            <a:r>
              <a:rPr lang="en-US" sz="1400" dirty="0"/>
              <a:t>] = (</a:t>
            </a:r>
            <a:r>
              <a:rPr lang="en-US" sz="1400" dirty="0" err="1">
                <a:solidFill>
                  <a:srgbClr val="0000FF"/>
                </a:solidFill>
              </a:rPr>
              <a:t>sbyte</a:t>
            </a:r>
            <a:r>
              <a:rPr lang="en-US" sz="1400" dirty="0"/>
              <a:t>) </a:t>
            </a:r>
            <a:r>
              <a:rPr lang="en-US" sz="1400" dirty="0" err="1"/>
              <a:t>cycleID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 err="1" smtClean="0"/>
              <a:t>cycles.AddCycleVertex</a:t>
            </a:r>
            <a:r>
              <a:rPr lang="en-US" sz="1400" dirty="0" smtClean="0"/>
              <a:t>(</a:t>
            </a:r>
            <a:r>
              <a:rPr lang="en-US" sz="1400" dirty="0" err="1" smtClean="0"/>
              <a:t>cycleID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smtClean="0">
                <a:solidFill>
                  <a:srgbClr val="0000FF"/>
                </a:solidFill>
              </a:rPr>
              <a:t>else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cycleID</a:t>
            </a:r>
            <a:r>
              <a:rPr lang="en-US" sz="1400" dirty="0" smtClean="0"/>
              <a:t> </a:t>
            </a:r>
            <a:r>
              <a:rPr lang="en-US" sz="1400" dirty="0"/>
              <a:t>= cycle[y];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smtClean="0"/>
              <a:t>for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0000FF"/>
                </a:solidFill>
              </a:rPr>
              <a:t>int</a:t>
            </a:r>
            <a:r>
              <a:rPr lang="en-US" sz="1400" dirty="0"/>
              <a:t> a = v; cycle[a] == -1; a = next[a]) {</a:t>
            </a:r>
          </a:p>
          <a:p>
            <a:r>
              <a:rPr lang="en-US" sz="1400" dirty="0"/>
              <a:t>             </a:t>
            </a:r>
            <a:r>
              <a:rPr lang="en-US" sz="1400" dirty="0" smtClean="0"/>
              <a:t>cycle[a</a:t>
            </a:r>
            <a:r>
              <a:rPr lang="en-US" sz="1400" dirty="0"/>
              <a:t>] = (</a:t>
            </a:r>
            <a:r>
              <a:rPr lang="en-US" sz="1400" dirty="0" err="1">
                <a:solidFill>
                  <a:srgbClr val="0000FF"/>
                </a:solidFill>
              </a:rPr>
              <a:t>sbyte</a:t>
            </a:r>
            <a:r>
              <a:rPr lang="en-US" sz="1400" dirty="0"/>
              <a:t>) </a:t>
            </a:r>
            <a:r>
              <a:rPr lang="en-US" sz="1400" dirty="0" err="1"/>
              <a:t>cycleID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</a:t>
            </a:r>
            <a:r>
              <a:rPr lang="en-US" sz="1400" dirty="0" err="1" smtClean="0"/>
              <a:t>cycles.AddBranchVertex</a:t>
            </a:r>
            <a:r>
              <a:rPr lang="en-US" sz="1400" dirty="0" smtClean="0"/>
              <a:t>(</a:t>
            </a:r>
            <a:r>
              <a:rPr lang="en-US" sz="1400" dirty="0" err="1" smtClean="0"/>
              <a:t>cycleID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 smtClean="0"/>
              <a:t>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87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Random Graphs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length of the longest cycle?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cycles?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Recurrences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Divide and Conquer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Recurrences, Sections 5.1 and 5.2</a:t>
            </a:r>
          </a:p>
          <a:p>
            <a:pPr eaLnBrk="1" hangingPunct="1"/>
            <a:r>
              <a:rPr lang="en-US" smtClean="0"/>
              <a:t>Algorithms</a:t>
            </a:r>
          </a:p>
          <a:p>
            <a:pPr lvl="1" eaLnBrk="1" hangingPunct="1"/>
            <a:r>
              <a:rPr lang="en-US" smtClean="0"/>
              <a:t>Counting Inversions (5.3)</a:t>
            </a:r>
          </a:p>
          <a:p>
            <a:pPr lvl="1" eaLnBrk="1" hangingPunct="1"/>
            <a:r>
              <a:rPr lang="en-US" smtClean="0"/>
              <a:t>Closest Pair (5.4)</a:t>
            </a:r>
          </a:p>
          <a:p>
            <a:pPr lvl="1" eaLnBrk="1" hangingPunct="1"/>
            <a:r>
              <a:rPr lang="en-US" smtClean="0"/>
              <a:t>Multiplication (5.5)</a:t>
            </a:r>
          </a:p>
          <a:p>
            <a:pPr lvl="1" eaLnBrk="1" hangingPunct="1"/>
            <a:r>
              <a:rPr lang="en-US" smtClean="0"/>
              <a:t>FFT (5.6)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Divide and Conquer</a:t>
            </a:r>
          </a:p>
        </p:txBody>
      </p:sp>
      <p:sp>
        <p:nvSpPr>
          <p:cNvPr id="512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71600" y="1905000"/>
            <a:ext cx="63246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Array Mergesort(Array a){</a:t>
            </a:r>
          </a:p>
          <a:p>
            <a:pPr>
              <a:spcBef>
                <a:spcPct val="50000"/>
              </a:spcBef>
            </a:pPr>
            <a:r>
              <a:rPr lang="en-US" sz="2000"/>
              <a:t>	n = a.Length;</a:t>
            </a:r>
          </a:p>
          <a:p>
            <a:pPr>
              <a:spcBef>
                <a:spcPct val="50000"/>
              </a:spcBef>
            </a:pPr>
            <a:r>
              <a:rPr lang="en-US" sz="2000"/>
              <a:t>	if (n &lt;= 1)</a:t>
            </a:r>
          </a:p>
          <a:p>
            <a:pPr>
              <a:spcBef>
                <a:spcPct val="50000"/>
              </a:spcBef>
            </a:pPr>
            <a:r>
              <a:rPr lang="en-US" sz="2000"/>
              <a:t>		return a;</a:t>
            </a:r>
          </a:p>
          <a:p>
            <a:pPr>
              <a:spcBef>
                <a:spcPct val="50000"/>
              </a:spcBef>
            </a:pPr>
            <a:r>
              <a:rPr lang="en-US" sz="2000"/>
              <a:t>	b = Mergesort(a[0 .. n/2]);</a:t>
            </a:r>
          </a:p>
          <a:p>
            <a:pPr>
              <a:spcBef>
                <a:spcPct val="50000"/>
              </a:spcBef>
            </a:pPr>
            <a:r>
              <a:rPr lang="en-US" sz="2000"/>
              <a:t>	c = Mergesort(a[n/2+1 .. n-1]);</a:t>
            </a:r>
          </a:p>
          <a:p>
            <a:pPr>
              <a:spcBef>
                <a:spcPct val="50000"/>
              </a:spcBef>
            </a:pPr>
            <a:r>
              <a:rPr lang="en-US" sz="2000"/>
              <a:t>	return Merge(b, c);</a:t>
            </a:r>
          </a:p>
          <a:p>
            <a:pPr>
              <a:spcBef>
                <a:spcPct val="50000"/>
              </a:spcBef>
            </a:pPr>
            <a:r>
              <a:rPr lang="en-US" sz="2000"/>
              <a:t>}</a:t>
            </a:r>
          </a:p>
          <a:p>
            <a:pPr>
              <a:spcBef>
                <a:spcPct val="50000"/>
              </a:spcBef>
            </a:pPr>
            <a:r>
              <a:rPr lang="en-US" sz="200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Analysis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 of Merge</a:t>
            </a:r>
          </a:p>
          <a:p>
            <a:pPr eaLnBrk="1" hangingPunct="1"/>
            <a:r>
              <a:rPr lang="en-US" smtClean="0"/>
              <a:t>Cost of Mergesort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T(n) &lt;= 2T(n/2) + cn; T(1) &lt;= c;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Minimum Spanning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Introduce Problem</a:t>
            </a:r>
          </a:p>
          <a:p>
            <a:pPr eaLnBrk="1" hangingPunct="1"/>
            <a:r>
              <a:rPr lang="en-US" smtClean="0"/>
              <a:t>Demonstrate three different greedy algorithms</a:t>
            </a:r>
          </a:p>
          <a:p>
            <a:pPr eaLnBrk="1" hangingPunct="1"/>
            <a:r>
              <a:rPr lang="en-US" smtClean="0"/>
              <a:t>Provide proofs that the algorithms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Recurrence Analysis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methods</a:t>
            </a:r>
          </a:p>
          <a:p>
            <a:pPr lvl="1" eaLnBrk="1" hangingPunct="1"/>
            <a:r>
              <a:rPr lang="en-US" smtClean="0"/>
              <a:t>Unrolling recurrence</a:t>
            </a:r>
          </a:p>
          <a:p>
            <a:pPr lvl="1" eaLnBrk="1" hangingPunct="1"/>
            <a:r>
              <a:rPr lang="en-US" smtClean="0"/>
              <a:t>Guess and verify</a:t>
            </a:r>
          </a:p>
          <a:p>
            <a:pPr lvl="1" eaLnBrk="1" hangingPunct="1"/>
            <a:r>
              <a:rPr lang="en-US" smtClean="0"/>
              <a:t>Plugging in to a “Master Theorem”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Unrolling the recurrence</a:t>
            </a:r>
          </a:p>
        </p:txBody>
      </p:sp>
      <p:sp>
        <p:nvSpPr>
          <p:cNvPr id="9219" name="Line 1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1828800" y="34290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0" name="Line 1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2743200" y="34290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Line 1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5486400" y="34290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2" name="Freeform 19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743200" y="1600200"/>
            <a:ext cx="3657600" cy="1828800"/>
          </a:xfrm>
          <a:custGeom>
            <a:avLst/>
            <a:gdLst>
              <a:gd name="T0" fmla="*/ 0 w 2304"/>
              <a:gd name="T1" fmla="*/ 2147483647 h 1152"/>
              <a:gd name="T2" fmla="*/ 2147483647 w 2304"/>
              <a:gd name="T3" fmla="*/ 0 h 1152"/>
              <a:gd name="T4" fmla="*/ 2147483647 w 2304"/>
              <a:gd name="T5" fmla="*/ 2147483647 h 1152"/>
              <a:gd name="T6" fmla="*/ 0 60000 65536"/>
              <a:gd name="T7" fmla="*/ 0 60000 65536"/>
              <a:gd name="T8" fmla="*/ 0 60000 65536"/>
              <a:gd name="T9" fmla="*/ 0 w 2304"/>
              <a:gd name="T10" fmla="*/ 0 h 1152"/>
              <a:gd name="T11" fmla="*/ 2304 w 2304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4" h="1152">
                <a:moveTo>
                  <a:pt x="0" y="1152"/>
                </a:moveTo>
                <a:lnTo>
                  <a:pt x="1152" y="0"/>
                </a:lnTo>
                <a:lnTo>
                  <a:pt x="2304" y="115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Freeform 21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371600" y="5257800"/>
            <a:ext cx="914400" cy="914400"/>
          </a:xfrm>
          <a:custGeom>
            <a:avLst/>
            <a:gdLst>
              <a:gd name="T0" fmla="*/ 0 w 576"/>
              <a:gd name="T1" fmla="*/ 1451609782 h 576"/>
              <a:gd name="T2" fmla="*/ 725804891 w 576"/>
              <a:gd name="T3" fmla="*/ 0 h 576"/>
              <a:gd name="T4" fmla="*/ 1451609782 w 576"/>
              <a:gd name="T5" fmla="*/ 1451609782 h 576"/>
              <a:gd name="T6" fmla="*/ 0 60000 65536"/>
              <a:gd name="T7" fmla="*/ 0 60000 65536"/>
              <a:gd name="T8" fmla="*/ 0 60000 65536"/>
              <a:gd name="T9" fmla="*/ 0 w 576"/>
              <a:gd name="T10" fmla="*/ 0 h 576"/>
              <a:gd name="T11" fmla="*/ 576 w 5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76">
                <a:moveTo>
                  <a:pt x="0" y="576"/>
                </a:moveTo>
                <a:lnTo>
                  <a:pt x="288" y="0"/>
                </a:lnTo>
                <a:lnTo>
                  <a:pt x="576" y="5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Freeform 22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200400" y="5257800"/>
            <a:ext cx="914400" cy="914400"/>
          </a:xfrm>
          <a:custGeom>
            <a:avLst/>
            <a:gdLst>
              <a:gd name="T0" fmla="*/ 0 w 576"/>
              <a:gd name="T1" fmla="*/ 1451609782 h 576"/>
              <a:gd name="T2" fmla="*/ 725804891 w 576"/>
              <a:gd name="T3" fmla="*/ 0 h 576"/>
              <a:gd name="T4" fmla="*/ 1451609782 w 576"/>
              <a:gd name="T5" fmla="*/ 1451609782 h 576"/>
              <a:gd name="T6" fmla="*/ 0 60000 65536"/>
              <a:gd name="T7" fmla="*/ 0 60000 65536"/>
              <a:gd name="T8" fmla="*/ 0 60000 65536"/>
              <a:gd name="T9" fmla="*/ 0 w 576"/>
              <a:gd name="T10" fmla="*/ 0 h 576"/>
              <a:gd name="T11" fmla="*/ 576 w 5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76">
                <a:moveTo>
                  <a:pt x="0" y="576"/>
                </a:moveTo>
                <a:lnTo>
                  <a:pt x="288" y="0"/>
                </a:lnTo>
                <a:lnTo>
                  <a:pt x="576" y="5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Freeform 23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029200" y="5257800"/>
            <a:ext cx="914400" cy="914400"/>
          </a:xfrm>
          <a:custGeom>
            <a:avLst/>
            <a:gdLst>
              <a:gd name="T0" fmla="*/ 0 w 576"/>
              <a:gd name="T1" fmla="*/ 1451609782 h 576"/>
              <a:gd name="T2" fmla="*/ 725804891 w 576"/>
              <a:gd name="T3" fmla="*/ 0 h 576"/>
              <a:gd name="T4" fmla="*/ 1451609782 w 576"/>
              <a:gd name="T5" fmla="*/ 1451609782 h 576"/>
              <a:gd name="T6" fmla="*/ 0 60000 65536"/>
              <a:gd name="T7" fmla="*/ 0 60000 65536"/>
              <a:gd name="T8" fmla="*/ 0 60000 65536"/>
              <a:gd name="T9" fmla="*/ 0 w 576"/>
              <a:gd name="T10" fmla="*/ 0 h 576"/>
              <a:gd name="T11" fmla="*/ 576 w 5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76">
                <a:moveTo>
                  <a:pt x="0" y="576"/>
                </a:moveTo>
                <a:lnTo>
                  <a:pt x="288" y="0"/>
                </a:lnTo>
                <a:lnTo>
                  <a:pt x="576" y="5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Freeform 2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858000" y="5257800"/>
            <a:ext cx="914400" cy="914400"/>
          </a:xfrm>
          <a:custGeom>
            <a:avLst/>
            <a:gdLst>
              <a:gd name="T0" fmla="*/ 0 w 576"/>
              <a:gd name="T1" fmla="*/ 1451609782 h 576"/>
              <a:gd name="T2" fmla="*/ 725804891 w 576"/>
              <a:gd name="T3" fmla="*/ 0 h 576"/>
              <a:gd name="T4" fmla="*/ 1451609782 w 576"/>
              <a:gd name="T5" fmla="*/ 1451609782 h 576"/>
              <a:gd name="T6" fmla="*/ 0 60000 65536"/>
              <a:gd name="T7" fmla="*/ 0 60000 65536"/>
              <a:gd name="T8" fmla="*/ 0 60000 65536"/>
              <a:gd name="T9" fmla="*/ 0 w 576"/>
              <a:gd name="T10" fmla="*/ 0 h 576"/>
              <a:gd name="T11" fmla="*/ 576 w 5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76">
                <a:moveTo>
                  <a:pt x="0" y="576"/>
                </a:moveTo>
                <a:lnTo>
                  <a:pt x="288" y="0"/>
                </a:lnTo>
                <a:lnTo>
                  <a:pt x="576" y="5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7" name="Oval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67200" y="1295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4384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 flipV="1">
            <a:off x="6400800" y="34290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Oval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3528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5240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104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816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0960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Substitution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Prove T(n) &lt;= cn (log</a:t>
            </a:r>
            <a:r>
              <a:rPr lang="en-US" baseline="-25000" smtClean="0"/>
              <a:t>2</a:t>
            </a:r>
            <a:r>
              <a:rPr lang="en-US" smtClean="0"/>
              <a:t>n + 1) for n &gt;= 1</a:t>
            </a:r>
          </a:p>
        </p:txBody>
      </p:sp>
      <p:sp>
        <p:nvSpPr>
          <p:cNvPr id="1024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2514600"/>
            <a:ext cx="3589338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Induction:</a:t>
            </a:r>
          </a:p>
          <a:p>
            <a:r>
              <a:rPr lang="en-US" sz="2800"/>
              <a:t>Base Case: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Induction Hypothesis:</a:t>
            </a:r>
          </a:p>
        </p:txBody>
      </p:sp>
      <p:sp>
        <p:nvSpPr>
          <p:cNvPr id="10245" name="Text Box 5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37125" y="4075113"/>
            <a:ext cx="2703513" cy="376237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T(n/2) &lt;= c(n/2) log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better mergesort (?)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Divide into 3 subarrays and recursively sort</a:t>
            </a:r>
          </a:p>
          <a:p>
            <a:pPr eaLnBrk="1" hangingPunct="1"/>
            <a:r>
              <a:rPr lang="en-US" smtClean="0"/>
              <a:t>Apply 3-way merge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" y="6172200"/>
            <a:ext cx="260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is the recurrence?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Unroll recurrence for                  T(n) = 3T(n/3) + dn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Recurrence Examples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T(n) = 2 T(n/2) + cn</a:t>
            </a:r>
          </a:p>
          <a:p>
            <a:pPr lvl="1" eaLnBrk="1" hangingPunct="1"/>
            <a:r>
              <a:rPr lang="en-US" smtClean="0"/>
              <a:t>O(n log n)</a:t>
            </a:r>
          </a:p>
          <a:p>
            <a:pPr eaLnBrk="1" hangingPunct="1"/>
            <a:r>
              <a:rPr lang="en-US" smtClean="0"/>
              <a:t>T(n) = T(n/2) + cn</a:t>
            </a:r>
          </a:p>
          <a:p>
            <a:pPr lvl="1" eaLnBrk="1" hangingPunct="1"/>
            <a:r>
              <a:rPr lang="en-US" smtClean="0"/>
              <a:t>O(n)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More useful facts:</a:t>
            </a:r>
          </a:p>
          <a:p>
            <a:pPr lvl="1" eaLnBrk="1" hangingPunct="1"/>
            <a:r>
              <a:rPr lang="en-US" smtClean="0"/>
              <a:t>log</a:t>
            </a:r>
            <a:r>
              <a:rPr lang="en-US" baseline="-25000" smtClean="0"/>
              <a:t>k</a:t>
            </a:r>
            <a:r>
              <a:rPr lang="en-US" smtClean="0"/>
              <a:t>n = log</a:t>
            </a:r>
            <a:r>
              <a:rPr lang="en-US" baseline="-25000" smtClean="0"/>
              <a:t>2</a:t>
            </a:r>
            <a:r>
              <a:rPr lang="en-US" smtClean="0"/>
              <a:t>n / log</a:t>
            </a:r>
            <a:r>
              <a:rPr lang="en-US" baseline="-25000" smtClean="0"/>
              <a:t>2</a:t>
            </a:r>
            <a:r>
              <a:rPr lang="en-US" smtClean="0"/>
              <a:t>k</a:t>
            </a:r>
          </a:p>
          <a:p>
            <a:pPr lvl="1" eaLnBrk="1" hangingPunct="1"/>
            <a:r>
              <a:rPr lang="en-US" smtClean="0"/>
              <a:t>k </a:t>
            </a:r>
            <a:r>
              <a:rPr lang="en-US" baseline="30000" smtClean="0"/>
              <a:t>log n</a:t>
            </a:r>
            <a:r>
              <a:rPr lang="en-US" smtClean="0"/>
              <a:t> = n </a:t>
            </a:r>
            <a:r>
              <a:rPr lang="en-US" baseline="30000" smtClean="0"/>
              <a:t>log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T(n) = aT(n/b) + f(n)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Matrix Multiplication</a:t>
            </a:r>
          </a:p>
        </p:txBody>
      </p:sp>
      <p:sp>
        <p:nvSpPr>
          <p:cNvPr id="614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981200"/>
            <a:ext cx="34448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Multiply 2 x 2 Matrices:</a:t>
            </a:r>
          </a:p>
          <a:p>
            <a:r>
              <a:rPr lang="en-US" sz="2400"/>
              <a:t>| r    s |    | a    b|   |e    g|</a:t>
            </a:r>
          </a:p>
          <a:p>
            <a:r>
              <a:rPr lang="en-US" sz="2400"/>
              <a:t>| t     u|    | c    d|   | f    h|</a:t>
            </a:r>
          </a:p>
          <a:p>
            <a:endParaRPr lang="en-US" sz="2400"/>
          </a:p>
          <a:p>
            <a:r>
              <a:rPr lang="en-US" sz="2400"/>
              <a:t>r = ae + bf</a:t>
            </a:r>
          </a:p>
          <a:p>
            <a:r>
              <a:rPr lang="en-US" sz="2400"/>
              <a:t>s = ag + bh</a:t>
            </a:r>
          </a:p>
          <a:p>
            <a:r>
              <a:rPr lang="en-US" sz="2400"/>
              <a:t>t = ce + df</a:t>
            </a:r>
          </a:p>
          <a:p>
            <a:r>
              <a:rPr lang="en-US" sz="2400"/>
              <a:t>u = cg + dh</a:t>
            </a:r>
          </a:p>
          <a:p>
            <a:endParaRPr lang="en-US" sz="2400"/>
          </a:p>
        </p:txBody>
      </p:sp>
      <p:sp>
        <p:nvSpPr>
          <p:cNvPr id="614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76800" y="2057400"/>
            <a:ext cx="39624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 N x N matrix can be viewed as a 2 x 2 matrix with entries that are (N/2) x (N/2) matrices. </a:t>
            </a:r>
          </a:p>
          <a:p>
            <a:pPr>
              <a:spcBef>
                <a:spcPct val="50000"/>
              </a:spcBef>
            </a:pPr>
            <a:r>
              <a:rPr lang="en-US" sz="2000"/>
              <a:t>The recursive matrix multiplication algorithm recursively multiplies the       (N/2) x (N/2) matrices and combines them using the equations for multiplying 2 x 2 matrices</a:t>
            </a:r>
          </a:p>
        </p:txBody>
      </p:sp>
      <p:sp>
        <p:nvSpPr>
          <p:cNvPr id="6149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25908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Matrix Multiplication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How many recursive calls are made at each level?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How much work in combining the results?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What is the recurrence?</a:t>
            </a:r>
          </a:p>
          <a:p>
            <a:pPr eaLnBrk="1" hangingPunct="1"/>
            <a:endParaRPr lang="en-US" sz="2800" smtClean="0"/>
          </a:p>
        </p:txBody>
      </p:sp>
      <p:sp>
        <p:nvSpPr>
          <p:cNvPr id="7172" name="Content Placeholder 6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What is the run time for the recursive Matrix Multiplication Algorithm?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Recurrence:</a:t>
            </a:r>
          </a:p>
        </p:txBody>
      </p:sp>
      <p:sp>
        <p:nvSpPr>
          <p:cNvPr id="8196" name="Content Placeholder 6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Minimum Spanning Tree</a:t>
            </a:r>
          </a:p>
        </p:txBody>
      </p:sp>
      <p:sp>
        <p:nvSpPr>
          <p:cNvPr id="9221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00600" y="3505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9223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43600" y="32004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9226" name="Line 10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3200400" y="2743200"/>
            <a:ext cx="1143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2743200"/>
            <a:ext cx="1447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495800" y="28194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3962400" y="3810000"/>
            <a:ext cx="914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200400" y="3962400"/>
            <a:ext cx="6096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3962400" y="2895600"/>
            <a:ext cx="3810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114800" y="4724400"/>
            <a:ext cx="914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029200" y="3810000"/>
            <a:ext cx="1524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5105400" y="3352800"/>
            <a:ext cx="8382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172200" y="3505200"/>
            <a:ext cx="228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5105400" y="3733800"/>
            <a:ext cx="11430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5181600" y="4557713"/>
            <a:ext cx="1219200" cy="319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8" name="Text Box 2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336925" y="2855913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9239" name="Text Box 2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200400" y="41910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240" name="Text Box 2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810000" y="34290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9241" name="Text Box 2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029200" y="25908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9242" name="Text Box 26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410200" y="31242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9243" name="Text Box 2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248400" y="3657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9244" name="Text Box 28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638800" y="38862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9245" name="Text Box 29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800600" y="41910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9246" name="Text Box 30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267200" y="38100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9247" name="Text Box 31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648200" y="29718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9251" name="Line 35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2819400" y="2667000"/>
            <a:ext cx="1524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2" name="Line 36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2743200" y="2819400"/>
            <a:ext cx="3048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3" name="Line 37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H="1">
            <a:off x="2133600" y="2743200"/>
            <a:ext cx="495300" cy="224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4" name="Line 38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V="1">
            <a:off x="2209800" y="3962400"/>
            <a:ext cx="838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5" name="Line 39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2209800" y="5105400"/>
            <a:ext cx="15621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6" name="Line 40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V="1">
            <a:off x="3810000" y="4800600"/>
            <a:ext cx="152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7" name="Line 41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V="1">
            <a:off x="3886200" y="4907756"/>
            <a:ext cx="1295400" cy="8834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8" name="Text Box 4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60725" y="23225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9259" name="Text Box 4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981200" y="3429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9260" name="Text Box 4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667000" y="5029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261" name="Text Box 4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419600" y="4495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9262" name="Text Box 4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505200" y="4953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9263" name="Text Box 4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495800" y="5334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9264" name="Text Box 4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715000" y="4724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9265" name="Text Box 4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438400" y="4114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9266" name="Text Box 5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590800" y="3124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222" name="Oval 6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971800" y="36576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9224" name="Oval 8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260977" y="4350567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225" name="Oval 9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029200" y="47244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9220" name="Oval 4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219" name="Oval 3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191000" y="25908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248" name="Oval 32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2514600" y="25146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9249" name="Oval 33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1981200" y="48006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9250" name="Oval 34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581400" y="5715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T(n) = 4T(n/2) + cn</a:t>
            </a:r>
          </a:p>
        </p:txBody>
      </p:sp>
      <p:sp>
        <p:nvSpPr>
          <p:cNvPr id="9219" name="Line 1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1828800" y="34290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0" name="Line 1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2743200" y="34290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Line 1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5486400" y="34290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2" name="Freeform 19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743200" y="1600200"/>
            <a:ext cx="3657600" cy="1828800"/>
          </a:xfrm>
          <a:custGeom>
            <a:avLst/>
            <a:gdLst>
              <a:gd name="T0" fmla="*/ 0 w 2304"/>
              <a:gd name="T1" fmla="*/ 2147483647 h 1152"/>
              <a:gd name="T2" fmla="*/ 2147483647 w 2304"/>
              <a:gd name="T3" fmla="*/ 0 h 1152"/>
              <a:gd name="T4" fmla="*/ 2147483647 w 2304"/>
              <a:gd name="T5" fmla="*/ 2147483647 h 1152"/>
              <a:gd name="T6" fmla="*/ 0 60000 65536"/>
              <a:gd name="T7" fmla="*/ 0 60000 65536"/>
              <a:gd name="T8" fmla="*/ 0 60000 65536"/>
              <a:gd name="T9" fmla="*/ 0 w 2304"/>
              <a:gd name="T10" fmla="*/ 0 h 1152"/>
              <a:gd name="T11" fmla="*/ 2304 w 2304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4" h="1152">
                <a:moveTo>
                  <a:pt x="0" y="1152"/>
                </a:moveTo>
                <a:lnTo>
                  <a:pt x="1152" y="0"/>
                </a:lnTo>
                <a:lnTo>
                  <a:pt x="2304" y="115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Freeform 21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371600" y="5257800"/>
            <a:ext cx="914400" cy="914400"/>
          </a:xfrm>
          <a:custGeom>
            <a:avLst/>
            <a:gdLst>
              <a:gd name="T0" fmla="*/ 0 w 576"/>
              <a:gd name="T1" fmla="*/ 2147483647 h 576"/>
              <a:gd name="T2" fmla="*/ 2147483647 w 576"/>
              <a:gd name="T3" fmla="*/ 0 h 576"/>
              <a:gd name="T4" fmla="*/ 2147483647 w 576"/>
              <a:gd name="T5" fmla="*/ 2147483647 h 576"/>
              <a:gd name="T6" fmla="*/ 0 60000 65536"/>
              <a:gd name="T7" fmla="*/ 0 60000 65536"/>
              <a:gd name="T8" fmla="*/ 0 60000 65536"/>
              <a:gd name="T9" fmla="*/ 0 w 576"/>
              <a:gd name="T10" fmla="*/ 0 h 576"/>
              <a:gd name="T11" fmla="*/ 576 w 5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76">
                <a:moveTo>
                  <a:pt x="0" y="576"/>
                </a:moveTo>
                <a:lnTo>
                  <a:pt x="288" y="0"/>
                </a:lnTo>
                <a:lnTo>
                  <a:pt x="576" y="5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Freeform 22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200400" y="5257800"/>
            <a:ext cx="914400" cy="914400"/>
          </a:xfrm>
          <a:custGeom>
            <a:avLst/>
            <a:gdLst>
              <a:gd name="T0" fmla="*/ 0 w 576"/>
              <a:gd name="T1" fmla="*/ 2147483647 h 576"/>
              <a:gd name="T2" fmla="*/ 2147483647 w 576"/>
              <a:gd name="T3" fmla="*/ 0 h 576"/>
              <a:gd name="T4" fmla="*/ 2147483647 w 576"/>
              <a:gd name="T5" fmla="*/ 2147483647 h 576"/>
              <a:gd name="T6" fmla="*/ 0 60000 65536"/>
              <a:gd name="T7" fmla="*/ 0 60000 65536"/>
              <a:gd name="T8" fmla="*/ 0 60000 65536"/>
              <a:gd name="T9" fmla="*/ 0 w 576"/>
              <a:gd name="T10" fmla="*/ 0 h 576"/>
              <a:gd name="T11" fmla="*/ 576 w 5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76">
                <a:moveTo>
                  <a:pt x="0" y="576"/>
                </a:moveTo>
                <a:lnTo>
                  <a:pt x="288" y="0"/>
                </a:lnTo>
                <a:lnTo>
                  <a:pt x="576" y="5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Freeform 23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029200" y="5257800"/>
            <a:ext cx="914400" cy="914400"/>
          </a:xfrm>
          <a:custGeom>
            <a:avLst/>
            <a:gdLst>
              <a:gd name="T0" fmla="*/ 0 w 576"/>
              <a:gd name="T1" fmla="*/ 2147483647 h 576"/>
              <a:gd name="T2" fmla="*/ 2147483647 w 576"/>
              <a:gd name="T3" fmla="*/ 0 h 576"/>
              <a:gd name="T4" fmla="*/ 2147483647 w 576"/>
              <a:gd name="T5" fmla="*/ 2147483647 h 576"/>
              <a:gd name="T6" fmla="*/ 0 60000 65536"/>
              <a:gd name="T7" fmla="*/ 0 60000 65536"/>
              <a:gd name="T8" fmla="*/ 0 60000 65536"/>
              <a:gd name="T9" fmla="*/ 0 w 576"/>
              <a:gd name="T10" fmla="*/ 0 h 576"/>
              <a:gd name="T11" fmla="*/ 576 w 5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76">
                <a:moveTo>
                  <a:pt x="0" y="576"/>
                </a:moveTo>
                <a:lnTo>
                  <a:pt x="288" y="0"/>
                </a:lnTo>
                <a:lnTo>
                  <a:pt x="576" y="5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Freeform 2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858000" y="5257800"/>
            <a:ext cx="914400" cy="914400"/>
          </a:xfrm>
          <a:custGeom>
            <a:avLst/>
            <a:gdLst>
              <a:gd name="T0" fmla="*/ 0 w 576"/>
              <a:gd name="T1" fmla="*/ 2147483647 h 576"/>
              <a:gd name="T2" fmla="*/ 2147483647 w 576"/>
              <a:gd name="T3" fmla="*/ 0 h 576"/>
              <a:gd name="T4" fmla="*/ 2147483647 w 576"/>
              <a:gd name="T5" fmla="*/ 2147483647 h 576"/>
              <a:gd name="T6" fmla="*/ 0 60000 65536"/>
              <a:gd name="T7" fmla="*/ 0 60000 65536"/>
              <a:gd name="T8" fmla="*/ 0 60000 65536"/>
              <a:gd name="T9" fmla="*/ 0 w 576"/>
              <a:gd name="T10" fmla="*/ 0 h 576"/>
              <a:gd name="T11" fmla="*/ 576 w 5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76">
                <a:moveTo>
                  <a:pt x="0" y="576"/>
                </a:moveTo>
                <a:lnTo>
                  <a:pt x="288" y="0"/>
                </a:lnTo>
                <a:lnTo>
                  <a:pt x="576" y="5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7" name="Oval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67200" y="1295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4384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 flipV="1">
            <a:off x="6400800" y="34290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Oval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3528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5240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104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816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0960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T(n) = 2T(n/2) + n</a:t>
            </a:r>
            <a:r>
              <a:rPr lang="en-US" baseline="30000" smtClean="0"/>
              <a:t>2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4" name="Line 1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1828800" y="34290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 flipV="1">
            <a:off x="2743200" y="34290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1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5486400" y="34290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Freeform 19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743200" y="1600200"/>
            <a:ext cx="3657600" cy="1828800"/>
          </a:xfrm>
          <a:custGeom>
            <a:avLst/>
            <a:gdLst>
              <a:gd name="T0" fmla="*/ 0 w 2304"/>
              <a:gd name="T1" fmla="*/ 2147483647 h 1152"/>
              <a:gd name="T2" fmla="*/ 2147483647 w 2304"/>
              <a:gd name="T3" fmla="*/ 0 h 1152"/>
              <a:gd name="T4" fmla="*/ 2147483647 w 2304"/>
              <a:gd name="T5" fmla="*/ 2147483647 h 1152"/>
              <a:gd name="T6" fmla="*/ 0 60000 65536"/>
              <a:gd name="T7" fmla="*/ 0 60000 65536"/>
              <a:gd name="T8" fmla="*/ 0 60000 65536"/>
              <a:gd name="T9" fmla="*/ 0 w 2304"/>
              <a:gd name="T10" fmla="*/ 0 h 1152"/>
              <a:gd name="T11" fmla="*/ 2304 w 2304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4" h="1152">
                <a:moveTo>
                  <a:pt x="0" y="1152"/>
                </a:moveTo>
                <a:lnTo>
                  <a:pt x="1152" y="0"/>
                </a:lnTo>
                <a:lnTo>
                  <a:pt x="2304" y="115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Freeform 21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371600" y="5257800"/>
            <a:ext cx="914400" cy="914400"/>
          </a:xfrm>
          <a:custGeom>
            <a:avLst/>
            <a:gdLst>
              <a:gd name="T0" fmla="*/ 0 w 576"/>
              <a:gd name="T1" fmla="*/ 2147483647 h 576"/>
              <a:gd name="T2" fmla="*/ 2147483647 w 576"/>
              <a:gd name="T3" fmla="*/ 0 h 576"/>
              <a:gd name="T4" fmla="*/ 2147483647 w 576"/>
              <a:gd name="T5" fmla="*/ 2147483647 h 576"/>
              <a:gd name="T6" fmla="*/ 0 60000 65536"/>
              <a:gd name="T7" fmla="*/ 0 60000 65536"/>
              <a:gd name="T8" fmla="*/ 0 60000 65536"/>
              <a:gd name="T9" fmla="*/ 0 w 576"/>
              <a:gd name="T10" fmla="*/ 0 h 576"/>
              <a:gd name="T11" fmla="*/ 576 w 5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76">
                <a:moveTo>
                  <a:pt x="0" y="576"/>
                </a:moveTo>
                <a:lnTo>
                  <a:pt x="288" y="0"/>
                </a:lnTo>
                <a:lnTo>
                  <a:pt x="576" y="5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Freeform 22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200400" y="5257800"/>
            <a:ext cx="914400" cy="914400"/>
          </a:xfrm>
          <a:custGeom>
            <a:avLst/>
            <a:gdLst>
              <a:gd name="T0" fmla="*/ 0 w 576"/>
              <a:gd name="T1" fmla="*/ 2147483647 h 576"/>
              <a:gd name="T2" fmla="*/ 2147483647 w 576"/>
              <a:gd name="T3" fmla="*/ 0 h 576"/>
              <a:gd name="T4" fmla="*/ 2147483647 w 576"/>
              <a:gd name="T5" fmla="*/ 2147483647 h 576"/>
              <a:gd name="T6" fmla="*/ 0 60000 65536"/>
              <a:gd name="T7" fmla="*/ 0 60000 65536"/>
              <a:gd name="T8" fmla="*/ 0 60000 65536"/>
              <a:gd name="T9" fmla="*/ 0 w 576"/>
              <a:gd name="T10" fmla="*/ 0 h 576"/>
              <a:gd name="T11" fmla="*/ 576 w 5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76">
                <a:moveTo>
                  <a:pt x="0" y="576"/>
                </a:moveTo>
                <a:lnTo>
                  <a:pt x="288" y="0"/>
                </a:lnTo>
                <a:lnTo>
                  <a:pt x="576" y="5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Freeform 23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029200" y="5257800"/>
            <a:ext cx="914400" cy="914400"/>
          </a:xfrm>
          <a:custGeom>
            <a:avLst/>
            <a:gdLst>
              <a:gd name="T0" fmla="*/ 0 w 576"/>
              <a:gd name="T1" fmla="*/ 2147483647 h 576"/>
              <a:gd name="T2" fmla="*/ 2147483647 w 576"/>
              <a:gd name="T3" fmla="*/ 0 h 576"/>
              <a:gd name="T4" fmla="*/ 2147483647 w 576"/>
              <a:gd name="T5" fmla="*/ 2147483647 h 576"/>
              <a:gd name="T6" fmla="*/ 0 60000 65536"/>
              <a:gd name="T7" fmla="*/ 0 60000 65536"/>
              <a:gd name="T8" fmla="*/ 0 60000 65536"/>
              <a:gd name="T9" fmla="*/ 0 w 576"/>
              <a:gd name="T10" fmla="*/ 0 h 576"/>
              <a:gd name="T11" fmla="*/ 576 w 5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76">
                <a:moveTo>
                  <a:pt x="0" y="576"/>
                </a:moveTo>
                <a:lnTo>
                  <a:pt x="288" y="0"/>
                </a:lnTo>
                <a:lnTo>
                  <a:pt x="576" y="5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Freeform 24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858000" y="5257800"/>
            <a:ext cx="914400" cy="914400"/>
          </a:xfrm>
          <a:custGeom>
            <a:avLst/>
            <a:gdLst>
              <a:gd name="T0" fmla="*/ 0 w 576"/>
              <a:gd name="T1" fmla="*/ 2147483647 h 576"/>
              <a:gd name="T2" fmla="*/ 2147483647 w 576"/>
              <a:gd name="T3" fmla="*/ 0 h 576"/>
              <a:gd name="T4" fmla="*/ 2147483647 w 576"/>
              <a:gd name="T5" fmla="*/ 2147483647 h 576"/>
              <a:gd name="T6" fmla="*/ 0 60000 65536"/>
              <a:gd name="T7" fmla="*/ 0 60000 65536"/>
              <a:gd name="T8" fmla="*/ 0 60000 65536"/>
              <a:gd name="T9" fmla="*/ 0 w 576"/>
              <a:gd name="T10" fmla="*/ 0 h 576"/>
              <a:gd name="T11" fmla="*/ 576 w 5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76">
                <a:moveTo>
                  <a:pt x="0" y="576"/>
                </a:moveTo>
                <a:lnTo>
                  <a:pt x="288" y="0"/>
                </a:lnTo>
                <a:lnTo>
                  <a:pt x="576" y="5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Oval 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267200" y="1295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384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 flipV="1">
            <a:off x="6400800" y="34290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Oval 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3528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5240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0104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816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Oval 13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0960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T(n) = 2T(n/2) + n</a:t>
            </a:r>
            <a:r>
              <a:rPr lang="en-US" baseline="30000" smtClean="0"/>
              <a:t>1/2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268" name="Line 1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1828800" y="34290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 flipV="1">
            <a:off x="2743200" y="34290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5486400" y="34290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Freeform 19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743200" y="1600200"/>
            <a:ext cx="3657600" cy="1828800"/>
          </a:xfrm>
          <a:custGeom>
            <a:avLst/>
            <a:gdLst>
              <a:gd name="T0" fmla="*/ 0 w 2304"/>
              <a:gd name="T1" fmla="*/ 2147483647 h 1152"/>
              <a:gd name="T2" fmla="*/ 2147483647 w 2304"/>
              <a:gd name="T3" fmla="*/ 0 h 1152"/>
              <a:gd name="T4" fmla="*/ 2147483647 w 2304"/>
              <a:gd name="T5" fmla="*/ 2147483647 h 1152"/>
              <a:gd name="T6" fmla="*/ 0 60000 65536"/>
              <a:gd name="T7" fmla="*/ 0 60000 65536"/>
              <a:gd name="T8" fmla="*/ 0 60000 65536"/>
              <a:gd name="T9" fmla="*/ 0 w 2304"/>
              <a:gd name="T10" fmla="*/ 0 h 1152"/>
              <a:gd name="T11" fmla="*/ 2304 w 2304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4" h="1152">
                <a:moveTo>
                  <a:pt x="0" y="1152"/>
                </a:moveTo>
                <a:lnTo>
                  <a:pt x="1152" y="0"/>
                </a:lnTo>
                <a:lnTo>
                  <a:pt x="2304" y="115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Freeform 21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371600" y="5257800"/>
            <a:ext cx="914400" cy="914400"/>
          </a:xfrm>
          <a:custGeom>
            <a:avLst/>
            <a:gdLst>
              <a:gd name="T0" fmla="*/ 0 w 576"/>
              <a:gd name="T1" fmla="*/ 2147483647 h 576"/>
              <a:gd name="T2" fmla="*/ 2147483647 w 576"/>
              <a:gd name="T3" fmla="*/ 0 h 576"/>
              <a:gd name="T4" fmla="*/ 2147483647 w 576"/>
              <a:gd name="T5" fmla="*/ 2147483647 h 576"/>
              <a:gd name="T6" fmla="*/ 0 60000 65536"/>
              <a:gd name="T7" fmla="*/ 0 60000 65536"/>
              <a:gd name="T8" fmla="*/ 0 60000 65536"/>
              <a:gd name="T9" fmla="*/ 0 w 576"/>
              <a:gd name="T10" fmla="*/ 0 h 576"/>
              <a:gd name="T11" fmla="*/ 576 w 5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76">
                <a:moveTo>
                  <a:pt x="0" y="576"/>
                </a:moveTo>
                <a:lnTo>
                  <a:pt x="288" y="0"/>
                </a:lnTo>
                <a:lnTo>
                  <a:pt x="576" y="5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Freeform 22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200400" y="5257800"/>
            <a:ext cx="914400" cy="914400"/>
          </a:xfrm>
          <a:custGeom>
            <a:avLst/>
            <a:gdLst>
              <a:gd name="T0" fmla="*/ 0 w 576"/>
              <a:gd name="T1" fmla="*/ 2147483647 h 576"/>
              <a:gd name="T2" fmla="*/ 2147483647 w 576"/>
              <a:gd name="T3" fmla="*/ 0 h 576"/>
              <a:gd name="T4" fmla="*/ 2147483647 w 576"/>
              <a:gd name="T5" fmla="*/ 2147483647 h 576"/>
              <a:gd name="T6" fmla="*/ 0 60000 65536"/>
              <a:gd name="T7" fmla="*/ 0 60000 65536"/>
              <a:gd name="T8" fmla="*/ 0 60000 65536"/>
              <a:gd name="T9" fmla="*/ 0 w 576"/>
              <a:gd name="T10" fmla="*/ 0 h 576"/>
              <a:gd name="T11" fmla="*/ 576 w 5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76">
                <a:moveTo>
                  <a:pt x="0" y="576"/>
                </a:moveTo>
                <a:lnTo>
                  <a:pt x="288" y="0"/>
                </a:lnTo>
                <a:lnTo>
                  <a:pt x="576" y="5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Freeform 23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029200" y="5257800"/>
            <a:ext cx="914400" cy="914400"/>
          </a:xfrm>
          <a:custGeom>
            <a:avLst/>
            <a:gdLst>
              <a:gd name="T0" fmla="*/ 0 w 576"/>
              <a:gd name="T1" fmla="*/ 2147483647 h 576"/>
              <a:gd name="T2" fmla="*/ 2147483647 w 576"/>
              <a:gd name="T3" fmla="*/ 0 h 576"/>
              <a:gd name="T4" fmla="*/ 2147483647 w 576"/>
              <a:gd name="T5" fmla="*/ 2147483647 h 576"/>
              <a:gd name="T6" fmla="*/ 0 60000 65536"/>
              <a:gd name="T7" fmla="*/ 0 60000 65536"/>
              <a:gd name="T8" fmla="*/ 0 60000 65536"/>
              <a:gd name="T9" fmla="*/ 0 w 576"/>
              <a:gd name="T10" fmla="*/ 0 h 576"/>
              <a:gd name="T11" fmla="*/ 576 w 5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76">
                <a:moveTo>
                  <a:pt x="0" y="576"/>
                </a:moveTo>
                <a:lnTo>
                  <a:pt x="288" y="0"/>
                </a:lnTo>
                <a:lnTo>
                  <a:pt x="576" y="5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Freeform 24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858000" y="5257800"/>
            <a:ext cx="914400" cy="914400"/>
          </a:xfrm>
          <a:custGeom>
            <a:avLst/>
            <a:gdLst>
              <a:gd name="T0" fmla="*/ 0 w 576"/>
              <a:gd name="T1" fmla="*/ 2147483647 h 576"/>
              <a:gd name="T2" fmla="*/ 2147483647 w 576"/>
              <a:gd name="T3" fmla="*/ 0 h 576"/>
              <a:gd name="T4" fmla="*/ 2147483647 w 576"/>
              <a:gd name="T5" fmla="*/ 2147483647 h 576"/>
              <a:gd name="T6" fmla="*/ 0 60000 65536"/>
              <a:gd name="T7" fmla="*/ 0 60000 65536"/>
              <a:gd name="T8" fmla="*/ 0 60000 65536"/>
              <a:gd name="T9" fmla="*/ 0 w 576"/>
              <a:gd name="T10" fmla="*/ 0 h 576"/>
              <a:gd name="T11" fmla="*/ 576 w 5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76">
                <a:moveTo>
                  <a:pt x="0" y="576"/>
                </a:moveTo>
                <a:lnTo>
                  <a:pt x="288" y="0"/>
                </a:lnTo>
                <a:lnTo>
                  <a:pt x="576" y="57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Oval 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267200" y="1295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Oval 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384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 flipV="1">
            <a:off x="6400800" y="3429000"/>
            <a:ext cx="9144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Oval 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3528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5240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1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0104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Oval 1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816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Oval 13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0960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Recurrences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basic behaviors</a:t>
            </a:r>
          </a:p>
          <a:p>
            <a:pPr lvl="1" eaLnBrk="1" hangingPunct="1"/>
            <a:r>
              <a:rPr lang="en-US" smtClean="0"/>
              <a:t>Dominated by initial case</a:t>
            </a:r>
          </a:p>
          <a:p>
            <a:pPr lvl="1" eaLnBrk="1" hangingPunct="1"/>
            <a:r>
              <a:rPr lang="en-US" smtClean="0"/>
              <a:t>Dominated by base case</a:t>
            </a:r>
          </a:p>
          <a:p>
            <a:pPr lvl="1" eaLnBrk="1" hangingPunct="1"/>
            <a:r>
              <a:rPr lang="en-US" smtClean="0"/>
              <a:t>All cases equal – we care about the depth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you really need to know about recurrences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 per level changes geometrically with the level</a:t>
            </a:r>
          </a:p>
          <a:p>
            <a:pPr eaLnBrk="1" hangingPunct="1"/>
            <a:r>
              <a:rPr lang="en-US" smtClean="0"/>
              <a:t>Geometrically increasing (x &gt; 1)</a:t>
            </a:r>
          </a:p>
          <a:p>
            <a:pPr lvl="1" eaLnBrk="1" hangingPunct="1"/>
            <a:r>
              <a:rPr lang="en-US" smtClean="0"/>
              <a:t>The bottom level wins</a:t>
            </a:r>
          </a:p>
          <a:p>
            <a:pPr eaLnBrk="1" hangingPunct="1"/>
            <a:r>
              <a:rPr lang="en-US" smtClean="0"/>
              <a:t>Geometrically decreasing  (x &lt; 1)</a:t>
            </a:r>
          </a:p>
          <a:p>
            <a:pPr lvl="1" eaLnBrk="1" hangingPunct="1"/>
            <a:r>
              <a:rPr lang="en-US" smtClean="0"/>
              <a:t>The top level wins</a:t>
            </a:r>
          </a:p>
          <a:p>
            <a:pPr eaLnBrk="1" hangingPunct="1"/>
            <a:r>
              <a:rPr lang="en-US" smtClean="0"/>
              <a:t>Balanced (x = 1)</a:t>
            </a:r>
          </a:p>
          <a:p>
            <a:pPr lvl="1" eaLnBrk="1" hangingPunct="1"/>
            <a:r>
              <a:rPr lang="en-US" smtClean="0"/>
              <a:t>Equal contribution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Classify the following recurrences</a:t>
            </a:r>
            <a:br>
              <a:rPr lang="en-US" sz="4000" smtClean="0"/>
            </a:br>
            <a:r>
              <a:rPr lang="en-US" sz="4000" smtClean="0"/>
              <a:t>(Increasing, Decreasing, Balanced)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T(n) = n + 5T(n/8)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T(n) = n + 9T(n/8)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T(n) = n</a:t>
            </a:r>
            <a:r>
              <a:rPr lang="en-US" sz="2800" baseline="30000" smtClean="0"/>
              <a:t>2</a:t>
            </a:r>
            <a:r>
              <a:rPr lang="en-US" sz="2800" smtClean="0"/>
              <a:t> + 4T(n/2)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T(n) = n</a:t>
            </a:r>
            <a:r>
              <a:rPr lang="en-US" sz="2800" baseline="30000" smtClean="0"/>
              <a:t>3</a:t>
            </a:r>
            <a:r>
              <a:rPr lang="en-US" sz="2800" smtClean="0"/>
              <a:t> + 7T(n/2)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T(n) = n</a:t>
            </a:r>
            <a:r>
              <a:rPr lang="en-US" sz="2800" baseline="30000" smtClean="0"/>
              <a:t>1/2</a:t>
            </a:r>
            <a:r>
              <a:rPr lang="en-US" sz="2800" smtClean="0"/>
              <a:t> + 3T(n/4)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Strassen’s Algorithm</a:t>
            </a:r>
          </a:p>
        </p:txBody>
      </p:sp>
      <p:sp>
        <p:nvSpPr>
          <p:cNvPr id="15363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981200"/>
            <a:ext cx="41148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Multiply 2 x 2 Matrices:</a:t>
            </a:r>
          </a:p>
          <a:p>
            <a:r>
              <a:rPr lang="en-US" sz="2400"/>
              <a:t>| r    s |    | a    b|   |e    g|</a:t>
            </a:r>
          </a:p>
          <a:p>
            <a:r>
              <a:rPr lang="en-US" sz="2400"/>
              <a:t>| t     u|    | c    d|   | f    h|</a:t>
            </a:r>
          </a:p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15364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4114800"/>
            <a:ext cx="3810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r = p</a:t>
            </a:r>
            <a:r>
              <a:rPr lang="en-US" sz="2400" baseline="-25000"/>
              <a:t>1</a:t>
            </a:r>
            <a:r>
              <a:rPr lang="en-US" sz="2400"/>
              <a:t> + p</a:t>
            </a:r>
            <a:r>
              <a:rPr lang="en-US" sz="2400" baseline="-25000"/>
              <a:t>4</a:t>
            </a:r>
            <a:r>
              <a:rPr lang="en-US" sz="2400"/>
              <a:t> – p</a:t>
            </a:r>
            <a:r>
              <a:rPr lang="en-US" sz="2400" baseline="-25000"/>
              <a:t>5</a:t>
            </a:r>
            <a:r>
              <a:rPr lang="en-US" sz="2400"/>
              <a:t> + p</a:t>
            </a:r>
            <a:r>
              <a:rPr lang="en-US" sz="2400" baseline="-25000"/>
              <a:t>7</a:t>
            </a:r>
          </a:p>
          <a:p>
            <a:pPr>
              <a:spcBef>
                <a:spcPct val="50000"/>
              </a:spcBef>
            </a:pPr>
            <a:r>
              <a:rPr lang="en-US" sz="2400"/>
              <a:t>s = p</a:t>
            </a:r>
            <a:r>
              <a:rPr lang="en-US" sz="2400" baseline="-25000"/>
              <a:t>3</a:t>
            </a:r>
            <a:r>
              <a:rPr lang="en-US" sz="2400"/>
              <a:t> + p</a:t>
            </a:r>
            <a:r>
              <a:rPr lang="en-US" sz="2400" baseline="-25000"/>
              <a:t>5</a:t>
            </a:r>
          </a:p>
          <a:p>
            <a:pPr>
              <a:spcBef>
                <a:spcPct val="50000"/>
              </a:spcBef>
            </a:pPr>
            <a:r>
              <a:rPr lang="en-US" sz="2400"/>
              <a:t>t = p</a:t>
            </a:r>
            <a:r>
              <a:rPr lang="en-US" sz="2400" baseline="-25000"/>
              <a:t>2</a:t>
            </a:r>
            <a:r>
              <a:rPr lang="en-US" sz="2400"/>
              <a:t> + p</a:t>
            </a:r>
            <a:r>
              <a:rPr lang="en-US" sz="2400" baseline="-25000"/>
              <a:t>5</a:t>
            </a:r>
          </a:p>
          <a:p>
            <a:pPr>
              <a:spcBef>
                <a:spcPct val="50000"/>
              </a:spcBef>
            </a:pPr>
            <a:r>
              <a:rPr lang="en-US" sz="2400"/>
              <a:t>u = p</a:t>
            </a:r>
            <a:r>
              <a:rPr lang="en-US" sz="2400" baseline="-25000"/>
              <a:t>1</a:t>
            </a:r>
            <a:r>
              <a:rPr lang="en-US" sz="2400"/>
              <a:t> + p</a:t>
            </a:r>
            <a:r>
              <a:rPr lang="en-US" sz="2400" baseline="-25000"/>
              <a:t>3</a:t>
            </a:r>
            <a:r>
              <a:rPr lang="en-US" sz="2400"/>
              <a:t> – p</a:t>
            </a:r>
            <a:r>
              <a:rPr lang="en-US" sz="2400" baseline="-25000"/>
              <a:t>2</a:t>
            </a:r>
            <a:r>
              <a:rPr lang="en-US" sz="2400"/>
              <a:t> + p</a:t>
            </a:r>
            <a:r>
              <a:rPr lang="en-US" sz="2400" baseline="-25000"/>
              <a:t>7</a:t>
            </a:r>
          </a:p>
        </p:txBody>
      </p:sp>
      <p:sp>
        <p:nvSpPr>
          <p:cNvPr id="15365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29200" y="2209800"/>
            <a:ext cx="37338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Where:</a:t>
            </a:r>
          </a:p>
          <a:p>
            <a:pPr>
              <a:spcBef>
                <a:spcPct val="50000"/>
              </a:spcBef>
            </a:pPr>
            <a:r>
              <a:rPr lang="en-US" sz="2400"/>
              <a:t>p</a:t>
            </a:r>
            <a:r>
              <a:rPr lang="en-US" sz="2400" baseline="-25000"/>
              <a:t>1</a:t>
            </a:r>
            <a:r>
              <a:rPr lang="en-US" sz="2400"/>
              <a:t> = (b + d)(f + g)</a:t>
            </a:r>
          </a:p>
          <a:p>
            <a:pPr>
              <a:spcBef>
                <a:spcPct val="50000"/>
              </a:spcBef>
            </a:pP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= (c + d)e</a:t>
            </a:r>
          </a:p>
          <a:p>
            <a:pPr>
              <a:spcBef>
                <a:spcPct val="50000"/>
              </a:spcBef>
            </a:pPr>
            <a:r>
              <a:rPr lang="en-US" sz="2400"/>
              <a:t>p</a:t>
            </a:r>
            <a:r>
              <a:rPr lang="en-US" sz="2400" baseline="-25000"/>
              <a:t>3</a:t>
            </a:r>
            <a:r>
              <a:rPr lang="en-US" sz="2400"/>
              <a:t>= a(g – h)</a:t>
            </a:r>
          </a:p>
          <a:p>
            <a:pPr>
              <a:spcBef>
                <a:spcPct val="50000"/>
              </a:spcBef>
            </a:pPr>
            <a:r>
              <a:rPr lang="en-US" sz="2400"/>
              <a:t>p</a:t>
            </a:r>
            <a:r>
              <a:rPr lang="en-US" sz="2400" baseline="-25000"/>
              <a:t>4</a:t>
            </a:r>
            <a:r>
              <a:rPr lang="en-US" sz="2400"/>
              <a:t>= d(f – e)</a:t>
            </a:r>
          </a:p>
          <a:p>
            <a:pPr>
              <a:spcBef>
                <a:spcPct val="50000"/>
              </a:spcBef>
            </a:pPr>
            <a:r>
              <a:rPr lang="en-US" sz="2400"/>
              <a:t>p</a:t>
            </a:r>
            <a:r>
              <a:rPr lang="en-US" sz="2400" baseline="-25000"/>
              <a:t>5</a:t>
            </a:r>
            <a:r>
              <a:rPr lang="en-US" sz="2400"/>
              <a:t>= (a – b)h</a:t>
            </a:r>
          </a:p>
          <a:p>
            <a:pPr>
              <a:spcBef>
                <a:spcPct val="50000"/>
              </a:spcBef>
            </a:pPr>
            <a:r>
              <a:rPr lang="en-US" sz="2400"/>
              <a:t>p</a:t>
            </a:r>
            <a:r>
              <a:rPr lang="en-US" sz="2400" baseline="-25000"/>
              <a:t>6</a:t>
            </a:r>
            <a:r>
              <a:rPr lang="en-US" sz="2400"/>
              <a:t>= (c – d)(e + g)</a:t>
            </a:r>
          </a:p>
          <a:p>
            <a:pPr>
              <a:spcBef>
                <a:spcPct val="50000"/>
              </a:spcBef>
            </a:pPr>
            <a:r>
              <a:rPr lang="en-US" sz="2400"/>
              <a:t>p</a:t>
            </a:r>
            <a:r>
              <a:rPr lang="en-US" sz="2400" baseline="-25000"/>
              <a:t>7</a:t>
            </a:r>
            <a:r>
              <a:rPr lang="en-US" sz="2400"/>
              <a:t>= (b – d)(f + h)</a:t>
            </a:r>
          </a:p>
        </p:txBody>
      </p:sp>
      <p:sp>
        <p:nvSpPr>
          <p:cNvPr id="15366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47800" y="2514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Recurrence for Strassen’s Algorithms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T(n) = 7 T(n/2) + cn</a:t>
            </a:r>
            <a:r>
              <a:rPr lang="en-US" sz="2800" baseline="30000" smtClean="0"/>
              <a:t>2</a:t>
            </a:r>
          </a:p>
          <a:p>
            <a:pPr eaLnBrk="1" hangingPunct="1"/>
            <a:r>
              <a:rPr lang="en-US" sz="2800" smtClean="0"/>
              <a:t>What is the runtime?</a:t>
            </a:r>
          </a:p>
        </p:txBody>
      </p:sp>
      <p:sp>
        <p:nvSpPr>
          <p:cNvPr id="16388" name="Content Placeholder 6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Greedy Algorithms for Minimum Spanning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[Prim]</a:t>
            </a:r>
            <a:r>
              <a:rPr lang="en-US" sz="2400" smtClean="0"/>
              <a:t> Extend a tree by including the cheapest out going edge</a:t>
            </a:r>
          </a:p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[Kruskal]</a:t>
            </a:r>
            <a:r>
              <a:rPr lang="en-US" sz="2400" smtClean="0"/>
              <a:t> Add the cheapest edge that joins disjoint components</a:t>
            </a:r>
          </a:p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[ReverseDelete]</a:t>
            </a:r>
            <a:r>
              <a:rPr lang="en-US" sz="2400" smtClean="0"/>
              <a:t> Delete the most expensive edge that does not disconnect the graph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</p:txBody>
      </p:sp>
      <p:sp>
        <p:nvSpPr>
          <p:cNvPr id="21508" name="Line 2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5105400" y="2819400"/>
            <a:ext cx="990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9" name="Line 2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181600" y="4114800"/>
            <a:ext cx="1371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Line 2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96000" y="2895600"/>
            <a:ext cx="6096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2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6096000" y="28194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Line 3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7924800" y="2819400"/>
            <a:ext cx="1524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Line 3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172200" y="2819400"/>
            <a:ext cx="17526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Line 3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6705600" y="4419600"/>
            <a:ext cx="1219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Text Box 3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010400" y="25146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1516" name="Text Box 3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924800" y="3429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1517" name="Text Box 3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86600" y="34290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518" name="Text Box 3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638800" y="44958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1519" name="Text Box 3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257800" y="324485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1520" name="Text Box 3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096000" y="3733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1521" name="Text Box 4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162800" y="4572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21522" name="Oval 2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53000" y="39624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1523" name="Oval 2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943600" y="2667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524" name="Oval 2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924800" y="2667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1525" name="Oval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772400" y="4267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1526" name="Oval 2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553200" y="4648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995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Greedy Algorithm 1</a:t>
            </a:r>
            <a:br>
              <a:rPr lang="en-US" sz="4000" smtClean="0"/>
            </a:br>
            <a:r>
              <a:rPr lang="en-US" sz="4000" smtClean="0"/>
              <a:t>Prim’s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 a tree by including the cheapest out going edge</a:t>
            </a:r>
          </a:p>
        </p:txBody>
      </p:sp>
      <p:sp>
        <p:nvSpPr>
          <p:cNvPr id="11268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4038600" y="3276600"/>
            <a:ext cx="1219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257800" y="3276600"/>
            <a:ext cx="1676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257800" y="3200400"/>
            <a:ext cx="609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4876800" y="4191000"/>
            <a:ext cx="990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114800" y="44958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4876800" y="3276600"/>
            <a:ext cx="3810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029200" y="5257800"/>
            <a:ext cx="914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943600" y="4343400"/>
            <a:ext cx="152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6019800" y="3886200"/>
            <a:ext cx="838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086600" y="4038600"/>
            <a:ext cx="228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019800" y="4267200"/>
            <a:ext cx="1219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6096000" y="5105400"/>
            <a:ext cx="1143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60850" y="36576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114800" y="47244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724400" y="39624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943600" y="31242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324600" y="36576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62800" y="4191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553200" y="43434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715000" y="47244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181600" y="43434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562600" y="3505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11290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657600" y="3200400"/>
            <a:ext cx="1524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581400" y="3124200"/>
            <a:ext cx="4572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3048000" y="3124200"/>
            <a:ext cx="5334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3124200" y="4495800"/>
            <a:ext cx="838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3048000" y="5486400"/>
            <a:ext cx="1524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V="1">
            <a:off x="4572000" y="5181600"/>
            <a:ext cx="3048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V="1">
            <a:off x="4572000" y="5410200"/>
            <a:ext cx="1524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175125" y="28559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895600" y="3962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581400" y="5562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334000" y="5029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352925" y="5486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410200" y="5867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629400" y="5257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11304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352800" y="4572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581400" y="3657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306" name="Oval 42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429000" y="3048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11307" name="Oval 43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5105400" y="3124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308" name="Oval 44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858000" y="37338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1309" name="Oval 4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715000" y="40386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1310" name="Oval 46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162800" y="48768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11311" name="Oval 47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943600" y="52578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11312" name="Oval 48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4724400" y="5029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313" name="Oval 49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886200" y="4191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11314" name="Oval 50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895600" y="5334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11315" name="Oval 51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419600" y="62484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1316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0" y="4572000"/>
            <a:ext cx="23622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Construct the MST with Prim’s algorithm starting from vertex a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Label the edges in order of 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Greedy Algorithm 2</a:t>
            </a:r>
            <a:br>
              <a:rPr lang="en-US" sz="4000" smtClean="0"/>
            </a:br>
            <a:r>
              <a:rPr lang="en-US" sz="4000" smtClean="0"/>
              <a:t>Kruskal’s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 the cheapest edge that joins disjoint components</a:t>
            </a:r>
          </a:p>
        </p:txBody>
      </p:sp>
      <p:sp>
        <p:nvSpPr>
          <p:cNvPr id="12292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4038600" y="3276600"/>
            <a:ext cx="1219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257800" y="3276600"/>
            <a:ext cx="1676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257800" y="3200400"/>
            <a:ext cx="609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4876800" y="4191000"/>
            <a:ext cx="990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114800" y="44958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4876800" y="3276600"/>
            <a:ext cx="3810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029200" y="5257800"/>
            <a:ext cx="914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943600" y="4343400"/>
            <a:ext cx="152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6019800" y="3886200"/>
            <a:ext cx="838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086600" y="4038600"/>
            <a:ext cx="228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019800" y="4267200"/>
            <a:ext cx="1219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6096000" y="5105400"/>
            <a:ext cx="1143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60850" y="36576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114800" y="47244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724400" y="39624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943600" y="31242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324600" y="36576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62800" y="4191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553200" y="43434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715000" y="47244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181600" y="43434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562600" y="3505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12314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657600" y="3200400"/>
            <a:ext cx="1524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581400" y="3124200"/>
            <a:ext cx="4572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3048000" y="3124200"/>
            <a:ext cx="5334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7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3124200" y="4495800"/>
            <a:ext cx="838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8" name="Line 3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3048000" y="5486400"/>
            <a:ext cx="1524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V="1">
            <a:off x="4572000" y="5181600"/>
            <a:ext cx="3048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0" name="Line 32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V="1">
            <a:off x="4572000" y="5410200"/>
            <a:ext cx="1524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1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175125" y="28559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895600" y="3962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581400" y="5562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334000" y="5029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2325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352925" y="5486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410200" y="5867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12327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629400" y="5257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12328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352800" y="4572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12329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581400" y="3657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30" name="Oval 42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429000" y="3048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12331" name="Oval 43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5105400" y="3124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332" name="Oval 44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858000" y="37338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2333" name="Oval 4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715000" y="40386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334" name="Oval 46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162800" y="48768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12335" name="Oval 47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943600" y="52578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12336" name="Oval 48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4724400" y="5029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337" name="Oval 49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886200" y="4191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12338" name="Oval 50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895600" y="5334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12339" name="Oval 51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419600" y="62484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2340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0" y="4876800"/>
            <a:ext cx="23622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Construct the MST with Kruskal’s algorithm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Label the edges in order of 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</TotalTime>
  <Words>2057</Words>
  <Application>Microsoft Office PowerPoint</Application>
  <PresentationFormat>On-screen Show (4:3)</PresentationFormat>
  <Paragraphs>480</Paragraphs>
  <Slides>67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1_Default Design</vt:lpstr>
      <vt:lpstr>CSEP 521 Applied Algorithms</vt:lpstr>
      <vt:lpstr>Announcements</vt:lpstr>
      <vt:lpstr>Highlights from last lecture</vt:lpstr>
      <vt:lpstr>Today</vt:lpstr>
      <vt:lpstr>Minimum Spanning Tree</vt:lpstr>
      <vt:lpstr>Minimum Spanning Tree</vt:lpstr>
      <vt:lpstr>Greedy Algorithms for Minimum Spanning Tree</vt:lpstr>
      <vt:lpstr>Greedy Algorithm 1 Prim’s Algorithm</vt:lpstr>
      <vt:lpstr>Greedy Algorithm 2 Kruskal’s Algorithm</vt:lpstr>
      <vt:lpstr>Greedy Algorithm 3 Reverse-Delete Algorithm</vt:lpstr>
      <vt:lpstr>Why do the greedy algorithms work?</vt:lpstr>
      <vt:lpstr>Edge inclusion lemma</vt:lpstr>
      <vt:lpstr>Proof </vt:lpstr>
      <vt:lpstr>Optimality Proofs</vt:lpstr>
      <vt:lpstr>Prim’s Algorithm</vt:lpstr>
      <vt:lpstr>Prove Prim’s algorithm computes an MST </vt:lpstr>
      <vt:lpstr>Dijkstra’s Algorithm for Minimum Spanning Trees</vt:lpstr>
      <vt:lpstr>Kruskal’s Algorithm</vt:lpstr>
      <vt:lpstr>Prove Kruskal’s algorithm computes an MST </vt:lpstr>
      <vt:lpstr>Reverse-Delete Algorithm</vt:lpstr>
      <vt:lpstr>Dealing with the assumption of no equal weight edges</vt:lpstr>
      <vt:lpstr>Application: Clustering</vt:lpstr>
      <vt:lpstr>Distance clustering</vt:lpstr>
      <vt:lpstr>Divide into 2 clusters</vt:lpstr>
      <vt:lpstr>Divide into 3 clusters</vt:lpstr>
      <vt:lpstr>Divide into 4 clusters</vt:lpstr>
      <vt:lpstr>Distance Clustering Algorithm</vt:lpstr>
      <vt:lpstr>K-clustering</vt:lpstr>
      <vt:lpstr>Huffman Codes</vt:lpstr>
      <vt:lpstr>Prefix codes</vt:lpstr>
      <vt:lpstr>Optimal prefix code</vt:lpstr>
      <vt:lpstr>Properties of optimal codes</vt:lpstr>
      <vt:lpstr>Huffman Algorithm</vt:lpstr>
      <vt:lpstr>Correctness proof (sketch)</vt:lpstr>
      <vt:lpstr>Correctness proof (sketch)</vt:lpstr>
      <vt:lpstr>Homework problems</vt:lpstr>
      <vt:lpstr>Exercise 8, Page 109</vt:lpstr>
      <vt:lpstr>Exercise 12, Page 112</vt:lpstr>
      <vt:lpstr>Programming Problem</vt:lpstr>
      <vt:lpstr>PowerPoint Presentation</vt:lpstr>
      <vt:lpstr>Topological Sort Approach</vt:lpstr>
      <vt:lpstr>Pointer chasing algorithm</vt:lpstr>
      <vt:lpstr>The code . . .</vt:lpstr>
      <vt:lpstr>Results from Random Graphs</vt:lpstr>
      <vt:lpstr>Recurrences</vt:lpstr>
      <vt:lpstr>Divide and Conquer</vt:lpstr>
      <vt:lpstr>Divide and Conquer</vt:lpstr>
      <vt:lpstr>Algorithm Analysis</vt:lpstr>
      <vt:lpstr>T(n) &lt;= 2T(n/2) + cn; T(1) &lt;= c;</vt:lpstr>
      <vt:lpstr>Recurrence Analysis</vt:lpstr>
      <vt:lpstr>Unrolling the recurrence</vt:lpstr>
      <vt:lpstr>Substitution</vt:lpstr>
      <vt:lpstr>A better mergesort (?)</vt:lpstr>
      <vt:lpstr>Unroll recurrence for                  T(n) = 3T(n/3) + dn</vt:lpstr>
      <vt:lpstr>Recurrence Examples</vt:lpstr>
      <vt:lpstr>T(n) = aT(n/b) + f(n)</vt:lpstr>
      <vt:lpstr>Recursive Matrix Multiplication</vt:lpstr>
      <vt:lpstr>Recursive Matrix Multiplication</vt:lpstr>
      <vt:lpstr>What is the run time for the recursive Matrix Multiplication Algorithm?</vt:lpstr>
      <vt:lpstr>T(n) = 4T(n/2) + cn</vt:lpstr>
      <vt:lpstr>T(n) = 2T(n/2) + n2</vt:lpstr>
      <vt:lpstr>T(n) = 2T(n/2) + n1/2</vt:lpstr>
      <vt:lpstr>Recurrences</vt:lpstr>
      <vt:lpstr>What you really need to know about recurrences</vt:lpstr>
      <vt:lpstr>Classify the following recurrences (Increasing, Decreasing, Balanced)</vt:lpstr>
      <vt:lpstr>Strassen’s Algorithm</vt:lpstr>
      <vt:lpstr>Recurrence for Strassen’s Algorithms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 Anderson</cp:lastModifiedBy>
  <cp:revision>57</cp:revision>
  <dcterms:created xsi:type="dcterms:W3CDTF">1601-01-01T00:00:00Z</dcterms:created>
  <dcterms:modified xsi:type="dcterms:W3CDTF">2013-01-29T00:06:29Z</dcterms:modified>
</cp:coreProperties>
</file>