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1151" r:id="rId6"/>
    <p:sldId id="1111" r:id="rId7"/>
    <p:sldId id="1112" r:id="rId8"/>
    <p:sldId id="1082" r:id="rId9"/>
    <p:sldId id="1083" r:id="rId10"/>
    <p:sldId id="1084" r:id="rId11"/>
    <p:sldId id="1159" r:id="rId12"/>
    <p:sldId id="1113" r:id="rId13"/>
    <p:sldId id="1114" r:id="rId14"/>
    <p:sldId id="1163" r:id="rId15"/>
    <p:sldId id="377" r:id="rId16"/>
    <p:sldId id="1093" r:id="rId17"/>
    <p:sldId id="1165" r:id="rId18"/>
    <p:sldId id="1152" r:id="rId19"/>
    <p:sldId id="1094" r:id="rId20"/>
    <p:sldId id="1172" r:id="rId21"/>
    <p:sldId id="1157" r:id="rId22"/>
    <p:sldId id="1173" r:id="rId23"/>
    <p:sldId id="1155" r:id="rId24"/>
    <p:sldId id="1154" r:id="rId25"/>
    <p:sldId id="1158" r:id="rId26"/>
    <p:sldId id="1156" r:id="rId27"/>
    <p:sldId id="1166" r:id="rId28"/>
    <p:sldId id="1116" r:id="rId29"/>
    <p:sldId id="1170" r:id="rId30"/>
    <p:sldId id="1171" r:id="rId31"/>
    <p:sldId id="1162" r:id="rId32"/>
    <p:sldId id="1095" r:id="rId33"/>
    <p:sldId id="1164" r:id="rId34"/>
    <p:sldId id="1168" r:id="rId35"/>
    <p:sldId id="1103" r:id="rId36"/>
    <p:sldId id="11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163"/>
            <p14:sldId id="377"/>
            <p14:sldId id="1093"/>
            <p14:sldId id="1165"/>
            <p14:sldId id="1152"/>
            <p14:sldId id="1094"/>
            <p14:sldId id="1172"/>
            <p14:sldId id="1157"/>
            <p14:sldId id="1173"/>
            <p14:sldId id="1155"/>
            <p14:sldId id="1154"/>
            <p14:sldId id="1158"/>
            <p14:sldId id="1156"/>
            <p14:sldId id="1166"/>
            <p14:sldId id="1116"/>
            <p14:sldId id="1170"/>
            <p14:sldId id="1171"/>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8363" autoAdjust="0"/>
  </p:normalViewPr>
  <p:slideViewPr>
    <p:cSldViewPr>
      <p:cViewPr varScale="1">
        <p:scale>
          <a:sx n="111" d="100"/>
          <a:sy n="111" d="100"/>
        </p:scale>
        <p:origin x="1134"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426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327351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XXX Why is A2C not called V actor critic?</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r>
                  <a:rPr lang="en-US" dirty="0">
                    <a:solidFill>
                      <a:schemeClr val="tx1"/>
                    </a:solidFill>
                  </a:rPr>
                  <a:t> is this correct? But for a trace,</a:t>
                </a:r>
                <a:r>
                  <a:rPr lang="en-US" baseline="0" dirty="0">
                    <a:solidFill>
                      <a:schemeClr val="tx1"/>
                    </a:solidFill>
                  </a:rPr>
                  <a:t> you always have taken an action A:t. how to estimate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m:oMathPara>
                </a14:m>
                <a:endParaRPr lang="en-US" dirty="0">
                  <a:solidFill>
                    <a:schemeClr val="tx1"/>
                  </a:solidFill>
                </a:endParaRPr>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 </a:t>
                </a:r>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non-optimal action is given equal probability in every state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11</a:t>
            </a:fld>
            <a:endParaRPr lang="en-US"/>
          </a:p>
        </p:txBody>
      </p:sp>
    </p:spTree>
    <p:extLst>
      <p:ext uri="{BB962C8B-B14F-4D97-AF65-F5344CB8AC3E}">
        <p14:creationId xmlns:p14="http://schemas.microsoft.com/office/powerpoint/2010/main" val="260744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154259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atin typeface="Arial" panose="020B0604020202020204" pitchFamily="34" charset="0"/>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3.png"/><Relationship Id="rId7"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760.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L7.3 Policy-based RL</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57154"/>
            <a:ext cx="4735652" cy="214197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C0ADAC8-3F7A-1CEC-80CF-F8FAAD8F1306}"/>
              </a:ext>
            </a:extLst>
          </p:cNvPr>
          <p:cNvSpPr txBox="1">
            <a:spLocks/>
          </p:cNvSpPr>
          <p:nvPr/>
        </p:nvSpPr>
        <p:spPr bwMode="auto">
          <a:xfrm>
            <a:off x="1371600" y="6081119"/>
            <a:ext cx="6400800" cy="5181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mn-ea"/>
                <a:cs typeface="+mn-cs"/>
              </a:rPr>
              <a:t>Zonghua Gu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75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or move </a:t>
                </a:r>
                <a14:m>
                  <m:oMath xmlns:m="http://schemas.openxmlformats.org/officeDocument/2006/math">
                    <m:r>
                      <a:rPr lang="en-US" i="1" dirty="0" smtClean="0">
                        <a:latin typeface="Cambria Math" panose="02040503050406030204" pitchFamily="18" charset="0"/>
                      </a:rPr>
                      <m:t>𝐸</m:t>
                    </m:r>
                  </m:oMath>
                </a14:m>
                <a:r>
                  <a:rPr lang="en-US" dirty="0"/>
                  <a:t> in both grey states</a:t>
                </a:r>
              </a:p>
              <a:p>
                <a:pPr lvl="1"/>
                <a:r>
                  <a:rPr lang="en-US" dirty="0"/>
                  <a:t>Either way, agent can get stuck and never reach the goal state</a:t>
                </a:r>
              </a:p>
              <a:p>
                <a:r>
                  <a:rPr lang="en-US" dirty="0"/>
                  <a:t>Right: an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p:txBody>
          </p:sp>
        </mc:Choice>
        <mc:Fallback>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966" t="-3970"/>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395536" y="4365104"/>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690804" y="4365104"/>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946388" y="6034117"/>
            <a:ext cx="3339184" cy="461665"/>
          </a:xfrm>
          <a:prstGeom prst="rect">
            <a:avLst/>
          </a:prstGeom>
        </p:spPr>
        <p:txBody>
          <a:bodyPr wrap="none">
            <a:spAutoFit/>
          </a:bodyPr>
          <a:lstStyle/>
          <a:p>
            <a:r>
              <a:rPr lang="en-US" sz="2400" dirty="0"/>
              <a:t>Opt. deterministic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338876" y="6017846"/>
            <a:ext cx="2930802" cy="461665"/>
          </a:xfrm>
          <a:prstGeom prst="rect">
            <a:avLst/>
          </a:prstGeom>
        </p:spPr>
        <p:txBody>
          <a:bodyPr wrap="none">
            <a:spAutoFit/>
          </a:bodyPr>
          <a:lstStyle/>
          <a:p>
            <a:r>
              <a:rPr lang="en-US" sz="2400" dirty="0"/>
              <a:t>Opt. stochastic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pPr lvl="1"/>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2759"/>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596" r="-2720" b="-135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0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Use the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a:t>
                </a:r>
              </a:p>
              <a:p>
                <a:pPr lvl="1"/>
                <a:r>
                  <a:rPr lang="en-US" dirty="0"/>
                  <a:t>Advantage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can be modeled as a NN that is learned/updated concurrently with the policy</a:t>
                </a:r>
              </a:p>
            </p:txBody>
          </p:sp>
        </mc:Choice>
        <mc:Fallback>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759" t="-10304" r="-1448"/>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a:latin typeface="Cambria Math" panose="02040503050406030204" pitchFamily="18" charset="0"/>
                      </a:rPr>
                      <m:t>𝜋</m:t>
                    </m:r>
                  </m:oMath>
                </a14:m>
                <a:r>
                  <a:rPr lang="en-US" sz="2700" dirty="0"/>
                  <a:t>, i.e., </a:t>
                </a:r>
                <a14:m>
                  <m:oMath xmlns:m="http://schemas.openxmlformats.org/officeDocument/2006/math">
                    <m:sSub>
                      <m:sSubPr>
                        <m:ctrlPr>
                          <a:rPr lang="en-US" sz="2700" i="1">
                            <a:latin typeface="Cambria Math" panose="02040503050406030204" pitchFamily="18" charset="0"/>
                          </a:rPr>
                        </m:ctrlPr>
                      </m:sSubPr>
                      <m:e>
                        <m:r>
                          <a:rPr lang="en-US" sz="2700">
                            <a:latin typeface="Cambria Math" panose="02040503050406030204" pitchFamily="18" charset="0"/>
                          </a:rPr>
                          <m:t>𝐴</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𝜋</m:t>
                    </m:r>
                    <m:d>
                      <m:dPr>
                        <m:ctrlPr>
                          <a:rPr lang="en-US" sz="2700" i="1">
                            <a:latin typeface="Cambria Math" panose="02040503050406030204" pitchFamily="18" charset="0"/>
                          </a:rPr>
                        </m:ctrlPr>
                      </m:dPr>
                      <m:e>
                        <m:r>
                          <a:rPr lang="en-US" sz="2700">
                            <a:latin typeface="Cambria Math" panose="02040503050406030204" pitchFamily="18" charset="0"/>
                          </a:rPr>
                          <m:t>𝑎</m:t>
                        </m:r>
                      </m:e>
                      <m:e>
                        <m:sSub>
                          <m:sSubPr>
                            <m:ctrlPr>
                              <a:rPr lang="en-US" sz="2700" i="1">
                                <a:latin typeface="Cambria Math" panose="02040503050406030204" pitchFamily="18" charset="0"/>
                              </a:rPr>
                            </m:ctrlPr>
                          </m:sSubPr>
                          <m:e>
                            <m:r>
                              <a:rPr lang="en-US" sz="2700">
                                <a:latin typeface="Cambria Math" panose="02040503050406030204" pitchFamily="18" charset="0"/>
                              </a:rPr>
                              <m:t>𝑆</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At the end of the episode, the parameters are updated as follows:</a:t>
                </a:r>
              </a:p>
              <a:p>
                <a:r>
                  <a:rPr lang="en-US" dirty="0"/>
                  <a:t>Correct update sequence with </a:t>
                </a:r>
                <a14:m>
                  <m:oMath xmlns:m="http://schemas.openxmlformats.org/officeDocument/2006/math">
                    <m:r>
                      <m:rPr>
                        <m:sty m:val="p"/>
                      </m:rPr>
                      <a:rPr lang="en-US"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𝜋</m:t>
                        </m:r>
                      </m:den>
                    </m:f>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lang="en-US" dirty="0"/>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 </a:t>
                </a:r>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kumimoji="0" lang="en-US" sz="3200" b="0" i="0" u="none" strike="noStrike" kern="1200" cap="none" spc="0" normalizeH="0" baseline="0" noProof="0" dirty="0">
                    <a:ln>
                      <a:noFill/>
                    </a:ln>
                    <a:solidFill>
                      <a:prstClr val="black"/>
                    </a:solidFill>
                    <a:effectLst/>
                    <a:uLnTx/>
                    <a:uFillTx/>
                    <a:latin typeface="Calibri"/>
                    <a:ea typeface="+mn-ea"/>
                    <a:cs typeface="+mn-cs"/>
                  </a:rPr>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r="-690" b="-519"/>
                </a:stretch>
              </a:blipFill>
            </p:spPr>
            <p:txBody>
              <a:bodyPr/>
              <a:lstStyle/>
              <a:p>
                <a:r>
                  <a:rPr lang="en-SE">
                    <a:noFill/>
                  </a:rPr>
                  <a:t> </a:t>
                </a:r>
              </a:p>
            </p:txBody>
          </p:sp>
        </mc:Fallback>
      </mc:AlternateContent>
    </p:spTree>
    <p:extLst>
      <p:ext uri="{BB962C8B-B14F-4D97-AF65-F5344CB8AC3E}">
        <p14:creationId xmlns:p14="http://schemas.microsoft.com/office/powerpoint/2010/main" val="172370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a:xfrm>
                <a:off x="163119" y="1037060"/>
                <a:ext cx="8839200" cy="2581166"/>
              </a:xfrm>
            </p:spPr>
            <p:txBody>
              <a:bodyPr>
                <a:normAutofit fontScale="70000" lnSpcReduction="20000"/>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&gt;0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increase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(encourage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decrease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(discourage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r>
                  <a:rPr lang="en-US" dirty="0"/>
                  <a:t>Generate new samples (new episode) after each policy gradient update</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xfrm>
                <a:off x="163119" y="1037060"/>
                <a:ext cx="8839200" cy="2581166"/>
              </a:xfrm>
              <a:blipFill>
                <a:blip r:embed="rId3"/>
                <a:stretch>
                  <a:fillRect l="-828" t="-400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212976"/>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5B55-50AA-E571-B12C-AE2947561E41}"/>
              </a:ext>
            </a:extLst>
          </p:cNvPr>
          <p:cNvSpPr>
            <a:spLocks noGrp="1"/>
          </p:cNvSpPr>
          <p:nvPr>
            <p:ph type="title"/>
          </p:nvPr>
        </p:nvSpPr>
        <p:spPr/>
        <p:txBody>
          <a:bodyPr/>
          <a:lstStyle/>
          <a:p>
            <a:r>
              <a:rPr lang="en-US" dirty="0"/>
              <a:t>MC REINFORCE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CA3DB9-DC1B-0C38-5287-E949F3A6470A}"/>
                  </a:ext>
                </a:extLst>
              </p:cNvPr>
              <p:cNvSpPr>
                <a:spLocks noGrp="1"/>
              </p:cNvSpPr>
              <p:nvPr>
                <p:ph idx="1"/>
              </p:nvPr>
            </p:nvSpPr>
            <p:spPr>
              <a:xfrm>
                <a:off x="152400" y="1285861"/>
                <a:ext cx="8839200" cy="1783100"/>
              </a:xfrm>
            </p:spPr>
            <p:txBody>
              <a:bodyPr>
                <a:normAutofit fontScale="92500" lnSpcReduction="10000"/>
              </a:bodyPr>
              <a:lstStyle/>
              <a:p>
                <a:r>
                  <a:rPr lang="en-US" dirty="0"/>
                  <a:t>Use the estimated state value function </a:t>
                </a:r>
                <a14:m>
                  <m:oMath xmlns:m="http://schemas.openxmlformats.org/officeDocument/2006/math">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𝒘</m:t>
                        </m:r>
                      </m:e>
                    </m:d>
                  </m:oMath>
                </a14:m>
                <a:r>
                  <a:rPr lang="en-US" dirty="0"/>
                  <a:t> as baseline, whose params </a:t>
                </a:r>
                <a14:m>
                  <m:oMath xmlns:m="http://schemas.openxmlformats.org/officeDocument/2006/math">
                    <m:r>
                      <a:rPr lang="en-US" b="1" i="1">
                        <a:latin typeface="Cambria Math" panose="02040503050406030204" pitchFamily="18" charset="0"/>
                      </a:rPr>
                      <m:t>𝒘</m:t>
                    </m:r>
                  </m:oMath>
                </a14:m>
                <a:r>
                  <a:rPr lang="en-US" dirty="0"/>
                  <a:t> are learned with a Monte Carlo method concurrently with the policy params </a:t>
                </a:r>
                <a14:m>
                  <m:oMath xmlns:m="http://schemas.openxmlformats.org/officeDocument/2006/math">
                    <m:r>
                      <a:rPr lang="en-US" b="1" i="1">
                        <a:latin typeface="Cambria Math" panose="02040503050406030204" pitchFamily="18" charset="0"/>
                      </a:rPr>
                      <m:t>𝜽</m:t>
                    </m:r>
                  </m:oMath>
                </a14:m>
                <a:endParaRPr lang="en-US" dirty="0"/>
              </a:p>
              <a:p>
                <a:endParaRPr lang="en-SE" dirty="0"/>
              </a:p>
            </p:txBody>
          </p:sp>
        </mc:Choice>
        <mc:Fallback>
          <p:sp>
            <p:nvSpPr>
              <p:cNvPr id="3" name="Content Placeholder 2">
                <a:extLst>
                  <a:ext uri="{FF2B5EF4-FFF2-40B4-BE49-F238E27FC236}">
                    <a16:creationId xmlns:a16="http://schemas.microsoft.com/office/drawing/2014/main" id="{CBCA3DB9-DC1B-0C38-5287-E949F3A6470A}"/>
                  </a:ext>
                </a:extLst>
              </p:cNvPr>
              <p:cNvSpPr>
                <a:spLocks noGrp="1" noRot="1" noChangeAspect="1" noMove="1" noResize="1" noEditPoints="1" noAdjustHandles="1" noChangeArrowheads="1" noChangeShapeType="1" noTextEdit="1"/>
              </p:cNvSpPr>
              <p:nvPr>
                <p:ph idx="1"/>
              </p:nvPr>
            </p:nvSpPr>
            <p:spPr>
              <a:xfrm>
                <a:off x="152400" y="1285861"/>
                <a:ext cx="8839200" cy="1783100"/>
              </a:xfrm>
              <a:blipFill>
                <a:blip r:embed="rId3"/>
                <a:stretch>
                  <a:fillRect l="-1379" t="-7192" r="-828" b="-821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61C41FCB-8A93-C9D1-E7C9-88F6FF3C16F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5576" y="3061927"/>
            <a:ext cx="8063864" cy="3600399"/>
          </a:xfrm>
          <a:prstGeom prst="rect">
            <a:avLst/>
          </a:prstGeom>
        </p:spPr>
      </p:pic>
    </p:spTree>
    <p:extLst>
      <p:ext uri="{BB962C8B-B14F-4D97-AF65-F5344CB8AC3E}">
        <p14:creationId xmlns:p14="http://schemas.microsoft.com/office/powerpoint/2010/main" val="272166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normAutofit fontScale="90000"/>
          </a:bodyPr>
          <a:lstStyle/>
          <a:p>
            <a:r>
              <a:rPr lang="en-US" dirty="0"/>
              <a:t>Supervised vs. Reinforcement Learning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902197" y="-4936"/>
            <a:ext cx="4237586" cy="3212976"/>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lnSpcReduction="10000"/>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1176" r="-897" b="-840"/>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with return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∗8+2=−6</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with return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2=−</m:t>
                    </m:r>
                    <m:r>
                      <a:rPr lang="en-US" b="0" i="1" smtClean="0">
                        <a:latin typeface="Cambria Math" panose="02040503050406030204" pitchFamily="18" charset="0"/>
                      </a:rPr>
                      <m:t>5</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of all 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 </a:t>
                </a:r>
                <a:r>
                  <a:rPr lang="en-US" dirty="0"/>
                  <a:t>(</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winning</a:t>
                </a:r>
                <a:r>
                  <a:rPr lang="en-US" dirty="0"/>
                  <a:t> episode, and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losing</a:t>
                </a:r>
                <a:r>
                  <a:rPr lang="en-US" dirty="0"/>
                  <a:t> episode). </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748" r="-759"/>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480"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8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is sample-based estimate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Recall: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oMath>
                </a14:m>
                <a:endParaRPr lang="en-US"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r>
                  <a:rPr lang="en-US" dirty="0">
                    <a:solidFill>
                      <a:schemeClr val="tx1"/>
                    </a:solidFill>
                  </a:rPr>
                  <a:t> is sample-based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1172" t="-2459" r="-138"/>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65BB-C59C-4ED2-ADD6-591278AC638B}"/>
              </a:ext>
            </a:extLst>
          </p:cNvPr>
          <p:cNvSpPr>
            <a:spLocks noGrp="1"/>
          </p:cNvSpPr>
          <p:nvPr>
            <p:ph type="title"/>
          </p:nvPr>
        </p:nvSpPr>
        <p:spPr/>
        <p:txBody>
          <a:bodyPr>
            <a:normAutofit fontScale="90000"/>
          </a:bodyPr>
          <a:lstStyle/>
          <a:p>
            <a:r>
              <a:rPr lang="en-US" sz="3600" dirty="0"/>
              <a:t>Recall: Bellman Exp Equations written with Expectation Symbols</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70B32-9ADE-4BED-BDEA-A318ED316321}"/>
                  </a:ext>
                </a:extLst>
              </p:cNvPr>
              <p:cNvSpPr>
                <a:spLocks noGrp="1"/>
              </p:cNvSpPr>
              <p:nvPr>
                <p:ph idx="1"/>
              </p:nvPr>
            </p:nvSpPr>
            <p:spPr/>
            <p:txBody>
              <a:bodyPr>
                <a:normAutofit fontScale="92500"/>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r>
                  <a:rPr lang="en-US" dirty="0"/>
                  <a:t>Shorthand Notation: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0CF70B32-9ADE-4BED-BDEA-A318ED316321}"/>
                  </a:ext>
                </a:extLst>
              </p:cNvPr>
              <p:cNvSpPr>
                <a:spLocks noGrp="1" noRot="1" noChangeAspect="1" noMove="1" noResize="1" noEditPoints="1" noAdjustHandles="1" noChangeArrowheads="1" noChangeShapeType="1" noTextEdit="1"/>
              </p:cNvSpPr>
              <p:nvPr>
                <p:ph idx="1"/>
              </p:nvPr>
            </p:nvSpPr>
            <p:spPr>
              <a:blipFill>
                <a:blip r:embed="rId2"/>
                <a:stretch>
                  <a:fillRect l="-1379" t="-1252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AF97FA-DFC1-4862-ACA7-C63D43BF6C6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spTree>
    <p:extLst>
      <p:ext uri="{BB962C8B-B14F-4D97-AF65-F5344CB8AC3E}">
        <p14:creationId xmlns:p14="http://schemas.microsoft.com/office/powerpoint/2010/main" val="229816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77500" lnSpcReduction="2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966" t="-1304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Autofit/>
          </a:bodyPr>
          <a:lstStyle/>
          <a:p>
            <a:r>
              <a:rPr lang="en-US" sz="3200" dirty="0"/>
              <a:t>Function Approximations for Critic and Actor</a:t>
            </a:r>
            <a:endParaRPr lang="en-SE" sz="3200"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normAutofit fontScale="90000"/>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fontScale="925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336" t="-2448" r="-3738" b="-2072"/>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lnSpcReduction="200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3024" r="-1586"/>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775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25170"/>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25170"/>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3933056"/>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293096"/>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196739"/>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r>
                  <a:rPr lang="en-US" b="0" i="1" dirty="0">
                    <a:latin typeface="Cambria Math" panose="02040503050406030204" pitchFamily="18" charset="0"/>
                  </a:rPr>
                  <a:t> </a:t>
                </a: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smtClean="0">
                        <a:latin typeface="Cambria Math" panose="02040503050406030204" pitchFamily="18" charset="0"/>
                      </a:rPr>
                      <m:t>𝒮</m:t>
                    </m:r>
                  </m:oMath>
                </a14:m>
                <a:endParaRPr lang="en-US" dirty="0"/>
              </a:p>
              <a:p>
                <a:pPr lvl="1"/>
                <a:r>
                  <a:rPr lang="en-US" dirty="0"/>
                  <a:t>Use SoftMax function to generate the action probabilities</a:t>
                </a:r>
                <a:endParaRPr lang="en-SE" dirty="0"/>
              </a:p>
              <a:p>
                <a:endParaRPr lang="en-SE" dirty="0"/>
              </a:p>
            </p:txBody>
          </p:sp>
        </mc:Choice>
        <mc:Fallback>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1147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normAutofit fontScale="90000"/>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483" r="-48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normAutofit fontScale="90000"/>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4164</TotalTime>
  <Words>5449</Words>
  <Application>Microsoft Office PowerPoint</Application>
  <PresentationFormat>On-screen Show (4:3)</PresentationFormat>
  <Paragraphs>418</Paragraphs>
  <Slides>33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Cambria Math</vt:lpstr>
      <vt:lpstr>CMMI10</vt:lpstr>
      <vt:lpstr>CMMI7</vt:lpstr>
      <vt:lpstr>CMMIB10</vt:lpstr>
      <vt:lpstr>CMMIB5</vt:lpstr>
      <vt:lpstr>CMMIB7</vt:lpstr>
      <vt:lpstr>CMR10</vt:lpstr>
      <vt:lpstr>OpenSans</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MC REINFORCE with Baseline</vt:lpstr>
      <vt:lpstr>Example:  Game of Pong</vt:lpstr>
      <vt:lpstr>Supervised vs. Reinforcement Learning</vt:lpstr>
      <vt:lpstr>MC REINFORCE for Pong I</vt:lpstr>
      <vt:lpstr>MC REINFORCE for Pong II</vt:lpstr>
      <vt:lpstr>MC REINFORCE for Pong III</vt:lpstr>
      <vt:lpstr>PG Variants</vt:lpstr>
      <vt:lpstr>Further Explanations</vt:lpstr>
      <vt:lpstr>Recall: Bellman Exp Equations written with Expectation Symbols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dc:title>
  <dc:creator>Zonghua Gu</dc:creator>
  <cp:lastModifiedBy>Zonghua Gu</cp:lastModifiedBy>
  <cp:revision>285</cp:revision>
  <dcterms:created xsi:type="dcterms:W3CDTF">2020-05-18T09:26:30Z</dcterms:created>
  <dcterms:modified xsi:type="dcterms:W3CDTF">2023-12-20T14:27:23Z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