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71" r:id="rId2"/>
    <p:sldId id="1103" r:id="rId3"/>
    <p:sldId id="1063" r:id="rId4"/>
    <p:sldId id="1170" r:id="rId5"/>
    <p:sldId id="1121" r:id="rId6"/>
    <p:sldId id="1178" r:id="rId7"/>
    <p:sldId id="1179" r:id="rId8"/>
    <p:sldId id="1181" r:id="rId9"/>
    <p:sldId id="1182" r:id="rId10"/>
    <p:sldId id="1183" r:id="rId11"/>
    <p:sldId id="1184" r:id="rId12"/>
    <p:sldId id="1185" r:id="rId13"/>
    <p:sldId id="1186" r:id="rId14"/>
    <p:sldId id="1187" r:id="rId15"/>
    <p:sldId id="1188" r:id="rId16"/>
    <p:sldId id="1118" r:id="rId17"/>
    <p:sldId id="1168" r:id="rId18"/>
    <p:sldId id="1189" r:id="rId19"/>
    <p:sldId id="1166" r:id="rId20"/>
    <p:sldId id="1119" r:id="rId21"/>
    <p:sldId id="1190" r:id="rId22"/>
    <p:sldId id="1165" r:id="rId23"/>
    <p:sldId id="1115" r:id="rId24"/>
    <p:sldId id="1110" r:id="rId25"/>
    <p:sldId id="1191" r:id="rId26"/>
    <p:sldId id="1117" r:id="rId27"/>
    <p:sldId id="1120" r:id="rId28"/>
    <p:sldId id="1172" r:id="rId29"/>
    <p:sldId id="1173" r:id="rId30"/>
    <p:sldId id="1169" r:id="rId31"/>
    <p:sldId id="372" r:id="rId32"/>
    <p:sldId id="1073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071" r:id="rId41"/>
    <p:sldId id="1177" r:id="rId42"/>
    <p:sldId id="1175" r:id="rId43"/>
    <p:sldId id="1176" r:id="rId44"/>
    <p:sldId id="1174" r:id="rId45"/>
    <p:sldId id="1072" r:id="rId46"/>
    <p:sldId id="1074" r:id="rId47"/>
    <p:sldId id="1077" r:id="rId48"/>
    <p:sldId id="1076" r:id="rId49"/>
    <p:sldId id="1075" r:id="rId50"/>
    <p:sldId id="1078" r:id="rId51"/>
    <p:sldId id="1080" r:id="rId52"/>
    <p:sldId id="1087" r:id="rId53"/>
    <p:sldId id="1081" r:id="rId54"/>
    <p:sldId id="1082" r:id="rId55"/>
    <p:sldId id="1084" r:id="rId56"/>
    <p:sldId id="1085" r:id="rId57"/>
    <p:sldId id="108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73"/>
            <p14:sldId id="1067"/>
            <p14:sldId id="374"/>
            <p14:sldId id="1064"/>
            <p14:sldId id="1065"/>
            <p14:sldId id="1066"/>
            <p14:sldId id="1068"/>
            <p14:sldId id="1070"/>
            <p14:sldId id="1071"/>
            <p14:sldId id="1177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34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2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483" t="-27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483" t="-27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296450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TD solves [BEV] by sampling: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Sarsa</a:t>
                </a:r>
                <a:r>
                  <a:rPr lang="en-US" dirty="0"/>
                  <a:t> and Expected </a:t>
                </a:r>
                <a:r>
                  <a:rPr lang="en-US" dirty="0" err="1"/>
                  <a:t>Sarsa</a:t>
                </a:r>
                <a:r>
                  <a:rPr lang="en-US" dirty="0"/>
                  <a:t> solve [BEA] by sampling: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 Learning solves [BOA] by sampling: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2964508"/>
              </a:xfrm>
              <a:blipFill>
                <a:blip r:embed="rId2"/>
                <a:stretch>
                  <a:fillRect l="-815" t="-349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707C2-F36E-460E-B328-ACFCA2535E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4038599"/>
                <a:ext cx="8229600" cy="2743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dirty="0"/>
                  <a:t>[BEV] Bellman Expectation Equation for State Value Function</a:t>
                </a:r>
                <a:r>
                  <a:rPr lang="en-US" kern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kern="0" dirty="0"/>
              </a:p>
              <a:p>
                <a:r>
                  <a:rPr lang="en-US" dirty="0"/>
                  <a:t>[BEA] Bellman Expectation Equation for Action Value Function</a:t>
                </a:r>
                <a:endParaRPr lang="en-US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kern="0" dirty="0"/>
              </a:p>
              <a:p>
                <a:r>
                  <a:rPr lang="en-US" dirty="0"/>
                  <a:t>[BOA] Bellman Optimality Equation for Optimal Action Value Function</a:t>
                </a:r>
                <a:r>
                  <a:rPr lang="en-US" kern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kern="0" dirty="0"/>
              </a:p>
              <a:p>
                <a:endParaRPr lang="en-SE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A1707C2-F36E-460E-B328-ACFCA2535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038599"/>
                <a:ext cx="8229600" cy="2743201"/>
              </a:xfrm>
              <a:prstGeom prst="rect">
                <a:avLst/>
              </a:prstGeom>
              <a:blipFill>
                <a:blip r:embed="rId3"/>
                <a:stretch>
                  <a:fillRect l="-664" t="-4825" r="-664"/>
                </a:stretch>
              </a:blip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230342E-193E-4A11-B6D4-80DEF1E21C1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dirty="0"/>
                  <a:t>TD, Episodes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4−0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74638"/>
                <a:ext cx="8381755" cy="868362"/>
              </a:xfrm>
            </p:spPr>
            <p:txBody>
              <a:bodyPr/>
              <a:lstStyle/>
              <a:p>
                <a:r>
                  <a:rPr lang="en-US" dirty="0"/>
                  <a:t>QL, Episodes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74638"/>
                <a:ext cx="8381755" cy="868362"/>
              </a:xfrm>
              <a:blipFill>
                <a:blip r:embed="rId2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Our example here only illustrates the policy evaluation for a given set of episodes, not control. If we consider control, and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4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action,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F0B7-6E43-42AA-83B8-47AD29793CE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EP4.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</a:t>
                </a:r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/>
                      <m:t>𝛼</m:t>
                    </m:r>
                    <m:r>
                      <a:rPr lang="en-US"/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by in each update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484" t="-24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rmAutofit fontScale="40000" lnSpcReduction="20000"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4600" dirty="0"/>
                  <a:t>Consider the following MDP. Environment is deterministic. In each state, there are two possible actions  a</a:t>
                </a:r>
                <a:r>
                  <a:rPr lang="zh-CN" altLang="en-US" sz="4600" dirty="0"/>
                  <a:t>∈</a:t>
                </a:r>
                <a:r>
                  <a:rPr lang="en-US" sz="4600" dirty="0"/>
                  <a:t>{</a:t>
                </a:r>
                <a:r>
                  <a:rPr lang="en-US" sz="4600" dirty="0" err="1"/>
                  <a:t>l,r</a:t>
                </a:r>
                <a:r>
                  <a:rPr lang="en-US" sz="4600" dirty="0"/>
                  <a:t>}, where l corresponds to moving left, and r corresponds to moving right. Each movement incurs a reward of r=-1.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46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4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4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4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4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4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600" dirty="0"/>
                  <a:t> for any action a. (Alternatively, we can view state 4 as the terminal state itself.)  Assume </a:t>
                </a:r>
                <a14:m>
                  <m:oMath xmlns:m="http://schemas.openxmlformats.org/officeDocument/2006/math">
                    <m:r>
                      <a:rPr lang="en-US" sz="46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600" dirty="0"/>
                  <a:t>. All value functions are initialized to 0. </a:t>
                </a:r>
                <a:endParaRPr lang="en-SE" sz="4600" dirty="0"/>
              </a:p>
              <a:p>
                <a:pPr>
                  <a:lnSpc>
                    <a:spcPct val="150000"/>
                  </a:lnSpc>
                </a:pPr>
                <a:r>
                  <a:rPr lang="en-US" sz="4600" dirty="0"/>
                  <a:t>A. Use Policy Iteration, Value Iteration to derive optimal policy.</a:t>
                </a:r>
                <a:endParaRPr lang="en-SE" sz="4600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3119" r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TD, </a:t>
            </a:r>
            <a:r>
              <a:rPr lang="en-US" dirty="0" err="1"/>
              <a:t>Sarsa</a:t>
            </a:r>
            <a:r>
              <a:rPr lang="en-US" dirty="0"/>
              <a:t>,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(V functions)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Functions)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Functions)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b="-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EAA0CC7-79DA-4662-9460-F41A7DB1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22" y="2822056"/>
            <a:ext cx="8273956" cy="3848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CA546-880B-4C67-8C62-F2739050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MC Prediction Details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6005F-378A-4ED3-8677-4758EF846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2622" y="1115355"/>
                <a:ext cx="8404178" cy="175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be visited multiple times in the same episode; let us call the first time it is visited in an episode the first visit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first-visit</a:t>
                </a:r>
                <a:r>
                  <a:rPr lang="en-US" dirty="0"/>
                  <a:t> MC method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average of the returns following first visits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every-visit</a:t>
                </a:r>
                <a:r>
                  <a:rPr lang="en-US" dirty="0"/>
                  <a:t> MC method averages the returns following all visits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(show below).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6005F-378A-4ED3-8677-4758EF846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622" y="1115355"/>
                <a:ext cx="8404178" cy="1752600"/>
              </a:xfrm>
              <a:blipFill>
                <a:blip r:embed="rId3"/>
                <a:stretch>
                  <a:fillRect l="-798" t="-5923" r="-1233" b="-52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0F427-4F6A-4965-98C3-62A659C3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F5FE2C-66C4-4C43-8393-F0C167D91BC3}"/>
                  </a:ext>
                </a:extLst>
              </p:cNvPr>
              <p:cNvSpPr/>
              <p:nvPr/>
            </p:nvSpPr>
            <p:spPr bwMode="auto">
              <a:xfrm>
                <a:off x="6608770" y="5321495"/>
                <a:ext cx="2133600" cy="5167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Go backwards from last non-terminal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0" lang="en-S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BF5FE2C-66C4-4C43-8393-F0C167D91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08770" y="5321495"/>
                <a:ext cx="2133600" cy="516787"/>
              </a:xfrm>
              <a:prstGeom prst="rect">
                <a:avLst/>
              </a:prstGeom>
              <a:blipFill>
                <a:blip r:embed="rId4"/>
                <a:stretch>
                  <a:fillRect l="-568" t="-1149" b="-10345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1A14B0-335E-4626-847C-0871F097B3B6}"/>
                  </a:ext>
                </a:extLst>
              </p:cNvPr>
              <p:cNvSpPr/>
              <p:nvPr/>
            </p:nvSpPr>
            <p:spPr bwMode="auto">
              <a:xfrm>
                <a:off x="5268888" y="6080096"/>
                <a:ext cx="3494112" cy="516787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0" dirty="0"/>
                  <a:t>Can compute running avg w. incremental update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𝑅𝑒𝑡𝑢𝑟𝑛𝑠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SE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1A14B0-335E-4626-847C-0871F097B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8888" y="6080096"/>
                <a:ext cx="3494112" cy="516787"/>
              </a:xfrm>
              <a:prstGeom prst="rect">
                <a:avLst/>
              </a:prstGeom>
              <a:blipFill>
                <a:blip r:embed="rId5"/>
                <a:stretch>
                  <a:fillRect l="-347" b="-11494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C6C7F8C6-C294-44AA-B397-C1696ED917C2}"/>
              </a:ext>
            </a:extLst>
          </p:cNvPr>
          <p:cNvSpPr/>
          <p:nvPr/>
        </p:nvSpPr>
        <p:spPr bwMode="auto">
          <a:xfrm flipH="1">
            <a:off x="4876800" y="6267640"/>
            <a:ext cx="307896" cy="216024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8C60B4C-A295-4918-9CD7-DB72FABBB584}"/>
              </a:ext>
            </a:extLst>
          </p:cNvPr>
          <p:cNvSpPr/>
          <p:nvPr/>
        </p:nvSpPr>
        <p:spPr bwMode="auto">
          <a:xfrm flipH="1">
            <a:off x="6248400" y="5321495"/>
            <a:ext cx="307896" cy="216024"/>
          </a:xfrm>
          <a:prstGeom prst="rightArrow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99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892" y="124289"/>
                <a:ext cx="5473083" cy="68580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892" y="124289"/>
                <a:ext cx="5473083" cy="6858000"/>
              </a:xfrm>
              <a:blipFill>
                <a:blip r:embed="rId3"/>
                <a:stretch>
                  <a:fillRect l="-223" t="-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249B28-B1D6-47CE-B414-E24F7DC825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72666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249B28-B1D6-47CE-B414-E24F7DC825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372666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′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′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′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′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′=−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(Every visit):</a:t>
                </a:r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=.5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sSup>
                          <m:sSupPr>
                            <m:ctrlP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−3.5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=.5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sSup>
                          <m:sSupPr>
                            <m:ctrlP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−3.5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=.5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4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sSup>
                          <m:sSupPr>
                            <m:ctrlP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kern="1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−3.5</m:t>
                    </m:r>
                  </m:oMath>
                </a14:m>
                <a:endParaRPr lang="en-US" sz="1400" b="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(First visit):</a:t>
                </a:r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sSup>
                      <m:sSup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sSup>
                      <m:sSup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sSup>
                      <m:sSup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US" sz="1400" b="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 omitted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18585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18585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0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lvl="1"/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each V(s) is completely replaced overwritten by the TD update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0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Some arrows are omitted, since some values are overwritten within an episode.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 b="-6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DB2804-07B9-42CC-8EF9-0FD2829D792B}"/>
              </a:ext>
            </a:extLst>
          </p:cNvPr>
          <p:cNvCxnSpPr>
            <a:cxnSpLocks/>
          </p:cNvCxnSpPr>
          <p:nvPr/>
        </p:nvCxnSpPr>
        <p:spPr bwMode="auto">
          <a:xfrm>
            <a:off x="7442611" y="5029479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9D06B0-4879-4032-AF9E-5F28706B287A}"/>
              </a:ext>
            </a:extLst>
          </p:cNvPr>
          <p:cNvCxnSpPr>
            <a:cxnSpLocks/>
          </p:cNvCxnSpPr>
          <p:nvPr/>
        </p:nvCxnSpPr>
        <p:spPr bwMode="auto">
          <a:xfrm>
            <a:off x="7468396" y="5298938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FC4D5-8A8D-42AA-8DD9-1D7EAB576D48}"/>
              </a:ext>
            </a:extLst>
          </p:cNvPr>
          <p:cNvCxnSpPr>
            <a:cxnSpLocks/>
          </p:cNvCxnSpPr>
          <p:nvPr/>
        </p:nvCxnSpPr>
        <p:spPr bwMode="auto">
          <a:xfrm>
            <a:off x="7438959" y="4465122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ACF159-45F1-4AEF-8E69-72A3F8AAF0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15891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BD54E4-DAAF-4C73-8BB5-62D4CC6B9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450710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episodes.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TD updates cause all value functions to be increasingly negative.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28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8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both go to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∞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that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two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correct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2"/>
                <a:stretch>
                  <a:fillRect l="-331" t="-962" r="-11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E7DAF38-F8C4-4FE5-9790-1F0C48A5B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4957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E7DAF38-F8C4-4FE5-9790-1F0C48A5B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4957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56A36C-25B6-43F5-A9DC-4EB3E84AC4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7C7EA7-36BE-48C5-87A3-FD25C515739A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0E71E-CE84-47DB-8023-9CE490B1196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7AFDB9-1D79-4B78-9F75-A98171B5DF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999D8-1D71-4072-9FBD-8E4D09E786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813CB-41D6-493C-B130-85E4823FB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386ED2-C795-4B71-AAB6-C3D394943CEF}"/>
              </a:ext>
            </a:extLst>
          </p:cNvPr>
          <p:cNvCxnSpPr>
            <a:cxnSpLocks/>
          </p:cNvCxnSpPr>
          <p:nvPr/>
        </p:nvCxnSpPr>
        <p:spPr bwMode="auto">
          <a:xfrm>
            <a:off x="7442611" y="5029479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06EF86-B28C-4295-83CD-5FD971754BEB}"/>
              </a:ext>
            </a:extLst>
          </p:cNvPr>
          <p:cNvCxnSpPr>
            <a:cxnSpLocks/>
          </p:cNvCxnSpPr>
          <p:nvPr/>
        </p:nvCxnSpPr>
        <p:spPr bwMode="auto">
          <a:xfrm>
            <a:off x="7468396" y="5298938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93058-C2E2-48F5-91E5-233CB42CA2DE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47C150-4E80-4C9B-A268-98D475DE610A}"/>
              </a:ext>
            </a:extLst>
          </p:cNvPr>
          <p:cNvCxnSpPr>
            <a:cxnSpLocks/>
          </p:cNvCxnSpPr>
          <p:nvPr/>
        </p:nvCxnSpPr>
        <p:spPr bwMode="auto">
          <a:xfrm>
            <a:off x="7438959" y="4465122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FD519-252C-4AE7-B6EA-EC94879A99FC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A29AAD-8F01-4C77-BF9C-8BD0FDF5F94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7E7611-63CD-489A-A925-668771D2392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7F04AD-3A8D-4E3B-8294-0C2D468228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B5062-473E-4441-B84E-939E4C433E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9FF69-3E58-4CC2-92B2-3CCBB19EFCB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D481F2-D2C3-4FCA-A7DC-DF66FE8BD7D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719F40-9109-465D-B548-FECE3A8F356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15891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CF80D-9257-44B1-93E8-4D8F12D81AE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450710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47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With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𝛾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=1, 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𝛼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each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)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completely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replaced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overwritten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by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the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Sarsa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update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501" t="-8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D5A1CE3-FCEA-4682-A0BF-4E18A512C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65071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D5A1CE3-FCEA-4682-A0BF-4E18A512C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65071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87CA65-E773-4BA0-B069-D3C841A64237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CB8482-95DB-4C03-9764-AAAA97B727E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C67AF3-E061-4A59-8D5E-8540EF54E4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DA6726-61B4-4324-8040-82C0504C5526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E52A0-FB10-44F7-A643-59D36671C1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2232" y="4788577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97E44B-DE9E-49AC-830A-2128B116F4B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BFCD24-84E6-41E6-903A-006F9C6407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D7C60-FE17-41DF-900A-18D00FE80E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33B0A6-2D8C-4312-9096-863DD7ACFF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DB66B-B426-4A8D-B7F0-26B62BED79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16F7-7536-48DF-B315-94A2EAFF4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112AA-123E-4A8C-8CDC-369D46A823A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9D375-06CF-442C-B465-5E9CDDBE56F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CC1DB6-B828-43FF-A8F8-C41172524F3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A132B-B612-4727-AF49-9F8D48232D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C14E8E-95E2-490F-9477-BE2B0BD00E9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034BE-E69A-4686-AB28-61DF24F060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B8B02-133D-4241-B8A6-2EAF769E5B9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did not blow up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 when agent moves left,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updated.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dependency cycle like TD.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linear dependency chain from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2"/>
                <a:stretch>
                  <a:fillRect l="-896" t="-1670" r="-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9C5099-7696-4B3E-9ECB-99522754B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19837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9C5099-7696-4B3E-9ECB-99522754B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19837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5B384F-EE40-4461-AFE4-BBEC07D9D000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1050FC-3C8E-4756-8E28-ADC21D4D7E5B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E3750A-4F19-4CCF-982B-A7D4A038F7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781557-E4BA-4B5E-8C9C-0630DCC7A71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61ED57-A710-4153-9061-983605CDA8D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2232" y="4788577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5390B1-E8C2-4113-A83F-43A9F9F44C0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B6EC01-2F20-4BC3-B371-F59D175BF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383034-4BBA-4548-99E1-CA2BB2AD8D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E3838-FD83-4067-8C17-A7D87495F7B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1C30B-8900-4F81-A36A-BB904853259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046B4-A2BA-40EF-886D-9B77FFF61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B192A6-FCE6-4F8E-97B0-ABD17053720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953C49-98AC-4055-AA10-B0C58A8C44C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F04809-7B67-401A-8D78-626C0925AB8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D11A6E-EAE7-47FA-83C2-3280628A51D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622646-EF20-4B97-8FBB-0360918C44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0A54A4-05DF-472D-A105-03ABCECBEA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12C1DF-8DCE-40C1-985D-5651EF1E380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func>
                          <m:func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With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𝛾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=1, 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𝛼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each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A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)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completely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replaced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overwritten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by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the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update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106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Bootstrap dependency arrows are omitted for EP8, since they are the same as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4925220" cy="685800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4925220" cy="6858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EBA39-D8F6-4E3E-B26E-963B828E0E9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7B342-0CEB-457A-977B-769A3024A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DF3B3-A351-4FCB-B288-B8A7486D0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C8BF3-2EA4-4E60-89DD-7F9535DF0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63DB6-675B-457E-8AAD-850706207E5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8ED86-2C42-49EB-80E2-1B505350E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130D6-128A-489F-9CD6-CA50C9727C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ECBFBA-C900-4BE5-9950-F5774F844B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052765-A309-4F64-999D-E93CB1F12B34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619CE-18D0-48EE-B013-A0E8AE84AFD6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318F4-51E2-4426-984A-FF8C4B3DE7F8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7A61F2-EC7F-414B-B352-91BAB4EB65A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E415A-48E3-4330-9887-2DFB2F15AC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0D8A5-08AF-4402-8EE7-C6A46D0B1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62C08-9751-4FFA-B025-F58BB27C6883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78C7F-1B9B-4BAC-AA45-34E4989A854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A5655E-C7FB-44A1-B57E-413078F4310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3BEC7-5A50-4DD0-B764-AD61400C4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6393E-FD3B-473C-B027-8C91484D9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A7457F-9A46-4695-942C-8F578D621D0C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0639D-7D1F-4DF8-8DEB-FAF45F454462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1AC0C-2269-4B31-8057-872C588B0E84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43094-6428-4E11-BB11-1280761447E5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15251-DC6F-46E3-BE7C-D7A964380BE3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56B0AD-486B-4623-AC7C-7126B7DCC8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F4FDB-A85F-48C7-A75C-0209C2AA8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873B71-4C3C-47A5-BAA8-8B7B3DCA1B70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E426F5-FC9E-4FE1-B326-9C39BED2CF88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90B976-ADF6-44C3-8AF5-BC9E03A469D5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65814-31D2-4C2D-A38B-42A0A0A1D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50718-6024-41D9-90E7-18D67F0E3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1C2E5-EE3E-44D4-AD5D-10DD0ED55C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0DE3BF-86D6-4178-A3EE-AC08797F0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059872-9697-4480-B7A2-FD8589139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8F562-7CF3-4FB1-BC51-64A5E35D51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CFA39-26A4-402B-A317-751E7DCF2E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C94CD1-496A-471F-AC0B-FF182C953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F0E7A-C787-431D-8D80-D7B91DC7DE9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0716BB-1145-4864-813F-F4EAE2D2DE4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5F37AB-FB93-4003-82D8-005DA99AF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3CEF1-5CE9-4537-801B-87210AFAA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12085</Words>
  <Application>Microsoft Office PowerPoint</Application>
  <PresentationFormat>On-screen Show (4:3)</PresentationFormat>
  <Paragraphs>1998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TD, Sarsa, Q Learning</vt:lpstr>
      <vt:lpstr>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n×(B,a2, 0, D,a2, 4, T)</vt:lpstr>
      <vt:lpstr>PowerPoint Presentation</vt:lpstr>
      <vt:lpstr>TD, Episodes n×(B,a2,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TD, Sarsa, QL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PowerPoint Presentation</vt:lpstr>
      <vt:lpstr>Recall: MC Prediction Details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did not blow up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368</cp:revision>
  <dcterms:created xsi:type="dcterms:W3CDTF">2020-05-13T19:01:03Z</dcterms:created>
  <dcterms:modified xsi:type="dcterms:W3CDTF">2021-05-21T21:19:48Z</dcterms:modified>
</cp:coreProperties>
</file>