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71" r:id="rId2"/>
    <p:sldId id="834" r:id="rId3"/>
    <p:sldId id="1079" r:id="rId4"/>
    <p:sldId id="1080" r:id="rId5"/>
    <p:sldId id="1150" r:id="rId6"/>
    <p:sldId id="892" r:id="rId7"/>
    <p:sldId id="893" r:id="rId8"/>
    <p:sldId id="894" r:id="rId9"/>
    <p:sldId id="987" r:id="rId10"/>
    <p:sldId id="984" r:id="rId11"/>
    <p:sldId id="864" r:id="rId12"/>
    <p:sldId id="932" r:id="rId13"/>
    <p:sldId id="1012" r:id="rId14"/>
    <p:sldId id="1163" r:id="rId15"/>
    <p:sldId id="1166" r:id="rId16"/>
    <p:sldId id="1040" r:id="rId17"/>
    <p:sldId id="1041" r:id="rId18"/>
    <p:sldId id="1165" r:id="rId19"/>
    <p:sldId id="1043" r:id="rId20"/>
    <p:sldId id="1167" r:id="rId21"/>
    <p:sldId id="1015" r:id="rId22"/>
    <p:sldId id="1063" r:id="rId23"/>
    <p:sldId id="1002" r:id="rId24"/>
    <p:sldId id="115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834"/>
            <p14:sldId id="1079"/>
            <p14:sldId id="1080"/>
            <p14:sldId id="1150"/>
            <p14:sldId id="892"/>
            <p14:sldId id="893"/>
            <p14:sldId id="894"/>
            <p14:sldId id="987"/>
            <p14:sldId id="984"/>
            <p14:sldId id="864"/>
            <p14:sldId id="932"/>
            <p14:sldId id="1012"/>
            <p14:sldId id="1163"/>
            <p14:sldId id="1166"/>
            <p14:sldId id="1040"/>
            <p14:sldId id="1041"/>
            <p14:sldId id="1165"/>
            <p14:sldId id="1043"/>
            <p14:sldId id="1167"/>
            <p14:sldId id="1015"/>
            <p14:sldId id="1063"/>
            <p14:sldId id="1002"/>
            <p14:sldId id="1153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6807" autoAdjust="0"/>
  </p:normalViewPr>
  <p:slideViewPr>
    <p:cSldViewPr>
      <p:cViewPr varScale="1">
        <p:scale>
          <a:sx n="122" d="100"/>
          <a:sy n="122" d="100"/>
        </p:scale>
        <p:origin x="804" y="10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inforcement-learn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hg4y1873j?from=search&amp;seid=1482115981530102840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Tutorial by </a:t>
            </a:r>
            <a:r>
              <a:rPr lang="en-US" dirty="0" err="1"/>
              <a:t>javatpoint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https://www.javatpoint.com/reinforcement-learning</a:t>
            </a:r>
            <a:r>
              <a:rPr lang="en-US" dirty="0"/>
              <a:t> </a:t>
            </a:r>
          </a:p>
          <a:p>
            <a:endParaRPr lang="en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Interesting: running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, if having to truncate the search, then not losing much; e.g.,  less then \</a:t>
            </a:r>
            <a:r>
              <a:rPr lang="en-US" dirty="0" err="1">
                <a:ea typeface="ＭＳ Ｐゴシック" pitchFamily="34" charset="-128"/>
              </a:rPr>
              <a:t>gamma^d</a:t>
            </a:r>
            <a:r>
              <a:rPr lang="en-US" dirty="0">
                <a:ea typeface="ＭＳ Ｐゴシック" pitchFamily="34" charset="-128"/>
              </a:rPr>
              <a:t> / (1-\gamma)</a:t>
            </a:r>
          </a:p>
          <a:p>
            <a:r>
              <a:rPr lang="en-US" dirty="0">
                <a:ea typeface="ＭＳ Ｐゴシック" pitchFamily="34" charset="-128"/>
              </a:rPr>
              <a:t>Augment q states with another option: instant death!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Repeated loop, difference from search, is a win. Distinction of visiting a state.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Do the example.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https://www.bilibili.com/video/BV1hg4y1873j?from=search&amp;seid=14821159815301028409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71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(𝑆_(𝑡+1))|𝑆_𝑡=𝑠]</a:t>
                </a:r>
                <a:r>
                  <a:rPr lang="en-US" dirty="0"/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𝐴_𝑡=𝑎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6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(𝑠,𝑎)=∑_(𝑟,𝑠^′)▒〖𝑝(𝑟,𝑠′│𝑠,𝑎) 〗 [𝑟+𝛾𝑣_∗ (𝑠′)]</a:t>
                </a:r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</a:rPr>
                  <a:t>𝑞_∗ (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𝑙)</a:t>
                </a:r>
                <a:r>
                  <a:rPr lang="en-US" i="0">
                    <a:latin typeface="Cambria Math" panose="02040503050406030204" pitchFamily="18" charset="0"/>
                  </a:rPr>
                  <a:t>=∑_(𝑟,𝑠^′)▒〖𝑝(𝑟,𝑠′│𝑠,𝑎) 〗 [𝑟+𝛾𝑣_∗ (𝑠′)]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98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769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6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inherit"/>
                  </a:rPr>
                  <a:t>From v to q: always possible. From q to v: only for known MDP.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(s)=arg max┬𝑎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en-US" i="0">
                    <a:latin typeface="Cambria Math" panose="02040503050406030204" pitchFamily="18" charset="0"/>
                  </a:rPr>
                  <a:t>𝑞_∗ (𝑠,𝑎)</a:t>
                </a:r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i="0">
                    <a:latin typeface="Cambria Math" panose="02040503050406030204" pitchFamily="18" charset="0"/>
                  </a:rPr>
                  <a:t>𝑣_∗ (</a:t>
                </a:r>
                <a:r>
                  <a:rPr lang="en-US" b="0" i="0">
                    <a:latin typeface="Cambria Math" panose="02040503050406030204" pitchFamily="18" charset="0"/>
                  </a:rPr>
                  <a:t>𝑠)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335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Computationally efficient: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Without the max operator, the Bellman equations are just 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Palatino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),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′)]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0^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=0</a:t>
                </a:r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𝑉_(𝑘+1)^𝜋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𝑠)=</a:t>
                </a:r>
                <a:r>
                  <a:rPr lang="en-US" i="0">
                    <a:latin typeface="Cambria Math" panose="02040503050406030204" pitchFamily="18" charset="0"/>
                  </a:rPr>
                  <a:t>∑_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𝑠′▒𝑇(𝑠,𝜋(𝑠),𝑠^′ ) [𝑅(𝑠,𝜋(𝑠),𝑠^′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+𝛾𝑉_𝑘 (𝑠′)]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1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back diagrams, BF denotes Branching Factor of backup diagram.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10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𝑉(𝑠)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𝑄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(𝑠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,𝑎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𝑎</a:t>
                </a:r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redefine the MDP’ extended state to include the last action as part of it, then 3) is a valid policy for the new MDP.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3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:r>
                  <a:rPr lang="en-US" i="0">
                    <a:latin typeface="Cambria Math" panose="02040503050406030204" pitchFamily="18" charset="0"/>
                  </a:rPr>
                  <a:t>(𝑠,𝑎,𝑟,𝑠′)</a:t>
                </a:r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2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PID controller is used to track a fixed circular path</a:t>
                </a:r>
              </a:p>
              <a:p>
                <a:r>
                  <a:rPr lang="en-US" sz="2400" dirty="0"/>
                  <a:t>Intuitive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	</a:t>
                </a:r>
              </a:p>
              <a:p>
                <a:pPr lvl="1"/>
                <a:r>
                  <a:rPr lang="en-US" sz="2000" dirty="0"/>
                  <a:t>maximum longitudinal velocity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​​​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m:rPr>
                          <m:sty m:val="p"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l-GR" sz="20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E" sz="18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𝑅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_𝑡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​=𝑉​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 cos⁡𝜃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​​​sin⁡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𝜃−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​|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𝑐𝑡𝑒|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</a:t>
                </a:r>
                <a:endParaRPr lang="en-US" sz="2400" dirty="0"/>
              </a:p>
              <a:p>
                <a:pPr lvl="1"/>
                <a:r>
                  <a:rPr lang="en-US" sz="2000" i="0" dirty="0">
                    <a:latin typeface="Cambria Math" panose="02040503050406030204" pitchFamily="18" charset="0"/>
                  </a:rPr>
                  <a:t>𝑉_𝑐𝑎𝑟 ​​​sin⁡</a:t>
                </a:r>
                <a:r>
                  <a:rPr lang="el-GR" sz="2000" i="0" dirty="0">
                    <a:latin typeface="Cambria Math" panose="02040503050406030204" pitchFamily="18" charset="0"/>
                  </a:rPr>
                  <a:t>𝜃</a:t>
                </a:r>
                <a:endParaRPr lang="en-SE" sz="1800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9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6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Reward Function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5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’</m:t>
                      </m:r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Choice>
        <mc:Fallback xmlns="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𝑇(</a:t>
                </a:r>
                <a:r>
                  <a:rPr lang="en-US" i="0" dirty="0" err="1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𝑠,𝑎,𝑠</a:t>
                </a:r>
                <a:r>
                  <a:rPr lang="ja-JP" alt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’</a:t>
                </a:r>
                <a:r>
                  <a:rPr lang="en-US" altLang="ja-JP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)</a:t>
                </a:r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Fallback>
      </mc:AlternateContent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Absorbing state</a:t>
                </a:r>
                <a:r>
                  <a:rPr lang="en-US" dirty="0"/>
                  <a:t>: guarantee that for every policy, a terminal state will eventually be reached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𝑈([𝑟_0,…,𝑟_∞ ])=∑_(𝑡=0)^∞▒〖𝛾^𝑡 𝑟_𝑡 〗≤</a:t>
                </a:r>
                <a:r>
                  <a:rPr lang="en-US" i="0">
                    <a:latin typeface="Cambria Math" panose="02040503050406030204" pitchFamily="18" charset="0"/>
                  </a:rPr>
                  <a:t>∑_(𝑡=0)^∞</a:t>
                </a:r>
                <a:r>
                  <a:rPr lang="en-US" b="0" i="0">
                    <a:latin typeface="Cambria Math" panose="02040503050406030204" pitchFamily="18" charset="0"/>
                  </a:rPr>
                  <a:t>▒〖</a:t>
                </a:r>
                <a:r>
                  <a:rPr lang="en-US" i="0">
                    <a:latin typeface="Cambria Math" panose="02040503050406030204" pitchFamily="18" charset="0"/>
                  </a:rPr>
                  <a:t>𝛾^𝑡</a:t>
                </a:r>
                <a:r>
                  <a:rPr lang="en-US" b="0" i="0">
                    <a:latin typeface="Cambria Math" panose="02040503050406030204" pitchFamily="18" charset="0"/>
                  </a:rPr>
                  <a:t> 𝑟_𝑚𝑎𝑥 〗=</a:t>
                </a:r>
                <a:r>
                  <a:rPr lang="en-US" i="0">
                    <a:latin typeface="Cambria Math" panose="02040503050406030204" pitchFamily="18" charset="0"/>
                  </a:rPr>
                  <a:t>𝑟_𝑚𝑎𝑥</a:t>
                </a:r>
                <a:r>
                  <a:rPr lang="en-US" b="0" i="0">
                    <a:latin typeface="Cambria Math" panose="02040503050406030204" pitchFamily="18" charset="0"/>
                  </a:rPr>
                  <a:t>/(1</a:t>
                </a:r>
                <a:r>
                  <a:rPr lang="en-US" i="0">
                    <a:latin typeface="Cambria Math" panose="02040503050406030204" pitchFamily="18" charset="0"/>
                  </a:rPr>
                  <a:t>−</a:t>
                </a:r>
                <a:r>
                  <a:rPr lang="en-US" b="0" i="0">
                    <a:latin typeface="Cambria Math" panose="02040503050406030204" pitchFamily="18" charset="0"/>
                  </a:rPr>
                  <a:t>𝛾)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image" Target="../media/image2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1.png"/><Relationship Id="rId3" Type="http://schemas.openxmlformats.org/officeDocument/2006/relationships/image" Target="../media/image201.png"/><Relationship Id="rId7" Type="http://schemas.openxmlformats.org/officeDocument/2006/relationships/image" Target="../media/image41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5" Type="http://schemas.openxmlformats.org/officeDocument/2006/relationships/image" Target="../media/image39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4.png"/><Relationship Id="rId7" Type="http://schemas.openxmlformats.org/officeDocument/2006/relationships/image" Target="NUL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6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54.emf"/><Relationship Id="rId18" Type="http://schemas.openxmlformats.org/officeDocument/2006/relationships/image" Target="../media/image59.emf"/><Relationship Id="rId26" Type="http://schemas.openxmlformats.org/officeDocument/2006/relationships/image" Target="../media/image65.png"/><Relationship Id="rId3" Type="http://schemas.openxmlformats.org/officeDocument/2006/relationships/image" Target="../media/image200.png"/><Relationship Id="rId21" Type="http://schemas.openxmlformats.org/officeDocument/2006/relationships/image" Target="../media/image62.emf"/><Relationship Id="rId7" Type="http://schemas.openxmlformats.org/officeDocument/2006/relationships/image" Target="../media/image250.png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7.emf"/><Relationship Id="rId20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52.emf"/><Relationship Id="rId24" Type="http://schemas.openxmlformats.org/officeDocument/2006/relationships/image" Target="../media/image52.png"/><Relationship Id="rId5" Type="http://schemas.openxmlformats.org/officeDocument/2006/relationships/image" Target="../media/image220.png"/><Relationship Id="rId15" Type="http://schemas.openxmlformats.org/officeDocument/2006/relationships/image" Target="../media/image56.emf"/><Relationship Id="rId23" Type="http://schemas.openxmlformats.org/officeDocument/2006/relationships/image" Target="../media/image510.png"/><Relationship Id="rId10" Type="http://schemas.openxmlformats.org/officeDocument/2006/relationships/image" Target="../media/image51.emf"/><Relationship Id="rId19" Type="http://schemas.openxmlformats.org/officeDocument/2006/relationships/image" Target="../media/image60.emf"/><Relationship Id="rId4" Type="http://schemas.openxmlformats.org/officeDocument/2006/relationships/image" Target="../media/image210.png"/><Relationship Id="rId9" Type="http://schemas.openxmlformats.org/officeDocument/2006/relationships/image" Target="../media/image50.emf"/><Relationship Id="rId14" Type="http://schemas.openxmlformats.org/officeDocument/2006/relationships/image" Target="../media/image55.emf"/><Relationship Id="rId22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ddleware-solutions.fr/2019/08/14/an-introduction-to-aws-deeprac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L7.1  Markov Decision Process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47700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609D-9AD9-4555-903E-3F98591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184361"/>
            <a:ext cx="3619500" cy="22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263A635-1F6E-B3E1-DBC2-57D881B6A883}"/>
              </a:ext>
            </a:extLst>
          </p:cNvPr>
          <p:cNvSpPr txBox="1">
            <a:spLocks/>
          </p:cNvSpPr>
          <p:nvPr/>
        </p:nvSpPr>
        <p:spPr>
          <a:xfrm>
            <a:off x="1371600" y="5531315"/>
            <a:ext cx="6484189" cy="84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Zonghua Gu, Umeå University</a:t>
            </a:r>
          </a:p>
          <a:p>
            <a:r>
              <a:rPr lang="en-US" dirty="0"/>
              <a:t>Nov. 2023</a:t>
            </a: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AA81-1DD6-4DF7-B41F-1B4E7F2C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Infinite Rewards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Problem: What if the game lasts forever? Do we get infinite rewards? No. Possible solutions:</a:t>
                </a:r>
              </a:p>
              <a:p>
                <a:r>
                  <a:rPr lang="en-US" b="1" dirty="0"/>
                  <a:t>Finite horizon</a:t>
                </a:r>
                <a:r>
                  <a:rPr lang="en-US" dirty="0"/>
                  <a:t>: (limit search tree depth)</a:t>
                </a:r>
              </a:p>
              <a:p>
                <a:pPr lvl="1"/>
                <a:r>
                  <a:rPr lang="en-US" dirty="0"/>
                  <a:t>Terminate episodes after a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timesteps</a:t>
                </a:r>
              </a:p>
              <a:p>
                <a:r>
                  <a:rPr lang="en-US" b="1" dirty="0"/>
                  <a:t>Discount factor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Think of it as a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 chance of ending the episode at every step. Effective horizon (expected episode length):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leads to shorter horizon, and preference of short-term to long-term rewards, and vice versa</a:t>
                </a:r>
              </a:p>
              <a:p>
                <a:r>
                  <a:rPr lang="en-US" b="1" dirty="0"/>
                  <a:t>Absorbing state</a:t>
                </a:r>
                <a:r>
                  <a:rPr lang="en-US" dirty="0"/>
                  <a:t>: the episode ends upon entering an absorbing state (terminal state)</a:t>
                </a:r>
              </a:p>
              <a:p>
                <a:r>
                  <a:rPr lang="en-US">
                    <a:ea typeface="ＭＳ Ｐゴシック" pitchFamily="34" charset="-128"/>
                    <a:sym typeface="Symbol" pitchFamily="18" charset="2"/>
                  </a:rPr>
                  <a:t>Some </a:t>
                </a:r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of all of </a:t>
                </a:r>
                <a:r>
                  <a:rPr lang="en-US">
                    <a:ea typeface="ＭＳ Ｐゴシック" pitchFamily="34" charset="-128"/>
                    <a:sym typeface="Symbol" pitchFamily="18" charset="2"/>
                  </a:rPr>
                  <a:t>the above can be combined</a:t>
                </a:r>
                <a:endParaRPr lang="en-US" dirty="0"/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7" t="-2509" b="-23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29A6-3A0B-4410-A982-D0FB966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3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Discount Factor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</p:spPr>
            <p:txBody>
              <a:bodyPr/>
              <a:lstStyle/>
              <a:p>
                <a:r>
                  <a:rPr lang="en-US" sz="2800" dirty="0">
                    <a:ea typeface="ＭＳ Ｐゴシック" pitchFamily="34" charset="-128"/>
                  </a:rPr>
                  <a:t>Each time we descend a level in the search tree, we multiply in the discount once</a:t>
                </a:r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=0.5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([1, 2, 3]) = 1∗1 + 0.5∗2 + 0.25∗3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([3, 2, 1])=1∗3 + 0.5∗2 + 0.25∗1</m:t>
                    </m:r>
                  </m:oMath>
                </a14:m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  <a:blipFill>
                <a:blip r:embed="rId6"/>
                <a:stretch>
                  <a:fillRect l="-3244" t="-1205" r="-1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6228160" y="1885950"/>
            <a:ext cx="1601390" cy="3750469"/>
            <a:chOff x="4085" y="960"/>
            <a:chExt cx="1345" cy="3150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81"/>
              <a:chOff x="2400" y="1401"/>
              <a:chExt cx="1392" cy="1381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81"/>
              <a:chOff x="2400" y="1401"/>
              <a:chExt cx="1392" cy="1382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81"/>
              <a:chOff x="2400" y="1401"/>
              <a:chExt cx="1392" cy="1381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5829300" y="3486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5829300" y="2343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5829300" y="4629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72100" y="2591768"/>
            <a:ext cx="158354" cy="263923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53274" y="3749824"/>
            <a:ext cx="210516" cy="24525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92280" y="4776046"/>
            <a:ext cx="385988" cy="420695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76543" r="1569"/>
          <a:stretch>
            <a:fillRect/>
          </a:stretch>
        </p:blipFill>
        <p:spPr bwMode="auto">
          <a:xfrm>
            <a:off x="4114800" y="4743450"/>
            <a:ext cx="1171905" cy="74295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950" y="2114550"/>
            <a:ext cx="1321188" cy="1143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38272" r="1569" b="35802"/>
          <a:stretch>
            <a:fillRect/>
          </a:stretch>
        </p:blipFill>
        <p:spPr bwMode="auto">
          <a:xfrm>
            <a:off x="4171950" y="3429001"/>
            <a:ext cx="1174596" cy="823040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45221DD-EAAA-6CED-FD8D-8ADD65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68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Given:</a:t>
                </a:r>
                <a:endParaRPr lang="en-US" sz="1800" dirty="0"/>
              </a:p>
              <a:p>
                <a:pPr lvl="1"/>
                <a:r>
                  <a:rPr lang="en-US" sz="1800" dirty="0"/>
                  <a:t>Actions: East, West, and Exit (only available in exit states a, e)</a:t>
                </a:r>
              </a:p>
              <a:p>
                <a:pPr lvl="1"/>
                <a:r>
                  <a:rPr lang="en-US" sz="1800" dirty="0"/>
                  <a:t>Transitions: deterministic</a:t>
                </a:r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100" dirty="0"/>
                  <a:t>, optimal policy in each state is always moving West </a:t>
                </a:r>
              </a:p>
              <a:p>
                <a:pPr lvl="1"/>
                <a:r>
                  <a:rPr lang="en-US" sz="1700" dirty="0"/>
                  <a:t>From state d, reward of going West is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700" dirty="0"/>
                  <a:t>, larger than reward of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700" dirty="0"/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100" dirty="0"/>
                  <a:t>, optimal policy in each state is shown below </a:t>
                </a:r>
              </a:p>
              <a:p>
                <a:pPr lvl="1"/>
                <a:r>
                  <a:rPr lang="en-US" sz="1700" dirty="0"/>
                  <a:t>From state d, reward from going West is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01</m:t>
                    </m:r>
                  </m:oMath>
                </a14:m>
                <a:r>
                  <a:rPr lang="en-US" sz="1700" dirty="0"/>
                  <a:t>, less than reward from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r>
                  <a:rPr lang="en-US" sz="2100" dirty="0"/>
                  <a:t>For which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</m:oMath>
                </a14:m>
                <a:r>
                  <a:rPr lang="en-US" sz="2100" dirty="0">
                    <a:latin typeface="cmmi10"/>
                    <a:ea typeface="cmmi10"/>
                    <a:cs typeface="cmmi10"/>
                  </a:rPr>
                  <a:t> </a:t>
                </a:r>
                <a:r>
                  <a:rPr lang="en-US" sz="2100" dirty="0"/>
                  <a:t>are West and East equally good when in state d?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≈.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  <a:blipFill>
                <a:blip r:embed="rId3"/>
                <a:stretch>
                  <a:fillRect l="-708" t="-9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70138" y="5131239"/>
            <a:ext cx="2695575" cy="8763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E2DE33-CD4E-48D6-B292-B5069FC75C15}"/>
              </a:ext>
            </a:extLst>
          </p:cNvPr>
          <p:cNvGrpSpPr/>
          <p:nvPr/>
        </p:nvGrpSpPr>
        <p:grpSpPr>
          <a:xfrm>
            <a:off x="1039774" y="5131239"/>
            <a:ext cx="5076983" cy="876300"/>
            <a:chOff x="163621" y="3667125"/>
            <a:chExt cx="5076983" cy="8763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7C912F-B206-40B9-8F52-9345797D7719}"/>
                </a:ext>
              </a:extLst>
            </p:cNvPr>
            <p:cNvGrpSpPr/>
            <p:nvPr/>
          </p:nvGrpSpPr>
          <p:grpSpPr>
            <a:xfrm>
              <a:off x="2545029" y="3667125"/>
              <a:ext cx="2695575" cy="876300"/>
              <a:chOff x="3352800" y="3505200"/>
              <a:chExt cx="3594100" cy="1168400"/>
            </a:xfrm>
          </p:grpSpPr>
          <p:pic>
            <p:nvPicPr>
              <p:cNvPr id="30" name="Picture 29" descr="discounting.png">
                <a:extLst>
                  <a:ext uri="{FF2B5EF4-FFF2-40B4-BE49-F238E27FC236}">
                    <a16:creationId xmlns:a16="http://schemas.microsoft.com/office/drawing/2014/main" id="{5DCC7EBA-22D1-494E-8D9C-FF6E6D6D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3505200"/>
                <a:ext cx="3594100" cy="116840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606FF00-0680-48B8-8FCB-AA9E2089105D}"/>
                  </a:ext>
                </a:extLst>
              </p:cNvPr>
              <p:cNvSpPr/>
              <p:nvPr/>
            </p:nvSpPr>
            <p:spPr>
              <a:xfrm>
                <a:off x="5486400" y="37338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/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/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/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/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/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Picture 47" descr="discounting.png">
            <a:extLst>
              <a:ext uri="{FF2B5EF4-FFF2-40B4-BE49-F238E27FC236}">
                <a16:creationId xmlns:a16="http://schemas.microsoft.com/office/drawing/2014/main" id="{85A5109E-4327-44A9-919C-495B1B423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5131239"/>
            <a:ext cx="2695575" cy="8763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32F6C7B-43E0-4B99-A992-D337D46EBF90}"/>
              </a:ext>
            </a:extLst>
          </p:cNvPr>
          <p:cNvSpPr/>
          <p:nvPr/>
        </p:nvSpPr>
        <p:spPr>
          <a:xfrm>
            <a:off x="7979874" y="5302689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/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/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/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/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/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/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/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/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D2A2710-EF41-5E43-7384-78DA0B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75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D94-FC79-459B-8C1C-C8A94E65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MDP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5F10-57E2-442A-BE7F-4F465C0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lecture, we assume known MDP, and use dynamic programming to solve Bellman Equations and find the optimal policy (no learning here).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7223-D636-47B5-9984-B1BCFBD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3FEE3-4B6A-4962-BF1C-C2DB2E22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6" y="2813708"/>
            <a:ext cx="5391668" cy="3960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E67AAD-C9D2-47AD-8F28-D93588B4678A}"/>
              </a:ext>
            </a:extLst>
          </p:cNvPr>
          <p:cNvSpPr/>
          <p:nvPr/>
        </p:nvSpPr>
        <p:spPr bwMode="auto">
          <a:xfrm>
            <a:off x="5715000" y="307039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7DF94-1377-42BF-A550-1E26B7A6023E}"/>
              </a:ext>
            </a:extLst>
          </p:cNvPr>
          <p:cNvSpPr/>
          <p:nvPr/>
        </p:nvSpPr>
        <p:spPr bwMode="auto">
          <a:xfrm>
            <a:off x="3429000" y="350520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927B2-5AF2-48D2-BD5C-7940A8566EF4}"/>
              </a:ext>
            </a:extLst>
          </p:cNvPr>
          <p:cNvSpPr/>
          <p:nvPr/>
        </p:nvSpPr>
        <p:spPr bwMode="auto">
          <a:xfrm>
            <a:off x="3200400" y="6484791"/>
            <a:ext cx="1728917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want to optimize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2D74-6CB4-4AFE-96E6-37ED98F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900" dirty="0">
                    <a:solidFill>
                      <a:srgbClr val="C00000"/>
                    </a:solidFill>
                  </a:rPr>
                  <a:t>Return</a:t>
                </a:r>
                <a:r>
                  <a:rPr lang="en-US" sz="3900" dirty="0"/>
                  <a:t> (cumulative discounted reward) at time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9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9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3900" dirty="0"/>
              </a:p>
              <a:p>
                <a:pPr lvl="1"/>
                <a:r>
                  <a:rPr lang="en-US" sz="3500" dirty="0"/>
                  <a:t>At each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sz="3500" dirty="0"/>
                  <a:t>, agent takes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b="0" dirty="0">
                    <a:latin typeface="Cambria Math" panose="02040503050406030204" pitchFamily="18" charset="0"/>
                  </a:rPr>
                  <a:t>; </a:t>
                </a:r>
                <a:r>
                  <a:rPr lang="en-US" sz="3500" dirty="0"/>
                  <a:t>at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500" dirty="0"/>
                  <a:t>,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500" dirty="0"/>
                  <a:t> and transitions into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3500" dirty="0"/>
                  <a:t> with the trace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pPr lvl="1"/>
                <a:r>
                  <a:rPr lang="en-US" sz="3600" dirty="0"/>
                  <a:t>We assume episodic tasks, and this specific episode has length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/>
                  <a:t> steps.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sz="3600" dirty="0"/>
                  <a:t> for continuous tasks)</a:t>
                </a:r>
                <a:endParaRPr lang="en-US" sz="35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State Value Function</a:t>
                </a:r>
                <a:r>
                  <a:rPr lang="en-US" sz="3600" b="0" dirty="0"/>
                  <a:t>: expected return under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Action Value Function: </a:t>
                </a:r>
                <a:r>
                  <a:rPr lang="en-US" sz="3600" b="0" dirty="0"/>
                  <a:t>expected return from taking action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b="0" dirty="0"/>
                  <a:t>, then follow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dirty="0"/>
                  <a:t>The RL problem: find the optimal policy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that maximizes the expected return from each state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  <a:blipFill>
                <a:blip r:embed="rId2"/>
                <a:stretch>
                  <a:fillRect l="-741" t="-7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31CF-AFDE-41BB-80BC-75A36B4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D1135-8275-46FC-B967-65F3BF08C19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  <a:blipFill>
                <a:blip r:embed="rId3"/>
                <a:stretch>
                  <a:fillRect l="-273" r="-1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/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blipFill>
                <a:blip r:embed="rId4"/>
                <a:stretch>
                  <a:fillRect l="-2857" t="-3419" b="-145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/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blipFill>
                <a:blip r:embed="rId5"/>
                <a:stretch>
                  <a:fillRect l="-4464" t="-6061" b="-272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E447397-2E7C-4050-BD3A-DAD9FD4659BF}"/>
              </a:ext>
            </a:extLst>
          </p:cNvPr>
          <p:cNvGrpSpPr/>
          <p:nvPr/>
        </p:nvGrpSpPr>
        <p:grpSpPr>
          <a:xfrm>
            <a:off x="3886200" y="5221404"/>
            <a:ext cx="1546383" cy="1181140"/>
            <a:chOff x="4448830" y="2857315"/>
            <a:chExt cx="1644360" cy="1122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B065AC-1B8F-4B6A-B4D1-D4550EC7B012}"/>
                </a:ext>
              </a:extLst>
            </p:cNvPr>
            <p:cNvSpPr/>
            <p:nvPr/>
          </p:nvSpPr>
          <p:spPr bwMode="auto">
            <a:xfrm>
              <a:off x="4448830" y="2857315"/>
              <a:ext cx="1615214" cy="4959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 dirty="0"/>
                <a:t>Environment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C9769E-8B9A-4009-A708-76D2043060D9}"/>
                </a:ext>
              </a:extLst>
            </p:cNvPr>
            <p:cNvSpPr/>
            <p:nvPr/>
          </p:nvSpPr>
          <p:spPr bwMode="auto">
            <a:xfrm>
              <a:off x="4477975" y="3542841"/>
              <a:ext cx="1615215" cy="4370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RL Agent</a:t>
              </a:r>
            </a:p>
          </p:txBody>
        </p:sp>
        <p:cxnSp>
          <p:nvCxnSpPr>
            <p:cNvPr id="12" name="Elbow Connector 26">
              <a:extLst>
                <a:ext uri="{FF2B5EF4-FFF2-40B4-BE49-F238E27FC236}">
                  <a16:creationId xmlns:a16="http://schemas.microsoft.com/office/drawing/2014/main" id="{97BCFD18-B229-4FC5-8D9C-DAD01F7D3E7C}"/>
                </a:ext>
              </a:extLst>
            </p:cNvPr>
            <p:cNvCxnSpPr>
              <a:stCxn id="10" idx="3"/>
              <a:endCxn id="11" idx="3"/>
            </p:cNvCxnSpPr>
            <p:nvPr/>
          </p:nvCxnSpPr>
          <p:spPr bwMode="auto">
            <a:xfrm>
              <a:off x="6064044" y="3105272"/>
              <a:ext cx="29146" cy="656111"/>
            </a:xfrm>
            <a:prstGeom prst="bentConnector3">
              <a:avLst>
                <a:gd name="adj1" fmla="val 884327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27">
              <a:extLst>
                <a:ext uri="{FF2B5EF4-FFF2-40B4-BE49-F238E27FC236}">
                  <a16:creationId xmlns:a16="http://schemas.microsoft.com/office/drawing/2014/main" id="{534384DA-92CF-4ABE-B74B-D90A138ED596}"/>
                </a:ext>
              </a:extLst>
            </p:cNvPr>
            <p:cNvCxnSpPr>
              <a:stCxn id="11" idx="1"/>
              <a:endCxn id="10" idx="1"/>
            </p:cNvCxnSpPr>
            <p:nvPr/>
          </p:nvCxnSpPr>
          <p:spPr bwMode="auto">
            <a:xfrm rot="10800000">
              <a:off x="4448831" y="3105273"/>
              <a:ext cx="29145" cy="656111"/>
            </a:xfrm>
            <a:prstGeom prst="bentConnector3">
              <a:avLst>
                <a:gd name="adj1" fmla="val 884354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6478-8001-4770-BD28-5C38426B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868362"/>
          </a:xfrm>
        </p:spPr>
        <p:txBody>
          <a:bodyPr/>
          <a:lstStyle/>
          <a:p>
            <a:r>
              <a:rPr lang="en-US" dirty="0"/>
              <a:t>Example: Computing Returns for One Episode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6ED0-08BC-419C-B56E-1533DCE5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309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Working backward is more efficient than working forward as it avoids redundant computations.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43B6C-0892-49E1-915D-EE2D72EC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D652F-11D9-4FA3-AE3F-D9A24414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46" y="3522786"/>
            <a:ext cx="4355438" cy="2217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4BEB0-5D66-4C4C-9BF4-B8E01831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378750"/>
            <a:ext cx="5553075" cy="528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F24CC-F6DE-4409-B6E3-EF3C3358E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6" y="3429000"/>
            <a:ext cx="4526912" cy="2191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F8ADB-6F14-4F3F-9E75-D0757105B9F5}"/>
              </a:ext>
            </a:extLst>
          </p:cNvPr>
          <p:cNvSpPr txBox="1"/>
          <p:nvPr/>
        </p:nvSpPr>
        <p:spPr>
          <a:xfrm>
            <a:off x="6176357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35402-FDA5-4EA2-BF93-D346F4A7886B}"/>
              </a:ext>
            </a:extLst>
          </p:cNvPr>
          <p:cNvSpPr txBox="1"/>
          <p:nvPr/>
        </p:nvSpPr>
        <p:spPr>
          <a:xfrm>
            <a:off x="5356423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7DD5A-D224-4229-86D5-BA9994631866}"/>
              </a:ext>
            </a:extLst>
          </p:cNvPr>
          <p:cNvSpPr txBox="1"/>
          <p:nvPr/>
        </p:nvSpPr>
        <p:spPr>
          <a:xfrm>
            <a:off x="4536487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C0173-7032-4736-AF98-776340C2EBC5}"/>
              </a:ext>
            </a:extLst>
          </p:cNvPr>
          <p:cNvSpPr txBox="1"/>
          <p:nvPr/>
        </p:nvSpPr>
        <p:spPr>
          <a:xfrm>
            <a:off x="3716551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A2C7-543F-4703-A0AB-4FBD68B4D9E0}"/>
              </a:ext>
            </a:extLst>
          </p:cNvPr>
          <p:cNvSpPr txBox="1"/>
          <p:nvPr/>
        </p:nvSpPr>
        <p:spPr>
          <a:xfrm>
            <a:off x="2896615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8E269-9793-496F-850C-064EF9C814F3}"/>
              </a:ext>
            </a:extLst>
          </p:cNvPr>
          <p:cNvSpPr txBox="1"/>
          <p:nvPr/>
        </p:nvSpPr>
        <p:spPr>
          <a:xfrm>
            <a:off x="2076679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2BD11-C3FC-4769-BB42-CE8F489CD711}"/>
                  </a:ext>
                </a:extLst>
              </p:cNvPr>
              <p:cNvSpPr txBox="1"/>
              <p:nvPr/>
            </p:nvSpPr>
            <p:spPr>
              <a:xfrm>
                <a:off x="1159504" y="2774665"/>
                <a:ext cx="820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2BD11-C3FC-4769-BB42-CE8F489CD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04" y="2774665"/>
                <a:ext cx="820289" cy="369332"/>
              </a:xfrm>
              <a:prstGeom prst="rect">
                <a:avLst/>
              </a:prstGeom>
              <a:blipFill>
                <a:blip r:embed="rId5"/>
                <a:stretch>
                  <a:fillRect l="-592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AA874-7C57-4881-B3A4-BEC4FB5D799D}"/>
                  </a:ext>
                </a:extLst>
              </p:cNvPr>
              <p:cNvSpPr txBox="1"/>
              <p:nvPr/>
            </p:nvSpPr>
            <p:spPr>
              <a:xfrm>
                <a:off x="728991" y="2302580"/>
                <a:ext cx="1494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AA874-7C57-4881-B3A4-BEC4FB5D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1" y="2302580"/>
                <a:ext cx="1494768" cy="369332"/>
              </a:xfrm>
              <a:prstGeom prst="rect">
                <a:avLst/>
              </a:prstGeom>
              <a:blipFill>
                <a:blip r:embed="rId6"/>
                <a:stretch>
                  <a:fillRect l="-3673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7C74B7-9E58-42F8-B49F-44C2965CE7D7}"/>
                  </a:ext>
                </a:extLst>
              </p:cNvPr>
              <p:cNvSpPr txBox="1"/>
              <p:nvPr/>
            </p:nvSpPr>
            <p:spPr>
              <a:xfrm>
                <a:off x="245757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7C74B7-9E58-42F8-B49F-44C2965CE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75" y="2062961"/>
                <a:ext cx="4578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8F3229-7DA7-4C89-9416-3E32C0A0696D}"/>
                  </a:ext>
                </a:extLst>
              </p:cNvPr>
              <p:cNvSpPr txBox="1"/>
              <p:nvPr/>
            </p:nvSpPr>
            <p:spPr>
              <a:xfrm>
                <a:off x="3255800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8F3229-7DA7-4C89-9416-3E32C0A0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00" y="2062961"/>
                <a:ext cx="4578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BADFA2-7210-4235-B6E7-A8DFD4C8B64A}"/>
                  </a:ext>
                </a:extLst>
              </p:cNvPr>
              <p:cNvSpPr txBox="1"/>
              <p:nvPr/>
            </p:nvSpPr>
            <p:spPr>
              <a:xfrm>
                <a:off x="405402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BADFA2-7210-4235-B6E7-A8DFD4C8B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25" y="2062961"/>
                <a:ext cx="457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26B70-96F9-44F1-B8B8-8752475EFBB3}"/>
                  </a:ext>
                </a:extLst>
              </p:cNvPr>
              <p:cNvSpPr txBox="1"/>
              <p:nvPr/>
            </p:nvSpPr>
            <p:spPr>
              <a:xfrm>
                <a:off x="4852250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26B70-96F9-44F1-B8B8-8752475E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250" y="2062961"/>
                <a:ext cx="4578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903C25-2343-473D-9136-F063A0D1778D}"/>
                  </a:ext>
                </a:extLst>
              </p:cNvPr>
              <p:cNvSpPr txBox="1"/>
              <p:nvPr/>
            </p:nvSpPr>
            <p:spPr>
              <a:xfrm>
                <a:off x="565047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903C25-2343-473D-9136-F063A0D1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75" y="2062961"/>
                <a:ext cx="457894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DFEBBD4-82BF-44B9-DBDD-3F4981ACA7BF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7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8229600" cy="868362"/>
          </a:xfrm>
        </p:spPr>
        <p:txBody>
          <a:bodyPr/>
          <a:lstStyle/>
          <a:p>
            <a:r>
              <a:rPr lang="en-US" dirty="0"/>
              <a:t>Bellman Expectation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(BEE) for 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pPr lvl="1"/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  <a:blipFill>
                <a:blip r:embed="rId3"/>
                <a:stretch>
                  <a:fillRect l="-1527" t="-2509" r="-1600" b="-27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D45F3-619E-4BED-A516-1D0BD5C74692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9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Bellman Optimality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886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Bellman Optimality Equation (BEE) for the Optimal </a:t>
                </a:r>
                <a:r>
                  <a:rPr lang="en-US" dirty="0">
                    <a:solidFill>
                      <a:schemeClr val="tx1"/>
                    </a:solidFill>
                  </a:rPr>
                  <a:t>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the greedy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(the optimal policy)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Optimality Equation for </a:t>
                </a:r>
                <a:r>
                  <a:rPr lang="en-US" dirty="0"/>
                  <a:t>the Optimal </a:t>
                </a:r>
                <a:r>
                  <a:rPr lang="en-US" dirty="0">
                    <a:solidFill>
                      <a:schemeClr val="tx1"/>
                    </a:solidFill>
                  </a:rPr>
                  <a:t>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</a:t>
                </a:r>
                <a:r>
                  <a:rPr lang="en-US" dirty="0"/>
                  <a:t>the greedy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(the optimal policy)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886200"/>
              </a:xfrm>
              <a:blipFill>
                <a:blip r:embed="rId3"/>
                <a:stretch>
                  <a:fillRect l="-889" t="-2669" b="-25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E19F7-06E5-491E-9ECF-3E93291D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92" y="5017454"/>
            <a:ext cx="5398989" cy="1810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32381" y="4876800"/>
                <a:ext cx="3564337" cy="1897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dirty="0"/>
                  <a:t>Notations in left fig: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[…]=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E" sz="2000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2381" y="4876800"/>
                <a:ext cx="3564337" cy="1897710"/>
              </a:xfrm>
              <a:prstGeom prst="rect">
                <a:avLst/>
              </a:prstGeom>
              <a:blipFill>
                <a:blip r:embed="rId5"/>
                <a:stretch>
                  <a:fillRect l="-1709" t="-6431" b="-176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025544-2128-4BC4-9C25-79F1A0D8ACE1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5BB-C59C-4ED2-ADD6-591278A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Bellman Equations written with Expectation Symbols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BEE: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BOE: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Detailed derivations: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>
                <a:blip r:embed="rId3"/>
                <a:stretch>
                  <a:fillRect l="-741" t="-1691" b="-40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97FA-DFC1-4862-ACA7-C63D43B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40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70AC-9B6E-43C9-AA29-CF5F68C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5027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/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: agent takes 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blipFill>
                <a:blip r:embed="rId3"/>
                <a:stretch>
                  <a:fillRect l="-2809" t="-4310" b="-155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/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: env gives reward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and moves agent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blipFill>
                <a:blip r:embed="rId4"/>
                <a:stretch>
                  <a:fillRect l="-2857" t="-1843" r="-6286" b="-78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C252A-1655-41F2-8353-8607EB6E4AD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99668" y="1123096"/>
            <a:ext cx="674945" cy="40812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9594D-5FDB-4116-9A2A-C0DC633FD1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3303" y="1900743"/>
            <a:ext cx="379190" cy="25494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/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9AEF1-F2F5-44A4-A26E-BF21E0AEDA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5935" y="5091177"/>
            <a:ext cx="422321" cy="24390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/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920BB-1D14-4F1B-B3F2-8B1D4104B0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87589" y="4418088"/>
            <a:ext cx="369104" cy="20268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FF6263-0E18-43F3-9996-00B8D526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638" y="-126702"/>
            <a:ext cx="3938608" cy="868362"/>
          </a:xfrm>
        </p:spPr>
        <p:txBody>
          <a:bodyPr/>
          <a:lstStyle/>
          <a:p>
            <a:r>
              <a:rPr lang="en-US" sz="3600" dirty="0"/>
              <a:t>Backup Diagrams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/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  <a:blipFill>
                <a:blip r:embed="rId7"/>
                <a:stretch>
                  <a:fillRect l="-155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/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  <a:blipFill>
                <a:blip r:embed="rId8"/>
                <a:stretch>
                  <a:fillRect l="-1754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C13BFFF-CFE3-4215-82B1-04FBB7D7E932}"/>
              </a:ext>
            </a:extLst>
          </p:cNvPr>
          <p:cNvGrpSpPr/>
          <p:nvPr/>
        </p:nvGrpSpPr>
        <p:grpSpPr>
          <a:xfrm>
            <a:off x="221519" y="3855425"/>
            <a:ext cx="4032955" cy="2303863"/>
            <a:chOff x="628720" y="1091752"/>
            <a:chExt cx="4032955" cy="230386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D41A04F-DCB9-4E21-AC26-DB1AC9F99147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74" name="Shape 457">
                <a:extLst>
                  <a:ext uri="{FF2B5EF4-FFF2-40B4-BE49-F238E27FC236}">
                    <a16:creationId xmlns:a16="http://schemas.microsoft.com/office/drawing/2014/main" id="{762CA011-A85C-40D7-AEC5-1C42BB676F88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75" name="Shape 452">
                <a:extLst>
                  <a:ext uri="{FF2B5EF4-FFF2-40B4-BE49-F238E27FC236}">
                    <a16:creationId xmlns:a16="http://schemas.microsoft.com/office/drawing/2014/main" id="{0B29D6C9-4782-477A-A448-27441F6EE6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452">
                <a:extLst>
                  <a:ext uri="{FF2B5EF4-FFF2-40B4-BE49-F238E27FC236}">
                    <a16:creationId xmlns:a16="http://schemas.microsoft.com/office/drawing/2014/main" id="{C1124423-A61D-409A-A31F-8F8672AFA7D9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452">
                <a:extLst>
                  <a:ext uri="{FF2B5EF4-FFF2-40B4-BE49-F238E27FC236}">
                    <a16:creationId xmlns:a16="http://schemas.microsoft.com/office/drawing/2014/main" id="{17827C73-5A35-4021-9059-E99DEC17C718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78" name="Shape 457">
                <a:extLst>
                  <a:ext uri="{FF2B5EF4-FFF2-40B4-BE49-F238E27FC236}">
                    <a16:creationId xmlns:a16="http://schemas.microsoft.com/office/drawing/2014/main" id="{C1B7766B-0B76-471E-B809-8C5CA9CAE87E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9" name="Shape 457">
                <a:extLst>
                  <a:ext uri="{FF2B5EF4-FFF2-40B4-BE49-F238E27FC236}">
                    <a16:creationId xmlns:a16="http://schemas.microsoft.com/office/drawing/2014/main" id="{8C28BFB4-CB70-4BFE-B588-6CAD3E4F817C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3A9385DD-E6A4-4A96-9A62-6A3BD51572EC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81" name="Shape 457">
                <a:extLst>
                  <a:ext uri="{FF2B5EF4-FFF2-40B4-BE49-F238E27FC236}">
                    <a16:creationId xmlns:a16="http://schemas.microsoft.com/office/drawing/2014/main" id="{B39A1D1D-7FA5-4CB9-BEF0-E4A620C440E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2" name="Shape 452">
                <a:extLst>
                  <a:ext uri="{FF2B5EF4-FFF2-40B4-BE49-F238E27FC236}">
                    <a16:creationId xmlns:a16="http://schemas.microsoft.com/office/drawing/2014/main" id="{4136A908-3ACC-4B9A-A8A4-1E37EBC02104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Circle">
                <a:extLst>
                  <a:ext uri="{FF2B5EF4-FFF2-40B4-BE49-F238E27FC236}">
                    <a16:creationId xmlns:a16="http://schemas.microsoft.com/office/drawing/2014/main" id="{70AA30A3-0AC8-4CD0-84C5-32D29D7F107B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" name="Shape 452">
                <a:extLst>
                  <a:ext uri="{FF2B5EF4-FFF2-40B4-BE49-F238E27FC236}">
                    <a16:creationId xmlns:a16="http://schemas.microsoft.com/office/drawing/2014/main" id="{FA8189B9-95AB-4BD2-B0B0-F5C9A9CAC021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14F2644-D05E-4AD3-90EE-CA5D5008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56C66DD-3268-4F21-BE1A-5EA8947E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0B71276-EAE7-4B92-BED3-7C1A0CD6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720" y="2742271"/>
              <a:ext cx="626679" cy="33655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24DE0F-6B79-4C2B-8655-3A96C13F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85E1F9B-87D8-4A0E-977A-F0EDE554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73372" y="1091752"/>
              <a:ext cx="1092200" cy="368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2EE4C77-1F5C-4C40-9B3B-D96A7CBB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55695" y="2677879"/>
              <a:ext cx="1205980" cy="3547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619C28-0E10-483C-A2CD-F29A3591ADA4}"/>
              </a:ext>
            </a:extLst>
          </p:cNvPr>
          <p:cNvGrpSpPr/>
          <p:nvPr/>
        </p:nvGrpSpPr>
        <p:grpSpPr>
          <a:xfrm>
            <a:off x="4398891" y="3891185"/>
            <a:ext cx="2919365" cy="2274701"/>
            <a:chOff x="747404" y="1120914"/>
            <a:chExt cx="2919365" cy="22747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3DE6EF-45D5-466A-9C31-F51363C0BBFE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91" name="Shape 457">
                <a:extLst>
                  <a:ext uri="{FF2B5EF4-FFF2-40B4-BE49-F238E27FC236}">
                    <a16:creationId xmlns:a16="http://schemas.microsoft.com/office/drawing/2014/main" id="{ADBDBAE8-59AD-43BA-82BF-A8B6C2CCC98E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2" name="Shape 452">
                <a:extLst>
                  <a:ext uri="{FF2B5EF4-FFF2-40B4-BE49-F238E27FC236}">
                    <a16:creationId xmlns:a16="http://schemas.microsoft.com/office/drawing/2014/main" id="{2E0A8FC4-19B4-46B9-B0BD-DDBD87FECF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452">
                <a:extLst>
                  <a:ext uri="{FF2B5EF4-FFF2-40B4-BE49-F238E27FC236}">
                    <a16:creationId xmlns:a16="http://schemas.microsoft.com/office/drawing/2014/main" id="{3E225BC9-CB2B-4E97-B3F5-1F94EABAC89C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452">
                <a:extLst>
                  <a:ext uri="{FF2B5EF4-FFF2-40B4-BE49-F238E27FC236}">
                    <a16:creationId xmlns:a16="http://schemas.microsoft.com/office/drawing/2014/main" id="{86BF5117-2962-479F-B3D3-64B3F5D38E74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5" name="Shape 457">
                <a:extLst>
                  <a:ext uri="{FF2B5EF4-FFF2-40B4-BE49-F238E27FC236}">
                    <a16:creationId xmlns:a16="http://schemas.microsoft.com/office/drawing/2014/main" id="{F1CE0072-04F7-42DB-8719-27D01A54D10C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6" name="Shape 457">
                <a:extLst>
                  <a:ext uri="{FF2B5EF4-FFF2-40B4-BE49-F238E27FC236}">
                    <a16:creationId xmlns:a16="http://schemas.microsoft.com/office/drawing/2014/main" id="{8E2BF20D-2565-49F3-B008-7F4AB1E821CF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7" name="Circle">
                <a:extLst>
                  <a:ext uri="{FF2B5EF4-FFF2-40B4-BE49-F238E27FC236}">
                    <a16:creationId xmlns:a16="http://schemas.microsoft.com/office/drawing/2014/main" id="{F5D3D366-54EA-4450-934D-6B711F461D29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98" name="Shape 457">
                <a:extLst>
                  <a:ext uri="{FF2B5EF4-FFF2-40B4-BE49-F238E27FC236}">
                    <a16:creationId xmlns:a16="http://schemas.microsoft.com/office/drawing/2014/main" id="{2F7CC47A-47B4-494E-BB40-F6A7FF22DB8B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9" name="Shape 452">
                <a:extLst>
                  <a:ext uri="{FF2B5EF4-FFF2-40B4-BE49-F238E27FC236}">
                    <a16:creationId xmlns:a16="http://schemas.microsoft.com/office/drawing/2014/main" id="{E4A189FE-AE8F-4774-9340-F47262C2A428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" name="Circle">
                <a:extLst>
                  <a:ext uri="{FF2B5EF4-FFF2-40B4-BE49-F238E27FC236}">
                    <a16:creationId xmlns:a16="http://schemas.microsoft.com/office/drawing/2014/main" id="{6309B4A0-D1AA-4A8E-81E0-045228F2624C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" name="Shape 452">
                <a:extLst>
                  <a:ext uri="{FF2B5EF4-FFF2-40B4-BE49-F238E27FC236}">
                    <a16:creationId xmlns:a16="http://schemas.microsoft.com/office/drawing/2014/main" id="{1AF56AA0-574D-40D5-B26C-FB48EAB4CEFE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20AC11A-3337-49BB-911F-864D5530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ACA3E8-639B-478E-B4A0-20932A3D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627AEAE-3E75-4DAA-BDA1-7353B1ECB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404" y="2743611"/>
              <a:ext cx="626679" cy="33655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B9607CA-7B34-4B44-A9DE-0CD17912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065761D-8DB2-4C1D-95C2-69B10F67C3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520" y="5475022"/>
            <a:ext cx="1224907" cy="36747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088EC83-2233-491B-A7D9-797EABCEF8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76123" y="3853694"/>
            <a:ext cx="1066800" cy="3683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B0E5EC6-9F5C-493D-AFB4-84C96E93E3F1}"/>
              </a:ext>
            </a:extLst>
          </p:cNvPr>
          <p:cNvSpPr txBox="1"/>
          <p:nvPr/>
        </p:nvSpPr>
        <p:spPr>
          <a:xfrm>
            <a:off x="6378699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D84E21-8207-44AE-BDB1-E203C4927D90}"/>
              </a:ext>
            </a:extLst>
          </p:cNvPr>
          <p:cNvSpPr txBox="1"/>
          <p:nvPr/>
        </p:nvSpPr>
        <p:spPr>
          <a:xfrm>
            <a:off x="4988477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cxnSp>
        <p:nvCxnSpPr>
          <p:cNvPr id="108" name="Shape 457">
            <a:extLst>
              <a:ext uri="{FF2B5EF4-FFF2-40B4-BE49-F238E27FC236}">
                <a16:creationId xmlns:a16="http://schemas.microsoft.com/office/drawing/2014/main" id="{4C7C9C8D-A7DE-4A09-B846-CF5DB277209E}"/>
              </a:ext>
            </a:extLst>
          </p:cNvPr>
          <p:cNvCxnSpPr/>
          <p:nvPr/>
        </p:nvCxnSpPr>
        <p:spPr>
          <a:xfrm>
            <a:off x="5082933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457">
            <a:extLst>
              <a:ext uri="{FF2B5EF4-FFF2-40B4-BE49-F238E27FC236}">
                <a16:creationId xmlns:a16="http://schemas.microsoft.com/office/drawing/2014/main" id="{FF2404CF-43F6-4C66-991E-F25A336EC1D1}"/>
              </a:ext>
            </a:extLst>
          </p:cNvPr>
          <p:cNvCxnSpPr/>
          <p:nvPr/>
        </p:nvCxnSpPr>
        <p:spPr>
          <a:xfrm>
            <a:off x="6413045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FE93E1-F077-46EE-9E58-E446F032E6E7}"/>
              </a:ext>
            </a:extLst>
          </p:cNvPr>
          <p:cNvGrpSpPr/>
          <p:nvPr/>
        </p:nvGrpSpPr>
        <p:grpSpPr>
          <a:xfrm>
            <a:off x="259932" y="733686"/>
            <a:ext cx="3975712" cy="2345060"/>
            <a:chOff x="3046024" y="3420644"/>
            <a:chExt cx="3975712" cy="23450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110455D-9FF5-4345-B62B-3484AF80A015}"/>
                </a:ext>
              </a:extLst>
            </p:cNvPr>
            <p:cNvGrpSpPr/>
            <p:nvPr/>
          </p:nvGrpSpPr>
          <p:grpSpPr>
            <a:xfrm>
              <a:off x="3590310" y="3782138"/>
              <a:ext cx="2205538" cy="1637741"/>
              <a:chOff x="1383844" y="2000897"/>
              <a:chExt cx="1729276" cy="1284089"/>
            </a:xfrm>
          </p:grpSpPr>
          <p:cxnSp>
            <p:nvCxnSpPr>
              <p:cNvPr id="118" name="Shape 457">
                <a:extLst>
                  <a:ext uri="{FF2B5EF4-FFF2-40B4-BE49-F238E27FC236}">
                    <a16:creationId xmlns:a16="http://schemas.microsoft.com/office/drawing/2014/main" id="{873C731C-9D2B-4F8C-9598-76712A4AC5F9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9" name="Shape 457">
                <a:extLst>
                  <a:ext uri="{FF2B5EF4-FFF2-40B4-BE49-F238E27FC236}">
                    <a16:creationId xmlns:a16="http://schemas.microsoft.com/office/drawing/2014/main" id="{D917E02E-86D0-4A60-BD43-96CB7F28BF71}"/>
                  </a:ext>
                </a:extLst>
              </p:cNvPr>
              <p:cNvCxnSpPr>
                <a:stCxn id="117" idx="5"/>
              </p:cNvCxnSpPr>
              <p:nvPr/>
            </p:nvCxnSpPr>
            <p:spPr>
              <a:xfrm>
                <a:off x="2353073" y="2000897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" name="Shape 457">
                <a:extLst>
                  <a:ext uri="{FF2B5EF4-FFF2-40B4-BE49-F238E27FC236}">
                    <a16:creationId xmlns:a16="http://schemas.microsoft.com/office/drawing/2014/main" id="{36F97867-7C0B-4894-A3C6-457180853CB6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 flipH="1">
                <a:off x="1383844" y="2000898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1" name="Shape 457">
                <a:extLst>
                  <a:ext uri="{FF2B5EF4-FFF2-40B4-BE49-F238E27FC236}">
                    <a16:creationId xmlns:a16="http://schemas.microsoft.com/office/drawing/2014/main" id="{E8544D7F-6A57-4E60-ABDB-0692AC50B7C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8965850-1985-4C7E-B5FE-39A6433C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665F4AB-A639-439B-8395-FCE29EEE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46024" y="5419880"/>
              <a:ext cx="241300" cy="3048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A68BFB8-C6AB-4864-AD29-70ABFB797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4B63B3A-81D9-409C-BA83-C705DBD9D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9FB4ABEE-656E-42C5-B478-C173D351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95264" y="3420644"/>
              <a:ext cx="774700" cy="3683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AE4054A-2D21-44AD-AF87-219948AC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45436" y="5384704"/>
              <a:ext cx="876300" cy="3810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011EF9-FA28-4F4D-B036-ECD88DFEE5F6}"/>
              </a:ext>
            </a:extLst>
          </p:cNvPr>
          <p:cNvGrpSpPr/>
          <p:nvPr/>
        </p:nvGrpSpPr>
        <p:grpSpPr>
          <a:xfrm>
            <a:off x="4343400" y="864158"/>
            <a:ext cx="2683156" cy="2190541"/>
            <a:chOff x="3112689" y="3534139"/>
            <a:chExt cx="2683156" cy="219054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BD0B933-F079-4322-9EA5-7D7EC33F97D5}"/>
                </a:ext>
              </a:extLst>
            </p:cNvPr>
            <p:cNvGrpSpPr/>
            <p:nvPr/>
          </p:nvGrpSpPr>
          <p:grpSpPr>
            <a:xfrm>
              <a:off x="3590310" y="3782139"/>
              <a:ext cx="2205535" cy="1637740"/>
              <a:chOff x="1383845" y="2000896"/>
              <a:chExt cx="1729274" cy="1284088"/>
            </a:xfrm>
          </p:grpSpPr>
          <p:cxnSp>
            <p:nvCxnSpPr>
              <p:cNvPr id="128" name="Shape 457">
                <a:extLst>
                  <a:ext uri="{FF2B5EF4-FFF2-40B4-BE49-F238E27FC236}">
                    <a16:creationId xmlns:a16="http://schemas.microsoft.com/office/drawing/2014/main" id="{C06D74DB-00F0-41C2-9890-5929A7C4A755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" name="Shape 457">
                <a:extLst>
                  <a:ext uri="{FF2B5EF4-FFF2-40B4-BE49-F238E27FC236}">
                    <a16:creationId xmlns:a16="http://schemas.microsoft.com/office/drawing/2014/main" id="{62C4A77C-7177-491E-ACCE-3DE3E524DB36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0" name="Shape 457">
                <a:extLst>
                  <a:ext uri="{FF2B5EF4-FFF2-40B4-BE49-F238E27FC236}">
                    <a16:creationId xmlns:a16="http://schemas.microsoft.com/office/drawing/2014/main" id="{B11C4347-2152-48E7-9FDD-1B2AE0281B9A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" name="Shape 457">
                <a:extLst>
                  <a:ext uri="{FF2B5EF4-FFF2-40B4-BE49-F238E27FC236}">
                    <a16:creationId xmlns:a16="http://schemas.microsoft.com/office/drawing/2014/main" id="{C1765436-85CA-4E55-9110-ADB17831FE0F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2445634-4CB4-4516-803F-3BDE896C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0DEE790-DF8C-400B-9254-6FB125CA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12689" y="5419880"/>
              <a:ext cx="241300" cy="3048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3C5CB611-A1B9-4F70-9A74-1769C904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C9FC31B-685A-4886-ADD3-48C6024B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D1D2C6C-1CED-46AC-BC7F-FA280B3981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18127" y="2694822"/>
            <a:ext cx="850900" cy="381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017204B-D7E5-4059-9381-46F2FF66A9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14091" y="760222"/>
            <a:ext cx="7493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/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  <a:blipFill>
                <a:blip r:embed="rId23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/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  <a:blipFill>
                <a:blip r:embed="rId24"/>
                <a:stretch>
                  <a:fillRect l="-1559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Shape 452">
            <a:extLst>
              <a:ext uri="{FF2B5EF4-FFF2-40B4-BE49-F238E27FC236}">
                <a16:creationId xmlns:a16="http://schemas.microsoft.com/office/drawing/2014/main" id="{5D568603-967E-43AF-BD76-F87D1663B3F7}"/>
              </a:ext>
            </a:extLst>
          </p:cNvPr>
          <p:cNvSpPr/>
          <p:nvPr/>
        </p:nvSpPr>
        <p:spPr>
          <a:xfrm>
            <a:off x="2304056" y="1702904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Circle">
            <a:extLst>
              <a:ext uri="{FF2B5EF4-FFF2-40B4-BE49-F238E27FC236}">
                <a16:creationId xmlns:a16="http://schemas.microsoft.com/office/drawing/2014/main" id="{177C8571-925C-49F4-8CC0-CC3C52EF1B53}"/>
              </a:ext>
            </a:extLst>
          </p:cNvPr>
          <p:cNvSpPr/>
          <p:nvPr/>
        </p:nvSpPr>
        <p:spPr>
          <a:xfrm>
            <a:off x="1692065" y="70639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Circle">
            <a:extLst>
              <a:ext uri="{FF2B5EF4-FFF2-40B4-BE49-F238E27FC236}">
                <a16:creationId xmlns:a16="http://schemas.microsoft.com/office/drawing/2014/main" id="{DB91F683-2586-4B52-9947-9B80D49CBB27}"/>
              </a:ext>
            </a:extLst>
          </p:cNvPr>
          <p:cNvSpPr/>
          <p:nvPr/>
        </p:nvSpPr>
        <p:spPr>
          <a:xfrm>
            <a:off x="2762214" y="266261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AE538C72-2CFE-4B64-9D7C-AA3EAC1DAE01}"/>
              </a:ext>
            </a:extLst>
          </p:cNvPr>
          <p:cNvSpPr/>
          <p:nvPr/>
        </p:nvSpPr>
        <p:spPr>
          <a:xfrm>
            <a:off x="1972735" y="266630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ircle">
            <a:extLst>
              <a:ext uri="{FF2B5EF4-FFF2-40B4-BE49-F238E27FC236}">
                <a16:creationId xmlns:a16="http://schemas.microsoft.com/office/drawing/2014/main" id="{4EF50D6B-A27C-48DA-BF34-BF84A762008A}"/>
              </a:ext>
            </a:extLst>
          </p:cNvPr>
          <p:cNvSpPr/>
          <p:nvPr/>
        </p:nvSpPr>
        <p:spPr>
          <a:xfrm>
            <a:off x="1399904" y="2657059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Circle">
            <a:extLst>
              <a:ext uri="{FF2B5EF4-FFF2-40B4-BE49-F238E27FC236}">
                <a16:creationId xmlns:a16="http://schemas.microsoft.com/office/drawing/2014/main" id="{1769D751-0EDB-48E6-9ECB-0FB356AD4C10}"/>
              </a:ext>
            </a:extLst>
          </p:cNvPr>
          <p:cNvSpPr/>
          <p:nvPr/>
        </p:nvSpPr>
        <p:spPr>
          <a:xfrm>
            <a:off x="565731" y="266531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Shape 452">
            <a:extLst>
              <a:ext uri="{FF2B5EF4-FFF2-40B4-BE49-F238E27FC236}">
                <a16:creationId xmlns:a16="http://schemas.microsoft.com/office/drawing/2014/main" id="{337314FE-B725-4520-8C4A-318DD2C5424E}"/>
              </a:ext>
            </a:extLst>
          </p:cNvPr>
          <p:cNvSpPr/>
          <p:nvPr/>
        </p:nvSpPr>
        <p:spPr>
          <a:xfrm>
            <a:off x="1150062" y="1719245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452">
            <a:extLst>
              <a:ext uri="{FF2B5EF4-FFF2-40B4-BE49-F238E27FC236}">
                <a16:creationId xmlns:a16="http://schemas.microsoft.com/office/drawing/2014/main" id="{A15C1EA1-EBF4-4B23-8E29-FAD774428511}"/>
              </a:ext>
            </a:extLst>
          </p:cNvPr>
          <p:cNvSpPr/>
          <p:nvPr/>
        </p:nvSpPr>
        <p:spPr>
          <a:xfrm>
            <a:off x="6344326" y="1699582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Circle">
            <a:extLst>
              <a:ext uri="{FF2B5EF4-FFF2-40B4-BE49-F238E27FC236}">
                <a16:creationId xmlns:a16="http://schemas.microsoft.com/office/drawing/2014/main" id="{DFB7E46F-35A1-4615-AD3B-9E6AC58A57BB}"/>
              </a:ext>
            </a:extLst>
          </p:cNvPr>
          <p:cNvSpPr/>
          <p:nvPr/>
        </p:nvSpPr>
        <p:spPr>
          <a:xfrm>
            <a:off x="5732335" y="70307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Circle">
            <a:extLst>
              <a:ext uri="{FF2B5EF4-FFF2-40B4-BE49-F238E27FC236}">
                <a16:creationId xmlns:a16="http://schemas.microsoft.com/office/drawing/2014/main" id="{FF552497-89AC-4D31-9BE6-0D79212DC836}"/>
              </a:ext>
            </a:extLst>
          </p:cNvPr>
          <p:cNvSpPr/>
          <p:nvPr/>
        </p:nvSpPr>
        <p:spPr>
          <a:xfrm>
            <a:off x="6802484" y="265929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Circle">
            <a:extLst>
              <a:ext uri="{FF2B5EF4-FFF2-40B4-BE49-F238E27FC236}">
                <a16:creationId xmlns:a16="http://schemas.microsoft.com/office/drawing/2014/main" id="{AB04E51A-10D3-4F99-8C6D-A7FAA7367124}"/>
              </a:ext>
            </a:extLst>
          </p:cNvPr>
          <p:cNvSpPr/>
          <p:nvPr/>
        </p:nvSpPr>
        <p:spPr>
          <a:xfrm>
            <a:off x="6013005" y="266298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4B0E28EE-E0CB-4A68-981A-1123F3DDC687}"/>
              </a:ext>
            </a:extLst>
          </p:cNvPr>
          <p:cNvSpPr/>
          <p:nvPr/>
        </p:nvSpPr>
        <p:spPr>
          <a:xfrm>
            <a:off x="5440174" y="265373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Circle">
            <a:extLst>
              <a:ext uri="{FF2B5EF4-FFF2-40B4-BE49-F238E27FC236}">
                <a16:creationId xmlns:a16="http://schemas.microsoft.com/office/drawing/2014/main" id="{E10DC5AF-69FE-41E1-A798-2621D350F113}"/>
              </a:ext>
            </a:extLst>
          </p:cNvPr>
          <p:cNvSpPr/>
          <p:nvPr/>
        </p:nvSpPr>
        <p:spPr>
          <a:xfrm>
            <a:off x="4606001" y="266199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Shape 452">
            <a:extLst>
              <a:ext uri="{FF2B5EF4-FFF2-40B4-BE49-F238E27FC236}">
                <a16:creationId xmlns:a16="http://schemas.microsoft.com/office/drawing/2014/main" id="{9DBB7525-1581-4E6B-A191-1D1B9C1D3CE6}"/>
              </a:ext>
            </a:extLst>
          </p:cNvPr>
          <p:cNvSpPr/>
          <p:nvPr/>
        </p:nvSpPr>
        <p:spPr>
          <a:xfrm>
            <a:off x="5190332" y="1715923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" name="Shape 457">
            <a:extLst>
              <a:ext uri="{FF2B5EF4-FFF2-40B4-BE49-F238E27FC236}">
                <a16:creationId xmlns:a16="http://schemas.microsoft.com/office/drawing/2014/main" id="{A0BAE500-8C2E-4FD6-867F-84661EFFBA95}"/>
              </a:ext>
            </a:extLst>
          </p:cNvPr>
          <p:cNvCxnSpPr/>
          <p:nvPr/>
        </p:nvCxnSpPr>
        <p:spPr>
          <a:xfrm>
            <a:off x="5543272" y="1556937"/>
            <a:ext cx="792591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BD8B5A-9652-4FB3-A292-EB915C71E891}"/>
              </a:ext>
            </a:extLst>
          </p:cNvPr>
          <p:cNvSpPr txBox="1"/>
          <p:nvPr/>
        </p:nvSpPr>
        <p:spPr>
          <a:xfrm>
            <a:off x="5581870" y="147754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68CB40-16A1-43A8-9DF7-69D90FB7B934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2CE2A4-BD35-4C06-BF3C-39A3F0D41193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9970" y="1392978"/>
            <a:ext cx="553965" cy="34384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C1AACB-11AB-4C78-A253-E352EB330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3103" y="2286941"/>
            <a:ext cx="502195" cy="3846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67AF243-B115-4AC6-BA9F-DC8711B0868C}"/>
              </a:ext>
            </a:extLst>
          </p:cNvPr>
          <p:cNvSpPr txBox="1"/>
          <p:nvPr/>
        </p:nvSpPr>
        <p:spPr>
          <a:xfrm>
            <a:off x="3091664" y="1082784"/>
            <a:ext cx="17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(state, action) </a:t>
            </a:r>
            <a:endParaRPr lang="en-SE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120AFF-3D01-4C22-9E16-7E815F3164CB}"/>
              </a:ext>
            </a:extLst>
          </p:cNvPr>
          <p:cNvSpPr txBox="1"/>
          <p:nvPr/>
        </p:nvSpPr>
        <p:spPr>
          <a:xfrm>
            <a:off x="3509702" y="1931244"/>
            <a:ext cx="90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</a:t>
            </a:r>
            <a:endParaRPr lang="en-S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B45C54-8E9C-CE58-6C54-FA35EA4D5F5C}"/>
                  </a:ext>
                </a:extLst>
              </p:cNvPr>
              <p:cNvSpPr txBox="1"/>
              <p:nvPr/>
            </p:nvSpPr>
            <p:spPr>
              <a:xfrm>
                <a:off x="-41034" y="1044344"/>
                <a:ext cx="19412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10000"/>
                      </a:schemeClr>
                    </a:solidFill>
                  </a:rPr>
                  <a:t>Agent chooses an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SE" sz="1600" dirty="0">
                  <a:solidFill>
                    <a:schemeClr val="accent5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B45C54-8E9C-CE58-6C54-FA35EA4D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034" y="1044344"/>
                <a:ext cx="1941297" cy="584775"/>
              </a:xfrm>
              <a:prstGeom prst="rect">
                <a:avLst/>
              </a:prstGeom>
              <a:blipFill>
                <a:blip r:embed="rId25"/>
                <a:stretch>
                  <a:fillRect l="-1567" t="-3125" b="-1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73381-190B-1019-77EB-4C98F5C99D31}"/>
                  </a:ext>
                </a:extLst>
              </p:cNvPr>
              <p:cNvSpPr txBox="1"/>
              <p:nvPr/>
            </p:nvSpPr>
            <p:spPr>
              <a:xfrm>
                <a:off x="-61644" y="1847242"/>
                <a:ext cx="1672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10000"/>
                      </a:schemeClr>
                    </a:solidFill>
                  </a:rPr>
                  <a:t>Env chooses the next state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1600" dirty="0">
                  <a:solidFill>
                    <a:schemeClr val="accent5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73381-190B-1019-77EB-4C98F5C9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644" y="1847242"/>
                <a:ext cx="1672598" cy="584775"/>
              </a:xfrm>
              <a:prstGeom prst="rect">
                <a:avLst/>
              </a:prstGeom>
              <a:blipFill>
                <a:blip r:embed="rId26"/>
                <a:stretch>
                  <a:fillRect l="-2190" t="-3125" b="-1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An MDP consists of: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𝑆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s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𝐴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Transitions and rewards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</a:t>
                </a:r>
                <a:r>
                  <a:rPr lang="en-US" altLang="ja-JP" dirty="0">
                    <a:ea typeface="ＭＳ Ｐゴシック" pitchFamily="34" charset="-128"/>
                  </a:rPr>
                  <a:t>(w. discount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</m:t>
                    </m:r>
                  </m:oMath>
                </a14:m>
                <a:r>
                  <a:rPr lang="en-US" altLang="ja-JP" dirty="0">
                    <a:ea typeface="ＭＳ Ｐゴシック" pitchFamily="34" charset="-128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Policy maps from states to actions: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Deterministic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defines a deterministic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Stochastic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/>
                  <a:t> defines a probability distribution over possible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Markov means that next state only depends on current state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ja-JP" dirty="0">
                    <a:ea typeface="ＭＳ Ｐゴシック" pitchFamily="34" charset="-128"/>
                  </a:rPr>
                  <a:t>Given the present state, the future and the past are independent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 dirty="0"/>
                  <a:t>e.g., for driving task, current vehicle position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 as the state does not satisfy the Markov property, since the next state depends on not only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, but also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,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. (assuming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 stays constant within each step) If we redefine the state 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9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/>
                  <a:t>, then it satisfies the Markov property.</a:t>
                </a:r>
              </a:p>
              <a:p>
                <a:pPr lvl="1"/>
                <a:r>
                  <a:rPr lang="en-US" dirty="0"/>
                  <a:t>Or, current snapshot of front camera view can be used as the state (e.g., NVIDIA’s </a:t>
                </a:r>
                <a:r>
                  <a:rPr lang="en-US" dirty="0" err="1"/>
                  <a:t>PilotNet</a:t>
                </a:r>
                <a:r>
                  <a:rPr lang="en-US" dirty="0"/>
                  <a:t>), but some works use past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video frames as the state to capture more dynamics (e.g., Waymo’s </a:t>
                </a:r>
                <a:r>
                  <a:rPr lang="en-US" dirty="0" err="1"/>
                  <a:t>ChauffeurNet</a:t>
                </a:r>
                <a:r>
                  <a:rPr lang="en-US" dirty="0"/>
                  <a:t>).</a:t>
                </a:r>
                <a:endParaRPr lang="en-SE" dirty="0"/>
              </a:p>
            </p:txBody>
          </p:sp>
        </mc:Choice>
        <mc:Fallback xmlns="">
          <p:sp>
            <p:nvSpPr>
              <p:cNvPr id="4198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  <a:blipFill>
                <a:blip r:embed="rId3"/>
                <a:stretch>
                  <a:fillRect l="-786" t="-2811" r="-2429" b="-6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77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C6D6-C641-DC4B-A5E9-F679D4CE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Explanations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05760-E998-405C-B0B1-942719DBC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the agent and the env play a game: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Agent chooses an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 based on its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, e.g</a:t>
                </a:r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., the car has 10% prob turning left, 10% prob turning right, 80% prob going straight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Env chooses the next state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based on the MDP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, e.g., if the agent (car) chose to turn left,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𝑇𝑢𝑟𝑛𝐿𝑒𝑓𝑡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=90%,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𝑇𝑢𝑟𝑛𝐿𝑒𝑓𝑡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, e.g., there may be a sudden gust of wind that turns the car to the right with 10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prob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Agent chooses an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accent5">
                      <a:lumMod val="1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Env chooses the next state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…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For BEE, take the expectation over all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For BOE, take the max (</a:t>
                </a:r>
                <a:r>
                  <a:rPr lang="en-US">
                    <a:solidFill>
                      <a:schemeClr val="accent5">
                        <a:lumMod val="10000"/>
                      </a:schemeClr>
                    </a:solidFill>
                  </a:rPr>
                  <a:t>with the greedy </a:t>
                </a:r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action) over all possible actions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For both BEE and BOE, take the expectation over all possible next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if agent takes action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)</a:t>
                </a:r>
                <a:endParaRPr lang="en-SE" dirty="0">
                  <a:solidFill>
                    <a:schemeClr val="accent5">
                      <a:lumMod val="10000"/>
                    </a:schemeClr>
                  </a:solidFill>
                </a:endParaRPr>
              </a:p>
              <a:p>
                <a:pPr lvl="1"/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05760-E998-405C-B0B1-942719DBC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031" r="-1037" b="-4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035E3-F4AB-08E8-66A5-85C46B0B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87B4-CFC8-412F-B860-7B8CA022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2999"/>
                <a:ext cx="8686800" cy="56315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State-action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contains more information than </a:t>
                </a:r>
                <a:r>
                  <a:rPr lang="en-US" dirty="0"/>
                  <a:t>State value function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Given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always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With known MDP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i.e., model-based</a:t>
                </a:r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go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With unknown MDP </a:t>
                </a:r>
                <a:r>
                  <a:rPr lang="en-US" dirty="0"/>
                  <a:t>(unknown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i.e., model-free)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In short: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 always possible.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only for known MDP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2999"/>
                <a:ext cx="8686800" cy="5631511"/>
              </a:xfrm>
              <a:blipFill>
                <a:blip r:embed="rId4"/>
                <a:stretch>
                  <a:fillRect l="-1053" t="-2165" r="-702"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59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868362"/>
          </a:xfrm>
        </p:spPr>
        <p:txBody>
          <a:bodyPr/>
          <a:lstStyle/>
          <a:p>
            <a:r>
              <a:rPr lang="en-US" sz="3200" dirty="0"/>
              <a:t>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849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D6A5-2DDB-4BED-9FA3-260AEDE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prediction problem: </a:t>
                </a:r>
                <a:r>
                  <a:rPr lang="en-US" dirty="0">
                    <a:solidFill>
                      <a:schemeClr val="tx1"/>
                    </a:solidFill>
                  </a:rPr>
                  <a:t>predict Value Function for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solving Bellman Exp. Equation for 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also be written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denotes the State-Action Value Function for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follow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afterwards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set of linear equations that can be solved analytically for small system</a:t>
                </a:r>
              </a:p>
              <a:p>
                <a:pPr lvl="1"/>
                <a:r>
                  <a:rPr lang="en-US" dirty="0"/>
                  <a:t># unknowns = # equations = # states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259" t="-1782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DFAA-BF60-4C35-AE33-184DCE1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1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011-9AF2-4BDE-984E-DE821DD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Grid World1: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/>
                  <a:t>Non-episodic MDP w. </a:t>
                </a:r>
                <a:r>
                  <a:rPr lang="en-US" dirty="0">
                    <a:solidFill>
                      <a:srgbClr val="C00000"/>
                    </a:solidFill>
                  </a:rPr>
                  <a:t>deterministic env</a:t>
                </a:r>
                <a:r>
                  <a:rPr lang="en-US" dirty="0"/>
                  <a:t>: 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always moves to the next state in the movement direction, unless it is blocked by the walls. </a:t>
                </a:r>
                <a:r>
                  <a:rPr lang="en-US" dirty="0">
                    <a:ea typeface="ＭＳ Ｐゴシック" pitchFamily="34" charset="-128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ea typeface="ＭＳ Ｐゴシック" pitchFamily="34" charset="-128"/>
                  </a:rPr>
                  <a:t>Random policy: </a:t>
                </a:r>
                <a:r>
                  <a:rPr lang="en-US" dirty="0"/>
                  <a:t>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takes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with equal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0.25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each. </a:t>
                </a:r>
              </a:p>
              <a:p>
                <a:r>
                  <a:rPr lang="en-US" dirty="0"/>
                  <a:t>Bellman Exp. Equation for det env: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3300" dirty="0"/>
                  <a:t>Solution</a:t>
                </a:r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4.2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can also be obtained.</a:t>
                </a:r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  <a:blipFill>
                <a:blip r:embed="rId3"/>
                <a:stretch>
                  <a:fillRect l="-87" t="-6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A0E4-C243-4338-BFF6-56623FEE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29F57-2552-498E-9CC0-403971F6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51" y="1297727"/>
            <a:ext cx="1952898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C73A5-8CB8-43B9-BF6C-72DBA07B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30" y="4267200"/>
            <a:ext cx="2317470" cy="1967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86D41-A78F-4200-9D7E-7F79934A228A}"/>
              </a:ext>
            </a:extLst>
          </p:cNvPr>
          <p:cNvSpPr txBox="1"/>
          <p:nvPr/>
        </p:nvSpPr>
        <p:spPr>
          <a:xfrm>
            <a:off x="7908948" y="453043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BF=4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2C58E-ED6D-4CAD-8CF6-3AB2F74F020A}"/>
              </a:ext>
            </a:extLst>
          </p:cNvPr>
          <p:cNvSpPr txBox="1"/>
          <p:nvPr/>
        </p:nvSpPr>
        <p:spPr>
          <a:xfrm>
            <a:off x="8147941" y="50169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45AE0-AD48-451D-AE09-76F403221C3D}"/>
              </a:ext>
            </a:extLst>
          </p:cNvPr>
          <p:cNvSpPr txBox="1"/>
          <p:nvPr/>
        </p:nvSpPr>
        <p:spPr>
          <a:xfrm>
            <a:off x="7123180" y="6171664"/>
            <a:ext cx="188683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(BF: Branching Factor)</a:t>
            </a:r>
            <a:endParaRPr lang="en-SE" sz="1300" dirty="0"/>
          </a:p>
        </p:txBody>
      </p:sp>
    </p:spTree>
    <p:extLst>
      <p:ext uri="{BB962C8B-B14F-4D97-AF65-F5344CB8AC3E}">
        <p14:creationId xmlns:p14="http://schemas.microsoft.com/office/powerpoint/2010/main" val="173143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F489-075E-4EF7-8E98-CF205AD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Quiz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For this MDP with a single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two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/>
                  <a:t>. Are these valid policies?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(goes left or right with equal probability. uniform random policy)</a:t>
                </a:r>
              </a:p>
              <a:p>
                <a:pPr lvl="1"/>
                <a:r>
                  <a:rPr lang="en-US" dirty="0">
                    <a:ea typeface="ＭＳ Ｐゴシック" pitchFamily="34" charset="-128"/>
                  </a:rPr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=1.0,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(always goes left)</a:t>
                </a:r>
              </a:p>
              <a:p>
                <a:pPr lvl="1"/>
                <a:r>
                  <a:rPr lang="en-US" dirty="0"/>
                  <a:t>3) Alternating left and right, i.e., if previous action is left, then current action must be right, next action must be left, and so on.</a:t>
                </a:r>
              </a:p>
              <a:p>
                <a:pPr lvl="1"/>
                <a:r>
                  <a:rPr lang="en-US" dirty="0"/>
                  <a:t>ANS: 3) is not a valid policy, since it depends on the history of actions. To be a valid policy, the action must depend on the current state only</a:t>
                </a:r>
              </a:p>
              <a:p>
                <a:r>
                  <a:rPr lang="en-US" dirty="0"/>
                  <a:t>We can redefine the MDP’ extended state to include the last action as part of it, then 3) is a valid policy for the new MDP</a:t>
                </a:r>
              </a:p>
              <a:p>
                <a:endParaRPr lang="en-S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  <a:blipFill>
                <a:blip r:embed="rId3"/>
                <a:stretch>
                  <a:fillRect l="-667" t="-26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C016-AD77-4E9B-B517-3C44C7C5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8E0AA-B292-4CB7-BE33-BF35DE5D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26" y="4083464"/>
            <a:ext cx="4495800" cy="24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/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/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/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570-48D3-46D8-837A-4E6ADDCF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Green nodes denote 3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Red nodes denote 2 possible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each state. Each red node can also be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Agent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may get different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denoted as 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, due to environment uncertainty (all rewards are 0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show in fig).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  <a:blipFill>
                <a:blip r:embed="rId3"/>
                <a:stretch>
                  <a:fillRect l="-667" t="-4667" r="-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112A-F651-4925-9EFE-29AD3979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24E9D-00AD-4B13-8F9B-A9D3B245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762219"/>
            <a:ext cx="5029200" cy="39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5398-7B4F-4DCB-9FF3-4B4F9AF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Reward Function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For the vehicle in left fig: </a:t>
                </a:r>
              </a:p>
              <a:p>
                <a:pPr lvl="1"/>
                <a:r>
                  <a:rPr lang="en-US" sz="2000" dirty="0"/>
                  <a:t>state: Pose of ego-car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environment map; </a:t>
                </a:r>
                <a:r>
                  <a:rPr lang="en-US" sz="2100" dirty="0"/>
                  <a:t>action: Steering wheel/brake/acceleration</a:t>
                </a:r>
              </a:p>
              <a:p>
                <a:r>
                  <a:rPr lang="en-US" sz="2400" dirty="0"/>
                  <a:t>Possible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Weighted sum to maximum longitudinal velocity (first term), and minimize cross-track error (distance to lane center)</a:t>
                </a:r>
              </a:p>
              <a:p>
                <a:pPr lvl="1"/>
                <a:r>
                  <a:rPr lang="en-US" sz="2000" dirty="0"/>
                  <a:t>This is an example of dense reward (e.g., at every time step), as opposed to sparse reward (e.g., only at the end of each episode)</a:t>
                </a:r>
              </a:p>
              <a:p>
                <a:r>
                  <a:rPr lang="en-US" sz="2400" dirty="0"/>
                  <a:t>Compare with twiddle() :</a:t>
                </a:r>
              </a:p>
              <a:p>
                <a:pPr lvl="1"/>
                <a:r>
                  <a:rPr lang="en-US" sz="2000" dirty="0"/>
                  <a:t>twiddle() can be viewed as an RL algorithm (policy gradient), that learns PID parameters with sparse reward (cost function is average cross-track error (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), computed at the end of each simulation episode, as sum of squares of </a:t>
                </a:r>
                <a:r>
                  <a:rPr lang="en-US" sz="2000" dirty="0" err="1"/>
                  <a:t>ctes</a:t>
                </a:r>
                <a:r>
                  <a:rPr lang="en-US" sz="2000" dirty="0"/>
                  <a:t> for N timesteps divided by N. </a:t>
                </a:r>
              </a:p>
              <a:p>
                <a:pPr lvl="1"/>
                <a:r>
                  <a:rPr lang="en-US" sz="2000" dirty="0"/>
                  <a:t>It does not use the numeric value of 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, only its relative size (if err &lt; </a:t>
                </a:r>
                <a:r>
                  <a:rPr lang="en-US" sz="2000" dirty="0" err="1"/>
                  <a:t>best_err</a:t>
                </a:r>
                <a:r>
                  <a:rPr lang="en-US" sz="2000" dirty="0"/>
                  <a:t>);</a:t>
                </a:r>
              </a:p>
              <a:p>
                <a:pPr lvl="1"/>
                <a:r>
                  <a:rPr lang="en-US" sz="2000" dirty="0"/>
                  <a:t>Cost function does not include heading angle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lvl="1"/>
                <a:r>
                  <a:rPr lang="en-US" sz="2000" dirty="0"/>
                  <a:t>if the track is very long and irregular, then we can make the reward denser, to adjust PID parameters every K timesteps instead of at the end of each episode.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  <a:blipFill>
                <a:blip r:embed="rId3"/>
                <a:stretch>
                  <a:fillRect l="-345" t="-2064" r="-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29ED-E53B-4687-9ADD-96EFD79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3455-1347-4CAB-867A-B4337B1EEC42}"/>
              </a:ext>
            </a:extLst>
          </p:cNvPr>
          <p:cNvSpPr/>
          <p:nvPr/>
        </p:nvSpPr>
        <p:spPr>
          <a:xfrm>
            <a:off x="2609849" y="6566935"/>
            <a:ext cx="3924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04C48"/>
                </a:solidFill>
                <a:latin typeface="Helvetica Neue"/>
              </a:rPr>
              <a:t>Ben Lau, Quantitative Researcher, Hobbyist, at </a:t>
            </a:r>
            <a:r>
              <a:rPr lang="en-US" sz="1000" dirty="0" err="1">
                <a:solidFill>
                  <a:srgbClr val="504C48"/>
                </a:solidFill>
                <a:latin typeface="Helvetica Neue"/>
              </a:rPr>
              <a:t>MLconf</a:t>
            </a:r>
            <a:r>
              <a:rPr lang="en-US" sz="1000" dirty="0">
                <a:solidFill>
                  <a:srgbClr val="504C48"/>
                </a:solidFill>
                <a:latin typeface="Helvetica Neue"/>
              </a:rPr>
              <a:t> NYC 2017</a:t>
            </a:r>
            <a:endParaRPr lang="en-US" sz="1000" b="0" i="0" dirty="0">
              <a:solidFill>
                <a:srgbClr val="504C48"/>
              </a:solidFill>
              <a:effectLst/>
              <a:latin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3E14F-7798-4E0A-8121-A9BA04CD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4953000" cy="2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3CFC7-8CDD-4317-A6A7-53B0A3B21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1" y="4110716"/>
            <a:ext cx="3124200" cy="2456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B3ABA-0CDC-4D20-B978-DB4AC3965F45}"/>
              </a:ext>
            </a:extLst>
          </p:cNvPr>
          <p:cNvSpPr txBox="1"/>
          <p:nvPr/>
        </p:nvSpPr>
        <p:spPr>
          <a:xfrm>
            <a:off x="7239000" y="6172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twiddle()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46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F23-D31D-4C00-94E6-526F993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DeepRacer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0737-D041-45FF-BC14-065F2EE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Amazon Web Services (AWS) launched </a:t>
            </a:r>
            <a:r>
              <a:rPr lang="en-US" dirty="0" err="1"/>
              <a:t>DeepRacer</a:t>
            </a:r>
            <a:r>
              <a:rPr lang="en-US" dirty="0"/>
              <a:t> in 2018 for training AD algorithms with RL</a:t>
            </a:r>
          </a:p>
          <a:p>
            <a:pPr lvl="1"/>
            <a:r>
              <a:rPr lang="en-US" dirty="0">
                <a:hlinkClick r:id="rId3"/>
              </a:rPr>
              <a:t>https://aws.amazon.com/deepracer/</a:t>
            </a:r>
            <a:endParaRPr lang="en-US" dirty="0"/>
          </a:p>
          <a:p>
            <a:r>
              <a:rPr lang="en-US" dirty="0"/>
              <a:t>You can train RL algorithm in the simulator on AWS cloud, but it costs money after some free time.</a:t>
            </a:r>
          </a:p>
          <a:p>
            <a:r>
              <a:rPr lang="en-US" dirty="0"/>
              <a:t>They hold competitions, both online and in real-world. 1/10</a:t>
            </a:r>
            <a:r>
              <a:rPr lang="en-US" baseline="30000" dirty="0"/>
              <a:t>th</a:t>
            </a:r>
            <a:r>
              <a:rPr lang="en-US" dirty="0"/>
              <a:t> scale race car costs USD $</a:t>
            </a:r>
            <a:r>
              <a:rPr lang="en-SE" dirty="0"/>
              <a:t>349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6777-5B3B-411F-976A-9C38FD8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26" name="Picture 2" descr="You are doing great work improving your AWS DeepRacer model!">
            <a:extLst>
              <a:ext uri="{FF2B5EF4-FFF2-40B4-BE49-F238E27FC236}">
                <a16:creationId xmlns:a16="http://schemas.microsoft.com/office/drawing/2014/main" id="{717AC2E3-BE2F-40A2-BD45-13905500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32105"/>
            <a:ext cx="2438400" cy="20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8151-AB67-4323-94B6-D43EE9B9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9641-7012-4E3E-81DC-FE1E5595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70" y="451805"/>
            <a:ext cx="2429214" cy="6306430"/>
          </a:xfrm>
          <a:prstGeom prst="rect">
            <a:avLst/>
          </a:prstGeom>
        </p:spPr>
      </p:pic>
      <p:pic>
        <p:nvPicPr>
          <p:cNvPr id="2050" name="Picture 2" descr="Examples of parameters on the track">
            <a:extLst>
              <a:ext uri="{FF2B5EF4-FFF2-40B4-BE49-F238E27FC236}">
                <a16:creationId xmlns:a16="http://schemas.microsoft.com/office/drawing/2014/main" id="{7398211A-2BE8-4B86-88C3-1594CF31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" y="3058480"/>
            <a:ext cx="6577344" cy="36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8811A3-A01B-4E52-B547-3B518E1B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D2B866-2ED2-4CC1-9145-B3C23CDFEA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7"/>
            <a:ext cx="6197570" cy="89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Params for Writing Reward Function</a:t>
            </a:r>
            <a:endParaRPr lang="en-SE" kern="0" dirty="0"/>
          </a:p>
        </p:txBody>
      </p:sp>
    </p:spTree>
    <p:extLst>
      <p:ext uri="{BB962C8B-B14F-4D97-AF65-F5344CB8AC3E}">
        <p14:creationId xmlns:p14="http://schemas.microsoft.com/office/powerpoint/2010/main" val="17859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F6B5-D7B9-4D47-98BF-77E85B2B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Reward Function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CA95-493E-4BEA-AA8D-52AEF894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reward_function</a:t>
            </a:r>
            <a:r>
              <a:rPr lang="en-US" dirty="0"/>
              <a:t>(params):</a:t>
            </a:r>
          </a:p>
          <a:p>
            <a:r>
              <a:rPr lang="en-US" dirty="0"/>
              <a:t>    '''Example of penalize steering, which helps mitigate zig-zag behaviors'''</a:t>
            </a:r>
          </a:p>
          <a:p>
            <a:r>
              <a:rPr lang="en-US" dirty="0"/>
              <a:t>    # Read input parameters</a:t>
            </a:r>
          </a:p>
          <a:p>
            <a:r>
              <a:rPr lang="en-US" dirty="0"/>
              <a:t>    </a:t>
            </a:r>
            <a:r>
              <a:rPr lang="en-US" dirty="0" err="1"/>
              <a:t>distance_from_center</a:t>
            </a:r>
            <a:r>
              <a:rPr lang="en-US" dirty="0"/>
              <a:t> = params['</a:t>
            </a:r>
            <a:r>
              <a:rPr lang="en-US" dirty="0" err="1"/>
              <a:t>distance_from_center</a:t>
            </a:r>
            <a:r>
              <a:rPr lang="en-US" dirty="0"/>
              <a:t>']</a:t>
            </a:r>
          </a:p>
          <a:p>
            <a:r>
              <a:rPr lang="en-US" dirty="0"/>
              <a:t>    </a:t>
            </a:r>
            <a:r>
              <a:rPr lang="en-US" dirty="0" err="1"/>
              <a:t>track_width</a:t>
            </a:r>
            <a:r>
              <a:rPr lang="en-US" dirty="0"/>
              <a:t> = params['</a:t>
            </a:r>
            <a:r>
              <a:rPr lang="en-US" dirty="0" err="1"/>
              <a:t>track_width</a:t>
            </a:r>
            <a:r>
              <a:rPr lang="en-US" dirty="0"/>
              <a:t>']</a:t>
            </a:r>
          </a:p>
          <a:p>
            <a:r>
              <a:rPr lang="en-US" dirty="0"/>
              <a:t>    steering = abs(params['</a:t>
            </a:r>
            <a:r>
              <a:rPr lang="en-US" dirty="0" err="1"/>
              <a:t>steering_angle</a:t>
            </a:r>
            <a:r>
              <a:rPr lang="en-US" dirty="0"/>
              <a:t>']) # Only need the absolute steering angle</a:t>
            </a:r>
          </a:p>
          <a:p>
            <a:endParaRPr lang="en-US" dirty="0"/>
          </a:p>
          <a:p>
            <a:r>
              <a:rPr lang="en-US" dirty="0"/>
              <a:t>    # Calculate 3 markers that are at varying distances away from the center line</a:t>
            </a:r>
          </a:p>
          <a:p>
            <a:r>
              <a:rPr lang="en-US" dirty="0"/>
              <a:t>    marker_1 = 0.1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marker_2 = 0.25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marker_3 = 0.5 * </a:t>
            </a:r>
            <a:r>
              <a:rPr lang="en-US" dirty="0" err="1"/>
              <a:t>track_width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Give higher reward if the agent is closer to center line and vice versa</a:t>
            </a:r>
          </a:p>
          <a:p>
            <a:r>
              <a:rPr lang="en-US" dirty="0"/>
              <a:t>    if </a:t>
            </a:r>
            <a:r>
              <a:rPr lang="en-US" dirty="0" err="1"/>
              <a:t>distance_from_center</a:t>
            </a:r>
            <a:r>
              <a:rPr lang="en-US" dirty="0"/>
              <a:t> &lt;= marker_1:</a:t>
            </a:r>
          </a:p>
          <a:p>
            <a:r>
              <a:rPr lang="en-US" dirty="0"/>
              <a:t>        reward = 1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marker_2:</a:t>
            </a:r>
          </a:p>
          <a:p>
            <a:r>
              <a:rPr lang="en-US" dirty="0"/>
              <a:t>        reward = 0.5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marker_3:</a:t>
            </a:r>
          </a:p>
          <a:p>
            <a:r>
              <a:rPr lang="en-US" dirty="0"/>
              <a:t>        reward = 0.1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reward = 1e-3  # likely crashed/ close to off track</a:t>
            </a:r>
          </a:p>
          <a:p>
            <a:endParaRPr lang="en-US" dirty="0"/>
          </a:p>
          <a:p>
            <a:r>
              <a:rPr lang="en-US" dirty="0"/>
              <a:t>    # Steering penalty threshold, change the number based on your action space setting</a:t>
            </a:r>
          </a:p>
          <a:p>
            <a:r>
              <a:rPr lang="en-US" dirty="0"/>
              <a:t>    ABS_STEERING_THRESHOLD = 15</a:t>
            </a:r>
          </a:p>
          <a:p>
            <a:endParaRPr lang="en-US" dirty="0"/>
          </a:p>
          <a:p>
            <a:r>
              <a:rPr lang="en-US" dirty="0"/>
              <a:t>    # Penalize reward if the agent is steering too much</a:t>
            </a:r>
          </a:p>
          <a:p>
            <a:r>
              <a:rPr lang="en-US" dirty="0"/>
              <a:t>    if steering &gt; ABS_STEERING_THRESHOLD:</a:t>
            </a:r>
          </a:p>
          <a:p>
            <a:r>
              <a:rPr lang="en-US" dirty="0"/>
              <a:t>        reward *= 0.8</a:t>
            </a:r>
          </a:p>
          <a:p>
            <a:endParaRPr lang="en-US" dirty="0"/>
          </a:p>
          <a:p>
            <a:r>
              <a:rPr lang="en-US" dirty="0"/>
              <a:t>    return float(reward)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D666-2383-426F-B69B-828F3F8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4C38DA-C066-4F0D-B074-4FC2AF5E0154}"/>
              </a:ext>
            </a:extLst>
          </p:cNvPr>
          <p:cNvSpPr txBox="1">
            <a:spLocks/>
          </p:cNvSpPr>
          <p:nvPr/>
        </p:nvSpPr>
        <p:spPr bwMode="auto">
          <a:xfrm>
            <a:off x="190500" y="5943600"/>
            <a:ext cx="8763000" cy="7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 more realistic and complex reward function: </a:t>
            </a:r>
            <a:r>
              <a:rPr lang="en-US" sz="2000" kern="0" dirty="0">
                <a:hlinkClick r:id="rId2"/>
              </a:rPr>
              <a:t>https://www.middleware-solutions.fr/2019/08/14/an-introduction-to-aws-deepracer</a:t>
            </a:r>
            <a:endParaRPr lang="en-SE" sz="2000" kern="0" dirty="0"/>
          </a:p>
        </p:txBody>
      </p:sp>
    </p:spTree>
    <p:extLst>
      <p:ext uri="{BB962C8B-B14F-4D97-AF65-F5344CB8AC3E}">
        <p14:creationId xmlns:p14="http://schemas.microsoft.com/office/powerpoint/2010/main" val="34132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MDP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Each MDP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projects a search tree starting from it</a:t>
                </a:r>
              </a:p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Both policy and environment may be stochastic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probability distribution over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different actions may be taken for the same state</a:t>
                </a:r>
              </a:p>
              <a:p>
                <a:pPr lvl="1"/>
                <a:r>
                  <a:rPr lang="en-US" dirty="0"/>
                  <a:t>Environment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if the agent takes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, env gives probability distribution over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′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and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𝑟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due to non-determinism in the environment (sudden strong wind), or faulty steering wheels of </a:t>
                </a:r>
                <a:r>
                  <a:rPr lang="en-US">
                    <a:ea typeface="ＭＳ Ｐゴシック" pitchFamily="34" charset="-128"/>
                    <a:cs typeface="Calibri"/>
                  </a:rPr>
                  <a:t>the robot</a:t>
                </a:r>
                <a:endParaRPr lang="en-US" dirty="0">
                  <a:ea typeface="ＭＳ Ｐゴシック" pitchFamily="34" charset="-128"/>
                  <a:cs typeface="Calibri"/>
                </a:endParaRPr>
              </a:p>
            </p:txBody>
          </p:sp>
        </mc:Choice>
        <mc:Fallback xmlns="">
          <p:sp>
            <p:nvSpPr>
              <p:cNvPr id="358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  <a:blipFill>
                <a:blip r:embed="rId3"/>
                <a:stretch>
                  <a:fillRect l="-798" t="-3696" r="-3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4114800" y="3724520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4000500" y="5965277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2914650" y="4010270"/>
            <a:ext cx="2800350" cy="8001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3657600" y="4810370"/>
            <a:ext cx="285750" cy="28575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2628900" y="5096120"/>
            <a:ext cx="2343150" cy="85725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4057650" y="4249586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4457700" y="372452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4343400" y="5953370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3943350" y="4810370"/>
            <a:ext cx="571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2800350" y="6239120"/>
            <a:ext cx="2800350" cy="40005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4114800" y="5249711"/>
            <a:ext cx="1600200" cy="303609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27"/>
              <p:cNvSpPr txBox="1">
                <a:spLocks noChangeArrowheads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Calibri"/>
                    <a:cs typeface="Calibri"/>
                  </a:rPr>
                  <a:t> called a transition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𝑅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5854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blipFill>
                <a:blip r:embed="rId4"/>
                <a:stretch>
                  <a:fillRect l="-2305" t="-3448" b="-86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3371850" y="5439020"/>
            <a:ext cx="80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</a:t>
            </a:r>
            <a:r>
              <a:rPr lang="ja-JP" altLang="en-US">
                <a:latin typeface="Calibri"/>
                <a:cs typeface="Calibri"/>
              </a:rPr>
              <a:t>’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4749403" y="3850727"/>
            <a:ext cx="1651397" cy="45244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6457950" y="3699517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2286000" y="4924670"/>
            <a:ext cx="1257300" cy="5715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314450" y="4696070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181892"/>
            <a:ext cx="2263379" cy="1694774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950" y="5383532"/>
            <a:ext cx="1383404" cy="1196826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300" y="3532487"/>
            <a:ext cx="1543050" cy="1081961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94C642-E8A3-25A5-23C1-E23DCC71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080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5082</TotalTime>
  <Words>3676</Words>
  <Application>Microsoft Office PowerPoint</Application>
  <PresentationFormat>On-screen Show (4:3)</PresentationFormat>
  <Paragraphs>374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cmmi10</vt:lpstr>
      <vt:lpstr>Helvetica Neue</vt:lpstr>
      <vt:lpstr>inherit</vt:lpstr>
      <vt:lpstr>Tahoma</vt:lpstr>
      <vt:lpstr>Default Design</vt:lpstr>
      <vt:lpstr>L7.1  Markov Decision Process</vt:lpstr>
      <vt:lpstr>Markov Decision Process (MDP)</vt:lpstr>
      <vt:lpstr>MDP Quiz</vt:lpstr>
      <vt:lpstr>An Example MDP</vt:lpstr>
      <vt:lpstr>RL Reward Function</vt:lpstr>
      <vt:lpstr>Amazon DeepRacer</vt:lpstr>
      <vt:lpstr>PowerPoint Presentation</vt:lpstr>
      <vt:lpstr>Example Reward Function</vt:lpstr>
      <vt:lpstr>MDP Search Tree</vt:lpstr>
      <vt:lpstr>Preventing Infinite Rewards</vt:lpstr>
      <vt:lpstr>Discount Factor Example</vt:lpstr>
      <vt:lpstr>Discounting Example</vt:lpstr>
      <vt:lpstr>Known MDP</vt:lpstr>
      <vt:lpstr>Formal Definition of MDP</vt:lpstr>
      <vt:lpstr>Example: Computing Returns for One Episode</vt:lpstr>
      <vt:lpstr>Bellman Expectation Equations</vt:lpstr>
      <vt:lpstr>Bellman Optimality Equations</vt:lpstr>
      <vt:lpstr>Bellman Equations written with Expectation Symbols</vt:lpstr>
      <vt:lpstr>Backup Diagrams</vt:lpstr>
      <vt:lpstr>Further Explanations</vt:lpstr>
      <vt:lpstr>v(s) vs. q(s,a)</vt:lpstr>
      <vt:lpstr>Simplified Bellman Equations for Deterministic Env</vt:lpstr>
      <vt:lpstr>Policy Evaluation</vt:lpstr>
      <vt:lpstr>Grid World1: Policy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L7.1 MDP Planning</dc:title>
  <dc:creator>Zonghua Gu</dc:creator>
  <cp:lastModifiedBy>Zonghua Gu</cp:lastModifiedBy>
  <cp:revision>311</cp:revision>
  <dcterms:created xsi:type="dcterms:W3CDTF">2020-05-13T19:01:03Z</dcterms:created>
  <dcterms:modified xsi:type="dcterms:W3CDTF">2024-01-10T16:38:47Z</dcterms:modified>
</cp:coreProperties>
</file>