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5" r:id="rId17"/>
    <p:sldId id="326" r:id="rId18"/>
    <p:sldId id="321" r:id="rId19"/>
    <p:sldId id="315" r:id="rId20"/>
    <p:sldId id="318" r:id="rId21"/>
    <p:sldId id="316" r:id="rId22"/>
    <p:sldId id="32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5033" autoAdjust="0"/>
  </p:normalViewPr>
  <p:slideViewPr>
    <p:cSldViewPr snapToGrid="0" snapToObjects="1">
      <p:cViewPr varScale="1">
        <p:scale>
          <a:sx n="78" d="100"/>
          <a:sy n="78" d="100"/>
        </p:scale>
        <p:origin x="190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3682034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06523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Dk57JonwKNk" TargetMode="External"/><Relationship Id="rId7" Type="http://schemas.openxmlformats.org/officeDocument/2006/relationships/hyperlink" Target="https://www.youtube.com/watch?v=LRtKQdsJC3o" TargetMode="External"/><Relationship Id="rId2" Type="http://schemas.openxmlformats.org/officeDocument/2006/relationships/hyperlink" Target="https://www.youtube.com/watch?v=_xA8UvfOGgU" TargetMode="External"/><Relationship Id="rId1" Type="http://schemas.openxmlformats.org/officeDocument/2006/relationships/slideLayout" Target="../slideLayouts/slideLayout2.xml"/><Relationship Id="rId6" Type="http://schemas.openxmlformats.org/officeDocument/2006/relationships/hyperlink" Target="https://www.youtube.com/watch?v=0CFJAkpnhBg" TargetMode="External"/><Relationship Id="rId5" Type="http://schemas.openxmlformats.org/officeDocument/2006/relationships/hyperlink" Target="https://www.youtube.com/watch?v=98Y0UDZ9vvs" TargetMode="External"/><Relationship Id="rId4" Type="http://schemas.openxmlformats.org/officeDocument/2006/relationships/hyperlink" Target="https://www.youtube.com/watch?v=VeYKEMY2F9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5414794"/>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5531790"/>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3956229"/>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5193618"/>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5870344"/>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5860259"/>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5851651"/>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334036" y="2545807"/>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822736"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52558"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419347"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86136"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52925"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719714"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86503"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53290"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88799" y="2250410"/>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76961" y="2978409"/>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45986" y="2599558"/>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72348" y="297452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605099" y="2654364"/>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321575"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45438" y="2241902"/>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613618" y="2241902"/>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40622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4677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58637"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2022586"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86535"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50484"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314433"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94688"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78382"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36133" y="2517276"/>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607988" y="2519058"/>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411165" y="3328161"/>
            <a:ext cx="4823416" cy="3370153"/>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603463" y="3049670"/>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a:t>
            </a:r>
            <a:r>
              <a:rPr lang="en-US" sz="1600" dirty="0">
                <a:solidFill>
                  <a:srgbClr val="FF0000"/>
                </a:solidFill>
                <a:latin typeface="Times New Roman" panose="02020603050405020304" pitchFamily="18" charset="0"/>
                <a:cs typeface="Times New Roman" panose="02020603050405020304" pitchFamily="18" charset="0"/>
              </a:rPr>
              <a:t>locality of reference</a:t>
            </a:r>
            <a:r>
              <a:rPr lang="en-US" sz="1600" dirty="0">
                <a:solidFill>
                  <a:srgbClr val="242729"/>
                </a:solidFill>
                <a:latin typeface="Times New Roman" panose="02020603050405020304" pitchFamily="18" charset="0"/>
                <a:cs typeface="Times New Roman" panose="02020603050405020304" pitchFamily="18" charset="0"/>
              </a:rPr>
              <a:t>,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FF0000"/>
                </a:solidFill>
                <a:latin typeface="Times New Roman" panose="02020603050405020304" pitchFamily="18" charset="0"/>
                <a:cs typeface="Times New Roman" panose="02020603050405020304" pitchFamily="18" charset="0"/>
              </a:rPr>
              <a:t>It's faster to access a series of elements in an array than it is to follow pointers in a linked list</a:t>
            </a:r>
            <a:r>
              <a:rPr lang="en-US" sz="1600" dirty="0">
                <a:solidFill>
                  <a:srgbClr val="242729"/>
                </a:solidFill>
                <a:latin typeface="Times New Roman" panose="02020603050405020304" pitchFamily="18" charset="0"/>
                <a:cs typeface="Times New Roman" panose="02020603050405020304" pitchFamily="18" charset="0"/>
              </a:rPr>
              <a:t>, so linear probing tends to outperform cha</a:t>
            </a:r>
            <a:r>
              <a:rPr lang="en-US" altLang="zh-CN" sz="1600" dirty="0">
                <a:solidFill>
                  <a:srgbClr val="242729"/>
                </a:solidFill>
                <a:latin typeface="Times New Roman" panose="02020603050405020304" pitchFamily="18" charset="0"/>
                <a:cs typeface="Times New Roman" panose="02020603050405020304" pitchFamily="18" charset="0"/>
              </a:rPr>
              <a:t>i</a:t>
            </a:r>
            <a:r>
              <a:rPr lang="en-US" sz="1600" dirty="0">
                <a:solidFill>
                  <a:srgbClr val="242729"/>
                </a:solidFill>
                <a:latin typeface="Times New Roman" panose="02020603050405020304" pitchFamily="18" charset="0"/>
                <a:cs typeface="Times New Roman" panose="02020603050405020304" pitchFamily="18" charset="0"/>
              </a:rPr>
              <a:t>ning 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295DDB-4F3C-DE20-C5F9-994C7B226B09}"/>
              </a:ext>
            </a:extLst>
          </p:cNvPr>
          <p:cNvSpPr/>
          <p:nvPr/>
        </p:nvSpPr>
        <p:spPr>
          <a:xfrm>
            <a:off x="75683" y="5703993"/>
            <a:ext cx="4133494" cy="1077218"/>
          </a:xfrm>
          <a:prstGeom prst="rect">
            <a:avLst/>
          </a:prstGeom>
          <a:ln>
            <a:solidFill>
              <a:srgbClr val="1B8E1D"/>
            </a:solidFill>
          </a:ln>
        </p:spPr>
        <p:txBody>
          <a:bodyPr wrap="square">
            <a:spAutoFit/>
          </a:bodyPr>
          <a:lstStyle/>
          <a:p>
            <a:pPr lvl="0" defTabSz="914400">
              <a:defRPr/>
            </a:pPr>
            <a:r>
              <a:rPr lang="en-GB" sz="1600" spc="55" dirty="0">
                <a:latin typeface="Arial" panose="020B0604020202020204" pitchFamily="34" charset="0"/>
                <a:cs typeface="Arial" panose="020B0604020202020204" pitchFamily="34" charset="0"/>
              </a:rPr>
              <a:t>With linear probing, an array occupies contiguous memory locations; with separate chaining, a linked list occupies non-contiguous memory locations.</a:t>
            </a:r>
            <a:endParaRPr lang="en-SE" sz="1600" dirty="0"/>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dirty="0"/>
              <a:t>Hashing | Set 2 (Separate Chaining) | </a:t>
            </a:r>
            <a:r>
              <a:rPr lang="en-GB" dirty="0" err="1"/>
              <a:t>GeeksforGeeks</a:t>
            </a:r>
            <a:endParaRPr lang="en-GB" dirty="0"/>
          </a:p>
          <a:p>
            <a:pPr lvl="1"/>
            <a:r>
              <a:rPr lang="en-GB" dirty="0">
                <a:hlinkClick r:id="rId2"/>
              </a:rPr>
              <a:t>https://www.youtube.com/watch?v=_xA8UvfOGgU</a:t>
            </a:r>
            <a:r>
              <a:rPr lang="en-GB" dirty="0"/>
              <a:t> </a:t>
            </a:r>
          </a:p>
          <a:p>
            <a:r>
              <a:rPr lang="en-GB" sz="2400" dirty="0"/>
              <a:t>Hashing | Set 3 (Open Addressing) | </a:t>
            </a:r>
            <a:r>
              <a:rPr lang="en-GB" sz="2400" dirty="0" err="1"/>
              <a:t>GeeksforGeeks</a:t>
            </a:r>
            <a:endParaRPr lang="en-GB" sz="2400" dirty="0"/>
          </a:p>
          <a:p>
            <a:pPr lvl="1"/>
            <a:r>
              <a:rPr lang="en-GB" dirty="0">
                <a:hlinkClick r:id="rId3"/>
              </a:rPr>
              <a:t>https://www.youtube.com/watch?v=Dk57JonwKNk</a:t>
            </a:r>
            <a:endParaRPr lang="en-GB" dirty="0"/>
          </a:p>
          <a:p>
            <a:r>
              <a:rPr lang="en-GB" sz="2400" dirty="0"/>
              <a:t>Hashing Animations | Data Structure | Visual How</a:t>
            </a:r>
          </a:p>
          <a:p>
            <a:pPr lvl="1"/>
            <a:r>
              <a:rPr lang="en-GB" dirty="0">
                <a:hlinkClick r:id="rId4"/>
              </a:rPr>
              <a:t>https://www.youtube.com/watch?v=VeYKEMY2F9k</a:t>
            </a:r>
            <a:r>
              <a:rPr lang="en-GB" dirty="0"/>
              <a:t> </a:t>
            </a:r>
          </a:p>
          <a:p>
            <a:r>
              <a:rPr lang="en-GB" sz="2400" dirty="0"/>
              <a:t>Linear Probing in Hashing Animations </a:t>
            </a:r>
            <a:r>
              <a:rPr lang="en-GB" dirty="0"/>
              <a:t>| Data Structure | Visual How</a:t>
            </a:r>
            <a:endParaRPr lang="en-GB" sz="2400" dirty="0"/>
          </a:p>
          <a:p>
            <a:pPr lvl="1"/>
            <a:r>
              <a:rPr lang="en-GB" dirty="0">
                <a:hlinkClick r:id="rId5"/>
              </a:rPr>
              <a:t>https://www.youtube.com/watch?v=98Y0UDZ9vvs</a:t>
            </a:r>
            <a:endParaRPr lang="en-GB" dirty="0"/>
          </a:p>
          <a:p>
            <a:r>
              <a:rPr lang="en-GB" dirty="0"/>
              <a:t>Quadratic Probing Hashing Animations | Data Structure | Visual How</a:t>
            </a:r>
          </a:p>
          <a:p>
            <a:pPr lvl="1"/>
            <a:r>
              <a:rPr lang="en-GB" dirty="0">
                <a:hlinkClick r:id="rId6"/>
              </a:rPr>
              <a:t>https://www.youtube.com/watch?v=0CFJAkpnhBg</a:t>
            </a:r>
            <a:r>
              <a:rPr lang="en-GB" dirty="0"/>
              <a:t> </a:t>
            </a:r>
          </a:p>
          <a:p>
            <a:r>
              <a:rPr lang="en-GB"/>
              <a:t>Separate </a:t>
            </a:r>
            <a:r>
              <a:rPr lang="en-GB" dirty="0"/>
              <a:t>Chaining in Hashing Animations | Data Structure | Visual How</a:t>
            </a:r>
          </a:p>
          <a:p>
            <a:pPr lvl="1"/>
            <a:r>
              <a:rPr lang="en-GB" dirty="0">
                <a:hlinkClick r:id="rId7"/>
              </a:rPr>
              <a:t>https://www.youtube.com/watch?v=LRtKQdsJC3o</a:t>
            </a:r>
            <a:r>
              <a:rPr lang="en-GB" dirty="0"/>
              <a:t> </a:t>
            </a:r>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41729</TotalTime>
  <Words>3798</Words>
  <Application>Microsoft Office PowerPoint</Application>
  <PresentationFormat>On-screen Show (4:3)</PresentationFormat>
  <Paragraphs>715</Paragraphs>
  <Slides>22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Primary Clustering and Secondary Clustering</vt:lpstr>
      <vt:lpstr>Linear Probing: Primary Clustering</vt:lpstr>
      <vt:lpstr>Linear Probing: Primary Clustering (Contd.)</vt:lpstr>
      <vt:lpstr>Linear Probing: Delete</vt:lpstr>
      <vt:lpstr>Closed Addressing: Separate Chaining</vt:lpstr>
      <vt:lpstr>Separate Chaining vs Linear Probing</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1230</cp:revision>
  <dcterms:created xsi:type="dcterms:W3CDTF">2018-08-13T22:58:39Z</dcterms:created>
  <dcterms:modified xsi:type="dcterms:W3CDTF">2024-09-30T17:05:32Z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