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1132" r:id="rId6"/>
    <p:sldId id="824" r:id="rId7"/>
    <p:sldId id="909" r:id="rId8"/>
    <p:sldId id="1166" r:id="rId9"/>
    <p:sldId id="1167" r:id="rId10"/>
    <p:sldId id="258" r:id="rId11"/>
    <p:sldId id="1113" r:id="rId12"/>
    <p:sldId id="1165" r:id="rId13"/>
    <p:sldId id="1163" r:id="rId14"/>
    <p:sldId id="894" r:id="rId15"/>
    <p:sldId id="257" r:id="rId16"/>
    <p:sldId id="389" r:id="rId17"/>
    <p:sldId id="1047" r:id="rId18"/>
    <p:sldId id="11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EBA0E-E707-4386-AC10-99C5838A498C}" v="2" dt="2021-05-03T19:21:2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0742" autoAdjust="0"/>
  </p:normalViewPr>
  <p:slideViewPr>
    <p:cSldViewPr>
      <p:cViewPr varScale="1">
        <p:scale>
          <a:sx n="105" d="100"/>
          <a:sy n="105" d="100"/>
        </p:scale>
        <p:origin x="1830"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1b36911e-7552-492e-883b-bf3bc3e0cab0" providerId="ADAL" clId="{88CEBA0E-E707-4386-AC10-99C5838A498C}"/>
    <pc:docChg chg="custSel modSld">
      <pc:chgData name="Zonghua Gu" userId="1b36911e-7552-492e-883b-bf3bc3e0cab0" providerId="ADAL" clId="{88CEBA0E-E707-4386-AC10-99C5838A498C}" dt="2021-05-03T19:21:27.685" v="8" actId="27636"/>
      <pc:docMkLst>
        <pc:docMk/>
      </pc:docMkLst>
      <pc:sldChg chg="addSp modSp mod">
        <pc:chgData name="Zonghua Gu" userId="1b36911e-7552-492e-883b-bf3bc3e0cab0" providerId="ADAL" clId="{88CEBA0E-E707-4386-AC10-99C5838A498C}" dt="2021-05-03T19:21:27.685" v="8" actId="27636"/>
        <pc:sldMkLst>
          <pc:docMk/>
          <pc:sldMk cId="1939888640" sldId="257"/>
        </pc:sldMkLst>
        <pc:spChg chg="mod">
          <ac:chgData name="Zonghua Gu" userId="1b36911e-7552-492e-883b-bf3bc3e0cab0" providerId="ADAL" clId="{88CEBA0E-E707-4386-AC10-99C5838A498C}" dt="2021-05-03T19:21:14.851" v="1"/>
          <ac:spMkLst>
            <pc:docMk/>
            <pc:sldMk cId="1939888640" sldId="257"/>
            <ac:spMk id="2" creationId="{BF6A4B5C-223D-48A6-A3AC-8BDF6FD01D23}"/>
          </ac:spMkLst>
        </pc:spChg>
        <pc:spChg chg="mod">
          <ac:chgData name="Zonghua Gu" userId="1b36911e-7552-492e-883b-bf3bc3e0cab0" providerId="ADAL" clId="{88CEBA0E-E707-4386-AC10-99C5838A498C}" dt="2021-05-03T19:21:27.685" v="8" actId="27636"/>
          <ac:spMkLst>
            <pc:docMk/>
            <pc:sldMk cId="1939888640" sldId="257"/>
            <ac:spMk id="3" creationId="{98C6DB25-1B67-4051-A509-B54478BDAA71}"/>
          </ac:spMkLst>
        </pc:spChg>
        <pc:picChg chg="add mod">
          <ac:chgData name="Zonghua Gu" userId="1b36911e-7552-492e-883b-bf3bc3e0cab0" providerId="ADAL" clId="{88CEBA0E-E707-4386-AC10-99C5838A498C}" dt="2021-05-03T19:21:20.210" v="3" actId="1076"/>
          <ac:picMkLst>
            <pc:docMk/>
            <pc:sldMk cId="1939888640" sldId="257"/>
            <ac:picMk id="4" creationId="{AA461B0E-D172-4094-810E-DBACE92022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while behavior policy </a:t>
                </a:r>
                <a14:m>
                  <m:oMath xmlns:m="http://schemas.openxmlformats.org/officeDocument/2006/math">
                    <m:r>
                      <a:rPr lang="en-US" b="0" i="1" smtClean="0">
                        <a:latin typeface="Cambria Math" panose="02040503050406030204" pitchFamily="18" charset="0"/>
                      </a:rPr>
                      <m:t>𝑏</m:t>
                    </m:r>
                  </m:oMath>
                </a14:m>
                <a:r>
                  <a:rPr lang="en-US" dirty="0"/>
                  <a:t> is more </a:t>
                </a:r>
                <a:r>
                  <a:rPr lang="en-US" dirty="0" err="1"/>
                  <a:t>exploratoryand</a:t>
                </a:r>
                <a:r>
                  <a:rPr lang="en-US" dirty="0"/>
                  <a:t> not necessarily equal to the a' selected to update Q</a:t>
                </a:r>
              </a:p>
              <a:p>
                <a:r>
                  <a:rPr lang="en-US" dirty="0" err="1"/>
                  <a:t>Sarsa</a:t>
                </a:r>
                <a:r>
                  <a:rPr lang="en-US" dirty="0"/>
                  <a:t> updates it behavior policy during training, instead of using fixed behavior policy? Not PE, but GPI?</a:t>
                </a:r>
              </a:p>
              <a:p>
                <a:r>
                  <a:rPr lang="en-US" b="0" dirty="0"/>
                  <a:t> based on current policy </a:t>
                </a:r>
                <a14:m>
                  <m:oMath xmlns:m="http://schemas.openxmlformats.org/officeDocument/2006/math">
                    <m:r>
                      <a:rPr lang="en-US" b="0" i="1" smtClean="0">
                        <a:latin typeface="Cambria Math" panose="02040503050406030204" pitchFamily="18" charset="0"/>
                      </a:rPr>
                      <m:t>𝜋</m:t>
                    </m:r>
                  </m:oMath>
                </a14:m>
                <a:endParaRPr lang="en-US" dirty="0"/>
              </a:p>
              <a:p>
                <a:endParaRPr lang="en-SE" dirty="0"/>
              </a:p>
            </p:txBody>
          </p:sp>
        </mc:Choice>
        <mc:Fallback xmlns="">
          <p:sp>
            <p:nvSpPr>
              <p:cNvPr id="3" name="Notes Placeholder 2"/>
              <p:cNvSpPr>
                <a:spLocks noGrp="1"/>
              </p:cNvSpPr>
              <p:nvPr>
                <p:ph type="body" idx="1"/>
              </p:nvPr>
            </p:nvSpPr>
            <p:spPr/>
            <p:txBody>
              <a:bodyPr/>
              <a:lstStyle/>
              <a:p>
                <a:r>
                  <a:rPr lang="en-US" dirty="0"/>
                  <a:t> while behavior policy </a:t>
                </a:r>
                <a:r>
                  <a:rPr lang="en-US" b="0" i="0">
                    <a:latin typeface="Cambria Math" panose="02040503050406030204" pitchFamily="18" charset="0"/>
                  </a:rPr>
                  <a:t>𝑏</a:t>
                </a:r>
                <a:r>
                  <a:rPr lang="en-US" dirty="0"/>
                  <a:t> is more </a:t>
                </a:r>
                <a:r>
                  <a:rPr lang="en-US" dirty="0" err="1"/>
                  <a:t>exploratoryand</a:t>
                </a:r>
                <a:r>
                  <a:rPr lang="en-US" dirty="0"/>
                  <a:t> not necessarily equal to the a' selected to update Q</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2</a:t>
            </a:fld>
            <a:endParaRPr lang="en-US" altLang="zh-CN"/>
          </a:p>
        </p:txBody>
      </p:sp>
    </p:spTree>
    <p:extLst>
      <p:ext uri="{BB962C8B-B14F-4D97-AF65-F5344CB8AC3E}">
        <p14:creationId xmlns:p14="http://schemas.microsoft.com/office/powerpoint/2010/main" val="392973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Policy: State to action</a:t>
            </a: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Sometimes loss function is used, defined as negative of reward function, so minimizing loss is equivalent to maximizing reward. The RL problem: find the optimal policy given the reward function.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3</a:t>
            </a:fld>
            <a:endParaRPr lang="en-US" altLang="zh-CN"/>
          </a:p>
        </p:txBody>
      </p:sp>
    </p:spTree>
    <p:extLst>
      <p:ext uri="{BB962C8B-B14F-4D97-AF65-F5344CB8AC3E}">
        <p14:creationId xmlns:p14="http://schemas.microsoft.com/office/powerpoint/2010/main" val="4115329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14:m>
                  <m:oMath xmlns:m="http://schemas.openxmlformats.org/officeDocument/2006/math">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=0</m:t>
                    </m:r>
                  </m:oMath>
                </a14:m>
                <a:r>
                  <a:rPr lang="en-US" dirty="0">
                    <a:solidFill>
                      <a:schemeClr val="tx1"/>
                    </a:solidFill>
                  </a:rPr>
                  <a:t> in </a:t>
                </a:r>
                <a14:m>
                  <m:oMath xmlns:m="http://schemas.openxmlformats.org/officeDocument/2006/math">
                    <m:r>
                      <a:rPr lang="en-US" i="1">
                        <a:latin typeface="Cambria Math" panose="02040503050406030204" pitchFamily="18" charset="0"/>
                      </a:rPr>
                      <m:t>𝜖</m:t>
                    </m:r>
                  </m:oMath>
                </a14:m>
                <a:r>
                  <a:rPr lang="en-US" dirty="0">
                    <a:solidFill>
                      <a:schemeClr val="tx1"/>
                    </a:solidFill>
                  </a:rPr>
                  <a:t>-greedy action selection. so agent selects random actions in each state.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r>
                  <a:rPr lang="en-US" b="0" i="0">
                    <a:solidFill>
                      <a:schemeClr val="tx1"/>
                    </a:solidFill>
                    <a:latin typeface="Cambria Math" panose="02040503050406030204" pitchFamily="18" charset="0"/>
                  </a:rPr>
                  <a:t>𝜖=0</a:t>
                </a:r>
                <a:r>
                  <a:rPr lang="en-US" dirty="0">
                    <a:solidFill>
                      <a:schemeClr val="tx1"/>
                    </a:solidFill>
                  </a:rPr>
                  <a:t> in </a:t>
                </a:r>
                <a:r>
                  <a:rPr lang="en-US" i="0">
                    <a:latin typeface="Cambria Math" panose="02040503050406030204" pitchFamily="18" charset="0"/>
                  </a:rPr>
                  <a:t>𝜖</a:t>
                </a:r>
                <a:r>
                  <a:rPr lang="en-US" dirty="0">
                    <a:solidFill>
                      <a:schemeClr val="tx1"/>
                    </a:solidFill>
                  </a:rPr>
                  <a:t>-greedy action selection. so agent selects random actions in each state. </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8</a:t>
            </a:fld>
            <a:endParaRPr lang="en-US" altLang="zh-CN"/>
          </a:p>
        </p:txBody>
      </p:sp>
    </p:spTree>
    <p:extLst>
      <p:ext uri="{BB962C8B-B14F-4D97-AF65-F5344CB8AC3E}">
        <p14:creationId xmlns:p14="http://schemas.microsoft.com/office/powerpoint/2010/main" val="1481946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and the numbers shown are rounded to two significant digits</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14</a:t>
            </a:fld>
            <a:endParaRPr lang="en-US" altLang="zh-CN"/>
          </a:p>
        </p:txBody>
      </p:sp>
    </p:spTree>
    <p:extLst>
      <p:ext uri="{BB962C8B-B14F-4D97-AF65-F5344CB8AC3E}">
        <p14:creationId xmlns:p14="http://schemas.microsoft.com/office/powerpoint/2010/main" val="165449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KNDkaVZwmg4&amp;list=PL0pRF4xvoD0liEIWyJ6kmXqGT7nbr2L3u&amp;index=1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2.png"/><Relationship Id="rId7" Type="http://schemas.openxmlformats.org/officeDocument/2006/relationships/image" Target="../media/image25.emf"/><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 Id="rId9" Type="http://schemas.openxmlformats.org/officeDocument/2006/relationships/image" Target="../media/image27.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1.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anvas.umu.se/courses/2115/discussion_topics/3914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0.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5A1E-1764-4E4A-B5F2-D07AB4707533}"/>
              </a:ext>
            </a:extLst>
          </p:cNvPr>
          <p:cNvSpPr>
            <a:spLocks noGrp="1"/>
          </p:cNvSpPr>
          <p:nvPr>
            <p:ph type="title"/>
          </p:nvPr>
        </p:nvSpPr>
        <p:spPr/>
        <p:txBody>
          <a:bodyPr/>
          <a:lstStyle/>
          <a:p>
            <a:r>
              <a:rPr lang="en-US" dirty="0"/>
              <a:t>Return and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F40FA-75F9-4936-976E-2883595213F9}"/>
                  </a:ext>
                </a:extLst>
              </p:cNvPr>
              <p:cNvSpPr>
                <a:spLocks noGrp="1"/>
              </p:cNvSpPr>
              <p:nvPr>
                <p:ph idx="1"/>
              </p:nvPr>
            </p:nvSpPr>
            <p:spPr/>
            <p:txBody>
              <a:bodyPr/>
              <a:lstStyle/>
              <a:p>
                <a:r>
                  <a:rPr lang="en-US" dirty="0"/>
                  <a:t>Consider episodic tasks with episode length </a:t>
                </a:r>
                <a14:m>
                  <m:oMath xmlns:m="http://schemas.openxmlformats.org/officeDocument/2006/math">
                    <m:r>
                      <a:rPr lang="en-US" b="0" i="1" smtClean="0">
                        <a:latin typeface="Cambria Math" panose="02040503050406030204" pitchFamily="18" charset="0"/>
                      </a:rPr>
                      <m:t>𝑇</m:t>
                    </m:r>
                  </m:oMath>
                </a14:m>
                <a:r>
                  <a:rPr lang="en-US" dirty="0"/>
                  <a:t>: </a:t>
                </a:r>
              </a:p>
              <a:p>
                <a:pPr lvl="1"/>
                <a:r>
                  <a:rPr lang="en-US" sz="2900" dirty="0">
                    <a:solidFill>
                      <a:srgbClr val="C00000"/>
                    </a:solidFill>
                  </a:rPr>
                  <a:t>Return</a:t>
                </a:r>
                <a:r>
                  <a:rPr lang="en-US" sz="2900" dirty="0"/>
                  <a:t> (cumulative discounted reward) at time </a:t>
                </a:r>
                <a14:m>
                  <m:oMath xmlns:m="http://schemas.openxmlformats.org/officeDocument/2006/math">
                    <m:r>
                      <a:rPr lang="en-US" sz="2900" b="0" i="1" smtClean="0">
                        <a:latin typeface="Cambria Math" panose="02040503050406030204" pitchFamily="18" charset="0"/>
                      </a:rPr>
                      <m:t>𝑡</m:t>
                    </m:r>
                  </m:oMath>
                </a14:m>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r>
                      <a:rPr lang="en-US" sz="2900" i="1">
                        <a:latin typeface="Cambria Math" panose="02040503050406030204" pitchFamily="18" charset="0"/>
                      </a:rPr>
                      <m:t>≐</m:t>
                    </m:r>
                    <m:nary>
                      <m:naryPr>
                        <m:chr m:val="∑"/>
                        <m:ctrlPr>
                          <a:rPr lang="en-US" sz="2900" i="1">
                            <a:latin typeface="Cambria Math" panose="02040503050406030204" pitchFamily="18" charset="0"/>
                          </a:rPr>
                        </m:ctrlPr>
                      </m:naryPr>
                      <m:sub>
                        <m:r>
                          <m:rPr>
                            <m:brk m:alnAt="23"/>
                          </m:rPr>
                          <a:rPr lang="en-US" sz="2900" i="1">
                            <a:latin typeface="Cambria Math" panose="02040503050406030204" pitchFamily="18" charset="0"/>
                          </a:rPr>
                          <m:t>𝑘</m:t>
                        </m:r>
                        <m:r>
                          <a:rPr lang="en-US" sz="2900" i="1">
                            <a:latin typeface="Cambria Math" panose="02040503050406030204" pitchFamily="18" charset="0"/>
                          </a:rPr>
                          <m:t>=0</m:t>
                        </m:r>
                      </m:sub>
                      <m:sup>
                        <m:r>
                          <a:rPr lang="en-US" sz="2900" i="1">
                            <a:latin typeface="Cambria Math" panose="02040503050406030204" pitchFamily="18" charset="0"/>
                          </a:rPr>
                          <m:t>𝑇</m:t>
                        </m:r>
                        <m:r>
                          <a:rPr lang="en-US" sz="2900" i="1">
                            <a:latin typeface="Cambria Math" panose="02040503050406030204" pitchFamily="18" charset="0"/>
                          </a:rPr>
                          <m:t>−1</m:t>
                        </m:r>
                      </m:sup>
                      <m:e>
                        <m:sSup>
                          <m:sSupPr>
                            <m:ctrlPr>
                              <a:rPr lang="en-US" sz="2900" i="1">
                                <a:latin typeface="Cambria Math" panose="02040503050406030204" pitchFamily="18" charset="0"/>
                              </a:rPr>
                            </m:ctrlPr>
                          </m:sSupPr>
                          <m:e>
                            <m:r>
                              <a:rPr lang="en-US" sz="2900" i="1">
                                <a:latin typeface="Cambria Math" panose="02040503050406030204" pitchFamily="18" charset="0"/>
                              </a:rPr>
                              <m:t>𝛾</m:t>
                            </m:r>
                          </m:e>
                          <m:sup>
                            <m:r>
                              <a:rPr lang="en-US" sz="2900" i="1">
                                <a:latin typeface="Cambria Math" panose="02040503050406030204" pitchFamily="18" charset="0"/>
                              </a:rPr>
                              <m:t>𝑘</m:t>
                            </m:r>
                          </m:sup>
                        </m:sSup>
                      </m:e>
                    </m:nary>
                    <m:sSub>
                      <m:sSubPr>
                        <m:ctrlPr>
                          <a:rPr lang="en-US" sz="2900" i="1">
                            <a:latin typeface="Cambria Math" panose="02040503050406030204" pitchFamily="18" charset="0"/>
                          </a:rPr>
                        </m:ctrlPr>
                      </m:sSubPr>
                      <m:e>
                        <m:r>
                          <a:rPr lang="en-US" sz="2900" i="1">
                            <a:latin typeface="Cambria Math" panose="02040503050406030204" pitchFamily="18" charset="0"/>
                          </a:rPr>
                          <m:t>𝑅</m:t>
                        </m:r>
                      </m:e>
                      <m:sub>
                        <m:r>
                          <a:rPr lang="en-US" sz="2900" i="1">
                            <a:latin typeface="Cambria Math" panose="02040503050406030204" pitchFamily="18" charset="0"/>
                          </a:rPr>
                          <m:t>𝑡</m:t>
                        </m:r>
                        <m:r>
                          <a:rPr lang="en-US" sz="2900" i="1">
                            <a:latin typeface="Cambria Math" panose="02040503050406030204" pitchFamily="18" charset="0"/>
                          </a:rPr>
                          <m:t>+</m:t>
                        </m:r>
                        <m:r>
                          <a:rPr lang="en-US" sz="2900" i="1">
                            <a:latin typeface="Cambria Math" panose="02040503050406030204" pitchFamily="18" charset="0"/>
                          </a:rPr>
                          <m:t>𝑘</m:t>
                        </m:r>
                        <m:r>
                          <a:rPr lang="en-US" sz="2900" i="1">
                            <a:latin typeface="Cambria Math" panose="02040503050406030204" pitchFamily="18" charset="0"/>
                          </a:rPr>
                          <m:t>+1</m:t>
                        </m:r>
                      </m:sub>
                    </m:sSub>
                  </m:oMath>
                </a14:m>
                <a:endParaRPr lang="en-US" sz="2900" dirty="0"/>
              </a:p>
              <a:p>
                <a:pPr lvl="1"/>
                <a:r>
                  <a:rPr lang="en-US" sz="2900" b="0" dirty="0">
                    <a:solidFill>
                      <a:srgbClr val="C00000"/>
                    </a:solidFill>
                  </a:rPr>
                  <a:t>State Value Function </a:t>
                </a:r>
                <a:r>
                  <a:rPr lang="en-US" sz="2900" b="0" dirty="0"/>
                  <a:t>is expected return under policy </a:t>
                </a:r>
                <a14:m>
                  <m:oMath xmlns:m="http://schemas.openxmlformats.org/officeDocument/2006/math">
                    <m:r>
                      <a:rPr lang="en-US" sz="2900" b="0" i="1" smtClean="0">
                        <a:latin typeface="Cambria Math" panose="02040503050406030204" pitchFamily="18" charset="0"/>
                      </a:rPr>
                      <m:t>𝜋</m:t>
                    </m:r>
                  </m:oMath>
                </a14:m>
                <a:r>
                  <a:rPr lang="en-US" sz="2900" b="0" dirty="0"/>
                  <a:t>: </a:t>
                </a:r>
                <a14:m>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𝜋</m:t>
                        </m:r>
                      </m:sub>
                    </m:sSub>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𝑠</m:t>
                        </m:r>
                      </m:e>
                    </m:d>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𝔼</m:t>
                        </m:r>
                      </m:e>
                      <m:sub>
                        <m:r>
                          <a:rPr lang="en-US" sz="2900" b="0" i="1" smtClean="0">
                            <a:latin typeface="Cambria Math" panose="02040503050406030204" pitchFamily="18" charset="0"/>
                          </a:rPr>
                          <m:t>𝜋</m:t>
                        </m:r>
                      </m:sub>
                    </m:sSub>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𝐺</m:t>
                            </m:r>
                          </m:e>
                          <m:sub>
                            <m:r>
                              <a:rPr lang="en-US" sz="2900" b="0" i="1" smtClean="0">
                                <a:latin typeface="Cambria Math" panose="02040503050406030204" pitchFamily="18" charset="0"/>
                              </a:rPr>
                              <m:t>𝑡</m:t>
                            </m:r>
                          </m:sub>
                        </m:sSub>
                      </m:e>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𝑆</m:t>
                            </m:r>
                          </m:e>
                          <m:sub>
                            <m:r>
                              <a:rPr lang="en-US" sz="2900" b="0" i="1" smtClean="0">
                                <a:latin typeface="Cambria Math" panose="02040503050406030204" pitchFamily="18" charset="0"/>
                              </a:rPr>
                              <m:t>𝑡</m:t>
                            </m:r>
                          </m:sub>
                        </m:sSub>
                        <m:r>
                          <a:rPr lang="en-US" sz="2900" b="0" i="1" smtClean="0">
                            <a:latin typeface="Cambria Math" panose="02040503050406030204" pitchFamily="18" charset="0"/>
                          </a:rPr>
                          <m:t>=</m:t>
                        </m:r>
                        <m:r>
                          <a:rPr lang="en-US" sz="2900" b="0" i="1" smtClean="0">
                            <a:latin typeface="Cambria Math" panose="02040503050406030204" pitchFamily="18" charset="0"/>
                          </a:rPr>
                          <m:t>𝑠</m:t>
                        </m:r>
                      </m:e>
                    </m:d>
                  </m:oMath>
                </a14:m>
                <a:endParaRPr lang="en-US" sz="2900" dirty="0"/>
              </a:p>
              <a:p>
                <a:pPr lvl="1"/>
                <a:r>
                  <a:rPr lang="en-US" sz="2900" b="0" dirty="0">
                    <a:solidFill>
                      <a:srgbClr val="C00000"/>
                    </a:solidFill>
                  </a:rPr>
                  <a:t>State </a:t>
                </a:r>
                <a:r>
                  <a:rPr lang="en-US" altLang="zh-CN" sz="2900" b="0" dirty="0">
                    <a:solidFill>
                      <a:srgbClr val="C00000"/>
                    </a:solidFill>
                  </a:rPr>
                  <a:t>Action</a:t>
                </a:r>
                <a:r>
                  <a:rPr lang="en-US" sz="2900" b="0" dirty="0">
                    <a:solidFill>
                      <a:srgbClr val="C00000"/>
                    </a:solidFill>
                  </a:rPr>
                  <a:t> Value Function </a:t>
                </a:r>
                <a:r>
                  <a:rPr lang="en-US" sz="2900" b="0" dirty="0"/>
                  <a:t>is expected return from taking action </a:t>
                </a:r>
                <a14:m>
                  <m:oMath xmlns:m="http://schemas.openxmlformats.org/officeDocument/2006/math">
                    <m:r>
                      <a:rPr lang="en-US" sz="2900" i="1">
                        <a:latin typeface="Cambria Math" panose="02040503050406030204" pitchFamily="18" charset="0"/>
                      </a:rPr>
                      <m:t>𝑎</m:t>
                    </m:r>
                  </m:oMath>
                </a14:m>
                <a:r>
                  <a:rPr lang="en-US" sz="2900" b="0" dirty="0"/>
                  <a:t>, then follow policy </a:t>
                </a:r>
                <a14:m>
                  <m:oMath xmlns:m="http://schemas.openxmlformats.org/officeDocument/2006/math">
                    <m:r>
                      <a:rPr lang="en-US" sz="2900" b="0" i="1" smtClean="0">
                        <a:latin typeface="Cambria Math" panose="02040503050406030204" pitchFamily="18" charset="0"/>
                      </a:rPr>
                      <m:t>𝜋</m:t>
                    </m:r>
                  </m:oMath>
                </a14:m>
                <a:r>
                  <a:rPr lang="en-US" sz="2900" b="0" dirty="0"/>
                  <a:t>:</a:t>
                </a:r>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r>
                          <a:rPr lang="en-US" sz="2900" i="1">
                            <a:latin typeface="Cambria Math" panose="02040503050406030204" pitchFamily="18" charset="0"/>
                          </a:rPr>
                          <m:t>𝑠</m:t>
                        </m:r>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𝔼</m:t>
                        </m:r>
                      </m:e>
                      <m:sub>
                        <m:r>
                          <a:rPr lang="en-US" sz="2900" i="1">
                            <a:latin typeface="Cambria Math" panose="02040503050406030204" pitchFamily="18" charset="0"/>
                          </a:rPr>
                          <m:t>𝜋</m:t>
                        </m:r>
                      </m:sub>
                    </m:sSub>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𝑠</m:t>
                        </m:r>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𝐴</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𝑎</m:t>
                        </m:r>
                      </m:e>
                    </m:d>
                  </m:oMath>
                </a14:m>
                <a:endParaRPr lang="en-SE" dirty="0"/>
              </a:p>
            </p:txBody>
          </p:sp>
        </mc:Choice>
        <mc:Fallback xmlns="">
          <p:sp>
            <p:nvSpPr>
              <p:cNvPr id="3" name="Content Placeholder 2">
                <a:extLst>
                  <a:ext uri="{FF2B5EF4-FFF2-40B4-BE49-F238E27FC236}">
                    <a16:creationId xmlns:a16="http://schemas.microsoft.com/office/drawing/2014/main" id="{E21F40FA-75F9-4936-976E-2883595213F9}"/>
                  </a:ext>
                </a:extLst>
              </p:cNvPr>
              <p:cNvSpPr>
                <a:spLocks noGrp="1" noRot="1" noChangeAspect="1" noMove="1" noResize="1" noEditPoints="1" noAdjustHandles="1" noChangeArrowheads="1" noChangeShapeType="1" noTextEdit="1"/>
              </p:cNvSpPr>
              <p:nvPr>
                <p:ph idx="1"/>
              </p:nvPr>
            </p:nvSpPr>
            <p:spPr>
              <a:blipFill>
                <a:blip r:embed="rId2"/>
                <a:stretch>
                  <a:fillRect l="-1586" t="-1405" r="-89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6E27496-D3A3-485A-9530-3DE5CE9474B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10</a:t>
            </a:fld>
            <a:endParaRPr lang="en-US" altLang="zh-CN"/>
          </a:p>
        </p:txBody>
      </p:sp>
    </p:spTree>
    <p:extLst>
      <p:ext uri="{BB962C8B-B14F-4D97-AF65-F5344CB8AC3E}">
        <p14:creationId xmlns:p14="http://schemas.microsoft.com/office/powerpoint/2010/main" val="131046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606C-00B7-414B-809E-9BE123FFABB0}"/>
              </a:ext>
            </a:extLst>
          </p:cNvPr>
          <p:cNvSpPr>
            <a:spLocks noGrp="1"/>
          </p:cNvSpPr>
          <p:nvPr>
            <p:ph type="title"/>
          </p:nvPr>
        </p:nvSpPr>
        <p:spPr/>
        <p:txBody>
          <a:bodyPr/>
          <a:lstStyle/>
          <a:p>
            <a:r>
              <a:rPr lang="en-US" sz="3200"/>
              <a:t>DELETE Handling </a:t>
            </a:r>
            <a:r>
              <a:rPr lang="en-US" sz="3200" dirty="0"/>
              <a:t>Multiple Scenarios </a:t>
            </a:r>
            <a:r>
              <a:rPr lang="en-US" altLang="zh-CN" sz="3200" dirty="0"/>
              <a:t>with Hierarchical FSM</a:t>
            </a:r>
            <a:endParaRPr lang="en-SE" sz="3200" dirty="0"/>
          </a:p>
        </p:txBody>
      </p:sp>
      <p:sp>
        <p:nvSpPr>
          <p:cNvPr id="3" name="Content Placeholder 2">
            <a:extLst>
              <a:ext uri="{FF2B5EF4-FFF2-40B4-BE49-F238E27FC236}">
                <a16:creationId xmlns:a16="http://schemas.microsoft.com/office/drawing/2014/main" id="{0C5A3A02-EB03-4181-A618-0BD2478EA446}"/>
              </a:ext>
            </a:extLst>
          </p:cNvPr>
          <p:cNvSpPr>
            <a:spLocks noGrp="1"/>
          </p:cNvSpPr>
          <p:nvPr>
            <p:ph idx="1"/>
          </p:nvPr>
        </p:nvSpPr>
        <p:spPr>
          <a:xfrm>
            <a:off x="228600" y="1102006"/>
            <a:ext cx="8458200" cy="1199428"/>
          </a:xfrm>
        </p:spPr>
        <p:txBody>
          <a:bodyPr>
            <a:normAutofit lnSpcReduction="10000"/>
          </a:bodyPr>
          <a:lstStyle/>
          <a:p>
            <a:r>
              <a:rPr lang="en-US" sz="1800" dirty="0"/>
              <a:t>Each driving scenario is modeled as a super-state, which contains a low-level FSM for the scenario.</a:t>
            </a:r>
          </a:p>
          <a:p>
            <a:r>
              <a:rPr lang="en-US" sz="1800" dirty="0"/>
              <a:t>(Each low-level FSM is specific for the scenario, e.g., the two FSMs in the figure have different trigger conditions not shown)</a:t>
            </a:r>
          </a:p>
        </p:txBody>
      </p:sp>
      <p:sp>
        <p:nvSpPr>
          <p:cNvPr id="4" name="Slide Number Placeholder 3">
            <a:extLst>
              <a:ext uri="{FF2B5EF4-FFF2-40B4-BE49-F238E27FC236}">
                <a16:creationId xmlns:a16="http://schemas.microsoft.com/office/drawing/2014/main" id="{987B8C8C-25C4-4AD3-9357-1C2F9E2790F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pic>
        <p:nvPicPr>
          <p:cNvPr id="7" name="Picture 6">
            <a:extLst>
              <a:ext uri="{FF2B5EF4-FFF2-40B4-BE49-F238E27FC236}">
                <a16:creationId xmlns:a16="http://schemas.microsoft.com/office/drawing/2014/main" id="{C1DB7CEA-C8B7-42D2-91DC-DA5424DC9C09}"/>
              </a:ext>
            </a:extLst>
          </p:cNvPr>
          <p:cNvPicPr>
            <a:picLocks noChangeAspect="1"/>
          </p:cNvPicPr>
          <p:nvPr/>
        </p:nvPicPr>
        <p:blipFill>
          <a:blip r:embed="rId2"/>
          <a:stretch>
            <a:fillRect/>
          </a:stretch>
        </p:blipFill>
        <p:spPr>
          <a:xfrm>
            <a:off x="5788109" y="3875146"/>
            <a:ext cx="3186991" cy="2668178"/>
          </a:xfrm>
          <a:prstGeom prst="rect">
            <a:avLst/>
          </a:prstGeom>
        </p:spPr>
      </p:pic>
      <p:pic>
        <p:nvPicPr>
          <p:cNvPr id="9" name="Picture 8">
            <a:extLst>
              <a:ext uri="{FF2B5EF4-FFF2-40B4-BE49-F238E27FC236}">
                <a16:creationId xmlns:a16="http://schemas.microsoft.com/office/drawing/2014/main" id="{953F13A8-8E00-4063-97AB-174F747AF38E}"/>
              </a:ext>
            </a:extLst>
          </p:cNvPr>
          <p:cNvPicPr>
            <a:picLocks noChangeAspect="1"/>
          </p:cNvPicPr>
          <p:nvPr/>
        </p:nvPicPr>
        <p:blipFill>
          <a:blip r:embed="rId3"/>
          <a:stretch>
            <a:fillRect/>
          </a:stretch>
        </p:blipFill>
        <p:spPr>
          <a:xfrm>
            <a:off x="98648" y="2143039"/>
            <a:ext cx="5829891" cy="2836163"/>
          </a:xfrm>
          <a:prstGeom prst="rect">
            <a:avLst/>
          </a:prstGeom>
        </p:spPr>
      </p:pic>
      <p:cxnSp>
        <p:nvCxnSpPr>
          <p:cNvPr id="11" name="Straight Connector 10">
            <a:extLst>
              <a:ext uri="{FF2B5EF4-FFF2-40B4-BE49-F238E27FC236}">
                <a16:creationId xmlns:a16="http://schemas.microsoft.com/office/drawing/2014/main" id="{B5A86181-1EC8-4CA5-BAAF-FEB3C08A8995}"/>
              </a:ext>
            </a:extLst>
          </p:cNvPr>
          <p:cNvCxnSpPr>
            <a:cxnSpLocks/>
          </p:cNvCxnSpPr>
          <p:nvPr/>
        </p:nvCxnSpPr>
        <p:spPr bwMode="auto">
          <a:xfrm>
            <a:off x="4953000" y="4893563"/>
            <a:ext cx="1143000" cy="1758709"/>
          </a:xfrm>
          <a:prstGeom prst="line">
            <a:avLst/>
          </a:prstGeom>
          <a:noFill/>
          <a:ln w="25400" cap="flat" cmpd="sng" algn="ctr">
            <a:solidFill>
              <a:schemeClr val="tx1"/>
            </a:solidFill>
            <a:prstDash val="dash"/>
            <a:round/>
            <a:headEnd type="none" w="med" len="med"/>
            <a:tailEnd type="none" w="med" len="med"/>
          </a:ln>
          <a:effectLst/>
        </p:spPr>
      </p:cxnSp>
      <p:cxnSp>
        <p:nvCxnSpPr>
          <p:cNvPr id="12" name="Straight Connector 11">
            <a:extLst>
              <a:ext uri="{FF2B5EF4-FFF2-40B4-BE49-F238E27FC236}">
                <a16:creationId xmlns:a16="http://schemas.microsoft.com/office/drawing/2014/main" id="{327998C6-32F4-49F3-9ED5-2CF3B28F3F7E}"/>
              </a:ext>
            </a:extLst>
          </p:cNvPr>
          <p:cNvCxnSpPr>
            <a:cxnSpLocks/>
          </p:cNvCxnSpPr>
          <p:nvPr/>
        </p:nvCxnSpPr>
        <p:spPr bwMode="auto">
          <a:xfrm>
            <a:off x="5715000" y="2590800"/>
            <a:ext cx="3124200" cy="1271056"/>
          </a:xfrm>
          <a:prstGeom prst="line">
            <a:avLst/>
          </a:prstGeom>
          <a:noFill/>
          <a:ln w="25400" cap="flat" cmpd="sng" algn="ctr">
            <a:solidFill>
              <a:schemeClr val="tx1"/>
            </a:solidFill>
            <a:prstDash val="dash"/>
            <a:round/>
            <a:headEnd type="none" w="med" len="med"/>
            <a:tailEnd type="none" w="med" len="med"/>
          </a:ln>
          <a:effectLst/>
        </p:spPr>
      </p:cxnSp>
      <p:sp>
        <p:nvSpPr>
          <p:cNvPr id="20" name="TextBox 19">
            <a:extLst>
              <a:ext uri="{FF2B5EF4-FFF2-40B4-BE49-F238E27FC236}">
                <a16:creationId xmlns:a16="http://schemas.microsoft.com/office/drawing/2014/main" id="{67C9C3D7-1EFF-4570-AEA1-BC44FC5F4F47}"/>
              </a:ext>
            </a:extLst>
          </p:cNvPr>
          <p:cNvSpPr txBox="1"/>
          <p:nvPr/>
        </p:nvSpPr>
        <p:spPr>
          <a:xfrm>
            <a:off x="6400800" y="6553200"/>
            <a:ext cx="1838965" cy="369332"/>
          </a:xfrm>
          <a:prstGeom prst="rect">
            <a:avLst/>
          </a:prstGeom>
          <a:noFill/>
        </p:spPr>
        <p:txBody>
          <a:bodyPr wrap="none" rtlCol="0">
            <a:spAutoFit/>
          </a:bodyPr>
          <a:lstStyle/>
          <a:p>
            <a:r>
              <a:rPr lang="en-US" altLang="zh-CN" dirty="0"/>
              <a:t>Entry transitions</a:t>
            </a:r>
            <a:endParaRPr lang="en-SE" dirty="0"/>
          </a:p>
        </p:txBody>
      </p:sp>
      <p:sp>
        <p:nvSpPr>
          <p:cNvPr id="21" name="TextBox 20">
            <a:extLst>
              <a:ext uri="{FF2B5EF4-FFF2-40B4-BE49-F238E27FC236}">
                <a16:creationId xmlns:a16="http://schemas.microsoft.com/office/drawing/2014/main" id="{6BFFCF9C-B41D-4A68-A12D-55317FBFB528}"/>
              </a:ext>
            </a:extLst>
          </p:cNvPr>
          <p:cNvSpPr txBox="1"/>
          <p:nvPr/>
        </p:nvSpPr>
        <p:spPr>
          <a:xfrm>
            <a:off x="8052233" y="4986490"/>
            <a:ext cx="1236236" cy="646331"/>
          </a:xfrm>
          <a:prstGeom prst="rect">
            <a:avLst/>
          </a:prstGeom>
          <a:noFill/>
        </p:spPr>
        <p:txBody>
          <a:bodyPr wrap="none" rtlCol="0">
            <a:spAutoFit/>
          </a:bodyPr>
          <a:lstStyle/>
          <a:p>
            <a:r>
              <a:rPr lang="en-US" altLang="zh-CN" dirty="0"/>
              <a:t>Exit </a:t>
            </a:r>
          </a:p>
          <a:p>
            <a:r>
              <a:rPr lang="en-US" altLang="zh-CN" dirty="0"/>
              <a:t>transitions</a:t>
            </a:r>
            <a:endParaRPr lang="en-SE" dirty="0"/>
          </a:p>
        </p:txBody>
      </p:sp>
    </p:spTree>
    <p:extLst>
      <p:ext uri="{BB962C8B-B14F-4D97-AF65-F5344CB8AC3E}">
        <p14:creationId xmlns:p14="http://schemas.microsoft.com/office/powerpoint/2010/main" val="144204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A4B5C-223D-48A6-A3AC-8BDF6FD01D23}"/>
              </a:ext>
            </a:extLst>
          </p:cNvPr>
          <p:cNvSpPr>
            <a:spLocks noGrp="1"/>
          </p:cNvSpPr>
          <p:nvPr>
            <p:ph type="title"/>
          </p:nvPr>
        </p:nvSpPr>
        <p:spPr>
          <a:xfrm>
            <a:off x="152400" y="71422"/>
            <a:ext cx="8839200" cy="837298"/>
          </a:xfrm>
        </p:spPr>
        <p:txBody>
          <a:bodyPr/>
          <a:lstStyle/>
          <a:p>
            <a:r>
              <a:rPr lang="en-US" altLang="zh-CN" dirty="0"/>
              <a:t>Defense Against the Dark Arts</a:t>
            </a:r>
            <a:endParaRPr lang="zh-CN" altLang="en-US" dirty="0"/>
          </a:p>
        </p:txBody>
      </p:sp>
      <p:sp>
        <p:nvSpPr>
          <p:cNvPr id="3" name="内容占位符 2">
            <a:extLst>
              <a:ext uri="{FF2B5EF4-FFF2-40B4-BE49-F238E27FC236}">
                <a16:creationId xmlns:a16="http://schemas.microsoft.com/office/drawing/2014/main" id="{98C6DB25-1B67-4051-A509-B54478BDAA71}"/>
              </a:ext>
            </a:extLst>
          </p:cNvPr>
          <p:cNvSpPr>
            <a:spLocks noGrp="1"/>
          </p:cNvSpPr>
          <p:nvPr>
            <p:ph idx="1"/>
          </p:nvPr>
        </p:nvSpPr>
        <p:spPr>
          <a:xfrm>
            <a:off x="152400" y="980729"/>
            <a:ext cx="8839200" cy="3528392"/>
          </a:xfrm>
        </p:spPr>
        <p:txBody>
          <a:bodyPr>
            <a:normAutofit fontScale="77500" lnSpcReduction="20000"/>
          </a:bodyPr>
          <a:lstStyle/>
          <a:p>
            <a:r>
              <a:rPr lang="en-US" altLang="zh-CN" dirty="0">
                <a:hlinkClick r:id="rId2"/>
              </a:rPr>
              <a:t>https://www.youtube.com/watch?v=KNDkaVZwmg4&amp;list=PL0pRF4xvoD0liEIWyJ6kmXqGT7nbr2L3u&amp;index=11</a:t>
            </a:r>
            <a:endParaRPr lang="en-US" altLang="zh-CN" dirty="0"/>
          </a:p>
          <a:p>
            <a:r>
              <a:rPr lang="en-US" dirty="0"/>
              <a:t>Diagonal is minimum norm. Ideally, we want norm distance to be large for class-changing perturbations, small for random noise, like </a:t>
            </a:r>
            <a:r>
              <a:rPr lang="en-US" dirty="0" err="1"/>
              <a:t>Linfty</a:t>
            </a:r>
            <a:r>
              <a:rPr lang="en-US" dirty="0"/>
              <a:t>. But adding random noise leads to L2 norm 4.8, bigger than many class-changing perturbations. NG.</a:t>
            </a:r>
          </a:p>
          <a:p>
            <a:r>
              <a:rPr lang="en-US" dirty="0"/>
              <a:t>L2 norm cannot detect/permits change of a few pixels largely, which is likely to change the class.</a:t>
            </a:r>
          </a:p>
          <a:p>
            <a:r>
              <a:rPr lang="en-US" dirty="0"/>
              <a:t>We can make L2 distance big while still preserving the class</a:t>
            </a:r>
            <a:endParaRPr lang="en-SE" dirty="0"/>
          </a:p>
          <a:p>
            <a:endParaRPr lang="zh-CN" altLang="en-US" dirty="0"/>
          </a:p>
        </p:txBody>
      </p:sp>
      <p:pic>
        <p:nvPicPr>
          <p:cNvPr id="4" name="Picture 3">
            <a:extLst>
              <a:ext uri="{FF2B5EF4-FFF2-40B4-BE49-F238E27FC236}">
                <a16:creationId xmlns:a16="http://schemas.microsoft.com/office/drawing/2014/main" id="{AA461B0E-D172-4094-810E-DBACE9202271}"/>
              </a:ext>
            </a:extLst>
          </p:cNvPr>
          <p:cNvPicPr>
            <a:picLocks noChangeAspect="1"/>
          </p:cNvPicPr>
          <p:nvPr/>
        </p:nvPicPr>
        <p:blipFill>
          <a:blip r:embed="rId3"/>
          <a:stretch>
            <a:fillRect/>
          </a:stretch>
        </p:blipFill>
        <p:spPr>
          <a:xfrm>
            <a:off x="611560" y="3339342"/>
            <a:ext cx="4907418" cy="3429000"/>
          </a:xfrm>
          <a:prstGeom prst="rect">
            <a:avLst/>
          </a:prstGeom>
        </p:spPr>
      </p:pic>
    </p:spTree>
    <p:extLst>
      <p:ext uri="{BB962C8B-B14F-4D97-AF65-F5344CB8AC3E}">
        <p14:creationId xmlns:p14="http://schemas.microsoft.com/office/powerpoint/2010/main" val="1939888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E8D7-A778-4507-8BF4-EF22DE767F55}"/>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F802A3B7-AAE0-451B-8509-95A756E63C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pic>
        <p:nvPicPr>
          <p:cNvPr id="6" name="Picture 5">
            <a:extLst>
              <a:ext uri="{FF2B5EF4-FFF2-40B4-BE49-F238E27FC236}">
                <a16:creationId xmlns:a16="http://schemas.microsoft.com/office/drawing/2014/main" id="{9F0E4B7F-051D-46E2-BE1A-418AFD1C7272}"/>
              </a:ext>
            </a:extLst>
          </p:cNvPr>
          <p:cNvPicPr>
            <a:picLocks noChangeAspect="1"/>
          </p:cNvPicPr>
          <p:nvPr/>
        </p:nvPicPr>
        <p:blipFill>
          <a:blip r:embed="rId2"/>
          <a:stretch>
            <a:fillRect/>
          </a:stretch>
        </p:blipFill>
        <p:spPr>
          <a:xfrm>
            <a:off x="7894" y="110027"/>
            <a:ext cx="2916486" cy="3312781"/>
          </a:xfrm>
          <a:prstGeom prst="rect">
            <a:avLst/>
          </a:prstGeom>
        </p:spPr>
      </p:pic>
      <p:pic>
        <p:nvPicPr>
          <p:cNvPr id="8" name="Picture 7">
            <a:extLst>
              <a:ext uri="{FF2B5EF4-FFF2-40B4-BE49-F238E27FC236}">
                <a16:creationId xmlns:a16="http://schemas.microsoft.com/office/drawing/2014/main" id="{500A0F5D-4C4D-41E3-93B5-03B279910A5C}"/>
              </a:ext>
            </a:extLst>
          </p:cNvPr>
          <p:cNvPicPr>
            <a:picLocks noChangeAspect="1"/>
          </p:cNvPicPr>
          <p:nvPr/>
        </p:nvPicPr>
        <p:blipFill>
          <a:blip r:embed="rId3"/>
          <a:stretch>
            <a:fillRect/>
          </a:stretch>
        </p:blipFill>
        <p:spPr>
          <a:xfrm>
            <a:off x="2992226" y="110027"/>
            <a:ext cx="2904102" cy="3306589"/>
          </a:xfrm>
          <a:prstGeom prst="rect">
            <a:avLst/>
          </a:prstGeom>
        </p:spPr>
      </p:pic>
      <p:pic>
        <p:nvPicPr>
          <p:cNvPr id="10" name="Picture 9">
            <a:extLst>
              <a:ext uri="{FF2B5EF4-FFF2-40B4-BE49-F238E27FC236}">
                <a16:creationId xmlns:a16="http://schemas.microsoft.com/office/drawing/2014/main" id="{96EC5944-14BD-4B00-95BA-DA457A9D2C94}"/>
              </a:ext>
            </a:extLst>
          </p:cNvPr>
          <p:cNvPicPr>
            <a:picLocks noChangeAspect="1"/>
          </p:cNvPicPr>
          <p:nvPr/>
        </p:nvPicPr>
        <p:blipFill>
          <a:blip r:embed="rId4"/>
          <a:stretch>
            <a:fillRect/>
          </a:stretch>
        </p:blipFill>
        <p:spPr>
          <a:xfrm>
            <a:off x="5964174" y="110027"/>
            <a:ext cx="2910294" cy="3318973"/>
          </a:xfrm>
          <a:prstGeom prst="rect">
            <a:avLst/>
          </a:prstGeom>
        </p:spPr>
      </p:pic>
      <p:pic>
        <p:nvPicPr>
          <p:cNvPr id="12" name="Picture 11">
            <a:extLst>
              <a:ext uri="{FF2B5EF4-FFF2-40B4-BE49-F238E27FC236}">
                <a16:creationId xmlns:a16="http://schemas.microsoft.com/office/drawing/2014/main" id="{43D97608-5EE2-4DE2-8CDF-48A70F590AD3}"/>
              </a:ext>
            </a:extLst>
          </p:cNvPr>
          <p:cNvPicPr>
            <a:picLocks noChangeAspect="1"/>
          </p:cNvPicPr>
          <p:nvPr/>
        </p:nvPicPr>
        <p:blipFill>
          <a:blip r:embed="rId5"/>
          <a:stretch>
            <a:fillRect/>
          </a:stretch>
        </p:blipFill>
        <p:spPr>
          <a:xfrm>
            <a:off x="20278" y="3481016"/>
            <a:ext cx="2891717" cy="3325165"/>
          </a:xfrm>
          <a:prstGeom prst="rect">
            <a:avLst/>
          </a:prstGeom>
        </p:spPr>
      </p:pic>
      <p:pic>
        <p:nvPicPr>
          <p:cNvPr id="14" name="Picture 13">
            <a:extLst>
              <a:ext uri="{FF2B5EF4-FFF2-40B4-BE49-F238E27FC236}">
                <a16:creationId xmlns:a16="http://schemas.microsoft.com/office/drawing/2014/main" id="{3FBAA84C-B0D0-4A4A-89A2-3633E47E0AE6}"/>
              </a:ext>
            </a:extLst>
          </p:cNvPr>
          <p:cNvPicPr>
            <a:picLocks noChangeAspect="1"/>
          </p:cNvPicPr>
          <p:nvPr/>
        </p:nvPicPr>
        <p:blipFill>
          <a:blip r:embed="rId6"/>
          <a:stretch>
            <a:fillRect/>
          </a:stretch>
        </p:blipFill>
        <p:spPr>
          <a:xfrm>
            <a:off x="3126141" y="3481016"/>
            <a:ext cx="2891717" cy="3318973"/>
          </a:xfrm>
          <a:prstGeom prst="rect">
            <a:avLst/>
          </a:prstGeom>
        </p:spPr>
      </p:pic>
      <p:pic>
        <p:nvPicPr>
          <p:cNvPr id="15" name="Picture 14">
            <a:extLst>
              <a:ext uri="{FF2B5EF4-FFF2-40B4-BE49-F238E27FC236}">
                <a16:creationId xmlns:a16="http://schemas.microsoft.com/office/drawing/2014/main" id="{E0FAD037-EBEE-4DC1-AFF1-4B1010DCACA0}"/>
              </a:ext>
            </a:extLst>
          </p:cNvPr>
          <p:cNvPicPr>
            <a:picLocks noChangeAspect="1"/>
          </p:cNvPicPr>
          <p:nvPr/>
        </p:nvPicPr>
        <p:blipFill>
          <a:blip r:embed="rId7"/>
          <a:stretch>
            <a:fillRect/>
          </a:stretch>
        </p:blipFill>
        <p:spPr>
          <a:xfrm>
            <a:off x="6046053" y="3519129"/>
            <a:ext cx="3049942" cy="1786395"/>
          </a:xfrm>
          <a:prstGeom prst="rect">
            <a:avLst/>
          </a:prstGeom>
        </p:spPr>
      </p:pic>
      <p:graphicFrame>
        <p:nvGraphicFramePr>
          <p:cNvPr id="16" name="Table 16">
            <a:extLst>
              <a:ext uri="{FF2B5EF4-FFF2-40B4-BE49-F238E27FC236}">
                <a16:creationId xmlns:a16="http://schemas.microsoft.com/office/drawing/2014/main" id="{D8B2732C-7822-4984-9522-5F5B178168A3}"/>
              </a:ext>
            </a:extLst>
          </p:cNvPr>
          <p:cNvGraphicFramePr>
            <a:graphicFrameLocks noGrp="1"/>
          </p:cNvGraphicFramePr>
          <p:nvPr>
            <p:ph idx="1"/>
          </p:nvPr>
        </p:nvGraphicFramePr>
        <p:xfrm>
          <a:off x="1331640"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FN=2</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TP=1</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7" name="Table 16">
            <a:extLst>
              <a:ext uri="{FF2B5EF4-FFF2-40B4-BE49-F238E27FC236}">
                <a16:creationId xmlns:a16="http://schemas.microsoft.com/office/drawing/2014/main" id="{045FE403-80DE-4442-A557-CCF5880F5424}"/>
              </a:ext>
            </a:extLst>
          </p:cNvPr>
          <p:cNvGraphicFramePr>
            <a:graphicFrameLocks/>
          </p:cNvGraphicFramePr>
          <p:nvPr/>
        </p:nvGraphicFramePr>
        <p:xfrm>
          <a:off x="4545579"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8" name="Table 17">
            <a:extLst>
              <a:ext uri="{FF2B5EF4-FFF2-40B4-BE49-F238E27FC236}">
                <a16:creationId xmlns:a16="http://schemas.microsoft.com/office/drawing/2014/main" id="{07662B7A-2972-4C4A-82B2-0AFA1AD60AEA}"/>
              </a:ext>
            </a:extLst>
          </p:cNvPr>
          <p:cNvGraphicFramePr>
            <a:graphicFrameLocks/>
          </p:cNvGraphicFramePr>
          <p:nvPr/>
        </p:nvGraphicFramePr>
        <p:xfrm>
          <a:off x="7597513"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FP=1</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9" name="Table 18">
            <a:extLst>
              <a:ext uri="{FF2B5EF4-FFF2-40B4-BE49-F238E27FC236}">
                <a16:creationId xmlns:a16="http://schemas.microsoft.com/office/drawing/2014/main" id="{C1088A73-0157-44AB-8C3C-C7BA3C7329D8}"/>
              </a:ext>
            </a:extLst>
          </p:cNvPr>
          <p:cNvGraphicFramePr>
            <a:graphicFrameLocks/>
          </p:cNvGraphicFramePr>
          <p:nvPr/>
        </p:nvGraphicFramePr>
        <p:xfrm>
          <a:off x="1611549" y="5661248"/>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20" name="Table 19">
            <a:extLst>
              <a:ext uri="{FF2B5EF4-FFF2-40B4-BE49-F238E27FC236}">
                <a16:creationId xmlns:a16="http://schemas.microsoft.com/office/drawing/2014/main" id="{55F0BC10-1C00-4B8B-86DB-B1B18D34490E}"/>
              </a:ext>
            </a:extLst>
          </p:cNvPr>
          <p:cNvGraphicFramePr>
            <a:graphicFrameLocks/>
          </p:cNvGraphicFramePr>
          <p:nvPr/>
        </p:nvGraphicFramePr>
        <p:xfrm>
          <a:off x="5320264" y="5858579"/>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FN=0</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TP=3</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9E39DC-B86E-4BD6-A263-561C1C0DD861}"/>
                  </a:ext>
                </a:extLst>
              </p:cNvPr>
              <p:cNvSpPr txBox="1"/>
              <p:nvPr/>
            </p:nvSpPr>
            <p:spPr>
              <a:xfrm>
                <a:off x="7123384" y="5867407"/>
                <a:ext cx="1944416" cy="8788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Precision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den>
                    </m:f>
                  </m:oMath>
                </a14:m>
                <a:endParaRPr lang="en-US" dirty="0"/>
              </a:p>
              <a:p>
                <a:r>
                  <a:rPr lang="en-US" dirty="0"/>
                  <a:t>Recall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𝐹𝑁</m:t>
                        </m:r>
                      </m:den>
                    </m:f>
                  </m:oMath>
                </a14:m>
                <a:endParaRPr lang="en-SE" dirty="0"/>
              </a:p>
            </p:txBody>
          </p:sp>
        </mc:Choice>
        <mc:Fallback xmlns="">
          <p:sp>
            <p:nvSpPr>
              <p:cNvPr id="22" name="TextBox 21">
                <a:extLst>
                  <a:ext uri="{FF2B5EF4-FFF2-40B4-BE49-F238E27FC236}">
                    <a16:creationId xmlns:a16="http://schemas.microsoft.com/office/drawing/2014/main" id="{889E39DC-B86E-4BD6-A263-561C1C0DD861}"/>
                  </a:ext>
                </a:extLst>
              </p:cNvPr>
              <p:cNvSpPr txBox="1">
                <a:spLocks noRot="1" noChangeAspect="1" noMove="1" noResize="1" noEditPoints="1" noAdjustHandles="1" noChangeArrowheads="1" noChangeShapeType="1" noTextEdit="1"/>
              </p:cNvSpPr>
              <p:nvPr/>
            </p:nvSpPr>
            <p:spPr>
              <a:xfrm>
                <a:off x="7123384" y="5867407"/>
                <a:ext cx="1944416" cy="878830"/>
              </a:xfrm>
              <a:prstGeom prst="rect">
                <a:avLst/>
              </a:prstGeom>
              <a:blipFill>
                <a:blip r:embed="rId8"/>
                <a:stretch>
                  <a:fillRect/>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541728B1-86C6-4CCF-AF87-AAEAC234E45C}"/>
              </a:ext>
            </a:extLst>
          </p:cNvPr>
          <p:cNvPicPr>
            <a:picLocks noChangeAspect="1"/>
          </p:cNvPicPr>
          <p:nvPr/>
        </p:nvPicPr>
        <p:blipFill>
          <a:blip r:embed="rId9"/>
          <a:stretch>
            <a:fillRect/>
          </a:stretch>
        </p:blipFill>
        <p:spPr>
          <a:xfrm>
            <a:off x="2131294" y="846619"/>
            <a:ext cx="704948" cy="447737"/>
          </a:xfrm>
          <a:prstGeom prst="rect">
            <a:avLst/>
          </a:prstGeom>
        </p:spPr>
      </p:pic>
      <p:sp>
        <p:nvSpPr>
          <p:cNvPr id="9" name="TextBox 8">
            <a:extLst>
              <a:ext uri="{FF2B5EF4-FFF2-40B4-BE49-F238E27FC236}">
                <a16:creationId xmlns:a16="http://schemas.microsoft.com/office/drawing/2014/main" id="{AA86A2F0-D230-40F3-A40F-1843273BE40D}"/>
              </a:ext>
            </a:extLst>
          </p:cNvPr>
          <p:cNvSpPr txBox="1"/>
          <p:nvPr/>
        </p:nvSpPr>
        <p:spPr>
          <a:xfrm>
            <a:off x="2483769" y="1340768"/>
            <a:ext cx="475252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If you have  a 3rd GT box that is not matched by any detection, then </a:t>
            </a:r>
            <a:r>
              <a:rPr lang="en-US"/>
              <a:t>it is FN</a:t>
            </a:r>
            <a:r>
              <a:rPr lang="en-US" dirty="0"/>
              <a:t>. But I don’t see any possible TN</a:t>
            </a:r>
            <a:endParaRPr lang="en-SE" dirty="0"/>
          </a:p>
        </p:txBody>
      </p:sp>
    </p:spTree>
    <p:extLst>
      <p:ext uri="{BB962C8B-B14F-4D97-AF65-F5344CB8AC3E}">
        <p14:creationId xmlns:p14="http://schemas.microsoft.com/office/powerpoint/2010/main" val="3235543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3153-C315-4CF3-A05A-9EBF6769FCDE}"/>
              </a:ext>
            </a:extLst>
          </p:cNvPr>
          <p:cNvSpPr>
            <a:spLocks noGrp="1"/>
          </p:cNvSpPr>
          <p:nvPr>
            <p:ph type="title"/>
          </p:nvPr>
        </p:nvSpPr>
        <p:spPr/>
        <p:txBody>
          <a:bodyPr/>
          <a:lstStyle/>
          <a:p>
            <a:r>
              <a:rPr lang="en-US" dirty="0"/>
              <a:t>Iterative Policy Evaluation Results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067C1-C130-4AEA-A0FB-D03CE13B49E5}"/>
                  </a:ext>
                </a:extLst>
              </p:cNvPr>
              <p:cNvSpPr>
                <a:spLocks noGrp="1"/>
              </p:cNvSpPr>
              <p:nvPr>
                <p:ph idx="1"/>
              </p:nvPr>
            </p:nvSpPr>
            <p:spPr>
              <a:xfrm>
                <a:off x="457200" y="980729"/>
                <a:ext cx="8229600" cy="2143472"/>
              </a:xfrm>
            </p:spPr>
            <p:txBody>
              <a:bodyPr>
                <a:normAutofit fontScale="47500" lnSpcReduction="20000"/>
              </a:bodyPr>
              <a:lstStyle/>
              <a:p>
                <a:r>
                  <a:rPr lang="en-US" dirty="0"/>
                  <a:t>Figure 4.1: Convergence of iterative policy evaluation on a small </a:t>
                </a:r>
                <a:r>
                  <a:rPr lang="en-US" dirty="0" err="1"/>
                  <a:t>gridworld</a:t>
                </a:r>
                <a:r>
                  <a:rPr lang="en-US" dirty="0"/>
                  <a:t> with the random policy (all actions equally likely). The left column is the sequence of approximations of the state-value function. The right column is the sequence of greedy policies corresponding to the value function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estimates (arrows are shown for all actions achieving the max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All policies after </a:t>
                </a:r>
                <a14:m>
                  <m:oMath xmlns:m="http://schemas.openxmlformats.org/officeDocument/2006/math">
                    <m:r>
                      <a:rPr lang="en-US" b="0" i="1" dirty="0" smtClean="0">
                        <a:latin typeface="Cambria Math" panose="02040503050406030204" pitchFamily="18" charset="0"/>
                      </a:rPr>
                      <m:t>𝑘</m:t>
                    </m:r>
                    <m:r>
                      <a:rPr lang="en-US" b="0" i="1" dirty="0" smtClean="0">
                        <a:latin typeface="Cambria Math" panose="02040503050406030204" pitchFamily="18" charset="0"/>
                      </a:rPr>
                      <m:t>=3</m:t>
                    </m:r>
                  </m:oMath>
                </a14:m>
                <a:r>
                  <a:rPr lang="en-US" dirty="0"/>
                  <a:t> iterations are optimal. </a:t>
                </a:r>
              </a:p>
              <a:p>
                <a:r>
                  <a:rPr lang="en-US" dirty="0"/>
                  <a:t>Note that we are not updating the policy (always the random policy) across iterations. If you follow the greedy action at the current step, then follow the random policy in the future, then it is better than following the random policy from the current step. </a:t>
                </a:r>
              </a:p>
              <a:p>
                <a:r>
                  <a:rPr lang="en-US" dirty="0" err="1">
                    <a:solidFill>
                      <a:srgbClr val="C00000"/>
                    </a:solidFill>
                  </a:rPr>
                  <a:t>Zgu</a:t>
                </a:r>
                <a:r>
                  <a:rPr lang="en-US" dirty="0">
                    <a:solidFill>
                      <a:srgbClr val="C00000"/>
                    </a:solidFill>
                  </a:rPr>
                  <a:t>: so this is different from p. 31 PI example, where policy is updated at each iteration. Here policy is always random, but how can you get optimal policy without updating the policy for PE?</a:t>
                </a:r>
              </a:p>
            </p:txBody>
          </p:sp>
        </mc:Choice>
        <mc:Fallback xmlns="">
          <p:sp>
            <p:nvSpPr>
              <p:cNvPr id="3" name="Content Placeholder 2">
                <a:extLst>
                  <a:ext uri="{FF2B5EF4-FFF2-40B4-BE49-F238E27FC236}">
                    <a16:creationId xmlns:a16="http://schemas.microsoft.com/office/drawing/2014/main" id="{C2C067C1-C130-4AEA-A0FB-D03CE13B49E5}"/>
                  </a:ext>
                </a:extLst>
              </p:cNvPr>
              <p:cNvSpPr>
                <a:spLocks noGrp="1" noRot="1" noChangeAspect="1" noMove="1" noResize="1" noEditPoints="1" noAdjustHandles="1" noChangeArrowheads="1" noChangeShapeType="1" noTextEdit="1"/>
              </p:cNvSpPr>
              <p:nvPr>
                <p:ph idx="1"/>
              </p:nvPr>
            </p:nvSpPr>
            <p:spPr>
              <a:xfrm>
                <a:off x="457200" y="980729"/>
                <a:ext cx="8229600" cy="2143472"/>
              </a:xfrm>
              <a:blipFill>
                <a:blip r:embed="rId3"/>
                <a:stretch>
                  <a:fillRect l="-222" t="-2273" r="-51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3663906-32AF-4120-8C5E-8BBBF44E83F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14</a:t>
            </a:fld>
            <a:endParaRPr lang="en-US" altLang="zh-CN"/>
          </a:p>
        </p:txBody>
      </p:sp>
      <p:pic>
        <p:nvPicPr>
          <p:cNvPr id="5" name="Picture 4">
            <a:extLst>
              <a:ext uri="{FF2B5EF4-FFF2-40B4-BE49-F238E27FC236}">
                <a16:creationId xmlns:a16="http://schemas.microsoft.com/office/drawing/2014/main" id="{5ADE55B3-4D68-44EE-8BF0-F1EB3FC2C524}"/>
              </a:ext>
            </a:extLst>
          </p:cNvPr>
          <p:cNvPicPr>
            <a:picLocks noChangeAspect="1"/>
          </p:cNvPicPr>
          <p:nvPr/>
        </p:nvPicPr>
        <p:blipFill>
          <a:blip r:embed="rId4"/>
          <a:stretch>
            <a:fillRect/>
          </a:stretch>
        </p:blipFill>
        <p:spPr>
          <a:xfrm>
            <a:off x="-31102" y="3048000"/>
            <a:ext cx="4469390" cy="3563329"/>
          </a:xfrm>
          <a:prstGeom prst="rect">
            <a:avLst/>
          </a:prstGeom>
        </p:spPr>
      </p:pic>
      <p:pic>
        <p:nvPicPr>
          <p:cNvPr id="6" name="Picture 5">
            <a:extLst>
              <a:ext uri="{FF2B5EF4-FFF2-40B4-BE49-F238E27FC236}">
                <a16:creationId xmlns:a16="http://schemas.microsoft.com/office/drawing/2014/main" id="{24E9037D-16F2-46D4-8F9F-C961FDAD1D35}"/>
              </a:ext>
            </a:extLst>
          </p:cNvPr>
          <p:cNvPicPr>
            <a:picLocks noChangeAspect="1"/>
          </p:cNvPicPr>
          <p:nvPr/>
        </p:nvPicPr>
        <p:blipFill>
          <a:blip r:embed="rId5"/>
          <a:stretch>
            <a:fillRect/>
          </a:stretch>
        </p:blipFill>
        <p:spPr>
          <a:xfrm>
            <a:off x="4438288" y="3562903"/>
            <a:ext cx="4427838" cy="3048426"/>
          </a:xfrm>
          <a:prstGeom prst="rect">
            <a:avLst/>
          </a:prstGeom>
        </p:spPr>
      </p:pic>
    </p:spTree>
    <p:extLst>
      <p:ext uri="{BB962C8B-B14F-4D97-AF65-F5344CB8AC3E}">
        <p14:creationId xmlns:p14="http://schemas.microsoft.com/office/powerpoint/2010/main" val="15245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Shape 457">
            <a:extLst>
              <a:ext uri="{FF2B5EF4-FFF2-40B4-BE49-F238E27FC236}">
                <a16:creationId xmlns:a16="http://schemas.microsoft.com/office/drawing/2014/main" id="{D5BCC86E-4D8C-494A-8B6F-64F48FC893CA}"/>
              </a:ext>
            </a:extLst>
          </p:cNvPr>
          <p:cNvCxnSpPr>
            <a:cxnSpLocks/>
            <a:endCxn id="72" idx="0"/>
          </p:cNvCxnSpPr>
          <p:nvPr/>
        </p:nvCxnSpPr>
        <p:spPr>
          <a:xfrm>
            <a:off x="1988239" y="4854082"/>
            <a:ext cx="0" cy="602428"/>
          </a:xfrm>
          <a:prstGeom prst="straightConnector1">
            <a:avLst/>
          </a:prstGeom>
          <a:noFill/>
          <a:ln w="25400" cap="flat" cmpd="sng">
            <a:solidFill>
              <a:srgbClr val="52ADC8"/>
            </a:solidFill>
            <a:prstDash val="solid"/>
            <a:round/>
            <a:headEnd type="none" w="lg" len="lg"/>
            <a:tailEnd type="none" w="lg" len="lg"/>
          </a:ln>
        </p:spPr>
      </p:cxnSp>
      <p:cxnSp>
        <p:nvCxnSpPr>
          <p:cNvPr id="73" name="Shape 457">
            <a:extLst>
              <a:ext uri="{FF2B5EF4-FFF2-40B4-BE49-F238E27FC236}">
                <a16:creationId xmlns:a16="http://schemas.microsoft.com/office/drawing/2014/main" id="{F4A585DD-F444-4260-886E-115C477BF043}"/>
              </a:ext>
            </a:extLst>
          </p:cNvPr>
          <p:cNvCxnSpPr>
            <a:cxnSpLocks/>
            <a:endCxn id="74" idx="0"/>
          </p:cNvCxnSpPr>
          <p:nvPr/>
        </p:nvCxnSpPr>
        <p:spPr>
          <a:xfrm>
            <a:off x="2380740" y="4854082"/>
            <a:ext cx="0" cy="602428"/>
          </a:xfrm>
          <a:prstGeom prst="straightConnector1">
            <a:avLst/>
          </a:prstGeom>
          <a:noFill/>
          <a:ln w="25400" cap="flat" cmpd="sng">
            <a:solidFill>
              <a:srgbClr val="52ADC8"/>
            </a:solidFill>
            <a:prstDash val="solid"/>
            <a:round/>
            <a:headEnd type="none" w="lg" len="lg"/>
            <a:tailEnd type="none" w="lg" len="lg"/>
          </a:ln>
        </p:spPr>
      </p:cxnSp>
      <p:cxnSp>
        <p:nvCxnSpPr>
          <p:cNvPr id="69" name="Shape 457">
            <a:extLst>
              <a:ext uri="{FF2B5EF4-FFF2-40B4-BE49-F238E27FC236}">
                <a16:creationId xmlns:a16="http://schemas.microsoft.com/office/drawing/2014/main" id="{7C6FAD01-A53D-4274-BEE1-40974EE1722A}"/>
              </a:ext>
            </a:extLst>
          </p:cNvPr>
          <p:cNvCxnSpPr>
            <a:cxnSpLocks/>
            <a:endCxn id="70" idx="0"/>
          </p:cNvCxnSpPr>
          <p:nvPr/>
        </p:nvCxnSpPr>
        <p:spPr>
          <a:xfrm>
            <a:off x="2739877" y="4869160"/>
            <a:ext cx="0" cy="602428"/>
          </a:xfrm>
          <a:prstGeom prst="straightConnector1">
            <a:avLst/>
          </a:prstGeom>
          <a:noFill/>
          <a:ln w="25400" cap="flat" cmpd="sng">
            <a:solidFill>
              <a:srgbClr val="52ADC8"/>
            </a:solidFill>
            <a:prstDash val="solid"/>
            <a:round/>
            <a:headEnd type="none" w="lg" len="lg"/>
            <a:tailEnd type="none" w="lg" len="lg"/>
          </a:ln>
        </p:spPr>
      </p:cxnSp>
      <p:sp>
        <p:nvSpPr>
          <p:cNvPr id="2" name="Title 1">
            <a:extLst>
              <a:ext uri="{FF2B5EF4-FFF2-40B4-BE49-F238E27FC236}">
                <a16:creationId xmlns:a16="http://schemas.microsoft.com/office/drawing/2014/main" id="{45E9DE83-486C-4C4A-935D-E6C2939940DD}"/>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05CFDD98-0235-496B-A28C-53D8E5164A52}"/>
              </a:ext>
            </a:extLst>
          </p:cNvPr>
          <p:cNvSpPr>
            <a:spLocks noGrp="1"/>
          </p:cNvSpPr>
          <p:nvPr>
            <p:ph idx="1"/>
          </p:nvPr>
        </p:nvSpPr>
        <p:spPr>
          <a:xfrm>
            <a:off x="152400" y="1285860"/>
            <a:ext cx="8839200" cy="111275"/>
          </a:xfrm>
        </p:spPr>
        <p:txBody>
          <a:bodyPr>
            <a:normAutofit fontScale="25000" lnSpcReduction="20000"/>
          </a:bodyPr>
          <a:lstStyle/>
          <a:p>
            <a:endParaRPr lang="en-SE"/>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2894F2-DD17-47AD-B91F-01403619D223}"/>
                  </a:ext>
                </a:extLst>
              </p:cNvPr>
              <p:cNvSpPr txBox="1"/>
              <p:nvPr/>
            </p:nvSpPr>
            <p:spPr>
              <a:xfrm>
                <a:off x="7047444" y="522179"/>
                <a:ext cx="2169387" cy="707886"/>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𝜋</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e>
                      <m:e>
                        <m:r>
                          <a:rPr lang="en-US" sz="2000" b="0" i="1" smtClean="0">
                            <a:latin typeface="Cambria Math" panose="02040503050406030204" pitchFamily="18" charset="0"/>
                          </a:rPr>
                          <m:t>𝑠</m:t>
                        </m:r>
                      </m:e>
                    </m:d>
                  </m:oMath>
                </a14:m>
                <a:r>
                  <a:rPr lang="en-US" sz="2000" dirty="0"/>
                  <a:t>: agent takes action </a:t>
                </a:r>
                <a14:m>
                  <m:oMath xmlns:m="http://schemas.openxmlformats.org/officeDocument/2006/math">
                    <m:r>
                      <a:rPr lang="en-US" sz="2000" b="0" i="1" smtClean="0">
                        <a:latin typeface="Cambria Math" panose="02040503050406030204" pitchFamily="18" charset="0"/>
                      </a:rPr>
                      <m:t>𝑎</m:t>
                    </m:r>
                  </m:oMath>
                </a14:m>
                <a:r>
                  <a:rPr lang="en-US" sz="2000" dirty="0"/>
                  <a:t> </a:t>
                </a:r>
                <a:endParaRPr lang="en-SE" sz="2000" dirty="0"/>
              </a:p>
            </p:txBody>
          </p:sp>
        </mc:Choice>
        <mc:Fallback xmlns="">
          <p:sp>
            <p:nvSpPr>
              <p:cNvPr id="4" name="TextBox 3">
                <a:extLst>
                  <a:ext uri="{FF2B5EF4-FFF2-40B4-BE49-F238E27FC236}">
                    <a16:creationId xmlns:a16="http://schemas.microsoft.com/office/drawing/2014/main" id="{622894F2-DD17-47AD-B91F-01403619D223}"/>
                  </a:ext>
                </a:extLst>
              </p:cNvPr>
              <p:cNvSpPr txBox="1">
                <a:spLocks noRot="1" noChangeAspect="1" noMove="1" noResize="1" noEditPoints="1" noAdjustHandles="1" noChangeArrowheads="1" noChangeShapeType="1" noTextEdit="1"/>
              </p:cNvSpPr>
              <p:nvPr/>
            </p:nvSpPr>
            <p:spPr>
              <a:xfrm>
                <a:off x="7047444" y="522179"/>
                <a:ext cx="2169387" cy="707886"/>
              </a:xfrm>
              <a:prstGeom prst="rect">
                <a:avLst/>
              </a:prstGeom>
              <a:blipFill>
                <a:blip r:embed="rId2"/>
                <a:stretch>
                  <a:fillRect l="-2809" t="-5172" b="-14655"/>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59A87C-E62C-431F-99BD-6EEDF680A458}"/>
                  </a:ext>
                </a:extLst>
              </p:cNvPr>
              <p:cNvSpPr txBox="1"/>
              <p:nvPr/>
            </p:nvSpPr>
            <p:spPr>
              <a:xfrm>
                <a:off x="7065338" y="1239024"/>
                <a:ext cx="2133601" cy="1323439"/>
              </a:xfrm>
              <a:prstGeom prst="rect">
                <a:avLst/>
              </a:prstGeom>
              <a:noFill/>
            </p:spPr>
            <p:txBody>
              <a:bodyPr wrap="square" rtlCol="0">
                <a:spAutoFit/>
              </a:bodyPr>
              <a:lstStyle/>
              <a:p>
                <a14:m>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e>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e>
                    </m:d>
                  </m:oMath>
                </a14:m>
                <a:r>
                  <a:rPr lang="en-US" sz="2000" dirty="0"/>
                  <a:t>: env gives reward </a:t>
                </a:r>
                <a14:m>
                  <m:oMath xmlns:m="http://schemas.openxmlformats.org/officeDocument/2006/math">
                    <m:r>
                      <a:rPr lang="en-US" sz="2000" b="0" i="1" smtClean="0">
                        <a:latin typeface="Cambria Math" panose="02040503050406030204" pitchFamily="18" charset="0"/>
                      </a:rPr>
                      <m:t>𝑟</m:t>
                    </m:r>
                  </m:oMath>
                </a14:m>
                <a:r>
                  <a:rPr lang="en-US" sz="2000" dirty="0"/>
                  <a:t> and moves agent to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oMath>
                </a14:m>
                <a:endParaRPr lang="en-SE" sz="2000" dirty="0"/>
              </a:p>
            </p:txBody>
          </p:sp>
        </mc:Choice>
        <mc:Fallback xmlns="">
          <p:sp>
            <p:nvSpPr>
              <p:cNvPr id="5" name="TextBox 4">
                <a:extLst>
                  <a:ext uri="{FF2B5EF4-FFF2-40B4-BE49-F238E27FC236}">
                    <a16:creationId xmlns:a16="http://schemas.microsoft.com/office/drawing/2014/main" id="{B359A87C-E62C-431F-99BD-6EEDF680A458}"/>
                  </a:ext>
                </a:extLst>
              </p:cNvPr>
              <p:cNvSpPr txBox="1">
                <a:spLocks noRot="1" noChangeAspect="1" noMove="1" noResize="1" noEditPoints="1" noAdjustHandles="1" noChangeArrowheads="1" noChangeShapeType="1" noTextEdit="1"/>
              </p:cNvSpPr>
              <p:nvPr/>
            </p:nvSpPr>
            <p:spPr>
              <a:xfrm>
                <a:off x="7065338" y="1239024"/>
                <a:ext cx="2133601" cy="1323439"/>
              </a:xfrm>
              <a:prstGeom prst="rect">
                <a:avLst/>
              </a:prstGeom>
              <a:blipFill>
                <a:blip r:embed="rId3"/>
                <a:stretch>
                  <a:fillRect l="-2857" t="-2304" r="-5143"/>
                </a:stretch>
              </a:blipFill>
            </p:spPr>
            <p:txBody>
              <a:bodyPr/>
              <a:lstStyle/>
              <a:p>
                <a:r>
                  <a:rPr lang="en-SE">
                    <a:noFill/>
                  </a:rPr>
                  <a:t> </a:t>
                </a:r>
              </a:p>
            </p:txBody>
          </p:sp>
        </mc:Fallback>
      </mc:AlternateContent>
      <p:cxnSp>
        <p:nvCxnSpPr>
          <p:cNvPr id="6" name="Straight Arrow Connector 5">
            <a:extLst>
              <a:ext uri="{FF2B5EF4-FFF2-40B4-BE49-F238E27FC236}">
                <a16:creationId xmlns:a16="http://schemas.microsoft.com/office/drawing/2014/main" id="{71EA4102-8030-4373-9FF2-8B083B660BDD}"/>
              </a:ext>
            </a:extLst>
          </p:cNvPr>
          <p:cNvCxnSpPr>
            <a:cxnSpLocks/>
          </p:cNvCxnSpPr>
          <p:nvPr/>
        </p:nvCxnSpPr>
        <p:spPr bwMode="auto">
          <a:xfrm flipH="1">
            <a:off x="6299668" y="1123096"/>
            <a:ext cx="674945" cy="408125"/>
          </a:xfrm>
          <a:prstGeom prst="straightConnector1">
            <a:avLst/>
          </a:prstGeom>
          <a:noFill/>
          <a:ln w="25400" cap="flat" cmpd="sng" algn="ctr">
            <a:solidFill>
              <a:srgbClr val="C00000"/>
            </a:solidFill>
            <a:prstDash val="solid"/>
            <a:round/>
            <a:headEnd type="none" w="med" len="med"/>
            <a:tailEnd type="triangle"/>
          </a:ln>
          <a:effectLst/>
        </p:spPr>
      </p:cxnSp>
      <p:cxnSp>
        <p:nvCxnSpPr>
          <p:cNvPr id="7" name="Straight Arrow Connector 6">
            <a:extLst>
              <a:ext uri="{FF2B5EF4-FFF2-40B4-BE49-F238E27FC236}">
                <a16:creationId xmlns:a16="http://schemas.microsoft.com/office/drawing/2014/main" id="{645AEE30-E8AB-41F1-B178-B0EC30AD7154}"/>
              </a:ext>
            </a:extLst>
          </p:cNvPr>
          <p:cNvCxnSpPr>
            <a:cxnSpLocks/>
          </p:cNvCxnSpPr>
          <p:nvPr/>
        </p:nvCxnSpPr>
        <p:spPr bwMode="auto">
          <a:xfrm flipH="1">
            <a:off x="6713303" y="1900743"/>
            <a:ext cx="379190" cy="254944"/>
          </a:xfrm>
          <a:prstGeom prst="straightConnector1">
            <a:avLst/>
          </a:prstGeom>
          <a:noFill/>
          <a:ln w="25400" cap="flat" cmpd="sng" algn="ctr">
            <a:solidFill>
              <a:srgbClr val="C00000"/>
            </a:solidFill>
            <a:prstDash val="solid"/>
            <a:round/>
            <a:headEnd type="none" w="med" len="med"/>
            <a:tailEnd type="triangle"/>
          </a:ln>
          <a:effectLst/>
        </p:spPr>
      </p:cxnSp>
      <p:grpSp>
        <p:nvGrpSpPr>
          <p:cNvPr id="8" name="Group 7">
            <a:extLst>
              <a:ext uri="{FF2B5EF4-FFF2-40B4-BE49-F238E27FC236}">
                <a16:creationId xmlns:a16="http://schemas.microsoft.com/office/drawing/2014/main" id="{1383A769-240A-4B9D-82D2-84C0681BC30F}"/>
              </a:ext>
            </a:extLst>
          </p:cNvPr>
          <p:cNvGrpSpPr/>
          <p:nvPr/>
        </p:nvGrpSpPr>
        <p:grpSpPr>
          <a:xfrm>
            <a:off x="4343400" y="864158"/>
            <a:ext cx="2683156" cy="2190541"/>
            <a:chOff x="3112689" y="3534139"/>
            <a:chExt cx="2683156" cy="2190541"/>
          </a:xfrm>
        </p:grpSpPr>
        <p:grpSp>
          <p:nvGrpSpPr>
            <p:cNvPr id="9" name="Group 8">
              <a:extLst>
                <a:ext uri="{FF2B5EF4-FFF2-40B4-BE49-F238E27FC236}">
                  <a16:creationId xmlns:a16="http://schemas.microsoft.com/office/drawing/2014/main" id="{E038452C-1961-4BB9-A50A-9908F579030F}"/>
                </a:ext>
              </a:extLst>
            </p:cNvPr>
            <p:cNvGrpSpPr/>
            <p:nvPr/>
          </p:nvGrpSpPr>
          <p:grpSpPr>
            <a:xfrm>
              <a:off x="3590310" y="3782139"/>
              <a:ext cx="2205535" cy="1637740"/>
              <a:chOff x="1383845" y="2000896"/>
              <a:chExt cx="1729274" cy="1284088"/>
            </a:xfrm>
          </p:grpSpPr>
          <p:cxnSp>
            <p:nvCxnSpPr>
              <p:cNvPr id="14" name="Shape 457">
                <a:extLst>
                  <a:ext uri="{FF2B5EF4-FFF2-40B4-BE49-F238E27FC236}">
                    <a16:creationId xmlns:a16="http://schemas.microsoft.com/office/drawing/2014/main" id="{7A53D041-F5DB-49BE-8C8D-D68DD2138A1D}"/>
                  </a:ext>
                </a:extLst>
              </p:cNvPr>
              <p:cNvCxnSpPr/>
              <p:nvPr/>
            </p:nvCxnSpPr>
            <p:spPr>
              <a:xfrm flipH="1">
                <a:off x="2482560" y="2623064"/>
                <a:ext cx="207976" cy="661920"/>
              </a:xfrm>
              <a:prstGeom prst="straightConnector1">
                <a:avLst/>
              </a:prstGeom>
              <a:noFill/>
              <a:ln w="25400" cap="flat" cmpd="sng">
                <a:solidFill>
                  <a:srgbClr val="52ADC8"/>
                </a:solidFill>
                <a:prstDash val="solid"/>
                <a:round/>
                <a:headEnd type="none" w="lg" len="lg"/>
                <a:tailEnd type="none" w="lg" len="lg"/>
              </a:ln>
            </p:spPr>
          </p:cxnSp>
          <p:cxnSp>
            <p:nvCxnSpPr>
              <p:cNvPr id="15" name="Shape 457">
                <a:extLst>
                  <a:ext uri="{FF2B5EF4-FFF2-40B4-BE49-F238E27FC236}">
                    <a16:creationId xmlns:a16="http://schemas.microsoft.com/office/drawing/2014/main" id="{4A780DDC-EFED-4569-9DB0-86B7696DC5A3}"/>
                  </a:ext>
                </a:extLst>
              </p:cNvPr>
              <p:cNvCxnSpPr/>
              <p:nvPr/>
            </p:nvCxnSpPr>
            <p:spPr>
              <a:xfrm>
                <a:off x="2353072" y="2000896"/>
                <a:ext cx="760047" cy="1284088"/>
              </a:xfrm>
              <a:prstGeom prst="straightConnector1">
                <a:avLst/>
              </a:prstGeom>
              <a:noFill/>
              <a:ln w="25400" cap="flat" cmpd="sng">
                <a:solidFill>
                  <a:srgbClr val="52ADC8"/>
                </a:solidFill>
                <a:prstDash val="solid"/>
                <a:round/>
                <a:headEnd type="none" w="lg" len="lg"/>
                <a:tailEnd type="none" w="lg" len="lg"/>
              </a:ln>
            </p:spPr>
          </p:cxnSp>
          <p:cxnSp>
            <p:nvCxnSpPr>
              <p:cNvPr id="16" name="Shape 457">
                <a:extLst>
                  <a:ext uri="{FF2B5EF4-FFF2-40B4-BE49-F238E27FC236}">
                    <a16:creationId xmlns:a16="http://schemas.microsoft.com/office/drawing/2014/main" id="{8979DAE3-49F2-4CD4-AC73-65DECBB06A89}"/>
                  </a:ext>
                </a:extLst>
              </p:cNvPr>
              <p:cNvCxnSpPr/>
              <p:nvPr/>
            </p:nvCxnSpPr>
            <p:spPr>
              <a:xfrm flipH="1">
                <a:off x="1383845" y="2000896"/>
                <a:ext cx="778706" cy="1284088"/>
              </a:xfrm>
              <a:prstGeom prst="straightConnector1">
                <a:avLst/>
              </a:prstGeom>
              <a:noFill/>
              <a:ln w="25400" cap="flat" cmpd="sng">
                <a:solidFill>
                  <a:srgbClr val="52ADC8"/>
                </a:solidFill>
                <a:prstDash val="solid"/>
                <a:round/>
                <a:headEnd type="none" w="lg" len="lg"/>
                <a:tailEnd type="none" w="lg" len="lg"/>
              </a:ln>
            </p:spPr>
          </p:cxnSp>
          <p:cxnSp>
            <p:nvCxnSpPr>
              <p:cNvPr id="17" name="Shape 457">
                <a:extLst>
                  <a:ext uri="{FF2B5EF4-FFF2-40B4-BE49-F238E27FC236}">
                    <a16:creationId xmlns:a16="http://schemas.microsoft.com/office/drawing/2014/main" id="{1C017FF4-5BB2-4E4E-A5FE-7496946F8167}"/>
                  </a:ext>
                </a:extLst>
              </p:cNvPr>
              <p:cNvCxnSpPr/>
              <p:nvPr/>
            </p:nvCxnSpPr>
            <p:spPr>
              <a:xfrm>
                <a:off x="1787729" y="2623064"/>
                <a:ext cx="244188" cy="661920"/>
              </a:xfrm>
              <a:prstGeom prst="straightConnector1">
                <a:avLst/>
              </a:prstGeom>
              <a:noFill/>
              <a:ln w="25400" cap="flat" cmpd="sng">
                <a:solidFill>
                  <a:srgbClr val="52ADC8"/>
                </a:solidFill>
                <a:prstDash val="solid"/>
                <a:round/>
                <a:headEnd type="none" w="lg" len="lg"/>
                <a:tailEnd type="none" w="lg" len="lg"/>
              </a:ln>
            </p:spPr>
          </p:cxnSp>
        </p:grpSp>
        <p:pic>
          <p:nvPicPr>
            <p:cNvPr id="10" name="Picture 9">
              <a:extLst>
                <a:ext uri="{FF2B5EF4-FFF2-40B4-BE49-F238E27FC236}">
                  <a16:creationId xmlns:a16="http://schemas.microsoft.com/office/drawing/2014/main" id="{84627B7C-D82E-4D0C-A7C3-01079A1E94C5}"/>
                </a:ext>
              </a:extLst>
            </p:cNvPr>
            <p:cNvPicPr>
              <a:picLocks noChangeAspect="1"/>
            </p:cNvPicPr>
            <p:nvPr/>
          </p:nvPicPr>
          <p:blipFill>
            <a:blip r:embed="rId4"/>
            <a:stretch>
              <a:fillRect/>
            </a:stretch>
          </p:blipFill>
          <p:spPr>
            <a:xfrm>
              <a:off x="3568605" y="4993687"/>
              <a:ext cx="165100" cy="165100"/>
            </a:xfrm>
            <a:prstGeom prst="rect">
              <a:avLst/>
            </a:prstGeom>
          </p:spPr>
        </p:pic>
        <p:pic>
          <p:nvPicPr>
            <p:cNvPr id="11" name="Picture 10">
              <a:extLst>
                <a:ext uri="{FF2B5EF4-FFF2-40B4-BE49-F238E27FC236}">
                  <a16:creationId xmlns:a16="http://schemas.microsoft.com/office/drawing/2014/main" id="{41822FEE-8202-4BA7-AF84-0E4117F42F8B}"/>
                </a:ext>
              </a:extLst>
            </p:cNvPr>
            <p:cNvPicPr>
              <a:picLocks noChangeAspect="1"/>
            </p:cNvPicPr>
            <p:nvPr/>
          </p:nvPicPr>
          <p:blipFill>
            <a:blip r:embed="rId5"/>
            <a:stretch>
              <a:fillRect/>
            </a:stretch>
          </p:blipFill>
          <p:spPr>
            <a:xfrm>
              <a:off x="3112689" y="5419880"/>
              <a:ext cx="241300" cy="304800"/>
            </a:xfrm>
            <a:prstGeom prst="rect">
              <a:avLst/>
            </a:prstGeom>
          </p:spPr>
        </p:pic>
        <p:pic>
          <p:nvPicPr>
            <p:cNvPr id="12" name="Picture 11">
              <a:extLst>
                <a:ext uri="{FF2B5EF4-FFF2-40B4-BE49-F238E27FC236}">
                  <a16:creationId xmlns:a16="http://schemas.microsoft.com/office/drawing/2014/main" id="{0AC02871-82D3-4B46-816C-B252BA17FA3F}"/>
                </a:ext>
              </a:extLst>
            </p:cNvPr>
            <p:cNvPicPr>
              <a:picLocks noChangeAspect="1"/>
            </p:cNvPicPr>
            <p:nvPr/>
          </p:nvPicPr>
          <p:blipFill>
            <a:blip r:embed="rId6"/>
            <a:stretch>
              <a:fillRect/>
            </a:stretch>
          </p:blipFill>
          <p:spPr>
            <a:xfrm>
              <a:off x="3621490" y="4496911"/>
              <a:ext cx="177800" cy="165100"/>
            </a:xfrm>
            <a:prstGeom prst="rect">
              <a:avLst/>
            </a:prstGeom>
          </p:spPr>
        </p:pic>
        <p:pic>
          <p:nvPicPr>
            <p:cNvPr id="13" name="Picture 12">
              <a:extLst>
                <a:ext uri="{FF2B5EF4-FFF2-40B4-BE49-F238E27FC236}">
                  <a16:creationId xmlns:a16="http://schemas.microsoft.com/office/drawing/2014/main" id="{5D1EB529-87F9-40AD-8BAD-568325CA46B8}"/>
                </a:ext>
              </a:extLst>
            </p:cNvPr>
            <p:cNvPicPr>
              <a:picLocks noChangeAspect="1"/>
            </p:cNvPicPr>
            <p:nvPr/>
          </p:nvPicPr>
          <p:blipFill>
            <a:blip r:embed="rId7"/>
            <a:stretch>
              <a:fillRect/>
            </a:stretch>
          </p:blipFill>
          <p:spPr>
            <a:xfrm>
              <a:off x="4312561" y="3534139"/>
              <a:ext cx="139700" cy="165100"/>
            </a:xfrm>
            <a:prstGeom prst="rect">
              <a:avLst/>
            </a:prstGeom>
          </p:spPr>
        </p:pic>
      </p:grpSp>
      <p:pic>
        <p:nvPicPr>
          <p:cNvPr id="18" name="Picture 17">
            <a:extLst>
              <a:ext uri="{FF2B5EF4-FFF2-40B4-BE49-F238E27FC236}">
                <a16:creationId xmlns:a16="http://schemas.microsoft.com/office/drawing/2014/main" id="{1A178584-8832-408B-8209-B9DFF89078E7}"/>
              </a:ext>
            </a:extLst>
          </p:cNvPr>
          <p:cNvPicPr>
            <a:picLocks noChangeAspect="1"/>
          </p:cNvPicPr>
          <p:nvPr/>
        </p:nvPicPr>
        <p:blipFill>
          <a:blip r:embed="rId8"/>
          <a:stretch>
            <a:fillRect/>
          </a:stretch>
        </p:blipFill>
        <p:spPr>
          <a:xfrm>
            <a:off x="7418127" y="2694822"/>
            <a:ext cx="850900" cy="381000"/>
          </a:xfrm>
          <a:prstGeom prst="rect">
            <a:avLst/>
          </a:prstGeom>
        </p:spPr>
      </p:pic>
      <p:pic>
        <p:nvPicPr>
          <p:cNvPr id="19" name="Picture 18">
            <a:extLst>
              <a:ext uri="{FF2B5EF4-FFF2-40B4-BE49-F238E27FC236}">
                <a16:creationId xmlns:a16="http://schemas.microsoft.com/office/drawing/2014/main" id="{92E03769-52EB-415B-A474-C032EB65329D}"/>
              </a:ext>
            </a:extLst>
          </p:cNvPr>
          <p:cNvPicPr>
            <a:picLocks noChangeAspect="1"/>
          </p:cNvPicPr>
          <p:nvPr/>
        </p:nvPicPr>
        <p:blipFill>
          <a:blip r:embed="rId9"/>
          <a:stretch>
            <a:fillRect/>
          </a:stretch>
        </p:blipFill>
        <p:spPr>
          <a:xfrm>
            <a:off x="6214091" y="760222"/>
            <a:ext cx="749300" cy="368300"/>
          </a:xfrm>
          <a:prstGeom prst="rect">
            <a:avLst/>
          </a:prstGeom>
        </p:spPr>
      </p:pic>
      <p:sp>
        <p:nvSpPr>
          <p:cNvPr id="20" name="Shape 452">
            <a:extLst>
              <a:ext uri="{FF2B5EF4-FFF2-40B4-BE49-F238E27FC236}">
                <a16:creationId xmlns:a16="http://schemas.microsoft.com/office/drawing/2014/main" id="{E6BC161A-3D33-4921-9EF0-20132E058D6B}"/>
              </a:ext>
            </a:extLst>
          </p:cNvPr>
          <p:cNvSpPr/>
          <p:nvPr/>
        </p:nvSpPr>
        <p:spPr>
          <a:xfrm>
            <a:off x="6344326" y="1699582"/>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 name="Circle">
            <a:extLst>
              <a:ext uri="{FF2B5EF4-FFF2-40B4-BE49-F238E27FC236}">
                <a16:creationId xmlns:a16="http://schemas.microsoft.com/office/drawing/2014/main" id="{909AEFD6-A254-4D0B-B5E6-CB301EF0882A}"/>
              </a:ext>
            </a:extLst>
          </p:cNvPr>
          <p:cNvSpPr/>
          <p:nvPr/>
        </p:nvSpPr>
        <p:spPr>
          <a:xfrm>
            <a:off x="5732335" y="703075"/>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 name="Circle">
            <a:extLst>
              <a:ext uri="{FF2B5EF4-FFF2-40B4-BE49-F238E27FC236}">
                <a16:creationId xmlns:a16="http://schemas.microsoft.com/office/drawing/2014/main" id="{9E12CF94-1CC3-40A5-8B74-423244AB32AB}"/>
              </a:ext>
            </a:extLst>
          </p:cNvPr>
          <p:cNvSpPr/>
          <p:nvPr/>
        </p:nvSpPr>
        <p:spPr>
          <a:xfrm>
            <a:off x="6802484" y="2659295"/>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 name="Circle">
            <a:extLst>
              <a:ext uri="{FF2B5EF4-FFF2-40B4-BE49-F238E27FC236}">
                <a16:creationId xmlns:a16="http://schemas.microsoft.com/office/drawing/2014/main" id="{EAEC7DFF-4747-4565-A934-B5CA5C3922B4}"/>
              </a:ext>
            </a:extLst>
          </p:cNvPr>
          <p:cNvSpPr/>
          <p:nvPr/>
        </p:nvSpPr>
        <p:spPr>
          <a:xfrm>
            <a:off x="6013005" y="2662984"/>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 name="Circle">
            <a:extLst>
              <a:ext uri="{FF2B5EF4-FFF2-40B4-BE49-F238E27FC236}">
                <a16:creationId xmlns:a16="http://schemas.microsoft.com/office/drawing/2014/main" id="{55FF744C-C860-4FCD-AE6C-A8B6461F4DD6}"/>
              </a:ext>
            </a:extLst>
          </p:cNvPr>
          <p:cNvSpPr/>
          <p:nvPr/>
        </p:nvSpPr>
        <p:spPr>
          <a:xfrm>
            <a:off x="5440174" y="2653737"/>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 name="Circle">
            <a:extLst>
              <a:ext uri="{FF2B5EF4-FFF2-40B4-BE49-F238E27FC236}">
                <a16:creationId xmlns:a16="http://schemas.microsoft.com/office/drawing/2014/main" id="{DD897DD2-F6B4-4E13-933D-9C255E7FCEC0}"/>
              </a:ext>
            </a:extLst>
          </p:cNvPr>
          <p:cNvSpPr/>
          <p:nvPr/>
        </p:nvSpPr>
        <p:spPr>
          <a:xfrm>
            <a:off x="4606001" y="2661994"/>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 name="Shape 452">
            <a:extLst>
              <a:ext uri="{FF2B5EF4-FFF2-40B4-BE49-F238E27FC236}">
                <a16:creationId xmlns:a16="http://schemas.microsoft.com/office/drawing/2014/main" id="{133D497A-FA6A-46EB-BC90-875BEA2715B5}"/>
              </a:ext>
            </a:extLst>
          </p:cNvPr>
          <p:cNvSpPr/>
          <p:nvPr/>
        </p:nvSpPr>
        <p:spPr>
          <a:xfrm>
            <a:off x="5190332" y="1715923"/>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38" name="Shape 457">
            <a:extLst>
              <a:ext uri="{FF2B5EF4-FFF2-40B4-BE49-F238E27FC236}">
                <a16:creationId xmlns:a16="http://schemas.microsoft.com/office/drawing/2014/main" id="{E4846FBE-D645-43FF-9928-E9DC08CD022F}"/>
              </a:ext>
            </a:extLst>
          </p:cNvPr>
          <p:cNvCxnSpPr>
            <a:cxnSpLocks/>
            <a:endCxn id="42" idx="1"/>
          </p:cNvCxnSpPr>
          <p:nvPr/>
        </p:nvCxnSpPr>
        <p:spPr>
          <a:xfrm>
            <a:off x="2304563" y="3982099"/>
            <a:ext cx="337465" cy="637749"/>
          </a:xfrm>
          <a:prstGeom prst="straightConnector1">
            <a:avLst/>
          </a:prstGeom>
          <a:noFill/>
          <a:ln w="25400" cap="flat" cmpd="sng">
            <a:solidFill>
              <a:srgbClr val="52ADC8"/>
            </a:solidFill>
            <a:prstDash val="solid"/>
            <a:round/>
            <a:headEnd type="none" w="lg" len="lg"/>
            <a:tailEnd type="none" w="lg" len="lg"/>
          </a:ln>
        </p:spPr>
      </p:cxnSp>
      <p:cxnSp>
        <p:nvCxnSpPr>
          <p:cNvPr id="39" name="Shape 457">
            <a:extLst>
              <a:ext uri="{FF2B5EF4-FFF2-40B4-BE49-F238E27FC236}">
                <a16:creationId xmlns:a16="http://schemas.microsoft.com/office/drawing/2014/main" id="{45C56D4A-70F9-4FB8-93AE-26A409FEA929}"/>
              </a:ext>
            </a:extLst>
          </p:cNvPr>
          <p:cNvCxnSpPr>
            <a:cxnSpLocks/>
            <a:endCxn id="48" idx="7"/>
          </p:cNvCxnSpPr>
          <p:nvPr/>
        </p:nvCxnSpPr>
        <p:spPr>
          <a:xfrm flipH="1">
            <a:off x="1729042" y="3982099"/>
            <a:ext cx="332530" cy="654090"/>
          </a:xfrm>
          <a:prstGeom prst="straightConnector1">
            <a:avLst/>
          </a:prstGeom>
          <a:noFill/>
          <a:ln w="25400" cap="flat" cmpd="sng">
            <a:solidFill>
              <a:srgbClr val="52ADC8"/>
            </a:solidFill>
            <a:prstDash val="solid"/>
            <a:round/>
            <a:headEnd type="none" w="lg" len="lg"/>
            <a:tailEnd type="none" w="lg" len="lg"/>
          </a:ln>
        </p:spPr>
      </p:cxnSp>
      <p:cxnSp>
        <p:nvCxnSpPr>
          <p:cNvPr id="40" name="Shape 457">
            <a:extLst>
              <a:ext uri="{FF2B5EF4-FFF2-40B4-BE49-F238E27FC236}">
                <a16:creationId xmlns:a16="http://schemas.microsoft.com/office/drawing/2014/main" id="{9DCB60B9-74ED-47D7-AF4E-C8748CB60FB0}"/>
              </a:ext>
            </a:extLst>
          </p:cNvPr>
          <p:cNvCxnSpPr>
            <a:cxnSpLocks/>
            <a:endCxn id="47" idx="0"/>
          </p:cNvCxnSpPr>
          <p:nvPr/>
        </p:nvCxnSpPr>
        <p:spPr>
          <a:xfrm>
            <a:off x="1607548" y="4869160"/>
            <a:ext cx="0" cy="602428"/>
          </a:xfrm>
          <a:prstGeom prst="straightConnector1">
            <a:avLst/>
          </a:prstGeom>
          <a:noFill/>
          <a:ln w="25400" cap="flat" cmpd="sng">
            <a:solidFill>
              <a:srgbClr val="52ADC8"/>
            </a:solidFill>
            <a:prstDash val="solid"/>
            <a:round/>
            <a:headEnd type="none" w="lg" len="lg"/>
            <a:tailEnd type="none" w="lg" len="lg"/>
          </a:ln>
        </p:spPr>
      </p:cxnSp>
      <p:cxnSp>
        <p:nvCxnSpPr>
          <p:cNvPr id="51" name="Shape 457">
            <a:extLst>
              <a:ext uri="{FF2B5EF4-FFF2-40B4-BE49-F238E27FC236}">
                <a16:creationId xmlns:a16="http://schemas.microsoft.com/office/drawing/2014/main" id="{AEB062E2-9670-4908-A8B7-8C47C29DC978}"/>
              </a:ext>
            </a:extLst>
          </p:cNvPr>
          <p:cNvCxnSpPr>
            <a:cxnSpLocks/>
            <a:stCxn id="43" idx="4"/>
            <a:endCxn id="49" idx="0"/>
          </p:cNvCxnSpPr>
          <p:nvPr/>
        </p:nvCxnSpPr>
        <p:spPr>
          <a:xfrm flipH="1">
            <a:off x="1994198" y="4029317"/>
            <a:ext cx="213667" cy="548308"/>
          </a:xfrm>
          <a:prstGeom prst="straightConnector1">
            <a:avLst/>
          </a:prstGeom>
          <a:noFill/>
          <a:ln w="25400" cap="flat" cmpd="sng">
            <a:solidFill>
              <a:srgbClr val="52ADC8"/>
            </a:solidFill>
            <a:prstDash val="solid"/>
            <a:round/>
            <a:headEnd type="none" w="lg" len="lg"/>
            <a:tailEnd type="none" w="lg" len="lg"/>
          </a:ln>
        </p:spPr>
      </p:cxnSp>
      <p:cxnSp>
        <p:nvCxnSpPr>
          <p:cNvPr id="53" name="Shape 457">
            <a:extLst>
              <a:ext uri="{FF2B5EF4-FFF2-40B4-BE49-F238E27FC236}">
                <a16:creationId xmlns:a16="http://schemas.microsoft.com/office/drawing/2014/main" id="{6816A774-69DF-46FB-98B6-B24DBF660D77}"/>
              </a:ext>
            </a:extLst>
          </p:cNvPr>
          <p:cNvCxnSpPr>
            <a:cxnSpLocks/>
            <a:stCxn id="43" idx="4"/>
            <a:endCxn id="50" idx="0"/>
          </p:cNvCxnSpPr>
          <p:nvPr/>
        </p:nvCxnSpPr>
        <p:spPr>
          <a:xfrm>
            <a:off x="2207865" y="4029317"/>
            <a:ext cx="170998" cy="541423"/>
          </a:xfrm>
          <a:prstGeom prst="straightConnector1">
            <a:avLst/>
          </a:prstGeom>
          <a:noFill/>
          <a:ln w="25400" cap="flat" cmpd="sng">
            <a:solidFill>
              <a:srgbClr val="52ADC8"/>
            </a:solidFill>
            <a:prstDash val="solid"/>
            <a:round/>
            <a:headEnd type="none" w="lg" len="lg"/>
            <a:tailEnd type="none" w="lg" len="lg"/>
          </a:ln>
        </p:spPr>
      </p:cxnSp>
      <p:pic>
        <p:nvPicPr>
          <p:cNvPr id="33" name="Picture 32">
            <a:extLst>
              <a:ext uri="{FF2B5EF4-FFF2-40B4-BE49-F238E27FC236}">
                <a16:creationId xmlns:a16="http://schemas.microsoft.com/office/drawing/2014/main" id="{9B85B987-2BD5-40CF-927B-00CF8185E19D}"/>
              </a:ext>
            </a:extLst>
          </p:cNvPr>
          <p:cNvPicPr>
            <a:picLocks noChangeAspect="1"/>
          </p:cNvPicPr>
          <p:nvPr/>
        </p:nvPicPr>
        <p:blipFill>
          <a:blip r:embed="rId4"/>
          <a:stretch>
            <a:fillRect/>
          </a:stretch>
        </p:blipFill>
        <p:spPr>
          <a:xfrm>
            <a:off x="1403648" y="5085184"/>
            <a:ext cx="165100" cy="165100"/>
          </a:xfrm>
          <a:prstGeom prst="rect">
            <a:avLst/>
          </a:prstGeom>
        </p:spPr>
      </p:pic>
      <p:pic>
        <p:nvPicPr>
          <p:cNvPr id="34" name="Picture 33">
            <a:extLst>
              <a:ext uri="{FF2B5EF4-FFF2-40B4-BE49-F238E27FC236}">
                <a16:creationId xmlns:a16="http://schemas.microsoft.com/office/drawing/2014/main" id="{D72EB78E-9083-4083-8831-B130CA5F4BAE}"/>
              </a:ext>
            </a:extLst>
          </p:cNvPr>
          <p:cNvPicPr>
            <a:picLocks noChangeAspect="1"/>
          </p:cNvPicPr>
          <p:nvPr/>
        </p:nvPicPr>
        <p:blipFill>
          <a:blip r:embed="rId5"/>
          <a:stretch>
            <a:fillRect/>
          </a:stretch>
        </p:blipFill>
        <p:spPr>
          <a:xfrm>
            <a:off x="1115616" y="5517232"/>
            <a:ext cx="241300" cy="304800"/>
          </a:xfrm>
          <a:prstGeom prst="rect">
            <a:avLst/>
          </a:prstGeom>
        </p:spPr>
      </p:pic>
      <p:pic>
        <p:nvPicPr>
          <p:cNvPr id="35" name="Picture 34">
            <a:extLst>
              <a:ext uri="{FF2B5EF4-FFF2-40B4-BE49-F238E27FC236}">
                <a16:creationId xmlns:a16="http://schemas.microsoft.com/office/drawing/2014/main" id="{10F0BB29-8B9E-431C-9254-3590B5416692}"/>
              </a:ext>
            </a:extLst>
          </p:cNvPr>
          <p:cNvPicPr>
            <a:picLocks noChangeAspect="1"/>
          </p:cNvPicPr>
          <p:nvPr/>
        </p:nvPicPr>
        <p:blipFill>
          <a:blip r:embed="rId6"/>
          <a:stretch>
            <a:fillRect/>
          </a:stretch>
        </p:blipFill>
        <p:spPr>
          <a:xfrm>
            <a:off x="1225848" y="4653136"/>
            <a:ext cx="177800" cy="165100"/>
          </a:xfrm>
          <a:prstGeom prst="rect">
            <a:avLst/>
          </a:prstGeom>
        </p:spPr>
      </p:pic>
      <p:pic>
        <p:nvPicPr>
          <p:cNvPr id="36" name="Picture 35">
            <a:extLst>
              <a:ext uri="{FF2B5EF4-FFF2-40B4-BE49-F238E27FC236}">
                <a16:creationId xmlns:a16="http://schemas.microsoft.com/office/drawing/2014/main" id="{431CE1EA-F2BD-4CA2-A594-9FDE50B239D4}"/>
              </a:ext>
            </a:extLst>
          </p:cNvPr>
          <p:cNvPicPr>
            <a:picLocks noChangeAspect="1"/>
          </p:cNvPicPr>
          <p:nvPr/>
        </p:nvPicPr>
        <p:blipFill>
          <a:blip r:embed="rId7"/>
          <a:stretch>
            <a:fillRect/>
          </a:stretch>
        </p:blipFill>
        <p:spPr>
          <a:xfrm>
            <a:off x="1790649" y="3734099"/>
            <a:ext cx="139700" cy="165100"/>
          </a:xfrm>
          <a:prstGeom prst="rect">
            <a:avLst/>
          </a:prstGeom>
        </p:spPr>
      </p:pic>
      <p:sp>
        <p:nvSpPr>
          <p:cNvPr id="42" name="Shape 452">
            <a:extLst>
              <a:ext uri="{FF2B5EF4-FFF2-40B4-BE49-F238E27FC236}">
                <a16:creationId xmlns:a16="http://schemas.microsoft.com/office/drawing/2014/main" id="{7F2C4CC0-C259-40AE-99A1-AEC03E03EF61}"/>
              </a:ext>
            </a:extLst>
          </p:cNvPr>
          <p:cNvSpPr/>
          <p:nvPr/>
        </p:nvSpPr>
        <p:spPr>
          <a:xfrm>
            <a:off x="2591703" y="4569523"/>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 name="Circle">
            <a:extLst>
              <a:ext uri="{FF2B5EF4-FFF2-40B4-BE49-F238E27FC236}">
                <a16:creationId xmlns:a16="http://schemas.microsoft.com/office/drawing/2014/main" id="{CDF17D06-F301-483E-8B3C-3D22FA3DAB4B}"/>
              </a:ext>
            </a:extLst>
          </p:cNvPr>
          <p:cNvSpPr/>
          <p:nvPr/>
        </p:nvSpPr>
        <p:spPr>
          <a:xfrm>
            <a:off x="1979712" y="3573016"/>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7" name="Circle">
            <a:extLst>
              <a:ext uri="{FF2B5EF4-FFF2-40B4-BE49-F238E27FC236}">
                <a16:creationId xmlns:a16="http://schemas.microsoft.com/office/drawing/2014/main" id="{323FF6F3-EE67-471E-BDC1-A7972E60D4B6}"/>
              </a:ext>
            </a:extLst>
          </p:cNvPr>
          <p:cNvSpPr/>
          <p:nvPr/>
        </p:nvSpPr>
        <p:spPr>
          <a:xfrm>
            <a:off x="1379395" y="5471588"/>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8" name="Shape 452">
            <a:extLst>
              <a:ext uri="{FF2B5EF4-FFF2-40B4-BE49-F238E27FC236}">
                <a16:creationId xmlns:a16="http://schemas.microsoft.com/office/drawing/2014/main" id="{67581630-5C29-4545-9165-076E51D726A0}"/>
              </a:ext>
            </a:extLst>
          </p:cNvPr>
          <p:cNvSpPr/>
          <p:nvPr/>
        </p:nvSpPr>
        <p:spPr>
          <a:xfrm>
            <a:off x="1435724" y="4585864"/>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9" name="Shape 452">
            <a:extLst>
              <a:ext uri="{FF2B5EF4-FFF2-40B4-BE49-F238E27FC236}">
                <a16:creationId xmlns:a16="http://schemas.microsoft.com/office/drawing/2014/main" id="{2CFD7D52-50C1-4D92-A39A-BF2EA08E0D00}"/>
              </a:ext>
            </a:extLst>
          </p:cNvPr>
          <p:cNvSpPr/>
          <p:nvPr/>
        </p:nvSpPr>
        <p:spPr>
          <a:xfrm>
            <a:off x="1822374" y="4577625"/>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 name="Shape 452">
            <a:extLst>
              <a:ext uri="{FF2B5EF4-FFF2-40B4-BE49-F238E27FC236}">
                <a16:creationId xmlns:a16="http://schemas.microsoft.com/office/drawing/2014/main" id="{D0AAF2B1-8349-4B9F-AD75-14A0A551FD8C}"/>
              </a:ext>
            </a:extLst>
          </p:cNvPr>
          <p:cNvSpPr/>
          <p:nvPr/>
        </p:nvSpPr>
        <p:spPr>
          <a:xfrm>
            <a:off x="2207039" y="4570740"/>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0" name="Circle">
            <a:extLst>
              <a:ext uri="{FF2B5EF4-FFF2-40B4-BE49-F238E27FC236}">
                <a16:creationId xmlns:a16="http://schemas.microsoft.com/office/drawing/2014/main" id="{51DA2018-3D09-4558-862E-0683C968AAB9}"/>
              </a:ext>
            </a:extLst>
          </p:cNvPr>
          <p:cNvSpPr/>
          <p:nvPr/>
        </p:nvSpPr>
        <p:spPr>
          <a:xfrm>
            <a:off x="2511724" y="5471588"/>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2" name="Circle">
            <a:extLst>
              <a:ext uri="{FF2B5EF4-FFF2-40B4-BE49-F238E27FC236}">
                <a16:creationId xmlns:a16="http://schemas.microsoft.com/office/drawing/2014/main" id="{8AFC0560-7E50-464D-A040-0AFA62C9B428}"/>
              </a:ext>
            </a:extLst>
          </p:cNvPr>
          <p:cNvSpPr/>
          <p:nvPr/>
        </p:nvSpPr>
        <p:spPr>
          <a:xfrm>
            <a:off x="1760086" y="5456510"/>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4" name="Circle">
            <a:extLst>
              <a:ext uri="{FF2B5EF4-FFF2-40B4-BE49-F238E27FC236}">
                <a16:creationId xmlns:a16="http://schemas.microsoft.com/office/drawing/2014/main" id="{12BDB691-82EF-4BDB-AC74-F079C1C5E1DE}"/>
              </a:ext>
            </a:extLst>
          </p:cNvPr>
          <p:cNvSpPr/>
          <p:nvPr/>
        </p:nvSpPr>
        <p:spPr>
          <a:xfrm>
            <a:off x="2152587" y="5456510"/>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60669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325C-7089-4D4E-8BCF-BC30BFAED2D6}"/>
              </a:ext>
            </a:extLst>
          </p:cNvPr>
          <p:cNvSpPr>
            <a:spLocks noGrp="1"/>
          </p:cNvSpPr>
          <p:nvPr>
            <p:ph type="title"/>
          </p:nvPr>
        </p:nvSpPr>
        <p:spPr/>
        <p:txBody>
          <a:bodyPr/>
          <a:lstStyle/>
          <a:p>
            <a:r>
              <a:rPr lang="en-US" dirty="0" err="1"/>
              <a:t>Sarsa</a:t>
            </a:r>
            <a:r>
              <a:rPr lang="en-US" dirty="0"/>
              <a:t> and QL</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1694D5-15A8-4E5E-B7D4-3F32D9EA9959}"/>
                  </a:ext>
                </a:extLst>
              </p:cNvPr>
              <p:cNvSpPr>
                <a:spLocks noGrp="1"/>
              </p:cNvSpPr>
              <p:nvPr>
                <p:ph idx="1"/>
              </p:nvPr>
            </p:nvSpPr>
            <p:spPr/>
            <p:txBody>
              <a:bodyPr>
                <a:normAutofit fontScale="55000" lnSpcReduction="20000"/>
              </a:bodyPr>
              <a:lstStyle/>
              <a:p>
                <a:r>
                  <a:rPr lang="en-US" dirty="0"/>
                  <a:t>Exercise 6.12. Suppose action selection is greedy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=0</m:t>
                    </m:r>
                  </m:oMath>
                </a14:m>
                <a:r>
                  <a:rPr lang="en-US" dirty="0"/>
                  <a:t>). Is Q-learning then exactly the same algorithm as </a:t>
                </a:r>
                <a:r>
                  <a:rPr lang="en-US" dirty="0" err="1"/>
                  <a:t>Sarsa</a:t>
                </a:r>
                <a:r>
                  <a:rPr lang="en-US" dirty="0"/>
                  <a:t>? Will they make exactly the same action selections and weight updates?</a:t>
                </a:r>
              </a:p>
              <a:p>
                <a:r>
                  <a:rPr lang="en-US" dirty="0">
                    <a:solidFill>
                      <a:schemeClr val="tx1"/>
                    </a:solidFill>
                  </a:rPr>
                  <a:t>ANS: No. </a:t>
                </a:r>
              </a:p>
              <a:p>
                <a:r>
                  <a:rPr lang="en-US" dirty="0" err="1"/>
                  <a:t>Sarsa</a:t>
                </a:r>
                <a:r>
                  <a:rPr lang="en-US" dirty="0"/>
                  <a:t>: Repeat:</a:t>
                </a:r>
              </a:p>
              <a:p>
                <a:r>
                  <a:rPr lang="en-US" dirty="0"/>
                  <a:t>1. </a:t>
                </a:r>
              </a:p>
              <a:p>
                <a:r>
                  <a:rPr lang="en-US" dirty="0"/>
                  <a:t>1. Choose the next greedy action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oMath>
                </a14:m>
                <a:r>
                  <a:rPr lang="en-US" b="0" i="1" dirty="0"/>
                  <a:t> </a:t>
                </a:r>
                <a:r>
                  <a:rPr lang="en-US" b="0" dirty="0"/>
                  <a:t>in</a:t>
                </a:r>
                <a:r>
                  <a:rPr lang="en-US" b="0" i="1" dirty="0">
                    <a:latin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b="0"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e>
                        </m:d>
                      </m:e>
                    </m:func>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e>
                    </m:d>
                  </m:oMath>
                </a14:m>
                <a:endParaRPr lang="en-US" dirty="0"/>
              </a:p>
              <a:p>
                <a:r>
                  <a:rPr lang="en-US" dirty="0"/>
                  <a:t>3. Actually take action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r>
                  <a:rPr lang="en-US" dirty="0"/>
                  <a:t>QL: Repeat:</a:t>
                </a:r>
              </a:p>
              <a:p>
                <a:r>
                  <a:rPr lang="en-US" dirty="0"/>
                  <a:t>1. Choose and actually take the current greedy action </a:t>
                </a:r>
                <a14:m>
                  <m:oMath xmlns:m="http://schemas.openxmlformats.org/officeDocument/2006/math">
                    <m:r>
                      <a:rPr lang="en-US" b="0" i="1" smtClean="0">
                        <a:latin typeface="Cambria Math" panose="02040503050406030204" pitchFamily="18" charset="0"/>
                      </a:rPr>
                      <m:t>𝐴</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oMath>
                </a14:m>
                <a:r>
                  <a:rPr lang="en-US" dirty="0"/>
                  <a:t>: </a:t>
                </a:r>
                <a14:m>
                  <m:oMath xmlns:m="http://schemas.openxmlformats.org/officeDocument/2006/math">
                    <m:r>
                      <a:rPr lang="en-US" b="0" i="1" smtClean="0">
                        <a:latin typeface="Cambria Math" panose="02040503050406030204" pitchFamily="18" charset="0"/>
                      </a:rPr>
                      <m:t>𝐴</m:t>
                    </m:r>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𝑎</m:t>
                            </m:r>
                          </m:e>
                        </m:d>
                      </m:e>
                    </m:func>
                  </m:oMath>
                </a14:m>
                <a:endParaRPr lang="en-US" b="0" i="1" dirty="0">
                  <a:latin typeface="Cambria Math" panose="02040503050406030204" pitchFamily="18" charset="0"/>
                </a:endParaRPr>
              </a:p>
              <a:p>
                <a:r>
                  <a:rPr lang="en-US"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0" smtClean="0">
                            <a:latin typeface="Cambria Math" panose="02040503050406030204" pitchFamily="18" charset="0"/>
                          </a:rPr>
                          <m:t>a</m:t>
                        </m:r>
                      </m:lim>
                    </m:limLow>
                    <m:r>
                      <a:rPr lang="en-US" b="0" i="1" smtClean="0">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𝑎</m:t>
                        </m:r>
                      </m:e>
                    </m:d>
                  </m:oMath>
                </a14:m>
                <a:endParaRPr lang="en-US" dirty="0"/>
              </a:p>
              <a:p>
                <a:r>
                  <a:rPr lang="en-US" dirty="0" err="1"/>
                  <a:t>Sarsa</a:t>
                </a:r>
                <a:r>
                  <a:rPr lang="en-US" dirty="0"/>
                  <a:t> looks ahead one step, and chooses the next greedy action </a:t>
                </a:r>
                <a14:m>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m:t>
                    </m:r>
                  </m:oMath>
                </a14:m>
                <a:r>
                  <a:rPr lang="en-US" dirty="0"/>
                  <a:t> in </a:t>
                </a:r>
                <a14:m>
                  <m:oMath xmlns:m="http://schemas.openxmlformats.org/officeDocument/2006/math">
                    <m:r>
                      <a:rPr lang="en-US" b="0" i="1" dirty="0" smtClean="0">
                        <a:latin typeface="Cambria Math" panose="02040503050406030204" pitchFamily="18" charset="0"/>
                      </a:rPr>
                      <m:t>𝑆</m:t>
                    </m:r>
                    <m:r>
                      <a:rPr lang="en-US" i="1" dirty="0" smtClean="0">
                        <a:latin typeface="Cambria Math" panose="02040503050406030204" pitchFamily="18" charset="0"/>
                      </a:rPr>
                      <m:t>′</m:t>
                    </m:r>
                  </m:oMath>
                </a14:m>
                <a:r>
                  <a:rPr lang="en-US" dirty="0"/>
                  <a:t> used to bootstrap the current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a14:m>
                <a:r>
                  <a:rPr lang="en-US" dirty="0"/>
                  <a:t>. QL does not need this lookahead step of choosing </a:t>
                </a:r>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since it looks at all possible actions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and bootstraps off </a:t>
                </a:r>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a:latin typeface="Cambria Math" panose="02040503050406030204" pitchFamily="18" charset="0"/>
                          </a:rPr>
                          <m:t>a</m:t>
                        </m:r>
                      </m:lim>
                    </m:limLow>
                    <m:r>
                      <a:rPr lang="en-US" i="1">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r>
                  <a:rPr lang="en-US" dirty="0"/>
                  <a:t>But that’s superficial difference. They still look the same to me: take a greedy action, update Q, repeat.</a:t>
                </a:r>
              </a:p>
            </p:txBody>
          </p:sp>
        </mc:Choice>
        <mc:Fallback>
          <p:sp>
            <p:nvSpPr>
              <p:cNvPr id="3" name="Content Placeholder 2">
                <a:extLst>
                  <a:ext uri="{FF2B5EF4-FFF2-40B4-BE49-F238E27FC236}">
                    <a16:creationId xmlns:a16="http://schemas.microsoft.com/office/drawing/2014/main" id="{691694D5-15A8-4E5E-B7D4-3F32D9EA9959}"/>
                  </a:ext>
                </a:extLst>
              </p:cNvPr>
              <p:cNvSpPr>
                <a:spLocks noGrp="1" noRot="1" noChangeAspect="1" noMove="1" noResize="1" noEditPoints="1" noAdjustHandles="1" noChangeArrowheads="1" noChangeShapeType="1" noTextEdit="1"/>
              </p:cNvSpPr>
              <p:nvPr>
                <p:ph idx="1"/>
              </p:nvPr>
            </p:nvSpPr>
            <p:spPr>
              <a:blipFill>
                <a:blip r:embed="rId3"/>
                <a:stretch>
                  <a:fillRect l="-414" t="-1639" r="-55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AC885A4-E97E-4540-96FB-87B5B736E5C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pic>
        <p:nvPicPr>
          <p:cNvPr id="5" name="Picture 4">
            <a:extLst>
              <a:ext uri="{FF2B5EF4-FFF2-40B4-BE49-F238E27FC236}">
                <a16:creationId xmlns:a16="http://schemas.microsoft.com/office/drawing/2014/main" id="{7EA6E0CD-6117-45B0-AF33-C22FF799E4F4}"/>
              </a:ext>
            </a:extLst>
          </p:cNvPr>
          <p:cNvPicPr>
            <a:picLocks noChangeAspect="1"/>
          </p:cNvPicPr>
          <p:nvPr/>
        </p:nvPicPr>
        <p:blipFill>
          <a:blip r:embed="rId4"/>
          <a:stretch>
            <a:fillRect/>
          </a:stretch>
        </p:blipFill>
        <p:spPr>
          <a:xfrm>
            <a:off x="198119" y="-124691"/>
            <a:ext cx="4913633" cy="2172496"/>
          </a:xfrm>
          <a:prstGeom prst="rect">
            <a:avLst/>
          </a:prstGeom>
        </p:spPr>
      </p:pic>
      <p:pic>
        <p:nvPicPr>
          <p:cNvPr id="6" name="Picture 5">
            <a:extLst>
              <a:ext uri="{FF2B5EF4-FFF2-40B4-BE49-F238E27FC236}">
                <a16:creationId xmlns:a16="http://schemas.microsoft.com/office/drawing/2014/main" id="{0A79FA98-908A-4C39-B668-D6ED6B07E520}"/>
              </a:ext>
            </a:extLst>
          </p:cNvPr>
          <p:cNvPicPr>
            <a:picLocks noChangeAspect="1"/>
          </p:cNvPicPr>
          <p:nvPr/>
        </p:nvPicPr>
        <p:blipFill>
          <a:blip r:embed="rId5"/>
          <a:stretch>
            <a:fillRect/>
          </a:stretch>
        </p:blipFill>
        <p:spPr>
          <a:xfrm>
            <a:off x="4648200" y="274638"/>
            <a:ext cx="4572000" cy="1873685"/>
          </a:xfrm>
          <a:prstGeom prst="rect">
            <a:avLst/>
          </a:prstGeom>
        </p:spPr>
      </p:pic>
    </p:spTree>
    <p:extLst>
      <p:ext uri="{BB962C8B-B14F-4D97-AF65-F5344CB8AC3E}">
        <p14:creationId xmlns:p14="http://schemas.microsoft.com/office/powerpoint/2010/main" val="75342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CE0D-6E84-4119-B96A-66477D7FD572}"/>
              </a:ext>
            </a:extLst>
          </p:cNvPr>
          <p:cNvSpPr>
            <a:spLocks noGrp="1"/>
          </p:cNvSpPr>
          <p:nvPr>
            <p:ph type="title"/>
          </p:nvPr>
        </p:nvSpPr>
        <p:spPr/>
        <p:txBody>
          <a:bodyPr/>
          <a:lstStyle/>
          <a:p>
            <a:r>
              <a:rPr lang="en-US" dirty="0"/>
              <a:t>Reinforcement Learning (RL)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10FDC6-3779-402E-A23A-D8B0A7301F95}"/>
                  </a:ext>
                </a:extLst>
              </p:cNvPr>
              <p:cNvSpPr>
                <a:spLocks noGrp="1"/>
              </p:cNvSpPr>
              <p:nvPr>
                <p:ph idx="1"/>
              </p:nvPr>
            </p:nvSpPr>
            <p:spPr>
              <a:xfrm>
                <a:off x="457200" y="1295399"/>
                <a:ext cx="8382000" cy="3151934"/>
              </a:xfrm>
            </p:spPr>
            <p:txBody>
              <a:bodyPr>
                <a:normAutofit fontScale="92500" lnSpcReduction="20000"/>
              </a:bodyPr>
              <a:lstStyle/>
              <a:p>
                <a:r>
                  <a:rPr lang="en-US" dirty="0"/>
                  <a:t>Definition: the expected return (cumulative reward)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𝔼</m:t>
                    </m:r>
                    <m:r>
                      <a:rPr lang="en-US" altLang="zh-CN" i="1">
                        <a:latin typeface="Cambria Math" panose="02040503050406030204" pitchFamily="18" charset="0"/>
                      </a:rPr>
                      <m:t>(</m:t>
                    </m:r>
                    <m:nary>
                      <m:naryPr>
                        <m:chr m:val="∑"/>
                        <m:ctrlPr>
                          <a:rPr lang="en-SE"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r>
                          <a:rPr lang="en-US" altLang="zh-CN" i="1">
                            <a:latin typeface="Cambria Math" panose="02040503050406030204" pitchFamily="18" charset="0"/>
                          </a:rPr>
                          <m:t>𝑇</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𝛾</m:t>
                            </m:r>
                          </m:e>
                          <m:sup>
                            <m:r>
                              <a:rPr lang="en-US" altLang="zh-CN" i="1">
                                <a:latin typeface="Cambria Math" panose="02040503050406030204" pitchFamily="18" charset="0"/>
                              </a:rPr>
                              <m:t>𝑡</m:t>
                            </m:r>
                          </m:sup>
                        </m:sSup>
                        <m:r>
                          <a:rPr lang="en-US" altLang="zh-CN" i="1">
                            <a:latin typeface="Cambria Math" panose="02040503050406030204" pitchFamily="18" charset="0"/>
                          </a:rPr>
                          <m:t>𝑟</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i="1">
                                <a:latin typeface="Cambria Math" panose="02040503050406030204" pitchFamily="18" charset="0"/>
                              </a:rPr>
                              <m:t>𝑡</m:t>
                            </m:r>
                          </m:sub>
                        </m:sSub>
                        <m:r>
                          <a:rPr lang="en-US" altLang="zh-CN" i="1">
                            <a:latin typeface="Cambria Math" panose="02040503050406030204" pitchFamily="18" charset="0"/>
                          </a:rPr>
                          <m:t>)</m:t>
                        </m:r>
                      </m:e>
                    </m:nary>
                    <m:r>
                      <a:rPr lang="en-US" altLang="zh-CN" i="1">
                        <a:latin typeface="Cambria Math" panose="02040503050406030204" pitchFamily="18" charset="0"/>
                      </a:rPr>
                      <m:t>)</m:t>
                    </m:r>
                  </m:oMath>
                </a14:m>
                <a:endParaRPr lang="en-US" dirty="0"/>
              </a:p>
              <a:p>
                <a:pPr lvl="1"/>
                <a14:m>
                  <m:oMath xmlns:m="http://schemas.openxmlformats.org/officeDocument/2006/math">
                    <m:r>
                      <a:rPr lang="en-US" altLang="zh-CN" b="0" i="1" smtClean="0">
                        <a:latin typeface="Cambria Math" panose="02040503050406030204" pitchFamily="18" charset="0"/>
                      </a:rPr>
                      <m:t>0≤</m:t>
                    </m:r>
                    <m:r>
                      <a:rPr lang="en-US" altLang="zh-CN" i="1" smtClean="0">
                        <a:latin typeface="Cambria Math" panose="02040503050406030204" pitchFamily="18" charset="0"/>
                      </a:rPr>
                      <m:t>𝛾</m:t>
                    </m:r>
                    <m:r>
                      <a:rPr lang="en-US" altLang="zh-CN" b="0" i="1" smtClean="0">
                        <a:latin typeface="Cambria Math" panose="02040503050406030204" pitchFamily="18" charset="0"/>
                      </a:rPr>
                      <m:t>≤1</m:t>
                    </m:r>
                  </m:oMath>
                </a14:m>
                <a:r>
                  <a:rPr lang="en-US" dirty="0"/>
                  <a:t> is discount factor; horizon </a:t>
                </a:r>
                <a14:m>
                  <m:oMath xmlns:m="http://schemas.openxmlformats.org/officeDocument/2006/math">
                    <m:r>
                      <a:rPr lang="en-US" altLang="zh-CN" i="1">
                        <a:latin typeface="Cambria Math" panose="02040503050406030204" pitchFamily="18" charset="0"/>
                      </a:rPr>
                      <m:t>𝑇</m:t>
                    </m:r>
                  </m:oMath>
                </a14:m>
                <a:r>
                  <a:rPr lang="en-US" dirty="0"/>
                  <a:t> may be finite or infinite</a:t>
                </a:r>
              </a:p>
              <a:p>
                <a:r>
                  <a:rPr lang="en-US" dirty="0"/>
                  <a:t>Goal: learn optimal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a:t> that maximizes,</a:t>
                </a:r>
              </a:p>
              <a:p>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𝜋</m:t>
                            </m:r>
                          </m:lim>
                        </m:limLow>
                      </m:fName>
                      <m:e/>
                    </m:func>
                  </m:oMath>
                </a14:m>
                <a:endParaRPr lang="en-US" dirty="0"/>
              </a:p>
            </p:txBody>
          </p:sp>
        </mc:Choice>
        <mc:Fallback xmlns="">
          <p:sp>
            <p:nvSpPr>
              <p:cNvPr id="3" name="Content Placeholder 2">
                <a:extLst>
                  <a:ext uri="{FF2B5EF4-FFF2-40B4-BE49-F238E27FC236}">
                    <a16:creationId xmlns:a16="http://schemas.microsoft.com/office/drawing/2014/main" id="{0A10FDC6-3779-402E-A23A-D8B0A7301F95}"/>
                  </a:ext>
                </a:extLst>
              </p:cNvPr>
              <p:cNvSpPr>
                <a:spLocks noGrp="1" noRot="1" noChangeAspect="1" noMove="1" noResize="1" noEditPoints="1" noAdjustHandles="1" noChangeArrowheads="1" noChangeShapeType="1" noTextEdit="1"/>
              </p:cNvSpPr>
              <p:nvPr>
                <p:ph idx="1"/>
              </p:nvPr>
            </p:nvSpPr>
            <p:spPr>
              <a:xfrm>
                <a:off x="457200" y="1295399"/>
                <a:ext cx="8382000" cy="3151934"/>
              </a:xfrm>
              <a:blipFill>
                <a:blip r:embed="rId3"/>
                <a:stretch>
                  <a:fillRect l="-1455" t="-4826" r="-16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4D83823-CACC-465B-A796-51C7E08B514B}"/>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3</a:t>
            </a:fld>
            <a:endParaRPr lang="en-US" altLang="zh-CN"/>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DBB5514F-088F-4174-BA00-0FC468EBD3F1}"/>
                  </a:ext>
                </a:extLst>
              </p:cNvPr>
              <p:cNvSpPr txBox="1">
                <a:spLocks/>
              </p:cNvSpPr>
              <p:nvPr/>
            </p:nvSpPr>
            <p:spPr>
              <a:xfrm>
                <a:off x="3385070" y="4469954"/>
                <a:ext cx="2232248" cy="575348"/>
              </a:xfrm>
              <a:prstGeom prst="rect">
                <a:avLst/>
              </a:prstGeom>
            </p:spPr>
            <p:txBody>
              <a:bodyPr vert="horz" lIns="0" tIns="0" rIns="0" bIns="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Courier New"/>
                  <a:buChar char="o"/>
                  <a:defRPr sz="2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Wingdings" charset="2"/>
                  <a:buChar char="§"/>
                  <a:defRPr sz="2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SzPct val="80000"/>
                  <a:buFont typeface="Lucida Grande"/>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𝑝</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𝑠</m:t>
                          </m:r>
                        </m:e>
                        <m:sub>
                          <m:r>
                            <a:rPr lang="en-US" altLang="zh-CN" sz="2000" i="1" smtClean="0">
                              <a:latin typeface="Cambria Math" panose="02040503050406030204" pitchFamily="18" charset="0"/>
                            </a:rPr>
                            <m:t>𝑡</m:t>
                          </m:r>
                          <m:r>
                            <a:rPr lang="en-US" altLang="zh-CN" sz="2000" i="1" smtClean="0">
                              <a:latin typeface="Cambria Math" panose="02040503050406030204" pitchFamily="18" charset="0"/>
                            </a:rPr>
                            <m:t>+1</m:t>
                          </m:r>
                        </m:sub>
                      </m:sSub>
                      <m: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𝑠</m:t>
                          </m:r>
                        </m:e>
                        <m:sub>
                          <m:r>
                            <a:rPr lang="en-US" altLang="zh-CN" sz="2000" i="1" smtClean="0">
                              <a:latin typeface="Cambria Math" panose="02040503050406030204" pitchFamily="18" charset="0"/>
                            </a:rPr>
                            <m:t>𝑡</m:t>
                          </m:r>
                        </m:sub>
                      </m:sSub>
                      <m: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𝑎</m:t>
                          </m:r>
                        </m:e>
                        <m:sub>
                          <m:r>
                            <a:rPr lang="en-US" altLang="zh-CN" sz="2000" i="1" smtClean="0">
                              <a:latin typeface="Cambria Math" panose="02040503050406030204" pitchFamily="18" charset="0"/>
                            </a:rPr>
                            <m:t>𝑡</m:t>
                          </m:r>
                        </m:sub>
                      </m:sSub>
                      <m:r>
                        <a:rPr lang="en-US" altLang="zh-CN" sz="2000" i="1" smtClean="0">
                          <a:latin typeface="Cambria Math" panose="02040503050406030204" pitchFamily="18" charset="0"/>
                        </a:rPr>
                        <m:t>)</m:t>
                      </m:r>
                    </m:oMath>
                  </m:oMathPara>
                </a14:m>
                <a:endParaRPr lang="zh-CN" altLang="en-US" sz="2000" dirty="0"/>
              </a:p>
            </p:txBody>
          </p:sp>
        </mc:Choice>
        <mc:Fallback xmlns="">
          <p:sp>
            <p:nvSpPr>
              <p:cNvPr id="13" name="内容占位符 2">
                <a:extLst>
                  <a:ext uri="{FF2B5EF4-FFF2-40B4-BE49-F238E27FC236}">
                    <a16:creationId xmlns:a16="http://schemas.microsoft.com/office/drawing/2014/main" id="{DBB5514F-088F-4174-BA00-0FC468EBD3F1}"/>
                  </a:ext>
                </a:extLst>
              </p:cNvPr>
              <p:cNvSpPr txBox="1">
                <a:spLocks noRot="1" noChangeAspect="1" noMove="1" noResize="1" noEditPoints="1" noAdjustHandles="1" noChangeArrowheads="1" noChangeShapeType="1" noTextEdit="1"/>
              </p:cNvSpPr>
              <p:nvPr/>
            </p:nvSpPr>
            <p:spPr>
              <a:xfrm>
                <a:off x="3385070" y="4469954"/>
                <a:ext cx="2232248" cy="575348"/>
              </a:xfrm>
              <a:prstGeom prst="rect">
                <a:avLst/>
              </a:prstGeom>
              <a:blipFill>
                <a:blip r:embed="rId4"/>
                <a:stretch>
                  <a:fillRect t="-1053"/>
                </a:stretch>
              </a:blipFill>
            </p:spPr>
            <p:txBody>
              <a:bodyPr/>
              <a:lstStyle/>
              <a:p>
                <a:r>
                  <a:rPr lang="en-SE">
                    <a:noFill/>
                  </a:rPr>
                  <a:t> </a:t>
                </a:r>
              </a:p>
            </p:txBody>
          </p:sp>
        </mc:Fallback>
      </mc:AlternateContent>
      <p:sp>
        <p:nvSpPr>
          <p:cNvPr id="14" name="TextBox 13">
            <a:extLst>
              <a:ext uri="{FF2B5EF4-FFF2-40B4-BE49-F238E27FC236}">
                <a16:creationId xmlns:a16="http://schemas.microsoft.com/office/drawing/2014/main" id="{9955E9A0-2EF5-4310-9298-9C91A3AA5B78}"/>
              </a:ext>
            </a:extLst>
          </p:cNvPr>
          <p:cNvSpPr txBox="1"/>
          <p:nvPr/>
        </p:nvSpPr>
        <p:spPr>
          <a:xfrm>
            <a:off x="880755" y="5659058"/>
            <a:ext cx="7440744" cy="369332"/>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D69C449-82FF-4C40-824D-633AFF1A4DE4}"/>
                  </a:ext>
                </a:extLst>
              </p:cNvPr>
              <p:cNvSpPr txBox="1"/>
              <p:nvPr/>
            </p:nvSpPr>
            <p:spPr>
              <a:xfrm>
                <a:off x="5513735" y="5158178"/>
                <a:ext cx="1953865" cy="707886"/>
              </a:xfrm>
              <a:prstGeom prst="rect">
                <a:avLst/>
              </a:prstGeom>
              <a:noFill/>
            </p:spPr>
            <p:txBody>
              <a:bodyPr wrap="square" rtlCol="0">
                <a:spAutoFit/>
              </a:bodyPr>
              <a:lstStyle/>
              <a:p>
                <a:r>
                  <a:rPr lang="en-US" sz="2000" dirty="0"/>
                  <a:t>Observation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𝑡</m:t>
                        </m:r>
                        <m:r>
                          <a:rPr lang="en-US" altLang="zh-CN" sz="2000" b="0" i="1" smtClean="0">
                            <a:latin typeface="Cambria Math" panose="02040503050406030204" pitchFamily="18" charset="0"/>
                          </a:rPr>
                          <m:t>+1</m:t>
                        </m:r>
                      </m:sub>
                    </m:sSub>
                  </m:oMath>
                </a14:m>
                <a:r>
                  <a:rPr lang="en-US" sz="2000" dirty="0"/>
                  <a:t>; Reward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i="1">
                            <a:latin typeface="Cambria Math" panose="02040503050406030204" pitchFamily="18" charset="0"/>
                          </a:rPr>
                          <m:t>𝑡</m:t>
                        </m:r>
                      </m:sub>
                    </m:sSub>
                  </m:oMath>
                </a14:m>
                <a:endParaRPr lang="en-US" sz="2000" dirty="0"/>
              </a:p>
            </p:txBody>
          </p:sp>
        </mc:Choice>
        <mc:Fallback xmlns="">
          <p:sp>
            <p:nvSpPr>
              <p:cNvPr id="15" name="TextBox 14">
                <a:extLst>
                  <a:ext uri="{FF2B5EF4-FFF2-40B4-BE49-F238E27FC236}">
                    <a16:creationId xmlns:a16="http://schemas.microsoft.com/office/drawing/2014/main" id="{1D69C449-82FF-4C40-824D-633AFF1A4DE4}"/>
                  </a:ext>
                </a:extLst>
              </p:cNvPr>
              <p:cNvSpPr txBox="1">
                <a:spLocks noRot="1" noChangeAspect="1" noMove="1" noResize="1" noEditPoints="1" noAdjustHandles="1" noChangeArrowheads="1" noChangeShapeType="1" noTextEdit="1"/>
              </p:cNvSpPr>
              <p:nvPr/>
            </p:nvSpPr>
            <p:spPr>
              <a:xfrm>
                <a:off x="5513735" y="5158178"/>
                <a:ext cx="1953865" cy="707886"/>
              </a:xfrm>
              <a:prstGeom prst="rect">
                <a:avLst/>
              </a:prstGeom>
              <a:blipFill>
                <a:blip r:embed="rId5"/>
                <a:stretch>
                  <a:fillRect l="-3115" t="-4310" b="-14655"/>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5880CA4-CE61-48CB-BE8E-673C6B822198}"/>
                  </a:ext>
                </a:extLst>
              </p:cNvPr>
              <p:cNvSpPr txBox="1"/>
              <p:nvPr/>
            </p:nvSpPr>
            <p:spPr>
              <a:xfrm>
                <a:off x="2653134" y="5289676"/>
                <a:ext cx="1005452" cy="707886"/>
              </a:xfrm>
              <a:prstGeom prst="rect">
                <a:avLst/>
              </a:prstGeom>
              <a:noFill/>
            </p:spPr>
            <p:txBody>
              <a:bodyPr wrap="square" rtlCol="0">
                <a:spAutoFit/>
              </a:bodyPr>
              <a:lstStyle/>
              <a:p>
                <a:r>
                  <a:rPr lang="en-US" sz="2000" dirty="0"/>
                  <a:t>Action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𝑡</m:t>
                        </m:r>
                      </m:sub>
                    </m:sSub>
                  </m:oMath>
                </a14:m>
                <a:r>
                  <a:rPr lang="en-US" sz="2000" dirty="0"/>
                  <a:t> </a:t>
                </a:r>
              </a:p>
            </p:txBody>
          </p:sp>
        </mc:Choice>
        <mc:Fallback xmlns="">
          <p:sp>
            <p:nvSpPr>
              <p:cNvPr id="16" name="TextBox 15">
                <a:extLst>
                  <a:ext uri="{FF2B5EF4-FFF2-40B4-BE49-F238E27FC236}">
                    <a16:creationId xmlns:a16="http://schemas.microsoft.com/office/drawing/2014/main" id="{15880CA4-CE61-48CB-BE8E-673C6B822198}"/>
                  </a:ext>
                </a:extLst>
              </p:cNvPr>
              <p:cNvSpPr txBox="1">
                <a:spLocks noRot="1" noChangeAspect="1" noMove="1" noResize="1" noEditPoints="1" noAdjustHandles="1" noChangeArrowheads="1" noChangeShapeType="1" noTextEdit="1"/>
              </p:cNvSpPr>
              <p:nvPr/>
            </p:nvSpPr>
            <p:spPr>
              <a:xfrm>
                <a:off x="2653134" y="5289676"/>
                <a:ext cx="1005452" cy="707886"/>
              </a:xfrm>
              <a:prstGeom prst="rect">
                <a:avLst/>
              </a:prstGeom>
              <a:blipFill>
                <a:blip r:embed="rId6"/>
                <a:stretch>
                  <a:fillRect l="-6061" t="-5172"/>
                </a:stretch>
              </a:blipFill>
            </p:spPr>
            <p:txBody>
              <a:bodyPr/>
              <a:lstStyle/>
              <a:p>
                <a:r>
                  <a:rPr lang="en-SE">
                    <a:noFill/>
                  </a:rPr>
                  <a:t> </a:t>
                </a:r>
              </a:p>
            </p:txBody>
          </p:sp>
        </mc:Fallback>
      </mc:AlternateContent>
      <p:grpSp>
        <p:nvGrpSpPr>
          <p:cNvPr id="17" name="Group 16">
            <a:extLst>
              <a:ext uri="{FF2B5EF4-FFF2-40B4-BE49-F238E27FC236}">
                <a16:creationId xmlns:a16="http://schemas.microsoft.com/office/drawing/2014/main" id="{048E5626-A930-44ED-9A24-06B451DCF0C3}"/>
              </a:ext>
            </a:extLst>
          </p:cNvPr>
          <p:cNvGrpSpPr/>
          <p:nvPr/>
        </p:nvGrpSpPr>
        <p:grpSpPr>
          <a:xfrm>
            <a:off x="3741707" y="4914860"/>
            <a:ext cx="1546383" cy="1181140"/>
            <a:chOff x="4448830" y="2857315"/>
            <a:chExt cx="1644360" cy="1122610"/>
          </a:xfrm>
        </p:grpSpPr>
        <p:sp>
          <p:nvSpPr>
            <p:cNvPr id="18" name="Rectangle 17">
              <a:extLst>
                <a:ext uri="{FF2B5EF4-FFF2-40B4-BE49-F238E27FC236}">
                  <a16:creationId xmlns:a16="http://schemas.microsoft.com/office/drawing/2014/main" id="{9A75F26C-45CD-4B37-9336-71284BE7EFBD}"/>
                </a:ext>
              </a:extLst>
            </p:cNvPr>
            <p:cNvSpPr/>
            <p:nvPr/>
          </p:nvSpPr>
          <p:spPr bwMode="auto">
            <a:xfrm>
              <a:off x="4448830" y="2857315"/>
              <a:ext cx="1615214" cy="495913"/>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sz="2000" dirty="0"/>
                <a:t>Environment</a:t>
              </a:r>
              <a:endParaRPr kumimoji="0" lang="en-US" sz="2000" b="0" i="0" u="none" strike="noStrike" cap="none" normalizeH="0" baseline="0" dirty="0">
                <a:ln>
                  <a:noFill/>
                </a:ln>
                <a:solidFill>
                  <a:schemeClr val="tx1"/>
                </a:solidFill>
                <a:effectLst/>
                <a:latin typeface="Tahoma" pitchFamily="34" charset="0"/>
              </a:endParaRPr>
            </a:p>
          </p:txBody>
        </p:sp>
        <p:sp>
          <p:nvSpPr>
            <p:cNvPr id="19" name="Rectangle 18">
              <a:extLst>
                <a:ext uri="{FF2B5EF4-FFF2-40B4-BE49-F238E27FC236}">
                  <a16:creationId xmlns:a16="http://schemas.microsoft.com/office/drawing/2014/main" id="{4C1333CE-C31D-4CFF-9EDA-227F3FE4461E}"/>
                </a:ext>
              </a:extLst>
            </p:cNvPr>
            <p:cNvSpPr/>
            <p:nvPr/>
          </p:nvSpPr>
          <p:spPr bwMode="auto">
            <a:xfrm>
              <a:off x="4477975" y="3542841"/>
              <a:ext cx="1615215" cy="4370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RL Agent</a:t>
              </a:r>
            </a:p>
          </p:txBody>
        </p:sp>
        <p:cxnSp>
          <p:nvCxnSpPr>
            <p:cNvPr id="20" name="Elbow Connector 26">
              <a:extLst>
                <a:ext uri="{FF2B5EF4-FFF2-40B4-BE49-F238E27FC236}">
                  <a16:creationId xmlns:a16="http://schemas.microsoft.com/office/drawing/2014/main" id="{07117D94-9DAA-4B07-9314-1431BF937C8F}"/>
                </a:ext>
              </a:extLst>
            </p:cNvPr>
            <p:cNvCxnSpPr>
              <a:stCxn id="18" idx="3"/>
              <a:endCxn id="19" idx="3"/>
            </p:cNvCxnSpPr>
            <p:nvPr/>
          </p:nvCxnSpPr>
          <p:spPr bwMode="auto">
            <a:xfrm>
              <a:off x="6064044" y="3105272"/>
              <a:ext cx="29146" cy="656111"/>
            </a:xfrm>
            <a:prstGeom prst="bentConnector3">
              <a:avLst>
                <a:gd name="adj1" fmla="val 884327"/>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21" name="Elbow Connector 27">
              <a:extLst>
                <a:ext uri="{FF2B5EF4-FFF2-40B4-BE49-F238E27FC236}">
                  <a16:creationId xmlns:a16="http://schemas.microsoft.com/office/drawing/2014/main" id="{99C7C383-141A-4B2F-96DD-69953BA81795}"/>
                </a:ext>
              </a:extLst>
            </p:cNvPr>
            <p:cNvCxnSpPr>
              <a:stCxn id="19" idx="1"/>
              <a:endCxn id="18" idx="1"/>
            </p:cNvCxnSpPr>
            <p:nvPr/>
          </p:nvCxnSpPr>
          <p:spPr bwMode="auto">
            <a:xfrm rot="10800000">
              <a:off x="4448831" y="3105273"/>
              <a:ext cx="29145" cy="656111"/>
            </a:xfrm>
            <a:prstGeom prst="bentConnector3">
              <a:avLst>
                <a:gd name="adj1" fmla="val 884354"/>
              </a:avLst>
            </a:prstGeom>
            <a:ln>
              <a:headEnd type="none" w="med" len="med"/>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24112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1238-6854-4DB5-9CD2-855FB97E4060}"/>
              </a:ext>
            </a:extLst>
          </p:cNvPr>
          <p:cNvSpPr>
            <a:spLocks noGrp="1"/>
          </p:cNvSpPr>
          <p:nvPr>
            <p:ph type="title"/>
          </p:nvPr>
        </p:nvSpPr>
        <p:spPr/>
        <p:txBody>
          <a:bodyPr/>
          <a:lstStyle/>
          <a:p>
            <a:r>
              <a:rPr lang="en-US" dirty="0"/>
              <a:t>Quiz: Dijkstra’s, A*, Hybrid A*</a:t>
            </a:r>
            <a:endParaRPr lang="en-SE" dirty="0"/>
          </a:p>
        </p:txBody>
      </p:sp>
      <p:sp>
        <p:nvSpPr>
          <p:cNvPr id="3" name="Content Placeholder 2">
            <a:extLst>
              <a:ext uri="{FF2B5EF4-FFF2-40B4-BE49-F238E27FC236}">
                <a16:creationId xmlns:a16="http://schemas.microsoft.com/office/drawing/2014/main" id="{2E4C4E2A-7338-4A1A-8C64-7E12C8E57E4C}"/>
              </a:ext>
            </a:extLst>
          </p:cNvPr>
          <p:cNvSpPr>
            <a:spLocks noGrp="1"/>
          </p:cNvSpPr>
          <p:nvPr>
            <p:ph idx="1"/>
          </p:nvPr>
        </p:nvSpPr>
        <p:spPr/>
        <p:txBody>
          <a:bodyPr>
            <a:normAutofit fontScale="92500" lnSpcReduction="20000"/>
          </a:bodyPr>
          <a:lstStyle/>
          <a:p>
            <a:r>
              <a:rPr lang="en-US" dirty="0"/>
              <a:t>Which of the following statements are true for Dijkstra’s algo, A*, Hybrid A*, respectively?</a:t>
            </a:r>
          </a:p>
          <a:p>
            <a:pPr lvl="1"/>
            <a:r>
              <a:rPr lang="en-US" dirty="0"/>
              <a:t>A. It is a continuous method.</a:t>
            </a:r>
          </a:p>
          <a:p>
            <a:pPr lvl="1"/>
            <a:r>
              <a:rPr lang="en-US" dirty="0"/>
              <a:t>B. It uses a heuristic function to guide node expansion.</a:t>
            </a:r>
          </a:p>
          <a:p>
            <a:pPr lvl="1"/>
            <a:r>
              <a:rPr lang="en-US" dirty="0"/>
              <a:t>C. It always finds a path if one exists.</a:t>
            </a:r>
          </a:p>
          <a:p>
            <a:pPr lvl="1"/>
            <a:r>
              <a:rPr lang="en-US" dirty="0"/>
              <a:t>D. The path it finds are guaranteed to be drivable.</a:t>
            </a:r>
          </a:p>
          <a:p>
            <a:pPr lvl="1"/>
            <a:r>
              <a:rPr lang="en-US" dirty="0"/>
              <a:t>E. The path it finds are guaranteed to be optimal (shortest).</a:t>
            </a:r>
          </a:p>
          <a:p>
            <a:r>
              <a:rPr lang="en-US" dirty="0"/>
              <a:t>ANS:</a:t>
            </a:r>
          </a:p>
          <a:p>
            <a:pPr lvl="1"/>
            <a:r>
              <a:rPr lang="en-US" dirty="0"/>
              <a:t>Dijkstra’s algo: C, E</a:t>
            </a:r>
          </a:p>
          <a:p>
            <a:pPr lvl="1"/>
            <a:r>
              <a:rPr lang="en-US" dirty="0"/>
              <a:t>A*: B, C, E</a:t>
            </a:r>
          </a:p>
          <a:p>
            <a:pPr lvl="1"/>
            <a:r>
              <a:rPr lang="en-US" dirty="0"/>
              <a:t>Hybrid A*: A, B, D</a:t>
            </a:r>
            <a:endParaRPr lang="en-SE" dirty="0"/>
          </a:p>
          <a:p>
            <a:pPr lvl="1"/>
            <a:endParaRPr lang="en-SE" dirty="0"/>
          </a:p>
        </p:txBody>
      </p:sp>
      <p:sp>
        <p:nvSpPr>
          <p:cNvPr id="4" name="Slide Number Placeholder 3">
            <a:extLst>
              <a:ext uri="{FF2B5EF4-FFF2-40B4-BE49-F238E27FC236}">
                <a16:creationId xmlns:a16="http://schemas.microsoft.com/office/drawing/2014/main" id="{B56542D2-56C8-46C2-9BA1-AB913C3DF6D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4</a:t>
            </a:fld>
            <a:endParaRPr lang="en-US" altLang="zh-CN"/>
          </a:p>
        </p:txBody>
      </p:sp>
    </p:spTree>
    <p:extLst>
      <p:ext uri="{BB962C8B-B14F-4D97-AF65-F5344CB8AC3E}">
        <p14:creationId xmlns:p14="http://schemas.microsoft.com/office/powerpoint/2010/main" val="318178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5266-4590-468C-9077-C7F2C285665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DF4EADC7-FB9B-4918-A71C-F7C48B44CC1F}"/>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E3264125-6DB7-4B73-9EEE-6D51B2AFF992}"/>
              </a:ext>
            </a:extLst>
          </p:cNvPr>
          <p:cNvPicPr>
            <a:picLocks noChangeAspect="1"/>
          </p:cNvPicPr>
          <p:nvPr/>
        </p:nvPicPr>
        <p:blipFill>
          <a:blip r:embed="rId2"/>
          <a:stretch>
            <a:fillRect/>
          </a:stretch>
        </p:blipFill>
        <p:spPr>
          <a:xfrm>
            <a:off x="1809364" y="2060848"/>
            <a:ext cx="5525271" cy="4191585"/>
          </a:xfrm>
          <a:prstGeom prst="rect">
            <a:avLst/>
          </a:prstGeom>
        </p:spPr>
      </p:pic>
    </p:spTree>
    <p:extLst>
      <p:ext uri="{BB962C8B-B14F-4D97-AF65-F5344CB8AC3E}">
        <p14:creationId xmlns:p14="http://schemas.microsoft.com/office/powerpoint/2010/main" val="2412958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25FE-676A-433D-AA67-733FF45EAC01}"/>
              </a:ext>
            </a:extLst>
          </p:cNvPr>
          <p:cNvSpPr>
            <a:spLocks noGrp="1"/>
          </p:cNvSpPr>
          <p:nvPr>
            <p:ph type="title"/>
          </p:nvPr>
        </p:nvSpPr>
        <p:spPr/>
        <p:txBody>
          <a:bodyPr/>
          <a:lstStyle/>
          <a:p>
            <a:r>
              <a:rPr lang="en-US" dirty="0"/>
              <a:t>Lab2</a:t>
            </a:r>
            <a:endParaRPr lang="en-SE" dirty="0"/>
          </a:p>
        </p:txBody>
      </p:sp>
      <p:sp>
        <p:nvSpPr>
          <p:cNvPr id="3" name="Content Placeholder 2">
            <a:extLst>
              <a:ext uri="{FF2B5EF4-FFF2-40B4-BE49-F238E27FC236}">
                <a16:creationId xmlns:a16="http://schemas.microsoft.com/office/drawing/2014/main" id="{03D2D1B3-896C-4AAA-861C-F5F66575A603}"/>
              </a:ext>
            </a:extLst>
          </p:cNvPr>
          <p:cNvSpPr>
            <a:spLocks noGrp="1"/>
          </p:cNvSpPr>
          <p:nvPr>
            <p:ph idx="1"/>
          </p:nvPr>
        </p:nvSpPr>
        <p:spPr/>
        <p:txBody>
          <a:bodyPr>
            <a:normAutofit fontScale="85000" lnSpcReduction="10000"/>
          </a:bodyPr>
          <a:lstStyle/>
          <a:p>
            <a:r>
              <a:rPr lang="en-US" dirty="0"/>
              <a:t>Lab2: The </a:t>
            </a:r>
            <a:r>
              <a:rPr lang="en-US" dirty="0" err="1"/>
              <a:t>cte</a:t>
            </a:r>
            <a:r>
              <a:rPr lang="en-US" dirty="0"/>
              <a:t>() function should be changed to make it a round track shape. It is normal to have persistent large tracking errors at high speeds.</a:t>
            </a:r>
          </a:p>
          <a:p>
            <a:r>
              <a:rPr lang="en-US" dirty="0"/>
              <a:t>You did not change the track shape by modifying the </a:t>
            </a:r>
            <a:r>
              <a:rPr lang="en-US" dirty="0" err="1"/>
              <a:t>cte</a:t>
            </a:r>
            <a:r>
              <a:rPr lang="en-US" dirty="0"/>
              <a:t>() function.</a:t>
            </a:r>
          </a:p>
          <a:p>
            <a:r>
              <a:rPr lang="en-US" dirty="0"/>
              <a:t>Emphasize that the track shape must be a perfect circle.</a:t>
            </a:r>
          </a:p>
          <a:p>
            <a:r>
              <a:rPr lang="en-US" dirty="0"/>
              <a:t>It is an interesting idea to twiddle dt, but dt is supposed to stay constant during controller tuning, and frequent updates to dt during execution may not be a good idea.</a:t>
            </a:r>
          </a:p>
          <a:p>
            <a:r>
              <a:rPr lang="en-US" dirty="0"/>
              <a:t>Good report: Ellen Lindgren, </a:t>
            </a:r>
            <a:r>
              <a:rPr lang="en-US" b="0" i="0" dirty="0">
                <a:solidFill>
                  <a:srgbClr val="2D3B45"/>
                </a:solidFill>
                <a:effectLst/>
                <a:latin typeface="Lato Extended"/>
              </a:rPr>
              <a:t>Maurice Gerardus, Leila </a:t>
            </a:r>
            <a:r>
              <a:rPr lang="en-US" b="0" i="0" dirty="0" err="1">
                <a:solidFill>
                  <a:srgbClr val="2D3B45"/>
                </a:solidFill>
                <a:effectLst/>
                <a:latin typeface="Lato Extended"/>
              </a:rPr>
              <a:t>Methnani</a:t>
            </a:r>
            <a:r>
              <a:rPr lang="en-US" b="0" i="0" dirty="0">
                <a:solidFill>
                  <a:srgbClr val="2D3B45"/>
                </a:solidFill>
                <a:effectLst/>
                <a:latin typeface="Lato Extended"/>
              </a:rPr>
              <a:t>, </a:t>
            </a:r>
          </a:p>
          <a:p>
            <a:endParaRPr lang="en-SE" dirty="0"/>
          </a:p>
        </p:txBody>
      </p:sp>
    </p:spTree>
    <p:extLst>
      <p:ext uri="{BB962C8B-B14F-4D97-AF65-F5344CB8AC3E}">
        <p14:creationId xmlns:p14="http://schemas.microsoft.com/office/powerpoint/2010/main" val="1793737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FFCE-EA5D-460A-B0B4-490A79858967}"/>
              </a:ext>
            </a:extLst>
          </p:cNvPr>
          <p:cNvSpPr>
            <a:spLocks noGrp="1"/>
          </p:cNvSpPr>
          <p:nvPr>
            <p:ph type="title"/>
          </p:nvPr>
        </p:nvSpPr>
        <p:spPr/>
        <p:txBody>
          <a:bodyPr/>
          <a:lstStyle/>
          <a:p>
            <a:r>
              <a:rPr lang="en-US"/>
              <a:t>Lab 3 Comments</a:t>
            </a:r>
            <a:endParaRPr lang="en-SE" dirty="0"/>
          </a:p>
        </p:txBody>
      </p:sp>
      <p:sp>
        <p:nvSpPr>
          <p:cNvPr id="3" name="Content Placeholder 2">
            <a:extLst>
              <a:ext uri="{FF2B5EF4-FFF2-40B4-BE49-F238E27FC236}">
                <a16:creationId xmlns:a16="http://schemas.microsoft.com/office/drawing/2014/main" id="{302D1FF9-734C-446C-B44A-E44F93025CEC}"/>
              </a:ext>
            </a:extLst>
          </p:cNvPr>
          <p:cNvSpPr>
            <a:spLocks noGrp="1"/>
          </p:cNvSpPr>
          <p:nvPr>
            <p:ph idx="1"/>
          </p:nvPr>
        </p:nvSpPr>
        <p:spPr/>
        <p:txBody>
          <a:bodyPr>
            <a:normAutofit fontScale="70000" lnSpcReduction="20000"/>
          </a:bodyPr>
          <a:lstStyle/>
          <a:p>
            <a:r>
              <a:rPr lang="en-US" dirty="0"/>
              <a:t>It depends on the complexity of your configuration, and that is why I said "do not make your environment more complex than necessary". I guess you just need to do trial and error, and try to make it work with the minimum number of vehicles possible. If you have too many vehicles, then training time may be too long. But if you have too few vehicles, then you are less likely to get into collisions.</a:t>
            </a:r>
          </a:p>
          <a:p>
            <a:r>
              <a:rPr lang="en-US" dirty="0">
                <a:hlinkClick r:id="rId2"/>
              </a:rPr>
              <a:t>https://www.canvas.umu.se/courses/2115/discussion_topics/39147</a:t>
            </a:r>
            <a:endParaRPr lang="en-US" dirty="0"/>
          </a:p>
          <a:p>
            <a:pPr algn="l"/>
            <a:r>
              <a:rPr lang="en-US" b="0" i="0" dirty="0">
                <a:solidFill>
                  <a:srgbClr val="2D3B45"/>
                </a:solidFill>
                <a:effectLst/>
                <a:latin typeface="Lato Extended"/>
              </a:rPr>
              <a:t>***including two configs that differ only in the </a:t>
            </a:r>
            <a:r>
              <a:rPr lang="en-US" b="0" i="0" dirty="0" err="1">
                <a:solidFill>
                  <a:srgbClr val="2D3B45"/>
                </a:solidFill>
                <a:effectLst/>
                <a:latin typeface="Lato Extended"/>
              </a:rPr>
              <a:t>lane_change_reward</a:t>
            </a:r>
            <a:r>
              <a:rPr lang="en-US" b="0" i="0" dirty="0">
                <a:solidFill>
                  <a:srgbClr val="2D3B45"/>
                </a:solidFill>
                <a:effectLst/>
                <a:latin typeface="Lato Extended"/>
              </a:rPr>
              <a:t>, one with no or rare collisions, one with frequent collisions.*** So if you get the two configs, you only need  to show the 2 configs. You may need to try more configs, but we just want to see these two.</a:t>
            </a:r>
          </a:p>
          <a:p>
            <a:pPr algn="l"/>
            <a:r>
              <a:rPr lang="en-US" b="0" i="0" dirty="0">
                <a:solidFill>
                  <a:srgbClr val="2D3B45"/>
                </a:solidFill>
                <a:effectLst/>
                <a:latin typeface="Lato Extended"/>
              </a:rPr>
              <a:t>The training time depends on the complexity, i.e., number of vehicles. It does not have to be perfect training, as long as the differences among the 2 configs can be seen in the videos.</a:t>
            </a:r>
          </a:p>
          <a:p>
            <a:pPr algn="l"/>
            <a:r>
              <a:rPr lang="en-US" b="0" i="0" dirty="0">
                <a:solidFill>
                  <a:srgbClr val="2D3B45"/>
                </a:solidFill>
                <a:effectLst/>
                <a:latin typeface="Lato Extended"/>
              </a:rPr>
              <a:t> </a:t>
            </a:r>
          </a:p>
          <a:p>
            <a:endParaRPr lang="en-US" dirty="0"/>
          </a:p>
        </p:txBody>
      </p:sp>
    </p:spTree>
    <p:extLst>
      <p:ext uri="{BB962C8B-B14F-4D97-AF65-F5344CB8AC3E}">
        <p14:creationId xmlns:p14="http://schemas.microsoft.com/office/powerpoint/2010/main" val="323460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1CD80D1-8972-49E0-AB30-50C641BFF675}"/>
                  </a:ext>
                </a:extLst>
              </p:cNvPr>
              <p:cNvSpPr>
                <a:spLocks noGrp="1"/>
              </p:cNvSpPr>
              <p:nvPr>
                <p:ph type="title"/>
              </p:nvPr>
            </p:nvSpPr>
            <p:spPr>
              <a:xfrm>
                <a:off x="226337" y="274638"/>
                <a:ext cx="8727540" cy="868362"/>
              </a:xfrm>
            </p:spPr>
            <p:txBody>
              <a:bodyPr/>
              <a:lstStyle/>
              <a:p>
                <a:r>
                  <a:rPr lang="en-US" sz="3200" dirty="0" err="1"/>
                  <a:t>Sarsa</a:t>
                </a:r>
                <a:r>
                  <a:rPr lang="en-US" sz="3200" dirty="0"/>
                  <a:t>, , Episodes </a:t>
                </a:r>
                <a14:m>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i="1">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2,</m:t>
                    </m:r>
                    <m:r>
                      <a:rPr lang="en-US" sz="3200" b="0" i="1" smtClean="0">
                        <a:latin typeface="Cambria Math" panose="02040503050406030204" pitchFamily="18" charset="0"/>
                      </a:rPr>
                      <m:t> </m:t>
                    </m:r>
                    <m:r>
                      <a:rPr lang="en-US" sz="3200" i="1">
                        <a:latin typeface="Cambria Math" panose="02040503050406030204" pitchFamily="18" charset="0"/>
                      </a:rPr>
                      <m:t>0,</m:t>
                    </m:r>
                    <m:r>
                      <a:rPr lang="en-US" sz="3200" b="0" i="1" smtClean="0">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1,−100</m:t>
                    </m:r>
                    <m:r>
                      <a:rPr lang="en-US" sz="3200" b="0" i="1" smtClean="0">
                        <a:latin typeface="Cambria Math" panose="02040503050406030204" pitchFamily="18" charset="0"/>
                      </a:rPr>
                      <m:t>, </m:t>
                    </m:r>
                    <m:r>
                      <a:rPr lang="en-US" sz="3200" b="0" i="1" smtClean="0">
                        <a:latin typeface="Cambria Math" panose="02040503050406030204" pitchFamily="18" charset="0"/>
                      </a:rPr>
                      <m:t>𝑇</m:t>
                    </m:r>
                    <m:r>
                      <a:rPr lang="en-US" sz="3200" i="1">
                        <a:latin typeface="Cambria Math" panose="02040503050406030204" pitchFamily="18" charset="0"/>
                      </a:rPr>
                      <m:t>)</m:t>
                    </m:r>
                  </m:oMath>
                </a14:m>
                <a:endParaRPr lang="en-SE" sz="3200" dirty="0"/>
              </a:p>
            </p:txBody>
          </p:sp>
        </mc:Choice>
        <mc:Fallback xmlns="">
          <p:sp>
            <p:nvSpPr>
              <p:cNvPr id="2" name="Title 1">
                <a:extLst>
                  <a:ext uri="{FF2B5EF4-FFF2-40B4-BE49-F238E27FC236}">
                    <a16:creationId xmlns:a16="http://schemas.microsoft.com/office/drawing/2014/main" id="{C1CD80D1-8972-49E0-AB30-50C641BFF675}"/>
                  </a:ext>
                </a:extLst>
              </p:cNvPr>
              <p:cNvSpPr>
                <a:spLocks noGrp="1" noRot="1" noChangeAspect="1" noMove="1" noResize="1" noEditPoints="1" noAdjustHandles="1" noChangeArrowheads="1" noChangeShapeType="1" noTextEdit="1"/>
              </p:cNvSpPr>
              <p:nvPr>
                <p:ph type="title"/>
              </p:nvPr>
            </p:nvSpPr>
            <p:spPr>
              <a:xfrm>
                <a:off x="226337" y="274638"/>
                <a:ext cx="8727540" cy="868362"/>
              </a:xfrm>
              <a:blipFill>
                <a:blip r:embed="rId3"/>
                <a:stretch>
                  <a:fillRect b="-699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BD7F2-6D27-437A-87F5-E823F3651B1A}"/>
                  </a:ext>
                </a:extLst>
              </p:cNvPr>
              <p:cNvSpPr>
                <a:spLocks noGrp="1"/>
              </p:cNvSpPr>
              <p:nvPr>
                <p:ph idx="1"/>
              </p:nvPr>
            </p:nvSpPr>
            <p:spPr>
              <a:xfrm>
                <a:off x="305045" y="1143000"/>
                <a:ext cx="8533910" cy="3657600"/>
              </a:xfrm>
            </p:spPr>
            <p:txBody>
              <a:bodyPr>
                <a:normAutofit fontScale="40000" lnSpcReduction="20000"/>
              </a:bodyPr>
              <a:lstStyle/>
              <a:p>
                <a:r>
                  <a:rPr lang="en-US" dirty="0"/>
                  <a:t>Sarsa update equation: </a:t>
                </a:r>
                <a14:m>
                  <m:oMath xmlns:m="http://schemas.openxmlformats.org/officeDocument/2006/math">
                    <m:r>
                      <a:rPr lang="en-US" b="0"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oMath>
                </a14:m>
                <a:endParaRPr lang="en-US" dirty="0"/>
              </a:p>
              <a:p>
                <a:r>
                  <a:rPr lang="en-US" dirty="0">
                    <a:solidFill>
                      <a:schemeClr val="tx1"/>
                    </a:solidFill>
                  </a:rPr>
                  <a:t>All Q values are initialized to 0.</a:t>
                </a:r>
              </a:p>
              <a:p>
                <a:r>
                  <a:rPr lang="en-US" dirty="0">
                    <a:solidFill>
                      <a:schemeClr val="tx1"/>
                    </a:solidFill>
                  </a:rPr>
                  <a:t>Suppose 1</a:t>
                </a:r>
                <a:r>
                  <a:rPr lang="en-US" baseline="30000" dirty="0">
                    <a:solidFill>
                      <a:schemeClr val="tx1"/>
                    </a:solidFill>
                  </a:rPr>
                  <a:t>st</a:t>
                </a:r>
                <a:r>
                  <a:rPr lang="en-US" dirty="0">
                    <a:solidFill>
                      <a:schemeClr val="tx1"/>
                    </a:solidFill>
                  </a:rPr>
                  <a:t>  episode EP1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2,</m:t>
                    </m:r>
                    <m:r>
                      <a:rPr lang="en-US" b="0" i="1" smtClean="0">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1,−100)</m:t>
                    </m:r>
                  </m:oMath>
                </a14:m>
                <a:r>
                  <a:rPr lang="en-US" dirty="0">
                    <a:solidFill>
                      <a:schemeClr val="tx1"/>
                    </a:solidFill>
                  </a:rPr>
                  <a:t>. After EP1:</a:t>
                </a:r>
              </a:p>
              <a:p>
                <a14:m>
                  <m:oMath xmlns:m="http://schemas.openxmlformats.org/officeDocument/2006/math">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0</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0+0</m:t>
                        </m:r>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lang="en-US" dirty="0">
                  <a:solidFill>
                    <a:schemeClr val="tx1"/>
                  </a:solidFill>
                </a:endParaRPr>
              </a:p>
              <a:p>
                <a14:m>
                  <m:oMath xmlns:m="http://schemas.openxmlformats.org/officeDocument/2006/math">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e>
                    </m:d>
                    <m:r>
                      <a:rPr lang="en-US" i="1">
                        <a:latin typeface="Cambria Math" panose="02040503050406030204" pitchFamily="18" charset="0"/>
                      </a:rPr>
                      <m:t>=</m:t>
                    </m:r>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−100</m:t>
                        </m:r>
                        <m:r>
                          <a:rPr lang="en-US" i="1">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−100</m:t>
                    </m:r>
                  </m:oMath>
                </a14:m>
                <a:endParaRPr lang="en-US" dirty="0">
                  <a:solidFill>
                    <a:schemeClr val="tx1"/>
                  </a:solidFill>
                </a:endParaRPr>
              </a:p>
              <a:p>
                <a:r>
                  <a:rPr lang="en-US" dirty="0">
                    <a:solidFill>
                      <a:schemeClr val="tx1"/>
                    </a:solidFill>
                  </a:rPr>
                  <a:t>Suppose 2</a:t>
                </a:r>
                <a:r>
                  <a:rPr lang="en-US" baseline="30000" dirty="0">
                    <a:solidFill>
                      <a:schemeClr val="tx1"/>
                    </a:solidFill>
                  </a:rPr>
                  <a:t>nd</a:t>
                </a:r>
                <a:r>
                  <a:rPr lang="en-US" dirty="0">
                    <a:solidFill>
                      <a:schemeClr val="tx1"/>
                    </a:solidFill>
                  </a:rPr>
                  <a:t> episode EP2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1, 1,</m:t>
                    </m:r>
                    <m:r>
                      <a:rPr lang="en-US" b="0" i="1" smtClean="0">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m:t>
                    </m:r>
                    <m:r>
                      <a:rPr lang="en-US" b="0" i="1" smtClean="0">
                        <a:latin typeface="Cambria Math" panose="02040503050406030204" pitchFamily="18" charset="0"/>
                      </a:rPr>
                      <m:t> 1, </m:t>
                    </m:r>
                    <m:r>
                      <a:rPr lang="en-US" b="0" i="1" smtClean="0">
                        <a:latin typeface="Cambria Math" panose="02040503050406030204" pitchFamily="18" charset="0"/>
                      </a:rPr>
                      <m:t>𝑇</m:t>
                    </m:r>
                    <m:r>
                      <a:rPr lang="en-US" i="1">
                        <a:latin typeface="Cambria Math" panose="02040503050406030204" pitchFamily="18" charset="0"/>
                      </a:rPr>
                      <m:t>)</m:t>
                    </m:r>
                  </m:oMath>
                </a14:m>
                <a:r>
                  <a:rPr lang="en-US" dirty="0">
                    <a:solidFill>
                      <a:schemeClr val="tx1"/>
                    </a:solidFill>
                  </a:rPr>
                  <a:t>. After EP2:</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chemeClr val="tx1"/>
                            </a:solidFill>
                            <a:latin typeface="Cambria Math" panose="02040503050406030204" pitchFamily="18" charset="0"/>
                          </a:rPr>
                          <m:t>+0</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r>
                  <a:rPr lang="en-US" dirty="0"/>
                  <a:t>In 3</a:t>
                </a:r>
                <a:r>
                  <a:rPr lang="en-US" baseline="30000" dirty="0"/>
                  <a:t>rd</a:t>
                </a:r>
                <a:r>
                  <a:rPr lang="en-US" dirty="0"/>
                  <a:t> episode, greedy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𝐶</m:t>
                        </m:r>
                      </m:e>
                    </m:d>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rgbClr val="C00000"/>
                            </a:solidFill>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endParaRPr lang="en-US" dirty="0"/>
              </a:p>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=−19+.1</m:t>
                    </m:r>
                    <m:d>
                      <m:dPr>
                        <m:ctrlPr>
                          <a:rPr lang="en-US" i="1">
                            <a:latin typeface="Cambria Math" panose="02040503050406030204" pitchFamily="18" charset="0"/>
                          </a:rPr>
                        </m:ctrlPr>
                      </m:dPr>
                      <m:e>
                        <m:r>
                          <a:rPr lang="en-US" i="1">
                            <a:latin typeface="Cambria Math" panose="02040503050406030204" pitchFamily="18" charset="0"/>
                          </a:rPr>
                          <m:t>0−100+19</m:t>
                        </m:r>
                      </m:e>
                    </m:d>
                    <m:r>
                      <a:rPr lang="en-US" i="1">
                        <a:latin typeface="Cambria Math" panose="02040503050406030204" pitchFamily="18" charset="0"/>
                      </a:rPr>
                      <m:t>≈</m:t>
                    </m:r>
                    <m:r>
                      <a:rPr lang="en-US" i="1" smtClean="0">
                        <a:solidFill>
                          <a:srgbClr val="C00000"/>
                        </a:solidFill>
                        <a:latin typeface="Cambria Math" panose="02040503050406030204" pitchFamily="18" charset="0"/>
                      </a:rPr>
                      <m:t>−27.1</m:t>
                    </m:r>
                  </m:oMath>
                </a14:m>
                <a:endParaRPr lang="en-US" dirty="0"/>
              </a:p>
            </p:txBody>
          </p:sp>
        </mc:Choice>
        <mc:Fallback xmlns="">
          <p:sp>
            <p:nvSpPr>
              <p:cNvPr id="3" name="Content Placeholder 2">
                <a:extLst>
                  <a:ext uri="{FF2B5EF4-FFF2-40B4-BE49-F238E27FC236}">
                    <a16:creationId xmlns:a16="http://schemas.microsoft.com/office/drawing/2014/main" id="{E34BD7F2-6D27-437A-87F5-E823F3651B1A}"/>
                  </a:ext>
                </a:extLst>
              </p:cNvPr>
              <p:cNvSpPr>
                <a:spLocks noGrp="1" noRot="1" noChangeAspect="1" noMove="1" noResize="1" noEditPoints="1" noAdjustHandles="1" noChangeArrowheads="1" noChangeShapeType="1" noTextEdit="1"/>
              </p:cNvSpPr>
              <p:nvPr>
                <p:ph idx="1"/>
              </p:nvPr>
            </p:nvSpPr>
            <p:spPr>
              <a:xfrm>
                <a:off x="305045" y="1143000"/>
                <a:ext cx="8533910" cy="3657600"/>
              </a:xfrm>
              <a:blipFill>
                <a:blip r:embed="rId4"/>
                <a:stretch>
                  <a:fillRect t="-66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DA5DC08-0881-422E-B2D8-2C5191A0513E}"/>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8</a:t>
            </a:fld>
            <a:endParaRPr lang="en-US" altLang="zh-CN"/>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2</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44099687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653040171"/>
                      </a:ext>
                    </a:extLst>
                  </a:tr>
                </a:tbl>
              </a:graphicData>
            </a:graphic>
          </p:graphicFrame>
        </mc:Choice>
        <mc:Fallback xmlns="">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endParaRPr lang="en-SE"/>
                        </a:p>
                      </a:txBody>
                      <a:tcPr>
                        <a:blipFill>
                          <a:blip r:embed="rId5"/>
                          <a:stretch>
                            <a:fillRect l="-100725" t="-3279" r="-502174" b="-522951"/>
                          </a:stretch>
                        </a:blipFill>
                      </a:tcPr>
                    </a:tc>
                    <a:tc>
                      <a:txBody>
                        <a:bodyPr/>
                        <a:lstStyle/>
                        <a:p>
                          <a:endParaRPr lang="en-SE"/>
                        </a:p>
                      </a:txBody>
                      <a:tcPr>
                        <a:blipFill>
                          <a:blip r:embed="rId5"/>
                          <a:stretch>
                            <a:fillRect l="-200725" t="-3279" r="-402174" b="-522951"/>
                          </a:stretch>
                        </a:blipFill>
                      </a:tcPr>
                    </a:tc>
                    <a:tc>
                      <a:txBody>
                        <a:bodyPr/>
                        <a:lstStyle/>
                        <a:p>
                          <a:endParaRPr lang="en-SE"/>
                        </a:p>
                      </a:txBody>
                      <a:tcPr>
                        <a:blipFill>
                          <a:blip r:embed="rId5"/>
                          <a:stretch>
                            <a:fillRect l="-302920" t="-3279" r="-305109" b="-522951"/>
                          </a:stretch>
                        </a:blipFill>
                      </a:tcPr>
                    </a:tc>
                    <a:tc>
                      <a:txBody>
                        <a:bodyPr/>
                        <a:lstStyle/>
                        <a:p>
                          <a:endParaRPr lang="en-SE"/>
                        </a:p>
                      </a:txBody>
                      <a:tcPr>
                        <a:blipFill>
                          <a:blip r:embed="rId5"/>
                          <a:stretch>
                            <a:fillRect l="-400000" t="-3279" r="-202899" b="-522951"/>
                          </a:stretch>
                        </a:blipFill>
                      </a:tcPr>
                    </a:tc>
                    <a:tc>
                      <a:txBody>
                        <a:bodyPr/>
                        <a:lstStyle/>
                        <a:p>
                          <a:endParaRPr lang="en-SE"/>
                        </a:p>
                      </a:txBody>
                      <a:tcPr>
                        <a:blipFill>
                          <a:blip r:embed="rId5"/>
                          <a:stretch>
                            <a:fillRect l="-500000" t="-3279" r="-102899" b="-522951"/>
                          </a:stretch>
                        </a:blipFill>
                      </a:tcPr>
                    </a:tc>
                    <a:tc>
                      <a:txBody>
                        <a:bodyPr/>
                        <a:lstStyle/>
                        <a:p>
                          <a:endParaRPr lang="en-SE"/>
                        </a:p>
                      </a:txBody>
                      <a:tcPr>
                        <a:blipFill>
                          <a:blip r:embed="rId5"/>
                          <a:stretch>
                            <a:fillRect l="-600000" t="-3279" r="-2899" b="-522951"/>
                          </a:stretch>
                        </a:blipFill>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endParaRPr lang="en-SE"/>
                        </a:p>
                      </a:txBody>
                      <a:tcPr>
                        <a:blipFill>
                          <a:blip r:embed="rId5"/>
                          <a:stretch>
                            <a:fillRect l="-100725" t="-103279" r="-502174" b="-422951"/>
                          </a:stretch>
                        </a:blipFill>
                      </a:tcPr>
                    </a:tc>
                    <a:tc>
                      <a:txBody>
                        <a:bodyPr/>
                        <a:lstStyle/>
                        <a:p>
                          <a:endParaRPr lang="en-SE"/>
                        </a:p>
                      </a:txBody>
                      <a:tcPr>
                        <a:blipFill>
                          <a:blip r:embed="rId5"/>
                          <a:stretch>
                            <a:fillRect l="-200725" t="-103279" r="-402174" b="-422951"/>
                          </a:stretch>
                        </a:blipFill>
                      </a:tcPr>
                    </a:tc>
                    <a:tc>
                      <a:txBody>
                        <a:bodyPr/>
                        <a:lstStyle/>
                        <a:p>
                          <a:endParaRPr lang="en-SE"/>
                        </a:p>
                      </a:txBody>
                      <a:tcPr>
                        <a:blipFill>
                          <a:blip r:embed="rId5"/>
                          <a:stretch>
                            <a:fillRect l="-302920" t="-103279" r="-305109" b="-422951"/>
                          </a:stretch>
                        </a:blipFill>
                      </a:tcPr>
                    </a:tc>
                    <a:tc>
                      <a:txBody>
                        <a:bodyPr/>
                        <a:lstStyle/>
                        <a:p>
                          <a:endParaRPr lang="en-SE"/>
                        </a:p>
                      </a:txBody>
                      <a:tcPr>
                        <a:blipFill>
                          <a:blip r:embed="rId5"/>
                          <a:stretch>
                            <a:fillRect l="-400000" t="-103279" r="-202899" b="-422951"/>
                          </a:stretch>
                        </a:blipFill>
                      </a:tcPr>
                    </a:tc>
                    <a:tc>
                      <a:txBody>
                        <a:bodyPr/>
                        <a:lstStyle/>
                        <a:p>
                          <a:endParaRPr lang="en-SE"/>
                        </a:p>
                      </a:txBody>
                      <a:tcPr>
                        <a:blipFill>
                          <a:blip r:embed="rId5"/>
                          <a:stretch>
                            <a:fillRect l="-500000" t="-103279" r="-102899" b="-422951"/>
                          </a:stretch>
                        </a:blipFill>
                      </a:tcPr>
                    </a:tc>
                    <a:tc>
                      <a:txBody>
                        <a:bodyPr/>
                        <a:lstStyle/>
                        <a:p>
                          <a:endParaRPr lang="en-SE"/>
                        </a:p>
                      </a:txBody>
                      <a:tcPr>
                        <a:blipFill>
                          <a:blip r:embed="rId5"/>
                          <a:stretch>
                            <a:fillRect l="-600000" t="-103279" r="-2899" b="-422951"/>
                          </a:stretch>
                        </a:blipFill>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endParaRPr lang="en-SE"/>
                        </a:p>
                      </a:txBody>
                      <a:tcPr>
                        <a:blipFill>
                          <a:blip r:embed="rId5"/>
                          <a:stretch>
                            <a:fillRect l="-100725" t="-203279" r="-502174" b="-322951"/>
                          </a:stretch>
                        </a:blipFill>
                      </a:tcPr>
                    </a:tc>
                    <a:tc>
                      <a:txBody>
                        <a:bodyPr/>
                        <a:lstStyle/>
                        <a:p>
                          <a:endParaRPr lang="en-SE"/>
                        </a:p>
                      </a:txBody>
                      <a:tcPr>
                        <a:blipFill>
                          <a:blip r:embed="rId5"/>
                          <a:stretch>
                            <a:fillRect l="-200725" t="-203279" r="-402174" b="-322951"/>
                          </a:stretch>
                        </a:blipFill>
                      </a:tcPr>
                    </a:tc>
                    <a:tc>
                      <a:txBody>
                        <a:bodyPr/>
                        <a:lstStyle/>
                        <a:p>
                          <a:endParaRPr lang="en-SE"/>
                        </a:p>
                      </a:txBody>
                      <a:tcPr>
                        <a:blipFill>
                          <a:blip r:embed="rId5"/>
                          <a:stretch>
                            <a:fillRect l="-302920" t="-203279" r="-305109" b="-322951"/>
                          </a:stretch>
                        </a:blipFill>
                      </a:tcPr>
                    </a:tc>
                    <a:tc>
                      <a:txBody>
                        <a:bodyPr/>
                        <a:lstStyle/>
                        <a:p>
                          <a:endParaRPr lang="en-SE"/>
                        </a:p>
                      </a:txBody>
                      <a:tcPr>
                        <a:blipFill>
                          <a:blip r:embed="rId5"/>
                          <a:stretch>
                            <a:fillRect l="-400000" t="-203279" r="-202899" b="-322951"/>
                          </a:stretch>
                        </a:blipFill>
                      </a:tcPr>
                    </a:tc>
                    <a:tc>
                      <a:txBody>
                        <a:bodyPr/>
                        <a:lstStyle/>
                        <a:p>
                          <a:endParaRPr lang="en-SE"/>
                        </a:p>
                      </a:txBody>
                      <a:tcPr>
                        <a:blipFill>
                          <a:blip r:embed="rId5"/>
                          <a:stretch>
                            <a:fillRect l="-500000" t="-203279" r="-102899" b="-322951"/>
                          </a:stretch>
                        </a:blipFill>
                      </a:tcPr>
                    </a:tc>
                    <a:tc>
                      <a:txBody>
                        <a:bodyPr/>
                        <a:lstStyle/>
                        <a:p>
                          <a:endParaRPr lang="en-SE"/>
                        </a:p>
                      </a:txBody>
                      <a:tcPr>
                        <a:blipFill>
                          <a:blip r:embed="rId5"/>
                          <a:stretch>
                            <a:fillRect l="-600000" t="-203279" r="-2899" b="-322951"/>
                          </a:stretch>
                        </a:blipFill>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endParaRPr lang="en-SE"/>
                        </a:p>
                      </a:txBody>
                      <a:tcPr>
                        <a:blipFill>
                          <a:blip r:embed="rId5"/>
                          <a:stretch>
                            <a:fillRect l="-100725" t="-308333" r="-502174" b="-228333"/>
                          </a:stretch>
                        </a:blipFill>
                      </a:tcPr>
                    </a:tc>
                    <a:tc>
                      <a:txBody>
                        <a:bodyPr/>
                        <a:lstStyle/>
                        <a:p>
                          <a:endParaRPr lang="en-SE"/>
                        </a:p>
                      </a:txBody>
                      <a:tcPr>
                        <a:blipFill>
                          <a:blip r:embed="rId5"/>
                          <a:stretch>
                            <a:fillRect l="-200725" t="-308333" r="-402174" b="-228333"/>
                          </a:stretch>
                        </a:blipFill>
                      </a:tcPr>
                    </a:tc>
                    <a:tc>
                      <a:txBody>
                        <a:bodyPr/>
                        <a:lstStyle/>
                        <a:p>
                          <a:endParaRPr lang="en-SE"/>
                        </a:p>
                      </a:txBody>
                      <a:tcPr>
                        <a:blipFill>
                          <a:blip r:embed="rId5"/>
                          <a:stretch>
                            <a:fillRect l="-302920" t="-308333" r="-305109" b="-228333"/>
                          </a:stretch>
                        </a:blipFill>
                      </a:tcPr>
                    </a:tc>
                    <a:tc>
                      <a:txBody>
                        <a:bodyPr/>
                        <a:lstStyle/>
                        <a:p>
                          <a:endParaRPr lang="en-SE"/>
                        </a:p>
                      </a:txBody>
                      <a:tcPr>
                        <a:blipFill>
                          <a:blip r:embed="rId5"/>
                          <a:stretch>
                            <a:fillRect l="-400000" t="-308333" r="-202899" b="-228333"/>
                          </a:stretch>
                        </a:blipFill>
                      </a:tcPr>
                    </a:tc>
                    <a:tc>
                      <a:txBody>
                        <a:bodyPr/>
                        <a:lstStyle/>
                        <a:p>
                          <a:endParaRPr lang="en-SE"/>
                        </a:p>
                      </a:txBody>
                      <a:tcPr>
                        <a:blipFill>
                          <a:blip r:embed="rId5"/>
                          <a:stretch>
                            <a:fillRect l="-500000" t="-308333" r="-102899" b="-228333"/>
                          </a:stretch>
                        </a:blipFill>
                      </a:tcPr>
                    </a:tc>
                    <a:tc>
                      <a:txBody>
                        <a:bodyPr/>
                        <a:lstStyle/>
                        <a:p>
                          <a:endParaRPr lang="en-SE"/>
                        </a:p>
                      </a:txBody>
                      <a:tcPr>
                        <a:blipFill>
                          <a:blip r:embed="rId5"/>
                          <a:stretch>
                            <a:fillRect l="-600000" t="-308333" r="-2899" b="-228333"/>
                          </a:stretch>
                        </a:blipFill>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endParaRPr lang="en-SE"/>
                        </a:p>
                      </a:txBody>
                      <a:tcPr>
                        <a:blipFill>
                          <a:blip r:embed="rId5"/>
                          <a:stretch>
                            <a:fillRect l="-100725" t="-401639" r="-502174" b="-124590"/>
                          </a:stretch>
                        </a:blipFill>
                      </a:tcPr>
                    </a:tc>
                    <a:tc>
                      <a:txBody>
                        <a:bodyPr/>
                        <a:lstStyle/>
                        <a:p>
                          <a:endParaRPr lang="en-SE"/>
                        </a:p>
                      </a:txBody>
                      <a:tcPr>
                        <a:blipFill>
                          <a:blip r:embed="rId5"/>
                          <a:stretch>
                            <a:fillRect l="-200725" t="-401639" r="-402174" b="-124590"/>
                          </a:stretch>
                        </a:blipFill>
                      </a:tcPr>
                    </a:tc>
                    <a:tc>
                      <a:txBody>
                        <a:bodyPr/>
                        <a:lstStyle/>
                        <a:p>
                          <a:endParaRPr lang="en-SE"/>
                        </a:p>
                      </a:txBody>
                      <a:tcPr>
                        <a:blipFill>
                          <a:blip r:embed="rId5"/>
                          <a:stretch>
                            <a:fillRect l="-302920" t="-401639" r="-305109" b="-124590"/>
                          </a:stretch>
                        </a:blipFill>
                      </a:tcPr>
                    </a:tc>
                    <a:tc>
                      <a:txBody>
                        <a:bodyPr/>
                        <a:lstStyle/>
                        <a:p>
                          <a:endParaRPr lang="en-SE"/>
                        </a:p>
                      </a:txBody>
                      <a:tcPr>
                        <a:blipFill>
                          <a:blip r:embed="rId5"/>
                          <a:stretch>
                            <a:fillRect l="-400000" t="-401639" r="-202899" b="-124590"/>
                          </a:stretch>
                        </a:blipFill>
                      </a:tcPr>
                    </a:tc>
                    <a:tc>
                      <a:txBody>
                        <a:bodyPr/>
                        <a:lstStyle/>
                        <a:p>
                          <a:endParaRPr lang="en-SE"/>
                        </a:p>
                      </a:txBody>
                      <a:tcPr>
                        <a:blipFill>
                          <a:blip r:embed="rId5"/>
                          <a:stretch>
                            <a:fillRect l="-500000" t="-401639" r="-102899" b="-124590"/>
                          </a:stretch>
                        </a:blipFill>
                      </a:tcPr>
                    </a:tc>
                    <a:tc>
                      <a:txBody>
                        <a:bodyPr/>
                        <a:lstStyle/>
                        <a:p>
                          <a:endParaRPr lang="en-SE"/>
                        </a:p>
                      </a:txBody>
                      <a:tcPr>
                        <a:blipFill>
                          <a:blip r:embed="rId5"/>
                          <a:stretch>
                            <a:fillRect l="-600000" t="-401639" r="-2899" b="-124590"/>
                          </a:stretch>
                        </a:blipFill>
                      </a:tcPr>
                    </a:tc>
                    <a:extLst>
                      <a:ext uri="{0D108BD9-81ED-4DB2-BD59-A6C34878D82A}">
                        <a16:rowId xmlns:a16="http://schemas.microsoft.com/office/drawing/2014/main" val="3440996876"/>
                      </a:ext>
                    </a:extLst>
                  </a:tr>
                  <a:tr h="370840">
                    <a:tc>
                      <a:txBody>
                        <a:bodyPr/>
                        <a:lstStyle/>
                        <a:p>
                          <a:endParaRPr lang="en-SE"/>
                        </a:p>
                      </a:txBody>
                      <a:tcPr>
                        <a:blipFill>
                          <a:blip r:embed="rId5"/>
                          <a:stretch>
                            <a:fillRect l="-725" t="-501639" r="-602174" b="-24590"/>
                          </a:stretch>
                        </a:blipFill>
                      </a:tcPr>
                    </a:tc>
                    <a:tc>
                      <a:txBody>
                        <a:bodyPr/>
                        <a:lstStyle/>
                        <a:p>
                          <a:endParaRPr lang="en-SE"/>
                        </a:p>
                      </a:txBody>
                      <a:tcPr>
                        <a:blipFill>
                          <a:blip r:embed="rId5"/>
                          <a:stretch>
                            <a:fillRect l="-100725" t="-501639" r="-502174" b="-24590"/>
                          </a:stretch>
                        </a:blipFill>
                      </a:tcPr>
                    </a:tc>
                    <a:tc>
                      <a:txBody>
                        <a:bodyPr/>
                        <a:lstStyle/>
                        <a:p>
                          <a:endParaRPr lang="en-SE"/>
                        </a:p>
                      </a:txBody>
                      <a:tcPr>
                        <a:blipFill>
                          <a:blip r:embed="rId5"/>
                          <a:stretch>
                            <a:fillRect l="-200725" t="-501639" r="-402174" b="-24590"/>
                          </a:stretch>
                        </a:blipFill>
                      </a:tcPr>
                    </a:tc>
                    <a:tc>
                      <a:txBody>
                        <a:bodyPr/>
                        <a:lstStyle/>
                        <a:p>
                          <a:endParaRPr lang="en-SE"/>
                        </a:p>
                      </a:txBody>
                      <a:tcPr>
                        <a:blipFill>
                          <a:blip r:embed="rId5"/>
                          <a:stretch>
                            <a:fillRect l="-302920" t="-501639" r="-305109" b="-24590"/>
                          </a:stretch>
                        </a:blipFill>
                      </a:tcPr>
                    </a:tc>
                    <a:tc>
                      <a:txBody>
                        <a:bodyPr/>
                        <a:lstStyle/>
                        <a:p>
                          <a:endParaRPr lang="en-SE"/>
                        </a:p>
                      </a:txBody>
                      <a:tcPr>
                        <a:blipFill>
                          <a:blip r:embed="rId5"/>
                          <a:stretch>
                            <a:fillRect l="-400000" t="-501639" r="-202899" b="-24590"/>
                          </a:stretch>
                        </a:blipFill>
                      </a:tcPr>
                    </a:tc>
                    <a:tc>
                      <a:txBody>
                        <a:bodyPr/>
                        <a:lstStyle/>
                        <a:p>
                          <a:endParaRPr lang="en-SE"/>
                        </a:p>
                      </a:txBody>
                      <a:tcPr>
                        <a:blipFill>
                          <a:blip r:embed="rId5"/>
                          <a:stretch>
                            <a:fillRect l="-500000" t="-501639" r="-102899" b="-24590"/>
                          </a:stretch>
                        </a:blipFill>
                      </a:tcPr>
                    </a:tc>
                    <a:tc>
                      <a:txBody>
                        <a:bodyPr/>
                        <a:lstStyle/>
                        <a:p>
                          <a:endParaRPr lang="en-SE"/>
                        </a:p>
                      </a:txBody>
                      <a:tcPr>
                        <a:blipFill>
                          <a:blip r:embed="rId5"/>
                          <a:stretch>
                            <a:fillRect l="-600000" t="-501639" r="-2899" b="-24590"/>
                          </a:stretch>
                        </a:blipFill>
                      </a:tcPr>
                    </a:tc>
                    <a:extLst>
                      <a:ext uri="{0D108BD9-81ED-4DB2-BD59-A6C34878D82A}">
                        <a16:rowId xmlns:a16="http://schemas.microsoft.com/office/drawing/2014/main" val="1653040171"/>
                      </a:ext>
                    </a:extLst>
                  </a:tr>
                </a:tbl>
              </a:graphicData>
            </a:graphic>
          </p:graphicFrame>
        </mc:Fallback>
      </mc:AlternateContent>
      <p:pic>
        <p:nvPicPr>
          <p:cNvPr id="8" name="Picture 7">
            <a:extLst>
              <a:ext uri="{FF2B5EF4-FFF2-40B4-BE49-F238E27FC236}">
                <a16:creationId xmlns:a16="http://schemas.microsoft.com/office/drawing/2014/main" id="{1D88E1A6-F1D2-4677-AE3C-7C8EB3BD2741}"/>
              </a:ext>
            </a:extLst>
          </p:cNvPr>
          <p:cNvPicPr>
            <a:picLocks noChangeAspect="1"/>
          </p:cNvPicPr>
          <p:nvPr/>
        </p:nvPicPr>
        <p:blipFill>
          <a:blip r:embed="rId6"/>
          <a:stretch>
            <a:fillRect/>
          </a:stretch>
        </p:blipFill>
        <p:spPr>
          <a:xfrm>
            <a:off x="76200" y="5004693"/>
            <a:ext cx="2875826" cy="174268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9BE790-4CB7-4ED4-838A-E71F567C5CE9}"/>
                  </a:ext>
                </a:extLst>
              </p:cNvPr>
              <p:cNvSpPr txBox="1"/>
              <p:nvPr/>
            </p:nvSpPr>
            <p:spPr>
              <a:xfrm>
                <a:off x="305045" y="4549095"/>
                <a:ext cx="5051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𝑇</m:t>
                      </m:r>
                    </m:oMath>
                  </m:oMathPara>
                </a14:m>
                <a:endParaRPr lang="en-SE" dirty="0"/>
              </a:p>
            </p:txBody>
          </p:sp>
        </mc:Choice>
        <mc:Fallback xmlns="">
          <p:sp>
            <p:nvSpPr>
              <p:cNvPr id="9" name="TextBox 8">
                <a:extLst>
                  <a:ext uri="{FF2B5EF4-FFF2-40B4-BE49-F238E27FC236}">
                    <a16:creationId xmlns:a16="http://schemas.microsoft.com/office/drawing/2014/main" id="{259BE790-4CB7-4ED4-838A-E71F567C5CE9}"/>
                  </a:ext>
                </a:extLst>
              </p:cNvPr>
              <p:cNvSpPr txBox="1">
                <a:spLocks noRot="1" noChangeAspect="1" noMove="1" noResize="1" noEditPoints="1" noAdjustHandles="1" noChangeArrowheads="1" noChangeShapeType="1" noTextEdit="1"/>
              </p:cNvSpPr>
              <p:nvPr/>
            </p:nvSpPr>
            <p:spPr>
              <a:xfrm>
                <a:off x="305045" y="4549095"/>
                <a:ext cx="505138" cy="523220"/>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635031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A130-F060-46EE-9E63-6EDFB74A551E}"/>
              </a:ext>
            </a:extLst>
          </p:cNvPr>
          <p:cNvSpPr>
            <a:spLocks noGrp="1"/>
          </p:cNvSpPr>
          <p:nvPr>
            <p:ph type="title"/>
          </p:nvPr>
        </p:nvSpPr>
        <p:spPr/>
        <p:txBody>
          <a:bodyPr/>
          <a:lstStyle/>
          <a:p>
            <a:r>
              <a:rPr lang="en-US" dirty="0"/>
              <a:t>Example 6.1: Driving Home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65234F-6AA0-481F-9D98-1963DF5DCAB1}"/>
                  </a:ext>
                </a:extLst>
              </p:cNvPr>
              <p:cNvSpPr>
                <a:spLocks noGrp="1"/>
              </p:cNvSpPr>
              <p:nvPr>
                <p:ph idx="1"/>
              </p:nvPr>
            </p:nvSpPr>
            <p:spPr>
              <a:xfrm>
                <a:off x="0" y="1181700"/>
                <a:ext cx="4302000" cy="5105400"/>
              </a:xfrm>
            </p:spPr>
            <p:txBody>
              <a:bodyPr>
                <a:normAutofit fontScale="85000" lnSpcReduction="10000"/>
              </a:bodyPr>
              <a:lstStyle/>
              <a:p>
                <a:r>
                  <a:rPr lang="en-US" dirty="0"/>
                  <a:t>The rewards are the elapsed times on each leg of the journey.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thus the return for each state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actual time to go home from that state. The value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of each state </a:t>
                </a:r>
                <a14:m>
                  <m:oMath xmlns:m="http://schemas.openxmlformats.org/officeDocument/2006/math">
                    <m:r>
                      <a:rPr lang="en-US" i="1" dirty="0" smtClean="0">
                        <a:latin typeface="Cambria Math" panose="02040503050406030204" pitchFamily="18" charset="0"/>
                      </a:rPr>
                      <m:t>𝑠</m:t>
                    </m:r>
                  </m:oMath>
                </a14:m>
                <a:r>
                  <a:rPr lang="en-US" dirty="0"/>
                  <a:t> (number in circle) is the expected time to go. </a:t>
                </a:r>
              </a:p>
              <a:p>
                <a:r>
                  <a:rPr lang="en-US" dirty="0"/>
                  <a:t>MC: update all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 towhen you get </a:t>
                </a:r>
                <a:r>
                  <a:rPr lang="en-US" dirty="0" err="1"/>
                  <a:t>hom</a:t>
                </a:r>
                <a:r>
                  <a:rPr lang="en-US" dirty="0"/>
                  <a:t>.</a:t>
                </a:r>
                <a:endParaRPr lang="en-SE" dirty="0"/>
              </a:p>
            </p:txBody>
          </p:sp>
        </mc:Choice>
        <mc:Fallback xmlns="">
          <p:sp>
            <p:nvSpPr>
              <p:cNvPr id="3" name="Content Placeholder 2">
                <a:extLst>
                  <a:ext uri="{FF2B5EF4-FFF2-40B4-BE49-F238E27FC236}">
                    <a16:creationId xmlns:a16="http://schemas.microsoft.com/office/drawing/2014/main" id="{6D65234F-6AA0-481F-9D98-1963DF5DCAB1}"/>
                  </a:ext>
                </a:extLst>
              </p:cNvPr>
              <p:cNvSpPr>
                <a:spLocks noGrp="1" noRot="1" noChangeAspect="1" noMove="1" noResize="1" noEditPoints="1" noAdjustHandles="1" noChangeArrowheads="1" noChangeShapeType="1" noTextEdit="1"/>
              </p:cNvSpPr>
              <p:nvPr>
                <p:ph idx="1"/>
              </p:nvPr>
            </p:nvSpPr>
            <p:spPr>
              <a:xfrm>
                <a:off x="0" y="1181700"/>
                <a:ext cx="4302000" cy="5105400"/>
              </a:xfrm>
              <a:blipFill>
                <a:blip r:embed="rId2"/>
                <a:stretch>
                  <a:fillRect l="-2408" t="-1912" r="-3258" b="-83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284AEBE-4505-4787-9E1B-CBE77E02B1B4}"/>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9</a:t>
            </a:fld>
            <a:endParaRPr lang="en-US" altLang="zh-CN"/>
          </a:p>
        </p:txBody>
      </p:sp>
      <p:pic>
        <p:nvPicPr>
          <p:cNvPr id="6" name="Picture 5">
            <a:extLst>
              <a:ext uri="{FF2B5EF4-FFF2-40B4-BE49-F238E27FC236}">
                <a16:creationId xmlns:a16="http://schemas.microsoft.com/office/drawing/2014/main" id="{65A5597A-E0D0-4F8C-853A-DE834BEC6367}"/>
              </a:ext>
            </a:extLst>
          </p:cNvPr>
          <p:cNvPicPr>
            <a:picLocks noChangeAspect="1"/>
          </p:cNvPicPr>
          <p:nvPr/>
        </p:nvPicPr>
        <p:blipFill>
          <a:blip r:embed="rId3"/>
          <a:stretch>
            <a:fillRect/>
          </a:stretch>
        </p:blipFill>
        <p:spPr>
          <a:xfrm>
            <a:off x="4286959" y="3429001"/>
            <a:ext cx="4780841" cy="2247300"/>
          </a:xfrm>
          <a:prstGeom prst="rect">
            <a:avLst/>
          </a:prstGeom>
        </p:spPr>
      </p:pic>
      <p:pic>
        <p:nvPicPr>
          <p:cNvPr id="7" name="Picture 6">
            <a:extLst>
              <a:ext uri="{FF2B5EF4-FFF2-40B4-BE49-F238E27FC236}">
                <a16:creationId xmlns:a16="http://schemas.microsoft.com/office/drawing/2014/main" id="{450F5511-A947-4100-8001-3F2CC0BA3DDA}"/>
              </a:ext>
            </a:extLst>
          </p:cNvPr>
          <p:cNvPicPr>
            <a:picLocks noChangeAspect="1"/>
          </p:cNvPicPr>
          <p:nvPr/>
        </p:nvPicPr>
        <p:blipFill>
          <a:blip r:embed="rId4"/>
          <a:stretch>
            <a:fillRect/>
          </a:stretch>
        </p:blipFill>
        <p:spPr>
          <a:xfrm>
            <a:off x="4464962" y="1324292"/>
            <a:ext cx="4602838" cy="2056007"/>
          </a:xfrm>
          <a:prstGeom prst="rect">
            <a:avLst/>
          </a:prstGeom>
        </p:spPr>
      </p:pic>
    </p:spTree>
    <p:extLst>
      <p:ext uri="{BB962C8B-B14F-4D97-AF65-F5344CB8AC3E}">
        <p14:creationId xmlns:p14="http://schemas.microsoft.com/office/powerpoint/2010/main" val="2025952131"/>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potx" id="{E215AB4C-870D-4152-9E0D-88668304A8D7}" vid="{16664B00-B89B-42B5-9AB5-FBB8FBBFCE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12" ma:contentTypeDescription="Create a new document." ma:contentTypeScope="" ma:versionID="c335fd21f2fe76e29ebd247bba84ba96">
  <xsd:schema xmlns:xsd="http://www.w3.org/2001/XMLSchema" xmlns:xs="http://www.w3.org/2001/XMLSchema" xmlns:p="http://schemas.microsoft.com/office/2006/metadata/properties" xmlns:ns3="221e1496-d443-4306-ad63-a100e0046a13" xmlns:ns4="60aad371-894b-4a9b-aa6a-3fd9336d4f3f" targetNamespace="http://schemas.microsoft.com/office/2006/metadata/properties" ma:root="true" ma:fieldsID="4cb030868c90a59dc09b4c74f925c173" ns3:_="" ns4:_="">
    <xsd:import namespace="221e1496-d443-4306-ad63-a100e0046a13"/>
    <xsd:import namespace="60aad371-894b-4a9b-aa6a-3fd9336d4f3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aad371-894b-4a9b-aa6a-3fd9336d4f3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2.xml><?xml version="1.0" encoding="utf-8"?>
<ds:datastoreItem xmlns:ds="http://schemas.openxmlformats.org/officeDocument/2006/customXml" ds:itemID="{6F97E12F-14DB-4E96-B5EF-03E9057A6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60aad371-894b-4a9b-aa6a-3fd9336d4f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8D1CD2-3289-4F40-8C3A-CFDE35750563}">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60aad371-894b-4a9b-aa6a-3fd9336d4f3f"/>
    <ds:schemaRef ds:uri="221e1496-d443-4306-ad63-a100e0046a13"/>
  </ds:schemaRefs>
</ds:datastoreItem>
</file>

<file path=docProps/app.xml><?xml version="1.0" encoding="utf-8"?>
<Properties xmlns="http://schemas.openxmlformats.org/officeDocument/2006/extended-properties" xmlns:vt="http://schemas.openxmlformats.org/officeDocument/2006/docPropsVTypes">
  <Template>TemplateTight</Template>
  <TotalTime>194</TotalTime>
  <Words>1693</Words>
  <Application>Microsoft Office PowerPoint</Application>
  <PresentationFormat>On-screen Show (4:3)</PresentationFormat>
  <Paragraphs>171</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Lato Extended</vt:lpstr>
      <vt:lpstr>Arial</vt:lpstr>
      <vt:lpstr>Calibri</vt:lpstr>
      <vt:lpstr>Cambria Math</vt:lpstr>
      <vt:lpstr>Tahoma</vt:lpstr>
      <vt:lpstr>_Template</vt:lpstr>
      <vt:lpstr>PowerPoint Presentation</vt:lpstr>
      <vt:lpstr>Sarsa and QL</vt:lpstr>
      <vt:lpstr>Reinforcement Learning (RL)</vt:lpstr>
      <vt:lpstr>Quiz: Dijkstra’s, A*, Hybrid A*</vt:lpstr>
      <vt:lpstr>PowerPoint Presentation</vt:lpstr>
      <vt:lpstr>Lab2</vt:lpstr>
      <vt:lpstr>Lab 3 Comments</vt:lpstr>
      <vt:lpstr>Sarsa, , Episodes n×(B,a2, 0, D,a1,-100, T)</vt:lpstr>
      <vt:lpstr>Example 6.1: Driving Home</vt:lpstr>
      <vt:lpstr>Return and Value Functions</vt:lpstr>
      <vt:lpstr>DELETE Handling Multiple Scenarios with Hierarchical FSM</vt:lpstr>
      <vt:lpstr>Defense Against the Dark Arts</vt:lpstr>
      <vt:lpstr>PowerPoint Presentation</vt:lpstr>
      <vt:lpstr>Iterative Policy Evaluation Results</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 Zonghua</dc:creator>
  <cp:lastModifiedBy>Zonghua Gu</cp:lastModifiedBy>
  <cp:revision>23</cp:revision>
  <dcterms:created xsi:type="dcterms:W3CDTF">2020-06-02T02:14:44Z</dcterms:created>
  <dcterms:modified xsi:type="dcterms:W3CDTF">2021-05-24T17:45:32Z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