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0" r:id="rId5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1EA2FD-096D-2A4F-917C-DAF62E89CBC2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7A961A8C-FEFB-449A-A212-787A8E4829A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20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373FF"/>
    <a:srgbClr val="FF4859"/>
    <a:srgbClr val="004FFE"/>
    <a:srgbClr val="008B42"/>
    <a:srgbClr val="F5010B"/>
    <a:srgbClr val="F2DCDB"/>
    <a:srgbClr val="ECF2DE"/>
    <a:srgbClr val="F2EEF5"/>
    <a:srgbClr val="FFC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4964" autoAdjust="0"/>
  </p:normalViewPr>
  <p:slideViewPr>
    <p:cSldViewPr snapToGrid="0">
      <p:cViewPr varScale="1">
        <p:scale>
          <a:sx n="104" d="100"/>
          <a:sy n="104" d="100"/>
        </p:scale>
        <p:origin x="72" y="-324"/>
      </p:cViewPr>
      <p:guideLst>
        <p:guide orient="horz" pos="845"/>
        <p:guide pos="20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3DE59-F14A-BE48-A4BD-826E6AEB8CE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E9E18-F207-E64A-9E5E-A745EA36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E9E18-F207-E64A-9E5E-A745EA3630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5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train RL algorithm in the simulator on AWS cloud, but it costs money after some free time.</a:t>
            </a:r>
          </a:p>
          <a:p>
            <a:r>
              <a:rPr lang="en-US" dirty="0"/>
              <a:t>They hold competitions, both online and in real-world. 1/10</a:t>
            </a:r>
            <a:r>
              <a:rPr lang="en-US" baseline="30000" dirty="0"/>
              <a:t>th</a:t>
            </a:r>
            <a:r>
              <a:rPr lang="en-US" dirty="0"/>
              <a:t> scale race car costs USD $</a:t>
            </a:r>
            <a:r>
              <a:rPr lang="en-SE" dirty="0"/>
              <a:t>349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E9E18-F207-E64A-9E5E-A745EA3630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2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4D40-3520-B34B-A017-031AF5CCC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BB1E0-CB7B-5943-864B-8DEC1231B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2861D-703A-3643-A018-3EBD862D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AFBB-1CF4-8544-90DC-1ED8B9AA61D3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85D21-1D12-6645-8FD4-849D885F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7197B-EF71-EE49-9468-C2376B38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D51B-6283-BF4B-B779-91E97F98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A9F8A-2AFD-FC46-9298-3CDB8A193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A6116-A57F-B44C-9B53-8C5358B3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165F-9719-7745-8559-6A7EE2923027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AB34-7B20-684C-902A-14069902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D107-BC0D-3D4E-9F45-59A930E5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68FAF-F0D6-1644-8580-0DB9510B9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0746B-DD22-B145-B41F-6205D9EF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AF7B2-1888-434B-B7B7-323F1085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8D55-FA0C-7D43-BAC0-BED15F1C12ED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62B1-4565-BD45-97C3-12772855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8F4A1-FEF6-2044-AC5B-BF00A7BB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52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6CC4-A075-BD48-BCF8-F03F4C1B4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2D430-A07B-BC4C-97B1-102331760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32C34-A711-864D-8DCA-F7B60366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0553-0253-CE4B-B6C1-A630CB55C29D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B38DD-6D3B-D146-A0FC-5675926D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162B9-5EB5-7E4E-8EF7-2754E945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31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86EE-1D52-E343-88D1-E3439E1C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35EE-7D8B-BA48-9F59-A1AC79906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BCFC1-D075-E64A-811D-520DEAE9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E84E-69F4-FD40-ABD1-0EFAC22A12F3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FC476-EE5C-1544-9BB5-5E3FD95A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2E49-3232-D242-944A-8BC54E37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99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85CF-447D-0541-B600-4C9809A4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3B72E-C1D7-E24F-AE19-75DE6C318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D4493-BB62-A54C-95FD-044AA507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B3DB-0D9D-DD44-80C5-08109265E077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E63DB-F354-E145-A1EA-2E053DC9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A1F5-821A-BF4B-B805-0F1AADA4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8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1004-3749-F349-9400-C8C35A42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F4A6-BFC8-DB4B-9CE3-0CDF22130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349EE-3F63-5549-860D-285A8FF4F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E54B9-F4B6-4D48-8B93-59D92780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A869-A27D-C344-97D7-71199BBF260C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D3F0A-AFAB-2D49-BBC8-A5B49F05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9863B-7969-6C45-BFAB-CECB9DFF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74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E581-C180-A240-B6A9-52BB3BAB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A6876-25B8-E54F-BAA4-B821E7F7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3889B-5660-004F-8AF9-FBD754405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076A7-02EA-E149-BCED-1D9BF59A3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D5F07-B8AE-6A48-B7EE-8B9C1808C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FEF61-70E3-0E48-B543-4563117C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5D25-E67F-1942-BBE6-90A232C6709A}" type="datetime1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37304-D6C0-8F48-A7FF-9A39E1AB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2E9FD-7A07-A04B-9EEE-4FF5C7D0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4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D59F-4FD1-4345-9D92-D8D37098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E40AC-7F1C-A843-8AC5-F33C1857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0881-5289-1B49-8243-C7A7C2D761C1}" type="datetime1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00F50-9490-A447-A47B-8D641B55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C1FBE-B663-A441-BA6E-3C300CA3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40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24AF3-0AC7-9440-9DFD-898A77F8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9B97-0FAD-A54C-B1E0-81D6BDD23977}" type="datetime1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A22C6-FBE1-2646-9056-3FDAC9F2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5D307-5348-B748-98FA-22353983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9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E2AD-2116-E941-ACE7-9E997516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766DC-9EFD-E241-AD4C-088DD763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22356-357C-024F-8397-C4B38E44C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B5081-608A-8546-B3C8-695A5F42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E13F-8788-6040-8DCF-36B10FE0117C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2CE6C-9B67-BD46-A9D1-D4985CF1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7E06A-AD43-C247-B0E5-52982CDA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7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6D22-2CE4-8446-8CF3-0ED778E1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37" y="63062"/>
            <a:ext cx="10949153" cy="10694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AB12-3F8A-414E-8925-9039A12DF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737" y="1237593"/>
            <a:ext cx="10949153" cy="51947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E769-BBC7-4148-A758-E8D165C8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9230"/>
            <a:ext cx="2743200" cy="365125"/>
          </a:xfrm>
        </p:spPr>
        <p:txBody>
          <a:bodyPr/>
          <a:lstStyle/>
          <a:p>
            <a:fld id="{4553E244-3CAB-5240-928D-C4F781982911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944D7-7B0D-714F-B61F-1F7495F7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923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AA6B0-2531-AF4E-B478-433817A3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9284" y="6499230"/>
            <a:ext cx="2743200" cy="365125"/>
          </a:xfrm>
        </p:spPr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62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CE28-AADC-CC44-9069-A056D149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53BF6-B7EE-1748-8F5A-F8DCEB1DC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72918-C639-AA4C-B458-5FB76EA17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A26F1-0BC1-384C-9B01-0728D6C8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FAE-9CFE-3F4B-9BA6-76D3AD40298B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893A-1B80-9148-B4A7-6888DDE5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D7A8D-71F8-F046-B17D-85F489CA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6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0948-0238-9348-9596-B992A144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709D5-02FD-854F-88FF-2FA09E74B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534E-08ED-6C42-8DCC-C92D9662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C747-2201-4149-89A6-B535544AC76E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832F1-EBC9-C647-9685-A59B451A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3E637-2870-8240-98EE-A4A1C053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47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C0E18-6DE7-E743-8363-91EA2FF73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86B44-5FD5-2C46-B7A4-070C89C66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DA906-A829-D846-B1E2-0941214D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99FF-A9B6-EA4C-92F4-3B955917C48A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559BA-5870-5F44-A064-07653AAD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D3310-60F6-FC4C-BF18-D84366D9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6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D613-A38C-3D41-9038-2B680914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F0D21-1AE4-7247-AB6D-8762638A3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3A5C1-40A4-1A41-A141-992F8116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CC24-15E2-8440-82CF-DFE60D570E43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8AB82-8F65-A74C-ABC5-C9AC5984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6A98-AD15-564D-A0D8-147ED367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4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5CCF-50C4-C342-B3A5-BF915CCB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B9FF-296B-FD42-9B4A-4E47F44BB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49882-2F4D-B045-B300-B3E620BC6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C0FD2-184C-744E-BD89-9D27BC6D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6C63-9089-6A49-BC6E-454A735346DF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50A0E-6F89-CC4B-9C96-D4572FB2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21D97-A6CA-2943-8E70-31F45F81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1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57FD-F506-D54F-BC5D-BE1D403F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BCA7-A910-D347-B17B-2D290887D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8787F-9E9B-264C-B9D7-D6C20B42F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535B7-1B9A-0E4B-972B-A4AB301E6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4A215-09F1-EE42-8B1F-20254D2E4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2132F-860A-9B45-ACAD-C18F3DE4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C773-47BC-AB4F-9BFA-AB3DE15F2F0E}" type="datetime1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8FECF-6048-9E4E-B3CD-7756A7BC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9245D-21B3-214A-87AF-91D560B6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7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C2B7-90B1-F34A-89D7-195B444F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33EAB-584C-D948-953A-73C251A9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1242-D6ED-7442-B4D5-571BA5F763EC}" type="datetime1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4D0BF-32FF-7040-8D7C-8E48669C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CF303-5003-514E-A5EA-38A7E48C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D811B-DFD6-584F-92AD-561DA2AD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9004-9440-C34D-AFCF-72D617EF0844}" type="datetime1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FFD81-D09F-A64B-90F7-E778161F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B04E4-A19D-1743-8F14-06EFB25F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2821-3706-B241-A8E1-8E863954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C6B9-588B-B94C-A32A-E567F968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F4C91-23C8-914F-9BA0-6B7C73ED7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A3FD0-F75E-7F46-B71B-C95B3C3E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9C39-AF37-7048-A5F3-2138FC4EBAA9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88172-AD8E-C240-9E31-DE1A0F16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D5590-7201-F24B-94E8-F26E5049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8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A513-8C24-694C-A0A4-D64927B8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F8818-3BD6-C545-A2F7-C9FA81039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9820A-796C-184D-ABAF-6890A4B94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2705-BFCE-6B4E-B2DA-F5116984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80C6-6E15-BC44-A547-629E68A1897C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6AABB-00A4-644D-911C-88C4E5A7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C5629-8130-9549-8489-5018D6E1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9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D9209-CDCC-0544-8F59-61D77EA1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1" y="78828"/>
            <a:ext cx="10980683" cy="101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CA19-9FB6-7D48-8FB5-A13C3B435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971" y="1283134"/>
            <a:ext cx="10980683" cy="498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8AC55-BB06-4D40-9C68-61549252D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84145-EBBF-4546-953A-FE89B9B40A32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CB35-69E2-344C-8DC1-3C7FF42E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39896-7587-0648-938B-C078DA1B5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5462" y="6483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01727A-E1B6-E54F-B7F1-9EFD6613ECC4}"/>
              </a:ext>
            </a:extLst>
          </p:cNvPr>
          <p:cNvGrpSpPr/>
          <p:nvPr userDrawn="1"/>
        </p:nvGrpSpPr>
        <p:grpSpPr>
          <a:xfrm flipV="1">
            <a:off x="-1762" y="1190029"/>
            <a:ext cx="40358072" cy="0"/>
            <a:chOff x="-2252" y="807859"/>
            <a:chExt cx="30270421" cy="4373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352164B-D019-E04F-BA68-C97A80703099}"/>
                </a:ext>
              </a:extLst>
            </p:cNvPr>
            <p:cNvCxnSpPr/>
            <p:nvPr userDrawn="1"/>
          </p:nvCxnSpPr>
          <p:spPr>
            <a:xfrm flipV="1">
              <a:off x="21124169" y="1245210"/>
              <a:ext cx="9144000" cy="0"/>
            </a:xfrm>
            <a:prstGeom prst="line">
              <a:avLst/>
            </a:prstGeom>
            <a:ln w="63500" cmpd="sng">
              <a:solidFill>
                <a:srgbClr val="12198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94311D2-17B2-DD41-9780-3A67F9A94051}"/>
                </a:ext>
              </a:extLst>
            </p:cNvPr>
            <p:cNvCxnSpPr/>
            <p:nvPr userDrawn="1"/>
          </p:nvCxnSpPr>
          <p:spPr>
            <a:xfrm flipV="1">
              <a:off x="-2252" y="807859"/>
              <a:ext cx="9144000" cy="0"/>
            </a:xfrm>
            <a:prstGeom prst="line">
              <a:avLst/>
            </a:prstGeom>
            <a:ln w="12700" cmpd="sng">
              <a:solidFill>
                <a:srgbClr val="D408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932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92611-C747-E84E-A55F-AB3AFFD6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4EAB-0697-CC49-AD28-68AF1BF5F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94DA-5138-3D4D-B7EA-D9C8CF358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87CD5-43F5-7F4F-8DF9-F56AF4D056AA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F5196-EEE6-4640-B81E-4029DEBA0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08FE4-922B-814A-9653-AEFF8A4CA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5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eprac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041F-9850-E24F-8D87-6868054CA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91" y="994799"/>
            <a:ext cx="11072191" cy="2387600"/>
          </a:xfrm>
        </p:spPr>
        <p:txBody>
          <a:bodyPr anchor="ctr">
            <a:normAutofit/>
          </a:bodyPr>
          <a:lstStyle/>
          <a:p>
            <a:r>
              <a:rPr lang="da-DK" sz="4400" dirty="0"/>
              <a:t>L7.1  Markov Decision Process</a:t>
            </a:r>
            <a:endParaRPr lang="en-US" sz="44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AD7EF61-6860-BF49-9EBD-781006606D7D}"/>
              </a:ext>
            </a:extLst>
          </p:cNvPr>
          <p:cNvSpPr txBox="1">
            <a:spLocks/>
          </p:cNvSpPr>
          <p:nvPr/>
        </p:nvSpPr>
        <p:spPr>
          <a:xfrm>
            <a:off x="870330" y="3289706"/>
            <a:ext cx="10466024" cy="1553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3C722-8478-86E6-23BC-02A9F14F7F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47916" y="2872468"/>
            <a:ext cx="3845515" cy="23876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419C1AE-4CEC-DD36-15A7-6F316F36A51A}"/>
              </a:ext>
            </a:extLst>
          </p:cNvPr>
          <p:cNvSpPr txBox="1">
            <a:spLocks/>
          </p:cNvSpPr>
          <p:nvPr/>
        </p:nvSpPr>
        <p:spPr>
          <a:xfrm>
            <a:off x="1534370" y="5327098"/>
            <a:ext cx="9144000" cy="845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Zonghua Gu, Umeå University</a:t>
            </a:r>
          </a:p>
          <a:p>
            <a:r>
              <a:rPr lang="en-US" dirty="0"/>
              <a:t>Nov. 2023</a:t>
            </a:r>
          </a:p>
        </p:txBody>
      </p:sp>
    </p:spTree>
    <p:extLst>
      <p:ext uri="{BB962C8B-B14F-4D97-AF65-F5344CB8AC3E}">
        <p14:creationId xmlns:p14="http://schemas.microsoft.com/office/powerpoint/2010/main" val="54244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3301-82EB-7768-76DB-53986518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 (MDP)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02A923-055A-4F60-73D3-0F06C386F2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An MDP consists of: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𝑆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Start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s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0</m:t>
                        </m:r>
                      </m:sub>
                    </m:sSub>
                  </m:oMath>
                </a14:m>
                <a:endParaRPr lang="en-US" baseline="-25000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actions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𝐴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Transitions and rewards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</a:t>
                </a:r>
                <a:r>
                  <a:rPr lang="en-US" altLang="ja-JP" dirty="0">
                    <a:ea typeface="ＭＳ Ｐゴシック" pitchFamily="34" charset="-128"/>
                  </a:rPr>
                  <a:t>(w. discount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</m:t>
                    </m:r>
                  </m:oMath>
                </a14:m>
                <a:r>
                  <a:rPr lang="en-US" altLang="ja-JP" dirty="0">
                    <a:ea typeface="ＭＳ Ｐゴシック" pitchFamily="34" charset="-128"/>
                  </a:rPr>
                  <a:t>)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Policy maps from states to actions: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Deterministic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defines a deterministic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Stochastic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/>
                  <a:t> defines a probability distribution over possible actions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endParaRPr lang="en-US" dirty="0"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Markov means that next state only depends on current state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,…,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ja-JP" dirty="0">
                    <a:ea typeface="ＭＳ Ｐゴシック" pitchFamily="34" charset="-128"/>
                  </a:rPr>
                  <a:t>Given the present state, the future and the past are independent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900" dirty="0"/>
                  <a:t>e.g., for driving task, current vehicle position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 as the state does not satisfy the Markov property, since the next state depends on not only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, but also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 and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, assuming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 stays constant within each step). If we redefine the state as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̈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9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900" dirty="0"/>
                  <a:t>, then it satisfies the Markov property.</a:t>
                </a:r>
              </a:p>
              <a:p>
                <a:pPr lvl="1"/>
                <a:r>
                  <a:rPr lang="en-US" dirty="0"/>
                  <a:t>Or, current snapshot of front camera view can be used as the state (e.g., NVIDIA’s </a:t>
                </a:r>
                <a:r>
                  <a:rPr lang="en-US" dirty="0" err="1"/>
                  <a:t>PilotNet</a:t>
                </a:r>
                <a:r>
                  <a:rPr lang="en-US" dirty="0"/>
                  <a:t>), but some works use past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video frames as the state to capture more dynamics (e.g., Waymo’s </a:t>
                </a:r>
                <a:r>
                  <a:rPr lang="en-US" dirty="0" err="1"/>
                  <a:t>ChauffeurNet</a:t>
                </a:r>
                <a:r>
                  <a:rPr lang="en-US" dirty="0"/>
                  <a:t>).</a:t>
                </a:r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02A923-055A-4F60-73D3-0F06C386F2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2" t="-2934" r="-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6E58F-2278-220D-536D-61F38AB8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4A74-D775-8E6E-EC46-82524F0E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Example 1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BFF6CC-5EC3-41A5-85DA-83C2A0CBB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2737" y="1237592"/>
                <a:ext cx="6562747" cy="555734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For this MDP with a single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two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</a:t>
                </a:r>
                <a:r>
                  <a:rPr lang="en-US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Are these valid policies?</a:t>
                </a:r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5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(goes left or right with equal probability. uniform random policy)</a:t>
                </a:r>
              </a:p>
              <a:p>
                <a:pPr lvl="1"/>
                <a:r>
                  <a:rPr lang="en-US" dirty="0">
                    <a:ea typeface="ＭＳ Ｐゴシック" pitchFamily="34" charset="-128"/>
                  </a:rPr>
                  <a:t>2)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0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(always goes left)</a:t>
                </a:r>
              </a:p>
              <a:p>
                <a:pPr lvl="1"/>
                <a:r>
                  <a:rPr lang="en-US" dirty="0"/>
                  <a:t>3) Alternating left and right, i.e., if previous action is left, then current action must be right, next action must be left, and so on.</a:t>
                </a:r>
              </a:p>
              <a:p>
                <a:pPr lvl="1"/>
                <a:r>
                  <a:rPr lang="en-US" dirty="0"/>
                  <a:t>ANS: 3) is not a valid policy, since it depends on the history of actions. To be a valid policy, the action must depend on the current state only.</a:t>
                </a: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BFF6CC-5EC3-41A5-85DA-83C2A0CBB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737" y="1237592"/>
                <a:ext cx="6562747" cy="5557345"/>
              </a:xfrm>
              <a:blipFill>
                <a:blip r:embed="rId2"/>
                <a:stretch>
                  <a:fillRect l="-1857" t="-3509" r="-13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61FD6-2877-A9BB-FD49-01B34C97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F2CA2-3B5B-A9CB-8A2E-2D6E0D7C3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4" y="2529968"/>
            <a:ext cx="4495800" cy="24507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E4C54C-4084-B467-9177-F2D0346E9AA7}"/>
                  </a:ext>
                </a:extLst>
              </p:cNvPr>
              <p:cNvSpPr txBox="1"/>
              <p:nvPr/>
            </p:nvSpPr>
            <p:spPr>
              <a:xfrm>
                <a:off x="9248783" y="3824682"/>
                <a:ext cx="3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E4C54C-4084-B467-9177-F2D0346E9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783" y="3824682"/>
                <a:ext cx="3751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52B9B1-C304-14FC-3DC6-5001DF160343}"/>
                  </a:ext>
                </a:extLst>
              </p:cNvPr>
              <p:cNvSpPr txBox="1"/>
              <p:nvPr/>
            </p:nvSpPr>
            <p:spPr>
              <a:xfrm>
                <a:off x="8372709" y="2408904"/>
                <a:ext cx="10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52B9B1-C304-14FC-3DC6-5001DF160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709" y="2408904"/>
                <a:ext cx="106362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C948D9-A29A-F0EB-0AC8-36080D9B001F}"/>
                  </a:ext>
                </a:extLst>
              </p:cNvPr>
              <p:cNvSpPr txBox="1"/>
              <p:nvPr/>
            </p:nvSpPr>
            <p:spPr>
              <a:xfrm>
                <a:off x="9436334" y="2408904"/>
                <a:ext cx="1203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𝑟𝑖𝑔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C948D9-A29A-F0EB-0AC8-36080D9B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334" y="2408904"/>
                <a:ext cx="120308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15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1778-DDE3-6884-34AC-23EBB33C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Example 2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8E9CC9-A0EB-5335-62B6-E5B48438AA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2738" y="1237593"/>
                <a:ext cx="6034371" cy="51947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Green nodes denote 3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Red nodes denote 2 possible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 each state. Each red node can also be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Agent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may get different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next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denoted as state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, due to environment uncertainty (all rewards are 0 expect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show in fig)</a:t>
                </a:r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8E9CC9-A0EB-5335-62B6-E5B48438A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738" y="1237593"/>
                <a:ext cx="6034371" cy="5194738"/>
              </a:xfrm>
              <a:blipFill>
                <a:blip r:embed="rId2"/>
                <a:stretch>
                  <a:fillRect l="-2323" t="-316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718F0-2CBC-C375-A980-409D9FE5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21950-E2AA-C7F0-A39D-CB6C2AB39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716520"/>
            <a:ext cx="5183909" cy="411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1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C883-A02C-6CE1-AB69-F287EE05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Function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EAF56-C82B-8825-FF29-C64C757AEE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2737" y="1237594"/>
                <a:ext cx="10949153" cy="314083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400" dirty="0"/>
                  <a:t>For the vehicle in left fig: </a:t>
                </a:r>
              </a:p>
              <a:p>
                <a:pPr lvl="1"/>
                <a:r>
                  <a:rPr lang="en-US" sz="2000" dirty="0"/>
                  <a:t>state: Pose of ego-car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environment map; </a:t>
                </a:r>
                <a:r>
                  <a:rPr lang="en-US" sz="2100" dirty="0"/>
                  <a:t>action: Steering wheel/brake/acceleration</a:t>
                </a:r>
              </a:p>
              <a:p>
                <a:r>
                  <a:rPr lang="en-US" sz="2400" dirty="0"/>
                  <a:t>Possible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𝑐𝑡𝑒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Weight sum to maximum longitudinal velocity (first term), and minimize cross-track error (distance to lane center)</a:t>
                </a:r>
              </a:p>
              <a:p>
                <a:pPr lvl="1"/>
                <a:r>
                  <a:rPr lang="en-US" sz="2000" dirty="0"/>
                  <a:t>This is an example of dense reward (e.g., at every time step), as opposed to sparse reward (e.g., only at the end of each episode)</a:t>
                </a:r>
              </a:p>
              <a:p>
                <a:r>
                  <a:rPr lang="en-US" sz="2400" dirty="0"/>
                  <a:t>Compare with twiddle() :</a:t>
                </a:r>
              </a:p>
              <a:p>
                <a:pPr lvl="1"/>
                <a:r>
                  <a:rPr lang="en-US" sz="2000" dirty="0"/>
                  <a:t>twiddle() can be viewed as an RL algorithm (policy gradient), that learns PID parameters with sparse reward (cost function is average cross-track error (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), computed at the end of each simulation episode, as sum of squares of </a:t>
                </a:r>
                <a:r>
                  <a:rPr lang="en-US" sz="2000" dirty="0" err="1"/>
                  <a:t>ctes</a:t>
                </a:r>
                <a:r>
                  <a:rPr lang="en-US" sz="2000" dirty="0"/>
                  <a:t> for N timesteps divided by N. But it is very crude: </a:t>
                </a:r>
              </a:p>
              <a:p>
                <a:pPr lvl="1"/>
                <a:r>
                  <a:rPr lang="en-US" sz="2000" dirty="0"/>
                  <a:t>It does not use the numeric value of 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, only its relative size (if err &lt; </a:t>
                </a:r>
                <a:r>
                  <a:rPr lang="en-US" sz="2000" dirty="0" err="1"/>
                  <a:t>best_err</a:t>
                </a:r>
                <a:r>
                  <a:rPr lang="en-US" sz="2000" dirty="0"/>
                  <a:t>);</a:t>
                </a:r>
              </a:p>
              <a:p>
                <a:pPr lvl="1"/>
                <a:r>
                  <a:rPr lang="en-US" sz="2000" dirty="0"/>
                  <a:t>Cost function does not include heading angle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lvl="1"/>
                <a:r>
                  <a:rPr lang="en-US" sz="2000" dirty="0"/>
                  <a:t>if the track is very long and irregular, then we can make the reward denser, to adjust PID parameters every K timesteps instead of at the end of each episode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EAF56-C82B-8825-FF29-C64C757AEE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737" y="1237594"/>
                <a:ext cx="10949153" cy="3140839"/>
              </a:xfrm>
              <a:blipFill>
                <a:blip r:embed="rId2"/>
                <a:stretch>
                  <a:fillRect l="-278" t="-2718" r="-5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8C0BE-1F21-34DC-0FC7-D07944AD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A0D12-AA13-A5DA-B6C8-1B877DFA342D}"/>
              </a:ext>
            </a:extLst>
          </p:cNvPr>
          <p:cNvSpPr/>
          <p:nvPr/>
        </p:nvSpPr>
        <p:spPr>
          <a:xfrm>
            <a:off x="3875231" y="6627371"/>
            <a:ext cx="39243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504C48"/>
                </a:solidFill>
                <a:latin typeface="Helvetica Neue"/>
              </a:rPr>
              <a:t>Ben Lau, Quantitative Researcher, Hobbyist, at </a:t>
            </a:r>
            <a:r>
              <a:rPr lang="en-US" sz="1000" dirty="0" err="1">
                <a:solidFill>
                  <a:srgbClr val="504C48"/>
                </a:solidFill>
                <a:latin typeface="Helvetica Neue"/>
              </a:rPr>
              <a:t>MLconf</a:t>
            </a:r>
            <a:r>
              <a:rPr lang="en-US" sz="1000" dirty="0">
                <a:solidFill>
                  <a:srgbClr val="504C48"/>
                </a:solidFill>
                <a:latin typeface="Helvetica Neue"/>
              </a:rPr>
              <a:t> NYC 2017</a:t>
            </a:r>
            <a:endParaRPr lang="en-US" sz="1000" b="0" i="0" dirty="0">
              <a:solidFill>
                <a:srgbClr val="504C48"/>
              </a:solidFill>
              <a:effectLst/>
              <a:latin typeface="Helvetica Neue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12E7D59-B342-BBD8-9670-64754B81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182" y="4403836"/>
            <a:ext cx="4953000" cy="22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18A7A-ED12-6D04-F7C2-138184696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043" y="4171152"/>
            <a:ext cx="3124200" cy="2456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49EB16-DAB2-7CE7-7B92-2DDBA209D4CB}"/>
              </a:ext>
            </a:extLst>
          </p:cNvPr>
          <p:cNvSpPr txBox="1"/>
          <p:nvPr/>
        </p:nvSpPr>
        <p:spPr>
          <a:xfrm>
            <a:off x="8504382" y="623263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twiddle()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45626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AE86-B5A9-4E4A-7644-041A7FDA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37" y="63062"/>
            <a:ext cx="9075445" cy="1069486"/>
          </a:xfrm>
        </p:spPr>
        <p:txBody>
          <a:bodyPr>
            <a:normAutofit fontScale="90000"/>
          </a:bodyPr>
          <a:lstStyle/>
          <a:p>
            <a:r>
              <a:rPr lang="en-US" dirty="0"/>
              <a:t>Reward Function in Amazon </a:t>
            </a:r>
            <a:r>
              <a:rPr lang="en-US" dirty="0" err="1"/>
              <a:t>DeepRacer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C02A-17E1-42A9-38B2-42F50E061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738" y="1237593"/>
            <a:ext cx="8742936" cy="5194738"/>
          </a:xfrm>
        </p:spPr>
        <p:txBody>
          <a:bodyPr/>
          <a:lstStyle/>
          <a:p>
            <a:r>
              <a:rPr lang="en-US" dirty="0"/>
              <a:t>Amazon Web Services (AWS) launched </a:t>
            </a:r>
            <a:r>
              <a:rPr lang="en-US" dirty="0" err="1"/>
              <a:t>DeepRacer</a:t>
            </a:r>
            <a:r>
              <a:rPr lang="en-US" dirty="0"/>
              <a:t> in 2018 for training AD algorithms with RL</a:t>
            </a:r>
          </a:p>
          <a:p>
            <a:pPr lvl="1"/>
            <a:r>
              <a:rPr lang="en-US" dirty="0">
                <a:hlinkClick r:id="rId3"/>
              </a:rPr>
              <a:t>https://aws.amazon.com/deepracer/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4CF13-DB87-11CD-580B-0D0F2CD7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 descr="Examples of parameters on the track">
            <a:extLst>
              <a:ext uri="{FF2B5EF4-FFF2-40B4-BE49-F238E27FC236}">
                <a16:creationId xmlns:a16="http://schemas.microsoft.com/office/drawing/2014/main" id="{960C5E19-D548-7915-D4CF-5EAFD0BED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17" y="2674160"/>
            <a:ext cx="7325830" cy="412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8DEE6C-5D08-A62C-6A49-C4CFB0DE6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673" y="184262"/>
            <a:ext cx="2502825" cy="649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5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5C6-0DAD-FCAD-00D0-E7C68DED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Reward Function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21AF-D258-587E-BE64-81953119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reward_function</a:t>
            </a:r>
            <a:r>
              <a:rPr lang="en-US" dirty="0"/>
              <a:t>(params):</a:t>
            </a:r>
          </a:p>
          <a:p>
            <a:r>
              <a:rPr lang="en-US" dirty="0"/>
              <a:t>    '''Example of penalize steering, which helps mitigate zig-zag behaviors'''</a:t>
            </a:r>
          </a:p>
          <a:p>
            <a:r>
              <a:rPr lang="en-US" dirty="0"/>
              <a:t>    # Read input parameters</a:t>
            </a:r>
          </a:p>
          <a:p>
            <a:r>
              <a:rPr lang="en-US" dirty="0"/>
              <a:t>    </a:t>
            </a:r>
            <a:r>
              <a:rPr lang="en-US" dirty="0" err="1"/>
              <a:t>distance_from_center</a:t>
            </a:r>
            <a:r>
              <a:rPr lang="en-US" dirty="0"/>
              <a:t> = params['</a:t>
            </a:r>
            <a:r>
              <a:rPr lang="en-US" dirty="0" err="1"/>
              <a:t>distance_from_center</a:t>
            </a:r>
            <a:r>
              <a:rPr lang="en-US" dirty="0"/>
              <a:t>']</a:t>
            </a:r>
          </a:p>
          <a:p>
            <a:r>
              <a:rPr lang="en-US" dirty="0"/>
              <a:t>    </a:t>
            </a:r>
            <a:r>
              <a:rPr lang="en-US" dirty="0" err="1"/>
              <a:t>track_width</a:t>
            </a:r>
            <a:r>
              <a:rPr lang="en-US" dirty="0"/>
              <a:t> = params['</a:t>
            </a:r>
            <a:r>
              <a:rPr lang="en-US" dirty="0" err="1"/>
              <a:t>track_width</a:t>
            </a:r>
            <a:r>
              <a:rPr lang="en-US" dirty="0"/>
              <a:t>']</a:t>
            </a:r>
          </a:p>
          <a:p>
            <a:r>
              <a:rPr lang="en-US" dirty="0"/>
              <a:t>    steering = abs(params['</a:t>
            </a:r>
            <a:r>
              <a:rPr lang="en-US" dirty="0" err="1"/>
              <a:t>steering_angle</a:t>
            </a:r>
            <a:r>
              <a:rPr lang="en-US" dirty="0"/>
              <a:t>']) # Only need the absolute steering angle</a:t>
            </a:r>
          </a:p>
          <a:p>
            <a:endParaRPr lang="en-US" dirty="0"/>
          </a:p>
          <a:p>
            <a:r>
              <a:rPr lang="en-US" dirty="0"/>
              <a:t>    # Calculate 3 markers that are at varying distances away from the center line</a:t>
            </a:r>
          </a:p>
          <a:p>
            <a:r>
              <a:rPr lang="en-US" dirty="0"/>
              <a:t>    marker_1 = 0.1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marker_2 = 0.25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marker_3 = 0.5 * </a:t>
            </a:r>
            <a:r>
              <a:rPr lang="en-US" dirty="0" err="1"/>
              <a:t>track_width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# Give higher reward if the agent is closer to center line and vice versa</a:t>
            </a:r>
          </a:p>
          <a:p>
            <a:r>
              <a:rPr lang="en-US" dirty="0"/>
              <a:t>    if </a:t>
            </a:r>
            <a:r>
              <a:rPr lang="en-US" dirty="0" err="1"/>
              <a:t>distance_from_center</a:t>
            </a:r>
            <a:r>
              <a:rPr lang="en-US" dirty="0"/>
              <a:t> &lt;= marker_1:</a:t>
            </a:r>
          </a:p>
          <a:p>
            <a:r>
              <a:rPr lang="en-US" dirty="0"/>
              <a:t>        reward = 1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marker_2:</a:t>
            </a:r>
          </a:p>
          <a:p>
            <a:r>
              <a:rPr lang="en-US" dirty="0"/>
              <a:t>        reward = 0.5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marker_3:</a:t>
            </a:r>
          </a:p>
          <a:p>
            <a:r>
              <a:rPr lang="en-US" dirty="0"/>
              <a:t>        reward = 0.1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reward = 1e-3  # likely crashed/ close to off track</a:t>
            </a:r>
          </a:p>
          <a:p>
            <a:endParaRPr lang="en-US" dirty="0"/>
          </a:p>
          <a:p>
            <a:r>
              <a:rPr lang="en-US" dirty="0"/>
              <a:t>    # Steering penalty threshold, change the number based on your action space setting</a:t>
            </a:r>
          </a:p>
          <a:p>
            <a:r>
              <a:rPr lang="en-US" dirty="0"/>
              <a:t>    ABS_STEERING_THRESHOLD = 15</a:t>
            </a:r>
          </a:p>
          <a:p>
            <a:endParaRPr lang="en-US" dirty="0"/>
          </a:p>
          <a:p>
            <a:r>
              <a:rPr lang="en-US" dirty="0"/>
              <a:t>    # Penalize reward if the agent is steering too much</a:t>
            </a:r>
          </a:p>
          <a:p>
            <a:r>
              <a:rPr lang="en-US" dirty="0"/>
              <a:t>    if steering &gt; ABS_STEERING_THRESHOLD:</a:t>
            </a:r>
          </a:p>
          <a:p>
            <a:r>
              <a:rPr lang="en-US" dirty="0"/>
              <a:t>        reward *= 0.8</a:t>
            </a:r>
          </a:p>
          <a:p>
            <a:endParaRPr lang="en-US" dirty="0"/>
          </a:p>
          <a:p>
            <a:r>
              <a:rPr lang="en-US" dirty="0"/>
              <a:t>    return float(reward)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EF322-34F0-A183-030B-484542C4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1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B1CA95448E8341BAC02D84F836706E" ma:contentTypeVersion="6" ma:contentTypeDescription="Create a new document." ma:contentTypeScope="" ma:versionID="2327688fe12e390352dabca167932040">
  <xsd:schema xmlns:xsd="http://www.w3.org/2001/XMLSchema" xmlns:xs="http://www.w3.org/2001/XMLSchema" xmlns:p="http://schemas.microsoft.com/office/2006/metadata/properties" xmlns:ns1="http://schemas.microsoft.com/sharepoint/v3" xmlns:ns2="1b5a303a-3c2d-46af-894d-5a63675fdf5d" xmlns:ns3="13bd0950-6268-4383-96fe-5fe3a48110ec" targetNamespace="http://schemas.microsoft.com/office/2006/metadata/properties" ma:root="true" ma:fieldsID="e90c3ecbaea61ae9ab22f72bf2f79284" ns1:_="" ns2:_="" ns3:_="">
    <xsd:import namespace="http://schemas.microsoft.com/sharepoint/v3"/>
    <xsd:import namespace="1b5a303a-3c2d-46af-894d-5a63675fdf5d"/>
    <xsd:import namespace="13bd0950-6268-4383-96fe-5fe3a48110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5a303a-3c2d-46af-894d-5a63675fdf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bd0950-6268-4383-96fe-5fe3a48110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8A2820C-4060-44E8-B56E-83EBBB666E7B}">
  <ds:schemaRefs>
    <ds:schemaRef ds:uri="13bd0950-6268-4383-96fe-5fe3a48110ec"/>
    <ds:schemaRef ds:uri="1b5a303a-3c2d-46af-894d-5a63675fdf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C991D47-3926-48A1-8BC1-320FB99AB8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42294E-F67E-4944-9A87-D5C631307A05}">
  <ds:schemaRefs>
    <ds:schemaRef ds:uri="13bd0950-6268-4383-96fe-5fe3a48110ec"/>
    <ds:schemaRef ds:uri="1b5a303a-3c2d-46af-894d-5a63675fdf5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8651</TotalTime>
  <Words>1044</Words>
  <Application>Microsoft Office PowerPoint</Application>
  <PresentationFormat>Widescreen</PresentationFormat>
  <Paragraphs>88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Helvetica Neue</vt:lpstr>
      <vt:lpstr>Office Theme</vt:lpstr>
      <vt:lpstr>Custom Design</vt:lpstr>
      <vt:lpstr>L7.1  Markov Decision Process</vt:lpstr>
      <vt:lpstr>Markov Decision Process (MDP)</vt:lpstr>
      <vt:lpstr>MDP Example 1</vt:lpstr>
      <vt:lpstr>MDP Example 2</vt:lpstr>
      <vt:lpstr>Reward Function</vt:lpstr>
      <vt:lpstr>Reward Function in Amazon DeepRacer</vt:lpstr>
      <vt:lpstr>Example Reward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Warner, James E. (LARC-D309)</dc:creator>
  <cp:lastModifiedBy>Zonghua Gu</cp:lastModifiedBy>
  <cp:revision>951</cp:revision>
  <dcterms:created xsi:type="dcterms:W3CDTF">2020-05-28T21:34:29Z</dcterms:created>
  <dcterms:modified xsi:type="dcterms:W3CDTF">2023-12-11T12:58:45Z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0x0101000DB1CA95448E8341BAC02D84F836706E</vt:lpwstr>
  </property>
</Properties>
</file>