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65" r:id="rId19"/>
    <p:sldId id="1152" r:id="rId20"/>
    <p:sldId id="1094" r:id="rId21"/>
    <p:sldId id="1167" r:id="rId22"/>
    <p:sldId id="1157" r:id="rId23"/>
    <p:sldId id="1155" r:id="rId24"/>
    <p:sldId id="1154" r:id="rId25"/>
    <p:sldId id="1158" r:id="rId26"/>
    <p:sldId id="1156" r:id="rId27"/>
    <p:sldId id="1166" r:id="rId28"/>
    <p:sldId id="1116" r:id="rId29"/>
    <p:sldId id="1170" r:id="rId30"/>
    <p:sldId id="1162" r:id="rId31"/>
    <p:sldId id="1095" r:id="rId32"/>
    <p:sldId id="1164" r:id="rId33"/>
    <p:sldId id="1168" r:id="rId34"/>
    <p:sldId id="1103" r:id="rId35"/>
    <p:sldId id="110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65"/>
            <p14:sldId id="1152"/>
            <p14:sldId id="1094"/>
            <p14:sldId id="1167"/>
            <p14:sldId id="1157"/>
            <p14:sldId id="1155"/>
            <p14:sldId id="1154"/>
            <p14:sldId id="1158"/>
            <p14:sldId id="1156"/>
            <p14:sldId id="1166"/>
            <p14:sldId id="1116"/>
            <p14:sldId id="1170"/>
            <p14:sldId id="1162"/>
            <p14:sldId id="1095"/>
            <p14:sldId id="1164"/>
            <p14:sldId id="1168"/>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89495" autoAdjust="0"/>
  </p:normalViewPr>
  <p:slideViewPr>
    <p:cSldViewPr>
      <p:cViewPr varScale="1">
        <p:scale>
          <a:sx n="116" d="100"/>
          <a:sy n="116" d="100"/>
        </p:scale>
        <p:origin x="106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192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5/26/2021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oMath>
                  </m:oMathPara>
                </a14:m>
                <a:endParaRPr lang="en-US" b="0" dirty="0">
                  <a:solidFill>
                    <a:schemeClr val="tx1"/>
                  </a:solidFill>
                </a:endParaRP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a:latin typeface="Cambria Math" panose="02040503050406030204" pitchFamily="18" charset="0"/>
                  </a:rPr>
                  <a:t>∇𝐽(</a:t>
                </a:r>
                <a:r>
                  <a:rPr lang="en-US" b="1" i="0">
                    <a:latin typeface="Cambria Math" panose="02040503050406030204" pitchFamily="18" charset="0"/>
                  </a:rPr>
                  <a:t>𝜽)</a:t>
                </a:r>
                <a:r>
                  <a:rPr lang="en-US" i="0">
                    <a:latin typeface="Cambria Math" panose="02040503050406030204" pitchFamily="18" charset="0"/>
                  </a:rPr>
                  <a:t>=𝔼_𝜋 [log 𝜋(𝐴_𝑡│𝑆_𝑡,</a:t>
                </a:r>
                <a:r>
                  <a:rPr lang="en-US" b="1" i="0">
                    <a:latin typeface="Cambria Math" panose="02040503050406030204" pitchFamily="18" charset="0"/>
                  </a:rPr>
                  <a:t>𝜽)</a:t>
                </a:r>
                <a:r>
                  <a:rPr lang="en-US" b="0" i="0">
                    <a:solidFill>
                      <a:srgbClr val="C00000"/>
                    </a:solidFill>
                    <a:latin typeface="Cambria Math" panose="02040503050406030204" pitchFamily="18" charset="0"/>
                  </a:rPr>
                  <a:t> 𝐴_𝜋 (</a:t>
                </a:r>
                <a:r>
                  <a:rPr lang="en-US" i="0">
                    <a:solidFill>
                      <a:srgbClr val="C00000"/>
                    </a:solidFill>
                    <a:latin typeface="Cambria Math" panose="02040503050406030204" pitchFamily="18" charset="0"/>
                  </a:rPr>
                  <a:t>𝑆_𝑡,𝐴_𝑡 )]</a:t>
                </a:r>
                <a:r>
                  <a:rPr lang="en-US" b="0" i="0">
                    <a:solidFill>
                      <a:schemeClr val="tx1"/>
                    </a:solidFill>
                    <a:latin typeface="Cambria Math" panose="02040503050406030204" pitchFamily="18" charset="0"/>
                  </a:rPr>
                  <a:t>,</a:t>
                </a:r>
                <a:endParaRPr lang="en-US" b="0" dirty="0">
                  <a:solidFill>
                    <a:schemeClr val="tx1"/>
                  </a:solidFill>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1676913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sz="11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r>
                              <a:rPr lang="en-US" b="1" i="1" smtClean="0">
                                <a:latin typeface="Cambria Math" panose="02040503050406030204" pitchFamily="18" charset="0"/>
                              </a:rPr>
                              <m:t>+</m:t>
                            </m:r>
                            <m:r>
                              <a:rPr lang="en-US" b="1" i="1" smtClean="0">
                                <a:latin typeface="Cambria Math" panose="02040503050406030204" pitchFamily="18" charset="0"/>
                              </a:rPr>
                              <m:t>𝟏</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2</m:t>
                        </m:r>
                      </m:num>
                      <m:den>
                        <m:r>
                          <a:rPr lang="en-US" b="0" i="1" smtClean="0">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1</m:t>
                        </m:r>
                      </m:sub>
                    </m:sSub>
                  </m:oMath>
                </a14:m>
                <a:endParaRPr lang="en-US" dirty="0"/>
              </a:p>
              <a:p>
                <a:pPr lvl="1"/>
                <a:r>
                  <a:rPr lang="en-US" dirty="0"/>
                  <a:t>100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r>
                      <a:rPr lang="en-US">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solidFill>
                              <a:srgbClr val="C00000"/>
                            </a:solidFill>
                            <a:latin typeface="Cambria Math" panose="02040503050406030204" pitchFamily="18" charset="0"/>
                          </a:rPr>
                          <m:t>1−</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2</m:t>
                            </m:r>
                          </m:num>
                          <m:den>
                            <m:r>
                              <a:rPr lang="en-US" i="1">
                                <a:solidFill>
                                  <a:srgbClr val="C00000"/>
                                </a:solidFill>
                                <a:latin typeface="Cambria Math" panose="02040503050406030204" pitchFamily="18" charset="0"/>
                              </a:rPr>
                              <m:t>3</m:t>
                            </m:r>
                          </m:den>
                        </m:f>
                        <m:r>
                          <a:rPr lang="en-US" b="0" i="1" smtClean="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i="1">
                                <a:solidFill>
                                  <a:srgbClr val="C00000"/>
                                </a:solidFill>
                                <a:latin typeface="Cambria Math" panose="02040503050406030204" pitchFamily="18" charset="0"/>
                              </a:rPr>
                              <m:t>2</m:t>
                            </m:r>
                          </m:sub>
                        </m:sSub>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1+2</m:t>
                            </m:r>
                          </m:sub>
                        </m:sSub>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r>
                  <a:rPr lang="en-US" dirty="0">
                    <a:latin typeface="Cambria Math" panose="02040503050406030204" pitchFamily="18" charset="0"/>
                  </a:rPr>
                  <a:t>. </a:t>
                </a:r>
                <a:r>
                  <a:rPr lang="en-US" sz="2700" dirty="0"/>
                  <a:t>Afterwards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1+3</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1+3</m:t>
                            </m:r>
                          </m:sub>
                        </m:sSub>
                      </m:e>
                    </m:d>
                    <m:r>
                      <a:rPr lang="en-US" b="0" i="1" smtClean="0">
                        <a:latin typeface="Cambria Math" panose="02040503050406030204" pitchFamily="18" charset="0"/>
                      </a:rPr>
                      <m:t>=</m:t>
                    </m:r>
                    <m:f>
                      <m:fP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3</m:t>
                        </m:r>
                      </m:den>
                    </m:f>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𝜖</m:t>
                        </m:r>
                      </m:e>
                      <m:sub>
                        <m:r>
                          <a:rPr lang="en-US" b="0" i="1" smtClean="0">
                            <a:solidFill>
                              <a:srgbClr val="C00000"/>
                            </a:solidFill>
                            <a:latin typeface="Cambria Math" panose="02040503050406030204" pitchFamily="18" charset="0"/>
                          </a:rPr>
                          <m:t>3</m:t>
                        </m:r>
                      </m:sub>
                    </m:sSub>
                  </m:oMath>
                </a14:m>
                <a:endParaRPr lang="en-US" dirty="0">
                  <a:latin typeface="Cambria Math" panose="02040503050406030204" pitchFamily="18" charset="0"/>
                </a:endParaRPr>
              </a:p>
              <a:p>
                <a:endParaRPr lang="en-SE" dirty="0"/>
              </a:p>
            </p:txBody>
          </p:sp>
        </mc:Choice>
        <mc:Fallback xmlns="">
          <p:sp>
            <p:nvSpPr>
              <p:cNvPr id="3" name="Notes Placeholder 2"/>
              <p:cNvSpPr>
                <a:spLocks noGrp="1"/>
              </p:cNvSpPr>
              <p:nvPr>
                <p:ph type="body" idx="1"/>
              </p:nvPr>
            </p:nvSpPr>
            <p:spPr/>
            <p:txBody>
              <a:bodyPr/>
              <a:lstStyle/>
              <a:p>
                <a:pPr lvl="1"/>
                <a:r>
                  <a:rPr lang="en-US" sz="11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1│</a:t>
                </a:r>
                <a:r>
                  <a:rPr lang="en-US" i="0">
                    <a:latin typeface="Cambria Math" panose="02040503050406030204" pitchFamily="18" charset="0"/>
                  </a:rPr>
                  <a:t>𝑆_(𝑡1+1),</a:t>
                </a:r>
                <a:r>
                  <a:rPr lang="en-US" b="1" i="0">
                    <a:latin typeface="Cambria Math" panose="02040503050406030204" pitchFamily="18" charset="0"/>
                  </a:rPr>
                  <a:t>𝜽_(</a:t>
                </a:r>
                <a:r>
                  <a:rPr lang="en-US" i="0">
                    <a:latin typeface="Cambria Math" panose="02040503050406030204" pitchFamily="18" charset="0"/>
                  </a:rPr>
                  <a:t>𝑡1</a:t>
                </a:r>
                <a:r>
                  <a:rPr lang="en-US" b="1" i="0">
                    <a:latin typeface="Cambria Math" panose="02040503050406030204" pitchFamily="18" charset="0"/>
                  </a:rPr>
                  <a:t>+𝟏) )</a:t>
                </a:r>
                <a:r>
                  <a:rPr lang="en-US" b="0" i="0">
                    <a:latin typeface="Cambria Math" panose="02040503050406030204" pitchFamily="18" charset="0"/>
                  </a:rPr>
                  <a:t>=</a:t>
                </a:r>
                <a:r>
                  <a:rPr lang="en-US" b="0" i="0">
                    <a:solidFill>
                      <a:srgbClr val="C00000"/>
                    </a:solidFill>
                    <a:latin typeface="Cambria Math" panose="02040503050406030204" pitchFamily="18" charset="0"/>
                  </a:rPr>
                  <a:t>2/3+𝜖_1</a:t>
                </a:r>
                <a:endParaRPr lang="en-US" dirty="0"/>
              </a:p>
              <a:p>
                <a:pPr lvl="1"/>
                <a:r>
                  <a:rPr lang="en-US" dirty="0"/>
                  <a:t>100</a:t>
                </a:r>
                <a:r>
                  <a:rPr lang="en-US" baseline="30000" dirty="0"/>
                  <a:t>th</a:t>
                </a:r>
                <a:r>
                  <a:rPr lang="en-US" dirty="0"/>
                  <a:t> update at step </a:t>
                </a:r>
                <a:r>
                  <a:rPr lang="en-US" i="0">
                    <a:latin typeface="Cambria Math" panose="02040503050406030204" pitchFamily="18" charset="0"/>
                  </a:rPr>
                  <a:t>𝑡</a:t>
                </a:r>
                <a:r>
                  <a:rPr lang="en-US" b="0" i="0">
                    <a:latin typeface="Cambria Math" panose="02040503050406030204" pitchFamily="18" charset="0"/>
                  </a:rPr>
                  <a:t>100</a:t>
                </a:r>
                <a:r>
                  <a:rPr lang="en-US" dirty="0"/>
                  <a:t>: </a:t>
                </a:r>
                <a:r>
                  <a:rPr lang="en-US" b="1" i="0">
                    <a:latin typeface="Cambria Math" panose="02040503050406030204" pitchFamily="18" charset="0"/>
                  </a:rPr>
                  <a:t>𝜽_(</a:t>
                </a:r>
                <a:r>
                  <a:rPr lang="en-US" b="0" i="0">
                    <a:latin typeface="Cambria Math" panose="02040503050406030204" pitchFamily="18" charset="0"/>
                  </a:rPr>
                  <a:t>𝑡100+1</a:t>
                </a:r>
                <a:r>
                  <a:rPr lang="en-US" b="1" i="0">
                    <a:latin typeface="Cambria Math" panose="02040503050406030204" pitchFamily="18" charset="0"/>
                  </a:rPr>
                  <a:t>)</a:t>
                </a:r>
                <a:r>
                  <a:rPr lang="en-US" b="0"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a:t>
                </a:r>
                <a:r>
                  <a:rPr lang="en-US" b="0" i="0">
                    <a:latin typeface="Cambria Math" panose="02040503050406030204" pitchFamily="18" charset="0"/>
                  </a:rPr>
                  <a:t>100+</a:t>
                </a:r>
                <a:r>
                  <a:rPr lang="en-US" i="0">
                    <a:latin typeface="Cambria Math" panose="02040503050406030204" pitchFamily="18" charset="0"/>
                  </a:rPr>
                  <a:t>∇l</a:t>
                </a:r>
                <a:r>
                  <a:rPr lang="en-US" b="0" i="0">
                    <a:latin typeface="Cambria Math" panose="02040503050406030204" pitchFamily="18" charset="0"/>
                  </a:rPr>
                  <a:t>og</a:t>
                </a:r>
                <a:r>
                  <a:rPr lang="en-US" i="0">
                    <a:latin typeface="Cambria Math" panose="02040503050406030204" pitchFamily="18" charset="0"/>
                  </a:rPr>
                  <a:t> 𝜋(𝐴_(𝑡</a:t>
                </a:r>
                <a:r>
                  <a:rPr lang="en-US" b="0" i="0">
                    <a:latin typeface="Cambria Math" panose="02040503050406030204" pitchFamily="18" charset="0"/>
                  </a:rPr>
                  <a:t>1+2)│</a:t>
                </a:r>
                <a:r>
                  <a:rPr lang="en-US" i="0">
                    <a:latin typeface="Cambria Math" panose="02040503050406030204" pitchFamily="18" charset="0"/>
                  </a:rPr>
                  <a:t>𝑆_(𝑡</a:t>
                </a:r>
                <a:r>
                  <a:rPr lang="en-US" b="0" i="0">
                    <a:latin typeface="Cambria Math" panose="02040503050406030204" pitchFamily="18" charset="0"/>
                  </a:rPr>
                  <a:t>1+2)</a:t>
                </a:r>
                <a:r>
                  <a:rPr lang="en-US" i="0">
                    <a:latin typeface="Cambria Math" panose="02040503050406030204" pitchFamily="18" charset="0"/>
                  </a:rPr>
                  <a:t>,</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 </a:t>
                </a:r>
                <a:r>
                  <a:rPr lang="en-US" i="0">
                    <a:latin typeface="Cambria Math" panose="02040503050406030204" pitchFamily="18" charset="0"/>
                  </a:rPr>
                  <a:t>𝐺_(𝑡1+2)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a:t>
                </a:r>
                <a:r>
                  <a:rPr lang="en-US" i="0">
                    <a:latin typeface="Cambria Math" panose="02040503050406030204" pitchFamily="18" charset="0"/>
                  </a:rPr>
                  <a:t>+</a:t>
                </a:r>
                <a:r>
                  <a:rPr lang="en-US" b="0" i="0">
                    <a:latin typeface="Cambria Math" panose="02040503050406030204" pitchFamily="18" charset="0"/>
                  </a:rPr>
                  <a:t>1/(</a:t>
                </a:r>
                <a:r>
                  <a:rPr lang="en-US" b="0" i="0">
                    <a:solidFill>
                      <a:srgbClr val="C00000"/>
                    </a:solidFill>
                    <a:latin typeface="Cambria Math" panose="02040503050406030204" pitchFamily="18" charset="0"/>
                  </a:rPr>
                  <a:t>1−</a:t>
                </a:r>
                <a:r>
                  <a:rPr lang="en-US" i="0">
                    <a:solidFill>
                      <a:srgbClr val="C00000"/>
                    </a:solidFill>
                    <a:latin typeface="Cambria Math" panose="02040503050406030204" pitchFamily="18" charset="0"/>
                  </a:rPr>
                  <a:t>2/3</a:t>
                </a:r>
                <a:r>
                  <a:rPr lang="en-US" b="0" i="0">
                    <a:solidFill>
                      <a:srgbClr val="C00000"/>
                    </a:solidFill>
                    <a:latin typeface="Cambria Math" panose="02040503050406030204" pitchFamily="18" charset="0"/>
                  </a:rPr>
                  <a:t>−</a:t>
                </a:r>
                <a:r>
                  <a:rPr lang="en-US" i="0">
                    <a:solidFill>
                      <a:srgbClr val="C00000"/>
                    </a:solidFill>
                    <a:latin typeface="Cambria Math" panose="02040503050406030204" pitchFamily="18" charset="0"/>
                  </a:rPr>
                  <a:t>𝜖_2 </a:t>
                </a:r>
                <a:r>
                  <a:rPr lang="en-US" b="0" i="0">
                    <a:solidFill>
                      <a:srgbClr val="C00000"/>
                    </a:solidFill>
                    <a:latin typeface="Cambria Math" panose="02040503050406030204" pitchFamily="18" charset="0"/>
                  </a:rPr>
                  <a:t>) </a:t>
                </a:r>
                <a:r>
                  <a:rPr lang="en-US" i="0">
                    <a:latin typeface="Cambria Math" panose="02040503050406030204" pitchFamily="18" charset="0"/>
                  </a:rPr>
                  <a:t>∇𝜋(</a:t>
                </a:r>
                <a:r>
                  <a:rPr lang="en-US" i="0">
                    <a:solidFill>
                      <a:srgbClr val="C00000"/>
                    </a:solidFill>
                    <a:latin typeface="Cambria Math" panose="02040503050406030204" pitchFamily="18" charset="0"/>
                  </a:rPr>
                  <a:t>𝐴_2│</a:t>
                </a:r>
                <a:r>
                  <a:rPr lang="en-US" i="0">
                    <a:latin typeface="Cambria Math" panose="02040503050406030204" pitchFamily="18" charset="0"/>
                  </a:rPr>
                  <a:t>𝑆_(𝑡1+2),</a:t>
                </a:r>
                <a:r>
                  <a:rPr lang="en-US" b="1" i="0">
                    <a:latin typeface="Cambria Math" panose="02040503050406030204" pitchFamily="18" charset="0"/>
                  </a:rPr>
                  <a:t>𝜽_(</a:t>
                </a:r>
                <a:r>
                  <a:rPr lang="en-US" i="0">
                    <a:latin typeface="Cambria Math" panose="02040503050406030204" pitchFamily="18" charset="0"/>
                  </a:rPr>
                  <a:t>𝑡1+2</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2</a:t>
                </a:r>
                <a:r>
                  <a:rPr lang="en-US" dirty="0">
                    <a:latin typeface="Cambria Math" panose="02040503050406030204" pitchFamily="18" charset="0"/>
                  </a:rPr>
                  <a:t>. </a:t>
                </a:r>
                <a:r>
                  <a:rPr lang="en-US" sz="2700" dirty="0"/>
                  <a:t>Afterwards </a:t>
                </a:r>
                <a:r>
                  <a:rPr lang="en-US" i="0">
                    <a:latin typeface="Cambria Math" panose="02040503050406030204" pitchFamily="18" charset="0"/>
                  </a:rPr>
                  <a:t>𝜋(</a:t>
                </a:r>
                <a:r>
                  <a:rPr lang="en-US" i="0">
                    <a:solidFill>
                      <a:srgbClr val="C00000"/>
                    </a:solidFill>
                    <a:latin typeface="Cambria Math" panose="02040503050406030204" pitchFamily="18" charset="0"/>
                  </a:rPr>
                  <a:t>𝐴_</a:t>
                </a:r>
                <a:r>
                  <a:rPr lang="en-US" b="0" i="0">
                    <a:solidFill>
                      <a:srgbClr val="C00000"/>
                    </a:solidFill>
                    <a:latin typeface="Cambria Math" panose="02040503050406030204" pitchFamily="18" charset="0"/>
                  </a:rPr>
                  <a:t>2│</a:t>
                </a:r>
                <a:r>
                  <a:rPr lang="en-US" i="0">
                    <a:latin typeface="Cambria Math" panose="02040503050406030204" pitchFamily="18" charset="0"/>
                  </a:rPr>
                  <a:t>𝑆_(𝑡1+3),</a:t>
                </a:r>
                <a:r>
                  <a:rPr lang="en-US" b="1" i="0">
                    <a:latin typeface="Cambria Math" panose="02040503050406030204" pitchFamily="18" charset="0"/>
                  </a:rPr>
                  <a:t>𝜽_(</a:t>
                </a:r>
                <a:r>
                  <a:rPr lang="en-US" i="0">
                    <a:latin typeface="Cambria Math" panose="02040503050406030204" pitchFamily="18" charset="0"/>
                  </a:rPr>
                  <a:t>𝑡1+3</a:t>
                </a:r>
                <a:r>
                  <a:rPr lang="en-US" b="1" i="0">
                    <a:latin typeface="Cambria Math" panose="02040503050406030204" pitchFamily="18" charset="0"/>
                  </a:rPr>
                  <a:t>) )</a:t>
                </a:r>
                <a:r>
                  <a:rPr lang="en-US" b="0" i="0">
                    <a:latin typeface="Cambria Math" panose="02040503050406030204" pitchFamily="18" charset="0"/>
                  </a:rPr>
                  <a:t>=</a:t>
                </a:r>
                <a:r>
                  <a:rPr lang="en-US" b="0" i="0">
                    <a:solidFill>
                      <a:srgbClr val="C00000"/>
                    </a:solidFill>
                    <a:latin typeface="Cambria Math" panose="02040503050406030204" pitchFamily="18" charset="0"/>
                  </a:rPr>
                  <a:t>1/3</a:t>
                </a:r>
                <a:r>
                  <a:rPr lang="en-US" i="0">
                    <a:solidFill>
                      <a:srgbClr val="C00000"/>
                    </a:solidFill>
                    <a:latin typeface="Cambria Math" panose="02040503050406030204" pitchFamily="18" charset="0"/>
                  </a:rPr>
                  <a:t>+𝜖_</a:t>
                </a:r>
                <a:r>
                  <a:rPr lang="en-US" b="0" i="0">
                    <a:solidFill>
                      <a:srgbClr val="C00000"/>
                    </a:solidFill>
                    <a:latin typeface="Cambria Math" panose="02040503050406030204" pitchFamily="18" charset="0"/>
                  </a:rPr>
                  <a:t>3</a:t>
                </a:r>
                <a:endParaRPr lang="en-US" dirty="0">
                  <a:latin typeface="Cambria Math" panose="02040503050406030204" pitchFamily="18" charset="0"/>
                </a:endParaRP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927081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19</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22</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08376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lgn="l"/>
                <a:r>
                  <a:rPr lang="en-US" dirty="0"/>
                  <a:t>(sample-based estimate of the action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pPr lvl="1" algn="l"/>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b="0" i="1" smtClean="0">
                        <a:latin typeface="Cambria Math" panose="02040503050406030204" pitchFamily="18" charset="0"/>
                      </a:rPr>
                      <m:t>=</m:t>
                    </m:r>
                    <m:nary>
                      <m:naryPr>
                        <m:chr m:val="∑"/>
                        <m:supHide m:val="on"/>
                        <m:ctrlPr>
                          <a:rPr lang="en-US" i="1">
                            <a:latin typeface="Cambria Math" panose="02040503050406030204" pitchFamily="18" charset="0"/>
                          </a:rPr>
                        </m:ctrlPr>
                      </m:naryPr>
                      <m:sub>
                        <m:sSup>
                          <m:sSupPr>
                            <m:ctrlPr>
                              <a:rPr lang="en-US" i="1">
                                <a:latin typeface="Cambria Math" panose="02040503050406030204" pitchFamily="18" charset="0"/>
                              </a:rPr>
                            </m:ctrlPr>
                          </m:sSupPr>
                          <m:e>
                            <m:r>
                              <a:rPr lang="en-US" i="1">
                                <a:latin typeface="Cambria Math" panose="02040503050406030204" pitchFamily="18" charset="0"/>
                              </a:rPr>
                              <m:t>𝑟</m:t>
                            </m:r>
                            <m:r>
                              <a:rPr lang="en-US" i="1">
                                <a:latin typeface="Cambria Math" panose="02040503050406030204" pitchFamily="18" charset="0"/>
                              </a:rPr>
                              <m:t>,  </m:t>
                            </m:r>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oMath>
                </a14:m>
                <a:endParaRPr lang="en-US" dirty="0"/>
              </a:p>
              <a:p>
                <a:pPr algn="l"/>
                <a:r>
                  <a:rPr lang="en-US" dirty="0"/>
                  <a:t>Q Actor-Critic:</a:t>
                </a:r>
              </a:p>
              <a:p>
                <a:pPr lvl="1" algn="l"/>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d>
                        <m:dPr>
                          <m:ctrlPr>
                            <a:rPr lang="en-US" b="1"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𝑞</m:t>
                              </m:r>
                            </m:e>
                          </m:acc>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m:oMathPara>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pPr algn="l"/>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3339317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28</a:t>
            </a:fld>
            <a:endParaRPr lang="en-US"/>
          </a:p>
        </p:txBody>
      </p:sp>
    </p:spTree>
    <p:extLst>
      <p:ext uri="{BB962C8B-B14F-4D97-AF65-F5344CB8AC3E}">
        <p14:creationId xmlns:p14="http://schemas.microsoft.com/office/powerpoint/2010/main" val="31315274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—hence “asynchronous.”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30</a:t>
            </a:fld>
            <a:endParaRPr lang="en-US"/>
          </a:p>
        </p:txBody>
      </p:sp>
    </p:spTree>
    <p:extLst>
      <p:ext uri="{BB962C8B-B14F-4D97-AF65-F5344CB8AC3E}">
        <p14:creationId xmlns:p14="http://schemas.microsoft.com/office/powerpoint/2010/main" val="30052463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31</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32</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5/26/2021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6.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7.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2.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0.png"/><Relationship Id="rId7" Type="http://schemas.openxmlformats.org/officeDocument/2006/relationships/image" Target="../media/image58.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notesSlide" Target="../notesSlides/notesSlide19.xml"/><Relationship Id="rId16" Type="http://schemas.openxmlformats.org/officeDocument/2006/relationships/image" Target="../media/image56.png"/><Relationship Id="rId20" Type="http://schemas.openxmlformats.org/officeDocument/2006/relationships/image" Target="../media/image72.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5.png"/><Relationship Id="rId15" Type="http://schemas.openxmlformats.org/officeDocument/2006/relationships/image" Target="../media/image67.png"/><Relationship Id="rId10" Type="http://schemas.openxmlformats.org/officeDocument/2006/relationships/image" Target="../media/image61.png"/><Relationship Id="rId19" Type="http://schemas.openxmlformats.org/officeDocument/2006/relationships/image" Target="../media/image71.png"/><Relationship Id="rId4" Type="http://schemas.openxmlformats.org/officeDocument/2006/relationships/image" Target="../media/image52.png"/><Relationship Id="rId9" Type="http://schemas.openxmlformats.org/officeDocument/2006/relationships/image" Target="../media/image60.png"/><Relationship Id="rId1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550.png"/></Relationships>
</file>

<file path=ppt/slides/_rels/slide2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40.png"/><Relationship Id="rId7" Type="http://schemas.openxmlformats.org/officeDocument/2006/relationships/image" Target="../media/image8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760.png"/><Relationship Id="rId4" Type="http://schemas.openxmlformats.org/officeDocument/2006/relationships/image" Target="../media/image8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a:t>
                </a:r>
                <a:r>
                  <a:rPr lang="en-US"/>
                  <a:t>each non-optimal </a:t>
                </a:r>
                <a:r>
                  <a:rPr lang="en-US" dirty="0"/>
                  <a:t>action is given equal probability in every state</a:t>
                </a:r>
                <a:endParaRPr lang="en-SE" dirty="0"/>
              </a:p>
            </p:txBody>
          </p:sp>
        </mc:Choice>
        <mc:Fallback>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r="-138"/>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xmlns="">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345"/>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xmlns="">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xmlns="">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77500" lnSpcReduction="20000"/>
              </a:bodyPr>
              <a:lstStyle/>
              <a:p>
                <a:r>
                  <a:rPr lang="en-US" sz="2800" dirty="0"/>
                  <a:t>We consider episodic instead of continuous environments in this lecture</a:t>
                </a:r>
              </a:p>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r>
                  <a:rPr lang="en-US" dirty="0"/>
                  <a:t>In the episodic case, the constant of proportionality is the average length of an episode; in the continuing case it is 1.</a:t>
                </a:r>
              </a:p>
              <a:p>
                <a:pPr lvl="1"/>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966" t="-1979"/>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FCE5-9763-4EF2-80DE-0931E9536AF0}"/>
              </a:ext>
            </a:extLst>
          </p:cNvPr>
          <p:cNvSpPr>
            <a:spLocks noGrp="1"/>
          </p:cNvSpPr>
          <p:nvPr>
            <p:ph type="title"/>
          </p:nvPr>
        </p:nvSpPr>
        <p:spPr/>
        <p:txBody>
          <a:bodyPr/>
          <a:lstStyle/>
          <a:p>
            <a:r>
              <a:rPr lang="en-US" dirty="0"/>
              <a:t>Policy Gradient with Baseline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D56964D-6ADC-4308-A1C5-078AD9B63435}"/>
                  </a:ext>
                </a:extLst>
              </p:cNvPr>
              <p:cNvSpPr>
                <a:spLocks noGrp="1"/>
              </p:cNvSpPr>
              <p:nvPr>
                <p:ph idx="1"/>
              </p:nvPr>
            </p:nvSpPr>
            <p:spPr/>
            <p:txBody>
              <a:bodyPr>
                <a:normAutofit fontScale="85000" lnSpcReduction="20000"/>
              </a:bodyPr>
              <a:lstStyle/>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𝑏</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oMath>
                </a14:m>
                <a:endParaRPr lang="en-US" dirty="0">
                  <a:solidFill>
                    <a:schemeClr val="tx1"/>
                  </a:solidFill>
                </a:endParaRPr>
              </a:p>
              <a:p>
                <a:pPr lvl="1"/>
                <a:r>
                  <a:rPr lang="en-US" dirty="0"/>
                  <a:t>Baseline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can be any function that is independent of action </a:t>
                </a:r>
                <a14:m>
                  <m:oMath xmlns:m="http://schemas.openxmlformats.org/officeDocument/2006/math">
                    <m:r>
                      <a:rPr lang="en-US" i="1">
                        <a:latin typeface="Cambria Math" panose="02040503050406030204" pitchFamily="18" charset="0"/>
                      </a:rPr>
                      <m:t>𝑎</m:t>
                    </m:r>
                  </m:oMath>
                </a14:m>
                <a:r>
                  <a:rPr lang="en-US" dirty="0"/>
                  <a:t>. 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does not affect the computed expectation s</a:t>
                </a:r>
                <a:r>
                  <a:rPr lang="en-US" dirty="0">
                    <a:solidFill>
                      <a:schemeClr val="tx1"/>
                    </a:solidFill>
                  </a:rPr>
                  <a:t>ince: </a:t>
                </a:r>
                <a14:m>
                  <m:oMath xmlns:m="http://schemas.openxmlformats.org/officeDocument/2006/math">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b="0"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e>
                    </m:nary>
                    <m:r>
                      <a:rPr lang="en-US" altLang="zh-CN" b="1" i="1" smtClean="0">
                        <a:latin typeface="Cambria Math" panose="02040503050406030204" pitchFamily="18" charset="0"/>
                      </a:rPr>
                      <m:t>=</m:t>
                    </m:r>
                    <m:r>
                      <a:rPr lang="en-US" i="1">
                        <a:latin typeface="Cambria Math" panose="02040503050406030204" pitchFamily="18" charset="0"/>
                      </a:rPr>
                      <m:t>𝑏</m:t>
                    </m:r>
                    <m:d>
                      <m:dPr>
                        <m:ctrlPr>
                          <a:rPr lang="en-US" i="1">
                            <a:latin typeface="Cambria Math" panose="02040503050406030204" pitchFamily="18" charset="0"/>
                          </a:rPr>
                        </m:ctrlPr>
                      </m:dPr>
                      <m:e>
                        <m:r>
                          <a:rPr lang="en-US" i="1">
                            <a:latin typeface="Cambria Math" panose="02040503050406030204" pitchFamily="18" charset="0"/>
                          </a:rPr>
                          <m:t>𝑠</m:t>
                        </m:r>
                      </m:e>
                    </m:d>
                    <m:r>
                      <m:rPr>
                        <m:sty m:val="p"/>
                      </m:rPr>
                      <a:rPr lang="en-US" b="0" i="0"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=0</m:t>
                    </m:r>
                  </m:oMath>
                </a14:m>
                <a:endParaRPr lang="en-US" dirty="0"/>
              </a:p>
              <a:p>
                <a:pPr lvl="1"/>
                <a:r>
                  <a:rPr lang="en-US" dirty="0"/>
                  <a:t>Subtracting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 </m:t>
                    </m:r>
                  </m:oMath>
                </a14:m>
                <a:r>
                  <a:rPr lang="en-US" dirty="0"/>
                  <a:t>helps to reduce variance and speed up convergence.</a:t>
                </a:r>
              </a:p>
              <a:p>
                <a:r>
                  <a:rPr lang="en-US" dirty="0"/>
                  <a:t>Advantage function:</a:t>
                </a: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𝑠</m:t>
                        </m:r>
                      </m:e>
                    </m:d>
                  </m:oMath>
                </a14:m>
                <a:r>
                  <a:rPr lang="en-US" dirty="0"/>
                  <a:t> (using state value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 baseline)</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solidFill>
                      <a:schemeClr val="tx1"/>
                    </a:solidFill>
                  </a:rPr>
                  <a:t> captures the advantage of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in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to the baseline of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r>
                      <a:rPr lang="en-US" b="0" i="1" smtClean="0">
                        <a:latin typeface="Cambria Math" panose="02040503050406030204" pitchFamily="18" charset="0"/>
                      </a:rPr>
                      <m:t>𝑠</m:t>
                    </m:r>
                  </m:oMath>
                </a14:m>
                <a:r>
                  <a:rPr lang="en-US" dirty="0">
                    <a:solidFill>
                      <a:schemeClr val="tx1"/>
                    </a:solidFill>
                  </a:rPr>
                  <a:t>, i.e., </a:t>
                </a:r>
                <a:r>
                  <a:rPr lang="en-US" dirty="0"/>
                  <a:t>we care more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than absolute values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a:t>
                </a:r>
                <a:endParaRPr lang="en-US" dirty="0">
                  <a:solidFill>
                    <a:schemeClr val="tx1"/>
                  </a:solidFill>
                </a:endParaRPr>
              </a:p>
              <a:p>
                <a:endParaRPr lang="en-SE" dirty="0"/>
              </a:p>
            </p:txBody>
          </p:sp>
        </mc:Choice>
        <mc:Fallback>
          <p:sp>
            <p:nvSpPr>
              <p:cNvPr id="3" name="Content Placeholder 2">
                <a:extLst>
                  <a:ext uri="{FF2B5EF4-FFF2-40B4-BE49-F238E27FC236}">
                    <a16:creationId xmlns:a16="http://schemas.microsoft.com/office/drawing/2014/main" id="{CD56964D-6ADC-4308-A1C5-078AD9B63435}"/>
                  </a:ext>
                </a:extLst>
              </p:cNvPr>
              <p:cNvSpPr>
                <a:spLocks noGrp="1" noRot="1" noChangeAspect="1" noMove="1" noResize="1" noEditPoints="1" noAdjustHandles="1" noChangeArrowheads="1" noChangeShapeType="1" noTextEdit="1"/>
              </p:cNvSpPr>
              <p:nvPr>
                <p:ph idx="1"/>
              </p:nvPr>
            </p:nvSpPr>
            <p:spPr>
              <a:blipFill>
                <a:blip r:embed="rId3"/>
                <a:stretch>
                  <a:fillRect l="-1172" r="-690"/>
                </a:stretch>
              </a:blipFill>
            </p:spPr>
            <p:txBody>
              <a:bodyPr/>
              <a:lstStyle/>
              <a:p>
                <a:r>
                  <a:rPr lang="en-SE">
                    <a:noFill/>
                  </a:rPr>
                  <a:t> </a:t>
                </a:r>
              </a:p>
            </p:txBody>
          </p:sp>
        </mc:Fallback>
      </mc:AlternateContent>
    </p:spTree>
    <p:extLst>
      <p:ext uri="{BB962C8B-B14F-4D97-AF65-F5344CB8AC3E}">
        <p14:creationId xmlns:p14="http://schemas.microsoft.com/office/powerpoint/2010/main" val="1224681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836712"/>
                <a:ext cx="8839200" cy="5949280"/>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b="0" dirty="0"/>
                  <a:t>Use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r>
                  <a:rPr lang="en-US" dirty="0"/>
                  <a:t> as unbiased estimate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pPr lvl="1"/>
                <a14:m>
                  <m:oMath xmlns:m="http://schemas.openxmlformats.org/officeDocument/2006/math">
                    <m:r>
                      <m:rPr>
                        <m:sty m:val="p"/>
                      </m:rPr>
                      <a:rPr lang="en-US" b="0" i="0" smtClean="0">
                        <a:solidFill>
                          <a:schemeClr val="tx1"/>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is called the </a:t>
                </a:r>
                <a:r>
                  <a:rPr lang="en-US" dirty="0">
                    <a:solidFill>
                      <a:srgbClr val="C00000"/>
                    </a:solidFill>
                  </a:rPr>
                  <a:t>score function</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836712"/>
                <a:ext cx="8839200" cy="5949280"/>
              </a:xfrm>
              <a:blipFill>
                <a:blip r:embed="rId3"/>
                <a:stretch>
                  <a:fillRect l="-621" t="-8094" r="-345" b="-1742"/>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430A8-64B1-4A93-BC7E-3F98D4F82A7C}"/>
              </a:ext>
            </a:extLst>
          </p:cNvPr>
          <p:cNvSpPr>
            <a:spLocks noGrp="1"/>
          </p:cNvSpPr>
          <p:nvPr>
            <p:ph type="title"/>
          </p:nvPr>
        </p:nvSpPr>
        <p:spPr/>
        <p:txBody>
          <a:bodyPr>
            <a:normAutofit/>
          </a:bodyPr>
          <a:lstStyle/>
          <a:p>
            <a:r>
              <a:rPr lang="en-US" dirty="0"/>
              <a:t>MC REINFORCE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513EC8-2604-4248-B94F-EAFEF5DD1E9D}"/>
                  </a:ext>
                </a:extLst>
              </p:cNvPr>
              <p:cNvSpPr>
                <a:spLocks noGrp="1"/>
              </p:cNvSpPr>
              <p:nvPr>
                <p:ph idx="1"/>
              </p:nvPr>
            </p:nvSpPr>
            <p:spPr>
              <a:xfrm>
                <a:off x="152400" y="980728"/>
                <a:ext cx="8839200" cy="5877272"/>
              </a:xfrm>
            </p:spPr>
            <p:txBody>
              <a:bodyPr>
                <a:normAutofit fontScale="47500" lnSpcReduction="20000"/>
              </a:bodyPr>
              <a:lstStyle/>
              <a:p>
                <a:r>
                  <a:rPr lang="en-US" dirty="0"/>
                  <a:t>Consider a given state </a:t>
                </a:r>
                <a14:m>
                  <m:oMath xmlns:m="http://schemas.openxmlformats.org/officeDocument/2006/math">
                    <m:r>
                      <a:rPr lang="en-US" b="0" i="1" smtClean="0">
                        <a:latin typeface="Cambria Math" panose="02040503050406030204" pitchFamily="18" charset="0"/>
                      </a:rPr>
                      <m:t>𝑆</m:t>
                    </m:r>
                  </m:oMath>
                </a14:m>
                <a:r>
                  <a:rPr lang="en-US" dirty="0"/>
                  <a:t> with two possible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oMath>
                </a14:m>
                <a:r>
                  <a:rPr lang="en-US" dirty="0"/>
                  <a:t>. Initially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b="0" i="1" smtClean="0">
                        <a:latin typeface="Cambria Math" panose="02040503050406030204" pitchFamily="18" charset="0"/>
                      </a:rPr>
                      <m:t>=.9,</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e>
                      <m:e>
                        <m:r>
                          <a:rPr lang="en-US" b="0" i="1" smtClean="0">
                            <a:latin typeface="Cambria Math" panose="02040503050406030204" pitchFamily="18" charset="0"/>
                          </a:rPr>
                          <m:t>𝑆</m:t>
                        </m:r>
                        <m:r>
                          <a:rPr lang="en-US" b="0"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sub>
                        </m:sSub>
                      </m:e>
                    </m:d>
                    <m:r>
                      <a:rPr lang="en-US" i="1">
                        <a:latin typeface="Cambria Math" panose="02040503050406030204" pitchFamily="18" charset="0"/>
                      </a:rPr>
                      <m:t>=</m:t>
                    </m:r>
                    <m:r>
                      <a:rPr lang="en-US" b="0" i="1" smtClean="0">
                        <a:latin typeface="Cambria Math" panose="02040503050406030204" pitchFamily="18" charset="0"/>
                      </a:rPr>
                      <m:t>.1</m:t>
                    </m:r>
                  </m:oMath>
                </a14:m>
                <a:r>
                  <a:rPr lang="en-US" dirty="0"/>
                  <a:t>. Consider one episode with 9 occurrences of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steps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1, </m:t>
                    </m:r>
                    <m:r>
                      <a:rPr lang="en-US" i="1">
                        <a:latin typeface="Cambria Math" panose="02040503050406030204" pitchFamily="18" charset="0"/>
                      </a:rPr>
                      <m:t>𝑡</m:t>
                    </m:r>
                    <m:r>
                      <a:rPr lang="en-US" i="1">
                        <a:latin typeface="Cambria Math" panose="02040503050406030204" pitchFamily="18" charset="0"/>
                      </a:rPr>
                      <m:t>2, …, </m:t>
                    </m:r>
                    <m:r>
                      <a:rPr lang="en-US" b="0" i="1" smtClean="0">
                        <a:latin typeface="Cambria Math" panose="02040503050406030204" pitchFamily="18" charset="0"/>
                      </a:rPr>
                      <m:t>𝑡</m:t>
                    </m:r>
                    <m:r>
                      <a:rPr lang="en-US" b="0" i="1" smtClean="0">
                        <a:latin typeface="Cambria Math" panose="02040503050406030204" pitchFamily="18" charset="0"/>
                      </a:rPr>
                      <m:t>9 </m:t>
                    </m:r>
                  </m:oMath>
                </a14:m>
                <a:r>
                  <a:rPr lang="en-US" dirty="0"/>
                  <a:t>with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9</m:t>
                        </m:r>
                      </m:sub>
                    </m:sSub>
                    <m:r>
                      <a:rPr lang="en-US" b="0" i="1" smtClean="0">
                        <a:latin typeface="Cambria Math" panose="02040503050406030204" pitchFamily="18" charset="0"/>
                      </a:rPr>
                      <m:t>=1</m:t>
                    </m:r>
                  </m:oMath>
                </a14:m>
                <a:r>
                  <a:rPr lang="en-US" dirty="0"/>
                  <a:t>, and 1 occurrence of </a:t>
                </a:r>
                <a14:m>
                  <m:oMath xmlns:m="http://schemas.openxmlformats.org/officeDocument/2006/math">
                    <m:r>
                      <a:rPr lang="en-US">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with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Assume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SGD update: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b="1"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𝜽</m:t>
                            </m:r>
                          </m:e>
                          <m:sub>
                            <m:r>
                              <a:rPr lang="en-US" b="1" i="1">
                                <a:solidFill>
                                  <a:schemeClr val="tx1"/>
                                </a:solidFill>
                                <a:latin typeface="Cambria Math" panose="02040503050406030204" pitchFamily="18" charset="0"/>
                              </a:rPr>
                              <m:t>𝒕</m:t>
                            </m:r>
                          </m:sub>
                        </m:sSub>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t>. Assume we do not use in-place updates, i.e., all updates to </a:t>
                </a:r>
                <a14:m>
                  <m:oMath xmlns:m="http://schemas.openxmlformats.org/officeDocument/2006/math">
                    <m:r>
                      <a:rPr lang="en-US" b="1" i="1" smtClean="0">
                        <a:latin typeface="Cambria Math" panose="02040503050406030204" pitchFamily="18" charset="0"/>
                      </a:rPr>
                      <m:t>𝜽</m:t>
                    </m:r>
                  </m:oMath>
                </a14:m>
                <a:r>
                  <a:rPr lang="en-US" dirty="0"/>
                  <a:t> in one episode does not affect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𝜽</m:t>
                        </m:r>
                      </m:e>
                    </m:d>
                  </m:oMath>
                </a14:m>
                <a:r>
                  <a:rPr lang="en-US" dirty="0"/>
                  <a:t> in the current episode.</a:t>
                </a:r>
              </a:p>
              <a:p>
                <a:r>
                  <a:rPr lang="en-US" dirty="0"/>
                  <a:t>Correct update sequence with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b="0" i="1" smtClean="0">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2</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2+1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b="0" i="1" smtClean="0">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a:solidFill>
                              <a:srgbClr val="C00000"/>
                            </a:solidFill>
                            <a:latin typeface="Cambria Math" panose="02040503050406030204" pitchFamily="18" charset="0"/>
                          </a:rPr>
                          <m:t>9</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smtClean="0">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b="0" i="1" smtClean="0">
                        <a:latin typeface="Cambria Math" panose="02040503050406030204" pitchFamily="18" charset="0"/>
                      </a:rPr>
                      <m:t>10</m:t>
                    </m:r>
                  </m:oMath>
                </a14:m>
                <a:r>
                  <a:rPr lang="en-US" dirty="0"/>
                  <a:t>: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𝜽</m:t>
                        </m:r>
                      </m:e>
                      <m:sub>
                        <m:r>
                          <a:rPr lang="en-US" b="0" i="1" smtClean="0">
                            <a:latin typeface="Cambria Math" panose="02040503050406030204" pitchFamily="18" charset="0"/>
                          </a:rPr>
                          <m:t>𝑡</m:t>
                        </m:r>
                        <m:r>
                          <a:rPr lang="en-US" b="0" i="1" smtClean="0">
                            <a:latin typeface="Cambria Math" panose="02040503050406030204" pitchFamily="18" charset="0"/>
                          </a:rPr>
                          <m:t>10+1</m:t>
                        </m:r>
                      </m:sub>
                    </m:sSub>
                    <m:r>
                      <a:rPr lang="en-US" b="0" i="0"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b="0" i="0" smtClean="0">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0"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r>
                      <a:rPr lang="en-US">
                        <a:latin typeface="Cambria Math" panose="02040503050406030204" pitchFamily="18" charset="0"/>
                      </a:rPr>
                      <m:t>+</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m:t>
                        </m:r>
                        <m:r>
                          <a:rPr lang="en-US" b="0" i="0" smtClean="0">
                            <a:solidFill>
                              <a:srgbClr val="C00000"/>
                            </a:solidFill>
                            <a:latin typeface="Cambria Math" panose="02040503050406030204" pitchFamily="18" charset="0"/>
                          </a:rPr>
                          <m:t>1</m:t>
                        </m:r>
                      </m:den>
                    </m:f>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b="0" i="1" smtClean="0">
                                <a:latin typeface="Cambria Math" panose="02040503050406030204" pitchFamily="18" charset="0"/>
                              </a:rPr>
                              <m:t>10</m:t>
                            </m:r>
                          </m:sub>
                        </m:sSub>
                      </m:e>
                    </m:d>
                    <m:r>
                      <a:rPr lang="en-US" b="0" i="1" smtClean="0">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Incorrect update </a:t>
                </a:r>
                <a:r>
                  <a:rPr lang="en-US" dirty="0"/>
                  <a:t>sequence</a:t>
                </a:r>
                <a:r>
                  <a:rPr kumimoji="0" lang="en-US" sz="3200" b="0" i="0" u="none" strike="noStrike" kern="1200" cap="none" spc="0" normalizeH="0" baseline="0" noProof="0" dirty="0">
                    <a:ln>
                      <a:noFill/>
                    </a:ln>
                    <a:solidFill>
                      <a:prstClr val="black"/>
                    </a:solidFill>
                    <a:effectLst/>
                    <a:uLnTx/>
                    <a:uFillTx/>
                    <a:latin typeface="Calibri"/>
                    <a:ea typeface="+mn-ea"/>
                    <a:cs typeface="+mn-cs"/>
                  </a:rPr>
                  <a:t> without the log:</a:t>
                </a:r>
              </a:p>
              <a:p>
                <a:pPr lvl="1"/>
                <a:r>
                  <a:rPr lang="en-US" dirty="0"/>
                  <a:t>1</a:t>
                </a:r>
                <a:r>
                  <a:rPr lang="en-US" baseline="30000" dirty="0"/>
                  <a:t>st</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r>
                  <a:rPr lang="en-US" dirty="0">
                    <a:latin typeface="Cambria Math" panose="02040503050406030204" pitchFamily="18" charset="0"/>
                  </a:rPr>
                  <a:t> </a:t>
                </a:r>
              </a:p>
              <a:p>
                <a:pPr lvl="1"/>
                <a:r>
                  <a:rPr lang="en-US" dirty="0"/>
                  <a:t>2</a:t>
                </a:r>
                <a:r>
                  <a:rPr lang="en-US" baseline="30000" dirty="0"/>
                  <a:t>nd</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2</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2</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2</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2</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1</m:t>
                            </m:r>
                          </m:sub>
                        </m:sSub>
                      </m:e>
                      <m:e>
                        <m:r>
                          <a:rPr lang="en-US" i="1">
                            <a:latin typeface="Cambria Math" panose="02040503050406030204" pitchFamily="18" charset="0"/>
                          </a:rPr>
                          <m:t>𝑆</m:t>
                        </m:r>
                        <m:r>
                          <a:rPr lang="en-US" b="1" i="1" smtClean="0">
                            <a:latin typeface="Cambria Math" panose="02040503050406030204" pitchFamily="18" charset="0"/>
                          </a:rPr>
                          <m:t>, </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2</m:t>
                            </m:r>
                          </m:sub>
                        </m:sSub>
                      </m:e>
                    </m:d>
                    <m:r>
                      <a:rPr lang="en-US" i="1">
                        <a:latin typeface="Cambria Math" panose="02040503050406030204" pitchFamily="18" charset="0"/>
                      </a:rPr>
                      <m:t>⋅</m:t>
                    </m:r>
                    <m:r>
                      <a:rPr lang="en-US">
                        <a:solidFill>
                          <a:srgbClr val="C00000"/>
                        </a:solidFill>
                        <a:latin typeface="Cambria Math" panose="02040503050406030204" pitchFamily="18" charset="0"/>
                      </a:rPr>
                      <m:t>1</m:t>
                    </m:r>
                  </m:oMath>
                </a14:m>
                <a:endParaRPr lang="en-US" dirty="0">
                  <a:latin typeface="Cambria Math" panose="02040503050406030204" pitchFamily="18" charset="0"/>
                </a:endParaRPr>
              </a:p>
              <a:p>
                <a:pPr lvl="1"/>
                <a:r>
                  <a:rPr lang="en-US" dirty="0"/>
                  <a:t>… </a:t>
                </a:r>
              </a:p>
              <a:p>
                <a:pPr lvl="1"/>
                <a:r>
                  <a:rPr lang="en-US" dirty="0"/>
                  <a:t>10</a:t>
                </a:r>
                <a:r>
                  <a:rPr lang="en-US" baseline="30000" dirty="0"/>
                  <a:t>th</a:t>
                </a:r>
                <a:r>
                  <a:rPr lang="en-US" dirty="0"/>
                  <a:t> update at step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10</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10+1</m:t>
                        </m:r>
                      </m:sub>
                    </m:sSub>
                    <m:r>
                      <a:rPr lang="en-US">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10</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10</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r>
                          <a:rPr lang="en-US" i="1">
                            <a:latin typeface="Cambria Math" panose="02040503050406030204" pitchFamily="18" charset="0"/>
                          </a:rPr>
                          <m:t>10</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r>
                      <a:rPr lang="en-US">
                        <a:latin typeface="Cambria Math" panose="02040503050406030204" pitchFamily="18" charset="0"/>
                      </a:rPr>
                      <m:t>+</m:t>
                    </m:r>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2</m:t>
                            </m:r>
                          </m:sub>
                        </m:sSub>
                      </m:e>
                      <m:e>
                        <m:r>
                          <a:rPr lang="en-US" i="1">
                            <a:latin typeface="Cambria Math" panose="02040503050406030204" pitchFamily="18" charset="0"/>
                          </a:rPr>
                          <m:t>𝑆</m:t>
                        </m:r>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10</m:t>
                            </m:r>
                          </m:sub>
                        </m:sSub>
                      </m:e>
                    </m:d>
                    <m:r>
                      <a:rPr lang="en-US" i="1">
                        <a:latin typeface="Cambria Math" panose="02040503050406030204" pitchFamily="18" charset="0"/>
                      </a:rPr>
                      <m:t>⋅</m:t>
                    </m:r>
                    <m:r>
                      <a:rPr lang="en-US" b="0" i="0" smtClean="0">
                        <a:solidFill>
                          <a:srgbClr val="C00000"/>
                        </a:solidFill>
                        <a:latin typeface="Cambria Math" panose="02040503050406030204" pitchFamily="18" charset="0"/>
                      </a:rPr>
                      <m:t>2</m:t>
                    </m:r>
                  </m:oMath>
                </a14:m>
                <a:r>
                  <a:rPr lang="en-US" dirty="0">
                    <a:latin typeface="Cambria Math" panose="02040503050406030204" pitchFamily="18" charset="0"/>
                  </a:rPr>
                  <a:t>.</a:t>
                </a:r>
              </a:p>
              <a:p>
                <a:pPr lvl="0">
                  <a:defRPr/>
                </a:pPr>
                <a:r>
                  <a:rPr lang="en-US" dirty="0">
                    <a:solidFill>
                      <a:prstClr val="black"/>
                    </a:solidFill>
                    <a:latin typeface="Calibri"/>
                  </a:rPr>
                  <a:t>The correct update sequence gives equal weight to the two action choices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and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a:defRPr/>
                </a:pPr>
                <a:r>
                  <a:rPr lang="en-US" dirty="0">
                    <a:solidFill>
                      <a:prstClr val="black"/>
                    </a:solidFill>
                    <a:latin typeface="Calibri"/>
                  </a:rPr>
                  <a:t>The incorrect update sequence gives 9 times the weight to the action choice with return of </a:t>
                </a:r>
                <a14:m>
                  <m:oMath xmlns:m="http://schemas.openxmlformats.org/officeDocument/2006/math">
                    <m:r>
                      <a:rPr lang="en-US">
                        <a:solidFill>
                          <a:prstClr val="black"/>
                        </a:solidFill>
                        <a:latin typeface="Cambria Math" panose="02040503050406030204" pitchFamily="18" charset="0"/>
                      </a:rPr>
                      <m:t>1</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9 times) than the action choice with return of </a:t>
                </a:r>
                <a14:m>
                  <m:oMath xmlns:m="http://schemas.openxmlformats.org/officeDocument/2006/math">
                    <m:r>
                      <a:rPr lang="en-US">
                        <a:solidFill>
                          <a:prstClr val="black"/>
                        </a:solidFill>
                        <a:latin typeface="Cambria Math" panose="02040503050406030204" pitchFamily="18" charset="0"/>
                      </a:rPr>
                      <m:t>2</m:t>
                    </m:r>
                  </m:oMath>
                </a14:m>
                <a:r>
                  <a:rPr lang="en-US" dirty="0">
                    <a:solidFill>
                      <a:prstClr val="black"/>
                    </a:solidFill>
                    <a:latin typeface="Calibri"/>
                  </a:rPr>
                  <a:t>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2</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r>
                  <a:rPr lang="en-US" dirty="0">
                    <a:solidFill>
                      <a:prstClr val="black"/>
                    </a:solidFill>
                    <a:latin typeface="Calibri"/>
                  </a:rPr>
                  <a:t>, experienced once), so </a:t>
                </a:r>
                <a14:m>
                  <m:oMath xmlns:m="http://schemas.openxmlformats.org/officeDocument/2006/math">
                    <m:r>
                      <a:rPr lang="en-US">
                        <a:solidFill>
                          <a:prstClr val="black"/>
                        </a:solidFill>
                        <a:latin typeface="Cambria Math" panose="02040503050406030204" pitchFamily="18" charset="0"/>
                      </a:rPr>
                      <m:t>𝜽</m:t>
                    </m:r>
                  </m:oMath>
                </a14:m>
                <a:r>
                  <a:rPr lang="en-US" dirty="0">
                    <a:solidFill>
                      <a:prstClr val="black"/>
                    </a:solidFill>
                    <a:latin typeface="Calibri"/>
                  </a:rPr>
                  <a:t> will be incorrectly updated towards preferring action </a:t>
                </a:r>
                <a14:m>
                  <m:oMath xmlns:m="http://schemas.openxmlformats.org/officeDocument/2006/math">
                    <m:sSub>
                      <m:sSubPr>
                        <m:ctrlPr>
                          <a:rPr lang="en-US" i="1">
                            <a:solidFill>
                              <a:prstClr val="black"/>
                            </a:solidFill>
                            <a:latin typeface="Cambria Math" panose="02040503050406030204" pitchFamily="18" charset="0"/>
                          </a:rPr>
                        </m:ctrlPr>
                      </m:sSubPr>
                      <m:e>
                        <m:r>
                          <a:rPr lang="en-US">
                            <a:solidFill>
                              <a:prstClr val="black"/>
                            </a:solidFill>
                            <a:latin typeface="Cambria Math" panose="02040503050406030204" pitchFamily="18" charset="0"/>
                          </a:rPr>
                          <m:t>𝐴</m:t>
                        </m:r>
                      </m:e>
                      <m:sub>
                        <m:r>
                          <a:rPr lang="en-US">
                            <a:solidFill>
                              <a:prstClr val="black"/>
                            </a:solidFill>
                            <a:latin typeface="Cambria Math" panose="02040503050406030204" pitchFamily="18" charset="0"/>
                          </a:rPr>
                          <m:t>1</m:t>
                        </m:r>
                      </m:sub>
                    </m:sSub>
                  </m:oMath>
                </a14:m>
                <a:r>
                  <a:rPr lang="en-US" dirty="0">
                    <a:solidFill>
                      <a:prstClr val="black"/>
                    </a:solidFill>
                    <a:latin typeface="Calibri"/>
                  </a:rPr>
                  <a:t> in state </a:t>
                </a:r>
                <a14:m>
                  <m:oMath xmlns:m="http://schemas.openxmlformats.org/officeDocument/2006/math">
                    <m:r>
                      <a:rPr lang="en-US">
                        <a:solidFill>
                          <a:prstClr val="black"/>
                        </a:solidFill>
                        <a:latin typeface="Cambria Math" panose="02040503050406030204" pitchFamily="18" charset="0"/>
                      </a:rPr>
                      <m:t>𝑆</m:t>
                    </m:r>
                  </m:oMath>
                </a14:m>
                <a:endParaRPr lang="en-US" dirty="0">
                  <a:solidFill>
                    <a:prstClr val="black"/>
                  </a:solidFill>
                  <a:latin typeface="Calibri"/>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solidFill>
                      <a:prstClr val="black"/>
                    </a:solidFill>
                    <a:latin typeface="Calibri"/>
                  </a:rPr>
                  <a:t>“The update increases the parameter vector in this direction proportional to the return, and inversely proportional to the action probability. The former makes sense because it causes the parameter to move most in the directions that favor actions that yield the highest return. The latter makes sense because otherwise actions that are selected frequently are at an advantage (the updates will be more often in their direction) and might win out even if they do not yield the highest return.” – </a:t>
                </a:r>
                <a:r>
                  <a:rPr lang="en-US" dirty="0" err="1">
                    <a:solidFill>
                      <a:prstClr val="black"/>
                    </a:solidFill>
                    <a:latin typeface="Calibri"/>
                  </a:rPr>
                  <a:t>RLBook</a:t>
                </a:r>
                <a:r>
                  <a:rPr lang="en-US" dirty="0">
                    <a:solidFill>
                      <a:prstClr val="black"/>
                    </a:solidFill>
                    <a:latin typeface="Calibri"/>
                  </a:rPr>
                  <a:t> p. 327</a:t>
                </a:r>
              </a:p>
              <a:p>
                <a:pPr lvl="1" indent="-342900">
                  <a:buFont typeface="Arial" pitchFamily="34" charset="0"/>
                  <a:buChar char="•"/>
                  <a:defRPr/>
                </a:pPr>
                <a:endParaRPr kumimoji="0" lang="en-US" b="0" i="0" u="none" strike="noStrike" kern="1200" cap="none" spc="0" normalizeH="0" baseline="0" noProof="0" dirty="0">
                  <a:ln>
                    <a:noFill/>
                  </a:ln>
                  <a:solidFill>
                    <a:prstClr val="black"/>
                  </a:solidFill>
                  <a:effectLst/>
                  <a:uLnTx/>
                  <a:uFillTx/>
                  <a:latin typeface="Calibri"/>
                  <a:ea typeface="+mn-ea"/>
                  <a:cs typeface="+mn-cs"/>
                </a:endParaRPr>
              </a:p>
              <a:p>
                <a:endParaRPr lang="en-US" sz="2000" dirty="0"/>
              </a:p>
              <a:p>
                <a:endParaRPr lang="en-SE" dirty="0"/>
              </a:p>
            </p:txBody>
          </p:sp>
        </mc:Choice>
        <mc:Fallback xmlns="">
          <p:sp>
            <p:nvSpPr>
              <p:cNvPr id="3" name="Content Placeholder 2">
                <a:extLst>
                  <a:ext uri="{FF2B5EF4-FFF2-40B4-BE49-F238E27FC236}">
                    <a16:creationId xmlns:a16="http://schemas.microsoft.com/office/drawing/2014/main" id="{6C513EC8-2604-4248-B94F-EAFEF5DD1E9D}"/>
                  </a:ext>
                </a:extLst>
              </p:cNvPr>
              <p:cNvSpPr>
                <a:spLocks noGrp="1" noRot="1" noChangeAspect="1" noMove="1" noResize="1" noEditPoints="1" noAdjustHandles="1" noChangeArrowheads="1" noChangeShapeType="1" noTextEdit="1"/>
              </p:cNvSpPr>
              <p:nvPr>
                <p:ph idx="1"/>
              </p:nvPr>
            </p:nvSpPr>
            <p:spPr>
              <a:xfrm>
                <a:off x="152400" y="980728"/>
                <a:ext cx="8839200" cy="5877272"/>
              </a:xfrm>
              <a:blipFill>
                <a:blip r:embed="rId3"/>
                <a:stretch>
                  <a:fillRect l="-207" t="-830"/>
                </a:stretch>
              </a:blipFill>
            </p:spPr>
            <p:txBody>
              <a:bodyPr/>
              <a:lstStyle/>
              <a:p>
                <a:r>
                  <a:rPr lang="en-SE">
                    <a:noFill/>
                  </a:rPr>
                  <a:t> </a:t>
                </a:r>
              </a:p>
            </p:txBody>
          </p:sp>
        </mc:Fallback>
      </mc:AlternateContent>
    </p:spTree>
    <p:extLst>
      <p:ext uri="{BB962C8B-B14F-4D97-AF65-F5344CB8AC3E}">
        <p14:creationId xmlns:p14="http://schemas.microsoft.com/office/powerpoint/2010/main" val="6428980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xmlns="">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453282"/>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437112"/>
            <a:ext cx="4387587" cy="19621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4DDD413-D22A-4105-A4CE-5754F1EF24A5}"/>
              </a:ext>
            </a:extLst>
          </p:cNvPr>
          <p:cNvSpPr txBox="1"/>
          <p:nvPr/>
        </p:nvSpPr>
        <p:spPr>
          <a:xfrm>
            <a:off x="3347864" y="6586452"/>
            <a:ext cx="2448272" cy="253916"/>
          </a:xfrm>
          <a:prstGeom prst="rect">
            <a:avLst/>
          </a:prstGeom>
          <a:noFill/>
        </p:spPr>
        <p:txBody>
          <a:bodyPr wrap="square">
            <a:spAutoFit/>
          </a:bodyPr>
          <a:lstStyle/>
          <a:p>
            <a:r>
              <a:rPr lang="en-SE" sz="1050" dirty="0"/>
              <a:t>http://karpathy.github.io/2016/05/31/rl/</a:t>
            </a:r>
          </a:p>
        </p:txBody>
      </p:sp>
    </p:spTree>
    <p:extLst>
      <p:ext uri="{BB962C8B-B14F-4D97-AF65-F5344CB8AC3E}">
        <p14:creationId xmlns:p14="http://schemas.microsoft.com/office/powerpoint/2010/main" val="2785136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 I</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𝑆</m:t>
                        </m:r>
                      </m:e>
                      <m:sub>
                        <m:r>
                          <a:rPr lang="en-US">
                            <a:latin typeface="Cambria Math" panose="02040503050406030204" pitchFamily="18" charset="0"/>
                          </a:rPr>
                          <m:t>𝑡</m:t>
                        </m:r>
                      </m:sub>
                    </m:sSub>
                  </m:oMath>
                </a14:m>
                <a:r>
                  <a:rPr lang="en-US" dirty="0"/>
                  <a:t> at time </a:t>
                </a:r>
              </a:p>
              <a:p>
                <a:pPr marL="0" indent="0">
                  <a:buNone/>
                </a:pPr>
                <a:r>
                  <a:rPr lang="en-US" dirty="0"/>
                  <a:t>       step </a:t>
                </a:r>
                <a14:m>
                  <m:oMath xmlns:m="http://schemas.openxmlformats.org/officeDocument/2006/math">
                    <m:r>
                      <a:rPr lang="en-US">
                        <a:latin typeface="Cambria Math" panose="02040503050406030204" pitchFamily="18" charset="0"/>
                      </a:rPr>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a:p>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b="0" i="1" smtClean="0">
                        <a:solidFill>
                          <a:schemeClr val="tx1"/>
                        </a:solidFill>
                        <a:latin typeface="Cambria Math" panose="02040503050406030204" pitchFamily="18" charset="0"/>
                      </a:rPr>
                      <m:t>&gt;0,</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r>
                      <a:rPr lang="en-US" b="0" i="1" smtClean="0">
                        <a:solidFill>
                          <a:schemeClr val="tx1"/>
                        </a:solidFill>
                        <a:latin typeface="Cambria Math" panose="02040503050406030204" pitchFamily="18" charset="0"/>
                      </a:rPr>
                      <m:t>&lt;0</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latin typeface="Cambria Math" panose="02040503050406030204" pitchFamily="18" charset="0"/>
                          </a:rPr>
                        </m:ctrlPr>
                      </m:sSubPr>
                      <m:e>
                        <m:r>
                          <a:rPr lang="en-US" sz="2900" b="0" i="1" smtClean="0">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b="1" i="1">
                        <a:solidFill>
                          <a:schemeClr val="tx1"/>
                        </a:solidFill>
                        <a:latin typeface="Cambria Math" panose="02040503050406030204" pitchFamily="18" charset="0"/>
                      </a:rPr>
                      <m:t>𝜽</m:t>
                    </m:r>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latin typeface="Cambria Math" panose="02040503050406030204" pitchFamily="18" charset="0"/>
                          </a:rPr>
                        </m:ctrlPr>
                      </m:dPr>
                      <m:e>
                        <m:sSub>
                          <m:sSubPr>
                            <m:ctrlPr>
                              <a:rPr lang="en-US" sz="2900" b="0" i="1" smtClean="0">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b="0" i="1" smtClean="0">
                                <a:solidFill>
                                  <a:schemeClr val="tx1"/>
                                </a:solidFill>
                                <a:latin typeface="Cambria Math" panose="02040503050406030204" pitchFamily="18" charset="0"/>
                              </a:rPr>
                              <m:t>𝑡</m:t>
                            </m:r>
                          </m:sub>
                        </m:sSub>
                        <m:r>
                          <a:rPr lang="en-US" sz="2900" i="1">
                            <a:solidFill>
                              <a:schemeClr val="tx1"/>
                            </a:solidFill>
                            <a:latin typeface="Cambria Math" panose="02040503050406030204" pitchFamily="18" charset="0"/>
                          </a:rPr>
                          <m:t>, </m:t>
                        </m:r>
                        <m:r>
                          <a:rPr lang="en-US" sz="2900" i="1">
                            <a:solidFill>
                              <a:schemeClr val="tx1"/>
                            </a:solidFill>
                            <a:latin typeface="Cambria Math" panose="02040503050406030204" pitchFamily="18" charset="0"/>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latin typeface="Cambria Math" panose="02040503050406030204" pitchFamily="18" charset="0"/>
                      </a:rPr>
                      <m:t>𝜋</m:t>
                    </m:r>
                    <m:d>
                      <m:dPr>
                        <m:ctrlPr>
                          <a:rPr lang="en-US" sz="2900" i="1">
                            <a:solidFill>
                              <a:schemeClr val="tx1"/>
                            </a:solidFill>
                            <a:latin typeface="Cambria Math" panose="02040503050406030204" pitchFamily="18" charset="0"/>
                          </a:rPr>
                        </m:ctrlPr>
                      </m:dPr>
                      <m:e>
                        <m:r>
                          <a:rPr lang="en-US" sz="2900" i="1">
                            <a:solidFill>
                              <a:schemeClr val="tx1"/>
                            </a:solidFill>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latin typeface="Cambria Math" panose="02040503050406030204" pitchFamily="18" charset="0"/>
                          </a:rPr>
                          <m:t>,</m:t>
                        </m:r>
                        <m:r>
                          <a:rPr lang="en-US" sz="2900" i="1">
                            <a:solidFill>
                              <a:schemeClr val="tx1"/>
                            </a:solidFill>
                            <a:latin typeface="Cambria Math" panose="02040503050406030204" pitchFamily="18" charset="0"/>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latin typeface="Cambria Math" panose="02040503050406030204" pitchFamily="18" charset="0"/>
                          </a:rPr>
                        </m:ctrlPr>
                      </m:sSubPr>
                      <m:e>
                        <m:r>
                          <a:rPr lang="en-US" sz="2900" i="1">
                            <a:solidFill>
                              <a:schemeClr val="tx1"/>
                            </a:solidFill>
                            <a:latin typeface="Cambria Math" panose="02040503050406030204" pitchFamily="18" charset="0"/>
                          </a:rPr>
                          <m:t>𝑆</m:t>
                        </m:r>
                      </m:e>
                      <m:sub>
                        <m:r>
                          <a:rPr lang="en-US" sz="2900" i="1">
                            <a:solidFill>
                              <a:schemeClr val="tx1"/>
                            </a:solidFill>
                            <a:latin typeface="Cambria Math" panose="02040503050406030204" pitchFamily="18" charset="0"/>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3"/>
                <a:stretch>
                  <a:fillRect l="-414" t="-766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7B0ACCD-685A-49FB-BFD1-D9DCFB64FD91}"/>
              </a:ext>
            </a:extLst>
          </p:cNvPr>
          <p:cNvPicPr>
            <a:picLocks noChangeAspect="1"/>
          </p:cNvPicPr>
          <p:nvPr/>
        </p:nvPicPr>
        <p:blipFill>
          <a:blip r:embed="rId4"/>
          <a:stretch>
            <a:fillRect/>
          </a:stretch>
        </p:blipFill>
        <p:spPr>
          <a:xfrm>
            <a:off x="4621501" y="0"/>
            <a:ext cx="4522500" cy="3429000"/>
          </a:xfrm>
          <a:prstGeom prst="rect">
            <a:avLst/>
          </a:prstGeom>
        </p:spPr>
      </p:pic>
    </p:spTree>
    <p:extLst>
      <p:ext uri="{BB962C8B-B14F-4D97-AF65-F5344CB8AC3E}">
        <p14:creationId xmlns:p14="http://schemas.microsoft.com/office/powerpoint/2010/main" val="700663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627198"/>
              </a:xfrm>
            </p:spPr>
            <p:txBody>
              <a:bodyPr>
                <a:normAutofit fontScale="55000" lnSpcReduction="20000"/>
              </a:bodyPr>
              <a:lstStyle/>
              <a:p>
                <a:r>
                  <a:rPr lang="en-US" dirty="0"/>
                  <a:t>Agent plays 4 rollouts (episodes), and won 2 episodes and lost 2. Assume that each episode lasts 200 steps, so agent made 200 decisions of UP or DOWN in each episode.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=0</m:t>
                    </m:r>
                  </m:oMath>
                </a14:m>
                <a:r>
                  <a:rPr lang="en-US" dirty="0"/>
                  <a:t>, i.e., we don’t care how long each episode lasts. Assuming discount factor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=1</m:t>
                    </m:r>
                  </m:oMath>
                </a14:m>
                <a:r>
                  <a:rPr lang="en-US" dirty="0"/>
                  <a:t>, then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𝑇</m:t>
                        </m:r>
                      </m:sub>
                    </m:sSub>
                  </m:oMath>
                </a14:m>
                <a:r>
                  <a:rPr lang="en-US" dirty="0"/>
                  <a:t>, i.e., return at any timestep </a:t>
                </a:r>
                <a14:m>
                  <m:oMath xmlns:m="http://schemas.openxmlformats.org/officeDocument/2006/math">
                    <m:r>
                      <a:rPr lang="en-US" b="0" i="1" smtClean="0">
                        <a:latin typeface="Cambria Math" panose="02040503050406030204" pitchFamily="18" charset="0"/>
                      </a:rPr>
                      <m:t>𝑡</m:t>
                    </m:r>
                  </m:oMath>
                </a14:m>
                <a:r>
                  <a:rPr lang="en-US" dirty="0"/>
                  <a:t> is equal to the reward at the end of each episode (recall MC Policy Evaluation in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&gt;0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𝐺</m:t>
                        </m:r>
                      </m:e>
                      <m:sub>
                        <m:r>
                          <a:rPr lang="en-US" i="1">
                            <a:latin typeface="Cambria Math" panose="02040503050406030204" pitchFamily="18" charset="0"/>
                          </a:rPr>
                          <m:t>𝑡</m:t>
                        </m:r>
                      </m:sub>
                    </m:sSub>
                    <m:r>
                      <a:rPr lang="en-US" b="0" i="1" smtClean="0">
                        <a:latin typeface="Cambria Math" panose="02040503050406030204" pitchFamily="18" charset="0"/>
                      </a:rPr>
                      <m:t>&lt;</m:t>
                    </m:r>
                    <m:r>
                      <a:rPr lang="en-US" i="1">
                        <a:latin typeface="Cambria Math" panose="02040503050406030204" pitchFamily="18" charset="0"/>
                      </a:rPr>
                      <m:t>0</m:t>
                    </m:r>
                  </m:oMath>
                </a14:m>
                <a:r>
                  <a:rPr lang="en-US" dirty="0"/>
                  <a:t>),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627198"/>
              </a:xfrm>
              <a:blipFill>
                <a:blip r:embed="rId3"/>
                <a:stretch>
                  <a:fillRect l="-414" t="-2185" r="-1034"/>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for Pong III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1079534"/>
                <a:ext cx="8839200" cy="3141554"/>
              </a:xfrm>
            </p:spPr>
            <p:txBody>
              <a:bodyPr>
                <a:normAutofit fontScale="47500" lnSpcReduction="20000"/>
              </a:bodyPr>
              <a:lstStyle/>
              <a:p>
                <a:r>
                  <a:rPr lang="en-US" dirty="0"/>
                  <a:t>Consider the case when each step has reward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sub>
                    </m:sSub>
                    <m:r>
                      <a:rPr lang="en-US" b="0" i="1" smtClean="0">
                        <a:latin typeface="Cambria Math" panose="02040503050406030204" pitchFamily="18" charset="0"/>
                      </a:rPr>
                      <m:t>=−1</m:t>
                    </m:r>
                  </m:oMath>
                </a14:m>
                <a:r>
                  <a:rPr lang="en-US" dirty="0"/>
                  <a:t>, to minimize the length of each episode, e.g., we may prefer a short losing episode to a long winning episode. Assuming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Suppose reward at the end of each winning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b="0" i="1" smtClean="0">
                            <a:latin typeface="Cambria Math" panose="02040503050406030204" pitchFamily="18" charset="0"/>
                          </a:rPr>
                          <m:t>𝑇</m:t>
                        </m:r>
                      </m:sub>
                    </m:sSub>
                    <m:r>
                      <a:rPr lang="en-US" i="1">
                        <a:latin typeface="Cambria Math" panose="02040503050406030204" pitchFamily="18" charset="0"/>
                      </a:rPr>
                      <m:t>=</m:t>
                    </m:r>
                    <m:r>
                      <a:rPr lang="en-US" b="0" i="1" smtClean="0">
                        <a:latin typeface="Cambria Math" panose="02040503050406030204" pitchFamily="18" charset="0"/>
                      </a:rPr>
                      <m:t>2</m:t>
                    </m:r>
                  </m:oMath>
                </a14:m>
                <a:r>
                  <a:rPr lang="en-US" dirty="0"/>
                  <a:t>; reward at the end of each losing episode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𝑇</m:t>
                        </m:r>
                      </m:sub>
                    </m:sSub>
                    <m:r>
                      <a:rPr lang="en-US" i="1">
                        <a:latin typeface="Cambria Math" panose="02040503050406030204" pitchFamily="18" charset="0"/>
                      </a:rPr>
                      <m:t>=−2</m:t>
                    </m:r>
                  </m:oMath>
                </a14:m>
                <a:r>
                  <a:rPr lang="en-US" dirty="0"/>
                  <a:t>.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at each step is shown below. Consider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a:t>
                </a:r>
              </a:p>
              <a:p>
                <a:r>
                  <a:rPr lang="en-US" dirty="0"/>
                  <a:t>After the </a:t>
                </a:r>
                <a:r>
                  <a:rPr lang="en-US" dirty="0">
                    <a:solidFill>
                      <a:srgbClr val="C00000"/>
                    </a:solidFill>
                  </a:rPr>
                  <a:t>winning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𝑈𝑃</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(−6)</m:t>
                    </m:r>
                  </m:oMath>
                </a14:m>
                <a:r>
                  <a:rPr lang="en-US" dirty="0"/>
                  <a:t> are updated to </a:t>
                </a:r>
                <a:r>
                  <a:rPr lang="en-US" dirty="0">
                    <a:solidFill>
                      <a:srgbClr val="C00000"/>
                    </a:solidFill>
                  </a:rPr>
                  <a:t>discourage</a:t>
                </a:r>
                <a:r>
                  <a:rPr lang="en-US" dirty="0"/>
                  <a:t> the UP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𝑈𝑃</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After the </a:t>
                </a:r>
                <a:r>
                  <a:rPr lang="en-US" dirty="0">
                    <a:solidFill>
                      <a:srgbClr val="C00000"/>
                    </a:solidFill>
                  </a:rPr>
                  <a:t>losing</a:t>
                </a:r>
                <a:r>
                  <a:rPr lang="en-US" dirty="0"/>
                  <a:t> episode, NN params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𝐷𝑂𝑊𝑁</m:t>
                        </m:r>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a:rPr lang="en-US" b="0" i="1" smtClean="0">
                        <a:latin typeface="Cambria Math" panose="02040503050406030204" pitchFamily="18" charset="0"/>
                      </a:rPr>
                      <m:t>(−5)</m:t>
                    </m:r>
                  </m:oMath>
                </a14:m>
                <a:r>
                  <a:rPr lang="en-US" dirty="0"/>
                  <a:t> are updated to </a:t>
                </a:r>
                <a:r>
                  <a:rPr lang="en-US" dirty="0">
                    <a:solidFill>
                      <a:srgbClr val="C00000"/>
                    </a:solidFill>
                  </a:rPr>
                  <a:t>discourage</a:t>
                </a:r>
                <a:r>
                  <a:rPr lang="en-US" dirty="0"/>
                  <a: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a:t>
                </a:r>
              </a:p>
              <a:p>
                <a:r>
                  <a:rPr lang="en-US" dirty="0"/>
                  <a:t>Both will pushdown </a:t>
                </a:r>
                <a14:m>
                  <m:oMath xmlns:m="http://schemas.openxmlformats.org/officeDocument/2006/math">
                    <m:r>
                      <a:rPr lang="en-US" i="1" smtClean="0">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𝐷𝑂𝑊𝑁</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but since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r>
                      <a:rPr lang="en-US" b="0" i="1" smtClean="0">
                        <a:latin typeface="Cambria Math" panose="02040503050406030204" pitchFamily="18" charset="0"/>
                      </a:rPr>
                      <m:t>=−6</m:t>
                    </m:r>
                  </m:oMath>
                </a14:m>
                <a:r>
                  <a:rPr lang="en-US" dirty="0"/>
                  <a:t> in the winning episode causes a larger update magnitude than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5</m:t>
                    </m:r>
                  </m:oMath>
                </a14:m>
                <a:r>
                  <a:rPr lang="en-US" dirty="0"/>
                  <a:t> in the losing episode, agent is slightly more likely to select the DOWN action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p>
              <a:p>
                <a:r>
                  <a:rPr lang="en-US" dirty="0">
                    <a:solidFill>
                      <a:schemeClr val="tx1"/>
                    </a:solidFill>
                  </a:rPr>
                  <a:t>Subtracting a baseline, e.g.,  use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𝐺</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to replace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oMath>
                </a14:m>
                <a:r>
                  <a:rPr lang="en-US" dirty="0">
                    <a:solidFill>
                      <a:schemeClr val="tx1"/>
                    </a:solidFill>
                  </a:rPr>
                  <a:t> helps to reduce variance and </a:t>
                </a:r>
                <a:r>
                  <a:rPr lang="en-US" dirty="0"/>
                  <a:t>speed up</a:t>
                </a:r>
                <a:r>
                  <a:rPr lang="en-US" dirty="0">
                    <a:solidFill>
                      <a:schemeClr val="tx1"/>
                    </a:solidFill>
                  </a:rPr>
                  <a:t> convergence, e.g., suppose </a:t>
                </a: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a:solidFill>
                              <a:schemeClr val="tx1"/>
                            </a:solidFill>
                            <a:latin typeface="Cambria Math" panose="02040503050406030204" pitchFamily="18" charset="0"/>
                          </a:rPr>
                          <m:t>𝒘</m:t>
                        </m:r>
                      </m:e>
                    </m:d>
                    <m:r>
                      <a:rPr lang="en-US" b="0" i="1" smtClean="0">
                        <a:solidFill>
                          <a:schemeClr val="tx1"/>
                        </a:solidFill>
                        <a:latin typeface="Cambria Math" panose="02040503050406030204" pitchFamily="18" charset="0"/>
                      </a:rPr>
                      <m:t>=−5.5</m:t>
                    </m:r>
                  </m:oMath>
                </a14:m>
                <a:r>
                  <a:rPr lang="en-US" dirty="0">
                    <a:solidFill>
                      <a:schemeClr val="tx1"/>
                    </a:solidFill>
                  </a:rPr>
                  <a:t>, then updates to</a:t>
                </a:r>
                <a:r>
                  <a:rPr lang="en-US" b="1" dirty="0">
                    <a:solidFill>
                      <a:schemeClr val="tx1"/>
                    </a:solidFill>
                  </a:rPr>
                  <a:t> </a:t>
                </a:r>
                <a14:m>
                  <m:oMath xmlns:m="http://schemas.openxmlformats.org/officeDocument/2006/math">
                    <m:r>
                      <a:rPr lang="en-US" b="1" i="1">
                        <a:solidFill>
                          <a:schemeClr val="tx1"/>
                        </a:solidFill>
                        <a:latin typeface="Cambria Math" panose="02040503050406030204" pitchFamily="18" charset="0"/>
                      </a:rPr>
                      <m:t>𝜽</m:t>
                    </m:r>
                  </m:oMath>
                </a14:m>
                <a:r>
                  <a:rPr lang="en-US" dirty="0">
                    <a:solidFill>
                      <a:schemeClr val="tx1"/>
                    </a:solidFill>
                  </a:rPr>
                  <a:t> will be in different directions for the two episodes</a:t>
                </a:r>
                <a:r>
                  <a:rPr lang="en-US" dirty="0"/>
                  <a:t>. </a:t>
                </a:r>
              </a:p>
            </p:txBody>
          </p:sp>
        </mc:Choice>
        <mc:Fallback xmlns="">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1079534"/>
                <a:ext cx="8839200" cy="3141554"/>
              </a:xfrm>
              <a:blipFill>
                <a:blip r:embed="rId3"/>
                <a:stretch>
                  <a:fillRect l="-207" t="-1553" r="-966"/>
                </a:stretch>
              </a:blipFill>
            </p:spPr>
            <p:txBody>
              <a:bodyPr/>
              <a:lstStyle/>
              <a:p>
                <a:r>
                  <a:rPr lang="en-SE">
                    <a:noFill/>
                  </a:rPr>
                  <a:t> </a:t>
                </a:r>
              </a:p>
            </p:txBody>
          </p:sp>
        </mc:Fallback>
      </mc:AlternateContent>
      <p:pic>
        <p:nvPicPr>
          <p:cNvPr id="13" name="Picture 12">
            <a:extLst>
              <a:ext uri="{FF2B5EF4-FFF2-40B4-BE49-F238E27FC236}">
                <a16:creationId xmlns:a16="http://schemas.microsoft.com/office/drawing/2014/main" id="{BEF7CE0E-5E68-47D3-BC7F-76079829265D}"/>
              </a:ext>
            </a:extLst>
          </p:cNvPr>
          <p:cNvPicPr>
            <a:picLocks noChangeAspect="1"/>
          </p:cNvPicPr>
          <p:nvPr/>
        </p:nvPicPr>
        <p:blipFill>
          <a:blip r:embed="rId4"/>
          <a:stretch>
            <a:fillRect/>
          </a:stretch>
        </p:blipFill>
        <p:spPr>
          <a:xfrm>
            <a:off x="360040" y="4905114"/>
            <a:ext cx="3132829" cy="324086"/>
          </a:xfrm>
          <a:prstGeom prst="rect">
            <a:avLst/>
          </a:prstGeom>
        </p:spPr>
      </p:pic>
      <p:pic>
        <p:nvPicPr>
          <p:cNvPr id="15" name="Picture 14">
            <a:extLst>
              <a:ext uri="{FF2B5EF4-FFF2-40B4-BE49-F238E27FC236}">
                <a16:creationId xmlns:a16="http://schemas.microsoft.com/office/drawing/2014/main" id="{9410B160-E957-4B3B-B5FD-A01CCF575095}"/>
              </a:ext>
            </a:extLst>
          </p:cNvPr>
          <p:cNvPicPr>
            <a:picLocks noChangeAspect="1"/>
          </p:cNvPicPr>
          <p:nvPr/>
        </p:nvPicPr>
        <p:blipFill>
          <a:blip r:embed="rId5"/>
          <a:stretch>
            <a:fillRect/>
          </a:stretch>
        </p:blipFill>
        <p:spPr>
          <a:xfrm>
            <a:off x="6359" y="5247227"/>
            <a:ext cx="1003079" cy="1278117"/>
          </a:xfrm>
          <a:prstGeom prst="rect">
            <a:avLst/>
          </a:prstGeom>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FBDF6F6-1D0B-43DB-ABFF-7B9FF57CE302}"/>
                  </a:ext>
                </a:extLst>
              </p:cNvPr>
              <p:cNvSpPr txBox="1"/>
              <p:nvPr/>
            </p:nvSpPr>
            <p:spPr>
              <a:xfrm>
                <a:off x="-32675" y="6488668"/>
                <a:ext cx="915315" cy="369332"/>
              </a:xfrm>
              <a:prstGeom prst="rect">
                <a:avLst/>
              </a:prstGeom>
              <a:noFill/>
            </p:spPr>
            <p:txBody>
              <a:bodyPr wrap="none" rtlCol="0">
                <a:spAutoFit/>
              </a:bodyPr>
              <a:lstStyle/>
              <a:p>
                <a:r>
                  <a:rPr lang="en-US" dirty="0"/>
                  <a:t>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endParaRPr lang="en-SE" dirty="0"/>
              </a:p>
            </p:txBody>
          </p:sp>
        </mc:Choice>
        <mc:Fallback xmlns="">
          <p:sp>
            <p:nvSpPr>
              <p:cNvPr id="16" name="TextBox 15">
                <a:extLst>
                  <a:ext uri="{FF2B5EF4-FFF2-40B4-BE49-F238E27FC236}">
                    <a16:creationId xmlns:a16="http://schemas.microsoft.com/office/drawing/2014/main" id="{DFBDF6F6-1D0B-43DB-ABFF-7B9FF57CE302}"/>
                  </a:ext>
                </a:extLst>
              </p:cNvPr>
              <p:cNvSpPr txBox="1">
                <a:spLocks noRot="1" noChangeAspect="1" noMove="1" noResize="1" noEditPoints="1" noAdjustHandles="1" noChangeArrowheads="1" noChangeShapeType="1" noTextEdit="1"/>
              </p:cNvSpPr>
              <p:nvPr/>
            </p:nvSpPr>
            <p:spPr>
              <a:xfrm>
                <a:off x="-32675" y="6488668"/>
                <a:ext cx="915315" cy="369332"/>
              </a:xfrm>
              <a:prstGeom prst="rect">
                <a:avLst/>
              </a:prstGeom>
              <a:blipFill>
                <a:blip r:embed="rId6"/>
                <a:stretch>
                  <a:fillRect l="-6000" t="-8197" b="-24590"/>
                </a:stretch>
              </a:blipFill>
            </p:spPr>
            <p:txBody>
              <a:bodyPr/>
              <a:lstStyle/>
              <a:p>
                <a:r>
                  <a:rPr lang="en-SE">
                    <a:noFill/>
                  </a:rPr>
                  <a:t> </a:t>
                </a:r>
              </a:p>
            </p:txBody>
          </p:sp>
        </mc:Fallback>
      </mc:AlternateContent>
      <p:sp>
        <p:nvSpPr>
          <p:cNvPr id="17" name="TextBox 16">
            <a:extLst>
              <a:ext uri="{FF2B5EF4-FFF2-40B4-BE49-F238E27FC236}">
                <a16:creationId xmlns:a16="http://schemas.microsoft.com/office/drawing/2014/main" id="{C16DA0CB-34FD-4D62-A87F-586EAF1373E9}"/>
              </a:ext>
            </a:extLst>
          </p:cNvPr>
          <p:cNvSpPr txBox="1"/>
          <p:nvPr/>
        </p:nvSpPr>
        <p:spPr>
          <a:xfrm>
            <a:off x="3492869" y="4890716"/>
            <a:ext cx="700000" cy="400110"/>
          </a:xfrm>
          <a:prstGeom prst="rect">
            <a:avLst/>
          </a:prstGeom>
          <a:noFill/>
        </p:spPr>
        <p:txBody>
          <a:bodyPr wrap="none" rtlCol="0">
            <a:spAutoFit/>
          </a:bodyPr>
          <a:lstStyle/>
          <a:p>
            <a:r>
              <a:rPr lang="en-US" sz="2000" dirty="0">
                <a:solidFill>
                  <a:srgbClr val="C00000"/>
                </a:solidFill>
              </a:rPr>
              <a:t>LOSE</a:t>
            </a:r>
            <a:endParaRPr lang="en-SE" sz="2000" dirty="0">
              <a:solidFill>
                <a:srgbClr val="C00000"/>
              </a:solidFill>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D0AE04F-E505-4F64-B4E2-3F58C49A407F}"/>
                  </a:ext>
                </a:extLst>
              </p:cNvPr>
              <p:cNvSpPr txBox="1"/>
              <p:nvPr/>
            </p:nvSpPr>
            <p:spPr>
              <a:xfrm>
                <a:off x="8028384"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2</m:t>
                      </m:r>
                    </m:oMath>
                  </m:oMathPara>
                </a14:m>
                <a:endParaRPr lang="en-SE" dirty="0"/>
              </a:p>
            </p:txBody>
          </p:sp>
        </mc:Choice>
        <mc:Fallback xmlns="">
          <p:sp>
            <p:nvSpPr>
              <p:cNvPr id="18" name="TextBox 17">
                <a:extLst>
                  <a:ext uri="{FF2B5EF4-FFF2-40B4-BE49-F238E27FC236}">
                    <a16:creationId xmlns:a16="http://schemas.microsoft.com/office/drawing/2014/main" id="{BD0AE04F-E505-4F64-B4E2-3F58C49A407F}"/>
                  </a:ext>
                </a:extLst>
              </p:cNvPr>
              <p:cNvSpPr txBox="1">
                <a:spLocks noRot="1" noChangeAspect="1" noMove="1" noResize="1" noEditPoints="1" noAdjustHandles="1" noChangeArrowheads="1" noChangeShapeType="1" noTextEdit="1"/>
              </p:cNvSpPr>
              <p:nvPr/>
            </p:nvSpPr>
            <p:spPr>
              <a:xfrm>
                <a:off x="8028384" y="4082446"/>
                <a:ext cx="365806" cy="369332"/>
              </a:xfrm>
              <a:prstGeom prst="rect">
                <a:avLst/>
              </a:prstGeom>
              <a:blipFill>
                <a:blip r:embed="rId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5DB4E20-4777-4AC0-8120-7D6DABEE55F1}"/>
                  </a:ext>
                </a:extLst>
              </p:cNvPr>
              <p:cNvSpPr txBox="1"/>
              <p:nvPr/>
            </p:nvSpPr>
            <p:spPr>
              <a:xfrm>
                <a:off x="7092280"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0" name="TextBox 19">
                <a:extLst>
                  <a:ext uri="{FF2B5EF4-FFF2-40B4-BE49-F238E27FC236}">
                    <a16:creationId xmlns:a16="http://schemas.microsoft.com/office/drawing/2014/main" id="{55DB4E20-4777-4AC0-8120-7D6DABEE55F1}"/>
                  </a:ext>
                </a:extLst>
              </p:cNvPr>
              <p:cNvSpPr txBox="1">
                <a:spLocks noRot="1" noChangeAspect="1" noMove="1" noResize="1" noEditPoints="1" noAdjustHandles="1" noChangeArrowheads="1" noChangeShapeType="1" noTextEdit="1"/>
              </p:cNvSpPr>
              <p:nvPr/>
            </p:nvSpPr>
            <p:spPr>
              <a:xfrm>
                <a:off x="7092280" y="4082446"/>
                <a:ext cx="365806" cy="369332"/>
              </a:xfrm>
              <a:prstGeom prst="rect">
                <a:avLst/>
              </a:prstGeom>
              <a:blipFill>
                <a:blip r:embed="rId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359111B-9CFD-4AF6-8B75-17E689BF5636}"/>
                  </a:ext>
                </a:extLst>
              </p:cNvPr>
              <p:cNvSpPr txBox="1"/>
              <p:nvPr/>
            </p:nvSpPr>
            <p:spPr>
              <a:xfrm>
                <a:off x="6113857" y="4082446"/>
                <a:ext cx="3658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0</m:t>
                      </m:r>
                    </m:oMath>
                  </m:oMathPara>
                </a14:m>
                <a:endParaRPr lang="en-SE" dirty="0"/>
              </a:p>
            </p:txBody>
          </p:sp>
        </mc:Choice>
        <mc:Fallback xmlns="">
          <p:sp>
            <p:nvSpPr>
              <p:cNvPr id="21" name="TextBox 20">
                <a:extLst>
                  <a:ext uri="{FF2B5EF4-FFF2-40B4-BE49-F238E27FC236}">
                    <a16:creationId xmlns:a16="http://schemas.microsoft.com/office/drawing/2014/main" id="{E359111B-9CFD-4AF6-8B75-17E689BF5636}"/>
                  </a:ext>
                </a:extLst>
              </p:cNvPr>
              <p:cNvSpPr txBox="1">
                <a:spLocks noRot="1" noChangeAspect="1" noMove="1" noResize="1" noEditPoints="1" noAdjustHandles="1" noChangeArrowheads="1" noChangeShapeType="1" noTextEdit="1"/>
              </p:cNvSpPr>
              <p:nvPr/>
            </p:nvSpPr>
            <p:spPr>
              <a:xfrm>
                <a:off x="6113857" y="4082446"/>
                <a:ext cx="365806" cy="369332"/>
              </a:xfrm>
              <a:prstGeom prst="rect">
                <a:avLst/>
              </a:prstGeom>
              <a:blipFill>
                <a:blip r:embed="rId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2B6731-D2B2-495C-A8BA-07AFAA8F2B8B}"/>
                  </a:ext>
                </a:extLst>
              </p:cNvPr>
              <p:cNvSpPr txBox="1"/>
              <p:nvPr/>
            </p:nvSpPr>
            <p:spPr>
              <a:xfrm>
                <a:off x="5120838" y="408244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−1</m:t>
                      </m:r>
                    </m:oMath>
                  </m:oMathPara>
                </a14:m>
                <a:endParaRPr lang="en-SE" dirty="0"/>
              </a:p>
            </p:txBody>
          </p:sp>
        </mc:Choice>
        <mc:Fallback xmlns="">
          <p:sp>
            <p:nvSpPr>
              <p:cNvPr id="22" name="TextBox 21">
                <a:extLst>
                  <a:ext uri="{FF2B5EF4-FFF2-40B4-BE49-F238E27FC236}">
                    <a16:creationId xmlns:a16="http://schemas.microsoft.com/office/drawing/2014/main" id="{A72B6731-D2B2-495C-A8BA-07AFAA8F2B8B}"/>
                  </a:ext>
                </a:extLst>
              </p:cNvPr>
              <p:cNvSpPr txBox="1">
                <a:spLocks noRot="1" noChangeAspect="1" noMove="1" noResize="1" noEditPoints="1" noAdjustHandles="1" noChangeArrowheads="1" noChangeShapeType="1" noTextEdit="1"/>
              </p:cNvSpPr>
              <p:nvPr/>
            </p:nvSpPr>
            <p:spPr>
              <a:xfrm>
                <a:off x="5120838" y="4082446"/>
                <a:ext cx="538930" cy="369332"/>
              </a:xfrm>
              <a:prstGeom prst="rect">
                <a:avLst/>
              </a:prstGeom>
              <a:blipFill>
                <a:blip r:embed="rId10"/>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DF49CCB-B0EB-4E38-8F88-64A4C0E4394E}"/>
                  </a:ext>
                </a:extLst>
              </p:cNvPr>
              <p:cNvSpPr txBox="1"/>
              <p:nvPr/>
            </p:nvSpPr>
            <p:spPr>
              <a:xfrm>
                <a:off x="4023163"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23" name="TextBox 22">
                <a:extLst>
                  <a:ext uri="{FF2B5EF4-FFF2-40B4-BE49-F238E27FC236}">
                    <a16:creationId xmlns:a16="http://schemas.microsoft.com/office/drawing/2014/main" id="{5DF49CCB-B0EB-4E38-8F88-64A4C0E4394E}"/>
                  </a:ext>
                </a:extLst>
              </p:cNvPr>
              <p:cNvSpPr txBox="1">
                <a:spLocks noRot="1" noChangeAspect="1" noMove="1" noResize="1" noEditPoints="1" noAdjustHandles="1" noChangeArrowheads="1" noChangeShapeType="1" noTextEdit="1"/>
              </p:cNvSpPr>
              <p:nvPr/>
            </p:nvSpPr>
            <p:spPr>
              <a:xfrm>
                <a:off x="4023163" y="4079811"/>
                <a:ext cx="538930" cy="369332"/>
              </a:xfrm>
              <a:prstGeom prst="rect">
                <a:avLst/>
              </a:prstGeom>
              <a:blipFill>
                <a:blip r:embed="rId11"/>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079569-F73A-4A42-99FE-2859681B3446}"/>
                  </a:ext>
                </a:extLst>
              </p:cNvPr>
              <p:cNvSpPr txBox="1"/>
              <p:nvPr/>
            </p:nvSpPr>
            <p:spPr>
              <a:xfrm>
                <a:off x="3039384" y="4079811"/>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24" name="TextBox 23">
                <a:extLst>
                  <a:ext uri="{FF2B5EF4-FFF2-40B4-BE49-F238E27FC236}">
                    <a16:creationId xmlns:a16="http://schemas.microsoft.com/office/drawing/2014/main" id="{0E079569-F73A-4A42-99FE-2859681B3446}"/>
                  </a:ext>
                </a:extLst>
              </p:cNvPr>
              <p:cNvSpPr txBox="1">
                <a:spLocks noRot="1" noChangeAspect="1" noMove="1" noResize="1" noEditPoints="1" noAdjustHandles="1" noChangeArrowheads="1" noChangeShapeType="1" noTextEdit="1"/>
              </p:cNvSpPr>
              <p:nvPr/>
            </p:nvSpPr>
            <p:spPr>
              <a:xfrm>
                <a:off x="3039384" y="4079811"/>
                <a:ext cx="538930" cy="369332"/>
              </a:xfrm>
              <a:prstGeom prst="rect">
                <a:avLst/>
              </a:prstGeom>
              <a:blipFill>
                <a:blip r:embed="rId1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BF9E98F-DEEC-4ABC-92CE-50AB3FA663FC}"/>
                  </a:ext>
                </a:extLst>
              </p:cNvPr>
              <p:cNvSpPr txBox="1"/>
              <p:nvPr/>
            </p:nvSpPr>
            <p:spPr>
              <a:xfrm>
                <a:off x="2063869"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25" name="TextBox 24">
                <a:extLst>
                  <a:ext uri="{FF2B5EF4-FFF2-40B4-BE49-F238E27FC236}">
                    <a16:creationId xmlns:a16="http://schemas.microsoft.com/office/drawing/2014/main" id="{6BF9E98F-DEEC-4ABC-92CE-50AB3FA663FC}"/>
                  </a:ext>
                </a:extLst>
              </p:cNvPr>
              <p:cNvSpPr txBox="1">
                <a:spLocks noRot="1" noChangeAspect="1" noMove="1" noResize="1" noEditPoints="1" noAdjustHandles="1" noChangeArrowheads="1" noChangeShapeType="1" noTextEdit="1"/>
              </p:cNvSpPr>
              <p:nvPr/>
            </p:nvSpPr>
            <p:spPr>
              <a:xfrm>
                <a:off x="2063869" y="4076879"/>
                <a:ext cx="538930" cy="369332"/>
              </a:xfrm>
              <a:prstGeom prst="rect">
                <a:avLst/>
              </a:prstGeom>
              <a:blipFill>
                <a:blip r:embed="rId13"/>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936C896-F5F3-4492-8EC1-FE89F38D6A32}"/>
                  </a:ext>
                </a:extLst>
              </p:cNvPr>
              <p:cNvSpPr txBox="1"/>
              <p:nvPr/>
            </p:nvSpPr>
            <p:spPr>
              <a:xfrm>
                <a:off x="1135351"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26" name="TextBox 25">
                <a:extLst>
                  <a:ext uri="{FF2B5EF4-FFF2-40B4-BE49-F238E27FC236}">
                    <a16:creationId xmlns:a16="http://schemas.microsoft.com/office/drawing/2014/main" id="{A936C896-F5F3-4492-8EC1-FE89F38D6A32}"/>
                  </a:ext>
                </a:extLst>
              </p:cNvPr>
              <p:cNvSpPr txBox="1">
                <a:spLocks noRot="1" noChangeAspect="1" noMove="1" noResize="1" noEditPoints="1" noAdjustHandles="1" noChangeArrowheads="1" noChangeShapeType="1" noTextEdit="1"/>
              </p:cNvSpPr>
              <p:nvPr/>
            </p:nvSpPr>
            <p:spPr>
              <a:xfrm>
                <a:off x="1135351" y="4076879"/>
                <a:ext cx="538930" cy="369332"/>
              </a:xfrm>
              <a:prstGeom prst="rect">
                <a:avLst/>
              </a:prstGeom>
              <a:blipFill>
                <a:blip r:embed="rId1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F735D4E-75C3-4B22-B347-64A8EA302142}"/>
                  </a:ext>
                </a:extLst>
              </p:cNvPr>
              <p:cNvSpPr txBox="1"/>
              <p:nvPr/>
            </p:nvSpPr>
            <p:spPr>
              <a:xfrm>
                <a:off x="138000" y="4076879"/>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−6</m:t>
                      </m:r>
                    </m:oMath>
                  </m:oMathPara>
                </a14:m>
                <a:endParaRPr lang="en-SE" dirty="0"/>
              </a:p>
            </p:txBody>
          </p:sp>
        </mc:Choice>
        <mc:Fallback xmlns="">
          <p:sp>
            <p:nvSpPr>
              <p:cNvPr id="27" name="TextBox 26">
                <a:extLst>
                  <a:ext uri="{FF2B5EF4-FFF2-40B4-BE49-F238E27FC236}">
                    <a16:creationId xmlns:a16="http://schemas.microsoft.com/office/drawing/2014/main" id="{5F735D4E-75C3-4B22-B347-64A8EA302142}"/>
                  </a:ext>
                </a:extLst>
              </p:cNvPr>
              <p:cNvSpPr txBox="1">
                <a:spLocks noRot="1" noChangeAspect="1" noMove="1" noResize="1" noEditPoints="1" noAdjustHandles="1" noChangeArrowheads="1" noChangeShapeType="1" noTextEdit="1"/>
              </p:cNvSpPr>
              <p:nvPr/>
            </p:nvSpPr>
            <p:spPr>
              <a:xfrm>
                <a:off x="138000" y="4076879"/>
                <a:ext cx="538930" cy="369332"/>
              </a:xfrm>
              <a:prstGeom prst="rect">
                <a:avLst/>
              </a:prstGeom>
              <a:blipFill>
                <a:blip r:embed="rId15"/>
                <a:stretch>
                  <a:fillRect/>
                </a:stretch>
              </a:blipFill>
            </p:spPr>
            <p:txBody>
              <a:bodyPr/>
              <a:lstStyle/>
              <a:p>
                <a:r>
                  <a:rPr lang="en-SE">
                    <a:noFill/>
                  </a:rPr>
                  <a:t> </a:t>
                </a:r>
              </a:p>
            </p:txBody>
          </p:sp>
        </mc:Fallback>
      </mc:AlternateContent>
      <p:pic>
        <p:nvPicPr>
          <p:cNvPr id="28" name="Picture 27">
            <a:extLst>
              <a:ext uri="{FF2B5EF4-FFF2-40B4-BE49-F238E27FC236}">
                <a16:creationId xmlns:a16="http://schemas.microsoft.com/office/drawing/2014/main" id="{51E4C192-6300-4B61-A099-521B17987FA4}"/>
              </a:ext>
            </a:extLst>
          </p:cNvPr>
          <p:cNvPicPr>
            <a:picLocks noChangeAspect="1"/>
          </p:cNvPicPr>
          <p:nvPr/>
        </p:nvPicPr>
        <p:blipFill>
          <a:blip r:embed="rId16"/>
          <a:stretch>
            <a:fillRect/>
          </a:stretch>
        </p:blipFill>
        <p:spPr>
          <a:xfrm>
            <a:off x="360040" y="4377909"/>
            <a:ext cx="7986398" cy="347235"/>
          </a:xfrm>
          <a:prstGeom prst="rect">
            <a:avLst/>
          </a:prstGeom>
        </p:spPr>
      </p:pic>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6FEDE8E-ADB2-4C0C-B8EF-AB47D2BC4311}"/>
                  </a:ext>
                </a:extLst>
              </p:cNvPr>
              <p:cNvSpPr txBox="1"/>
              <p:nvPr/>
            </p:nvSpPr>
            <p:spPr>
              <a:xfrm>
                <a:off x="3039384" y="4723380"/>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−2</m:t>
                      </m:r>
                    </m:oMath>
                  </m:oMathPara>
                </a14:m>
                <a:endParaRPr lang="en-SE" dirty="0"/>
              </a:p>
            </p:txBody>
          </p:sp>
        </mc:Choice>
        <mc:Fallback xmlns="">
          <p:sp>
            <p:nvSpPr>
              <p:cNvPr id="30" name="TextBox 29">
                <a:extLst>
                  <a:ext uri="{FF2B5EF4-FFF2-40B4-BE49-F238E27FC236}">
                    <a16:creationId xmlns:a16="http://schemas.microsoft.com/office/drawing/2014/main" id="{86FEDE8E-ADB2-4C0C-B8EF-AB47D2BC4311}"/>
                  </a:ext>
                </a:extLst>
              </p:cNvPr>
              <p:cNvSpPr txBox="1">
                <a:spLocks noRot="1" noChangeAspect="1" noMove="1" noResize="1" noEditPoints="1" noAdjustHandles="1" noChangeArrowheads="1" noChangeShapeType="1" noTextEdit="1"/>
              </p:cNvSpPr>
              <p:nvPr/>
            </p:nvSpPr>
            <p:spPr>
              <a:xfrm>
                <a:off x="3039384" y="4723380"/>
                <a:ext cx="538930" cy="369332"/>
              </a:xfrm>
              <a:prstGeom prst="rect">
                <a:avLst/>
              </a:prstGeom>
              <a:blipFill>
                <a:blip r:embed="rId17"/>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BDA48CE-089A-441B-A2E6-368D352A496D}"/>
                  </a:ext>
                </a:extLst>
              </p:cNvPr>
              <p:cNvSpPr txBox="1"/>
              <p:nvPr/>
            </p:nvSpPr>
            <p:spPr>
              <a:xfrm>
                <a:off x="2063869"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−3</m:t>
                      </m:r>
                    </m:oMath>
                  </m:oMathPara>
                </a14:m>
                <a:endParaRPr lang="en-SE" dirty="0"/>
              </a:p>
            </p:txBody>
          </p:sp>
        </mc:Choice>
        <mc:Fallback xmlns="">
          <p:sp>
            <p:nvSpPr>
              <p:cNvPr id="31" name="TextBox 30">
                <a:extLst>
                  <a:ext uri="{FF2B5EF4-FFF2-40B4-BE49-F238E27FC236}">
                    <a16:creationId xmlns:a16="http://schemas.microsoft.com/office/drawing/2014/main" id="{FBDA48CE-089A-441B-A2E6-368D352A496D}"/>
                  </a:ext>
                </a:extLst>
              </p:cNvPr>
              <p:cNvSpPr txBox="1">
                <a:spLocks noRot="1" noChangeAspect="1" noMove="1" noResize="1" noEditPoints="1" noAdjustHandles="1" noChangeArrowheads="1" noChangeShapeType="1" noTextEdit="1"/>
              </p:cNvSpPr>
              <p:nvPr/>
            </p:nvSpPr>
            <p:spPr>
              <a:xfrm>
                <a:off x="2063869" y="4720448"/>
                <a:ext cx="538930" cy="369332"/>
              </a:xfrm>
              <a:prstGeom prst="rect">
                <a:avLst/>
              </a:prstGeom>
              <a:blipFill>
                <a:blip r:embed="rId18"/>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12D4DD90-98A2-439B-9A65-3F8F22C4B77F}"/>
                  </a:ext>
                </a:extLst>
              </p:cNvPr>
              <p:cNvSpPr txBox="1"/>
              <p:nvPr/>
            </p:nvSpPr>
            <p:spPr>
              <a:xfrm>
                <a:off x="1135351"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−4</m:t>
                      </m:r>
                    </m:oMath>
                  </m:oMathPara>
                </a14:m>
                <a:endParaRPr lang="en-SE" dirty="0"/>
              </a:p>
            </p:txBody>
          </p:sp>
        </mc:Choice>
        <mc:Fallback xmlns="">
          <p:sp>
            <p:nvSpPr>
              <p:cNvPr id="32" name="TextBox 31">
                <a:extLst>
                  <a:ext uri="{FF2B5EF4-FFF2-40B4-BE49-F238E27FC236}">
                    <a16:creationId xmlns:a16="http://schemas.microsoft.com/office/drawing/2014/main" id="{12D4DD90-98A2-439B-9A65-3F8F22C4B77F}"/>
                  </a:ext>
                </a:extLst>
              </p:cNvPr>
              <p:cNvSpPr txBox="1">
                <a:spLocks noRot="1" noChangeAspect="1" noMove="1" noResize="1" noEditPoints="1" noAdjustHandles="1" noChangeArrowheads="1" noChangeShapeType="1" noTextEdit="1"/>
              </p:cNvSpPr>
              <p:nvPr/>
            </p:nvSpPr>
            <p:spPr>
              <a:xfrm>
                <a:off x="1135351" y="4720448"/>
                <a:ext cx="538930" cy="369332"/>
              </a:xfrm>
              <a:prstGeom prst="rect">
                <a:avLst/>
              </a:prstGeom>
              <a:blipFill>
                <a:blip r:embed="rId19"/>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13913366-2AF6-41AE-B02C-E70F76FAE10D}"/>
                  </a:ext>
                </a:extLst>
              </p:cNvPr>
              <p:cNvSpPr txBox="1"/>
              <p:nvPr/>
            </p:nvSpPr>
            <p:spPr>
              <a:xfrm>
                <a:off x="138000" y="4720448"/>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−5</m:t>
                      </m:r>
                    </m:oMath>
                  </m:oMathPara>
                </a14:m>
                <a:endParaRPr lang="en-SE" dirty="0"/>
              </a:p>
            </p:txBody>
          </p:sp>
        </mc:Choice>
        <mc:Fallback xmlns="">
          <p:sp>
            <p:nvSpPr>
              <p:cNvPr id="33" name="TextBox 32">
                <a:extLst>
                  <a:ext uri="{FF2B5EF4-FFF2-40B4-BE49-F238E27FC236}">
                    <a16:creationId xmlns:a16="http://schemas.microsoft.com/office/drawing/2014/main" id="{13913366-2AF6-41AE-B02C-E70F76FAE10D}"/>
                  </a:ext>
                </a:extLst>
              </p:cNvPr>
              <p:cNvSpPr txBox="1">
                <a:spLocks noRot="1" noChangeAspect="1" noMove="1" noResize="1" noEditPoints="1" noAdjustHandles="1" noChangeArrowheads="1" noChangeShapeType="1" noTextEdit="1"/>
              </p:cNvSpPr>
              <p:nvPr/>
            </p:nvSpPr>
            <p:spPr>
              <a:xfrm>
                <a:off x="138000" y="4720448"/>
                <a:ext cx="538930" cy="369332"/>
              </a:xfrm>
              <a:prstGeom prst="rect">
                <a:avLst/>
              </a:prstGeom>
              <a:blipFill>
                <a:blip r:embed="rId20"/>
                <a:stretch>
                  <a:fillRect/>
                </a:stretch>
              </a:blipFill>
            </p:spPr>
            <p:txBody>
              <a:bodyPr/>
              <a:lstStyle/>
              <a:p>
                <a:r>
                  <a:rPr lang="en-SE">
                    <a:noFill/>
                  </a:rPr>
                  <a:t> </a:t>
                </a:r>
              </a:p>
            </p:txBody>
          </p:sp>
        </mc:Fallback>
      </mc:AlternateContent>
      <p:sp>
        <p:nvSpPr>
          <p:cNvPr id="34" name="TextBox 33">
            <a:extLst>
              <a:ext uri="{FF2B5EF4-FFF2-40B4-BE49-F238E27FC236}">
                <a16:creationId xmlns:a16="http://schemas.microsoft.com/office/drawing/2014/main" id="{BBFD3468-A9DC-4B46-B9D4-2F31D6B4CE17}"/>
              </a:ext>
            </a:extLst>
          </p:cNvPr>
          <p:cNvSpPr txBox="1"/>
          <p:nvPr/>
        </p:nvSpPr>
        <p:spPr>
          <a:xfrm>
            <a:off x="8284008" y="4363307"/>
            <a:ext cx="641522" cy="400110"/>
          </a:xfrm>
          <a:prstGeom prst="rect">
            <a:avLst/>
          </a:prstGeom>
          <a:noFill/>
        </p:spPr>
        <p:txBody>
          <a:bodyPr wrap="none" rtlCol="0">
            <a:spAutoFit/>
          </a:bodyPr>
          <a:lstStyle/>
          <a:p>
            <a:r>
              <a:rPr lang="en-US" sz="2000" dirty="0">
                <a:solidFill>
                  <a:srgbClr val="00B050"/>
                </a:solidFill>
              </a:rPr>
              <a:t>WIN</a:t>
            </a:r>
            <a:endParaRPr lang="en-SE" sz="2000" dirty="0">
              <a:solidFill>
                <a:srgbClr val="00B050"/>
              </a:solidFill>
            </a:endParaRPr>
          </a:p>
        </p:txBody>
      </p:sp>
    </p:spTree>
    <p:extLst>
      <p:ext uri="{BB962C8B-B14F-4D97-AF65-F5344CB8AC3E}">
        <p14:creationId xmlns:p14="http://schemas.microsoft.com/office/powerpoint/2010/main" val="4004929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70000" lnSpcReduction="20000"/>
              </a:bodyPr>
              <a:lstStyle/>
              <a:p>
                <a:r>
                  <a:rPr lang="en-US" dirty="0"/>
                  <a:t>MC REINFORCE (no bias, high variance):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i="1">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r>
                          <m:rPr>
                            <m:sty m:val="p"/>
                          </m:rPr>
                          <a:rPr lang="en-US">
                            <a:solidFill>
                              <a:schemeClr val="tx1"/>
                            </a:solidFill>
                            <a:latin typeface="Cambria Math" panose="02040503050406030204" pitchFamily="18" charset="0"/>
                          </a:rPr>
                          <m:t>∇log</m:t>
                        </m:r>
                        <m:r>
                          <a:rPr lang="en-US">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endParaRPr lang="en-US" dirty="0"/>
              </a:p>
              <a:p>
                <a:r>
                  <a:rPr lang="en-US" dirty="0"/>
                  <a:t>MC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e>
                      <m:sub>
                        <m:r>
                          <a:rPr lang="en-US" b="0" i="1" smtClean="0">
                            <a:solidFill>
                              <a:srgbClr val="C00000"/>
                            </a:solidFill>
                            <a:latin typeface="Cambria Math" panose="02040503050406030204" pitchFamily="18" charset="0"/>
                          </a:rPr>
                          <m:t>𝜋</m:t>
                        </m:r>
                      </m:sub>
                    </m:sSub>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endParaRPr lang="en-US" dirty="0"/>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e>
                    </m:d>
                  </m:oMath>
                </a14:m>
                <a:r>
                  <a:rPr lang="en-US" dirty="0">
                    <a:solidFill>
                      <a:schemeClr val="tx1"/>
                    </a:solidFill>
                  </a:rPr>
                  <a:t> is a function approximation of the true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e>
                    </m:d>
                  </m:oMath>
                </a14:m>
                <a:r>
                  <a:rPr lang="en-US" dirty="0">
                    <a:solidFill>
                      <a:schemeClr val="tx1"/>
                    </a:solidFill>
                  </a:rPr>
                  <a:t>, e.g., a value network</a:t>
                </a:r>
              </a:p>
              <a:p>
                <a:r>
                  <a:rPr lang="en-US" dirty="0"/>
                  <a:t>Actor-Critic (high bias, low variance)</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oMath>
                </a14:m>
                <a:endParaRPr lang="en-US" dirty="0"/>
              </a:p>
              <a:p>
                <a:pPr lvl="1"/>
                <a:r>
                  <a:rPr lang="en-US" dirty="0"/>
                  <a:t>Q Actor-Critic: TD error for action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𝑞</m:t>
                            </m:r>
                          </m:e>
                        </m:acc>
                      </m:e>
                      <m:sub>
                        <m:r>
                          <a:rPr lang="en-US" b="0" i="1" smtClean="0">
                            <a:solidFill>
                              <a:schemeClr val="tx1"/>
                            </a:solidFill>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r>
                      <a:rPr lang="en-US" b="1" i="1">
                        <a:latin typeface="Cambria Math" panose="02040503050406030204" pitchFamily="18" charset="0"/>
                      </a:rPr>
                      <m:t>𝒘</m:t>
                    </m:r>
                    <m:r>
                      <a:rPr lang="en-US" i="1">
                        <a:latin typeface="Cambria Math" panose="02040503050406030204" pitchFamily="18" charset="0"/>
                      </a:rPr>
                      <m:t>)</m:t>
                    </m:r>
                  </m:oMath>
                </a14:m>
                <a:endParaRPr lang="en-US" dirty="0"/>
              </a:p>
              <a:p>
                <a:pPr lvl="1"/>
                <a:r>
                  <a:rPr lang="en-US" dirty="0"/>
                  <a:t>Advantage Actor-Critic (A2C): TD error for state value function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r>
                  <a:rPr lang="en-US" dirty="0">
                    <a:solidFill>
                      <a:schemeClr val="tx1"/>
                    </a:solidFill>
                  </a:rPr>
                  <a:t> (sample-based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solidFill>
                      <a:schemeClr val="tx1"/>
                    </a:solidFill>
                  </a:rPr>
                  <a:t>)</a:t>
                </a:r>
              </a:p>
              <a:p>
                <a:r>
                  <a:rPr lang="en-US" dirty="0"/>
                  <a:t>MC REINFORCE is a special case of A2C:</a:t>
                </a:r>
              </a:p>
              <a:p>
                <a:pPr lvl="1"/>
                <a:r>
                  <a:rPr lang="en-US" dirty="0"/>
                  <a:t>1-step TD target (A2C):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r>
                      <a:rPr lang="en-US" b="1" i="1" smtClean="0">
                        <a:solidFill>
                          <a:schemeClr val="tx1"/>
                        </a:solidFill>
                        <a:latin typeface="Cambria Math" panose="02040503050406030204" pitchFamily="18" charset="0"/>
                      </a:rPr>
                      <m:t>𝒘</m:t>
                    </m:r>
                    <m:r>
                      <a:rPr lang="en-US" i="1">
                        <a:solidFill>
                          <a:schemeClr val="tx1"/>
                        </a:solidFill>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𝑚</m:t>
                    </m:r>
                  </m:oMath>
                </a14:m>
                <a:r>
                  <a:rPr lang="en-US" b="0" dirty="0"/>
                  <a:t>-step TD target: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𝐺</m:t>
                        </m:r>
                      </m:e>
                      <m:sub>
                        <m:r>
                          <a:rPr lang="en-US" b="0" i="1" smtClean="0">
                            <a:latin typeface="Cambria Math" panose="02040503050406030204" pitchFamily="18" charset="0"/>
                          </a:rPr>
                          <m:t>𝑡</m:t>
                        </m:r>
                      </m:sub>
                      <m:sup>
                        <m:r>
                          <a:rPr lang="en-US" b="0" i="1" smtClean="0">
                            <a:latin typeface="Cambria Math" panose="02040503050406030204" pitchFamily="18" charset="0"/>
                          </a:rPr>
                          <m:t>𝜆</m:t>
                        </m:r>
                      </m:sup>
                    </m:sSubSup>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b="0" i="1" smtClean="0">
                            <a:latin typeface="Cambria Math" panose="02040503050406030204" pitchFamily="18" charset="0"/>
                          </a:rPr>
                          <m:t>𝑚</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𝑚</m:t>
                        </m:r>
                      </m:sup>
                    </m:sSup>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𝑚</m:t>
                        </m:r>
                      </m:sub>
                    </m:sSub>
                    <m:r>
                      <a:rPr lang="en-US" b="0" i="1" smtClean="0">
                        <a:latin typeface="Cambria Math" panose="02040503050406030204" pitchFamily="18" charset="0"/>
                      </a:rPr>
                      <m:t>)</m:t>
                    </m:r>
                  </m:oMath>
                </a14:m>
                <a:endParaRPr lang="en-US" b="0" dirty="0"/>
              </a:p>
              <a:p>
                <a:pPr lvl="1"/>
                <a:r>
                  <a:rPr lang="en-US" dirty="0"/>
                  <a:t>MC target (MC REINFORCE):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a:rPr lang="en-US" i="1">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=0</m:t>
                        </m:r>
                      </m:sub>
                      <m:sup>
                        <m:r>
                          <a:rPr lang="en-US" i="1">
                            <a:latin typeface="Cambria Math" panose="02040503050406030204" pitchFamily="18" charset="0"/>
                          </a:rPr>
                          <m:t>𝑇</m:t>
                        </m:r>
                        <m:r>
                          <a:rPr lang="en-US" i="1">
                            <a:latin typeface="Cambria Math" panose="02040503050406030204" pitchFamily="18" charset="0"/>
                          </a:rPr>
                          <m:t>−1</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𝑘</m:t>
                            </m:r>
                          </m:sup>
                        </m:sSup>
                      </m:e>
                    </m:nary>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+1</m:t>
                        </m:r>
                      </m:sub>
                    </m:sSub>
                  </m:oMath>
                </a14:m>
                <a:endParaRPr lang="en-SE" dirty="0"/>
              </a:p>
              <a:p>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755" t="-1952" r="-824" b="-13892"/>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BF66FC54-9B7E-4160-906D-FB83B04EEC5A}"/>
              </a:ext>
            </a:extLst>
          </p:cNvPr>
          <p:cNvSpPr txBox="1"/>
          <p:nvPr/>
        </p:nvSpPr>
        <p:spPr>
          <a:xfrm>
            <a:off x="2168860" y="6597352"/>
            <a:ext cx="4806280" cy="253916"/>
          </a:xfrm>
          <a:prstGeom prst="rect">
            <a:avLst/>
          </a:prstGeom>
          <a:noFill/>
        </p:spPr>
        <p:txBody>
          <a:bodyPr wrap="square">
            <a:spAutoFit/>
          </a:bodyPr>
          <a:lstStyle/>
          <a:p>
            <a:r>
              <a:rPr lang="en-SE" sz="1050" dirty="0"/>
              <a:t>https://towardsdatascience.com/understanding-actor-critic-methods-931b97b6df3f</a:t>
            </a:r>
          </a:p>
        </p:txBody>
      </p:sp>
    </p:spTree>
    <p:extLst>
      <p:ext uri="{BB962C8B-B14F-4D97-AF65-F5344CB8AC3E}">
        <p14:creationId xmlns:p14="http://schemas.microsoft.com/office/powerpoint/2010/main" val="737994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625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(TD target for state value function) : </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621" t="-1756"/>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One-Step A2C Pseudo-Code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xmlns="">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8667431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A2C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smtClean="0">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and updates its params with semi-gradient TD(0) </a:t>
                </a:r>
                <a14:m>
                  <m:oMath xmlns:m="http://schemas.openxmlformats.org/officeDocument/2006/math">
                    <m:r>
                      <a:rPr lang="en-US" b="1" i="1" smtClean="0">
                        <a:latin typeface="Cambria Math" panose="02040503050406030204" pitchFamily="18" charset="0"/>
                      </a:rPr>
                      <m:t>𝒘</m:t>
                    </m:r>
                    <m:r>
                      <a:rPr lang="en-US" b="0" i="1" smtClean="0">
                        <a:latin typeface="Cambria Math" panose="02040503050406030204" pitchFamily="18" charset="0"/>
                      </a:rPr>
                      <m:t>←</m:t>
                    </m:r>
                    <m:r>
                      <a:rPr lang="en-US" b="1" i="1" smtClean="0">
                        <a:latin typeface="Cambria Math" panose="02040503050406030204" pitchFamily="18" charset="0"/>
                      </a:rPr>
                      <m:t>𝒘</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smtClean="0">
                            <a:latin typeface="Cambria Math" panose="02040503050406030204" pitchFamily="18" charset="0"/>
                          </a:rPr>
                          <m:t>𝒘</m:t>
                        </m:r>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xmlns="">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594"/>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234631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E6F5-537D-45BD-87FD-C582B2C26BCD}"/>
              </a:ext>
            </a:extLst>
          </p:cNvPr>
          <p:cNvSpPr>
            <a:spLocks noGrp="1"/>
          </p:cNvSpPr>
          <p:nvPr>
            <p:ph type="title"/>
          </p:nvPr>
        </p:nvSpPr>
        <p:spPr>
          <a:xfrm>
            <a:off x="152400" y="-171400"/>
            <a:ext cx="8839200" cy="1143000"/>
          </a:xfrm>
        </p:spPr>
        <p:txBody>
          <a:bodyPr>
            <a:normAutofit fontScale="90000"/>
          </a:bodyPr>
          <a:lstStyle/>
          <a:p>
            <a:r>
              <a:rPr lang="en-US" dirty="0"/>
              <a:t>Function Approximations for Critic and Actor</a:t>
            </a:r>
            <a:endParaRPr lang="en-SE" dirty="0"/>
          </a:p>
        </p:txBody>
      </p:sp>
      <p:sp>
        <p:nvSpPr>
          <p:cNvPr id="3" name="Content Placeholder 2">
            <a:extLst>
              <a:ext uri="{FF2B5EF4-FFF2-40B4-BE49-F238E27FC236}">
                <a16:creationId xmlns:a16="http://schemas.microsoft.com/office/drawing/2014/main" id="{88FBF7AF-8498-48EC-B3BC-C9EB4AF8F6E7}"/>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AD3AE18B-BBC6-480C-9A6B-D7865AF8AA01}"/>
              </a:ext>
            </a:extLst>
          </p:cNvPr>
          <p:cNvPicPr>
            <a:picLocks noChangeAspect="1"/>
          </p:cNvPicPr>
          <p:nvPr/>
        </p:nvPicPr>
        <p:blipFill>
          <a:blip r:embed="rId2"/>
          <a:stretch>
            <a:fillRect/>
          </a:stretch>
        </p:blipFill>
        <p:spPr>
          <a:xfrm>
            <a:off x="1259632" y="2370138"/>
            <a:ext cx="7054247" cy="1314634"/>
          </a:xfrm>
          <a:prstGeom prst="rect">
            <a:avLst/>
          </a:prstGeom>
        </p:spPr>
      </p:pic>
      <p:pic>
        <p:nvPicPr>
          <p:cNvPr id="7" name="Picture 6">
            <a:extLst>
              <a:ext uri="{FF2B5EF4-FFF2-40B4-BE49-F238E27FC236}">
                <a16:creationId xmlns:a16="http://schemas.microsoft.com/office/drawing/2014/main" id="{4548CE8A-FCC7-4029-89C2-DC1293EFCAB6}"/>
              </a:ext>
            </a:extLst>
          </p:cNvPr>
          <p:cNvPicPr>
            <a:picLocks noChangeAspect="1"/>
          </p:cNvPicPr>
          <p:nvPr/>
        </p:nvPicPr>
        <p:blipFill>
          <a:blip r:embed="rId3"/>
          <a:stretch>
            <a:fillRect/>
          </a:stretch>
        </p:blipFill>
        <p:spPr>
          <a:xfrm>
            <a:off x="2142785" y="764704"/>
            <a:ext cx="4858428" cy="1247949"/>
          </a:xfrm>
          <a:prstGeom prst="rect">
            <a:avLst/>
          </a:prstGeom>
        </p:spPr>
      </p:pic>
      <p:pic>
        <p:nvPicPr>
          <p:cNvPr id="9" name="Picture 8">
            <a:extLst>
              <a:ext uri="{FF2B5EF4-FFF2-40B4-BE49-F238E27FC236}">
                <a16:creationId xmlns:a16="http://schemas.microsoft.com/office/drawing/2014/main" id="{9808EC8A-5BBD-4B11-9483-821B266502D8}"/>
              </a:ext>
            </a:extLst>
          </p:cNvPr>
          <p:cNvPicPr>
            <a:picLocks noChangeAspect="1"/>
          </p:cNvPicPr>
          <p:nvPr/>
        </p:nvPicPr>
        <p:blipFill>
          <a:blip r:embed="rId4"/>
          <a:stretch>
            <a:fillRect/>
          </a:stretch>
        </p:blipFill>
        <p:spPr>
          <a:xfrm>
            <a:off x="1375916" y="3756210"/>
            <a:ext cx="6392167" cy="2600688"/>
          </a:xfrm>
          <a:prstGeom prst="rect">
            <a:avLst/>
          </a:prstGeom>
        </p:spPr>
      </p:pic>
      <p:sp>
        <p:nvSpPr>
          <p:cNvPr id="10" name="TextBox 9">
            <a:extLst>
              <a:ext uri="{FF2B5EF4-FFF2-40B4-BE49-F238E27FC236}">
                <a16:creationId xmlns:a16="http://schemas.microsoft.com/office/drawing/2014/main" id="{7B672DB4-A53F-4EA9-ACA2-0862EF4DDBEA}"/>
              </a:ext>
            </a:extLst>
          </p:cNvPr>
          <p:cNvSpPr txBox="1"/>
          <p:nvPr/>
        </p:nvSpPr>
        <p:spPr>
          <a:xfrm>
            <a:off x="3393695" y="2018521"/>
            <a:ext cx="2356607" cy="369332"/>
          </a:xfrm>
          <a:prstGeom prst="rect">
            <a:avLst/>
          </a:prstGeom>
          <a:noFill/>
        </p:spPr>
        <p:txBody>
          <a:bodyPr wrap="none" rtlCol="0">
            <a:spAutoFit/>
          </a:bodyPr>
          <a:lstStyle/>
          <a:p>
            <a:r>
              <a:rPr lang="en-US" dirty="0"/>
              <a:t>Value Network as Critic</a:t>
            </a:r>
            <a:endParaRPr lang="en-SE" dirty="0"/>
          </a:p>
        </p:txBody>
      </p:sp>
      <p:sp>
        <p:nvSpPr>
          <p:cNvPr id="11" name="TextBox 10">
            <a:extLst>
              <a:ext uri="{FF2B5EF4-FFF2-40B4-BE49-F238E27FC236}">
                <a16:creationId xmlns:a16="http://schemas.microsoft.com/office/drawing/2014/main" id="{A96FECE4-9F6D-402B-A993-4F5FE559015B}"/>
              </a:ext>
            </a:extLst>
          </p:cNvPr>
          <p:cNvSpPr txBox="1"/>
          <p:nvPr/>
        </p:nvSpPr>
        <p:spPr>
          <a:xfrm>
            <a:off x="3393694" y="3646326"/>
            <a:ext cx="2404248" cy="369332"/>
          </a:xfrm>
          <a:prstGeom prst="rect">
            <a:avLst/>
          </a:prstGeom>
          <a:noFill/>
        </p:spPr>
        <p:txBody>
          <a:bodyPr wrap="none" rtlCol="0">
            <a:spAutoFit/>
          </a:bodyPr>
          <a:lstStyle/>
          <a:p>
            <a:r>
              <a:rPr lang="en-US" dirty="0"/>
              <a:t>Policy Network as Actor</a:t>
            </a:r>
            <a:endParaRPr lang="en-SE" dirty="0"/>
          </a:p>
        </p:txBody>
      </p:sp>
      <p:sp>
        <p:nvSpPr>
          <p:cNvPr id="12" name="TextBox 11">
            <a:extLst>
              <a:ext uri="{FF2B5EF4-FFF2-40B4-BE49-F238E27FC236}">
                <a16:creationId xmlns:a16="http://schemas.microsoft.com/office/drawing/2014/main" id="{3F525BBF-11B7-4F79-A03A-35D271A27053}"/>
              </a:ext>
            </a:extLst>
          </p:cNvPr>
          <p:cNvSpPr txBox="1"/>
          <p:nvPr/>
        </p:nvSpPr>
        <p:spPr>
          <a:xfrm>
            <a:off x="1908993" y="6308209"/>
            <a:ext cx="5326010" cy="369332"/>
          </a:xfrm>
          <a:prstGeom prst="rect">
            <a:avLst/>
          </a:prstGeom>
          <a:noFill/>
        </p:spPr>
        <p:txBody>
          <a:bodyPr wrap="none" rtlCol="0">
            <a:spAutoFit/>
          </a:bodyPr>
          <a:lstStyle/>
          <a:p>
            <a:r>
              <a:rPr lang="en-US" dirty="0"/>
              <a:t>Parameter Sharing between Value and Policy Networks</a:t>
            </a:r>
            <a:endParaRPr lang="en-SE" dirty="0"/>
          </a:p>
        </p:txBody>
      </p:sp>
      <p:sp>
        <p:nvSpPr>
          <p:cNvPr id="14" name="TextBox 13">
            <a:extLst>
              <a:ext uri="{FF2B5EF4-FFF2-40B4-BE49-F238E27FC236}">
                <a16:creationId xmlns:a16="http://schemas.microsoft.com/office/drawing/2014/main" id="{DD107BE0-451A-4AAB-ABBB-0E59940E5860}"/>
              </a:ext>
            </a:extLst>
          </p:cNvPr>
          <p:cNvSpPr txBox="1"/>
          <p:nvPr/>
        </p:nvSpPr>
        <p:spPr>
          <a:xfrm>
            <a:off x="3499739" y="6604084"/>
            <a:ext cx="2574032" cy="253916"/>
          </a:xfrm>
          <a:prstGeom prst="rect">
            <a:avLst/>
          </a:prstGeom>
          <a:noFill/>
        </p:spPr>
        <p:txBody>
          <a:bodyPr wrap="square">
            <a:spAutoFit/>
          </a:bodyPr>
          <a:lstStyle/>
          <a:p>
            <a:r>
              <a:rPr lang="en-US" sz="1050" dirty="0"/>
              <a:t>https://github.com/wangshusen/DRL</a:t>
            </a:r>
            <a:endParaRPr lang="en-SE" sz="1050" dirty="0"/>
          </a:p>
        </p:txBody>
      </p:sp>
    </p:spTree>
    <p:extLst>
      <p:ext uri="{BB962C8B-B14F-4D97-AF65-F5344CB8AC3E}">
        <p14:creationId xmlns:p14="http://schemas.microsoft.com/office/powerpoint/2010/main" val="4007316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F1EA9-638E-4B3B-B6E2-87909407209A}"/>
              </a:ext>
            </a:extLst>
          </p:cNvPr>
          <p:cNvSpPr>
            <a:spLocks noGrp="1"/>
          </p:cNvSpPr>
          <p:nvPr>
            <p:ph type="title"/>
          </p:nvPr>
        </p:nvSpPr>
        <p:spPr/>
        <p:txBody>
          <a:bodyPr>
            <a:normAutofit fontScale="90000"/>
          </a:bodyPr>
          <a:lstStyle/>
          <a:p>
            <a:r>
              <a:rPr lang="en-US" dirty="0"/>
              <a:t>Asynchronous Advantage Actor Critic (A3C) </a:t>
            </a:r>
            <a:endParaRPr lang="en-SE" dirty="0"/>
          </a:p>
        </p:txBody>
      </p:sp>
      <p:sp>
        <p:nvSpPr>
          <p:cNvPr id="3" name="Content Placeholder 2">
            <a:extLst>
              <a:ext uri="{FF2B5EF4-FFF2-40B4-BE49-F238E27FC236}">
                <a16:creationId xmlns:a16="http://schemas.microsoft.com/office/drawing/2014/main" id="{67905D8A-CAD2-4842-8620-5148DFB3E967}"/>
              </a:ext>
            </a:extLst>
          </p:cNvPr>
          <p:cNvSpPr>
            <a:spLocks noGrp="1"/>
          </p:cNvSpPr>
          <p:nvPr>
            <p:ph idx="1"/>
          </p:nvPr>
        </p:nvSpPr>
        <p:spPr>
          <a:xfrm>
            <a:off x="152400" y="1285861"/>
            <a:ext cx="8839200" cy="1354655"/>
          </a:xfrm>
        </p:spPr>
        <p:txBody>
          <a:bodyPr>
            <a:normAutofit fontScale="77500" lnSpcReduction="20000"/>
          </a:bodyPr>
          <a:lstStyle/>
          <a:p>
            <a:r>
              <a:rPr lang="en-US" dirty="0"/>
              <a:t>A3C implements parallel training where multiple workers in parallel environments independently update the global value and policy networks, for effective and efficient exploration of the state space.</a:t>
            </a:r>
            <a:endParaRPr lang="en-SE" dirty="0"/>
          </a:p>
        </p:txBody>
      </p:sp>
      <p:pic>
        <p:nvPicPr>
          <p:cNvPr id="2050" name="Picture 2">
            <a:extLst>
              <a:ext uri="{FF2B5EF4-FFF2-40B4-BE49-F238E27FC236}">
                <a16:creationId xmlns:a16="http://schemas.microsoft.com/office/drawing/2014/main" id="{3ADB9D60-F416-4C95-8071-A67328460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7300" y="2640516"/>
            <a:ext cx="6629400" cy="421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8102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xmlns="">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a:xfrm>
            <a:off x="152400" y="1052736"/>
            <a:ext cx="8839200" cy="2977925"/>
          </a:xfrm>
        </p:spPr>
        <p:txBody>
          <a:bodyPr>
            <a:normAutofit fontScale="85000" lnSpcReduction="20000"/>
          </a:bodyPr>
          <a:lstStyle/>
          <a:p>
            <a:r>
              <a:rPr lang="en-US" sz="3100" dirty="0"/>
              <a:t>An under-powered car situated in a valley wants to drive up a steep hill to reach the goal at the top of the rightmost hill. Due to gravity, the car cannot simply accelerate up the steep slope. It must learn to leverage potential energy by driving up the opposite hill before the car is able to make it to the goal. </a:t>
            </a:r>
          </a:p>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62834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62834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43623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79627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69991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xmlns="">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1 with high positive reward and 2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3636</TotalTime>
  <Words>5124</Words>
  <Application>Microsoft Office PowerPoint</Application>
  <PresentationFormat>On-screen Show (4:3)</PresentationFormat>
  <Paragraphs>408</Paragraphs>
  <Slides>32</Slides>
  <Notes>25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with Baseline</vt:lpstr>
      <vt:lpstr>Policy Gradient Example</vt:lpstr>
      <vt:lpstr>MC REINFORCE</vt:lpstr>
      <vt:lpstr>MC REINFORCE Example</vt:lpstr>
      <vt:lpstr>MC REINFORCE Pseudo-Code</vt:lpstr>
      <vt:lpstr>Example:  Game of Pong</vt:lpstr>
      <vt:lpstr>SL vs. RL</vt:lpstr>
      <vt:lpstr>MC REINFORCE for Pong I</vt:lpstr>
      <vt:lpstr>MC REINFORCE for Pong II</vt:lpstr>
      <vt:lpstr>MC REINFORCE for Pong III</vt:lpstr>
      <vt:lpstr>PG Variants</vt:lpstr>
      <vt:lpstr>Further Explanations</vt:lpstr>
      <vt:lpstr>One-Step A2C Pseudo-Code</vt:lpstr>
      <vt:lpstr>A2C Explanations</vt:lpstr>
      <vt:lpstr>Function Approximations for Critic and Actor</vt:lpstr>
      <vt:lpstr>Asynchronous Advantage Actor Critic (A3C) </vt:lpstr>
      <vt:lpstr>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249</cp:revision>
  <dcterms:created xsi:type="dcterms:W3CDTF">2020-05-18T09:26:30Z</dcterms:created>
  <dcterms:modified xsi:type="dcterms:W3CDTF">2021-05-26T15:48:46Z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