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1107" r:id="rId6"/>
    <p:sldId id="1072" r:id="rId7"/>
    <p:sldId id="1073" r:id="rId8"/>
    <p:sldId id="1074" r:id="rId9"/>
    <p:sldId id="1109" r:id="rId10"/>
    <p:sldId id="1075" r:id="rId11"/>
    <p:sldId id="1071" r:id="rId12"/>
    <p:sldId id="1076" r:id="rId13"/>
    <p:sldId id="1108" r:id="rId14"/>
    <p:sldId id="1110" r:id="rId15"/>
    <p:sldId id="10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661F5F-AA44-4C57-8554-BA1A4CAA6F69}">
          <p14:sldIdLst>
            <p14:sldId id="256"/>
            <p14:sldId id="1107"/>
            <p14:sldId id="1072"/>
            <p14:sldId id="1073"/>
            <p14:sldId id="1074"/>
            <p14:sldId id="1109"/>
            <p14:sldId id="1075"/>
            <p14:sldId id="1071"/>
            <p14:sldId id="1076"/>
            <p14:sldId id="1108"/>
            <p14:sldId id="1110"/>
            <p14:sldId id="10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6807" autoAdjust="0"/>
  </p:normalViewPr>
  <p:slideViewPr>
    <p:cSldViewPr>
      <p:cViewPr>
        <p:scale>
          <a:sx n="100" d="100"/>
          <a:sy n="100" d="100"/>
        </p:scale>
        <p:origin x="1512" y="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CEB4B-0D62-444C-A05C-70565453F06B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9C4A7-EF62-4E76-99C8-FC7A8F377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i.e., fraction of time spent in each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i.e., fraction of time spent in each state </a:t>
                </a:r>
                <a:r>
                  <a:rPr lang="en-US" b="0" i="0">
                    <a:latin typeface="Cambria Math" panose="02040503050406030204" pitchFamily="18" charset="0"/>
                  </a:rPr>
                  <a:t>𝑆</a:t>
                </a:r>
                <a:r>
                  <a:rPr lang="en-US" dirty="0"/>
                  <a:t>.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4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</a:t>
            </a:r>
          </a:p>
          <a:p>
            <a:r>
              <a:rPr lang="en-US" dirty="0"/>
              <a:t>Because we have a single weight, </a:t>
            </a:r>
          </a:p>
          <a:p>
            <a:r>
              <a:rPr lang="en-US" dirty="0"/>
              <a:t>this means our gradient is just a scalar derivative.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5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is gradually reduced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2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Monte-Carlo: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Policy Evaluation vs. Supervised Learning</a:t>
                </a:r>
                <a:endParaRPr lang="en-US" b="0" dirty="0"/>
              </a:p>
              <a:p>
                <a:r>
                  <a:rPr lang="en-US" dirty="0"/>
                  <a:t>Recall tabular TD: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b="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Monte-Carlo: </a:t>
                </a:r>
                <a:r>
                  <a:rPr lang="en-US" b="0" i="0">
                    <a:latin typeface="Cambria Math" panose="02040503050406030204" pitchFamily="18" charset="0"/>
                  </a:rPr>
                  <a:t>{(𝑆_1,𝐺_1 ),(</a:t>
                </a:r>
                <a:r>
                  <a:rPr lang="en-US" i="0">
                    <a:latin typeface="Cambria Math" panose="02040503050406030204" pitchFamily="18" charset="0"/>
                  </a:rPr>
                  <a:t>𝑆_</a:t>
                </a:r>
                <a:r>
                  <a:rPr lang="en-US" b="0" i="0">
                    <a:latin typeface="Cambria Math" panose="02040503050406030204" pitchFamily="18" charset="0"/>
                  </a:rPr>
                  <a:t>2</a:t>
                </a:r>
                <a:r>
                  <a:rPr lang="en-US" i="0">
                    <a:latin typeface="Cambria Math" panose="02040503050406030204" pitchFamily="18" charset="0"/>
                  </a:rPr>
                  <a:t>,𝐺_</a:t>
                </a:r>
                <a:r>
                  <a:rPr lang="en-US" b="0" i="0">
                    <a:latin typeface="Cambria Math" panose="02040503050406030204" pitchFamily="18" charset="0"/>
                  </a:rPr>
                  <a:t>2 ),(</a:t>
                </a:r>
                <a:r>
                  <a:rPr lang="en-US" i="0">
                    <a:latin typeface="Cambria Math" panose="02040503050406030204" pitchFamily="18" charset="0"/>
                  </a:rPr>
                  <a:t>𝑆_1,𝐺_</a:t>
                </a:r>
                <a:r>
                  <a:rPr lang="en-US" b="0" i="0">
                    <a:latin typeface="Cambria Math" panose="02040503050406030204" pitchFamily="18" charset="0"/>
                  </a:rPr>
                  <a:t>3 ),…}</a:t>
                </a:r>
                <a:endParaRPr lang="en-US" b="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480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discount factor)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</a:t>
                </a:r>
                <a:r>
                  <a:rPr lang="en-US" i="0">
                    <a:latin typeface="Cambria Math" panose="02040503050406030204" pitchFamily="18" charset="0"/>
                  </a:rPr>
                  <a:t>𝛾</a:t>
                </a:r>
                <a:r>
                  <a:rPr lang="en-US" dirty="0"/>
                  <a:t> is discount factor)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70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Semi-Gradient TD(0):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Semi-Gradient TD(0):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𝑤←𝑤+𝛼[𝑅_(𝑡+1)+𝛾𝑣 ̂</a:t>
                </a:r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(𝑆_(𝑡+1),𝑤)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−𝑣 ̂(𝑆_𝑡,𝑤)]∇𝑣 ̂(𝑆_𝑡,𝑤)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9C4A7-EF62-4E76-99C8-FC7A8F3772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97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938E7-FCD4-418C-87D0-DD707A52F1FF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1422"/>
            <a:ext cx="8839200" cy="1143000"/>
          </a:xfrm>
        </p:spPr>
        <p:txBody>
          <a:bodyPr>
            <a:normAutofit/>
          </a:bodyPr>
          <a:lstStyle>
            <a:lvl1pPr>
              <a:defRPr sz="40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860"/>
            <a:ext cx="8839200" cy="5207015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9CB529-40A6-4FD3-993F-E6538A12F49D}"/>
              </a:ext>
            </a:extLst>
          </p:cNvPr>
          <p:cNvSpPr txBox="1">
            <a:spLocks/>
          </p:cNvSpPr>
          <p:nvPr userDrawn="1"/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477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38E7-FCD4-418C-87D0-DD707A52F1FF}" type="datetimeFigureOut">
              <a:rPr lang="en-US" smtClean="0"/>
              <a:pPr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80A60-093F-4BCA-AE36-E5BEF79E0B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L10 Functional Approximation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Z. Gu 2020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E9D84E-6F01-41B8-BE1E-20D4BE2989C0}"/>
              </a:ext>
            </a:extLst>
          </p:cNvPr>
          <p:cNvSpPr/>
          <p:nvPr/>
        </p:nvSpPr>
        <p:spPr>
          <a:xfrm>
            <a:off x="1650367" y="6318735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03E8-8263-4B49-BA20-145EF9AC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TD is a Special Case of Linear TD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9F99D-9B38-4E61-A552-8E0810908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671532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For Tabular TD, feature vector is one-hot encoding of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 …0 1 0 …0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for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element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for all others. This assigns a value to each individual state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for 2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have 2 features: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Semi-gradient TD becomes: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⋅1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as Tabular TD: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Similarly, tabular MC is a special case of Linear Gradient MC.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89F99D-9B38-4E61-A552-8E0810908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671532"/>
              </a:xfrm>
              <a:blipFill>
                <a:blip r:embed="rId2"/>
                <a:stretch>
                  <a:fillRect l="-966" t="-2043" r="-2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55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493D-848E-4B2E-AD2C-A4B0CAC1E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CH10 On-policy Control with Approximation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2929-459F-4C54-A5ED-7FFDF39956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4366136" cy="52070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Top: Generalized Policy Iteration (GPI) for tabular setting, updating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each iteration.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Bottom: GPI for function  approximation setting, updating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each iteration</a:t>
                </a:r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042929-459F-4C54-A5ED-7FFDF39956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4366136" cy="5207015"/>
              </a:xfrm>
              <a:blipFill>
                <a:blip r:embed="rId2"/>
                <a:stretch>
                  <a:fillRect l="-2793" t="-2342" r="-586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CDAA94-C0A3-4219-B909-438CFA8F5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89367"/>
            <a:ext cx="4381747" cy="27042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F0761D-14CF-4CD2-9063-B8174A4D7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465" y="980728"/>
            <a:ext cx="4323357" cy="270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416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3DD2-8852-4269-9157-DDC3A889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 Value Function Update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FDCF7-BF81-4761-A1E4-B7DDB2B418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22688"/>
                <a:ext cx="9172128" cy="583531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Recall </a:t>
                </a:r>
                <a:r>
                  <a:rPr lang="en-US" dirty="0" err="1"/>
                  <a:t>Sarsa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Semi-Gradient </a:t>
                </a:r>
                <a:r>
                  <a:rPr lang="en-US" dirty="0" err="1"/>
                  <a:t>Sarsa</a:t>
                </a:r>
                <a:r>
                  <a:rPr lang="en-US" dirty="0"/>
                  <a:t> w. function approximation: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Recall Expected </a:t>
                </a:r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Semi-Gradient Expected </a:t>
                </a:r>
                <a:r>
                  <a:rPr lang="en-US" dirty="0" err="1"/>
                  <a:t>Sarsa</a:t>
                </a:r>
                <a:r>
                  <a:rPr lang="en-US" dirty="0"/>
                  <a:t> w. Function Approximation: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Recall 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Semi-Gradient QL w. Function Approximation: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d>
                          <m:d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(Optional) linear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6FDCF7-BF81-4761-A1E4-B7DDB2B418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22688"/>
                <a:ext cx="9172128" cy="5835312"/>
              </a:xfrm>
              <a:blipFill>
                <a:blip r:embed="rId3"/>
                <a:stretch>
                  <a:fillRect l="-731" t="-17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473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92643-2F9B-47E0-8DC1-DB6E0A68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Approximations of Value Functions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30F6C-4DE3-4B74-968D-DECB64071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124744"/>
                <a:ext cx="4572000" cy="573325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Upper:</a:t>
                </a:r>
              </a:p>
              <a:p>
                <a:pPr lvl="1"/>
                <a:r>
                  <a:rPr lang="en-US" dirty="0"/>
                  <a:t>Left: state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params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Middle: action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params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Right: action value functions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params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, since we need all Q-values for computing greedy policy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Lower: </a:t>
                </a:r>
              </a:p>
              <a:p>
                <a:pPr lvl="1"/>
                <a:r>
                  <a:rPr lang="en-US" dirty="0"/>
                  <a:t>Use Neural Network as action value functions (corresponds to upper middle and right).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330F6C-4DE3-4B74-968D-DECB64071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124744"/>
                <a:ext cx="4572000" cy="5733256"/>
              </a:xfrm>
              <a:blipFill>
                <a:blip r:embed="rId2"/>
                <a:stretch>
                  <a:fillRect l="-2267" t="-1702" r="-30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98F95-DA09-42C8-8841-D8FAF64F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934200" y="653003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1CF6A5-1F76-453A-9A82-DDFCBEBB1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219200"/>
            <a:ext cx="4305300" cy="229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132EAC-5728-4B7F-BECC-6CE02198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245" y="3652346"/>
            <a:ext cx="4305299" cy="29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73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02AA-FD9E-47D1-9327-98E545C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F19CC-2FE1-4D1F-8F5D-3B0E9F7FA3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1"/>
                <a:ext cx="8839200" cy="171109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Optimization objective is to minimize </a:t>
                </a:r>
                <a:r>
                  <a:rPr lang="en-US" dirty="0">
                    <a:solidFill>
                      <a:srgbClr val="C00000"/>
                    </a:solidFill>
                  </a:rPr>
                  <a:t>Value Error 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is probability distribution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when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F19CC-2FE1-4D1F-8F5D-3B0E9F7FA3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1"/>
                <a:ext cx="8839200" cy="1711092"/>
              </a:xfrm>
              <a:blipFill>
                <a:blip r:embed="rId3"/>
                <a:stretch>
                  <a:fillRect l="-1172" t="-7473" b="-505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1A115D-6E58-4130-855D-A2F24194B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5" y="3100172"/>
            <a:ext cx="9033970" cy="36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53F1-7D6E-4C47-B7AA-1AE7A2DB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(for General Function)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AE366-CD29-4F0E-BEBB-39C50EC203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80728"/>
                <a:ext cx="8839200" cy="244827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 corresponds to weight vector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, and 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-axis to the objective value (i.e., loss function)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weight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  </a:t>
                </a:r>
              </a:p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adjust weight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in the direction of the negative of the gradient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Assume </a:t>
                </a:r>
                <a:r>
                  <a:rPr lang="en-US" b="0" dirty="0"/>
                  <a:t>weight vector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b="0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-dimensional vector.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step-size parameter that is typically gradually reduced.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2AE366-CD29-4F0E-BEBB-39C50EC203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80728"/>
                <a:ext cx="8839200" cy="2448272"/>
              </a:xfrm>
              <a:blipFill>
                <a:blip r:embed="rId3"/>
                <a:stretch>
                  <a:fillRect l="-759" t="-422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FF89B59-3E03-4D62-BE82-FC1565B3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19" y="3501008"/>
            <a:ext cx="6850762" cy="3285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AC052B-FE25-416A-82F3-9BE9D49F9652}"/>
                  </a:ext>
                </a:extLst>
              </p:cNvPr>
              <p:cNvSpPr/>
              <p:nvPr/>
            </p:nvSpPr>
            <p:spPr>
              <a:xfrm>
                <a:off x="1115616" y="3815086"/>
                <a:ext cx="98443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7AC052B-FE25-416A-82F3-9BE9D49F9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815086"/>
                <a:ext cx="9844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437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3878-B3B1-4ACA-98A5-7516906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Stochastic Gradient Descent (SGD)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D76C7-FB11-4EB3-AC94-18A4954DD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3835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Gradient Descent for minimizing Mean Squared Value Error (impractical for a large number of states)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𝒮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Stochastic Gradient Descent (SGD): on each step, update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based on a single new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its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8D76C7-FB11-4EB3-AC94-18A4954DD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383500"/>
              </a:xfrm>
              <a:blipFill>
                <a:blip r:embed="rId3"/>
                <a:stretch>
                  <a:fillRect l="-1379" t="-1359" r="-2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82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D918-59E8-4033-A8D8-01EAD3DD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Monte Carlo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3D73DC-481C-4CE3-805C-790F34C1C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Gradient Monte Carlo: Use MC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as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3D73DC-481C-4CE3-805C-790F34C1C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86" t="-14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B72CED1-28DE-4E62-99A3-E43BC746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97" y="3717032"/>
            <a:ext cx="838560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25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657D-CED9-44A9-87B9-73C01B24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Semi-Gradient TD(0)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92BAF-D5D0-4099-B4B9-E373ED54C3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980728"/>
                <a:ext cx="8839200" cy="266429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Use TD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r>
                  <a:rPr lang="en-US" dirty="0"/>
                  <a:t> as 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∇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Semi-Gradient TD(0): use the semi-gradient as approximation to the real gradient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It may not converge to local minimum, but it converges faster than Gradient MC due to more frequent (per timestep instead of per episode) and less noisy updates.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092BAF-D5D0-4099-B4B9-E373ED54C3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80728"/>
                <a:ext cx="8839200" cy="2664296"/>
              </a:xfrm>
              <a:blipFill>
                <a:blip r:embed="rId2"/>
                <a:stretch>
                  <a:fillRect l="-414" t="-32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7689C4-828E-4E51-A88A-7DA6D52E8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" y="3501008"/>
            <a:ext cx="6845786" cy="32855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40469A-F624-43C6-BAA6-CFF2FF726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4595825"/>
            <a:ext cx="3611475" cy="216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5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90DE-B9C2-4D9F-B6AF-DA8FD7528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TD vs. </a:t>
            </a:r>
            <a:r>
              <a:rPr lang="en-US"/>
              <a:t>Supervised Learning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5FE5B-8D2C-4301-8159-87390FD679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TD tries to learn parametrize value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 is a set of weights)</a:t>
                </a:r>
              </a:p>
              <a:p>
                <a:pPr lvl="1"/>
                <a:r>
                  <a:rPr lang="en-US" dirty="0"/>
                  <a:t>Learn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training dataset: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dirty="0">
                                <a:latin typeface="Cambria Math" panose="02040503050406030204" pitchFamily="18" charset="0"/>
                              </a:rPr>
                              <m:t>𝐰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US" dirty="0"/>
                  <a:t>. (non </a:t>
                </a:r>
                <a:r>
                  <a:rPr lang="en-US" dirty="0" err="1"/>
                  <a:t>i.i.d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Compare with Supervised Learning, with fixed and given target (</a:t>
                </a:r>
                <a:r>
                  <a:rPr lang="en-US" dirty="0" err="1"/>
                  <a:t>i.i.d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Learn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training dataset: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A5FE5B-8D2C-4301-8159-87390FD679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6" t="-1522" r="-255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43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DF4C-6F08-4544-9F26-EC8BE082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w. Linear Function Approximation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AA991-1D74-4AC1-8858-BBC05D037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For linear value function approximation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for feature vector of size 2: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≐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𝐰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Semi-gradient TD: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𝐰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 update = step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TD error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feature value</a:t>
                </a:r>
              </a:p>
              <a:p>
                <a:r>
                  <a:rPr lang="en-US" dirty="0"/>
                  <a:t>A theorem relating Linear TD’s fixed-point and minimum of Value Error: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𝑉𝐸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𝑇𝐷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𝑉𝐸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𝐰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7AA991-1D74-4AC1-8858-BBC05D037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85860"/>
                <a:ext cx="8839200" cy="5500718"/>
              </a:xfrm>
              <a:blipFill>
                <a:blip r:embed="rId3"/>
                <a:stretch>
                  <a:fillRect l="-759" t="-18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964084"/>
      </p:ext>
    </p:extLst>
  </p:cSld>
  <p:clrMapOvr>
    <a:masterClrMapping/>
  </p:clrMapOvr>
</p:sld>
</file>

<file path=ppt/theme/theme1.xml><?xml version="1.0" encoding="utf-8"?>
<a:theme xmlns:a="http://schemas.openxmlformats.org/drawingml/2006/main" name="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TightTImeNewRoman.potx" id="{59447852-37EA-4ABF-BBFF-150E12CDFC2B}" vid="{F76BE00F-24B4-4E55-8BA2-E9C4295DBD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C9F4636FD8CF4DBA576E51CE9A9557" ma:contentTypeVersion="2" ma:contentTypeDescription="Create a new document." ma:contentTypeScope="" ma:versionID="f81b2d1ebf067b2fadb277216ce19594">
  <xsd:schema xmlns:xsd="http://www.w3.org/2001/XMLSchema" xmlns:xs="http://www.w3.org/2001/XMLSchema" xmlns:p="http://schemas.microsoft.com/office/2006/metadata/properties" xmlns:ns3="221e1496-d443-4306-ad63-a100e0046a13" targetNamespace="http://schemas.microsoft.com/office/2006/metadata/properties" ma:root="true" ma:fieldsID="090bdcfad224ed1fbc2c710fa119c475" ns3:_="">
    <xsd:import namespace="221e1496-d443-4306-ad63-a100e0046a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e1496-d443-4306-ad63-a100e0046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7B2AAA-3E84-49CC-BE6D-CB4399E554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8D1CD2-3289-4F40-8C3A-CFDE35750563}">
  <ds:schemaRefs>
    <ds:schemaRef ds:uri="221e1496-d443-4306-ad63-a100e0046a13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9A97BC6-6203-4F30-B7CB-9CE25787E7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e1496-d443-4306-ad63-a100e0046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_TemplateTightTImeNewRoman</Template>
  <TotalTime>1553</TotalTime>
  <Words>1156</Words>
  <Application>Microsoft Office PowerPoint</Application>
  <PresentationFormat>On-screen Show (4:3)</PresentationFormat>
  <Paragraphs>98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_Template</vt:lpstr>
      <vt:lpstr>L10 Functional Approximation</vt:lpstr>
      <vt:lpstr>Function Approximations of Value Functions</vt:lpstr>
      <vt:lpstr>Mean Squared Error</vt:lpstr>
      <vt:lpstr>Gradient Descent (for General Function)</vt:lpstr>
      <vt:lpstr>Stochastic Gradient Descent (SGD)</vt:lpstr>
      <vt:lpstr>Gradient Monte Carlo</vt:lpstr>
      <vt:lpstr>Semi-Gradient TD(0)</vt:lpstr>
      <vt:lpstr>TD vs. Supervised Learning</vt:lpstr>
      <vt:lpstr>TD w. Linear Function Approximation</vt:lpstr>
      <vt:lpstr>Tabular TD is a Special Case of Linear TD</vt:lpstr>
      <vt:lpstr>CH10 On-policy Control with Approximation</vt:lpstr>
      <vt:lpstr>Action Value Function Update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Zonghua Gu</dc:creator>
  <cp:lastModifiedBy>Zonghua Gu</cp:lastModifiedBy>
  <cp:revision>91</cp:revision>
  <dcterms:created xsi:type="dcterms:W3CDTF">2020-05-18T09:26:30Z</dcterms:created>
  <dcterms:modified xsi:type="dcterms:W3CDTF">2020-05-25T16:24:50Z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0x01010004C9F4636FD8CF4DBA576E51CE9A9557</vt:lpwstr>
  </property>
</Properties>
</file>