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76" r:id="rId2"/>
    <p:sldId id="890" r:id="rId3"/>
    <p:sldId id="897" r:id="rId4"/>
    <p:sldId id="628" r:id="rId5"/>
    <p:sldId id="380" r:id="rId6"/>
    <p:sldId id="381" r:id="rId7"/>
    <p:sldId id="382" r:id="rId8"/>
    <p:sldId id="386" r:id="rId9"/>
    <p:sldId id="383" r:id="rId10"/>
    <p:sldId id="384" r:id="rId11"/>
    <p:sldId id="387" r:id="rId12"/>
    <p:sldId id="388" r:id="rId13"/>
    <p:sldId id="390" r:id="rId14"/>
    <p:sldId id="389" r:id="rId15"/>
    <p:sldId id="385" r:id="rId16"/>
    <p:sldId id="391" r:id="rId17"/>
    <p:sldId id="392" r:id="rId18"/>
    <p:sldId id="393" r:id="rId19"/>
    <p:sldId id="395" r:id="rId20"/>
    <p:sldId id="394" r:id="rId21"/>
    <p:sldId id="396" r:id="rId22"/>
    <p:sldId id="397" r:id="rId23"/>
    <p:sldId id="899" r:id="rId24"/>
    <p:sldId id="399" r:id="rId25"/>
    <p:sldId id="400" r:id="rId26"/>
    <p:sldId id="900" r:id="rId27"/>
    <p:sldId id="401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42E4D-44FA-4853-8CF7-938F2AED9C5E}">
          <p14:sldIdLst>
            <p14:sldId id="376"/>
            <p14:sldId id="890"/>
            <p14:sldId id="897"/>
            <p14:sldId id="628"/>
            <p14:sldId id="380"/>
            <p14:sldId id="381"/>
            <p14:sldId id="382"/>
            <p14:sldId id="386"/>
            <p14:sldId id="383"/>
            <p14:sldId id="384"/>
            <p14:sldId id="387"/>
            <p14:sldId id="388"/>
            <p14:sldId id="390"/>
            <p14:sldId id="389"/>
            <p14:sldId id="385"/>
            <p14:sldId id="391"/>
            <p14:sldId id="392"/>
            <p14:sldId id="393"/>
            <p14:sldId id="395"/>
            <p14:sldId id="394"/>
            <p14:sldId id="396"/>
            <p14:sldId id="397"/>
            <p14:sldId id="899"/>
            <p14:sldId id="399"/>
            <p14:sldId id="400"/>
            <p14:sldId id="900"/>
            <p14:sldId id="4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8000"/>
    <a:srgbClr val="B2B2B2"/>
    <a:srgbClr val="EAEAEA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0216" autoAdjust="0"/>
  </p:normalViewPr>
  <p:slideViewPr>
    <p:cSldViewPr>
      <p:cViewPr varScale="1">
        <p:scale>
          <a:sx n="117" d="100"/>
          <a:sy n="117" d="100"/>
        </p:scale>
        <p:origin x="13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67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45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Three categories</a:t>
            </a:r>
          </a:p>
          <a:p>
            <a:pPr lvl="1"/>
            <a:r>
              <a:rPr lang="en-US" altLang="zh-CN" dirty="0"/>
              <a:t>Supervised learning (w. labeled data), incl.</a:t>
            </a:r>
          </a:p>
          <a:p>
            <a:pPr lvl="2"/>
            <a:r>
              <a:rPr lang="en-US" altLang="zh-CN" dirty="0"/>
              <a:t>Classification (cat vs. dog?)</a:t>
            </a:r>
          </a:p>
          <a:p>
            <a:pPr lvl="2"/>
            <a:r>
              <a:rPr lang="en-US" altLang="zh-CN" dirty="0"/>
              <a:t>Regression (housing price next year?)</a:t>
            </a:r>
          </a:p>
          <a:p>
            <a:pPr lvl="1"/>
            <a:r>
              <a:rPr lang="en-US" altLang="zh-CN" dirty="0"/>
              <a:t>Unsupervised learning (no labeled data), incl.</a:t>
            </a:r>
          </a:p>
          <a:p>
            <a:pPr lvl="2"/>
            <a:r>
              <a:rPr lang="en-US" altLang="zh-CN" dirty="0" err="1"/>
              <a:t>Custering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Game playing (AlphaGo)</a:t>
            </a:r>
          </a:p>
          <a:p>
            <a:r>
              <a:rPr lang="en-US" altLang="zh-CN" dirty="0"/>
              <a:t>Deep Learning (DL) is a type of ML algorithm that is based on neural networks</a:t>
            </a:r>
          </a:p>
          <a:p>
            <a:pPr lvl="1"/>
            <a:r>
              <a:rPr lang="en-US" altLang="zh-CN" dirty="0"/>
              <a:t>Many other ML algorithms besides DL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46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5" dirty="0">
                <a:latin typeface="Arial"/>
                <a:cs typeface="Arial"/>
              </a:rPr>
              <a:t>: Textual features </a:t>
            </a:r>
            <a:r>
              <a:rPr lang="en-US" sz="1200" dirty="0">
                <a:latin typeface="Arial"/>
                <a:cs typeface="Arial"/>
              </a:rPr>
              <a:t>→ </a:t>
            </a:r>
            <a:r>
              <a:rPr lang="en-US" sz="1200" spc="-5" dirty="0">
                <a:latin typeface="Arial"/>
                <a:cs typeface="Arial"/>
              </a:rPr>
              <a:t>Spectrum of speech (many</a:t>
            </a:r>
            <a:r>
              <a:rPr lang="en-US" sz="1200" spc="165" dirty="0">
                <a:latin typeface="Arial"/>
                <a:cs typeface="Arial"/>
              </a:rPr>
              <a:t> </a:t>
            </a:r>
            <a:r>
              <a:rPr lang="en-US" sz="1200" spc="-5" dirty="0">
                <a:latin typeface="Arial"/>
                <a:cs typeface="Arial"/>
              </a:rPr>
              <a:t>coefficients)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48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	Image Classification: We are given a Training Set of labeled images, asked  to predict labels on Test Set. Common to report the Accuracy of predictions  (fraction of correctly predicted images)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220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K-nearest_neighbors_algorithm" TargetMode="External"/><Relationship Id="rId4" Type="http://schemas.openxmlformats.org/officeDocument/2006/relationships/image" Target="../media/image2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9C22-43DB-4CF1-9478-5B5914CD6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14959"/>
            <a:ext cx="7772400" cy="1470025"/>
          </a:xfrm>
        </p:spPr>
        <p:txBody>
          <a:bodyPr/>
          <a:lstStyle/>
          <a:p>
            <a:r>
              <a:rPr lang="en-US" dirty="0"/>
              <a:t>LX Introduction to Machine Learning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F0A68-9DF3-4C69-98DF-06276D6EC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56583"/>
            <a:ext cx="6400800" cy="1752600"/>
          </a:xfrm>
        </p:spPr>
        <p:txBody>
          <a:bodyPr/>
          <a:lstStyle/>
          <a:p>
            <a:r>
              <a:rPr lang="en-US" dirty="0"/>
              <a:t>Z. Gu 2021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3021-74D3-4F09-91B6-CABEF5EC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03966-D6FD-4DDD-A95C-2C7993E51B9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pic>
        <p:nvPicPr>
          <p:cNvPr id="2050" name="Picture 2" descr="Reading, learning, scientific, book, experiment, ai, robot icon - Download on Iconfinder">
            <a:extLst>
              <a:ext uri="{FF2B5EF4-FFF2-40B4-BE49-F238E27FC236}">
                <a16:creationId xmlns:a16="http://schemas.microsoft.com/office/drawing/2014/main" id="{B4516E33-3B5B-46A6-AEA4-8DE0B274B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3645024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44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DC1D-7AC4-411C-9D97-62E6BE25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Logistic Regression w. Sigmoid Function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1B0BE-CDE9-42EE-8579-D884D496A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198861"/>
                <a:ext cx="8610600" cy="273419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classification, the output is a list of probabilities</a:t>
                </a:r>
              </a:p>
              <a:p>
                <a:r>
                  <a:rPr lang="en-US" dirty="0"/>
                  <a:t>Consider a binary classification problem: an input image with feature vector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may be classified as a dog w.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𝑑𝑜𝑔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 cat w.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𝑐𝑎𝑡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𝑑𝑜𝑔</m:t>
                        </m:r>
                      </m:e>
                      <m:e>
                        <m:r>
                          <a:rPr lang="en-US" b="1" dirty="0" err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𝑐𝑎𝑡</m:t>
                        </m:r>
                      </m:e>
                      <m:e>
                        <m:r>
                          <a:rPr lang="en-US" b="1" dirty="0" err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Logistic Regression: use sigmoid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to map from activation (also called the logit) to output probabilities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1B0BE-CDE9-42EE-8579-D884D496A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198861"/>
                <a:ext cx="8610600" cy="2734195"/>
              </a:xfrm>
              <a:blipFill>
                <a:blip r:embed="rId2"/>
                <a:stretch>
                  <a:fillRect l="-779" t="-37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717E-AD1F-4A8E-8788-B400C446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AB14A16-97A0-4489-9AB4-15FBFB3DEA7E}"/>
              </a:ext>
            </a:extLst>
          </p:cNvPr>
          <p:cNvSpPr/>
          <p:nvPr/>
        </p:nvSpPr>
        <p:spPr>
          <a:xfrm>
            <a:off x="2528335" y="3438933"/>
            <a:ext cx="4468328" cy="33512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446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7122-4D5F-4D63-8E6A-D11D0E37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3277"/>
            <a:ext cx="8229600" cy="868362"/>
          </a:xfrm>
        </p:spPr>
        <p:txBody>
          <a:bodyPr/>
          <a:lstStyle/>
          <a:p>
            <a:r>
              <a:rPr lang="en-US" sz="3600" dirty="0"/>
              <a:t>Common Activation Functions used in DL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985D-E0B1-42E8-8055-1E5264766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91425-E186-4853-8EF4-81476B1E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189A7944-E9F4-489E-94EF-BA47511E4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395" y="1135129"/>
            <a:ext cx="2798224" cy="232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6E054244-9413-4E7F-A6AF-89431A17A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1" y="3775444"/>
            <a:ext cx="7962320" cy="308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9A6105EC-35F6-41E3-9694-DAC12F4B74F7}"/>
              </a:ext>
            </a:extLst>
          </p:cNvPr>
          <p:cNvSpPr/>
          <p:nvPr/>
        </p:nvSpPr>
        <p:spPr>
          <a:xfrm>
            <a:off x="546470" y="872987"/>
            <a:ext cx="3663123" cy="274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3E1B7-A597-4F21-9441-89FEE0DBAD85}"/>
              </a:ext>
            </a:extLst>
          </p:cNvPr>
          <p:cNvSpPr txBox="1"/>
          <p:nvPr/>
        </p:nvSpPr>
        <p:spPr>
          <a:xfrm>
            <a:off x="1892879" y="345477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C0C969-5D48-4220-BD5B-8D07F151C60C}"/>
              </a:ext>
            </a:extLst>
          </p:cNvPr>
          <p:cNvSpPr txBox="1"/>
          <p:nvPr/>
        </p:nvSpPr>
        <p:spPr>
          <a:xfrm>
            <a:off x="5784154" y="353717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tanh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473BF7-9FEA-418B-AAD8-97BE7A75E5CE}"/>
              </a:ext>
            </a:extLst>
          </p:cNvPr>
          <p:cNvSpPr txBox="1"/>
          <p:nvPr/>
        </p:nvSpPr>
        <p:spPr>
          <a:xfrm>
            <a:off x="1977923" y="646760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9E57C2-3D33-44B3-9392-13CE821E6471}"/>
              </a:ext>
            </a:extLst>
          </p:cNvPr>
          <p:cNvSpPr txBox="1"/>
          <p:nvPr/>
        </p:nvSpPr>
        <p:spPr>
          <a:xfrm>
            <a:off x="5890332" y="645095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0608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2327-3EA1-4A02-92FC-B48C6C09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SoftMax Activation Function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7ECA7-89D9-4241-AF95-7EFFA109F5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12201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SoftMax is a generalization of sigmoid function for multi-class classification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dirty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b="1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dirty="0">
                                            <a:latin typeface="Cambria Math" panose="02040503050406030204" pitchFamily="18" charset="0"/>
                                          </a:rPr>
                                          <m:t>𝐰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b="1" dirty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fun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denominator is a normalization factor that ensures that all out probabilities sum to 1</a:t>
                </a:r>
              </a:p>
              <a:p>
                <a:pPr lvl="1"/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7ECA7-89D9-4241-AF95-7EFFA109F5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122016"/>
              </a:xfrm>
              <a:blipFill>
                <a:blip r:embed="rId2"/>
                <a:stretch>
                  <a:fillRect l="-1259" t="-6609" r="-815" b="-402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77DF1-39C1-4CE3-9388-AF88D7CD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0" name="object 4">
            <a:extLst>
              <a:ext uri="{FF2B5EF4-FFF2-40B4-BE49-F238E27FC236}">
                <a16:creationId xmlns:a16="http://schemas.microsoft.com/office/drawing/2014/main" id="{E67DA7D9-796A-4D22-9626-9697DD10817B}"/>
              </a:ext>
            </a:extLst>
          </p:cNvPr>
          <p:cNvSpPr/>
          <p:nvPr/>
        </p:nvSpPr>
        <p:spPr>
          <a:xfrm>
            <a:off x="1447432" y="3433749"/>
            <a:ext cx="2358245" cy="2945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">
            <a:extLst>
              <a:ext uri="{FF2B5EF4-FFF2-40B4-BE49-F238E27FC236}">
                <a16:creationId xmlns:a16="http://schemas.microsoft.com/office/drawing/2014/main" id="{3D5F2565-D49A-4C5F-B2D4-F8DE6A5460EC}"/>
              </a:ext>
            </a:extLst>
          </p:cNvPr>
          <p:cNvSpPr/>
          <p:nvPr/>
        </p:nvSpPr>
        <p:spPr>
          <a:xfrm>
            <a:off x="4018827" y="4276772"/>
            <a:ext cx="405765" cy="170815"/>
          </a:xfrm>
          <a:custGeom>
            <a:avLst/>
            <a:gdLst/>
            <a:ahLst/>
            <a:cxnLst/>
            <a:rect l="l" t="t" r="r" b="b"/>
            <a:pathLst>
              <a:path w="405764" h="170814">
                <a:moveTo>
                  <a:pt x="0" y="0"/>
                </a:moveTo>
                <a:lnTo>
                  <a:pt x="405599" y="0"/>
                </a:lnTo>
                <a:lnTo>
                  <a:pt x="405599" y="170699"/>
                </a:lnTo>
                <a:lnTo>
                  <a:pt x="0" y="170699"/>
                </a:lnTo>
                <a:lnTo>
                  <a:pt x="0" y="0"/>
                </a:lnTo>
                <a:close/>
              </a:path>
            </a:pathLst>
          </a:custGeom>
          <a:solidFill>
            <a:srgbClr val="B6D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47AF6F1B-74C3-4E68-858E-122EE4B914A7}"/>
              </a:ext>
            </a:extLst>
          </p:cNvPr>
          <p:cNvSpPr/>
          <p:nvPr/>
        </p:nvSpPr>
        <p:spPr>
          <a:xfrm>
            <a:off x="4018827" y="4276772"/>
            <a:ext cx="405765" cy="170815"/>
          </a:xfrm>
          <a:custGeom>
            <a:avLst/>
            <a:gdLst/>
            <a:ahLst/>
            <a:cxnLst/>
            <a:rect l="l" t="t" r="r" b="b"/>
            <a:pathLst>
              <a:path w="405764" h="170814">
                <a:moveTo>
                  <a:pt x="0" y="0"/>
                </a:moveTo>
                <a:lnTo>
                  <a:pt x="405599" y="0"/>
                </a:lnTo>
                <a:lnTo>
                  <a:pt x="405599" y="170699"/>
                </a:lnTo>
                <a:lnTo>
                  <a:pt x="0" y="170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2D12DE30-685B-47DB-8424-57327BD163DA}"/>
              </a:ext>
            </a:extLst>
          </p:cNvPr>
          <p:cNvSpPr/>
          <p:nvPr/>
        </p:nvSpPr>
        <p:spPr>
          <a:xfrm>
            <a:off x="4029501" y="4767646"/>
            <a:ext cx="170815" cy="203200"/>
          </a:xfrm>
          <a:custGeom>
            <a:avLst/>
            <a:gdLst/>
            <a:ahLst/>
            <a:cxnLst/>
            <a:rect l="l" t="t" r="r" b="b"/>
            <a:pathLst>
              <a:path w="170814" h="203200">
                <a:moveTo>
                  <a:pt x="0" y="0"/>
                </a:moveTo>
                <a:lnTo>
                  <a:pt x="170699" y="0"/>
                </a:lnTo>
                <a:lnTo>
                  <a:pt x="170699" y="202799"/>
                </a:lnTo>
                <a:lnTo>
                  <a:pt x="0" y="202799"/>
                </a:lnTo>
                <a:lnTo>
                  <a:pt x="0" y="0"/>
                </a:lnTo>
                <a:close/>
              </a:path>
            </a:pathLst>
          </a:custGeom>
          <a:solidFill>
            <a:srgbClr val="4985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36F3F1F5-F695-4EB8-8B12-28FC3C7742D4}"/>
              </a:ext>
            </a:extLst>
          </p:cNvPr>
          <p:cNvSpPr/>
          <p:nvPr/>
        </p:nvSpPr>
        <p:spPr>
          <a:xfrm>
            <a:off x="4029501" y="4767646"/>
            <a:ext cx="170815" cy="203200"/>
          </a:xfrm>
          <a:custGeom>
            <a:avLst/>
            <a:gdLst/>
            <a:ahLst/>
            <a:cxnLst/>
            <a:rect l="l" t="t" r="r" b="b"/>
            <a:pathLst>
              <a:path w="170814" h="203200">
                <a:moveTo>
                  <a:pt x="0" y="0"/>
                </a:moveTo>
                <a:lnTo>
                  <a:pt x="170699" y="0"/>
                </a:lnTo>
                <a:lnTo>
                  <a:pt x="170699" y="202799"/>
                </a:lnTo>
                <a:lnTo>
                  <a:pt x="0" y="202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9">
            <a:extLst>
              <a:ext uri="{FF2B5EF4-FFF2-40B4-BE49-F238E27FC236}">
                <a16:creationId xmlns:a16="http://schemas.microsoft.com/office/drawing/2014/main" id="{2E3FC469-26E4-448E-AA27-AE06C33EA6DE}"/>
              </a:ext>
            </a:extLst>
          </p:cNvPr>
          <p:cNvSpPr/>
          <p:nvPr/>
        </p:nvSpPr>
        <p:spPr>
          <a:xfrm>
            <a:off x="4029501" y="5792069"/>
            <a:ext cx="619125" cy="213360"/>
          </a:xfrm>
          <a:custGeom>
            <a:avLst/>
            <a:gdLst/>
            <a:ahLst/>
            <a:cxnLst/>
            <a:rect l="l" t="t" r="r" b="b"/>
            <a:pathLst>
              <a:path w="619125" h="213360">
                <a:moveTo>
                  <a:pt x="0" y="0"/>
                </a:moveTo>
                <a:lnTo>
                  <a:pt x="618898" y="0"/>
                </a:lnTo>
                <a:lnTo>
                  <a:pt x="618898" y="213299"/>
                </a:lnTo>
                <a:lnTo>
                  <a:pt x="0" y="213299"/>
                </a:lnTo>
                <a:lnTo>
                  <a:pt x="0" y="0"/>
                </a:lnTo>
                <a:close/>
              </a:path>
            </a:pathLst>
          </a:custGeom>
          <a:solidFill>
            <a:srgbClr val="674D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0">
            <a:extLst>
              <a:ext uri="{FF2B5EF4-FFF2-40B4-BE49-F238E27FC236}">
                <a16:creationId xmlns:a16="http://schemas.microsoft.com/office/drawing/2014/main" id="{3F94ECED-694D-4523-812A-65028DA43BA9}"/>
              </a:ext>
            </a:extLst>
          </p:cNvPr>
          <p:cNvSpPr/>
          <p:nvPr/>
        </p:nvSpPr>
        <p:spPr>
          <a:xfrm>
            <a:off x="4029501" y="5792069"/>
            <a:ext cx="619125" cy="213360"/>
          </a:xfrm>
          <a:custGeom>
            <a:avLst/>
            <a:gdLst/>
            <a:ahLst/>
            <a:cxnLst/>
            <a:rect l="l" t="t" r="r" b="b"/>
            <a:pathLst>
              <a:path w="619125" h="213360">
                <a:moveTo>
                  <a:pt x="0" y="0"/>
                </a:moveTo>
                <a:lnTo>
                  <a:pt x="618898" y="0"/>
                </a:lnTo>
                <a:lnTo>
                  <a:pt x="618898" y="213299"/>
                </a:lnTo>
                <a:lnTo>
                  <a:pt x="0" y="2132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1">
            <a:extLst>
              <a:ext uri="{FF2B5EF4-FFF2-40B4-BE49-F238E27FC236}">
                <a16:creationId xmlns:a16="http://schemas.microsoft.com/office/drawing/2014/main" id="{92EF08C4-7CF6-4895-8F68-90775506D7EF}"/>
              </a:ext>
            </a:extLst>
          </p:cNvPr>
          <p:cNvSpPr/>
          <p:nvPr/>
        </p:nvSpPr>
        <p:spPr>
          <a:xfrm>
            <a:off x="4029501" y="5099345"/>
            <a:ext cx="170699" cy="563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2">
            <a:extLst>
              <a:ext uri="{FF2B5EF4-FFF2-40B4-BE49-F238E27FC236}">
                <a16:creationId xmlns:a16="http://schemas.microsoft.com/office/drawing/2014/main" id="{BCB56263-161D-4C86-A735-8764808FFCC0}"/>
              </a:ext>
            </a:extLst>
          </p:cNvPr>
          <p:cNvSpPr/>
          <p:nvPr/>
        </p:nvSpPr>
        <p:spPr>
          <a:xfrm>
            <a:off x="1095582" y="3994497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0" y="0"/>
                </a:moveTo>
                <a:lnTo>
                  <a:pt x="170699" y="0"/>
                </a:lnTo>
                <a:lnTo>
                  <a:pt x="170699" y="170699"/>
                </a:lnTo>
                <a:lnTo>
                  <a:pt x="0" y="170699"/>
                </a:lnTo>
                <a:lnTo>
                  <a:pt x="0" y="0"/>
                </a:lnTo>
                <a:close/>
              </a:path>
            </a:pathLst>
          </a:custGeom>
          <a:solidFill>
            <a:srgbClr val="3B77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5A8CB90B-125A-4804-9703-8E3C87A6A952}"/>
              </a:ext>
            </a:extLst>
          </p:cNvPr>
          <p:cNvSpPr/>
          <p:nvPr/>
        </p:nvSpPr>
        <p:spPr>
          <a:xfrm>
            <a:off x="1095582" y="3994497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0" y="0"/>
                </a:moveTo>
                <a:lnTo>
                  <a:pt x="170699" y="0"/>
                </a:lnTo>
                <a:lnTo>
                  <a:pt x="170699" y="170699"/>
                </a:lnTo>
                <a:lnTo>
                  <a:pt x="0" y="170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4">
            <a:extLst>
              <a:ext uri="{FF2B5EF4-FFF2-40B4-BE49-F238E27FC236}">
                <a16:creationId xmlns:a16="http://schemas.microsoft.com/office/drawing/2014/main" id="{2CEB500C-888D-49F4-B0FA-31A2749F297C}"/>
              </a:ext>
            </a:extLst>
          </p:cNvPr>
          <p:cNvSpPr/>
          <p:nvPr/>
        </p:nvSpPr>
        <p:spPr>
          <a:xfrm>
            <a:off x="1095582" y="4558921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0" y="0"/>
                </a:moveTo>
                <a:lnTo>
                  <a:pt x="170699" y="0"/>
                </a:lnTo>
                <a:lnTo>
                  <a:pt x="170699" y="170699"/>
                </a:lnTo>
                <a:lnTo>
                  <a:pt x="0" y="170699"/>
                </a:lnTo>
                <a:lnTo>
                  <a:pt x="0" y="0"/>
                </a:lnTo>
                <a:close/>
              </a:path>
            </a:pathLst>
          </a:custGeom>
          <a:solidFill>
            <a:srgbClr val="115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5">
            <a:extLst>
              <a:ext uri="{FF2B5EF4-FFF2-40B4-BE49-F238E27FC236}">
                <a16:creationId xmlns:a16="http://schemas.microsoft.com/office/drawing/2014/main" id="{3DD75691-0BD2-4C92-8D80-3D9AA3A84934}"/>
              </a:ext>
            </a:extLst>
          </p:cNvPr>
          <p:cNvSpPr/>
          <p:nvPr/>
        </p:nvSpPr>
        <p:spPr>
          <a:xfrm>
            <a:off x="1095582" y="4558921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0" y="0"/>
                </a:moveTo>
                <a:lnTo>
                  <a:pt x="170699" y="0"/>
                </a:lnTo>
                <a:lnTo>
                  <a:pt x="170699" y="170699"/>
                </a:lnTo>
                <a:lnTo>
                  <a:pt x="0" y="170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6">
            <a:extLst>
              <a:ext uri="{FF2B5EF4-FFF2-40B4-BE49-F238E27FC236}">
                <a16:creationId xmlns:a16="http://schemas.microsoft.com/office/drawing/2014/main" id="{51B742F8-7FFC-4328-8686-30CF49187D0D}"/>
              </a:ext>
            </a:extLst>
          </p:cNvPr>
          <p:cNvSpPr/>
          <p:nvPr/>
        </p:nvSpPr>
        <p:spPr>
          <a:xfrm>
            <a:off x="1095582" y="5099345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0" y="0"/>
                </a:moveTo>
                <a:lnTo>
                  <a:pt x="170699" y="0"/>
                </a:lnTo>
                <a:lnTo>
                  <a:pt x="170699" y="170699"/>
                </a:lnTo>
                <a:lnTo>
                  <a:pt x="0" y="170699"/>
                </a:lnTo>
                <a:lnTo>
                  <a:pt x="0" y="0"/>
                </a:lnTo>
                <a:close/>
              </a:path>
            </a:pathLst>
          </a:custGeom>
          <a:solidFill>
            <a:srgbClr val="115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7">
            <a:extLst>
              <a:ext uri="{FF2B5EF4-FFF2-40B4-BE49-F238E27FC236}">
                <a16:creationId xmlns:a16="http://schemas.microsoft.com/office/drawing/2014/main" id="{FC1D61EE-CC86-40EB-88CE-D92416B6B1CB}"/>
              </a:ext>
            </a:extLst>
          </p:cNvPr>
          <p:cNvSpPr/>
          <p:nvPr/>
        </p:nvSpPr>
        <p:spPr>
          <a:xfrm>
            <a:off x="1095582" y="5099345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0" y="0"/>
                </a:moveTo>
                <a:lnTo>
                  <a:pt x="170699" y="0"/>
                </a:lnTo>
                <a:lnTo>
                  <a:pt x="170699" y="170699"/>
                </a:lnTo>
                <a:lnTo>
                  <a:pt x="0" y="170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8">
            <a:extLst>
              <a:ext uri="{FF2B5EF4-FFF2-40B4-BE49-F238E27FC236}">
                <a16:creationId xmlns:a16="http://schemas.microsoft.com/office/drawing/2014/main" id="{7E3EA0E2-1889-4238-86BC-A3D384570490}"/>
              </a:ext>
            </a:extLst>
          </p:cNvPr>
          <p:cNvSpPr/>
          <p:nvPr/>
        </p:nvSpPr>
        <p:spPr>
          <a:xfrm>
            <a:off x="1095582" y="6063018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0" y="0"/>
                </a:moveTo>
                <a:lnTo>
                  <a:pt x="170699" y="0"/>
                </a:lnTo>
                <a:lnTo>
                  <a:pt x="170699" y="170699"/>
                </a:lnTo>
                <a:lnTo>
                  <a:pt x="0" y="170699"/>
                </a:lnTo>
                <a:lnTo>
                  <a:pt x="0" y="0"/>
                </a:lnTo>
                <a:close/>
              </a:path>
            </a:pathLst>
          </a:custGeom>
          <a:solidFill>
            <a:srgbClr val="124F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9">
            <a:extLst>
              <a:ext uri="{FF2B5EF4-FFF2-40B4-BE49-F238E27FC236}">
                <a16:creationId xmlns:a16="http://schemas.microsoft.com/office/drawing/2014/main" id="{A2C998E9-55CB-4DEC-89FA-F36BEBFA66A0}"/>
              </a:ext>
            </a:extLst>
          </p:cNvPr>
          <p:cNvSpPr/>
          <p:nvPr/>
        </p:nvSpPr>
        <p:spPr>
          <a:xfrm>
            <a:off x="1095582" y="6063018"/>
            <a:ext cx="170815" cy="170815"/>
          </a:xfrm>
          <a:custGeom>
            <a:avLst/>
            <a:gdLst/>
            <a:ahLst/>
            <a:cxnLst/>
            <a:rect l="l" t="t" r="r" b="b"/>
            <a:pathLst>
              <a:path w="170815" h="170814">
                <a:moveTo>
                  <a:pt x="0" y="0"/>
                </a:moveTo>
                <a:lnTo>
                  <a:pt x="170699" y="0"/>
                </a:lnTo>
                <a:lnTo>
                  <a:pt x="170699" y="170699"/>
                </a:lnTo>
                <a:lnTo>
                  <a:pt x="0" y="1706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20">
            <a:extLst>
              <a:ext uri="{FF2B5EF4-FFF2-40B4-BE49-F238E27FC236}">
                <a16:creationId xmlns:a16="http://schemas.microsoft.com/office/drawing/2014/main" id="{F4057560-B6BA-4A26-9506-C03DD98C65D7}"/>
              </a:ext>
            </a:extLst>
          </p:cNvPr>
          <p:cNvSpPr/>
          <p:nvPr/>
        </p:nvSpPr>
        <p:spPr>
          <a:xfrm>
            <a:off x="1095582" y="5384620"/>
            <a:ext cx="170699" cy="5638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1">
            <a:extLst>
              <a:ext uri="{FF2B5EF4-FFF2-40B4-BE49-F238E27FC236}">
                <a16:creationId xmlns:a16="http://schemas.microsoft.com/office/drawing/2014/main" id="{9486F5B2-930D-4E83-9E24-18BF0686B9F4}"/>
              </a:ext>
            </a:extLst>
          </p:cNvPr>
          <p:cNvSpPr txBox="1"/>
          <p:nvPr/>
        </p:nvSpPr>
        <p:spPr>
          <a:xfrm>
            <a:off x="687783" y="3429000"/>
            <a:ext cx="993775" cy="42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50"/>
              </a:lnSpc>
            </a:pPr>
            <a:r>
              <a:rPr lang="en-US" sz="1400" spc="-5" dirty="0">
                <a:latin typeface="Arial"/>
                <a:cs typeface="Arial"/>
              </a:rPr>
              <a:t>Input </a:t>
            </a:r>
            <a:r>
              <a:rPr sz="1400" spc="-5" dirty="0" err="1">
                <a:latin typeface="Arial"/>
                <a:cs typeface="Arial"/>
              </a:rPr>
              <a:t>i</a:t>
            </a:r>
            <a:r>
              <a:rPr lang="en-US" sz="1400" spc="-5" dirty="0" err="1">
                <a:latin typeface="Arial"/>
                <a:cs typeface="Arial"/>
              </a:rPr>
              <a:t>image</a:t>
            </a:r>
            <a:r>
              <a:rPr lang="en-US" sz="1400" spc="-5" dirty="0">
                <a:latin typeface="Arial"/>
                <a:cs typeface="Arial"/>
              </a:rPr>
              <a:t> pixels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0" name="object 24">
            <a:extLst>
              <a:ext uri="{FF2B5EF4-FFF2-40B4-BE49-F238E27FC236}">
                <a16:creationId xmlns:a16="http://schemas.microsoft.com/office/drawing/2014/main" id="{278DE9F2-A2EF-4485-AE22-89236EE76757}"/>
              </a:ext>
            </a:extLst>
          </p:cNvPr>
          <p:cNvSpPr txBox="1"/>
          <p:nvPr/>
        </p:nvSpPr>
        <p:spPr>
          <a:xfrm>
            <a:off x="4059849" y="3961659"/>
            <a:ext cx="1416924" cy="176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spc="-5" dirty="0">
                <a:latin typeface="Arial"/>
                <a:cs typeface="Arial"/>
              </a:rPr>
              <a:t>0.3</a:t>
            </a:r>
            <a:r>
              <a:rPr lang="en-US" sz="1400" spc="-70" dirty="0">
                <a:latin typeface="Arial"/>
                <a:cs typeface="Arial"/>
              </a:rPr>
              <a:t> </a:t>
            </a:r>
            <a:r>
              <a:rPr lang="en-US" sz="1400" spc="-5" dirty="0">
                <a:latin typeface="Arial"/>
                <a:cs typeface="Arial"/>
              </a:rPr>
              <a:t>“dog”</a:t>
            </a: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lang="en-US" sz="1400" spc="-5" dirty="0">
                <a:latin typeface="Arial"/>
                <a:cs typeface="Arial"/>
              </a:rPr>
              <a:t>0.08</a:t>
            </a:r>
            <a:r>
              <a:rPr lang="en-US" sz="1400" spc="-65" dirty="0">
                <a:latin typeface="Arial"/>
                <a:cs typeface="Arial"/>
              </a:rPr>
              <a:t> </a:t>
            </a:r>
            <a:r>
              <a:rPr lang="en-US" sz="1400" spc="-5" dirty="0">
                <a:latin typeface="Arial"/>
                <a:cs typeface="Arial"/>
              </a:rPr>
              <a:t>“cat”</a:t>
            </a:r>
            <a:endParaRPr lang="en-US"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Times New Roman"/>
              <a:cs typeface="Times New Roman"/>
            </a:endParaRPr>
          </a:p>
          <a:p>
            <a:pPr marL="2562860" marR="5080">
              <a:lnSpc>
                <a:spcPts val="1650"/>
              </a:lnSpc>
              <a:spcBef>
                <a:spcPts val="990"/>
              </a:spcBef>
            </a:pPr>
            <a:endParaRPr lang="en-US" sz="1400" spc="-5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400" spc="-5" dirty="0">
                <a:latin typeface="Arial"/>
                <a:cs typeface="Arial"/>
              </a:rPr>
              <a:t>0.53</a:t>
            </a:r>
            <a:r>
              <a:rPr lang="en-US" sz="1400" spc="-45" dirty="0">
                <a:latin typeface="Arial"/>
                <a:cs typeface="Arial"/>
              </a:rPr>
              <a:t> </a:t>
            </a:r>
            <a:r>
              <a:rPr lang="en-US" sz="1400" spc="-5" dirty="0">
                <a:latin typeface="Arial"/>
                <a:cs typeface="Arial"/>
              </a:rPr>
              <a:t>“horse”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71" name="object 25">
            <a:extLst>
              <a:ext uri="{FF2B5EF4-FFF2-40B4-BE49-F238E27FC236}">
                <a16:creationId xmlns:a16="http://schemas.microsoft.com/office/drawing/2014/main" id="{CB4736AF-FCF4-449C-8D7C-B116BEB3FC3C}"/>
              </a:ext>
            </a:extLst>
          </p:cNvPr>
          <p:cNvSpPr/>
          <p:nvPr/>
        </p:nvSpPr>
        <p:spPr>
          <a:xfrm>
            <a:off x="5011325" y="4079847"/>
            <a:ext cx="1301750" cy="1130935"/>
          </a:xfrm>
          <a:custGeom>
            <a:avLst/>
            <a:gdLst/>
            <a:ahLst/>
            <a:cxnLst/>
            <a:rect l="l" t="t" r="r" b="b"/>
            <a:pathLst>
              <a:path w="1301750" h="1130935">
                <a:moveTo>
                  <a:pt x="0" y="0"/>
                </a:moveTo>
                <a:lnTo>
                  <a:pt x="1301447" y="113042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26">
            <a:extLst>
              <a:ext uri="{FF2B5EF4-FFF2-40B4-BE49-F238E27FC236}">
                <a16:creationId xmlns:a16="http://schemas.microsoft.com/office/drawing/2014/main" id="{FB1DCF6D-536D-403B-880D-B74A0E1EDB44}"/>
              </a:ext>
            </a:extLst>
          </p:cNvPr>
          <p:cNvSpPr/>
          <p:nvPr/>
        </p:nvSpPr>
        <p:spPr>
          <a:xfrm>
            <a:off x="6302447" y="5198395"/>
            <a:ext cx="43180" cy="40640"/>
          </a:xfrm>
          <a:custGeom>
            <a:avLst/>
            <a:gdLst/>
            <a:ahLst/>
            <a:cxnLst/>
            <a:rect l="l" t="t" r="r" b="b"/>
            <a:pathLst>
              <a:path w="43179" h="40639">
                <a:moveTo>
                  <a:pt x="0" y="23749"/>
                </a:moveTo>
                <a:lnTo>
                  <a:pt x="42949" y="40224"/>
                </a:lnTo>
                <a:lnTo>
                  <a:pt x="20649" y="0"/>
                </a:lnTo>
                <a:lnTo>
                  <a:pt x="0" y="237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27">
            <a:extLst>
              <a:ext uri="{FF2B5EF4-FFF2-40B4-BE49-F238E27FC236}">
                <a16:creationId xmlns:a16="http://schemas.microsoft.com/office/drawing/2014/main" id="{7F92B8F9-4E16-4595-922A-87000E89B49A}"/>
              </a:ext>
            </a:extLst>
          </p:cNvPr>
          <p:cNvSpPr/>
          <p:nvPr/>
        </p:nvSpPr>
        <p:spPr>
          <a:xfrm>
            <a:off x="5011325" y="4644271"/>
            <a:ext cx="1284605" cy="756285"/>
          </a:xfrm>
          <a:custGeom>
            <a:avLst/>
            <a:gdLst/>
            <a:ahLst/>
            <a:cxnLst/>
            <a:rect l="l" t="t" r="r" b="b"/>
            <a:pathLst>
              <a:path w="1284604" h="756285">
                <a:moveTo>
                  <a:pt x="0" y="0"/>
                </a:moveTo>
                <a:lnTo>
                  <a:pt x="1284547" y="7560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28">
            <a:extLst>
              <a:ext uri="{FF2B5EF4-FFF2-40B4-BE49-F238E27FC236}">
                <a16:creationId xmlns:a16="http://schemas.microsoft.com/office/drawing/2014/main" id="{8AFB328B-D648-4AF7-BAAE-45E16941FA05}"/>
              </a:ext>
            </a:extLst>
          </p:cNvPr>
          <p:cNvSpPr/>
          <p:nvPr/>
        </p:nvSpPr>
        <p:spPr>
          <a:xfrm>
            <a:off x="6287897" y="5386819"/>
            <a:ext cx="45720" cy="35560"/>
          </a:xfrm>
          <a:custGeom>
            <a:avLst/>
            <a:gdLst/>
            <a:ahLst/>
            <a:cxnLst/>
            <a:rect l="l" t="t" r="r" b="b"/>
            <a:pathLst>
              <a:path w="45720" h="35560">
                <a:moveTo>
                  <a:pt x="0" y="27124"/>
                </a:moveTo>
                <a:lnTo>
                  <a:pt x="45224" y="35474"/>
                </a:lnTo>
                <a:lnTo>
                  <a:pt x="15949" y="0"/>
                </a:lnTo>
                <a:lnTo>
                  <a:pt x="0" y="27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29">
            <a:extLst>
              <a:ext uri="{FF2B5EF4-FFF2-40B4-BE49-F238E27FC236}">
                <a16:creationId xmlns:a16="http://schemas.microsoft.com/office/drawing/2014/main" id="{7514C4D6-4578-4121-864A-A3C679D75310}"/>
              </a:ext>
            </a:extLst>
          </p:cNvPr>
          <p:cNvSpPr/>
          <p:nvPr/>
        </p:nvSpPr>
        <p:spPr>
          <a:xfrm>
            <a:off x="4659125" y="5644619"/>
            <a:ext cx="1577340" cy="361315"/>
          </a:xfrm>
          <a:custGeom>
            <a:avLst/>
            <a:gdLst/>
            <a:ahLst/>
            <a:cxnLst/>
            <a:rect l="l" t="t" r="r" b="b"/>
            <a:pathLst>
              <a:path w="1577339" h="361314">
                <a:moveTo>
                  <a:pt x="0" y="360749"/>
                </a:moveTo>
                <a:lnTo>
                  <a:pt x="1576896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30">
            <a:extLst>
              <a:ext uri="{FF2B5EF4-FFF2-40B4-BE49-F238E27FC236}">
                <a16:creationId xmlns:a16="http://schemas.microsoft.com/office/drawing/2014/main" id="{D7A0E6FF-B91B-4131-A84D-C0D6639948EC}"/>
              </a:ext>
            </a:extLst>
          </p:cNvPr>
          <p:cNvSpPr/>
          <p:nvPr/>
        </p:nvSpPr>
        <p:spPr>
          <a:xfrm>
            <a:off x="6232497" y="5629269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20" h="31114">
                <a:moveTo>
                  <a:pt x="7024" y="30674"/>
                </a:moveTo>
                <a:lnTo>
                  <a:pt x="45649" y="5699"/>
                </a:lnTo>
                <a:lnTo>
                  <a:pt x="0" y="0"/>
                </a:lnTo>
                <a:lnTo>
                  <a:pt x="7024" y="306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32">
            <a:extLst>
              <a:ext uri="{FF2B5EF4-FFF2-40B4-BE49-F238E27FC236}">
                <a16:creationId xmlns:a16="http://schemas.microsoft.com/office/drawing/2014/main" id="{D6D3FDE5-F4E4-480A-92FE-2D2597754627}"/>
              </a:ext>
            </a:extLst>
          </p:cNvPr>
          <p:cNvSpPr/>
          <p:nvPr/>
        </p:nvSpPr>
        <p:spPr>
          <a:xfrm>
            <a:off x="8770997" y="5649310"/>
            <a:ext cx="31115" cy="21590"/>
          </a:xfrm>
          <a:custGeom>
            <a:avLst/>
            <a:gdLst/>
            <a:ahLst/>
            <a:cxnLst/>
            <a:rect l="l" t="t" r="r" b="b"/>
            <a:pathLst>
              <a:path w="31115" h="21589">
                <a:moveTo>
                  <a:pt x="18499" y="12149"/>
                </a:moveTo>
                <a:lnTo>
                  <a:pt x="27524" y="0"/>
                </a:lnTo>
                <a:lnTo>
                  <a:pt x="0" y="14924"/>
                </a:lnTo>
                <a:lnTo>
                  <a:pt x="30674" y="21174"/>
                </a:lnTo>
                <a:lnTo>
                  <a:pt x="18499" y="12149"/>
                </a:lnTo>
                <a:close/>
              </a:path>
            </a:pathLst>
          </a:custGeom>
          <a:ln w="952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0B9FECF-A4D3-4EAC-B236-73834E9DE1CE}"/>
              </a:ext>
            </a:extLst>
          </p:cNvPr>
          <p:cNvSpPr txBox="1"/>
          <p:nvPr/>
        </p:nvSpPr>
        <p:spPr>
          <a:xfrm>
            <a:off x="6372200" y="5275287"/>
            <a:ext cx="2736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output P’s sum to 1</a:t>
            </a:r>
          </a:p>
        </p:txBody>
      </p:sp>
    </p:spTree>
    <p:extLst>
      <p:ext uri="{BB962C8B-B14F-4D97-AF65-F5344CB8AC3E}">
        <p14:creationId xmlns:p14="http://schemas.microsoft.com/office/powerpoint/2010/main" val="253968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EF7F-2394-45AC-B5A3-4DE8026B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Fully-Connected Neural Network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E90E3-A6EE-4B86-88FA-4DA12AEC4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4927848" cy="5562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i-th</a:t>
                </a:r>
                <a:r>
                  <a:rPr lang="en-US" dirty="0"/>
                  <a:t> layer’s activation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weight matrix,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bias, between (i-1)-</a:t>
                </a:r>
                <a:r>
                  <a:rPr lang="en-US" dirty="0" err="1"/>
                  <a:t>th</a:t>
                </a:r>
                <a:r>
                  <a:rPr lang="en-US" dirty="0"/>
                  <a:t> and </a:t>
                </a:r>
                <a:r>
                  <a:rPr lang="en-US" dirty="0" err="1"/>
                  <a:t>i-th</a:t>
                </a:r>
                <a:r>
                  <a:rPr lang="en-US" dirty="0"/>
                  <a:t> layer</a:t>
                </a:r>
              </a:p>
              <a:p>
                <a:r>
                  <a:rPr lang="en-US" dirty="0"/>
                  <a:t>Number of params to learn at </a:t>
                </a:r>
                <a:r>
                  <a:rPr lang="en-US" dirty="0" err="1"/>
                  <a:t>i-th</a:t>
                </a:r>
                <a:r>
                  <a:rPr lang="en-US" dirty="0"/>
                  <a:t> layer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number of neurons at </a:t>
                </a:r>
                <a:r>
                  <a:rPr lang="en-US" dirty="0" err="1"/>
                  <a:t>i-th</a:t>
                </a:r>
                <a:r>
                  <a:rPr lang="en-US" dirty="0"/>
                  <a:t> layer</a:t>
                </a:r>
              </a:p>
              <a:p>
                <a:r>
                  <a:rPr lang="en-US" dirty="0"/>
                  <a:t>We can stack many hidden layers to form a Deep NN (DNN) if we have enough data and computing power to train it</a:t>
                </a:r>
              </a:p>
              <a:p>
                <a:r>
                  <a:rPr lang="en-US" dirty="0"/>
                  <a:t>The high model capacity of DNN comes from non-linear mappings: hidden units must be followed by a non-linear activation function</a:t>
                </a:r>
              </a:p>
              <a:p>
                <a:pPr lvl="1"/>
                <a:r>
                  <a:rPr lang="en-US" dirty="0"/>
                  <a:t>Without non-linear activation functions, a DNN with many layers can be collapsed into an equivalent single-layer NN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E90E3-A6EE-4B86-88FA-4DA12AEC4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4927848" cy="5562600"/>
              </a:xfrm>
              <a:blipFill>
                <a:blip r:embed="rId2"/>
                <a:stretch>
                  <a:fillRect l="-1485" t="-1864" r="-19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F130-A433-4E21-855B-5355B317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3A95D82-937C-448A-AA6B-2CEF2E28FC7E}"/>
              </a:ext>
            </a:extLst>
          </p:cNvPr>
          <p:cNvSpPr/>
          <p:nvPr/>
        </p:nvSpPr>
        <p:spPr>
          <a:xfrm>
            <a:off x="4885609" y="1988840"/>
            <a:ext cx="4182191" cy="40932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977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B3CF-5080-47A2-A8C7-2FF067EF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Two-Layer NN for Solving XOR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E2C1-8603-4C78-9ABC-9D96BD24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094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NN consists of one input, one hidden, and one output layer, with sigmoid activations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67CE7-9DA1-4482-B2D6-84D50BA9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9599631-D24C-4F5F-BADE-7B58E66B52F0}"/>
              </a:ext>
            </a:extLst>
          </p:cNvPr>
          <p:cNvSpPr/>
          <p:nvPr/>
        </p:nvSpPr>
        <p:spPr>
          <a:xfrm>
            <a:off x="251520" y="2204864"/>
            <a:ext cx="3357843" cy="256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32D62BD-881E-47B8-9714-3D62AC8C7AFE}"/>
              </a:ext>
            </a:extLst>
          </p:cNvPr>
          <p:cNvSpPr/>
          <p:nvPr/>
        </p:nvSpPr>
        <p:spPr>
          <a:xfrm>
            <a:off x="3798055" y="2788140"/>
            <a:ext cx="3912367" cy="3158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A34C8C26-136B-43F9-91F9-98C161217B01}"/>
              </a:ext>
            </a:extLst>
          </p:cNvPr>
          <p:cNvSpPr txBox="1"/>
          <p:nvPr/>
        </p:nvSpPr>
        <p:spPr>
          <a:xfrm>
            <a:off x="7188473" y="3772370"/>
            <a:ext cx="1848485" cy="624205"/>
          </a:xfrm>
          <a:prstGeom prst="rect">
            <a:avLst/>
          </a:prstGeom>
          <a:ln w="9524">
            <a:solidFill>
              <a:srgbClr val="9900FF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80645" marR="248285">
              <a:lnSpc>
                <a:spcPts val="1650"/>
              </a:lnSpc>
              <a:spcBef>
                <a:spcPts val="660"/>
              </a:spcBef>
            </a:pPr>
            <a:r>
              <a:rPr sz="1400" spc="-5" dirty="0">
                <a:latin typeface="Arial"/>
                <a:cs typeface="Arial"/>
              </a:rPr>
              <a:t>2 hidden units with  sigmoid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activations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B83E35A2-E405-4318-9460-C885FA461BE8}"/>
              </a:ext>
            </a:extLst>
          </p:cNvPr>
          <p:cNvSpPr txBox="1"/>
          <p:nvPr/>
        </p:nvSpPr>
        <p:spPr>
          <a:xfrm>
            <a:off x="7063424" y="5081685"/>
            <a:ext cx="1848485" cy="624205"/>
          </a:xfrm>
          <a:prstGeom prst="rect">
            <a:avLst/>
          </a:prstGeom>
          <a:ln w="9524">
            <a:solidFill>
              <a:srgbClr val="0000FF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80645" marR="337185">
              <a:lnSpc>
                <a:spcPts val="1650"/>
              </a:lnSpc>
              <a:spcBef>
                <a:spcPts val="660"/>
              </a:spcBef>
            </a:pPr>
            <a:r>
              <a:rPr sz="1400" spc="-5" dirty="0">
                <a:latin typeface="Arial"/>
                <a:cs typeface="Arial"/>
              </a:rPr>
              <a:t>output unit with  sigmoid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activation</a:t>
            </a:r>
            <a:endParaRPr sz="14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FC56C9B5-4046-4C63-88B0-DC431D07C0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8962368"/>
                  </p:ext>
                </p:extLst>
              </p:nvPr>
            </p:nvGraphicFramePr>
            <p:xfrm>
              <a:off x="1433578" y="4798072"/>
              <a:ext cx="145958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529">
                      <a:extLst>
                        <a:ext uri="{9D8B030D-6E8A-4147-A177-3AD203B41FA5}">
                          <a16:colId xmlns:a16="http://schemas.microsoft.com/office/drawing/2014/main" val="842844758"/>
                        </a:ext>
                      </a:extLst>
                    </a:gridCol>
                    <a:gridCol w="486529">
                      <a:extLst>
                        <a:ext uri="{9D8B030D-6E8A-4147-A177-3AD203B41FA5}">
                          <a16:colId xmlns:a16="http://schemas.microsoft.com/office/drawing/2014/main" val="593196401"/>
                        </a:ext>
                      </a:extLst>
                    </a:gridCol>
                    <a:gridCol w="486529">
                      <a:extLst>
                        <a:ext uri="{9D8B030D-6E8A-4147-A177-3AD203B41FA5}">
                          <a16:colId xmlns:a16="http://schemas.microsoft.com/office/drawing/2014/main" val="3650633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058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797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34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21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3243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FC56C9B5-4046-4C63-88B0-DC431D07C0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8962368"/>
                  </p:ext>
                </p:extLst>
              </p:nvPr>
            </p:nvGraphicFramePr>
            <p:xfrm>
              <a:off x="1433578" y="4798072"/>
              <a:ext cx="145958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529">
                      <a:extLst>
                        <a:ext uri="{9D8B030D-6E8A-4147-A177-3AD203B41FA5}">
                          <a16:colId xmlns:a16="http://schemas.microsoft.com/office/drawing/2014/main" val="842844758"/>
                        </a:ext>
                      </a:extLst>
                    </a:gridCol>
                    <a:gridCol w="486529">
                      <a:extLst>
                        <a:ext uri="{9D8B030D-6E8A-4147-A177-3AD203B41FA5}">
                          <a16:colId xmlns:a16="http://schemas.microsoft.com/office/drawing/2014/main" val="593196401"/>
                        </a:ext>
                      </a:extLst>
                    </a:gridCol>
                    <a:gridCol w="486529">
                      <a:extLst>
                        <a:ext uri="{9D8B030D-6E8A-4147-A177-3AD203B41FA5}">
                          <a16:colId xmlns:a16="http://schemas.microsoft.com/office/drawing/2014/main" val="3650633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1639" r="-205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1639" r="-105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1639" r="-500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6058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101639" r="-205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101639" r="-105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101639" r="-50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97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201639" r="-205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201639" r="-105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201639" r="-50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034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301639" r="-205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301639" r="-105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301639" r="-5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21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401639" r="-205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401639" r="-105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401639" r="-50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2435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299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3609-8A19-4E60-829C-8E630793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868362"/>
          </a:xfrm>
        </p:spPr>
        <p:txBody>
          <a:bodyPr/>
          <a:lstStyle/>
          <a:p>
            <a:r>
              <a:rPr lang="en-US" sz="3600" dirty="0"/>
              <a:t>Binary Classification Metrics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6E65-5BCC-4A72-A004-977D7E8F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143000"/>
            <a:ext cx="5832648" cy="285811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relevant class is considered “positive” in a binary classifier</a:t>
            </a:r>
          </a:p>
          <a:p>
            <a:r>
              <a:rPr lang="en-US" dirty="0"/>
              <a:t>e.g., for a medical test that aims to diagnose people with a certain disease. “Positive” denotes sick (has disease), and “negative” denotes healthy (no disease)</a:t>
            </a:r>
          </a:p>
          <a:p>
            <a:pPr lvl="1"/>
            <a:r>
              <a:rPr lang="en-US" dirty="0"/>
              <a:t>TP: a sick person is diagnosed as sick</a:t>
            </a:r>
          </a:p>
          <a:p>
            <a:pPr lvl="1"/>
            <a:r>
              <a:rPr lang="en-US" dirty="0"/>
              <a:t>TN: a healthy person is diagnosed as healthy</a:t>
            </a:r>
            <a:endParaRPr lang="en-SE" dirty="0"/>
          </a:p>
          <a:p>
            <a:pPr lvl="1"/>
            <a:r>
              <a:rPr lang="en-US" dirty="0"/>
              <a:t>FP: a healthy person is misdiagnosed as sick</a:t>
            </a:r>
            <a:endParaRPr lang="en-SE" dirty="0"/>
          </a:p>
          <a:p>
            <a:pPr lvl="1"/>
            <a:r>
              <a:rPr lang="en-US" dirty="0"/>
              <a:t>FN: a sick person is misdiagnosed as healthy</a:t>
            </a:r>
            <a:endParaRPr lang="en-SE" dirty="0"/>
          </a:p>
          <a:p>
            <a:pPr lvl="1"/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824F1-1892-45A9-BC5A-A524DE9C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4FE5AFF0-6C1A-480B-B6C9-5145B66A91F9}"/>
              </a:ext>
            </a:extLst>
          </p:cNvPr>
          <p:cNvSpPr/>
          <p:nvPr/>
        </p:nvSpPr>
        <p:spPr>
          <a:xfrm>
            <a:off x="5958710" y="879690"/>
            <a:ext cx="3183448" cy="5753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DE99FCFE-76BC-460B-B229-E0F077186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730923"/>
              </p:ext>
            </p:extLst>
          </p:nvPr>
        </p:nvGraphicFramePr>
        <p:xfrm>
          <a:off x="451825" y="3953692"/>
          <a:ext cx="2711180" cy="159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649">
                <a:tc rowSpan="2" gridSpan="2"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178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Prediction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2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Positives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Negatives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87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6210" marR="80010" indent="-64135">
                        <a:lnSpc>
                          <a:spcPts val="1120"/>
                        </a:lnSpc>
                        <a:spcBef>
                          <a:spcPts val="88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Ground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Truth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Positives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 marR="122555" algn="ctr">
                        <a:lnSpc>
                          <a:spcPts val="1120"/>
                        </a:lnSpc>
                        <a:spcBef>
                          <a:spcPts val="57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True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positive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(TP)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97790" algn="ctr">
                        <a:lnSpc>
                          <a:spcPts val="1120"/>
                        </a:lnSpc>
                        <a:spcBef>
                          <a:spcPts val="54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False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negative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(FN)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Negatives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90805" indent="-635" algn="ctr">
                        <a:lnSpc>
                          <a:spcPts val="1120"/>
                        </a:lnSpc>
                        <a:spcBef>
                          <a:spcPts val="4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False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positives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(FP)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5">
            <a:extLst>
              <a:ext uri="{FF2B5EF4-FFF2-40B4-BE49-F238E27FC236}">
                <a16:creationId xmlns:a16="http://schemas.microsoft.com/office/drawing/2014/main" id="{6579E87B-B54B-4762-9752-7C9CC7CC14A8}"/>
              </a:ext>
            </a:extLst>
          </p:cNvPr>
          <p:cNvSpPr/>
          <p:nvPr/>
        </p:nvSpPr>
        <p:spPr>
          <a:xfrm>
            <a:off x="1753572" y="4474016"/>
            <a:ext cx="692150" cy="1358265"/>
          </a:xfrm>
          <a:custGeom>
            <a:avLst/>
            <a:gdLst/>
            <a:ahLst/>
            <a:cxnLst/>
            <a:rect l="l" t="t" r="r" b="b"/>
            <a:pathLst>
              <a:path w="692150" h="1358264">
                <a:moveTo>
                  <a:pt x="0" y="1185147"/>
                </a:moveTo>
                <a:lnTo>
                  <a:pt x="327434" y="1185147"/>
                </a:lnTo>
                <a:lnTo>
                  <a:pt x="327434" y="1332872"/>
                </a:lnTo>
                <a:lnTo>
                  <a:pt x="308676" y="1332872"/>
                </a:lnTo>
                <a:lnTo>
                  <a:pt x="346049" y="1357797"/>
                </a:lnTo>
                <a:lnTo>
                  <a:pt x="383421" y="1332872"/>
                </a:lnTo>
                <a:lnTo>
                  <a:pt x="364664" y="1332872"/>
                </a:lnTo>
                <a:lnTo>
                  <a:pt x="364664" y="1185147"/>
                </a:lnTo>
                <a:lnTo>
                  <a:pt x="692098" y="1185147"/>
                </a:lnTo>
                <a:lnTo>
                  <a:pt x="692098" y="0"/>
                </a:lnTo>
                <a:lnTo>
                  <a:pt x="0" y="0"/>
                </a:lnTo>
                <a:lnTo>
                  <a:pt x="0" y="1185147"/>
                </a:lnTo>
                <a:close/>
              </a:path>
            </a:pathLst>
          </a:custGeom>
          <a:ln w="3599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89991D35-EB00-4126-8328-78FD937D3748}"/>
              </a:ext>
            </a:extLst>
          </p:cNvPr>
          <p:cNvSpPr/>
          <p:nvPr/>
        </p:nvSpPr>
        <p:spPr>
          <a:xfrm>
            <a:off x="1792222" y="4513591"/>
            <a:ext cx="1525905" cy="537845"/>
          </a:xfrm>
          <a:custGeom>
            <a:avLst/>
            <a:gdLst/>
            <a:ahLst/>
            <a:cxnLst/>
            <a:rect l="l" t="t" r="r" b="b"/>
            <a:pathLst>
              <a:path w="1525904" h="537845">
                <a:moveTo>
                  <a:pt x="1525496" y="268649"/>
                </a:moveTo>
                <a:lnTo>
                  <a:pt x="1506146" y="239624"/>
                </a:lnTo>
                <a:lnTo>
                  <a:pt x="1506146" y="256549"/>
                </a:lnTo>
                <a:lnTo>
                  <a:pt x="1411472" y="256549"/>
                </a:lnTo>
                <a:lnTo>
                  <a:pt x="1411472" y="0"/>
                </a:lnTo>
                <a:lnTo>
                  <a:pt x="0" y="0"/>
                </a:lnTo>
                <a:lnTo>
                  <a:pt x="0" y="537298"/>
                </a:lnTo>
                <a:lnTo>
                  <a:pt x="1411472" y="537298"/>
                </a:lnTo>
                <a:lnTo>
                  <a:pt x="1411472" y="280749"/>
                </a:lnTo>
                <a:lnTo>
                  <a:pt x="1506146" y="280749"/>
                </a:lnTo>
                <a:lnTo>
                  <a:pt x="1506146" y="297674"/>
                </a:lnTo>
                <a:lnTo>
                  <a:pt x="1525496" y="268649"/>
                </a:lnTo>
                <a:close/>
              </a:path>
            </a:pathLst>
          </a:custGeom>
          <a:ln w="359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828655-15A2-453D-8080-4B8FC7F66A5B}"/>
                  </a:ext>
                </a:extLst>
              </p:cNvPr>
              <p:cNvSpPr txBox="1"/>
              <p:nvPr/>
            </p:nvSpPr>
            <p:spPr>
              <a:xfrm>
                <a:off x="3237532" y="5800385"/>
                <a:ext cx="3097515" cy="616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828655-15A2-453D-8080-4B8FC7F66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532" y="5800385"/>
                <a:ext cx="3097515" cy="616707"/>
              </a:xfrm>
              <a:prstGeom prst="rect">
                <a:avLst/>
              </a:prstGeom>
              <a:blipFill>
                <a:blip r:embed="rId3"/>
                <a:stretch>
                  <a:fillRect l="-15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4FB8C19-0235-4BB1-A2C9-A0D04C3BBF4C}"/>
              </a:ext>
            </a:extLst>
          </p:cNvPr>
          <p:cNvSpPr/>
          <p:nvPr/>
        </p:nvSpPr>
        <p:spPr bwMode="auto">
          <a:xfrm>
            <a:off x="1753572" y="4474016"/>
            <a:ext cx="1409433" cy="1070095"/>
          </a:xfrm>
          <a:prstGeom prst="rect">
            <a:avLst/>
          </a:prstGeom>
          <a:noFill/>
          <a:ln w="25400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3F8A6E-382C-4BC7-88F2-73AB3FBEAF88}"/>
              </a:ext>
            </a:extLst>
          </p:cNvPr>
          <p:cNvCxnSpPr>
            <a:cxnSpLocks/>
          </p:cNvCxnSpPr>
          <p:nvPr/>
        </p:nvCxnSpPr>
        <p:spPr bwMode="auto">
          <a:xfrm>
            <a:off x="3185291" y="5602918"/>
            <a:ext cx="234581" cy="229363"/>
          </a:xfrm>
          <a:prstGeom prst="straightConnector1">
            <a:avLst/>
          </a:prstGeom>
          <a:noFill/>
          <a:ln w="57150" cap="flat" cmpd="sng" algn="ctr">
            <a:solidFill>
              <a:srgbClr val="996633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169D95-6592-427F-9232-CF520C28DDAE}"/>
                  </a:ext>
                </a:extLst>
              </p:cNvPr>
              <p:cNvSpPr txBox="1"/>
              <p:nvPr/>
            </p:nvSpPr>
            <p:spPr>
              <a:xfrm>
                <a:off x="3356777" y="4433307"/>
                <a:ext cx="1857496" cy="616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169D95-6592-427F-9232-CF520C28D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777" y="4433307"/>
                <a:ext cx="1857496" cy="616707"/>
              </a:xfrm>
              <a:prstGeom prst="rect">
                <a:avLst/>
              </a:prstGeom>
              <a:blipFill>
                <a:blip r:embed="rId4"/>
                <a:stretch>
                  <a:fillRect l="-29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E83C77-29D0-4AF1-B582-F83DB1676C35}"/>
                  </a:ext>
                </a:extLst>
              </p:cNvPr>
              <p:cNvSpPr txBox="1"/>
              <p:nvPr/>
            </p:nvSpPr>
            <p:spPr>
              <a:xfrm>
                <a:off x="846627" y="5913328"/>
                <a:ext cx="2141227" cy="616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E83C77-29D0-4AF1-B582-F83DB1676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27" y="5913328"/>
                <a:ext cx="2141227" cy="616707"/>
              </a:xfrm>
              <a:prstGeom prst="rect">
                <a:avLst/>
              </a:prstGeom>
              <a:blipFill>
                <a:blip r:embed="rId5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257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BD43-ED20-4C21-93F8-911F87A0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F795C-08EA-44D6-8C7A-E81D8EFC2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459" y="1146296"/>
                <a:ext cx="8229600" cy="2714752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Binary classification results typically depend on a parameter (</a:t>
                </a:r>
                <a:r>
                  <a:rPr lang="en-US" dirty="0" err="1"/>
                  <a:t>eg.</a:t>
                </a:r>
                <a:r>
                  <a:rPr lang="en-US" dirty="0"/>
                  <a:t> decision threshold) whose value impacts precision and recall.</a:t>
                </a:r>
              </a:p>
              <a:p>
                <a:r>
                  <a:rPr lang="en-US" dirty="0"/>
                  <a:t>Receiver Operating Curve (ROC curve):</a:t>
                </a:r>
              </a:p>
              <a:p>
                <a:pPr lvl="1"/>
                <a:r>
                  <a:rPr lang="en-US" dirty="0"/>
                  <a:t>x-axis: False Positive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r>
                  <a:rPr lang="en-US" dirty="0"/>
                  <a:t> = recall</a:t>
                </a:r>
              </a:p>
              <a:p>
                <a:pPr lvl="1"/>
                <a:r>
                  <a:rPr lang="en-US" dirty="0"/>
                  <a:t>y-axis: True Positive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ideal ROC curve: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Moving the decision threshold will cause FPR and TPR to move in the same direction</a:t>
                </a:r>
              </a:p>
              <a:p>
                <a:pPr lvl="1"/>
                <a:r>
                  <a:rPr lang="en-US" dirty="0"/>
                  <a:t>e.g., a medical test that sets a high threshold for positive diagnosis will have both low FPR and low TPR, and vice versa</a:t>
                </a:r>
              </a:p>
              <a:p>
                <a:pPr lvl="1"/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F795C-08EA-44D6-8C7A-E81D8EFC2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459" y="1146296"/>
                <a:ext cx="8229600" cy="2714752"/>
              </a:xfrm>
              <a:blipFill>
                <a:blip r:embed="rId2"/>
                <a:stretch>
                  <a:fillRect l="-519" t="-3146" r="-11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904D6-A80B-4D52-8242-BDA35514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50E4BDE-5EDE-4C12-8D3D-38B14C4E5D93}"/>
              </a:ext>
            </a:extLst>
          </p:cNvPr>
          <p:cNvSpPr/>
          <p:nvPr/>
        </p:nvSpPr>
        <p:spPr>
          <a:xfrm>
            <a:off x="2987824" y="3753775"/>
            <a:ext cx="3168352" cy="3014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88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6F88-E062-4ACF-8E1F-8CC4B179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for Multi-Class Classification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46A-ED18-442A-9694-3B74DC46C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 special case of multi-class classification: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8CF38-CE45-46D8-9659-C5387326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29082BE-D042-45E1-911D-14A1CC3EA37C}"/>
              </a:ext>
            </a:extLst>
          </p:cNvPr>
          <p:cNvSpPr/>
          <p:nvPr/>
        </p:nvSpPr>
        <p:spPr>
          <a:xfrm>
            <a:off x="281054" y="2603737"/>
            <a:ext cx="3275990" cy="1371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F2212289-56DB-428A-8842-3775BE06D7C4}"/>
              </a:ext>
            </a:extLst>
          </p:cNvPr>
          <p:cNvSpPr/>
          <p:nvPr/>
        </p:nvSpPr>
        <p:spPr>
          <a:xfrm>
            <a:off x="2037473" y="2603724"/>
            <a:ext cx="1304290" cy="625475"/>
          </a:xfrm>
          <a:custGeom>
            <a:avLst/>
            <a:gdLst/>
            <a:ahLst/>
            <a:cxnLst/>
            <a:rect l="l" t="t" r="r" b="b"/>
            <a:pathLst>
              <a:path w="1304289" h="625475">
                <a:moveTo>
                  <a:pt x="0" y="0"/>
                </a:moveTo>
                <a:lnTo>
                  <a:pt x="1304097" y="0"/>
                </a:lnTo>
                <a:lnTo>
                  <a:pt x="1304097" y="625198"/>
                </a:lnTo>
                <a:lnTo>
                  <a:pt x="0" y="625198"/>
                </a:lnTo>
                <a:lnTo>
                  <a:pt x="0" y="0"/>
                </a:lnTo>
                <a:close/>
              </a:path>
            </a:pathLst>
          </a:custGeom>
          <a:ln w="359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3B8FE19-AF95-4D44-BD7F-8C4018F2CF74}"/>
              </a:ext>
            </a:extLst>
          </p:cNvPr>
          <p:cNvSpPr/>
          <p:nvPr/>
        </p:nvSpPr>
        <p:spPr>
          <a:xfrm>
            <a:off x="1818649" y="3328273"/>
            <a:ext cx="1705610" cy="727075"/>
          </a:xfrm>
          <a:custGeom>
            <a:avLst/>
            <a:gdLst/>
            <a:ahLst/>
            <a:cxnLst/>
            <a:rect l="l" t="t" r="r" b="b"/>
            <a:pathLst>
              <a:path w="1705610" h="727075">
                <a:moveTo>
                  <a:pt x="0" y="0"/>
                </a:moveTo>
                <a:lnTo>
                  <a:pt x="1705196" y="0"/>
                </a:lnTo>
                <a:lnTo>
                  <a:pt x="1705196" y="726598"/>
                </a:lnTo>
                <a:lnTo>
                  <a:pt x="0" y="726598"/>
                </a:lnTo>
                <a:lnTo>
                  <a:pt x="0" y="0"/>
                </a:lnTo>
                <a:close/>
              </a:path>
            </a:pathLst>
          </a:custGeom>
          <a:ln w="359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6C5FDD98-1671-4DBF-B67A-D4F1EADC5B18}"/>
              </a:ext>
            </a:extLst>
          </p:cNvPr>
          <p:cNvSpPr/>
          <p:nvPr/>
        </p:nvSpPr>
        <p:spPr>
          <a:xfrm>
            <a:off x="1842474" y="3328273"/>
            <a:ext cx="1629410" cy="678180"/>
          </a:xfrm>
          <a:custGeom>
            <a:avLst/>
            <a:gdLst/>
            <a:ahLst/>
            <a:cxnLst/>
            <a:rect l="l" t="t" r="r" b="b"/>
            <a:pathLst>
              <a:path w="1629410" h="678180">
                <a:moveTo>
                  <a:pt x="0" y="0"/>
                </a:moveTo>
                <a:lnTo>
                  <a:pt x="1628996" y="0"/>
                </a:lnTo>
                <a:lnTo>
                  <a:pt x="1628996" y="677698"/>
                </a:lnTo>
                <a:lnTo>
                  <a:pt x="0" y="677698"/>
                </a:lnTo>
                <a:lnTo>
                  <a:pt x="0" y="0"/>
                </a:lnTo>
                <a:close/>
              </a:path>
            </a:pathLst>
          </a:custGeom>
          <a:ln w="359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8A2B97B1-7564-4FB2-A7B3-4336183EE1FA}"/>
              </a:ext>
            </a:extLst>
          </p:cNvPr>
          <p:cNvSpPr/>
          <p:nvPr/>
        </p:nvSpPr>
        <p:spPr>
          <a:xfrm>
            <a:off x="4135419" y="2823324"/>
            <a:ext cx="1111250" cy="998855"/>
          </a:xfrm>
          <a:custGeom>
            <a:avLst/>
            <a:gdLst/>
            <a:ahLst/>
            <a:cxnLst/>
            <a:rect l="l" t="t" r="r" b="b"/>
            <a:pathLst>
              <a:path w="1111250" h="998855">
                <a:moveTo>
                  <a:pt x="0" y="249599"/>
                </a:moveTo>
                <a:lnTo>
                  <a:pt x="611998" y="249599"/>
                </a:lnTo>
                <a:lnTo>
                  <a:pt x="611998" y="0"/>
                </a:lnTo>
                <a:lnTo>
                  <a:pt x="1111197" y="499198"/>
                </a:lnTo>
                <a:lnTo>
                  <a:pt x="611998" y="998397"/>
                </a:lnTo>
                <a:lnTo>
                  <a:pt x="611998" y="748798"/>
                </a:lnTo>
                <a:lnTo>
                  <a:pt x="0" y="748798"/>
                </a:lnTo>
                <a:lnTo>
                  <a:pt x="0" y="249599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A6C7CFDD-BFEF-4EFC-9236-4B051485A665}"/>
              </a:ext>
            </a:extLst>
          </p:cNvPr>
          <p:cNvSpPr txBox="1"/>
          <p:nvPr/>
        </p:nvSpPr>
        <p:spPr>
          <a:xfrm>
            <a:off x="4301672" y="3210634"/>
            <a:ext cx="5295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Binary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21" name="object 8">
            <a:extLst>
              <a:ext uri="{FF2B5EF4-FFF2-40B4-BE49-F238E27FC236}">
                <a16:creationId xmlns:a16="http://schemas.microsoft.com/office/drawing/2014/main" id="{3079BB53-542C-4E60-916F-FCA1BCD78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32521"/>
              </p:ext>
            </p:extLst>
          </p:nvPr>
        </p:nvGraphicFramePr>
        <p:xfrm>
          <a:off x="-16835" y="4331721"/>
          <a:ext cx="3908440" cy="1533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649">
                <a:tc rowSpan="2" gridSpan="2"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Prediction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4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1935" marR="166370" indent="-64135">
                        <a:lnSpc>
                          <a:spcPts val="1120"/>
                        </a:lnSpc>
                        <a:spcBef>
                          <a:spcPts val="72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Ground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Truth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x(1,1)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x(1,2)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x(1,3)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x(2,1)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x(2,2)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x(2,3)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x(3,1)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x(3,2)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x(3,3)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object 9">
            <a:extLst>
              <a:ext uri="{FF2B5EF4-FFF2-40B4-BE49-F238E27FC236}">
                <a16:creationId xmlns:a16="http://schemas.microsoft.com/office/drawing/2014/main" id="{E75D46C1-A349-4FCA-A84B-FC685443C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29451"/>
              </p:ext>
            </p:extLst>
          </p:nvPr>
        </p:nvGraphicFramePr>
        <p:xfrm>
          <a:off x="5335429" y="4293096"/>
          <a:ext cx="3533217" cy="1611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199">
                <a:tc rowSpan="2" gridSpan="2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Prediction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4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Positives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negative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7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8285" marR="172720" indent="-64135">
                        <a:lnSpc>
                          <a:spcPts val="1120"/>
                        </a:lnSpc>
                        <a:spcBef>
                          <a:spcPts val="82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Ground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Truth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Positives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32740" marR="80645" indent="-240029">
                        <a:lnSpc>
                          <a:spcPts val="112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positive  (TP)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11454" marR="203835" algn="ctr">
                        <a:lnSpc>
                          <a:spcPts val="1120"/>
                        </a:lnSpc>
                        <a:spcBef>
                          <a:spcPts val="49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False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negative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(FN)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Negative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28295" marR="24130" indent="-296545">
                        <a:lnSpc>
                          <a:spcPts val="112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positives  (FP)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24485" marR="55880" indent="-261620">
                        <a:lnSpc>
                          <a:spcPts val="112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negative  (TN)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bject 10">
            <a:extLst>
              <a:ext uri="{FF2B5EF4-FFF2-40B4-BE49-F238E27FC236}">
                <a16:creationId xmlns:a16="http://schemas.microsoft.com/office/drawing/2014/main" id="{B9868EAA-A28F-46B8-9709-31BFAFA433C1}"/>
              </a:ext>
            </a:extLst>
          </p:cNvPr>
          <p:cNvSpPr/>
          <p:nvPr/>
        </p:nvSpPr>
        <p:spPr>
          <a:xfrm>
            <a:off x="5492591" y="2946919"/>
            <a:ext cx="3275993" cy="751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19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BDD8-CE80-42B4-8FAD-E1295CA2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Image Classification Problem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6773-9EA6-4F94-B2B7-424A63339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295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color image is represented as 3D arrays of numbers, with integers between [0, 255] denoting pixel intensities.</a:t>
            </a:r>
          </a:p>
          <a:p>
            <a:pPr lvl="1"/>
            <a:r>
              <a:rPr lang="en-US" dirty="0"/>
              <a:t>e.g. 300x100x3 (3 color channels, e.g., RGB)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49320-297C-4E17-A48E-257EA324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4E01168-6FFF-4EE7-AC7D-7840D61B8B43}"/>
              </a:ext>
            </a:extLst>
          </p:cNvPr>
          <p:cNvSpPr/>
          <p:nvPr/>
        </p:nvSpPr>
        <p:spPr>
          <a:xfrm>
            <a:off x="2051720" y="2924944"/>
            <a:ext cx="5143489" cy="3590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743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3D3A-C89B-4CBB-8CEF-3CA39954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ML Approach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4102-7809-4FAD-8C9E-4A8D2E018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61592"/>
          </a:xfrm>
        </p:spPr>
        <p:txBody>
          <a:bodyPr/>
          <a:lstStyle/>
          <a:p>
            <a:r>
              <a:rPr lang="en-US" dirty="0"/>
              <a:t>Collect a dataset of images and labels</a:t>
            </a:r>
          </a:p>
          <a:p>
            <a:r>
              <a:rPr lang="en-US" dirty="0"/>
              <a:t>Use Machine Learning to train an image classifier</a:t>
            </a:r>
          </a:p>
          <a:p>
            <a:r>
              <a:rPr lang="en-US" dirty="0"/>
              <a:t>Evaluate the classifier on test images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C4F1D-2821-4BEF-9FFD-B2025203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21FF0E3-E293-4DDE-B091-49C8D5E56507}"/>
              </a:ext>
            </a:extLst>
          </p:cNvPr>
          <p:cNvSpPr/>
          <p:nvPr/>
        </p:nvSpPr>
        <p:spPr>
          <a:xfrm>
            <a:off x="4283968" y="3928979"/>
            <a:ext cx="4704990" cy="2170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ECC199F3-7C9F-4B8A-99AB-F194875468F8}"/>
              </a:ext>
            </a:extLst>
          </p:cNvPr>
          <p:cNvSpPr txBox="1"/>
          <p:nvPr/>
        </p:nvSpPr>
        <p:spPr>
          <a:xfrm>
            <a:off x="4308877" y="3614472"/>
            <a:ext cx="17627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Example training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E9A28CCA-9598-4D6A-BA12-027F0A6A6FEA}"/>
              </a:ext>
            </a:extLst>
          </p:cNvPr>
          <p:cNvSpPr/>
          <p:nvPr/>
        </p:nvSpPr>
        <p:spPr>
          <a:xfrm>
            <a:off x="210397" y="3928977"/>
            <a:ext cx="3634717" cy="17259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E1B19F7C-4028-41C0-90F6-A912E3EAE7B4}"/>
              </a:ext>
            </a:extLst>
          </p:cNvPr>
          <p:cNvSpPr/>
          <p:nvPr/>
        </p:nvSpPr>
        <p:spPr>
          <a:xfrm>
            <a:off x="205635" y="3924209"/>
            <a:ext cx="3644265" cy="1736089"/>
          </a:xfrm>
          <a:custGeom>
            <a:avLst/>
            <a:gdLst/>
            <a:ahLst/>
            <a:cxnLst/>
            <a:rect l="l" t="t" r="r" b="b"/>
            <a:pathLst>
              <a:path w="3644265" h="1736089">
                <a:moveTo>
                  <a:pt x="0" y="0"/>
                </a:moveTo>
                <a:lnTo>
                  <a:pt x="3644233" y="0"/>
                </a:lnTo>
                <a:lnTo>
                  <a:pt x="3644233" y="1735489"/>
                </a:lnTo>
                <a:lnTo>
                  <a:pt x="0" y="173548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556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2016-0550-46B1-8699-CC5D4648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Taxonomy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4724-CC96-4B77-B285-C82785957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791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Supervised Learning:	</a:t>
            </a:r>
          </a:p>
          <a:p>
            <a:pPr lvl="1"/>
            <a:r>
              <a:rPr lang="en-US" dirty="0"/>
              <a:t>The system is presented with example inputs and their desired outputs, given by a “teacher”, and the goal is to learn a general rule that maps inputs to outputs.</a:t>
            </a:r>
          </a:p>
          <a:p>
            <a:pPr lvl="2"/>
            <a:r>
              <a:rPr lang="en-US" altLang="zh-CN" dirty="0"/>
              <a:t>Classification (cat or dog?)</a:t>
            </a:r>
          </a:p>
          <a:p>
            <a:pPr lvl="2"/>
            <a:r>
              <a:rPr lang="en-US" altLang="zh-CN" dirty="0"/>
              <a:t>Regression (housing price next year?)</a:t>
            </a:r>
          </a:p>
          <a:p>
            <a:r>
              <a:rPr lang="en-US" dirty="0"/>
              <a:t>Unsupervised Learning:</a:t>
            </a:r>
          </a:p>
          <a:p>
            <a:pPr lvl="1"/>
            <a:r>
              <a:rPr lang="en-US" dirty="0"/>
              <a:t>No labels are given to the learning algorithm, leaving it on its own to find structure in its input. Unsupervised learning can be a goal in itself (discovering hidden patterns in data) or a means towards an end (feature learning).</a:t>
            </a:r>
          </a:p>
          <a:p>
            <a:pPr lvl="2"/>
            <a:r>
              <a:rPr lang="en-US" dirty="0"/>
              <a:t>Parametric UL (e.g., Gaussian Mixture Models)</a:t>
            </a:r>
          </a:p>
          <a:p>
            <a:pPr lvl="2"/>
            <a:r>
              <a:rPr lang="en-US" dirty="0"/>
              <a:t>Non-parametric UL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04775-350A-4154-A04E-986C9960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924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615A-FF3D-459C-82D2-0F1FA744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Method: Nearest Neighbor Classifier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6F3FF1-EF3F-4940-BD4C-B4B2E2F5A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399"/>
                <a:ext cx="8229600" cy="310555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Training: </a:t>
                </a:r>
                <a:r>
                  <a:rPr lang="en-US" sz="3200" spc="-5" dirty="0">
                    <a:latin typeface="Arial"/>
                    <a:cs typeface="Arial"/>
                  </a:rPr>
                  <a:t>record all training data and their</a:t>
                </a:r>
                <a:r>
                  <a:rPr lang="en-US" sz="3200" spc="-15" dirty="0">
                    <a:latin typeface="Arial"/>
                    <a:cs typeface="Arial"/>
                  </a:rPr>
                  <a:t> </a:t>
                </a:r>
                <a:r>
                  <a:rPr lang="en-US" sz="3200" spc="-5" dirty="0">
                    <a:latin typeface="Arial"/>
                    <a:cs typeface="Arial"/>
                  </a:rPr>
                  <a:t>labels</a:t>
                </a:r>
              </a:p>
              <a:p>
                <a:r>
                  <a:rPr lang="en-US" spc="-5" dirty="0">
                    <a:latin typeface="Arial"/>
                    <a:cs typeface="Arial"/>
                  </a:rPr>
                  <a:t>Prediction: predict the label of the most similar training image, measured with a distance metric (L1, L2,…)</a:t>
                </a:r>
              </a:p>
              <a:p>
                <a:pPr lvl="1"/>
                <a:r>
                  <a:rPr lang="en-US" spc="-5" dirty="0">
                    <a:latin typeface="Arial"/>
                    <a:cs typeface="Arial"/>
                  </a:rPr>
                  <a:t>L1 distance between 2 images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pc="-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naryPr>
                      <m:sub>
                        <m:r>
                          <a:rPr lang="en-US" b="0" i="1" spc="-5" smtClean="0">
                            <a:latin typeface="Cambria Math" panose="02040503050406030204" pitchFamily="18" charset="0"/>
                            <a:cs typeface="Arial"/>
                          </a:rPr>
                          <m:t>𝑝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pc="-5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pc="-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SupPr>
                              <m:e>
                                <m:r>
                                  <a:rPr lang="en-US" b="0" i="1" spc="-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pc="-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pc="-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𝑝</m:t>
                                </m:r>
                              </m:sup>
                            </m:sSubSup>
                            <m:r>
                              <a:rPr lang="en-US" b="0" i="1" spc="-5" smtClean="0">
                                <a:latin typeface="Cambria Math" panose="02040503050406030204" pitchFamily="18" charset="0"/>
                                <a:cs typeface="Arial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 spc="-5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SupPr>
                              <m:e>
                                <m:r>
                                  <a:rPr lang="en-US" i="1" spc="-5">
                                    <a:latin typeface="Cambria Math" panose="02040503050406030204" pitchFamily="18" charset="0"/>
                                    <a:cs typeface="Arial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b="0" i="1" spc="-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 spc="-5">
                                    <a:latin typeface="Cambria Math" panose="02040503050406030204" pitchFamily="18" charset="0"/>
                                    <a:cs typeface="Arial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en-US" spc="-5" dirty="0">
                    <a:latin typeface="Arial"/>
                    <a:cs typeface="Arial"/>
                  </a:rPr>
                  <a:t> (fig below)</a:t>
                </a:r>
              </a:p>
              <a:p>
                <a:pPr lvl="1"/>
                <a:r>
                  <a:rPr lang="en-US" spc="-5" dirty="0">
                    <a:latin typeface="Arial"/>
                    <a:cs typeface="Arial"/>
                  </a:rPr>
                  <a:t>L2 distance between 2 images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pc="-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pc="-5" smtClean="0"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naryPr>
                          <m:sub>
                            <m:r>
                              <a:rPr lang="en-US" b="0" i="1" spc="-5" smtClean="0">
                                <a:latin typeface="Cambria Math" panose="02040503050406030204" pitchFamily="18" charset="0"/>
                                <a:cs typeface="Arial"/>
                              </a:rPr>
                              <m:t>𝑝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pc="-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pc="-5" smtClean="0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 spc="-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spc="-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 spc="-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 spc="-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𝑝</m:t>
                                        </m:r>
                                      </m:sup>
                                    </m:sSubSup>
                                    <m:r>
                                      <a:rPr lang="en-US" i="1" spc="-5">
                                        <a:latin typeface="Cambria Math" panose="02040503050406030204" pitchFamily="18" charset="0"/>
                                        <a:cs typeface="Arial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i="1" spc="-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spc="-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i="1" spc="-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 spc="-5">
                                            <a:latin typeface="Cambria Math" panose="02040503050406030204" pitchFamily="18" charset="0"/>
                                            <a:cs typeface="Arial"/>
                                          </a:rPr>
                                          <m:t>𝑝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b="0" i="1" spc="-5" smtClean="0">
                                    <a:latin typeface="Cambria Math" panose="02040503050406030204" pitchFamily="18" charset="0"/>
                                    <a:cs typeface="Arial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pc="-5" dirty="0">
                  <a:latin typeface="Arial"/>
                  <a:cs typeface="Arial"/>
                </a:endParaRPr>
              </a:p>
              <a:p>
                <a:pPr lvl="1"/>
                <a:endParaRPr lang="en-US" spc="-5" dirty="0">
                  <a:latin typeface="Arial"/>
                  <a:cs typeface="Arial"/>
                </a:endParaRPr>
              </a:p>
              <a:p>
                <a:endParaRPr lang="en-US" sz="3200" dirty="0">
                  <a:latin typeface="Arial"/>
                  <a:cs typeface="Arial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6F3FF1-EF3F-4940-BD4C-B4B2E2F5A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399"/>
                <a:ext cx="8229600" cy="3105551"/>
              </a:xfrm>
              <a:blipFill>
                <a:blip r:embed="rId2"/>
                <a:stretch>
                  <a:fillRect l="-1259" t="-29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9B39D-2D6C-4B45-AE54-200B6626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EA3A2A2-E37B-4DD7-85D8-82BEC998CBA0}"/>
              </a:ext>
            </a:extLst>
          </p:cNvPr>
          <p:cNvSpPr/>
          <p:nvPr/>
        </p:nvSpPr>
        <p:spPr>
          <a:xfrm>
            <a:off x="161521" y="4221088"/>
            <a:ext cx="8820957" cy="2513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03A820D-D0C0-4FDB-A40F-1798B42F57D2}"/>
              </a:ext>
            </a:extLst>
          </p:cNvPr>
          <p:cNvSpPr txBox="1"/>
          <p:nvPr/>
        </p:nvSpPr>
        <p:spPr>
          <a:xfrm>
            <a:off x="8172330" y="5353098"/>
            <a:ext cx="32258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add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099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1CEF-E464-4D89-B09A-8519EA60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Code for Nearest Neighbor Classifier</a:t>
            </a:r>
            <a:endParaRPr lang="en-SE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7DDA0-FF9F-4006-BAF7-64C14E09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43D501A-D73F-4A84-A9FE-D601CDC4783B}"/>
              </a:ext>
            </a:extLst>
          </p:cNvPr>
          <p:cNvSpPr/>
          <p:nvPr/>
        </p:nvSpPr>
        <p:spPr>
          <a:xfrm>
            <a:off x="755576" y="1007441"/>
            <a:ext cx="7488832" cy="57670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7A2E-9A22-478D-BFDF-BA9CCA5AF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385" y="1441621"/>
            <a:ext cx="5480063" cy="8683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/>
              <a:t>Not practical, since prediction time grows linearly with training dataset size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623376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21F54-DE82-4014-8665-0B5CA05B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(KNN)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DD86-71C4-4B12-9393-F3AD52279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6159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Find the k nearest images, have them vote on the label</a:t>
            </a:r>
          </a:p>
          <a:p>
            <a:r>
              <a:rPr lang="en-US" dirty="0"/>
              <a:t>A practical and widely-used technique</a:t>
            </a:r>
          </a:p>
          <a:p>
            <a:r>
              <a:rPr lang="en-US" dirty="0"/>
              <a:t>Hyper-parameters: the distance metric (L1, L2…), neighbor size k need to be tuned for each problem.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4EE19-632F-44D6-BA16-2133D522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836051D-91B5-4251-B1C9-A4F545035C44}"/>
              </a:ext>
            </a:extLst>
          </p:cNvPr>
          <p:cNvSpPr/>
          <p:nvPr/>
        </p:nvSpPr>
        <p:spPr>
          <a:xfrm>
            <a:off x="142880" y="4131233"/>
            <a:ext cx="2820094" cy="18597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F4D679C-26DC-4686-A3E6-9DC5795DEA8A}"/>
              </a:ext>
            </a:extLst>
          </p:cNvPr>
          <p:cNvSpPr txBox="1"/>
          <p:nvPr/>
        </p:nvSpPr>
        <p:spPr>
          <a:xfrm>
            <a:off x="1098423" y="3789040"/>
            <a:ext cx="8509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the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D9ED8633-4305-4A92-A664-48758028F04A}"/>
              </a:ext>
            </a:extLst>
          </p:cNvPr>
          <p:cNvSpPr/>
          <p:nvPr/>
        </p:nvSpPr>
        <p:spPr>
          <a:xfrm>
            <a:off x="3103024" y="4131233"/>
            <a:ext cx="2817619" cy="1855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6D48743-8D6D-4612-8516-6F6FA6385302}"/>
              </a:ext>
            </a:extLst>
          </p:cNvPr>
          <p:cNvSpPr txBox="1"/>
          <p:nvPr/>
        </p:nvSpPr>
        <p:spPr>
          <a:xfrm>
            <a:off x="3857689" y="3789040"/>
            <a:ext cx="13081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NN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classifier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0360CBF-342C-420C-9019-33B50EB98ED4}"/>
              </a:ext>
            </a:extLst>
          </p:cNvPr>
          <p:cNvSpPr/>
          <p:nvPr/>
        </p:nvSpPr>
        <p:spPr>
          <a:xfrm>
            <a:off x="6084168" y="4131233"/>
            <a:ext cx="2820094" cy="1855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2A2C24B-C0C8-496C-84B7-73D6977C3B10}"/>
              </a:ext>
            </a:extLst>
          </p:cNvPr>
          <p:cNvSpPr txBox="1"/>
          <p:nvPr/>
        </p:nvSpPr>
        <p:spPr>
          <a:xfrm>
            <a:off x="6738406" y="3794260"/>
            <a:ext cx="151130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5-NN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classifier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15D07F02-D943-4F86-B645-BF4EA473825C}"/>
              </a:ext>
            </a:extLst>
          </p:cNvPr>
          <p:cNvSpPr txBox="1"/>
          <p:nvPr/>
        </p:nvSpPr>
        <p:spPr>
          <a:xfrm>
            <a:off x="4202887" y="6321564"/>
            <a:ext cx="46285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  <a:hlinkClick r:id="rId5"/>
              </a:rPr>
              <a:t>http://en.wikipedia.org/wiki/K-nearest_neighbors_algorithm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514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1899-3B7E-478C-93A1-F92F1954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868362"/>
          </a:xfrm>
        </p:spPr>
        <p:txBody>
          <a:bodyPr/>
          <a:lstStyle/>
          <a:p>
            <a:r>
              <a:rPr lang="en-US" sz="3600" dirty="0"/>
              <a:t>K-Fold Cross-Validation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DF5A-70D5-4150-B858-A1C8AC5C1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Divide data into train data and test data</a:t>
            </a:r>
          </a:p>
          <a:p>
            <a:r>
              <a:rPr lang="en-US" dirty="0"/>
              <a:t>Since we cannot peek at the test data during training time, we use part of the train data for Cross-Validation:</a:t>
            </a:r>
          </a:p>
          <a:p>
            <a:r>
              <a:rPr lang="en-US" dirty="0"/>
              <a:t>e.g., Divide training data into K=5 parts (folds). Use each fold as validation data, and the other 4 folds as training data. Cycle through the choice of which fold used for validation  and average results.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7E45E-76FB-42D5-872D-082FFCF5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1026" name="Picture 2" descr="K-Fold Crossvalidation">
            <a:extLst>
              <a:ext uri="{FF2B5EF4-FFF2-40B4-BE49-F238E27FC236}">
                <a16:creationId xmlns:a16="http://schemas.microsoft.com/office/drawing/2014/main" id="{DC897D6F-67AF-4FA1-8298-AAF5318D0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45" y="-83490"/>
            <a:ext cx="4829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704E7D-20FC-4F85-9551-FD8E29E160AA}"/>
              </a:ext>
            </a:extLst>
          </p:cNvPr>
          <p:cNvSpPr txBox="1"/>
          <p:nvPr/>
        </p:nvSpPr>
        <p:spPr>
          <a:xfrm>
            <a:off x="1412776" y="6604084"/>
            <a:ext cx="631844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050" dirty="0"/>
              <a:t>https://github.com/jeffheaton/t81_558_deep_learning/blob/master/t81_558_class_05_2_kfold.ipynb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D92EEF5-80F5-4C96-8026-798C99815EAD}"/>
              </a:ext>
            </a:extLst>
          </p:cNvPr>
          <p:cNvSpPr/>
          <p:nvPr/>
        </p:nvSpPr>
        <p:spPr>
          <a:xfrm>
            <a:off x="0" y="5562600"/>
            <a:ext cx="4612521" cy="672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900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34D2-1A2E-479E-99FF-091ABF20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Example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B0D7D-DE16-4133-BFF8-2C4A6D25E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5018" y="1295400"/>
            <a:ext cx="3481782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 of 5-fold cross-validation  for the value of k in KNN</a:t>
            </a:r>
          </a:p>
          <a:p>
            <a:r>
              <a:rPr lang="en-US" dirty="0"/>
              <a:t>Each point: single  outcome.</a:t>
            </a:r>
          </a:p>
          <a:p>
            <a:r>
              <a:rPr lang="en-US" dirty="0"/>
              <a:t>Vertical blue lines indicate standard  deviation</a:t>
            </a:r>
          </a:p>
          <a:p>
            <a:r>
              <a:rPr lang="en-US" dirty="0"/>
              <a:t>Red line indicates that k ~= 7 works best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F4C54-4C9E-4C47-90A2-812476B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B333AEF-793F-47D0-AD7F-6996BE5ABE0A}"/>
              </a:ext>
            </a:extLst>
          </p:cNvPr>
          <p:cNvSpPr/>
          <p:nvPr/>
        </p:nvSpPr>
        <p:spPr>
          <a:xfrm>
            <a:off x="107504" y="1852853"/>
            <a:ext cx="5097514" cy="4137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EAAC594F-C000-4F3D-A3A5-E9C674C3CE99}"/>
              </a:ext>
            </a:extLst>
          </p:cNvPr>
          <p:cNvSpPr/>
          <p:nvPr/>
        </p:nvSpPr>
        <p:spPr>
          <a:xfrm>
            <a:off x="1460071" y="1712178"/>
            <a:ext cx="0" cy="4309110"/>
          </a:xfrm>
          <a:custGeom>
            <a:avLst/>
            <a:gdLst/>
            <a:ahLst/>
            <a:cxnLst/>
            <a:rect l="l" t="t" r="r" b="b"/>
            <a:pathLst>
              <a:path h="4309110">
                <a:moveTo>
                  <a:pt x="0" y="0"/>
                </a:moveTo>
                <a:lnTo>
                  <a:pt x="0" y="4308591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7792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3ECA-4AC1-4744-B57C-30B766D19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Limitations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3E81-1846-4E64-94E3-17096977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L2 distance is not a good metric of human perception</a:t>
            </a:r>
            <a:endParaRPr lang="en-SE" dirty="0"/>
          </a:p>
          <a:p>
            <a:pPr lvl="1"/>
            <a:r>
              <a:rPr lang="en-US" spc="-5" dirty="0">
                <a:latin typeface="Arial"/>
                <a:cs typeface="Arial"/>
              </a:rPr>
              <a:t>All 3 images on the right (shifted, messed up, darkened) have same L2 distance to the one on the</a:t>
            </a:r>
            <a:r>
              <a:rPr lang="en-US" spc="11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left in pixel space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E5FA1-19C2-43CA-9557-E511C38B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84ABDDD7-7BF9-4E60-96B4-67B249EB6132}"/>
              </a:ext>
            </a:extLst>
          </p:cNvPr>
          <p:cNvSpPr/>
          <p:nvPr/>
        </p:nvSpPr>
        <p:spPr>
          <a:xfrm>
            <a:off x="457200" y="3810000"/>
            <a:ext cx="8461084" cy="2343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086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9B6C-0206-4BA7-96E3-8EEB8F3C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130C-B6D8-40CA-9098-05B595964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404040"/>
                </a:solidFill>
                <a:effectLst/>
                <a:latin typeface="Raleway"/>
              </a:rPr>
              <a:t>Pred</a:t>
            </a:r>
            <a:r>
              <a:rPr lang="en-US" b="0" i="0" dirty="0">
                <a:solidFill>
                  <a:srgbClr val="404040"/>
                </a:solidFill>
                <a:effectLst/>
                <a:latin typeface="Raleway"/>
              </a:rPr>
              <a:t> now contains a 1000 dimensional vector containing the class logits for the 1000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Raleway"/>
              </a:rPr>
              <a:t>imagenet</a:t>
            </a:r>
            <a:r>
              <a:rPr lang="en-US" b="0" i="0" dirty="0">
                <a:solidFill>
                  <a:srgbClr val="404040"/>
                </a:solidFill>
                <a:effectLst/>
                <a:latin typeface="Raleway"/>
              </a:rPr>
              <a:t> classes (i.e., if you wanted to convert this to a probability vector, you would apply the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Raleway"/>
              </a:rPr>
              <a:t>softmax</a:t>
            </a:r>
            <a:r>
              <a:rPr lang="en-US" b="0" i="0" dirty="0">
                <a:solidFill>
                  <a:srgbClr val="404040"/>
                </a:solidFill>
                <a:effectLst/>
                <a:latin typeface="Raleway"/>
              </a:rPr>
              <a:t> operator to this vector). To find the highest likelihood class, we simply take the index of maximum value in this vector, and we can look this up in a list of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Raleway"/>
              </a:rPr>
              <a:t>imagenet</a:t>
            </a:r>
            <a:r>
              <a:rPr lang="en-US" b="0" i="0" dirty="0">
                <a:solidFill>
                  <a:srgbClr val="404040"/>
                </a:solidFill>
                <a:effectLst/>
                <a:latin typeface="Raleway"/>
              </a:rPr>
              <a:t> classes to find the corresponding label.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D4E55-3A0F-4B23-B4FA-FA715F1F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841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A8F1-92E8-4A2D-AB62-7F4D19CD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9E55-27FC-4CB2-921B-8E3842E16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image classification, we introduced the k-Nearest Neighbor Classifier, which predicts the labels  based on nearest images in the training set</a:t>
            </a:r>
          </a:p>
          <a:p>
            <a:r>
              <a:rPr lang="en-US" dirty="0"/>
              <a:t>The choice of distance metric and the value of k are hyperparameters that are tuned through cross-validation</a:t>
            </a:r>
          </a:p>
          <a:p>
            <a:r>
              <a:rPr lang="en-US" dirty="0"/>
              <a:t>After hyperparameter tuning, the classifier is evaluated once on the test set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EBC68-E6DF-435F-87A8-A3AFE3B1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928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A96E-3A87-401D-84F9-BAA67017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Taxonomy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C020-F256-4C6F-8ECA-FB464206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78512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Reinforcement Learning:</a:t>
            </a:r>
          </a:p>
          <a:p>
            <a:pPr lvl="1"/>
            <a:r>
              <a:rPr lang="en-US" dirty="0"/>
              <a:t>An agent interacts with a dynamic environment in which it must perform a certain goal. The agent is provided feedback in terms of rewards and it tries to learn an optimal policy that maximizes its cumulative rewards.</a:t>
            </a:r>
          </a:p>
          <a:p>
            <a:pPr lvl="1"/>
            <a:r>
              <a:rPr lang="en-US" altLang="zh-CN" dirty="0"/>
              <a:t>Algorithms: Model-based; Model-free (Value-based, Policy-based)</a:t>
            </a:r>
          </a:p>
          <a:p>
            <a:pPr lvl="1"/>
            <a:r>
              <a:rPr lang="en-US" altLang="zh-CN" dirty="0"/>
              <a:t>Applications: Game playing (AlphaGo); Robotics; </a:t>
            </a:r>
            <a:r>
              <a:rPr lang="en-US" dirty="0"/>
              <a:t>AD…</a:t>
            </a:r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BA813-8445-4082-981B-DDDB1FF1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AE3E01-C488-430B-8267-B4828289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47" y="4025602"/>
            <a:ext cx="6667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9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F9B9-5B63-435E-9D3A-0B2BAAAC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vs. Inference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2752E-8BB8-47E3-83C7-E3D00C75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D6CB973-39BF-4058-867E-889C09B8EDA6}"/>
              </a:ext>
            </a:extLst>
          </p:cNvPr>
          <p:cNvSpPr txBox="1">
            <a:spLocks/>
          </p:cNvSpPr>
          <p:nvPr/>
        </p:nvSpPr>
        <p:spPr bwMode="auto">
          <a:xfrm>
            <a:off x="250824" y="1343025"/>
            <a:ext cx="8713663" cy="215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Training: millions of iterations of forward pass + back propagation to adjust model params (e.g., NN weights); requires large CPU/GPU clusters and days/weeks of training time</a:t>
            </a:r>
          </a:p>
          <a:p>
            <a:r>
              <a:rPr lang="en-US" altLang="zh-CN" kern="0" dirty="0"/>
              <a:t>Inference (also called prediction): a single forward pass; can be run on edge devices</a:t>
            </a:r>
            <a:endParaRPr lang="zh-CN" altLang="en-US" kern="0" dirty="0"/>
          </a:p>
        </p:txBody>
      </p:sp>
      <p:pic>
        <p:nvPicPr>
          <p:cNvPr id="6" name="Picture 2" descr="http://images2015.cnblogs.com/blog/901086/201607/901086-20160720100449029-565404047.jpg">
            <a:extLst>
              <a:ext uri="{FF2B5EF4-FFF2-40B4-BE49-F238E27FC236}">
                <a16:creationId xmlns:a16="http://schemas.microsoft.com/office/drawing/2014/main" id="{AA9B9EF5-CA1A-4CA2-B15C-69B4F9FE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75" y="3429000"/>
            <a:ext cx="7156256" cy="318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49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3B11-81E5-4519-94F2-2984E832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</a:t>
            </a:r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09733-FBD4-41EF-9218-35F646F54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301568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Learn a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Depending on the type of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Regression: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continuous (e.g. temperature value y = {19º, 23.5º, 22.9º})</a:t>
                </a:r>
              </a:p>
              <a:p>
                <a:pPr lvl="1"/>
                <a:r>
                  <a:rPr lang="en-US" dirty="0"/>
                  <a:t>Classification: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discrete (e.g. y = {cat, dog})</a:t>
                </a:r>
              </a:p>
              <a:p>
                <a:r>
                  <a:rPr lang="en-US" dirty="0"/>
                  <a:t>Two stages: feature extraction from input, and regression or classification based on extracted features</a:t>
                </a:r>
              </a:p>
              <a:p>
                <a:r>
                  <a:rPr lang="en-US" dirty="0"/>
                  <a:t>For classification: classifier returns output as a list of probabilities with size equal to the number of classes, but it may also return the top-1 or top-5 results with highest probability ranking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09733-FBD4-41EF-9218-35F646F54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3015688"/>
              </a:xfrm>
              <a:blipFill>
                <a:blip r:embed="rId2"/>
                <a:stretch>
                  <a:fillRect l="-667" t="-303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DAE5A-E303-4265-A7C0-EEABDE07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330EFB-8E2F-449A-A57C-95F44D8F968D}"/>
              </a:ext>
            </a:extLst>
          </p:cNvPr>
          <p:cNvSpPr/>
          <p:nvPr/>
        </p:nvSpPr>
        <p:spPr bwMode="auto">
          <a:xfrm>
            <a:off x="2691391" y="4869160"/>
            <a:ext cx="1584176" cy="8109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Feature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Extraction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9E4BC-0B15-4CD9-B906-3B18584952DA}"/>
              </a:ext>
            </a:extLst>
          </p:cNvPr>
          <p:cNvSpPr/>
          <p:nvPr/>
        </p:nvSpPr>
        <p:spPr bwMode="auto">
          <a:xfrm>
            <a:off x="4780098" y="4869160"/>
            <a:ext cx="1584176" cy="8109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Classifier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B61F2A-3341-4EC5-B05C-7AD97A6336B7}"/>
                  </a:ext>
                </a:extLst>
              </p:cNvPr>
              <p:cNvSpPr txBox="1"/>
              <p:nvPr/>
            </p:nvSpPr>
            <p:spPr>
              <a:xfrm>
                <a:off x="6886700" y="4097220"/>
                <a:ext cx="1195327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=.02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=.03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=.02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=.02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=.85</m:t>
                      </m:r>
                    </m:oMath>
                  </m:oMathPara>
                </a14:m>
                <a:endParaRPr lang="en-US" sz="16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B61F2A-3341-4EC5-B05C-7AD97A633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700" y="4097220"/>
                <a:ext cx="1195327" cy="2554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1E057058-DE55-488E-B940-F678D872BCAE}"/>
              </a:ext>
            </a:extLst>
          </p:cNvPr>
          <p:cNvSpPr/>
          <p:nvPr/>
        </p:nvSpPr>
        <p:spPr bwMode="auto">
          <a:xfrm>
            <a:off x="8051193" y="4231855"/>
            <a:ext cx="259433" cy="2298179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0E26ED-54AD-43BA-95BF-3F5AB6868C8F}"/>
              </a:ext>
            </a:extLst>
          </p:cNvPr>
          <p:cNvSpPr txBox="1"/>
          <p:nvPr/>
        </p:nvSpPr>
        <p:spPr>
          <a:xfrm>
            <a:off x="8249614" y="5057778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  <a:p>
            <a:r>
              <a:rPr lang="en-US" dirty="0"/>
              <a:t>to 1.0</a:t>
            </a:r>
            <a:endParaRPr lang="en-S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78F3F6-0E7E-4B54-9D2B-3F1493DC8C15}"/>
              </a:ext>
            </a:extLst>
          </p:cNvPr>
          <p:cNvCxnSpPr>
            <a:endCxn id="10" idx="1"/>
          </p:cNvCxnSpPr>
          <p:nvPr/>
        </p:nvCxnSpPr>
        <p:spPr bwMode="auto">
          <a:xfrm flipV="1">
            <a:off x="2179634" y="5274618"/>
            <a:ext cx="511757" cy="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838B2A-7F58-46D6-9479-FBAA24E567E2}"/>
              </a:ext>
            </a:extLst>
          </p:cNvPr>
          <p:cNvCxnSpPr/>
          <p:nvPr/>
        </p:nvCxnSpPr>
        <p:spPr bwMode="auto">
          <a:xfrm flipV="1">
            <a:off x="4275567" y="5283272"/>
            <a:ext cx="511757" cy="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23115D-B1BA-46EF-9865-A3DD7483BAF5}"/>
              </a:ext>
            </a:extLst>
          </p:cNvPr>
          <p:cNvCxnSpPr/>
          <p:nvPr/>
        </p:nvCxnSpPr>
        <p:spPr bwMode="auto">
          <a:xfrm flipV="1">
            <a:off x="6364274" y="5283272"/>
            <a:ext cx="511757" cy="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B90D42F4-D132-47A4-8C6C-ECF4ABDB4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30" y="4541844"/>
            <a:ext cx="1508652" cy="146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6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FB19-F703-4103-8493-48DEEF87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Classification Example: Automatic Speech Recognition</a:t>
            </a:r>
            <a:endParaRPr lang="en-S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99774-242A-481A-92A4-5B948E3F2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619A4-358F-49DA-8E93-0727600E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1" name="object 2">
            <a:extLst>
              <a:ext uri="{FF2B5EF4-FFF2-40B4-BE49-F238E27FC236}">
                <a16:creationId xmlns:a16="http://schemas.microsoft.com/office/drawing/2014/main" id="{34B2C857-9144-4454-A916-21E067969DC8}"/>
              </a:ext>
            </a:extLst>
          </p:cNvPr>
          <p:cNvSpPr/>
          <p:nvPr/>
        </p:nvSpPr>
        <p:spPr>
          <a:xfrm>
            <a:off x="3133354" y="4668081"/>
            <a:ext cx="3361690" cy="1377315"/>
          </a:xfrm>
          <a:custGeom>
            <a:avLst/>
            <a:gdLst/>
            <a:ahLst/>
            <a:cxnLst/>
            <a:rect l="l" t="t" r="r" b="b"/>
            <a:pathLst>
              <a:path w="3361690" h="1377314">
                <a:moveTo>
                  <a:pt x="0" y="0"/>
                </a:moveTo>
                <a:lnTo>
                  <a:pt x="3361493" y="0"/>
                </a:lnTo>
                <a:lnTo>
                  <a:pt x="3361493" y="1376697"/>
                </a:lnTo>
                <a:lnTo>
                  <a:pt x="0" y="137669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">
            <a:extLst>
              <a:ext uri="{FF2B5EF4-FFF2-40B4-BE49-F238E27FC236}">
                <a16:creationId xmlns:a16="http://schemas.microsoft.com/office/drawing/2014/main" id="{9512ABB4-5FD9-489D-A69D-F0AC109E6070}"/>
              </a:ext>
            </a:extLst>
          </p:cNvPr>
          <p:cNvSpPr/>
          <p:nvPr/>
        </p:nvSpPr>
        <p:spPr>
          <a:xfrm>
            <a:off x="3374729" y="4945431"/>
            <a:ext cx="1003300" cy="875665"/>
          </a:xfrm>
          <a:custGeom>
            <a:avLst/>
            <a:gdLst/>
            <a:ahLst/>
            <a:cxnLst/>
            <a:rect l="l" t="t" r="r" b="b"/>
            <a:pathLst>
              <a:path w="1003300" h="875664">
                <a:moveTo>
                  <a:pt x="0" y="0"/>
                </a:moveTo>
                <a:lnTo>
                  <a:pt x="1003197" y="0"/>
                </a:lnTo>
                <a:lnTo>
                  <a:pt x="1003197" y="875098"/>
                </a:lnTo>
                <a:lnTo>
                  <a:pt x="0" y="875098"/>
                </a:lnTo>
                <a:lnTo>
                  <a:pt x="0" y="0"/>
                </a:lnTo>
                <a:close/>
              </a:path>
            </a:pathLst>
          </a:custGeom>
          <a:solidFill>
            <a:srgbClr val="FFE499">
              <a:alpha val="311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6">
            <a:extLst>
              <a:ext uri="{FF2B5EF4-FFF2-40B4-BE49-F238E27FC236}">
                <a16:creationId xmlns:a16="http://schemas.microsoft.com/office/drawing/2014/main" id="{3433D09E-F3AC-457F-9C7F-EA30E00D25D0}"/>
              </a:ext>
            </a:extLst>
          </p:cNvPr>
          <p:cNvSpPr/>
          <p:nvPr/>
        </p:nvSpPr>
        <p:spPr>
          <a:xfrm>
            <a:off x="3374729" y="4945431"/>
            <a:ext cx="1003300" cy="875665"/>
          </a:xfrm>
          <a:custGeom>
            <a:avLst/>
            <a:gdLst/>
            <a:ahLst/>
            <a:cxnLst/>
            <a:rect l="l" t="t" r="r" b="b"/>
            <a:pathLst>
              <a:path w="1003300" h="875664">
                <a:moveTo>
                  <a:pt x="0" y="0"/>
                </a:moveTo>
                <a:lnTo>
                  <a:pt x="1003197" y="0"/>
                </a:lnTo>
                <a:lnTo>
                  <a:pt x="1003197" y="875098"/>
                </a:lnTo>
                <a:lnTo>
                  <a:pt x="0" y="8750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7">
            <a:extLst>
              <a:ext uri="{FF2B5EF4-FFF2-40B4-BE49-F238E27FC236}">
                <a16:creationId xmlns:a16="http://schemas.microsoft.com/office/drawing/2014/main" id="{AEB57811-8CF9-4C6A-B2FB-D3865428055D}"/>
              </a:ext>
            </a:extLst>
          </p:cNvPr>
          <p:cNvSpPr txBox="1"/>
          <p:nvPr/>
        </p:nvSpPr>
        <p:spPr>
          <a:xfrm>
            <a:off x="3478425" y="5176476"/>
            <a:ext cx="796290" cy="640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9055" algn="ctr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Learned</a:t>
            </a:r>
            <a:endParaRPr lang="en-US" sz="1400" spc="-5" dirty="0">
              <a:latin typeface="Arial"/>
              <a:cs typeface="Arial"/>
            </a:endParaRPr>
          </a:p>
          <a:p>
            <a:pPr marL="12700" marR="5080" indent="59055" algn="ctr">
              <a:lnSpc>
                <a:spcPts val="1650"/>
              </a:lnSpc>
            </a:pPr>
            <a:r>
              <a:rPr lang="en-US" sz="1400" spc="-5" dirty="0">
                <a:latin typeface="Arial"/>
                <a:cs typeface="Arial"/>
              </a:rPr>
              <a:t>feature</a:t>
            </a:r>
            <a:r>
              <a:rPr sz="1400" spc="-5" dirty="0">
                <a:latin typeface="Arial"/>
                <a:cs typeface="Arial"/>
              </a:rPr>
              <a:t>  extraction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5" name="object 8">
            <a:extLst>
              <a:ext uri="{FF2B5EF4-FFF2-40B4-BE49-F238E27FC236}">
                <a16:creationId xmlns:a16="http://schemas.microsoft.com/office/drawing/2014/main" id="{71D2727D-C68D-4961-BAF8-638029F618AB}"/>
              </a:ext>
            </a:extLst>
          </p:cNvPr>
          <p:cNvSpPr/>
          <p:nvPr/>
        </p:nvSpPr>
        <p:spPr>
          <a:xfrm>
            <a:off x="1131871" y="5065580"/>
            <a:ext cx="1394647" cy="634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9">
            <a:extLst>
              <a:ext uri="{FF2B5EF4-FFF2-40B4-BE49-F238E27FC236}">
                <a16:creationId xmlns:a16="http://schemas.microsoft.com/office/drawing/2014/main" id="{BB6C8B8A-5C47-4046-B65C-DF4BF879E401}"/>
              </a:ext>
            </a:extLst>
          </p:cNvPr>
          <p:cNvSpPr/>
          <p:nvPr/>
        </p:nvSpPr>
        <p:spPr>
          <a:xfrm>
            <a:off x="5226150" y="4945506"/>
            <a:ext cx="1003300" cy="875665"/>
          </a:xfrm>
          <a:custGeom>
            <a:avLst/>
            <a:gdLst/>
            <a:ahLst/>
            <a:cxnLst/>
            <a:rect l="l" t="t" r="r" b="b"/>
            <a:pathLst>
              <a:path w="1003300" h="875664">
                <a:moveTo>
                  <a:pt x="0" y="0"/>
                </a:moveTo>
                <a:lnTo>
                  <a:pt x="1003197" y="0"/>
                </a:lnTo>
                <a:lnTo>
                  <a:pt x="1003197" y="875098"/>
                </a:lnTo>
                <a:lnTo>
                  <a:pt x="0" y="875098"/>
                </a:lnTo>
                <a:lnTo>
                  <a:pt x="0" y="0"/>
                </a:lnTo>
                <a:close/>
              </a:path>
            </a:pathLst>
          </a:custGeom>
          <a:solidFill>
            <a:srgbClr val="DF6666">
              <a:alpha val="28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0">
            <a:extLst>
              <a:ext uri="{FF2B5EF4-FFF2-40B4-BE49-F238E27FC236}">
                <a16:creationId xmlns:a16="http://schemas.microsoft.com/office/drawing/2014/main" id="{B0729651-1AD1-496C-B68D-50B52044E0EA}"/>
              </a:ext>
            </a:extLst>
          </p:cNvPr>
          <p:cNvSpPr/>
          <p:nvPr/>
        </p:nvSpPr>
        <p:spPr>
          <a:xfrm>
            <a:off x="5226150" y="4945506"/>
            <a:ext cx="1003300" cy="875665"/>
          </a:xfrm>
          <a:custGeom>
            <a:avLst/>
            <a:gdLst/>
            <a:ahLst/>
            <a:cxnLst/>
            <a:rect l="l" t="t" r="r" b="b"/>
            <a:pathLst>
              <a:path w="1003300" h="875664">
                <a:moveTo>
                  <a:pt x="0" y="0"/>
                </a:moveTo>
                <a:lnTo>
                  <a:pt x="1003197" y="0"/>
                </a:lnTo>
                <a:lnTo>
                  <a:pt x="1003197" y="875098"/>
                </a:lnTo>
                <a:lnTo>
                  <a:pt x="0" y="8750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1">
            <a:extLst>
              <a:ext uri="{FF2B5EF4-FFF2-40B4-BE49-F238E27FC236}">
                <a16:creationId xmlns:a16="http://schemas.microsoft.com/office/drawing/2014/main" id="{F554FE7D-8147-4F1E-AECF-155B1892F3A3}"/>
              </a:ext>
            </a:extLst>
          </p:cNvPr>
          <p:cNvSpPr txBox="1"/>
          <p:nvPr/>
        </p:nvSpPr>
        <p:spPr>
          <a:xfrm>
            <a:off x="5349714" y="5271167"/>
            <a:ext cx="7562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Classifier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12">
            <a:extLst>
              <a:ext uri="{FF2B5EF4-FFF2-40B4-BE49-F238E27FC236}">
                <a16:creationId xmlns:a16="http://schemas.microsoft.com/office/drawing/2014/main" id="{E2DB6621-BC29-4F56-9D5D-FB5EDE801BF4}"/>
              </a:ext>
            </a:extLst>
          </p:cNvPr>
          <p:cNvSpPr/>
          <p:nvPr/>
        </p:nvSpPr>
        <p:spPr>
          <a:xfrm>
            <a:off x="6229348" y="5383055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1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3">
            <a:extLst>
              <a:ext uri="{FF2B5EF4-FFF2-40B4-BE49-F238E27FC236}">
                <a16:creationId xmlns:a16="http://schemas.microsoft.com/office/drawing/2014/main" id="{45094C96-C442-4DB9-BA0E-B0E84FA5BF4B}"/>
              </a:ext>
            </a:extLst>
          </p:cNvPr>
          <p:cNvSpPr/>
          <p:nvPr/>
        </p:nvSpPr>
        <p:spPr>
          <a:xfrm>
            <a:off x="6730497" y="5367330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14">
            <a:extLst>
              <a:ext uri="{FF2B5EF4-FFF2-40B4-BE49-F238E27FC236}">
                <a16:creationId xmlns:a16="http://schemas.microsoft.com/office/drawing/2014/main" id="{D3F1ABC5-1EC4-47ED-AB3A-B2B9B8410261}"/>
              </a:ext>
            </a:extLst>
          </p:cNvPr>
          <p:cNvSpPr/>
          <p:nvPr/>
        </p:nvSpPr>
        <p:spPr>
          <a:xfrm>
            <a:off x="2526518" y="5382980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0935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15">
            <a:extLst>
              <a:ext uri="{FF2B5EF4-FFF2-40B4-BE49-F238E27FC236}">
                <a16:creationId xmlns:a16="http://schemas.microsoft.com/office/drawing/2014/main" id="{AED6E2F2-F60E-4EC6-B3D2-09B0FC13C7F5}"/>
              </a:ext>
            </a:extLst>
          </p:cNvPr>
          <p:cNvSpPr/>
          <p:nvPr/>
        </p:nvSpPr>
        <p:spPr>
          <a:xfrm>
            <a:off x="3317454" y="5367255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49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16">
            <a:extLst>
              <a:ext uri="{FF2B5EF4-FFF2-40B4-BE49-F238E27FC236}">
                <a16:creationId xmlns:a16="http://schemas.microsoft.com/office/drawing/2014/main" id="{475F1BA8-2412-42B0-A867-CBA30D972987}"/>
              </a:ext>
            </a:extLst>
          </p:cNvPr>
          <p:cNvSpPr/>
          <p:nvPr/>
        </p:nvSpPr>
        <p:spPr>
          <a:xfrm>
            <a:off x="4377927" y="5382980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>
                <a:moveTo>
                  <a:pt x="0" y="0"/>
                </a:moveTo>
                <a:lnTo>
                  <a:pt x="7909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17">
            <a:extLst>
              <a:ext uri="{FF2B5EF4-FFF2-40B4-BE49-F238E27FC236}">
                <a16:creationId xmlns:a16="http://schemas.microsoft.com/office/drawing/2014/main" id="{44959653-40F7-45F1-B888-847194543ADB}"/>
              </a:ext>
            </a:extLst>
          </p:cNvPr>
          <p:cNvSpPr/>
          <p:nvPr/>
        </p:nvSpPr>
        <p:spPr>
          <a:xfrm>
            <a:off x="5168875" y="5367255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18">
            <a:extLst>
              <a:ext uri="{FF2B5EF4-FFF2-40B4-BE49-F238E27FC236}">
                <a16:creationId xmlns:a16="http://schemas.microsoft.com/office/drawing/2014/main" id="{CB0A8F06-BD7E-4BC9-B74D-EF9297DBD6D6}"/>
              </a:ext>
            </a:extLst>
          </p:cNvPr>
          <p:cNvSpPr txBox="1"/>
          <p:nvPr/>
        </p:nvSpPr>
        <p:spPr>
          <a:xfrm>
            <a:off x="2743608" y="6165481"/>
            <a:ext cx="4757300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50"/>
              </a:lnSpc>
            </a:pPr>
            <a:r>
              <a:rPr lang="en-US" spc="-5" dirty="0">
                <a:latin typeface="Arial"/>
                <a:cs typeface="Arial"/>
              </a:rPr>
              <a:t>All params are learned. </a:t>
            </a:r>
            <a:r>
              <a:rPr lang="en-US" sz="1800" spc="-5" dirty="0">
                <a:latin typeface="Arial"/>
                <a:cs typeface="Arial"/>
              </a:rPr>
              <a:t>Model maps raw inputs to raw outputs, no  intermediate</a:t>
            </a:r>
            <a:r>
              <a:rPr lang="en-US" sz="1800" spc="-20" dirty="0">
                <a:latin typeface="Arial"/>
                <a:cs typeface="Arial"/>
              </a:rPr>
              <a:t> </a:t>
            </a:r>
            <a:r>
              <a:rPr lang="en-US" sz="1800" spc="-5" dirty="0">
                <a:latin typeface="Arial"/>
                <a:cs typeface="Arial"/>
              </a:rPr>
              <a:t>blocks.</a:t>
            </a:r>
            <a:endParaRPr lang="en-US" sz="1800" dirty="0">
              <a:latin typeface="Arial"/>
              <a:cs typeface="Arial"/>
            </a:endParaRPr>
          </a:p>
          <a:p>
            <a:pPr marL="12700" marR="5080">
              <a:lnSpc>
                <a:spcPts val="1650"/>
              </a:lnSpc>
            </a:pPr>
            <a:endParaRPr dirty="0">
              <a:latin typeface="Arial"/>
              <a:cs typeface="Arial"/>
            </a:endParaRPr>
          </a:p>
        </p:txBody>
      </p:sp>
      <p:sp>
        <p:nvSpPr>
          <p:cNvPr id="66" name="object 19">
            <a:extLst>
              <a:ext uri="{FF2B5EF4-FFF2-40B4-BE49-F238E27FC236}">
                <a16:creationId xmlns:a16="http://schemas.microsoft.com/office/drawing/2014/main" id="{AB5FFC20-2574-4E18-AF14-B3CE1335D0C3}"/>
              </a:ext>
            </a:extLst>
          </p:cNvPr>
          <p:cNvSpPr txBox="1"/>
          <p:nvPr/>
        </p:nvSpPr>
        <p:spPr>
          <a:xfrm>
            <a:off x="4058156" y="4330784"/>
            <a:ext cx="134810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End2end</a:t>
            </a:r>
            <a:r>
              <a:rPr sz="1400" b="1" spc="-6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C0000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20">
            <a:extLst>
              <a:ext uri="{FF2B5EF4-FFF2-40B4-BE49-F238E27FC236}">
                <a16:creationId xmlns:a16="http://schemas.microsoft.com/office/drawing/2014/main" id="{9E4CC47C-2EF1-4214-97BF-AA94DEE0B8D6}"/>
              </a:ext>
            </a:extLst>
          </p:cNvPr>
          <p:cNvSpPr txBox="1"/>
          <p:nvPr/>
        </p:nvSpPr>
        <p:spPr>
          <a:xfrm>
            <a:off x="6924337" y="5208168"/>
            <a:ext cx="10629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“hola que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tal”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96" name="object 4">
            <a:extLst>
              <a:ext uri="{FF2B5EF4-FFF2-40B4-BE49-F238E27FC236}">
                <a16:creationId xmlns:a16="http://schemas.microsoft.com/office/drawing/2014/main" id="{A339DBBD-17DD-4837-A8CC-9FE7B2362B4E}"/>
              </a:ext>
            </a:extLst>
          </p:cNvPr>
          <p:cNvSpPr txBox="1"/>
          <p:nvPr/>
        </p:nvSpPr>
        <p:spPr>
          <a:xfrm>
            <a:off x="2822054" y="2196094"/>
            <a:ext cx="1003300" cy="875665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111125" marR="103505" algn="ctr">
              <a:lnSpc>
                <a:spcPts val="1650"/>
              </a:lnSpc>
              <a:spcBef>
                <a:spcPts val="955"/>
              </a:spcBef>
            </a:pPr>
            <a:r>
              <a:rPr sz="1400" spc="-5" dirty="0">
                <a:latin typeface="Arial"/>
                <a:cs typeface="Arial"/>
              </a:rPr>
              <a:t>Designed  feature  extraction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7" name="object 5">
            <a:extLst>
              <a:ext uri="{FF2B5EF4-FFF2-40B4-BE49-F238E27FC236}">
                <a16:creationId xmlns:a16="http://schemas.microsoft.com/office/drawing/2014/main" id="{F4EB60A5-52E7-42F5-96E4-92FA88E0BFCB}"/>
              </a:ext>
            </a:extLst>
          </p:cNvPr>
          <p:cNvSpPr/>
          <p:nvPr/>
        </p:nvSpPr>
        <p:spPr>
          <a:xfrm>
            <a:off x="2528654" y="2633643"/>
            <a:ext cx="236854" cy="0"/>
          </a:xfrm>
          <a:custGeom>
            <a:avLst/>
            <a:gdLst/>
            <a:ahLst/>
            <a:cxnLst/>
            <a:rect l="l" t="t" r="r" b="b"/>
            <a:pathLst>
              <a:path w="236855">
                <a:moveTo>
                  <a:pt x="0" y="0"/>
                </a:moveTo>
                <a:lnTo>
                  <a:pt x="2362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6">
            <a:extLst>
              <a:ext uri="{FF2B5EF4-FFF2-40B4-BE49-F238E27FC236}">
                <a16:creationId xmlns:a16="http://schemas.microsoft.com/office/drawing/2014/main" id="{93E98D63-429E-4AAF-999A-F7C1117169F0}"/>
              </a:ext>
            </a:extLst>
          </p:cNvPr>
          <p:cNvSpPr/>
          <p:nvPr/>
        </p:nvSpPr>
        <p:spPr>
          <a:xfrm>
            <a:off x="2764904" y="261791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7">
            <a:extLst>
              <a:ext uri="{FF2B5EF4-FFF2-40B4-BE49-F238E27FC236}">
                <a16:creationId xmlns:a16="http://schemas.microsoft.com/office/drawing/2014/main" id="{6E9F77CD-070B-465E-BE67-AB14DDD2E249}"/>
              </a:ext>
            </a:extLst>
          </p:cNvPr>
          <p:cNvSpPr/>
          <p:nvPr/>
        </p:nvSpPr>
        <p:spPr>
          <a:xfrm>
            <a:off x="1142470" y="2316244"/>
            <a:ext cx="1394647" cy="6347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8">
            <a:extLst>
              <a:ext uri="{FF2B5EF4-FFF2-40B4-BE49-F238E27FC236}">
                <a16:creationId xmlns:a16="http://schemas.microsoft.com/office/drawing/2014/main" id="{AE52B81A-E4B3-4CA8-A110-E64DEE8C8E30}"/>
              </a:ext>
            </a:extLst>
          </p:cNvPr>
          <p:cNvSpPr txBox="1"/>
          <p:nvPr/>
        </p:nvSpPr>
        <p:spPr>
          <a:xfrm>
            <a:off x="4290576" y="1750395"/>
            <a:ext cx="587375" cy="288290"/>
          </a:xfrm>
          <a:prstGeom prst="rect">
            <a:avLst/>
          </a:prstGeom>
          <a:solidFill>
            <a:srgbClr val="6D9EEB"/>
          </a:solidFill>
          <a:ln w="9524">
            <a:solidFill>
              <a:srgbClr val="66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Arial"/>
                <a:cs typeface="Arial"/>
              </a:rPr>
              <a:t>s1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1" name="object 9">
            <a:extLst>
              <a:ext uri="{FF2B5EF4-FFF2-40B4-BE49-F238E27FC236}">
                <a16:creationId xmlns:a16="http://schemas.microsoft.com/office/drawing/2014/main" id="{9E048633-4452-4AD9-B9D0-64E8ED07BADA}"/>
              </a:ext>
            </a:extLst>
          </p:cNvPr>
          <p:cNvSpPr txBox="1"/>
          <p:nvPr/>
        </p:nvSpPr>
        <p:spPr>
          <a:xfrm>
            <a:off x="4290576" y="2270219"/>
            <a:ext cx="587375" cy="288290"/>
          </a:xfrm>
          <a:prstGeom prst="rect">
            <a:avLst/>
          </a:prstGeom>
          <a:solidFill>
            <a:srgbClr val="69A84F"/>
          </a:solidFill>
          <a:ln w="9524">
            <a:solidFill>
              <a:srgbClr val="66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Arial"/>
                <a:cs typeface="Arial"/>
              </a:rPr>
              <a:t>s2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2" name="object 10">
            <a:extLst>
              <a:ext uri="{FF2B5EF4-FFF2-40B4-BE49-F238E27FC236}">
                <a16:creationId xmlns:a16="http://schemas.microsoft.com/office/drawing/2014/main" id="{F55BEEA7-9B8A-4E14-A67D-AD635E67DA75}"/>
              </a:ext>
            </a:extLst>
          </p:cNvPr>
          <p:cNvSpPr txBox="1"/>
          <p:nvPr/>
        </p:nvSpPr>
        <p:spPr>
          <a:xfrm>
            <a:off x="4290576" y="3482017"/>
            <a:ext cx="587375" cy="288290"/>
          </a:xfrm>
          <a:prstGeom prst="rect">
            <a:avLst/>
          </a:prstGeom>
          <a:solidFill>
            <a:srgbClr val="8E7CC3"/>
          </a:solidFill>
          <a:ln w="9524">
            <a:solidFill>
              <a:srgbClr val="66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Arial"/>
                <a:cs typeface="Arial"/>
              </a:rPr>
              <a:t>s3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3" name="object 11">
            <a:extLst>
              <a:ext uri="{FF2B5EF4-FFF2-40B4-BE49-F238E27FC236}">
                <a16:creationId xmlns:a16="http://schemas.microsoft.com/office/drawing/2014/main" id="{257E1A75-7538-4323-843A-3AAFCD4C2AC2}"/>
              </a:ext>
            </a:extLst>
          </p:cNvPr>
          <p:cNvSpPr/>
          <p:nvPr/>
        </p:nvSpPr>
        <p:spPr>
          <a:xfrm>
            <a:off x="4498776" y="2790043"/>
            <a:ext cx="170699" cy="563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2">
            <a:extLst>
              <a:ext uri="{FF2B5EF4-FFF2-40B4-BE49-F238E27FC236}">
                <a16:creationId xmlns:a16="http://schemas.microsoft.com/office/drawing/2014/main" id="{BB2508BC-07F3-4D17-A1E1-ACE0147DE287}"/>
              </a:ext>
            </a:extLst>
          </p:cNvPr>
          <p:cNvSpPr/>
          <p:nvPr/>
        </p:nvSpPr>
        <p:spPr>
          <a:xfrm>
            <a:off x="3825252" y="1942810"/>
            <a:ext cx="434975" cy="690880"/>
          </a:xfrm>
          <a:custGeom>
            <a:avLst/>
            <a:gdLst/>
            <a:ahLst/>
            <a:cxnLst/>
            <a:rect l="l" t="t" r="r" b="b"/>
            <a:pathLst>
              <a:path w="434975" h="690880">
                <a:moveTo>
                  <a:pt x="0" y="690833"/>
                </a:moveTo>
                <a:lnTo>
                  <a:pt x="4348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3">
            <a:extLst>
              <a:ext uri="{FF2B5EF4-FFF2-40B4-BE49-F238E27FC236}">
                <a16:creationId xmlns:a16="http://schemas.microsoft.com/office/drawing/2014/main" id="{A6F1B68D-4D65-4F3F-88A8-93961662C3EB}"/>
              </a:ext>
            </a:extLst>
          </p:cNvPr>
          <p:cNvSpPr/>
          <p:nvPr/>
        </p:nvSpPr>
        <p:spPr>
          <a:xfrm>
            <a:off x="4246801" y="1906230"/>
            <a:ext cx="36830" cy="45085"/>
          </a:xfrm>
          <a:custGeom>
            <a:avLst/>
            <a:gdLst/>
            <a:ahLst/>
            <a:cxnLst/>
            <a:rect l="l" t="t" r="r" b="b"/>
            <a:pathLst>
              <a:path w="36829" h="45085">
                <a:moveTo>
                  <a:pt x="26624" y="44962"/>
                </a:moveTo>
                <a:lnTo>
                  <a:pt x="36324" y="0"/>
                </a:lnTo>
                <a:lnTo>
                  <a:pt x="0" y="28199"/>
                </a:lnTo>
                <a:lnTo>
                  <a:pt x="26624" y="4496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4">
            <a:extLst>
              <a:ext uri="{FF2B5EF4-FFF2-40B4-BE49-F238E27FC236}">
                <a16:creationId xmlns:a16="http://schemas.microsoft.com/office/drawing/2014/main" id="{E433EADF-1D16-4291-AA7D-65BEFFC53BB3}"/>
              </a:ext>
            </a:extLst>
          </p:cNvPr>
          <p:cNvSpPr/>
          <p:nvPr/>
        </p:nvSpPr>
        <p:spPr>
          <a:xfrm>
            <a:off x="3825252" y="2438709"/>
            <a:ext cx="414020" cy="194945"/>
          </a:xfrm>
          <a:custGeom>
            <a:avLst/>
            <a:gdLst/>
            <a:ahLst/>
            <a:cxnLst/>
            <a:rect l="l" t="t" r="r" b="b"/>
            <a:pathLst>
              <a:path w="414020" h="194944">
                <a:moveTo>
                  <a:pt x="0" y="194934"/>
                </a:moveTo>
                <a:lnTo>
                  <a:pt x="4135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5">
            <a:extLst>
              <a:ext uri="{FF2B5EF4-FFF2-40B4-BE49-F238E27FC236}">
                <a16:creationId xmlns:a16="http://schemas.microsoft.com/office/drawing/2014/main" id="{2D1FAB5A-C830-4E2F-B7D3-D3DB2F8A6BFE}"/>
              </a:ext>
            </a:extLst>
          </p:cNvPr>
          <p:cNvSpPr/>
          <p:nvPr/>
        </p:nvSpPr>
        <p:spPr>
          <a:xfrm>
            <a:off x="4232151" y="2420281"/>
            <a:ext cx="46355" cy="33020"/>
          </a:xfrm>
          <a:custGeom>
            <a:avLst/>
            <a:gdLst/>
            <a:ahLst/>
            <a:cxnLst/>
            <a:rect l="l" t="t" r="r" b="b"/>
            <a:pathLst>
              <a:path w="46354" h="33019">
                <a:moveTo>
                  <a:pt x="13399" y="32657"/>
                </a:moveTo>
                <a:lnTo>
                  <a:pt x="45799" y="0"/>
                </a:lnTo>
                <a:lnTo>
                  <a:pt x="0" y="4194"/>
                </a:lnTo>
                <a:lnTo>
                  <a:pt x="13399" y="3265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6">
            <a:extLst>
              <a:ext uri="{FF2B5EF4-FFF2-40B4-BE49-F238E27FC236}">
                <a16:creationId xmlns:a16="http://schemas.microsoft.com/office/drawing/2014/main" id="{F96D7817-5284-4137-A53D-0C33F26F5463}"/>
              </a:ext>
            </a:extLst>
          </p:cNvPr>
          <p:cNvSpPr/>
          <p:nvPr/>
        </p:nvSpPr>
        <p:spPr>
          <a:xfrm>
            <a:off x="3825252" y="2633643"/>
            <a:ext cx="441325" cy="941069"/>
          </a:xfrm>
          <a:custGeom>
            <a:avLst/>
            <a:gdLst/>
            <a:ahLst/>
            <a:cxnLst/>
            <a:rect l="l" t="t" r="r" b="b"/>
            <a:pathLst>
              <a:path w="441325" h="941070">
                <a:moveTo>
                  <a:pt x="0" y="0"/>
                </a:moveTo>
                <a:lnTo>
                  <a:pt x="441049" y="94064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7">
            <a:extLst>
              <a:ext uri="{FF2B5EF4-FFF2-40B4-BE49-F238E27FC236}">
                <a16:creationId xmlns:a16="http://schemas.microsoft.com/office/drawing/2014/main" id="{4734BBC1-B59A-48CD-A0CA-6A4D256B44A9}"/>
              </a:ext>
            </a:extLst>
          </p:cNvPr>
          <p:cNvSpPr/>
          <p:nvPr/>
        </p:nvSpPr>
        <p:spPr>
          <a:xfrm>
            <a:off x="4252051" y="3567616"/>
            <a:ext cx="33020" cy="46355"/>
          </a:xfrm>
          <a:custGeom>
            <a:avLst/>
            <a:gdLst/>
            <a:ahLst/>
            <a:cxnLst/>
            <a:rect l="l" t="t" r="r" b="b"/>
            <a:pathLst>
              <a:path w="33020" h="46354">
                <a:moveTo>
                  <a:pt x="0" y="13349"/>
                </a:moveTo>
                <a:lnTo>
                  <a:pt x="32599" y="45824"/>
                </a:lnTo>
                <a:lnTo>
                  <a:pt x="28474" y="0"/>
                </a:lnTo>
                <a:lnTo>
                  <a:pt x="0" y="13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8">
            <a:extLst>
              <a:ext uri="{FF2B5EF4-FFF2-40B4-BE49-F238E27FC236}">
                <a16:creationId xmlns:a16="http://schemas.microsoft.com/office/drawing/2014/main" id="{CC4CA81D-571C-4F0B-A454-C1B6D53338D7}"/>
              </a:ext>
            </a:extLst>
          </p:cNvPr>
          <p:cNvSpPr/>
          <p:nvPr/>
        </p:nvSpPr>
        <p:spPr>
          <a:xfrm>
            <a:off x="5780973" y="2196094"/>
            <a:ext cx="1003300" cy="875665"/>
          </a:xfrm>
          <a:custGeom>
            <a:avLst/>
            <a:gdLst/>
            <a:ahLst/>
            <a:cxnLst/>
            <a:rect l="l" t="t" r="r" b="b"/>
            <a:pathLst>
              <a:path w="1003300" h="875664">
                <a:moveTo>
                  <a:pt x="0" y="0"/>
                </a:moveTo>
                <a:lnTo>
                  <a:pt x="1003197" y="0"/>
                </a:lnTo>
                <a:lnTo>
                  <a:pt x="1003197" y="875098"/>
                </a:lnTo>
                <a:lnTo>
                  <a:pt x="0" y="875098"/>
                </a:lnTo>
                <a:lnTo>
                  <a:pt x="0" y="0"/>
                </a:lnTo>
                <a:close/>
              </a:path>
            </a:pathLst>
          </a:custGeom>
          <a:solidFill>
            <a:srgbClr val="DF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9">
            <a:extLst>
              <a:ext uri="{FF2B5EF4-FFF2-40B4-BE49-F238E27FC236}">
                <a16:creationId xmlns:a16="http://schemas.microsoft.com/office/drawing/2014/main" id="{8C6AC2F3-954D-4DAC-8CF2-F2CD3985ECFD}"/>
              </a:ext>
            </a:extLst>
          </p:cNvPr>
          <p:cNvSpPr/>
          <p:nvPr/>
        </p:nvSpPr>
        <p:spPr>
          <a:xfrm>
            <a:off x="5780973" y="2196094"/>
            <a:ext cx="1003300" cy="875665"/>
          </a:xfrm>
          <a:custGeom>
            <a:avLst/>
            <a:gdLst/>
            <a:ahLst/>
            <a:cxnLst/>
            <a:rect l="l" t="t" r="r" b="b"/>
            <a:pathLst>
              <a:path w="1003300" h="875664">
                <a:moveTo>
                  <a:pt x="0" y="0"/>
                </a:moveTo>
                <a:lnTo>
                  <a:pt x="1003197" y="0"/>
                </a:lnTo>
                <a:lnTo>
                  <a:pt x="1003197" y="875098"/>
                </a:lnTo>
                <a:lnTo>
                  <a:pt x="0" y="8750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20">
            <a:extLst>
              <a:ext uri="{FF2B5EF4-FFF2-40B4-BE49-F238E27FC236}">
                <a16:creationId xmlns:a16="http://schemas.microsoft.com/office/drawing/2014/main" id="{EB12A953-A2FE-4BD7-83D7-8459341DB816}"/>
              </a:ext>
            </a:extLst>
          </p:cNvPr>
          <p:cNvSpPr txBox="1"/>
          <p:nvPr/>
        </p:nvSpPr>
        <p:spPr>
          <a:xfrm>
            <a:off x="5904538" y="2521755"/>
            <a:ext cx="75628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Classifier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3" name="object 21">
            <a:extLst>
              <a:ext uri="{FF2B5EF4-FFF2-40B4-BE49-F238E27FC236}">
                <a16:creationId xmlns:a16="http://schemas.microsoft.com/office/drawing/2014/main" id="{37D31A4E-F813-437C-827A-E71258FCC10E}"/>
              </a:ext>
            </a:extLst>
          </p:cNvPr>
          <p:cNvSpPr/>
          <p:nvPr/>
        </p:nvSpPr>
        <p:spPr>
          <a:xfrm>
            <a:off x="4877700" y="1894395"/>
            <a:ext cx="859155" cy="703580"/>
          </a:xfrm>
          <a:custGeom>
            <a:avLst/>
            <a:gdLst/>
            <a:ahLst/>
            <a:cxnLst/>
            <a:rect l="l" t="t" r="r" b="b"/>
            <a:pathLst>
              <a:path w="859154" h="703580">
                <a:moveTo>
                  <a:pt x="0" y="0"/>
                </a:moveTo>
                <a:lnTo>
                  <a:pt x="859048" y="70299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22">
            <a:extLst>
              <a:ext uri="{FF2B5EF4-FFF2-40B4-BE49-F238E27FC236}">
                <a16:creationId xmlns:a16="http://schemas.microsoft.com/office/drawing/2014/main" id="{A2B5A46E-A958-4A65-A063-0C8573F97C5F}"/>
              </a:ext>
            </a:extLst>
          </p:cNvPr>
          <p:cNvSpPr/>
          <p:nvPr/>
        </p:nvSpPr>
        <p:spPr>
          <a:xfrm>
            <a:off x="5726798" y="2585218"/>
            <a:ext cx="43815" cy="40005"/>
          </a:xfrm>
          <a:custGeom>
            <a:avLst/>
            <a:gdLst/>
            <a:ahLst/>
            <a:cxnLst/>
            <a:rect l="l" t="t" r="r" b="b"/>
            <a:pathLst>
              <a:path w="43814" h="40005">
                <a:moveTo>
                  <a:pt x="0" y="24349"/>
                </a:moveTo>
                <a:lnTo>
                  <a:pt x="43399" y="39549"/>
                </a:lnTo>
                <a:lnTo>
                  <a:pt x="19924" y="0"/>
                </a:lnTo>
                <a:lnTo>
                  <a:pt x="0" y="243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23">
            <a:extLst>
              <a:ext uri="{FF2B5EF4-FFF2-40B4-BE49-F238E27FC236}">
                <a16:creationId xmlns:a16="http://schemas.microsoft.com/office/drawing/2014/main" id="{24ECEE47-A885-441D-9C24-2E95DD4B3E82}"/>
              </a:ext>
            </a:extLst>
          </p:cNvPr>
          <p:cNvSpPr/>
          <p:nvPr/>
        </p:nvSpPr>
        <p:spPr>
          <a:xfrm>
            <a:off x="4877700" y="2414219"/>
            <a:ext cx="848360" cy="206375"/>
          </a:xfrm>
          <a:custGeom>
            <a:avLst/>
            <a:gdLst/>
            <a:ahLst/>
            <a:cxnLst/>
            <a:rect l="l" t="t" r="r" b="b"/>
            <a:pathLst>
              <a:path w="848360" h="206375">
                <a:moveTo>
                  <a:pt x="0" y="0"/>
                </a:moveTo>
                <a:lnTo>
                  <a:pt x="847748" y="20582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24">
            <a:extLst>
              <a:ext uri="{FF2B5EF4-FFF2-40B4-BE49-F238E27FC236}">
                <a16:creationId xmlns:a16="http://schemas.microsoft.com/office/drawing/2014/main" id="{6264B758-A32E-4936-B561-5268CB39239A}"/>
              </a:ext>
            </a:extLst>
          </p:cNvPr>
          <p:cNvSpPr/>
          <p:nvPr/>
        </p:nvSpPr>
        <p:spPr>
          <a:xfrm>
            <a:off x="5721748" y="2604743"/>
            <a:ext cx="45720" cy="31115"/>
          </a:xfrm>
          <a:custGeom>
            <a:avLst/>
            <a:gdLst/>
            <a:ahLst/>
            <a:cxnLst/>
            <a:rect l="l" t="t" r="r" b="b"/>
            <a:pathLst>
              <a:path w="45720" h="31114">
                <a:moveTo>
                  <a:pt x="0" y="30574"/>
                </a:moveTo>
                <a:lnTo>
                  <a:pt x="45699" y="25499"/>
                </a:lnTo>
                <a:lnTo>
                  <a:pt x="7399" y="0"/>
                </a:lnTo>
                <a:lnTo>
                  <a:pt x="0" y="3057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25">
            <a:extLst>
              <a:ext uri="{FF2B5EF4-FFF2-40B4-BE49-F238E27FC236}">
                <a16:creationId xmlns:a16="http://schemas.microsoft.com/office/drawing/2014/main" id="{2D360073-69D5-4559-9A62-CB1633AAA433}"/>
              </a:ext>
            </a:extLst>
          </p:cNvPr>
          <p:cNvSpPr/>
          <p:nvPr/>
        </p:nvSpPr>
        <p:spPr>
          <a:xfrm>
            <a:off x="4877700" y="2675893"/>
            <a:ext cx="864869" cy="950594"/>
          </a:xfrm>
          <a:custGeom>
            <a:avLst/>
            <a:gdLst/>
            <a:ahLst/>
            <a:cxnLst/>
            <a:rect l="l" t="t" r="r" b="b"/>
            <a:pathLst>
              <a:path w="864870" h="950595">
                <a:moveTo>
                  <a:pt x="0" y="950123"/>
                </a:moveTo>
                <a:lnTo>
                  <a:pt x="864823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26">
            <a:extLst>
              <a:ext uri="{FF2B5EF4-FFF2-40B4-BE49-F238E27FC236}">
                <a16:creationId xmlns:a16="http://schemas.microsoft.com/office/drawing/2014/main" id="{496C3CE6-5F51-422C-B5CF-DDCFB006AA6C}"/>
              </a:ext>
            </a:extLst>
          </p:cNvPr>
          <p:cNvSpPr/>
          <p:nvPr/>
        </p:nvSpPr>
        <p:spPr>
          <a:xfrm>
            <a:off x="5730873" y="2643918"/>
            <a:ext cx="41275" cy="42545"/>
          </a:xfrm>
          <a:custGeom>
            <a:avLst/>
            <a:gdLst/>
            <a:ahLst/>
            <a:cxnLst/>
            <a:rect l="l" t="t" r="r" b="b"/>
            <a:pathLst>
              <a:path w="41275" h="42544">
                <a:moveTo>
                  <a:pt x="23274" y="42549"/>
                </a:moveTo>
                <a:lnTo>
                  <a:pt x="40749" y="0"/>
                </a:lnTo>
                <a:lnTo>
                  <a:pt x="0" y="21374"/>
                </a:lnTo>
                <a:lnTo>
                  <a:pt x="23274" y="425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27">
            <a:extLst>
              <a:ext uri="{FF2B5EF4-FFF2-40B4-BE49-F238E27FC236}">
                <a16:creationId xmlns:a16="http://schemas.microsoft.com/office/drawing/2014/main" id="{218A608C-FE52-4DE6-8761-70D34BF0BA5B}"/>
              </a:ext>
            </a:extLst>
          </p:cNvPr>
          <p:cNvSpPr/>
          <p:nvPr/>
        </p:nvSpPr>
        <p:spPr>
          <a:xfrm>
            <a:off x="6784171" y="2633643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148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28">
            <a:extLst>
              <a:ext uri="{FF2B5EF4-FFF2-40B4-BE49-F238E27FC236}">
                <a16:creationId xmlns:a16="http://schemas.microsoft.com/office/drawing/2014/main" id="{DE2697AB-20DA-47B5-B280-18FA58FC7FCB}"/>
              </a:ext>
            </a:extLst>
          </p:cNvPr>
          <p:cNvSpPr/>
          <p:nvPr/>
        </p:nvSpPr>
        <p:spPr>
          <a:xfrm>
            <a:off x="7285320" y="2617918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29">
            <a:extLst>
              <a:ext uri="{FF2B5EF4-FFF2-40B4-BE49-F238E27FC236}">
                <a16:creationId xmlns:a16="http://schemas.microsoft.com/office/drawing/2014/main" id="{2D1A2EA9-1D6F-4191-AE9E-8E2EE621DDCC}"/>
              </a:ext>
            </a:extLst>
          </p:cNvPr>
          <p:cNvSpPr txBox="1"/>
          <p:nvPr/>
        </p:nvSpPr>
        <p:spPr>
          <a:xfrm>
            <a:off x="7500907" y="2520260"/>
            <a:ext cx="10629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“hola que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tal”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2" name="object 30">
            <a:extLst>
              <a:ext uri="{FF2B5EF4-FFF2-40B4-BE49-F238E27FC236}">
                <a16:creationId xmlns:a16="http://schemas.microsoft.com/office/drawing/2014/main" id="{9A9ACDDC-7404-4084-9619-627087C2CAC9}"/>
              </a:ext>
            </a:extLst>
          </p:cNvPr>
          <p:cNvSpPr/>
          <p:nvPr/>
        </p:nvSpPr>
        <p:spPr>
          <a:xfrm>
            <a:off x="4048676" y="1587995"/>
            <a:ext cx="1090295" cy="2390775"/>
          </a:xfrm>
          <a:custGeom>
            <a:avLst/>
            <a:gdLst/>
            <a:ahLst/>
            <a:cxnLst/>
            <a:rect l="l" t="t" r="r" b="b"/>
            <a:pathLst>
              <a:path w="1090295" h="2390775">
                <a:moveTo>
                  <a:pt x="0" y="0"/>
                </a:moveTo>
                <a:lnTo>
                  <a:pt x="1090197" y="0"/>
                </a:lnTo>
                <a:lnTo>
                  <a:pt x="1090197" y="2390395"/>
                </a:lnTo>
                <a:lnTo>
                  <a:pt x="0" y="23903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31">
            <a:extLst>
              <a:ext uri="{FF2B5EF4-FFF2-40B4-BE49-F238E27FC236}">
                <a16:creationId xmlns:a16="http://schemas.microsoft.com/office/drawing/2014/main" id="{D2F77450-A588-480A-BC61-FD098149D94A}"/>
              </a:ext>
            </a:extLst>
          </p:cNvPr>
          <p:cNvSpPr txBox="1"/>
          <p:nvPr/>
        </p:nvSpPr>
        <p:spPr>
          <a:xfrm>
            <a:off x="5825004" y="3168007"/>
            <a:ext cx="1093162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50"/>
              </a:lnSpc>
            </a:pPr>
            <a:r>
              <a:rPr lang="en-US" spc="-5" dirty="0">
                <a:latin typeface="Arial"/>
                <a:cs typeface="Arial"/>
              </a:rPr>
              <a:t>Learned</a:t>
            </a:r>
            <a:endParaRPr dirty="0">
              <a:latin typeface="Arial"/>
              <a:cs typeface="Arial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E5D92A5-35DA-4946-925A-B5315818339E}"/>
              </a:ext>
            </a:extLst>
          </p:cNvPr>
          <p:cNvSpPr txBox="1"/>
          <p:nvPr/>
        </p:nvSpPr>
        <p:spPr>
          <a:xfrm>
            <a:off x="3051363" y="3895610"/>
            <a:ext cx="3361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5" dirty="0">
                <a:latin typeface="Arial"/>
                <a:cs typeface="Arial"/>
              </a:rPr>
              <a:t>Hand-crafted </a:t>
            </a:r>
            <a:r>
              <a:rPr lang="en-US" dirty="0"/>
              <a:t>acoustic features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98146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6">
            <a:extLst>
              <a:ext uri="{FF2B5EF4-FFF2-40B4-BE49-F238E27FC236}">
                <a16:creationId xmlns:a16="http://schemas.microsoft.com/office/drawing/2014/main" id="{DF3C138E-EE32-415D-A13F-B992D108C67E}"/>
              </a:ext>
            </a:extLst>
          </p:cNvPr>
          <p:cNvSpPr txBox="1"/>
          <p:nvPr/>
        </p:nvSpPr>
        <p:spPr>
          <a:xfrm>
            <a:off x="1776934" y="3066056"/>
            <a:ext cx="30416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0830" algn="l"/>
              </a:tabLst>
            </a:pPr>
            <a:r>
              <a:rPr sz="1400" u="sng" dirty="0">
                <a:latin typeface="Times New Roman"/>
                <a:cs typeface="Times New Roman"/>
              </a:rPr>
              <a:t> 	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CB74D-9FB4-4A9C-A409-48BBC161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Example: </a:t>
            </a:r>
            <a:r>
              <a:rPr lang="en-US" sz="4000" spc="-5" dirty="0">
                <a:latin typeface="Arial"/>
                <a:cs typeface="Arial"/>
              </a:rPr>
              <a:t>Text to Speech Synthesis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EA2FD-4125-4D42-9770-82792692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34749B2-AD66-4907-B4D4-CFF71E6FF710}"/>
              </a:ext>
            </a:extLst>
          </p:cNvPr>
          <p:cNvSpPr/>
          <p:nvPr/>
        </p:nvSpPr>
        <p:spPr>
          <a:xfrm>
            <a:off x="1030107" y="2768164"/>
            <a:ext cx="768350" cy="981710"/>
          </a:xfrm>
          <a:custGeom>
            <a:avLst/>
            <a:gdLst/>
            <a:ahLst/>
            <a:cxnLst/>
            <a:rect l="l" t="t" r="r" b="b"/>
            <a:pathLst>
              <a:path w="768350" h="981710">
                <a:moveTo>
                  <a:pt x="0" y="0"/>
                </a:moveTo>
                <a:lnTo>
                  <a:pt x="640246" y="0"/>
                </a:lnTo>
                <a:lnTo>
                  <a:pt x="768298" y="128052"/>
                </a:lnTo>
                <a:lnTo>
                  <a:pt x="768298" y="981598"/>
                </a:lnTo>
                <a:lnTo>
                  <a:pt x="0" y="9815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92266B5-5DAB-435E-B179-3EC5DFA36375}"/>
              </a:ext>
            </a:extLst>
          </p:cNvPr>
          <p:cNvSpPr txBox="1"/>
          <p:nvPr/>
        </p:nvSpPr>
        <p:spPr>
          <a:xfrm>
            <a:off x="1201735" y="3179086"/>
            <a:ext cx="3613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TXT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543DECD-1456-40DC-B9BD-DC7E9889F4E4}"/>
              </a:ext>
            </a:extLst>
          </p:cNvPr>
          <p:cNvSpPr txBox="1"/>
          <p:nvPr/>
        </p:nvSpPr>
        <p:spPr>
          <a:xfrm>
            <a:off x="2091893" y="2821413"/>
            <a:ext cx="1003300" cy="875665"/>
          </a:xfrm>
          <a:prstGeom prst="rect">
            <a:avLst/>
          </a:prstGeom>
          <a:solidFill>
            <a:srgbClr val="CCCCCC"/>
          </a:solidFill>
          <a:ln w="9524">
            <a:solidFill>
              <a:srgbClr val="666666"/>
            </a:solidFill>
          </a:ln>
        </p:spPr>
        <p:txBody>
          <a:bodyPr vert="horz" wrap="square" lIns="0" tIns="121285" rIns="0" bIns="0" rtlCol="0">
            <a:spAutoFit/>
          </a:bodyPr>
          <a:lstStyle/>
          <a:p>
            <a:pPr marL="111125" marR="103505" algn="ctr">
              <a:lnSpc>
                <a:spcPts val="1650"/>
              </a:lnSpc>
              <a:spcBef>
                <a:spcPts val="955"/>
              </a:spcBef>
            </a:pPr>
            <a:r>
              <a:rPr sz="1400" spc="-5" dirty="0">
                <a:latin typeface="Arial"/>
                <a:cs typeface="Arial"/>
              </a:rPr>
              <a:t>Designed  feature  extraction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34FE0211-BDF1-4CB4-BDEB-11F8B7C75413}"/>
              </a:ext>
            </a:extLst>
          </p:cNvPr>
          <p:cNvSpPr/>
          <p:nvPr/>
        </p:nvSpPr>
        <p:spPr>
          <a:xfrm>
            <a:off x="2051720" y="3243230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57"/>
                </a:moveTo>
                <a:lnTo>
                  <a:pt x="43224" y="15732"/>
                </a:lnTo>
                <a:lnTo>
                  <a:pt x="0" y="0"/>
                </a:lnTo>
                <a:lnTo>
                  <a:pt x="0" y="31457"/>
                </a:lnTo>
                <a:close/>
              </a:path>
            </a:pathLst>
          </a:custGeom>
          <a:solidFill>
            <a:schemeClr val="bg1"/>
          </a:solidFill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6BB4421A-40A6-4D58-A076-E4CA420C4215}"/>
              </a:ext>
            </a:extLst>
          </p:cNvPr>
          <p:cNvSpPr txBox="1"/>
          <p:nvPr/>
        </p:nvSpPr>
        <p:spPr>
          <a:xfrm>
            <a:off x="3570027" y="2480164"/>
            <a:ext cx="587375" cy="288290"/>
          </a:xfrm>
          <a:prstGeom prst="rect">
            <a:avLst/>
          </a:prstGeom>
          <a:solidFill>
            <a:srgbClr val="6D9EEB"/>
          </a:solidFill>
          <a:ln w="9524">
            <a:solidFill>
              <a:srgbClr val="66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Arial"/>
                <a:cs typeface="Arial"/>
              </a:rPr>
              <a:t>ft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2DE474A-7A37-41F7-A570-0B6334C34C65}"/>
              </a:ext>
            </a:extLst>
          </p:cNvPr>
          <p:cNvSpPr txBox="1"/>
          <p:nvPr/>
        </p:nvSpPr>
        <p:spPr>
          <a:xfrm>
            <a:off x="3570027" y="2949638"/>
            <a:ext cx="587375" cy="288290"/>
          </a:xfrm>
          <a:prstGeom prst="rect">
            <a:avLst/>
          </a:prstGeom>
          <a:solidFill>
            <a:srgbClr val="69A84F"/>
          </a:solidFill>
          <a:ln w="9524">
            <a:solidFill>
              <a:srgbClr val="66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Arial"/>
                <a:cs typeface="Arial"/>
              </a:rPr>
              <a:t>ft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F2E54D4A-E3DA-40F3-9B46-A3CB9BC70A13}"/>
              </a:ext>
            </a:extLst>
          </p:cNvPr>
          <p:cNvSpPr txBox="1"/>
          <p:nvPr/>
        </p:nvSpPr>
        <p:spPr>
          <a:xfrm>
            <a:off x="3570027" y="4161436"/>
            <a:ext cx="587375" cy="288290"/>
          </a:xfrm>
          <a:prstGeom prst="rect">
            <a:avLst/>
          </a:prstGeom>
          <a:solidFill>
            <a:srgbClr val="8E7CC3"/>
          </a:solidFill>
          <a:ln w="9524">
            <a:solidFill>
              <a:srgbClr val="66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Arial"/>
                <a:cs typeface="Arial"/>
              </a:rPr>
              <a:t>ft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B9ECE2D-763A-4DCE-B6F7-D1DE6C45AD68}"/>
              </a:ext>
            </a:extLst>
          </p:cNvPr>
          <p:cNvSpPr/>
          <p:nvPr/>
        </p:nvSpPr>
        <p:spPr>
          <a:xfrm>
            <a:off x="3095091" y="2669926"/>
            <a:ext cx="440690" cy="589280"/>
          </a:xfrm>
          <a:custGeom>
            <a:avLst/>
            <a:gdLst/>
            <a:ahLst/>
            <a:cxnLst/>
            <a:rect l="l" t="t" r="r" b="b"/>
            <a:pathLst>
              <a:path w="440689" h="589280">
                <a:moveTo>
                  <a:pt x="0" y="589036"/>
                </a:moveTo>
                <a:lnTo>
                  <a:pt x="440661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A411C56A-27C9-44AE-BD9C-18BD9E094C9F}"/>
              </a:ext>
            </a:extLst>
          </p:cNvPr>
          <p:cNvSpPr/>
          <p:nvPr/>
        </p:nvSpPr>
        <p:spPr>
          <a:xfrm>
            <a:off x="3523152" y="2635314"/>
            <a:ext cx="38735" cy="44450"/>
          </a:xfrm>
          <a:custGeom>
            <a:avLst/>
            <a:gdLst/>
            <a:ahLst/>
            <a:cxnLst/>
            <a:rect l="l" t="t" r="r" b="b"/>
            <a:pathLst>
              <a:path w="38735" h="44450">
                <a:moveTo>
                  <a:pt x="25199" y="44034"/>
                </a:moveTo>
                <a:lnTo>
                  <a:pt x="38499" y="0"/>
                </a:lnTo>
                <a:lnTo>
                  <a:pt x="0" y="25187"/>
                </a:lnTo>
                <a:lnTo>
                  <a:pt x="25199" y="4403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A2B3D257-6968-4CA3-8CB5-A4DCA9406A75}"/>
              </a:ext>
            </a:extLst>
          </p:cNvPr>
          <p:cNvSpPr/>
          <p:nvPr/>
        </p:nvSpPr>
        <p:spPr>
          <a:xfrm>
            <a:off x="3095091" y="3112450"/>
            <a:ext cx="421005" cy="146685"/>
          </a:xfrm>
          <a:custGeom>
            <a:avLst/>
            <a:gdLst/>
            <a:ahLst/>
            <a:cxnLst/>
            <a:rect l="l" t="t" r="r" b="b"/>
            <a:pathLst>
              <a:path w="421005" h="146685">
                <a:moveTo>
                  <a:pt x="0" y="146512"/>
                </a:moveTo>
                <a:lnTo>
                  <a:pt x="420936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5C8521D4-FF02-4419-A112-133DD735E004}"/>
              </a:ext>
            </a:extLst>
          </p:cNvPr>
          <p:cNvSpPr/>
          <p:nvPr/>
        </p:nvSpPr>
        <p:spPr>
          <a:xfrm>
            <a:off x="3510852" y="3097590"/>
            <a:ext cx="46355" cy="29845"/>
          </a:xfrm>
          <a:custGeom>
            <a:avLst/>
            <a:gdLst/>
            <a:ahLst/>
            <a:cxnLst/>
            <a:rect l="l" t="t" r="r" b="b"/>
            <a:pathLst>
              <a:path w="46355" h="29844">
                <a:moveTo>
                  <a:pt x="10324" y="29717"/>
                </a:moveTo>
                <a:lnTo>
                  <a:pt x="45974" y="649"/>
                </a:lnTo>
                <a:lnTo>
                  <a:pt x="0" y="0"/>
                </a:lnTo>
                <a:lnTo>
                  <a:pt x="10324" y="2971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0DFD1524-B0CB-4367-ADBB-1D94582E8754}"/>
              </a:ext>
            </a:extLst>
          </p:cNvPr>
          <p:cNvSpPr/>
          <p:nvPr/>
        </p:nvSpPr>
        <p:spPr>
          <a:xfrm>
            <a:off x="3095091" y="3258962"/>
            <a:ext cx="451484" cy="994410"/>
          </a:xfrm>
          <a:custGeom>
            <a:avLst/>
            <a:gdLst/>
            <a:ahLst/>
            <a:cxnLst/>
            <a:rect l="l" t="t" r="r" b="b"/>
            <a:pathLst>
              <a:path w="451485" h="994410">
                <a:moveTo>
                  <a:pt x="0" y="0"/>
                </a:moveTo>
                <a:lnTo>
                  <a:pt x="451286" y="99434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B87BCF62-CA14-4C47-B40A-D292B200FD79}"/>
              </a:ext>
            </a:extLst>
          </p:cNvPr>
          <p:cNvSpPr/>
          <p:nvPr/>
        </p:nvSpPr>
        <p:spPr>
          <a:xfrm>
            <a:off x="3532052" y="4246810"/>
            <a:ext cx="32384" cy="46355"/>
          </a:xfrm>
          <a:custGeom>
            <a:avLst/>
            <a:gdLst/>
            <a:ahLst/>
            <a:cxnLst/>
            <a:rect l="l" t="t" r="r" b="b"/>
            <a:pathLst>
              <a:path w="32385" h="46354">
                <a:moveTo>
                  <a:pt x="0" y="12999"/>
                </a:moveTo>
                <a:lnTo>
                  <a:pt x="32174" y="45874"/>
                </a:lnTo>
                <a:lnTo>
                  <a:pt x="28649" y="0"/>
                </a:lnTo>
                <a:lnTo>
                  <a:pt x="0" y="129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4DF5590E-6845-446C-82BA-63F7436099C2}"/>
              </a:ext>
            </a:extLst>
          </p:cNvPr>
          <p:cNvSpPr/>
          <p:nvPr/>
        </p:nvSpPr>
        <p:spPr>
          <a:xfrm>
            <a:off x="3778227" y="3417635"/>
            <a:ext cx="170699" cy="5638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39D7EDC7-0BE9-4590-BD16-DE4DFDB5144A}"/>
              </a:ext>
            </a:extLst>
          </p:cNvPr>
          <p:cNvSpPr txBox="1"/>
          <p:nvPr/>
        </p:nvSpPr>
        <p:spPr>
          <a:xfrm>
            <a:off x="4572000" y="2821413"/>
            <a:ext cx="1267460" cy="875665"/>
          </a:xfrm>
          <a:prstGeom prst="rect">
            <a:avLst/>
          </a:prstGeom>
          <a:solidFill>
            <a:srgbClr val="DF6666"/>
          </a:solidFill>
          <a:ln w="9524">
            <a:solidFill>
              <a:srgbClr val="666666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337185" marR="170815" indent="-158115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Regression  module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FAAB0737-00F4-4E02-A464-861D720361F5}"/>
              </a:ext>
            </a:extLst>
          </p:cNvPr>
          <p:cNvSpPr/>
          <p:nvPr/>
        </p:nvSpPr>
        <p:spPr>
          <a:xfrm>
            <a:off x="4157126" y="2624164"/>
            <a:ext cx="384175" cy="587375"/>
          </a:xfrm>
          <a:custGeom>
            <a:avLst/>
            <a:gdLst/>
            <a:ahLst/>
            <a:cxnLst/>
            <a:rect l="l" t="t" r="r" b="b"/>
            <a:pathLst>
              <a:path w="384175" h="587375">
                <a:moveTo>
                  <a:pt x="0" y="0"/>
                </a:moveTo>
                <a:lnTo>
                  <a:pt x="383624" y="586961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7E2DD072-1A2E-4836-B517-CBECA6767F18}"/>
              </a:ext>
            </a:extLst>
          </p:cNvPr>
          <p:cNvSpPr/>
          <p:nvPr/>
        </p:nvSpPr>
        <p:spPr>
          <a:xfrm>
            <a:off x="4527600" y="3202518"/>
            <a:ext cx="36830" cy="45085"/>
          </a:xfrm>
          <a:custGeom>
            <a:avLst/>
            <a:gdLst/>
            <a:ahLst/>
            <a:cxnLst/>
            <a:rect l="l" t="t" r="r" b="b"/>
            <a:pathLst>
              <a:path w="36829" h="45085">
                <a:moveTo>
                  <a:pt x="0" y="17214"/>
                </a:moveTo>
                <a:lnTo>
                  <a:pt x="36799" y="44789"/>
                </a:lnTo>
                <a:lnTo>
                  <a:pt x="26324" y="0"/>
                </a:lnTo>
                <a:lnTo>
                  <a:pt x="0" y="172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4F52087C-1513-4760-9430-D0B081E6A8EA}"/>
              </a:ext>
            </a:extLst>
          </p:cNvPr>
          <p:cNvSpPr/>
          <p:nvPr/>
        </p:nvSpPr>
        <p:spPr>
          <a:xfrm>
            <a:off x="4157126" y="3093638"/>
            <a:ext cx="361950" cy="144145"/>
          </a:xfrm>
          <a:custGeom>
            <a:avLst/>
            <a:gdLst/>
            <a:ahLst/>
            <a:cxnLst/>
            <a:rect l="l" t="t" r="r" b="b"/>
            <a:pathLst>
              <a:path w="361950" h="144144">
                <a:moveTo>
                  <a:pt x="0" y="0"/>
                </a:moveTo>
                <a:lnTo>
                  <a:pt x="361799" y="144147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D171BF00-23AE-478A-90A2-D036B5991FAF}"/>
              </a:ext>
            </a:extLst>
          </p:cNvPr>
          <p:cNvSpPr/>
          <p:nvPr/>
        </p:nvSpPr>
        <p:spPr>
          <a:xfrm>
            <a:off x="4513100" y="3223170"/>
            <a:ext cx="46355" cy="31115"/>
          </a:xfrm>
          <a:custGeom>
            <a:avLst/>
            <a:gdLst/>
            <a:ahLst/>
            <a:cxnLst/>
            <a:rect l="l" t="t" r="r" b="b"/>
            <a:pathLst>
              <a:path w="46354" h="31114">
                <a:moveTo>
                  <a:pt x="0" y="29229"/>
                </a:moveTo>
                <a:lnTo>
                  <a:pt x="45999" y="30614"/>
                </a:lnTo>
                <a:lnTo>
                  <a:pt x="11649" y="0"/>
                </a:lnTo>
                <a:lnTo>
                  <a:pt x="0" y="2922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9CDDF9C7-019D-43CC-9A3C-DD29839EDE9C}"/>
              </a:ext>
            </a:extLst>
          </p:cNvPr>
          <p:cNvSpPr/>
          <p:nvPr/>
        </p:nvSpPr>
        <p:spPr>
          <a:xfrm>
            <a:off x="4157126" y="3312162"/>
            <a:ext cx="394335" cy="993775"/>
          </a:xfrm>
          <a:custGeom>
            <a:avLst/>
            <a:gdLst/>
            <a:ahLst/>
            <a:cxnLst/>
            <a:rect l="l" t="t" r="r" b="b"/>
            <a:pathLst>
              <a:path w="394335" h="993775">
                <a:moveTo>
                  <a:pt x="0" y="993272"/>
                </a:moveTo>
                <a:lnTo>
                  <a:pt x="393824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23661ADB-F298-40B9-BFF2-9CC16725E3BC}"/>
              </a:ext>
            </a:extLst>
          </p:cNvPr>
          <p:cNvSpPr/>
          <p:nvPr/>
        </p:nvSpPr>
        <p:spPr>
          <a:xfrm>
            <a:off x="4536325" y="3271982"/>
            <a:ext cx="31115" cy="46355"/>
          </a:xfrm>
          <a:custGeom>
            <a:avLst/>
            <a:gdLst/>
            <a:ahLst/>
            <a:cxnLst/>
            <a:rect l="l" t="t" r="r" b="b"/>
            <a:pathLst>
              <a:path w="31114" h="46355">
                <a:moveTo>
                  <a:pt x="29249" y="45979"/>
                </a:moveTo>
                <a:lnTo>
                  <a:pt x="30574" y="0"/>
                </a:lnTo>
                <a:lnTo>
                  <a:pt x="0" y="34379"/>
                </a:lnTo>
                <a:lnTo>
                  <a:pt x="29249" y="4597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04833CFF-4F8A-4F16-AFF3-67ACFA0E648A}"/>
              </a:ext>
            </a:extLst>
          </p:cNvPr>
          <p:cNvSpPr txBox="1"/>
          <p:nvPr/>
        </p:nvSpPr>
        <p:spPr>
          <a:xfrm>
            <a:off x="6253772" y="2429814"/>
            <a:ext cx="587375" cy="288290"/>
          </a:xfrm>
          <a:prstGeom prst="rect">
            <a:avLst/>
          </a:prstGeom>
          <a:solidFill>
            <a:srgbClr val="6D9EEB"/>
          </a:solidFill>
          <a:ln w="9524">
            <a:solidFill>
              <a:srgbClr val="66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Arial"/>
                <a:cs typeface="Arial"/>
              </a:rPr>
              <a:t>s1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7EB21C85-ACE7-4FFB-9981-0E6EA283411E}"/>
              </a:ext>
            </a:extLst>
          </p:cNvPr>
          <p:cNvSpPr txBox="1"/>
          <p:nvPr/>
        </p:nvSpPr>
        <p:spPr>
          <a:xfrm>
            <a:off x="6253772" y="2949638"/>
            <a:ext cx="587375" cy="288290"/>
          </a:xfrm>
          <a:prstGeom prst="rect">
            <a:avLst/>
          </a:prstGeom>
          <a:solidFill>
            <a:srgbClr val="69A84F"/>
          </a:solidFill>
          <a:ln w="9524">
            <a:solidFill>
              <a:srgbClr val="66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Arial"/>
                <a:cs typeface="Arial"/>
              </a:rPr>
              <a:t>s2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9DED2551-2F96-4D38-9B51-79FCF39ADED6}"/>
              </a:ext>
            </a:extLst>
          </p:cNvPr>
          <p:cNvSpPr txBox="1"/>
          <p:nvPr/>
        </p:nvSpPr>
        <p:spPr>
          <a:xfrm>
            <a:off x="6253772" y="4161436"/>
            <a:ext cx="587375" cy="288290"/>
          </a:xfrm>
          <a:prstGeom prst="rect">
            <a:avLst/>
          </a:prstGeom>
          <a:solidFill>
            <a:srgbClr val="8E7CC3"/>
          </a:solidFill>
          <a:ln w="9524">
            <a:solidFill>
              <a:srgbClr val="666666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215"/>
              </a:spcBef>
            </a:pPr>
            <a:r>
              <a:rPr sz="1400" spc="-5" dirty="0">
                <a:latin typeface="Arial"/>
                <a:cs typeface="Arial"/>
              </a:rPr>
              <a:t>s3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A3568E6B-C11B-4E2F-A700-787D2AE7F8C6}"/>
              </a:ext>
            </a:extLst>
          </p:cNvPr>
          <p:cNvSpPr/>
          <p:nvPr/>
        </p:nvSpPr>
        <p:spPr>
          <a:xfrm>
            <a:off x="5838898" y="2622649"/>
            <a:ext cx="385445" cy="636905"/>
          </a:xfrm>
          <a:custGeom>
            <a:avLst/>
            <a:gdLst/>
            <a:ahLst/>
            <a:cxnLst/>
            <a:rect l="l" t="t" r="r" b="b"/>
            <a:pathLst>
              <a:path w="385445" h="636905">
                <a:moveTo>
                  <a:pt x="0" y="636313"/>
                </a:moveTo>
                <a:lnTo>
                  <a:pt x="385274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31FB442F-F704-426F-9398-4E45DCAA8F06}"/>
              </a:ext>
            </a:extLst>
          </p:cNvPr>
          <p:cNvSpPr/>
          <p:nvPr/>
        </p:nvSpPr>
        <p:spPr>
          <a:xfrm>
            <a:off x="6210722" y="2585674"/>
            <a:ext cx="36195" cy="45720"/>
          </a:xfrm>
          <a:custGeom>
            <a:avLst/>
            <a:gdLst/>
            <a:ahLst/>
            <a:cxnLst/>
            <a:rect l="l" t="t" r="r" b="b"/>
            <a:pathLst>
              <a:path w="36195" h="45719">
                <a:moveTo>
                  <a:pt x="26924" y="45124"/>
                </a:moveTo>
                <a:lnTo>
                  <a:pt x="35849" y="0"/>
                </a:lnTo>
                <a:lnTo>
                  <a:pt x="0" y="28827"/>
                </a:lnTo>
                <a:lnTo>
                  <a:pt x="26924" y="4512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F1353728-E248-4548-8DDB-CC942F25F730}"/>
              </a:ext>
            </a:extLst>
          </p:cNvPr>
          <p:cNvSpPr/>
          <p:nvPr/>
        </p:nvSpPr>
        <p:spPr>
          <a:xfrm>
            <a:off x="5838898" y="3114815"/>
            <a:ext cx="361950" cy="144145"/>
          </a:xfrm>
          <a:custGeom>
            <a:avLst/>
            <a:gdLst/>
            <a:ahLst/>
            <a:cxnLst/>
            <a:rect l="l" t="t" r="r" b="b"/>
            <a:pathLst>
              <a:path w="361950" h="144144">
                <a:moveTo>
                  <a:pt x="0" y="144147"/>
                </a:moveTo>
                <a:lnTo>
                  <a:pt x="36179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2800C607-7F37-46B1-B8DD-9EF3FCD47CBA}"/>
              </a:ext>
            </a:extLst>
          </p:cNvPr>
          <p:cNvSpPr/>
          <p:nvPr/>
        </p:nvSpPr>
        <p:spPr>
          <a:xfrm>
            <a:off x="6194872" y="3098815"/>
            <a:ext cx="46355" cy="31115"/>
          </a:xfrm>
          <a:custGeom>
            <a:avLst/>
            <a:gdLst/>
            <a:ahLst/>
            <a:cxnLst/>
            <a:rect l="l" t="t" r="r" b="b"/>
            <a:pathLst>
              <a:path w="46354" h="31114">
                <a:moveTo>
                  <a:pt x="11649" y="30614"/>
                </a:moveTo>
                <a:lnTo>
                  <a:pt x="45974" y="0"/>
                </a:lnTo>
                <a:lnTo>
                  <a:pt x="0" y="1384"/>
                </a:lnTo>
                <a:lnTo>
                  <a:pt x="11649" y="30614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09E135E8-F106-4DEA-8D5E-F01D1217D3A1}"/>
              </a:ext>
            </a:extLst>
          </p:cNvPr>
          <p:cNvSpPr/>
          <p:nvPr/>
        </p:nvSpPr>
        <p:spPr>
          <a:xfrm>
            <a:off x="5838898" y="3258962"/>
            <a:ext cx="394335" cy="993775"/>
          </a:xfrm>
          <a:custGeom>
            <a:avLst/>
            <a:gdLst/>
            <a:ahLst/>
            <a:cxnLst/>
            <a:rect l="l" t="t" r="r" b="b"/>
            <a:pathLst>
              <a:path w="394335" h="993775">
                <a:moveTo>
                  <a:pt x="0" y="0"/>
                </a:moveTo>
                <a:lnTo>
                  <a:pt x="393824" y="993272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ECDEC33C-43E8-46E0-801A-6930265D92D7}"/>
              </a:ext>
            </a:extLst>
          </p:cNvPr>
          <p:cNvSpPr/>
          <p:nvPr/>
        </p:nvSpPr>
        <p:spPr>
          <a:xfrm>
            <a:off x="6218097" y="4246435"/>
            <a:ext cx="31115" cy="46355"/>
          </a:xfrm>
          <a:custGeom>
            <a:avLst/>
            <a:gdLst/>
            <a:ahLst/>
            <a:cxnLst/>
            <a:rect l="l" t="t" r="r" b="b"/>
            <a:pathLst>
              <a:path w="31114" h="46354">
                <a:moveTo>
                  <a:pt x="0" y="11599"/>
                </a:moveTo>
                <a:lnTo>
                  <a:pt x="30549" y="45974"/>
                </a:lnTo>
                <a:lnTo>
                  <a:pt x="29249" y="0"/>
                </a:lnTo>
                <a:lnTo>
                  <a:pt x="0" y="1159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9274B489-B4F8-4B30-BE25-EF140DF17CF6}"/>
              </a:ext>
            </a:extLst>
          </p:cNvPr>
          <p:cNvSpPr/>
          <p:nvPr/>
        </p:nvSpPr>
        <p:spPr>
          <a:xfrm>
            <a:off x="6461971" y="3469462"/>
            <a:ext cx="170699" cy="5638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20787D42-9D2A-4E0E-BE33-205BAC0AC347}"/>
              </a:ext>
            </a:extLst>
          </p:cNvPr>
          <p:cNvSpPr/>
          <p:nvPr/>
        </p:nvSpPr>
        <p:spPr>
          <a:xfrm>
            <a:off x="7168095" y="2916363"/>
            <a:ext cx="1003300" cy="685800"/>
          </a:xfrm>
          <a:custGeom>
            <a:avLst/>
            <a:gdLst/>
            <a:ahLst/>
            <a:cxnLst/>
            <a:rect l="l" t="t" r="r" b="b"/>
            <a:pathLst>
              <a:path w="1003300" h="685800">
                <a:moveTo>
                  <a:pt x="0" y="0"/>
                </a:moveTo>
                <a:lnTo>
                  <a:pt x="1003197" y="0"/>
                </a:lnTo>
                <a:lnTo>
                  <a:pt x="1003197" y="685198"/>
                </a:lnTo>
                <a:lnTo>
                  <a:pt x="0" y="685198"/>
                </a:ln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099EA74A-4641-4A60-9433-F736ACED79E0}"/>
              </a:ext>
            </a:extLst>
          </p:cNvPr>
          <p:cNvSpPr/>
          <p:nvPr/>
        </p:nvSpPr>
        <p:spPr>
          <a:xfrm>
            <a:off x="7168095" y="2916363"/>
            <a:ext cx="1003300" cy="685800"/>
          </a:xfrm>
          <a:custGeom>
            <a:avLst/>
            <a:gdLst/>
            <a:ahLst/>
            <a:cxnLst/>
            <a:rect l="l" t="t" r="r" b="b"/>
            <a:pathLst>
              <a:path w="1003300" h="685800">
                <a:moveTo>
                  <a:pt x="0" y="0"/>
                </a:moveTo>
                <a:lnTo>
                  <a:pt x="1003197" y="0"/>
                </a:lnTo>
                <a:lnTo>
                  <a:pt x="1003197" y="685198"/>
                </a:lnTo>
                <a:lnTo>
                  <a:pt x="0" y="685198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DAA8011B-D3E2-4A4F-A34B-673D9C922FF4}"/>
              </a:ext>
            </a:extLst>
          </p:cNvPr>
          <p:cNvSpPr txBox="1"/>
          <p:nvPr/>
        </p:nvSpPr>
        <p:spPr>
          <a:xfrm>
            <a:off x="7301329" y="3147072"/>
            <a:ext cx="73723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wavegen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A070B329-27A5-4ADF-90B1-BD0CF3951994}"/>
              </a:ext>
            </a:extLst>
          </p:cNvPr>
          <p:cNvSpPr/>
          <p:nvPr/>
        </p:nvSpPr>
        <p:spPr>
          <a:xfrm>
            <a:off x="6840870" y="2573814"/>
            <a:ext cx="302895" cy="633730"/>
          </a:xfrm>
          <a:custGeom>
            <a:avLst/>
            <a:gdLst/>
            <a:ahLst/>
            <a:cxnLst/>
            <a:rect l="l" t="t" r="r" b="b"/>
            <a:pathLst>
              <a:path w="302895" h="633730">
                <a:moveTo>
                  <a:pt x="0" y="0"/>
                </a:moveTo>
                <a:lnTo>
                  <a:pt x="302674" y="633628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89F560A9-2E55-4511-8DFF-F5FC74215E81}"/>
              </a:ext>
            </a:extLst>
          </p:cNvPr>
          <p:cNvSpPr/>
          <p:nvPr/>
        </p:nvSpPr>
        <p:spPr>
          <a:xfrm>
            <a:off x="7129345" y="3200663"/>
            <a:ext cx="33020" cy="46355"/>
          </a:xfrm>
          <a:custGeom>
            <a:avLst/>
            <a:gdLst/>
            <a:ahLst/>
            <a:cxnLst/>
            <a:rect l="l" t="t" r="r" b="b"/>
            <a:pathLst>
              <a:path w="33020" h="46355">
                <a:moveTo>
                  <a:pt x="0" y="13562"/>
                </a:moveTo>
                <a:lnTo>
                  <a:pt x="32824" y="45784"/>
                </a:lnTo>
                <a:lnTo>
                  <a:pt x="28399" y="0"/>
                </a:lnTo>
                <a:lnTo>
                  <a:pt x="0" y="13562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CCD014A2-76BB-4584-8C9B-1FDB389A8E92}"/>
              </a:ext>
            </a:extLst>
          </p:cNvPr>
          <p:cNvSpPr/>
          <p:nvPr/>
        </p:nvSpPr>
        <p:spPr>
          <a:xfrm>
            <a:off x="6840870" y="3093638"/>
            <a:ext cx="276860" cy="139700"/>
          </a:xfrm>
          <a:custGeom>
            <a:avLst/>
            <a:gdLst/>
            <a:ahLst/>
            <a:cxnLst/>
            <a:rect l="l" t="t" r="r" b="b"/>
            <a:pathLst>
              <a:path w="276860" h="139700">
                <a:moveTo>
                  <a:pt x="0" y="0"/>
                </a:moveTo>
                <a:lnTo>
                  <a:pt x="276274" y="139534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162CB612-85A1-4946-99DF-A96C887ECE8C}"/>
              </a:ext>
            </a:extLst>
          </p:cNvPr>
          <p:cNvSpPr/>
          <p:nvPr/>
        </p:nvSpPr>
        <p:spPr>
          <a:xfrm>
            <a:off x="7110070" y="3219130"/>
            <a:ext cx="45720" cy="33655"/>
          </a:xfrm>
          <a:custGeom>
            <a:avLst/>
            <a:gdLst/>
            <a:ahLst/>
            <a:cxnLst/>
            <a:rect l="l" t="t" r="r" b="b"/>
            <a:pathLst>
              <a:path w="45720" h="33655">
                <a:moveTo>
                  <a:pt x="0" y="28087"/>
                </a:moveTo>
                <a:lnTo>
                  <a:pt x="45674" y="33529"/>
                </a:lnTo>
                <a:lnTo>
                  <a:pt x="14174" y="0"/>
                </a:lnTo>
                <a:lnTo>
                  <a:pt x="0" y="2808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3FBE771F-8B26-4E46-86BD-04738EA6D893}"/>
              </a:ext>
            </a:extLst>
          </p:cNvPr>
          <p:cNvSpPr/>
          <p:nvPr/>
        </p:nvSpPr>
        <p:spPr>
          <a:xfrm>
            <a:off x="6840870" y="3313587"/>
            <a:ext cx="310515" cy="991869"/>
          </a:xfrm>
          <a:custGeom>
            <a:avLst/>
            <a:gdLst/>
            <a:ahLst/>
            <a:cxnLst/>
            <a:rect l="l" t="t" r="r" b="b"/>
            <a:pathLst>
              <a:path w="310514" h="991870">
                <a:moveTo>
                  <a:pt x="0" y="991848"/>
                </a:moveTo>
                <a:lnTo>
                  <a:pt x="3102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37BB665F-3234-43B2-90C9-10556DA3F7F3}"/>
              </a:ext>
            </a:extLst>
          </p:cNvPr>
          <p:cNvSpPr/>
          <p:nvPr/>
        </p:nvSpPr>
        <p:spPr>
          <a:xfrm>
            <a:off x="7136095" y="3272328"/>
            <a:ext cx="30480" cy="46355"/>
          </a:xfrm>
          <a:custGeom>
            <a:avLst/>
            <a:gdLst/>
            <a:ahLst/>
            <a:cxnLst/>
            <a:rect l="l" t="t" r="r" b="b"/>
            <a:pathLst>
              <a:path w="30479" h="46355">
                <a:moveTo>
                  <a:pt x="30024" y="45959"/>
                </a:moveTo>
                <a:lnTo>
                  <a:pt x="27924" y="0"/>
                </a:lnTo>
                <a:lnTo>
                  <a:pt x="0" y="36559"/>
                </a:lnTo>
                <a:lnTo>
                  <a:pt x="30024" y="45959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FB029DFF-352B-475A-9371-961B10901437}"/>
              </a:ext>
            </a:extLst>
          </p:cNvPr>
          <p:cNvSpPr/>
          <p:nvPr/>
        </p:nvSpPr>
        <p:spPr>
          <a:xfrm>
            <a:off x="8171293" y="3258962"/>
            <a:ext cx="229235" cy="0"/>
          </a:xfrm>
          <a:custGeom>
            <a:avLst/>
            <a:gdLst/>
            <a:ahLst/>
            <a:cxnLst/>
            <a:rect l="l" t="t" r="r" b="b"/>
            <a:pathLst>
              <a:path w="229234">
                <a:moveTo>
                  <a:pt x="0" y="0"/>
                </a:moveTo>
                <a:lnTo>
                  <a:pt x="2287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B9584424-C186-4994-A704-B6C44DCD7E91}"/>
              </a:ext>
            </a:extLst>
          </p:cNvPr>
          <p:cNvSpPr/>
          <p:nvPr/>
        </p:nvSpPr>
        <p:spPr>
          <a:xfrm>
            <a:off x="8400042" y="3243230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5" h="31750">
                <a:moveTo>
                  <a:pt x="0" y="31457"/>
                </a:moveTo>
                <a:lnTo>
                  <a:pt x="43224" y="15732"/>
                </a:lnTo>
                <a:lnTo>
                  <a:pt x="0" y="0"/>
                </a:lnTo>
                <a:lnTo>
                  <a:pt x="0" y="31457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3BF479DC-A799-4360-A7B0-0868ABD4C204}"/>
              </a:ext>
            </a:extLst>
          </p:cNvPr>
          <p:cNvSpPr/>
          <p:nvPr/>
        </p:nvSpPr>
        <p:spPr>
          <a:xfrm>
            <a:off x="3287728" y="2287964"/>
            <a:ext cx="1090295" cy="2390775"/>
          </a:xfrm>
          <a:custGeom>
            <a:avLst/>
            <a:gdLst/>
            <a:ahLst/>
            <a:cxnLst/>
            <a:rect l="l" t="t" r="r" b="b"/>
            <a:pathLst>
              <a:path w="1090295" h="2390775">
                <a:moveTo>
                  <a:pt x="0" y="0"/>
                </a:moveTo>
                <a:lnTo>
                  <a:pt x="1090197" y="0"/>
                </a:lnTo>
                <a:lnTo>
                  <a:pt x="1090197" y="2390395"/>
                </a:lnTo>
                <a:lnTo>
                  <a:pt x="0" y="23903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11417A65-CD8D-4D9C-B986-C7438E12A4AF}"/>
              </a:ext>
            </a:extLst>
          </p:cNvPr>
          <p:cNvSpPr/>
          <p:nvPr/>
        </p:nvSpPr>
        <p:spPr>
          <a:xfrm>
            <a:off x="5990172" y="2287964"/>
            <a:ext cx="1090295" cy="2390775"/>
          </a:xfrm>
          <a:custGeom>
            <a:avLst/>
            <a:gdLst/>
            <a:ahLst/>
            <a:cxnLst/>
            <a:rect l="l" t="t" r="r" b="b"/>
            <a:pathLst>
              <a:path w="1090295" h="2390775">
                <a:moveTo>
                  <a:pt x="0" y="0"/>
                </a:moveTo>
                <a:lnTo>
                  <a:pt x="1090197" y="0"/>
                </a:lnTo>
                <a:lnTo>
                  <a:pt x="1090197" y="2390395"/>
                </a:lnTo>
                <a:lnTo>
                  <a:pt x="0" y="2390395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F9FB1473-FF4B-4E26-A25D-02DE8FF3394D}"/>
              </a:ext>
            </a:extLst>
          </p:cNvPr>
          <p:cNvSpPr txBox="1"/>
          <p:nvPr/>
        </p:nvSpPr>
        <p:spPr>
          <a:xfrm>
            <a:off x="3318081" y="4927159"/>
            <a:ext cx="1171575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“Hand-crafted”  features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9006476F-FC7A-41E2-B43C-D3002D656FE2}"/>
              </a:ext>
            </a:extLst>
          </p:cNvPr>
          <p:cNvSpPr txBox="1"/>
          <p:nvPr/>
        </p:nvSpPr>
        <p:spPr>
          <a:xfrm>
            <a:off x="5923001" y="4935436"/>
            <a:ext cx="1171575" cy="42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650"/>
              </a:lnSpc>
            </a:pPr>
            <a:r>
              <a:rPr sz="1400" spc="-5" dirty="0">
                <a:latin typeface="Arial"/>
                <a:cs typeface="Arial"/>
              </a:rPr>
              <a:t>“Hand-crafted”  features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F7FE8DCB-B0DF-41EC-AF51-58D8D039B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666637"/>
          </a:xfrm>
        </p:spPr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7229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E629-8147-4AFE-806E-B44917FB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Neuron and its Activation Function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030CC-95A0-4429-8167-90AD077479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63272" cy="256564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A neuron may perform:	</a:t>
                </a:r>
              </a:p>
              <a:p>
                <a:pPr lvl="1"/>
                <a:r>
                  <a:rPr lang="en-US" dirty="0"/>
                  <a:t>Linear Regression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(activation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identity function)</a:t>
                </a:r>
              </a:p>
              <a:p>
                <a:pPr lvl="1"/>
                <a:r>
                  <a:rPr lang="en-US" dirty="0"/>
                  <a:t>Logistic Regression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(activation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sigmoid function, used for binary classification)</a:t>
                </a:r>
              </a:p>
              <a:p>
                <a:pPr lvl="1"/>
                <a:r>
                  <a:rPr lang="en-US" dirty="0"/>
                  <a:t>Perceptron classification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(activation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step function, shown below)</a:t>
                </a:r>
              </a:p>
              <a:p>
                <a:r>
                  <a:rPr lang="en-US" dirty="0"/>
                  <a:t>The activation function is a monotonic function that acts like a “gate”: the output is larger for larger input activation</a:t>
                </a:r>
              </a:p>
              <a:p>
                <a:pPr lvl="1"/>
                <a:r>
                  <a:rPr lang="en-US" dirty="0"/>
                  <a:t>Many variants: step, sigmoid, tanh, </a:t>
                </a:r>
                <a:r>
                  <a:rPr lang="en-US" dirty="0" err="1"/>
                  <a:t>ReLU</a:t>
                </a:r>
                <a:r>
                  <a:rPr lang="en-US" dirty="0"/>
                  <a:t>, leaky-</a:t>
                </a:r>
                <a:r>
                  <a:rPr lang="en-US" dirty="0" err="1"/>
                  <a:t>ReLU</a:t>
                </a:r>
                <a:r>
                  <a:rPr lang="en-US" dirty="0"/>
                  <a:t>, </a:t>
                </a:r>
                <a:r>
                  <a:rPr lang="en-US" dirty="0" err="1"/>
                  <a:t>PReLU</a:t>
                </a:r>
                <a:r>
                  <a:rPr lang="en-US" dirty="0"/>
                  <a:t>, </a:t>
                </a:r>
                <a:r>
                  <a:rPr lang="en-US" dirty="0" err="1"/>
                  <a:t>SoftPlus</a:t>
                </a:r>
                <a:r>
                  <a:rPr lang="en-US" dirty="0"/>
                  <a:t>, Swish…</a:t>
                </a:r>
              </a:p>
              <a:p>
                <a:pPr lvl="1"/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030CC-95A0-4429-8167-90AD07747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63272" cy="2565648"/>
              </a:xfrm>
              <a:blipFill>
                <a:blip r:embed="rId2"/>
                <a:stretch>
                  <a:fillRect l="-437" t="-357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57171-CD60-40E2-8DB2-568EB9A6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B811A5A-15A3-48E2-AA73-C8FCD28A1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492" y="3510780"/>
            <a:ext cx="6192688" cy="315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28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B4A1-0352-457E-96E8-FDD7450E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5CA2A-6358-4443-94D0-7995CC70F0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9419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Function approximation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with learnable parameters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may be vectors, and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denotes vector dot product (same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9740" lvl="1">
                  <a:spcBef>
                    <a:spcPts val="535"/>
                  </a:spcBef>
                </a:pPr>
                <a:r>
                  <a:rPr lang="en-US" dirty="0"/>
                  <a:t>e.g., </a:t>
                </a:r>
                <a:r>
                  <a:rPr lang="en-US" spc="-5" dirty="0">
                    <a:latin typeface="Arial"/>
                    <a:cs typeface="Arial"/>
                  </a:rPr>
                  <a:t>we want to predict price of a house based</a:t>
                </a:r>
                <a:r>
                  <a:rPr lang="en-US" spc="90" dirty="0">
                    <a:latin typeface="Arial"/>
                    <a:cs typeface="Arial"/>
                  </a:rPr>
                  <a:t> </a:t>
                </a:r>
                <a:r>
                  <a:rPr lang="en-US" spc="-5" dirty="0">
                    <a:latin typeface="Arial"/>
                    <a:cs typeface="Arial"/>
                  </a:rPr>
                  <a:t>on its feature vector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dirty="0">
                    <a:latin typeface="Arial"/>
                    <a:cs typeface="Arial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pc="-5" dirty="0">
                    <a:latin typeface="Arial"/>
                    <a:cs typeface="Arial"/>
                  </a:rPr>
                  <a:t>is area in square meters </a:t>
                </a:r>
                <a:r>
                  <a:rPr lang="en-US" dirty="0">
                    <a:latin typeface="Arial"/>
                    <a:cs typeface="Arial"/>
                  </a:rPr>
                  <a:t>(sqm),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pc="-5" dirty="0">
                    <a:latin typeface="Arial"/>
                    <a:cs typeface="Arial"/>
                  </a:rPr>
                  <a:t> is location ranking (loc),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pc="-5" dirty="0">
                    <a:latin typeface="Arial"/>
                    <a:cs typeface="Arial"/>
                  </a:rPr>
                  <a:t> is year of construction</a:t>
                </a:r>
                <a:r>
                  <a:rPr lang="en-US" spc="-10" dirty="0">
                    <a:latin typeface="Arial"/>
                    <a:cs typeface="Arial"/>
                  </a:rPr>
                  <a:t> </a:t>
                </a:r>
                <a:r>
                  <a:rPr lang="en-US" dirty="0">
                    <a:latin typeface="Arial"/>
                    <a:cs typeface="Arial"/>
                  </a:rPr>
                  <a:t>(</a:t>
                </a:r>
                <a:r>
                  <a:rPr lang="en-US" dirty="0" err="1">
                    <a:latin typeface="Arial"/>
                    <a:cs typeface="Arial"/>
                  </a:rPr>
                  <a:t>yoc</a:t>
                </a:r>
                <a:r>
                  <a:rPr lang="en-US" dirty="0">
                    <a:latin typeface="Arial"/>
                    <a:cs typeface="Arial"/>
                  </a:rPr>
                  <a:t>)</a:t>
                </a:r>
              </a:p>
              <a:p>
                <a:pPr marL="459740" lvl="1">
                  <a:spcBef>
                    <a:spcPts val="535"/>
                  </a:spcBef>
                </a:pPr>
                <a:r>
                  <a:rPr lang="en-US" spc="-5" dirty="0">
                    <a:latin typeface="Arial"/>
                    <a:cs typeface="Arial"/>
                  </a:rPr>
                  <a:t>Predicted price</a:t>
                </a:r>
                <a:r>
                  <a:rPr lang="en-US" sz="3200" spc="-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pc="-5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𝑤</m:t>
                        </m:r>
                      </m:e>
                      <m:sub>
                        <m: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US" sz="3200" b="0" i="1" spc="-5" dirty="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 spc="-5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𝑤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pc="-5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en-US" i="1" spc="-5" dirty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 spc="-5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𝑤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pc="-5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b>
                    </m:sSub>
                    <m:r>
                      <a:rPr lang="en-US" i="1" spc="-5" dirty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r>
                      <a:rPr lang="en-US" b="0" i="1" spc="-5" dirty="0" smtClean="0">
                        <a:latin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5CA2A-6358-4443-94D0-7995CC70F0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941912"/>
              </a:xfrm>
              <a:blipFill>
                <a:blip r:embed="rId2"/>
                <a:stretch>
                  <a:fillRect l="-1704" t="-1605" r="-17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D66B8-5E43-477C-AA1B-AD9C83A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54263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0_Intro.pptx" id="{7A818FB8-66AD-43B8-A07D-15BA811C4F68}" vid="{02C01383-1466-4376-AAA8-73F2DE31A6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_Slide Template</Template>
  <TotalTime>3583</TotalTime>
  <Words>2026</Words>
  <Application>Microsoft Office PowerPoint</Application>
  <PresentationFormat>On-screen Show (4:3)</PresentationFormat>
  <Paragraphs>284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Raleway</vt:lpstr>
      <vt:lpstr>Arial</vt:lpstr>
      <vt:lpstr>Calibri</vt:lpstr>
      <vt:lpstr>Cambria Math</vt:lpstr>
      <vt:lpstr>Times New Roman</vt:lpstr>
      <vt:lpstr>Default Design</vt:lpstr>
      <vt:lpstr>LX Introduction to Machine Learning</vt:lpstr>
      <vt:lpstr>ML Taxonomy</vt:lpstr>
      <vt:lpstr>ML Taxonomy</vt:lpstr>
      <vt:lpstr>Training vs. Inference</vt:lpstr>
      <vt:lpstr>Supervised Learning</vt:lpstr>
      <vt:lpstr>Classification Example: Automatic Speech Recognition</vt:lpstr>
      <vt:lpstr>Regression Example: Text to Speech Synthesis</vt:lpstr>
      <vt:lpstr>A Neuron and its Activation Function</vt:lpstr>
      <vt:lpstr>Linear Regression</vt:lpstr>
      <vt:lpstr>Logistic Regression w. Sigmoid Function</vt:lpstr>
      <vt:lpstr>Common Activation Functions used in DL</vt:lpstr>
      <vt:lpstr>SoftMax Activation Function</vt:lpstr>
      <vt:lpstr>A Fully-Connected Neural Network</vt:lpstr>
      <vt:lpstr>Example: Two-Layer NN for Solving XOR</vt:lpstr>
      <vt:lpstr>Binary Classification Metrics</vt:lpstr>
      <vt:lpstr>ROC Curve</vt:lpstr>
      <vt:lpstr>Confusion Matrix for Multi-Class Classification</vt:lpstr>
      <vt:lpstr>The Image Classification Problem</vt:lpstr>
      <vt:lpstr>The ML Approach</vt:lpstr>
      <vt:lpstr>Naïve Method: Nearest Neighbor Classifier</vt:lpstr>
      <vt:lpstr>Code for Nearest Neighbor Classifier</vt:lpstr>
      <vt:lpstr>k-Nearest Neighbor (KNN)</vt:lpstr>
      <vt:lpstr>K-Fold Cross-Validation</vt:lpstr>
      <vt:lpstr>Cross-Validation Example</vt:lpstr>
      <vt:lpstr>KNN Limitations</vt:lpstr>
      <vt:lpstr>PowerPoint Presentation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 Introduction</dc:title>
  <dc:creator>Zonghua Gu</dc:creator>
  <cp:lastModifiedBy>Zonghua Gu</cp:lastModifiedBy>
  <cp:revision>244</cp:revision>
  <dcterms:created xsi:type="dcterms:W3CDTF">2020-03-21T16:53:45Z</dcterms:created>
  <dcterms:modified xsi:type="dcterms:W3CDTF">2021-03-28T15:38:25Z</dcterms:modified>
</cp:coreProperties>
</file>