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0" r:id="rId5"/>
  </p:sldMasterIdLst>
  <p:notesMasterIdLst>
    <p:notesMasterId r:id="rId26"/>
  </p:notesMasterIdLst>
  <p:sldIdLst>
    <p:sldId id="256" r:id="rId6"/>
    <p:sldId id="266" r:id="rId7"/>
    <p:sldId id="267" r:id="rId8"/>
    <p:sldId id="268" r:id="rId9"/>
    <p:sldId id="269" r:id="rId10"/>
    <p:sldId id="270" r:id="rId11"/>
    <p:sldId id="271" r:id="rId12"/>
    <p:sldId id="273" r:id="rId13"/>
    <p:sldId id="274" r:id="rId14"/>
    <p:sldId id="275" r:id="rId15"/>
    <p:sldId id="257" r:id="rId16"/>
    <p:sldId id="272" r:id="rId17"/>
    <p:sldId id="258" r:id="rId18"/>
    <p:sldId id="259" r:id="rId19"/>
    <p:sldId id="260" r:id="rId20"/>
    <p:sldId id="261" r:id="rId21"/>
    <p:sldId id="262" r:id="rId22"/>
    <p:sldId id="263" r:id="rId23"/>
    <p:sldId id="264"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1EA2FD-096D-2A4F-917C-DAF62E89CBC2}">
          <p14:sldIdLst>
            <p14:sldId id="256"/>
            <p14:sldId id="266"/>
            <p14:sldId id="267"/>
            <p14:sldId id="268"/>
            <p14:sldId id="269"/>
            <p14:sldId id="270"/>
            <p14:sldId id="271"/>
            <p14:sldId id="273"/>
            <p14:sldId id="274"/>
            <p14:sldId id="275"/>
            <p14:sldId id="257"/>
            <p14:sldId id="272"/>
            <p14:sldId id="258"/>
            <p14:sldId id="259"/>
            <p14:sldId id="260"/>
            <p14:sldId id="261"/>
            <p14:sldId id="262"/>
            <p14:sldId id="263"/>
            <p14:sldId id="264"/>
            <p14:sldId id="265"/>
          </p14:sldIdLst>
        </p14:section>
        <p14:section name="Untitled Section" id="{7A961A8C-FEFB-449A-A212-787A8E4829AD}">
          <p14:sldIdLst/>
        </p14:section>
      </p14:sectionLst>
    </p:ext>
    <p:ext uri="{EFAFB233-063F-42B5-8137-9DF3F51BA10A}">
      <p15:sldGuideLst xmlns:p15="http://schemas.microsoft.com/office/powerpoint/2012/main">
        <p15:guide id="1" orient="horz" pos="845" userDrawn="1">
          <p15:clr>
            <a:srgbClr val="A4A3A4"/>
          </p15:clr>
        </p15:guide>
        <p15:guide id="2" pos="20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373FF"/>
    <a:srgbClr val="FF4859"/>
    <a:srgbClr val="004FFE"/>
    <a:srgbClr val="008B42"/>
    <a:srgbClr val="F5010B"/>
    <a:srgbClr val="F2DCDB"/>
    <a:srgbClr val="ECF2DE"/>
    <a:srgbClr val="F2EEF5"/>
    <a:srgbClr val="FFC4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2"/>
    <p:restoredTop sz="84964" autoAdjust="0"/>
  </p:normalViewPr>
  <p:slideViewPr>
    <p:cSldViewPr snapToGrid="0">
      <p:cViewPr varScale="1">
        <p:scale>
          <a:sx n="104" d="100"/>
          <a:sy n="104" d="100"/>
        </p:scale>
        <p:origin x="72" y="114"/>
      </p:cViewPr>
      <p:guideLst>
        <p:guide orient="horz" pos="845"/>
        <p:guide pos="200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3DE59-F14A-BE48-A4BD-826E6AEB8CEC}"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E9E18-F207-E64A-9E5E-A745EA363019}" type="slidenum">
              <a:rPr lang="en-US" smtClean="0"/>
              <a:t>‹#›</a:t>
            </a:fld>
            <a:endParaRPr lang="en-US"/>
          </a:p>
        </p:txBody>
      </p:sp>
    </p:spTree>
    <p:extLst>
      <p:ext uri="{BB962C8B-B14F-4D97-AF65-F5344CB8AC3E}">
        <p14:creationId xmlns:p14="http://schemas.microsoft.com/office/powerpoint/2010/main" val="1619440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7B3E9E18-F207-E64A-9E5E-A745EA363019}" type="slidenum">
              <a:rPr lang="en-US" smtClean="0"/>
              <a:t>1</a:t>
            </a:fld>
            <a:endParaRPr lang="en-US"/>
          </a:p>
        </p:txBody>
      </p:sp>
    </p:spTree>
    <p:extLst>
      <p:ext uri="{BB962C8B-B14F-4D97-AF65-F5344CB8AC3E}">
        <p14:creationId xmlns:p14="http://schemas.microsoft.com/office/powerpoint/2010/main" val="252795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https://pathmind.com/wiki/deep-reinforcement-learning</a:t>
            </a:r>
            <a:endParaRPr lang="en-SE" sz="1200" dirty="0"/>
          </a:p>
          <a:p>
            <a:endParaRPr lang="en-SE" dirty="0"/>
          </a:p>
        </p:txBody>
      </p:sp>
      <p:sp>
        <p:nvSpPr>
          <p:cNvPr id="4" name="Slide Number Placeholder 3"/>
          <p:cNvSpPr>
            <a:spLocks noGrp="1"/>
          </p:cNvSpPr>
          <p:nvPr>
            <p:ph type="sldNum" sz="quarter" idx="5"/>
          </p:nvPr>
        </p:nvSpPr>
        <p:spPr/>
        <p:txBody>
          <a:bodyPr/>
          <a:lstStyle/>
          <a:p>
            <a:fld id="{7B3E9E18-F207-E64A-9E5E-A745EA363019}" type="slidenum">
              <a:rPr lang="en-US" smtClean="0"/>
              <a:t>7</a:t>
            </a:fld>
            <a:endParaRPr lang="en-US"/>
          </a:p>
        </p:txBody>
      </p:sp>
    </p:spTree>
    <p:extLst>
      <p:ext uri="{BB962C8B-B14F-4D97-AF65-F5344CB8AC3E}">
        <p14:creationId xmlns:p14="http://schemas.microsoft.com/office/powerpoint/2010/main" val="1417985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 until we find a good enough policy:</a:t>
            </a:r>
          </a:p>
          <a:p>
            <a:pPr lvl="1"/>
            <a:r>
              <a:rPr lang="en-US" dirty="0"/>
              <a:t>Update the reward function parameters</a:t>
            </a:r>
          </a:p>
          <a:p>
            <a:pPr lvl="1"/>
            <a:r>
              <a:rPr lang="en-US" dirty="0"/>
              <a:t>Solve the RL problem to find the optimal policy</a:t>
            </a:r>
          </a:p>
          <a:p>
            <a:pPr lvl="1"/>
            <a:r>
              <a:rPr lang="en-US" dirty="0"/>
              <a:t>Compare the newly learned policy with the expert’s policy</a:t>
            </a:r>
          </a:p>
          <a:p>
            <a:endParaRPr lang="en-SE" dirty="0"/>
          </a:p>
        </p:txBody>
      </p:sp>
      <p:sp>
        <p:nvSpPr>
          <p:cNvPr id="4" name="Slide Number Placeholder 3"/>
          <p:cNvSpPr>
            <a:spLocks noGrp="1"/>
          </p:cNvSpPr>
          <p:nvPr>
            <p:ph type="sldNum" sz="quarter" idx="5"/>
          </p:nvPr>
        </p:nvSpPr>
        <p:spPr/>
        <p:txBody>
          <a:bodyPr/>
          <a:lstStyle/>
          <a:p>
            <a:fld id="{7B3E9E18-F207-E64A-9E5E-A745EA363019}" type="slidenum">
              <a:rPr lang="en-US" smtClean="0"/>
              <a:t>10</a:t>
            </a:fld>
            <a:endParaRPr lang="en-US"/>
          </a:p>
        </p:txBody>
      </p:sp>
    </p:spTree>
    <p:extLst>
      <p:ext uri="{BB962C8B-B14F-4D97-AF65-F5344CB8AC3E}">
        <p14:creationId xmlns:p14="http://schemas.microsoft.com/office/powerpoint/2010/main" val="71637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4D40-3520-B34B-A017-031AF5CCC7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5BB1E0-CB7B-5943-864B-8DEC1231B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2861D-703A-3643-A018-3EBD862DCE82}"/>
              </a:ext>
            </a:extLst>
          </p:cNvPr>
          <p:cNvSpPr>
            <a:spLocks noGrp="1"/>
          </p:cNvSpPr>
          <p:nvPr>
            <p:ph type="dt" sz="half" idx="10"/>
          </p:nvPr>
        </p:nvSpPr>
        <p:spPr/>
        <p:txBody>
          <a:bodyPr/>
          <a:lstStyle/>
          <a:p>
            <a:fld id="{7077AFBB-1CF4-8544-90DC-1ED8B9AA61D3}" type="datetime1">
              <a:rPr lang="en-US" smtClean="0"/>
              <a:t>12/18/2023</a:t>
            </a:fld>
            <a:endParaRPr lang="en-US"/>
          </a:p>
        </p:txBody>
      </p:sp>
      <p:sp>
        <p:nvSpPr>
          <p:cNvPr id="5" name="Footer Placeholder 4">
            <a:extLst>
              <a:ext uri="{FF2B5EF4-FFF2-40B4-BE49-F238E27FC236}">
                <a16:creationId xmlns:a16="http://schemas.microsoft.com/office/drawing/2014/main" id="{2AB85D21-1D12-6645-8FD4-849D885F8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7197B-EF71-EE49-9468-C2376B3856F1}"/>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27417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D51B-6283-BF4B-B779-91E97F9817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A9F8A-2AFD-FC46-9298-3CDB8A193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A6116-A57F-B44C-9B53-8C5358B31E00}"/>
              </a:ext>
            </a:extLst>
          </p:cNvPr>
          <p:cNvSpPr>
            <a:spLocks noGrp="1"/>
          </p:cNvSpPr>
          <p:nvPr>
            <p:ph type="dt" sz="half" idx="10"/>
          </p:nvPr>
        </p:nvSpPr>
        <p:spPr/>
        <p:txBody>
          <a:bodyPr/>
          <a:lstStyle/>
          <a:p>
            <a:fld id="{1C00165F-9719-7745-8559-6A7EE2923027}" type="datetime1">
              <a:rPr lang="en-US" smtClean="0"/>
              <a:t>12/18/2023</a:t>
            </a:fld>
            <a:endParaRPr lang="en-US"/>
          </a:p>
        </p:txBody>
      </p:sp>
      <p:sp>
        <p:nvSpPr>
          <p:cNvPr id="5" name="Footer Placeholder 4">
            <a:extLst>
              <a:ext uri="{FF2B5EF4-FFF2-40B4-BE49-F238E27FC236}">
                <a16:creationId xmlns:a16="http://schemas.microsoft.com/office/drawing/2014/main" id="{7006AB34-7B20-684C-902A-14069902C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CD107-BC0D-3D4E-9F45-59A930E591BF}"/>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4877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68FAF-F0D6-1644-8580-0DB9510B97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50746B-DD22-B145-B41F-6205D9EF4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AF7B2-1888-434B-B7B7-323F1085C3CE}"/>
              </a:ext>
            </a:extLst>
          </p:cNvPr>
          <p:cNvSpPr>
            <a:spLocks noGrp="1"/>
          </p:cNvSpPr>
          <p:nvPr>
            <p:ph type="dt" sz="half" idx="10"/>
          </p:nvPr>
        </p:nvSpPr>
        <p:spPr/>
        <p:txBody>
          <a:bodyPr/>
          <a:lstStyle/>
          <a:p>
            <a:fld id="{4C6A8D55-FA0C-7D43-BAC0-BED15F1C12ED}" type="datetime1">
              <a:rPr lang="en-US" smtClean="0"/>
              <a:t>12/18/2023</a:t>
            </a:fld>
            <a:endParaRPr lang="en-US"/>
          </a:p>
        </p:txBody>
      </p:sp>
      <p:sp>
        <p:nvSpPr>
          <p:cNvPr id="5" name="Footer Placeholder 4">
            <a:extLst>
              <a:ext uri="{FF2B5EF4-FFF2-40B4-BE49-F238E27FC236}">
                <a16:creationId xmlns:a16="http://schemas.microsoft.com/office/drawing/2014/main" id="{F7AB62B1-4565-BD45-97C3-12772855A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8F4A1-FEF6-2044-AC5B-BF00A7BBBF36}"/>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2458452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6CC4-A075-BD48-BCF8-F03F4C1B47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72D430-A07B-BC4C-97B1-102331760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832C34-A711-864D-8DCA-F7B603664A65}"/>
              </a:ext>
            </a:extLst>
          </p:cNvPr>
          <p:cNvSpPr>
            <a:spLocks noGrp="1"/>
          </p:cNvSpPr>
          <p:nvPr>
            <p:ph type="dt" sz="half" idx="10"/>
          </p:nvPr>
        </p:nvSpPr>
        <p:spPr/>
        <p:txBody>
          <a:bodyPr/>
          <a:lstStyle/>
          <a:p>
            <a:fld id="{7FA70553-0253-CE4B-B6C1-A630CB55C29D}" type="datetime1">
              <a:rPr lang="en-US" smtClean="0"/>
              <a:t>12/18/2023</a:t>
            </a:fld>
            <a:endParaRPr lang="en-US"/>
          </a:p>
        </p:txBody>
      </p:sp>
      <p:sp>
        <p:nvSpPr>
          <p:cNvPr id="5" name="Footer Placeholder 4">
            <a:extLst>
              <a:ext uri="{FF2B5EF4-FFF2-40B4-BE49-F238E27FC236}">
                <a16:creationId xmlns:a16="http://schemas.microsoft.com/office/drawing/2014/main" id="{78AB38DD-6D3B-D146-A0FC-5675926D4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162B9-5EB5-7E4E-8EF7-2754E945CE28}"/>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47853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86EE-1D52-E343-88D1-E3439E1C4E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A35EE-7D8B-BA48-9F59-A1AC79906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BCFC1-D075-E64A-811D-520DEAE9E80B}"/>
              </a:ext>
            </a:extLst>
          </p:cNvPr>
          <p:cNvSpPr>
            <a:spLocks noGrp="1"/>
          </p:cNvSpPr>
          <p:nvPr>
            <p:ph type="dt" sz="half" idx="10"/>
          </p:nvPr>
        </p:nvSpPr>
        <p:spPr/>
        <p:txBody>
          <a:bodyPr/>
          <a:lstStyle/>
          <a:p>
            <a:fld id="{105DE84E-69F4-FD40-ABD1-0EFAC22A12F3}" type="datetime1">
              <a:rPr lang="en-US" smtClean="0"/>
              <a:t>12/18/2023</a:t>
            </a:fld>
            <a:endParaRPr lang="en-US"/>
          </a:p>
        </p:txBody>
      </p:sp>
      <p:sp>
        <p:nvSpPr>
          <p:cNvPr id="5" name="Footer Placeholder 4">
            <a:extLst>
              <a:ext uri="{FF2B5EF4-FFF2-40B4-BE49-F238E27FC236}">
                <a16:creationId xmlns:a16="http://schemas.microsoft.com/office/drawing/2014/main" id="{2ACFC476-EE5C-1544-9BB5-5E3FD95AF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F2E49-3232-D242-944A-8BC54E37EB86}"/>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65369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85CF-447D-0541-B600-4C9809A49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23B72E-C1D7-E24F-AE19-75DE6C318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D4493-BB62-A54C-95FD-044AA50748B5}"/>
              </a:ext>
            </a:extLst>
          </p:cNvPr>
          <p:cNvSpPr>
            <a:spLocks noGrp="1"/>
          </p:cNvSpPr>
          <p:nvPr>
            <p:ph type="dt" sz="half" idx="10"/>
          </p:nvPr>
        </p:nvSpPr>
        <p:spPr/>
        <p:txBody>
          <a:bodyPr/>
          <a:lstStyle/>
          <a:p>
            <a:fld id="{10C0B3DB-0D9D-DD44-80C5-08109265E077}" type="datetime1">
              <a:rPr lang="en-US" smtClean="0"/>
              <a:t>12/18/2023</a:t>
            </a:fld>
            <a:endParaRPr lang="en-US"/>
          </a:p>
        </p:txBody>
      </p:sp>
      <p:sp>
        <p:nvSpPr>
          <p:cNvPr id="5" name="Footer Placeholder 4">
            <a:extLst>
              <a:ext uri="{FF2B5EF4-FFF2-40B4-BE49-F238E27FC236}">
                <a16:creationId xmlns:a16="http://schemas.microsoft.com/office/drawing/2014/main" id="{F92E63DB-F354-E145-A1EA-2E053DC9F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A1F5-821A-BF4B-B805-0F1AADA436EF}"/>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3435238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1004-3749-F349-9400-C8C35A421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0F4A6-BFC8-DB4B-9CE3-0CDF22130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E349EE-3F63-5549-860D-285A8FF4FC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1E54B9-F4B6-4D48-8B93-59D927802E59}"/>
              </a:ext>
            </a:extLst>
          </p:cNvPr>
          <p:cNvSpPr>
            <a:spLocks noGrp="1"/>
          </p:cNvSpPr>
          <p:nvPr>
            <p:ph type="dt" sz="half" idx="10"/>
          </p:nvPr>
        </p:nvSpPr>
        <p:spPr/>
        <p:txBody>
          <a:bodyPr/>
          <a:lstStyle/>
          <a:p>
            <a:fld id="{797EA869-A27D-C344-97D7-71199BBF260C}" type="datetime1">
              <a:rPr lang="en-US" smtClean="0"/>
              <a:t>12/18/2023</a:t>
            </a:fld>
            <a:endParaRPr lang="en-US"/>
          </a:p>
        </p:txBody>
      </p:sp>
      <p:sp>
        <p:nvSpPr>
          <p:cNvPr id="6" name="Footer Placeholder 5">
            <a:extLst>
              <a:ext uri="{FF2B5EF4-FFF2-40B4-BE49-F238E27FC236}">
                <a16:creationId xmlns:a16="http://schemas.microsoft.com/office/drawing/2014/main" id="{6DAD3F0A-AFAB-2D49-BBC8-A5B49F054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9863B-7969-6C45-BFAB-CECB9DFF54FE}"/>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268927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E581-C180-A240-B6A9-52BB3BAB2B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FA6876-25B8-E54F-BAA4-B821E7F7B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3889B-5660-004F-8AF9-FBD754405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D076A7-02EA-E149-BCED-1D9BF59A3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D5F07-B8AE-6A48-B7EE-8B9C1808C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9FEF61-70E3-0E48-B543-4563117CA8C5}"/>
              </a:ext>
            </a:extLst>
          </p:cNvPr>
          <p:cNvSpPr>
            <a:spLocks noGrp="1"/>
          </p:cNvSpPr>
          <p:nvPr>
            <p:ph type="dt" sz="half" idx="10"/>
          </p:nvPr>
        </p:nvSpPr>
        <p:spPr/>
        <p:txBody>
          <a:bodyPr/>
          <a:lstStyle/>
          <a:p>
            <a:fld id="{E7A15D25-E67F-1942-BBE6-90A232C6709A}" type="datetime1">
              <a:rPr lang="en-US" smtClean="0"/>
              <a:t>12/18/2023</a:t>
            </a:fld>
            <a:endParaRPr lang="en-US"/>
          </a:p>
        </p:txBody>
      </p:sp>
      <p:sp>
        <p:nvSpPr>
          <p:cNvPr id="8" name="Footer Placeholder 7">
            <a:extLst>
              <a:ext uri="{FF2B5EF4-FFF2-40B4-BE49-F238E27FC236}">
                <a16:creationId xmlns:a16="http://schemas.microsoft.com/office/drawing/2014/main" id="{2BA37304-D6C0-8F48-A7FF-9A39E1ABF3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A2E9FD-7A07-A04B-9EEE-4FF5C7D06C4D}"/>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96947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D59F-4FD1-4345-9D92-D8D370985B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5E40AC-7F1C-A843-8AC5-F33C1857758A}"/>
              </a:ext>
            </a:extLst>
          </p:cNvPr>
          <p:cNvSpPr>
            <a:spLocks noGrp="1"/>
          </p:cNvSpPr>
          <p:nvPr>
            <p:ph type="dt" sz="half" idx="10"/>
          </p:nvPr>
        </p:nvSpPr>
        <p:spPr/>
        <p:txBody>
          <a:bodyPr/>
          <a:lstStyle/>
          <a:p>
            <a:fld id="{CB2E0881-5289-1B49-8243-C7A7C2D761C1}" type="datetime1">
              <a:rPr lang="en-US" smtClean="0"/>
              <a:t>12/18/2023</a:t>
            </a:fld>
            <a:endParaRPr lang="en-US"/>
          </a:p>
        </p:txBody>
      </p:sp>
      <p:sp>
        <p:nvSpPr>
          <p:cNvPr id="4" name="Footer Placeholder 3">
            <a:extLst>
              <a:ext uri="{FF2B5EF4-FFF2-40B4-BE49-F238E27FC236}">
                <a16:creationId xmlns:a16="http://schemas.microsoft.com/office/drawing/2014/main" id="{0B100F50-9490-A447-A47B-8D641B55A8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BC1FBE-B663-A441-BA6E-3C300CA33C46}"/>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2598840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424AF3-0AC7-9440-9DFD-898A77F8D7A5}"/>
              </a:ext>
            </a:extLst>
          </p:cNvPr>
          <p:cNvSpPr>
            <a:spLocks noGrp="1"/>
          </p:cNvSpPr>
          <p:nvPr>
            <p:ph type="dt" sz="half" idx="10"/>
          </p:nvPr>
        </p:nvSpPr>
        <p:spPr/>
        <p:txBody>
          <a:bodyPr/>
          <a:lstStyle/>
          <a:p>
            <a:fld id="{BE289B97-0FAD-A54C-B1E0-81D6BDD23977}" type="datetime1">
              <a:rPr lang="en-US" smtClean="0"/>
              <a:t>12/18/2023</a:t>
            </a:fld>
            <a:endParaRPr lang="en-US"/>
          </a:p>
        </p:txBody>
      </p:sp>
      <p:sp>
        <p:nvSpPr>
          <p:cNvPr id="3" name="Footer Placeholder 2">
            <a:extLst>
              <a:ext uri="{FF2B5EF4-FFF2-40B4-BE49-F238E27FC236}">
                <a16:creationId xmlns:a16="http://schemas.microsoft.com/office/drawing/2014/main" id="{B7EA22C6-FBE1-2646-9056-3FDAC9F2D9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75D307-5348-B748-98FA-22353983EA85}"/>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491049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E2AD-2116-E941-ACE7-9E9975164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F766DC-9EFD-E241-AD4C-088DD763E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922356-357C-024F-8397-C4B38E44C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B5081-608A-8546-B3C8-695A5F42F950}"/>
              </a:ext>
            </a:extLst>
          </p:cNvPr>
          <p:cNvSpPr>
            <a:spLocks noGrp="1"/>
          </p:cNvSpPr>
          <p:nvPr>
            <p:ph type="dt" sz="half" idx="10"/>
          </p:nvPr>
        </p:nvSpPr>
        <p:spPr/>
        <p:txBody>
          <a:bodyPr/>
          <a:lstStyle/>
          <a:p>
            <a:fld id="{3CDAE13F-8788-6040-8DCF-36B10FE0117C}" type="datetime1">
              <a:rPr lang="en-US" smtClean="0"/>
              <a:t>12/18/2023</a:t>
            </a:fld>
            <a:endParaRPr lang="en-US"/>
          </a:p>
        </p:txBody>
      </p:sp>
      <p:sp>
        <p:nvSpPr>
          <p:cNvPr id="6" name="Footer Placeholder 5">
            <a:extLst>
              <a:ext uri="{FF2B5EF4-FFF2-40B4-BE49-F238E27FC236}">
                <a16:creationId xmlns:a16="http://schemas.microsoft.com/office/drawing/2014/main" id="{4CA2CE6C-9B67-BD46-A9D1-D4985CF15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7E06A-AD43-C247-B0E5-52982CDA2675}"/>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79227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6D22-2CE4-8446-8CF3-0ED778E1942B}"/>
              </a:ext>
            </a:extLst>
          </p:cNvPr>
          <p:cNvSpPr>
            <a:spLocks noGrp="1"/>
          </p:cNvSpPr>
          <p:nvPr>
            <p:ph type="title"/>
          </p:nvPr>
        </p:nvSpPr>
        <p:spPr>
          <a:xfrm>
            <a:off x="622737" y="63062"/>
            <a:ext cx="10949153" cy="1069486"/>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584AB12-3F8A-414E-8925-9039A12DF494}"/>
              </a:ext>
            </a:extLst>
          </p:cNvPr>
          <p:cNvSpPr>
            <a:spLocks noGrp="1"/>
          </p:cNvSpPr>
          <p:nvPr>
            <p:ph idx="1"/>
          </p:nvPr>
        </p:nvSpPr>
        <p:spPr>
          <a:xfrm>
            <a:off x="622737" y="1237593"/>
            <a:ext cx="10949153" cy="51947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45DE769-BBC7-4148-A758-E8D165C86716}"/>
              </a:ext>
            </a:extLst>
          </p:cNvPr>
          <p:cNvSpPr>
            <a:spLocks noGrp="1"/>
          </p:cNvSpPr>
          <p:nvPr>
            <p:ph type="dt" sz="half" idx="10"/>
          </p:nvPr>
        </p:nvSpPr>
        <p:spPr>
          <a:xfrm>
            <a:off x="838200" y="6499230"/>
            <a:ext cx="2743200" cy="365125"/>
          </a:xfrm>
        </p:spPr>
        <p:txBody>
          <a:bodyPr/>
          <a:lstStyle/>
          <a:p>
            <a:fld id="{4553E244-3CAB-5240-928D-C4F781982911}" type="datetime1">
              <a:rPr lang="en-US" smtClean="0"/>
              <a:t>12/18/2023</a:t>
            </a:fld>
            <a:endParaRPr lang="en-US" dirty="0"/>
          </a:p>
        </p:txBody>
      </p:sp>
      <p:sp>
        <p:nvSpPr>
          <p:cNvPr id="5" name="Footer Placeholder 4">
            <a:extLst>
              <a:ext uri="{FF2B5EF4-FFF2-40B4-BE49-F238E27FC236}">
                <a16:creationId xmlns:a16="http://schemas.microsoft.com/office/drawing/2014/main" id="{DAE944D7-7B0D-714F-B61F-1F7495F71C7E}"/>
              </a:ext>
            </a:extLst>
          </p:cNvPr>
          <p:cNvSpPr>
            <a:spLocks noGrp="1"/>
          </p:cNvSpPr>
          <p:nvPr>
            <p:ph type="ftr" sz="quarter" idx="11"/>
          </p:nvPr>
        </p:nvSpPr>
        <p:spPr>
          <a:xfrm>
            <a:off x="4038600" y="6499230"/>
            <a:ext cx="4114800" cy="365125"/>
          </a:xfrm>
        </p:spPr>
        <p:txBody>
          <a:bodyPr/>
          <a:lstStyle/>
          <a:p>
            <a:endParaRPr lang="en-US"/>
          </a:p>
        </p:txBody>
      </p:sp>
      <p:sp>
        <p:nvSpPr>
          <p:cNvPr id="6" name="Slide Number Placeholder 5">
            <a:extLst>
              <a:ext uri="{FF2B5EF4-FFF2-40B4-BE49-F238E27FC236}">
                <a16:creationId xmlns:a16="http://schemas.microsoft.com/office/drawing/2014/main" id="{D9CAA6B0-2531-AF4E-B478-433817A30EDD}"/>
              </a:ext>
            </a:extLst>
          </p:cNvPr>
          <p:cNvSpPr>
            <a:spLocks noGrp="1"/>
          </p:cNvSpPr>
          <p:nvPr>
            <p:ph type="sldNum" sz="quarter" idx="12"/>
          </p:nvPr>
        </p:nvSpPr>
        <p:spPr>
          <a:xfrm>
            <a:off x="9439284" y="6499230"/>
            <a:ext cx="2743200" cy="365125"/>
          </a:xfrm>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15597626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CE28-AADC-CC44-9069-A056D1493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253BF6-B7EE-1748-8F5A-F8DCEB1DC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B72918-C639-AA4C-B458-5FB76EA17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A26F1-0BC1-384C-9B01-0728D6C883CA}"/>
              </a:ext>
            </a:extLst>
          </p:cNvPr>
          <p:cNvSpPr>
            <a:spLocks noGrp="1"/>
          </p:cNvSpPr>
          <p:nvPr>
            <p:ph type="dt" sz="half" idx="10"/>
          </p:nvPr>
        </p:nvSpPr>
        <p:spPr/>
        <p:txBody>
          <a:bodyPr/>
          <a:lstStyle/>
          <a:p>
            <a:fld id="{8DA2BFAE-9CFE-3F4B-9BA6-76D3AD40298B}" type="datetime1">
              <a:rPr lang="en-US" smtClean="0"/>
              <a:t>12/18/2023</a:t>
            </a:fld>
            <a:endParaRPr lang="en-US"/>
          </a:p>
        </p:txBody>
      </p:sp>
      <p:sp>
        <p:nvSpPr>
          <p:cNvPr id="6" name="Footer Placeholder 5">
            <a:extLst>
              <a:ext uri="{FF2B5EF4-FFF2-40B4-BE49-F238E27FC236}">
                <a16:creationId xmlns:a16="http://schemas.microsoft.com/office/drawing/2014/main" id="{FF3D893A-1B80-9148-B4A7-6888DDE54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D7A8D-71F8-F046-B17D-85F489CA821D}"/>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999616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0948-0238-9348-9596-B992A144D2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709D5-02FD-854F-88FF-2FA09E74BE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F534E-08ED-6C42-8DCC-C92D966281FE}"/>
              </a:ext>
            </a:extLst>
          </p:cNvPr>
          <p:cNvSpPr>
            <a:spLocks noGrp="1"/>
          </p:cNvSpPr>
          <p:nvPr>
            <p:ph type="dt" sz="half" idx="10"/>
          </p:nvPr>
        </p:nvSpPr>
        <p:spPr/>
        <p:txBody>
          <a:bodyPr/>
          <a:lstStyle/>
          <a:p>
            <a:fld id="{862BC747-2201-4149-89A6-B535544AC76E}" type="datetime1">
              <a:rPr lang="en-US" smtClean="0"/>
              <a:t>12/18/2023</a:t>
            </a:fld>
            <a:endParaRPr lang="en-US"/>
          </a:p>
        </p:txBody>
      </p:sp>
      <p:sp>
        <p:nvSpPr>
          <p:cNvPr id="5" name="Footer Placeholder 4">
            <a:extLst>
              <a:ext uri="{FF2B5EF4-FFF2-40B4-BE49-F238E27FC236}">
                <a16:creationId xmlns:a16="http://schemas.microsoft.com/office/drawing/2014/main" id="{83E832F1-EBC9-C647-9685-A59B451AF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3E637-2870-8240-98EE-A4A1C05391D9}"/>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2938747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FC0E18-6DE7-E743-8363-91EA2FF735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86B44-5FD5-2C46-B7A4-070C89C66E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DA906-A829-D846-B1E2-0941214D879A}"/>
              </a:ext>
            </a:extLst>
          </p:cNvPr>
          <p:cNvSpPr>
            <a:spLocks noGrp="1"/>
          </p:cNvSpPr>
          <p:nvPr>
            <p:ph type="dt" sz="half" idx="10"/>
          </p:nvPr>
        </p:nvSpPr>
        <p:spPr/>
        <p:txBody>
          <a:bodyPr/>
          <a:lstStyle/>
          <a:p>
            <a:fld id="{2B6899FF-A9B6-EA4C-92F4-3B955917C48A}" type="datetime1">
              <a:rPr lang="en-US" smtClean="0"/>
              <a:t>12/18/2023</a:t>
            </a:fld>
            <a:endParaRPr lang="en-US"/>
          </a:p>
        </p:txBody>
      </p:sp>
      <p:sp>
        <p:nvSpPr>
          <p:cNvPr id="5" name="Footer Placeholder 4">
            <a:extLst>
              <a:ext uri="{FF2B5EF4-FFF2-40B4-BE49-F238E27FC236}">
                <a16:creationId xmlns:a16="http://schemas.microsoft.com/office/drawing/2014/main" id="{2E2559BA-5870-5F44-A064-07653AAD4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D3310-60F6-FC4C-BF18-D84366D92DFE}"/>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12786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D613-A38C-3D41-9038-2B680914BA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7F0D21-1AE4-7247-AB6D-8762638A3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3A5C1-40A4-1A41-A141-992F8116AEDD}"/>
              </a:ext>
            </a:extLst>
          </p:cNvPr>
          <p:cNvSpPr>
            <a:spLocks noGrp="1"/>
          </p:cNvSpPr>
          <p:nvPr>
            <p:ph type="dt" sz="half" idx="10"/>
          </p:nvPr>
        </p:nvSpPr>
        <p:spPr/>
        <p:txBody>
          <a:bodyPr/>
          <a:lstStyle/>
          <a:p>
            <a:fld id="{E433CC24-15E2-8440-82CF-DFE60D570E43}" type="datetime1">
              <a:rPr lang="en-US" smtClean="0"/>
              <a:t>12/18/2023</a:t>
            </a:fld>
            <a:endParaRPr lang="en-US"/>
          </a:p>
        </p:txBody>
      </p:sp>
      <p:sp>
        <p:nvSpPr>
          <p:cNvPr id="5" name="Footer Placeholder 4">
            <a:extLst>
              <a:ext uri="{FF2B5EF4-FFF2-40B4-BE49-F238E27FC236}">
                <a16:creationId xmlns:a16="http://schemas.microsoft.com/office/drawing/2014/main" id="{0668AB82-8F65-A74C-ABC5-C9AC59840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E6A98-AD15-564D-A0D8-147ED3677CF8}"/>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80584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5CCF-50C4-C342-B3A5-BF915CCB3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A7B9FF-296B-FD42-9B4A-4E47F44BB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E49882-2F4D-B045-B300-B3E620BC6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AC0FD2-184C-744E-BD89-9D27BC6D6E85}"/>
              </a:ext>
            </a:extLst>
          </p:cNvPr>
          <p:cNvSpPr>
            <a:spLocks noGrp="1"/>
          </p:cNvSpPr>
          <p:nvPr>
            <p:ph type="dt" sz="half" idx="10"/>
          </p:nvPr>
        </p:nvSpPr>
        <p:spPr/>
        <p:txBody>
          <a:bodyPr/>
          <a:lstStyle/>
          <a:p>
            <a:fld id="{8DFE6C63-9089-6A49-BC6E-454A735346DF}" type="datetime1">
              <a:rPr lang="en-US" smtClean="0"/>
              <a:t>12/18/2023</a:t>
            </a:fld>
            <a:endParaRPr lang="en-US"/>
          </a:p>
        </p:txBody>
      </p:sp>
      <p:sp>
        <p:nvSpPr>
          <p:cNvPr id="6" name="Footer Placeholder 5">
            <a:extLst>
              <a:ext uri="{FF2B5EF4-FFF2-40B4-BE49-F238E27FC236}">
                <a16:creationId xmlns:a16="http://schemas.microsoft.com/office/drawing/2014/main" id="{DD550A0E-6F89-CC4B-9C96-D4572FB2D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21D97-A6CA-2943-8E70-31F45F81553D}"/>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113591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57FD-F506-D54F-BC5D-BE1D403F4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2DBCA7-A910-D347-B17B-2D290887D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8787F-9E9B-264C-B9D7-D6C20B42F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4535B7-1B9A-0E4B-972B-A4AB301E6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04A215-09F1-EE42-8B1F-20254D2E4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2132F-860A-9B45-ACAD-C18F3DE46848}"/>
              </a:ext>
            </a:extLst>
          </p:cNvPr>
          <p:cNvSpPr>
            <a:spLocks noGrp="1"/>
          </p:cNvSpPr>
          <p:nvPr>
            <p:ph type="dt" sz="half" idx="10"/>
          </p:nvPr>
        </p:nvSpPr>
        <p:spPr/>
        <p:txBody>
          <a:bodyPr/>
          <a:lstStyle/>
          <a:p>
            <a:fld id="{3577C773-47BC-AB4F-9BFA-AB3DE15F2F0E}" type="datetime1">
              <a:rPr lang="en-US" smtClean="0"/>
              <a:t>12/18/2023</a:t>
            </a:fld>
            <a:endParaRPr lang="en-US"/>
          </a:p>
        </p:txBody>
      </p:sp>
      <p:sp>
        <p:nvSpPr>
          <p:cNvPr id="8" name="Footer Placeholder 7">
            <a:extLst>
              <a:ext uri="{FF2B5EF4-FFF2-40B4-BE49-F238E27FC236}">
                <a16:creationId xmlns:a16="http://schemas.microsoft.com/office/drawing/2014/main" id="{3FE8FECF-6048-9E4E-B3CD-7756A7BC9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B9245D-21B3-214A-87AF-91D560B606BB}"/>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195337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C2B7-90B1-F34A-89D7-195B444F35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C33EAB-584C-D948-953A-73C251A96648}"/>
              </a:ext>
            </a:extLst>
          </p:cNvPr>
          <p:cNvSpPr>
            <a:spLocks noGrp="1"/>
          </p:cNvSpPr>
          <p:nvPr>
            <p:ph type="dt" sz="half" idx="10"/>
          </p:nvPr>
        </p:nvSpPr>
        <p:spPr/>
        <p:txBody>
          <a:bodyPr/>
          <a:lstStyle/>
          <a:p>
            <a:fld id="{C5911242-D6ED-7442-B4D5-571BA5F763EC}" type="datetime1">
              <a:rPr lang="en-US" smtClean="0"/>
              <a:t>12/18/2023</a:t>
            </a:fld>
            <a:endParaRPr lang="en-US"/>
          </a:p>
        </p:txBody>
      </p:sp>
      <p:sp>
        <p:nvSpPr>
          <p:cNvPr id="4" name="Footer Placeholder 3">
            <a:extLst>
              <a:ext uri="{FF2B5EF4-FFF2-40B4-BE49-F238E27FC236}">
                <a16:creationId xmlns:a16="http://schemas.microsoft.com/office/drawing/2014/main" id="{5B64D0BF-32FF-7040-8D7C-8E48669C7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2CF303-5003-514E-A5EA-38A7E48CACD4}"/>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203868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D811B-DFD6-584F-92AD-561DA2ADE2FE}"/>
              </a:ext>
            </a:extLst>
          </p:cNvPr>
          <p:cNvSpPr>
            <a:spLocks noGrp="1"/>
          </p:cNvSpPr>
          <p:nvPr>
            <p:ph type="dt" sz="half" idx="10"/>
          </p:nvPr>
        </p:nvSpPr>
        <p:spPr/>
        <p:txBody>
          <a:bodyPr/>
          <a:lstStyle/>
          <a:p>
            <a:fld id="{53D49004-9440-C34D-AFCF-72D617EF0844}" type="datetime1">
              <a:rPr lang="en-US" smtClean="0"/>
              <a:t>12/18/2023</a:t>
            </a:fld>
            <a:endParaRPr lang="en-US"/>
          </a:p>
        </p:txBody>
      </p:sp>
      <p:sp>
        <p:nvSpPr>
          <p:cNvPr id="3" name="Footer Placeholder 2">
            <a:extLst>
              <a:ext uri="{FF2B5EF4-FFF2-40B4-BE49-F238E27FC236}">
                <a16:creationId xmlns:a16="http://schemas.microsoft.com/office/drawing/2014/main" id="{170FFD81-D09F-A64B-90F7-E778161F59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4B04E4-A19D-1743-8F14-06EFB25F4DE6}"/>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2895533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2821-3706-B241-A8E1-8E863954C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9DC6B9-588B-B94C-A32A-E567F9680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F4C91-23C8-914F-9BA0-6B7C73ED7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3A3FD0-F75E-7F46-B71B-C95B3C3E5E09}"/>
              </a:ext>
            </a:extLst>
          </p:cNvPr>
          <p:cNvSpPr>
            <a:spLocks noGrp="1"/>
          </p:cNvSpPr>
          <p:nvPr>
            <p:ph type="dt" sz="half" idx="10"/>
          </p:nvPr>
        </p:nvSpPr>
        <p:spPr/>
        <p:txBody>
          <a:bodyPr/>
          <a:lstStyle/>
          <a:p>
            <a:fld id="{6CEC9C39-AF37-7048-A5F3-2138FC4EBAA9}" type="datetime1">
              <a:rPr lang="en-US" smtClean="0"/>
              <a:t>12/18/2023</a:t>
            </a:fld>
            <a:endParaRPr lang="en-US"/>
          </a:p>
        </p:txBody>
      </p:sp>
      <p:sp>
        <p:nvSpPr>
          <p:cNvPr id="6" name="Footer Placeholder 5">
            <a:extLst>
              <a:ext uri="{FF2B5EF4-FFF2-40B4-BE49-F238E27FC236}">
                <a16:creationId xmlns:a16="http://schemas.microsoft.com/office/drawing/2014/main" id="{75B88172-AD8E-C240-9E31-DE1A0F16F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D5590-7201-F24B-94E8-F26E504934E4}"/>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63478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A513-8C24-694C-A0A4-D64927B87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4F8818-3BD6-C545-A2F7-C9FA81039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9820A-796C-184D-ABAF-6890A4B94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A2705-BFCE-6B4E-B2DA-F51169841DDF}"/>
              </a:ext>
            </a:extLst>
          </p:cNvPr>
          <p:cNvSpPr>
            <a:spLocks noGrp="1"/>
          </p:cNvSpPr>
          <p:nvPr>
            <p:ph type="dt" sz="half" idx="10"/>
          </p:nvPr>
        </p:nvSpPr>
        <p:spPr/>
        <p:txBody>
          <a:bodyPr/>
          <a:lstStyle/>
          <a:p>
            <a:fld id="{8F9F80C6-6E15-BC44-A547-629E68A1897C}" type="datetime1">
              <a:rPr lang="en-US" smtClean="0"/>
              <a:t>12/18/2023</a:t>
            </a:fld>
            <a:endParaRPr lang="en-US"/>
          </a:p>
        </p:txBody>
      </p:sp>
      <p:sp>
        <p:nvSpPr>
          <p:cNvPr id="6" name="Footer Placeholder 5">
            <a:extLst>
              <a:ext uri="{FF2B5EF4-FFF2-40B4-BE49-F238E27FC236}">
                <a16:creationId xmlns:a16="http://schemas.microsoft.com/office/drawing/2014/main" id="{21B6AABB-00A4-644D-911C-88C4E5A73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7C5629-8130-9549-8489-5018D6E15094}"/>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16909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D9209-CDCC-0544-8F59-61D77EA10D8D}"/>
              </a:ext>
            </a:extLst>
          </p:cNvPr>
          <p:cNvSpPr>
            <a:spLocks noGrp="1"/>
          </p:cNvSpPr>
          <p:nvPr>
            <p:ph type="title"/>
          </p:nvPr>
        </p:nvSpPr>
        <p:spPr>
          <a:xfrm>
            <a:off x="606971" y="78828"/>
            <a:ext cx="10980683" cy="101809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42CA19-9FB6-7D48-8FB5-A13C3B435299}"/>
              </a:ext>
            </a:extLst>
          </p:cNvPr>
          <p:cNvSpPr>
            <a:spLocks noGrp="1"/>
          </p:cNvSpPr>
          <p:nvPr>
            <p:ph type="body" idx="1"/>
          </p:nvPr>
        </p:nvSpPr>
        <p:spPr>
          <a:xfrm>
            <a:off x="606971" y="1283134"/>
            <a:ext cx="10980683" cy="49836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148AC55-BB06-4D40-9C68-61549252D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84145-EBBF-4546-953A-FE89B9B40A32}" type="datetime1">
              <a:rPr lang="en-US" smtClean="0"/>
              <a:t>12/18/2023</a:t>
            </a:fld>
            <a:endParaRPr lang="en-US"/>
          </a:p>
        </p:txBody>
      </p:sp>
      <p:sp>
        <p:nvSpPr>
          <p:cNvPr id="5" name="Footer Placeholder 4">
            <a:extLst>
              <a:ext uri="{FF2B5EF4-FFF2-40B4-BE49-F238E27FC236}">
                <a16:creationId xmlns:a16="http://schemas.microsoft.com/office/drawing/2014/main" id="{1288CB35-69E2-344C-8DC1-3C7FF42E0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439896-7587-0648-938B-C078DA1B54F2}"/>
              </a:ext>
            </a:extLst>
          </p:cNvPr>
          <p:cNvSpPr>
            <a:spLocks noGrp="1"/>
          </p:cNvSpPr>
          <p:nvPr>
            <p:ph type="sldNum" sz="quarter" idx="4"/>
          </p:nvPr>
        </p:nvSpPr>
        <p:spPr>
          <a:xfrm>
            <a:off x="9415462" y="6483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7BF9A-7B35-9447-9112-EAE7E91B4E99}" type="slidenum">
              <a:rPr lang="en-US" smtClean="0"/>
              <a:t>‹#›</a:t>
            </a:fld>
            <a:endParaRPr lang="en-US"/>
          </a:p>
        </p:txBody>
      </p:sp>
      <p:grpSp>
        <p:nvGrpSpPr>
          <p:cNvPr id="7" name="Group 6">
            <a:extLst>
              <a:ext uri="{FF2B5EF4-FFF2-40B4-BE49-F238E27FC236}">
                <a16:creationId xmlns:a16="http://schemas.microsoft.com/office/drawing/2014/main" id="{DE01727A-E1B6-E54F-B7F1-9EFD6613ECC4}"/>
              </a:ext>
            </a:extLst>
          </p:cNvPr>
          <p:cNvGrpSpPr/>
          <p:nvPr userDrawn="1"/>
        </p:nvGrpSpPr>
        <p:grpSpPr>
          <a:xfrm flipV="1">
            <a:off x="-1762" y="1190029"/>
            <a:ext cx="40358072" cy="0"/>
            <a:chOff x="-2252" y="807859"/>
            <a:chExt cx="30270421" cy="437351"/>
          </a:xfrm>
        </p:grpSpPr>
        <p:cxnSp>
          <p:nvCxnSpPr>
            <p:cNvPr id="8" name="Straight Connector 7">
              <a:extLst>
                <a:ext uri="{FF2B5EF4-FFF2-40B4-BE49-F238E27FC236}">
                  <a16:creationId xmlns:a16="http://schemas.microsoft.com/office/drawing/2014/main" id="{8352164B-D019-E04F-BA68-C97A80703099}"/>
                </a:ext>
              </a:extLst>
            </p:cNvPr>
            <p:cNvCxnSpPr/>
            <p:nvPr userDrawn="1"/>
          </p:nvCxnSpPr>
          <p:spPr>
            <a:xfrm flipV="1">
              <a:off x="21124169" y="1245210"/>
              <a:ext cx="9144000" cy="0"/>
            </a:xfrm>
            <a:prstGeom prst="line">
              <a:avLst/>
            </a:prstGeom>
            <a:ln w="63500" cmpd="sng">
              <a:solidFill>
                <a:srgbClr val="12198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94311D2-17B2-DD41-9780-3A67F9A94051}"/>
                </a:ext>
              </a:extLst>
            </p:cNvPr>
            <p:cNvCxnSpPr/>
            <p:nvPr userDrawn="1"/>
          </p:nvCxnSpPr>
          <p:spPr>
            <a:xfrm flipV="1">
              <a:off x="-2252" y="807859"/>
              <a:ext cx="9144000" cy="0"/>
            </a:xfrm>
            <a:prstGeom prst="line">
              <a:avLst/>
            </a:prstGeom>
            <a:ln w="12700" cmpd="sng">
              <a:solidFill>
                <a:srgbClr val="D40805"/>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3932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92611-C747-E84E-A55F-AB3AFFD6A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584EAB-0697-CC49-AD28-68AF1BF5F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494DA-5138-3D4D-B7EA-D9C8CF358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87CD5-43F5-7F4F-8DF9-F56AF4D056AA}" type="datetime1">
              <a:rPr lang="en-US" smtClean="0"/>
              <a:t>12/18/2023</a:t>
            </a:fld>
            <a:endParaRPr lang="en-US"/>
          </a:p>
        </p:txBody>
      </p:sp>
      <p:sp>
        <p:nvSpPr>
          <p:cNvPr id="5" name="Footer Placeholder 4">
            <a:extLst>
              <a:ext uri="{FF2B5EF4-FFF2-40B4-BE49-F238E27FC236}">
                <a16:creationId xmlns:a16="http://schemas.microsoft.com/office/drawing/2014/main" id="{A12F5196-EEE6-4640-B81E-4029DEBA0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F08FE4-922B-814A-9653-AEFF8A4CAC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19098-1A49-2945-A12C-408C8FB3165E}" type="slidenum">
              <a:rPr lang="en-US" smtClean="0"/>
              <a:t>‹#›</a:t>
            </a:fld>
            <a:endParaRPr lang="en-US"/>
          </a:p>
        </p:txBody>
      </p:sp>
    </p:spTree>
    <p:extLst>
      <p:ext uri="{BB962C8B-B14F-4D97-AF65-F5344CB8AC3E}">
        <p14:creationId xmlns:p14="http://schemas.microsoft.com/office/powerpoint/2010/main" val="2245751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s://www.youtube.com/watch?v=_N7nC-8Yxz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0.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041F-9850-E24F-8D87-6868054CAE9B}"/>
              </a:ext>
            </a:extLst>
          </p:cNvPr>
          <p:cNvSpPr>
            <a:spLocks noGrp="1"/>
          </p:cNvSpPr>
          <p:nvPr>
            <p:ph type="ctrTitle"/>
          </p:nvPr>
        </p:nvSpPr>
        <p:spPr>
          <a:xfrm>
            <a:off x="556591" y="994799"/>
            <a:ext cx="11072191" cy="2387600"/>
          </a:xfrm>
        </p:spPr>
        <p:txBody>
          <a:bodyPr anchor="ctr">
            <a:normAutofit/>
          </a:bodyPr>
          <a:lstStyle/>
          <a:p>
            <a:r>
              <a:rPr lang="da-DK" sz="4400" dirty="0"/>
              <a:t>L7.1  </a:t>
            </a:r>
            <a:r>
              <a:rPr lang="en-US" sz="4400" dirty="0"/>
              <a:t>Autonomous Driving with Imitation &amp;Reinforcement Learning</a:t>
            </a:r>
          </a:p>
        </p:txBody>
      </p:sp>
      <p:sp>
        <p:nvSpPr>
          <p:cNvPr id="5" name="Subtitle 2">
            <a:extLst>
              <a:ext uri="{FF2B5EF4-FFF2-40B4-BE49-F238E27FC236}">
                <a16:creationId xmlns:a16="http://schemas.microsoft.com/office/drawing/2014/main" id="{6AD7EF61-6860-BF49-9EBD-781006606D7D}"/>
              </a:ext>
            </a:extLst>
          </p:cNvPr>
          <p:cNvSpPr txBox="1">
            <a:spLocks/>
          </p:cNvSpPr>
          <p:nvPr/>
        </p:nvSpPr>
        <p:spPr>
          <a:xfrm>
            <a:off x="870330" y="3289706"/>
            <a:ext cx="10466024" cy="1553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8419C1AE-4CEC-DD36-15A7-6F316F36A51A}"/>
              </a:ext>
            </a:extLst>
          </p:cNvPr>
          <p:cNvSpPr txBox="1">
            <a:spLocks/>
          </p:cNvSpPr>
          <p:nvPr/>
        </p:nvSpPr>
        <p:spPr>
          <a:xfrm>
            <a:off x="1534370" y="5327098"/>
            <a:ext cx="9144000" cy="84531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Zonghua Gu, Umeå University</a:t>
            </a:r>
          </a:p>
          <a:p>
            <a:r>
              <a:rPr lang="en-US" dirty="0"/>
              <a:t>Nov. 2023</a:t>
            </a:r>
          </a:p>
        </p:txBody>
      </p:sp>
      <p:sp>
        <p:nvSpPr>
          <p:cNvPr id="3" name="Rectangle 2">
            <a:extLst>
              <a:ext uri="{FF2B5EF4-FFF2-40B4-BE49-F238E27FC236}">
                <a16:creationId xmlns:a16="http://schemas.microsoft.com/office/drawing/2014/main" id="{01DA2EEA-3ACB-B53A-A77E-6BAE11ABA65E}"/>
              </a:ext>
            </a:extLst>
          </p:cNvPr>
          <p:cNvSpPr/>
          <p:nvPr/>
        </p:nvSpPr>
        <p:spPr>
          <a:xfrm>
            <a:off x="3396039" y="6456629"/>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spTree>
    <p:extLst>
      <p:ext uri="{BB962C8B-B14F-4D97-AF65-F5344CB8AC3E}">
        <p14:creationId xmlns:p14="http://schemas.microsoft.com/office/powerpoint/2010/main" val="54244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F5F41-7AAD-FD6A-E6CD-A5D693123A51}"/>
              </a:ext>
            </a:extLst>
          </p:cNvPr>
          <p:cNvSpPr>
            <a:spLocks noGrp="1"/>
          </p:cNvSpPr>
          <p:nvPr>
            <p:ph type="title"/>
          </p:nvPr>
        </p:nvSpPr>
        <p:spPr/>
        <p:txBody>
          <a:bodyPr/>
          <a:lstStyle/>
          <a:p>
            <a:r>
              <a:rPr lang="en-US" dirty="0"/>
              <a:t>IRL Procedure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6722A6-E5C5-0CA6-CF95-77ABA60C2C9E}"/>
                  </a:ext>
                </a:extLst>
              </p:cNvPr>
              <p:cNvSpPr>
                <a:spLocks noGrp="1"/>
              </p:cNvSpPr>
              <p:nvPr>
                <p:ph idx="1"/>
              </p:nvPr>
            </p:nvSpPr>
            <p:spPr/>
            <p:txBody>
              <a:bodyPr/>
              <a:lstStyle/>
              <a:p>
                <a:r>
                  <a:rPr lang="en-US" dirty="0"/>
                  <a:t>Collect expert demonstrations: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𝜏</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dirty="0"/>
              </a:p>
              <a:p>
                <a:r>
                  <a:rPr lang="en-US" dirty="0"/>
                  <a:t>Repeat until we find a good enough policy:</a:t>
                </a:r>
              </a:p>
              <a:p>
                <a:pPr lvl="1"/>
                <a:r>
                  <a:rPr lang="en-US" dirty="0"/>
                  <a:t>Update the reward function with parameters </a:t>
                </a:r>
                <a14:m>
                  <m:oMath xmlns:m="http://schemas.openxmlformats.org/officeDocument/2006/math">
                    <m:r>
                      <a:rPr lang="en-US" i="1">
                        <a:latin typeface="Cambria Math" panose="02040503050406030204" pitchFamily="18" charset="0"/>
                      </a:rPr>
                      <m:t>𝜃</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pPr lvl="1"/>
                <a:r>
                  <a:rPr lang="en-US" dirty="0"/>
                  <a:t>Given the reward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𝜃</m:t>
                        </m:r>
                      </m:sub>
                    </m:sSub>
                  </m:oMath>
                </a14:m>
                <a:r>
                  <a:rPr lang="en-US" dirty="0"/>
                  <a:t>, learn policy </a:t>
                </a:r>
                <a14:m>
                  <m:oMath xmlns:m="http://schemas.openxmlformats.org/officeDocument/2006/math">
                    <m:r>
                      <a:rPr lang="en-US" i="1">
                        <a:latin typeface="Cambria Math" panose="02040503050406030204" pitchFamily="18" charset="0"/>
                      </a:rPr>
                      <m:t>𝜋</m:t>
                    </m:r>
                  </m:oMath>
                </a14:m>
                <a:r>
                  <a:rPr lang="en-US" dirty="0"/>
                  <a:t> using RL</a:t>
                </a:r>
              </a:p>
              <a:p>
                <a:pPr lvl="1"/>
                <a:r>
                  <a:rPr lang="en-US" dirty="0"/>
                  <a:t>Compare the newly learned policy </a:t>
                </a:r>
                <a14:m>
                  <m:oMath xmlns:m="http://schemas.openxmlformats.org/officeDocument/2006/math">
                    <m:r>
                      <a:rPr lang="en-US" i="1">
                        <a:latin typeface="Cambria Math" panose="02040503050406030204" pitchFamily="18" charset="0"/>
                      </a:rPr>
                      <m:t>𝜋</m:t>
                    </m:r>
                  </m:oMath>
                </a14:m>
                <a:r>
                  <a:rPr lang="en-US" dirty="0"/>
                  <a:t> with expert's policy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𝜋</m:t>
                        </m:r>
                      </m:e>
                      <m:sup>
                        <m:r>
                          <a:rPr lang="en-US" i="1">
                            <a:latin typeface="Cambria Math" panose="02040503050406030204" pitchFamily="18" charset="0"/>
                          </a:rPr>
                          <m:t>∗</m:t>
                        </m:r>
                      </m:sup>
                    </m:sSup>
                  </m:oMath>
                </a14:m>
                <a:endParaRPr lang="en-US" dirty="0"/>
              </a:p>
              <a:p>
                <a:pPr lvl="1"/>
                <a:r>
                  <a:rPr lang="en-US" dirty="0"/>
                  <a:t>STOP if </a:t>
                </a:r>
                <a14:m>
                  <m:oMath xmlns:m="http://schemas.openxmlformats.org/officeDocument/2006/math">
                    <m:r>
                      <a:rPr lang="en-US" i="1" smtClean="0">
                        <a:latin typeface="Cambria Math" panose="02040503050406030204" pitchFamily="18" charset="0"/>
                      </a:rPr>
                      <m:t>𝜋</m:t>
                    </m:r>
                  </m:oMath>
                </a14:m>
                <a:r>
                  <a:rPr lang="en-US" dirty="0"/>
                  <a:t> is satisfactory</a:t>
                </a:r>
              </a:p>
            </p:txBody>
          </p:sp>
        </mc:Choice>
        <mc:Fallback>
          <p:sp>
            <p:nvSpPr>
              <p:cNvPr id="3" name="Content Placeholder 2">
                <a:extLst>
                  <a:ext uri="{FF2B5EF4-FFF2-40B4-BE49-F238E27FC236}">
                    <a16:creationId xmlns:a16="http://schemas.microsoft.com/office/drawing/2014/main" id="{036722A6-E5C5-0CA6-CF95-77ABA60C2C9E}"/>
                  </a:ext>
                </a:extLst>
              </p:cNvPr>
              <p:cNvSpPr>
                <a:spLocks noGrp="1" noRot="1" noChangeAspect="1" noMove="1" noResize="1" noEditPoints="1" noAdjustHandles="1" noChangeArrowheads="1" noChangeShapeType="1" noTextEdit="1"/>
              </p:cNvSpPr>
              <p:nvPr>
                <p:ph idx="1"/>
              </p:nvPr>
            </p:nvSpPr>
            <p:spPr>
              <a:blipFill>
                <a:blip r:embed="rId3"/>
                <a:stretch>
                  <a:fillRect l="-1281" t="-234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CB62390-3917-444D-58E4-E41B06AD11E5}"/>
              </a:ext>
            </a:extLst>
          </p:cNvPr>
          <p:cNvSpPr>
            <a:spLocks noGrp="1"/>
          </p:cNvSpPr>
          <p:nvPr>
            <p:ph type="sldNum" sz="quarter" idx="12"/>
          </p:nvPr>
        </p:nvSpPr>
        <p:spPr/>
        <p:txBody>
          <a:bodyPr/>
          <a:lstStyle/>
          <a:p>
            <a:fld id="{1F57BF9A-7B35-9447-9112-EAE7E91B4E99}" type="slidenum">
              <a:rPr lang="en-US" smtClean="0"/>
              <a:t>10</a:t>
            </a:fld>
            <a:endParaRPr lang="en-US"/>
          </a:p>
        </p:txBody>
      </p:sp>
    </p:spTree>
    <p:extLst>
      <p:ext uri="{BB962C8B-B14F-4D97-AF65-F5344CB8AC3E}">
        <p14:creationId xmlns:p14="http://schemas.microsoft.com/office/powerpoint/2010/main" val="724941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3F4D-45D0-5988-802B-0C60E8E0ABEB}"/>
              </a:ext>
            </a:extLst>
          </p:cNvPr>
          <p:cNvSpPr>
            <a:spLocks noGrp="1"/>
          </p:cNvSpPr>
          <p:nvPr>
            <p:ph type="title"/>
          </p:nvPr>
        </p:nvSpPr>
        <p:spPr/>
        <p:txBody>
          <a:bodyPr/>
          <a:lstStyle/>
          <a:p>
            <a:r>
              <a:rPr lang="en-US" dirty="0" err="1"/>
              <a:t>PilotNet</a:t>
            </a:r>
            <a:r>
              <a:rPr lang="en-US" dirty="0"/>
              <a:t> [Bojarski 2016]</a:t>
            </a:r>
            <a:endParaRPr lang="en-SE" dirty="0"/>
          </a:p>
        </p:txBody>
      </p:sp>
      <p:sp>
        <p:nvSpPr>
          <p:cNvPr id="3" name="Content Placeholder 2">
            <a:extLst>
              <a:ext uri="{FF2B5EF4-FFF2-40B4-BE49-F238E27FC236}">
                <a16:creationId xmlns:a16="http://schemas.microsoft.com/office/drawing/2014/main" id="{46EEA2BD-BC5C-21CB-C7F8-FEBC1218E042}"/>
              </a:ext>
            </a:extLst>
          </p:cNvPr>
          <p:cNvSpPr>
            <a:spLocks noGrp="1"/>
          </p:cNvSpPr>
          <p:nvPr>
            <p:ph idx="1"/>
          </p:nvPr>
        </p:nvSpPr>
        <p:spPr/>
        <p:txBody>
          <a:bodyPr/>
          <a:lstStyle/>
          <a:p>
            <a:r>
              <a:rPr lang="en-US" dirty="0"/>
              <a:t>Bojarski M, Del Testa D, </a:t>
            </a:r>
            <a:r>
              <a:rPr lang="en-US" dirty="0" err="1"/>
              <a:t>Dworakowski</a:t>
            </a:r>
            <a:r>
              <a:rPr lang="en-US" dirty="0"/>
              <a:t> D, et al. End to end learning for self-driving cars[J]. </a:t>
            </a:r>
            <a:r>
              <a:rPr lang="en-US" dirty="0" err="1"/>
              <a:t>arXiv</a:t>
            </a:r>
            <a:r>
              <a:rPr lang="en-US" dirty="0"/>
              <a:t> preprint arXiv:1604.07316, 2016.</a:t>
            </a:r>
            <a:endParaRPr lang="en-US" sz="4400" dirty="0"/>
          </a:p>
          <a:p>
            <a:endParaRPr lang="en-SE" dirty="0"/>
          </a:p>
        </p:txBody>
      </p:sp>
      <p:sp>
        <p:nvSpPr>
          <p:cNvPr id="4" name="Slide Number Placeholder 3">
            <a:extLst>
              <a:ext uri="{FF2B5EF4-FFF2-40B4-BE49-F238E27FC236}">
                <a16:creationId xmlns:a16="http://schemas.microsoft.com/office/drawing/2014/main" id="{868B1D01-BB1D-6C63-71B1-C18C3FF0A07B}"/>
              </a:ext>
            </a:extLst>
          </p:cNvPr>
          <p:cNvSpPr>
            <a:spLocks noGrp="1"/>
          </p:cNvSpPr>
          <p:nvPr>
            <p:ph type="sldNum" sz="quarter" idx="12"/>
          </p:nvPr>
        </p:nvSpPr>
        <p:spPr/>
        <p:txBody>
          <a:bodyPr/>
          <a:lstStyle/>
          <a:p>
            <a:fld id="{1F57BF9A-7B35-9447-9112-EAE7E91B4E99}" type="slidenum">
              <a:rPr lang="en-US" smtClean="0"/>
              <a:t>11</a:t>
            </a:fld>
            <a:endParaRPr lang="en-US"/>
          </a:p>
        </p:txBody>
      </p:sp>
    </p:spTree>
    <p:extLst>
      <p:ext uri="{BB962C8B-B14F-4D97-AF65-F5344CB8AC3E}">
        <p14:creationId xmlns:p14="http://schemas.microsoft.com/office/powerpoint/2010/main" val="2808811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FB69-1F54-F605-38E1-95EA7955434C}"/>
              </a:ext>
            </a:extLst>
          </p:cNvPr>
          <p:cNvSpPr>
            <a:spLocks noGrp="1"/>
          </p:cNvSpPr>
          <p:nvPr>
            <p:ph type="title"/>
          </p:nvPr>
        </p:nvSpPr>
        <p:spPr/>
        <p:txBody>
          <a:bodyPr>
            <a:normAutofit/>
          </a:bodyPr>
          <a:lstStyle/>
          <a:p>
            <a:r>
              <a:rPr lang="en-US" dirty="0"/>
              <a:t>Projects of IL (BC) Applied to AD</a:t>
            </a:r>
            <a:endParaRPr lang="en-SE" dirty="0"/>
          </a:p>
        </p:txBody>
      </p:sp>
      <p:sp>
        <p:nvSpPr>
          <p:cNvPr id="3" name="Content Placeholder 2">
            <a:extLst>
              <a:ext uri="{FF2B5EF4-FFF2-40B4-BE49-F238E27FC236}">
                <a16:creationId xmlns:a16="http://schemas.microsoft.com/office/drawing/2014/main" id="{9D04F462-8967-90CC-748A-78E7DDDE704C}"/>
              </a:ext>
            </a:extLst>
          </p:cNvPr>
          <p:cNvSpPr>
            <a:spLocks noGrp="1"/>
          </p:cNvSpPr>
          <p:nvPr>
            <p:ph idx="1"/>
          </p:nvPr>
        </p:nvSpPr>
        <p:spPr/>
        <p:txBody>
          <a:bodyPr>
            <a:normAutofit fontScale="92500" lnSpcReduction="10000"/>
          </a:bodyPr>
          <a:lstStyle/>
          <a:p>
            <a:r>
              <a:rPr lang="en-US" dirty="0"/>
              <a:t>ALVINN	</a:t>
            </a:r>
          </a:p>
          <a:p>
            <a:pPr lvl="1"/>
            <a:r>
              <a:rPr lang="en-US" dirty="0"/>
              <a:t>CMU, 1990</a:t>
            </a:r>
          </a:p>
          <a:p>
            <a:pPr lvl="1"/>
            <a:r>
              <a:rPr lang="en-US" dirty="0"/>
              <a:t>Front-camera low-res image as input</a:t>
            </a:r>
          </a:p>
          <a:p>
            <a:pPr lvl="1"/>
            <a:r>
              <a:rPr lang="en-US" dirty="0"/>
              <a:t>Multi-Layer Perceptron (MLP) (Fully-Connected NN)</a:t>
            </a:r>
          </a:p>
          <a:p>
            <a:r>
              <a:rPr lang="en-US" dirty="0"/>
              <a:t>DAVE</a:t>
            </a:r>
          </a:p>
          <a:p>
            <a:pPr lvl="1"/>
            <a:r>
              <a:rPr lang="en-US" dirty="0"/>
              <a:t>Muller, LeCun, 2003</a:t>
            </a:r>
          </a:p>
          <a:p>
            <a:pPr lvl="1"/>
            <a:r>
              <a:rPr lang="en-US" dirty="0"/>
              <a:t>Front-camera low-res image as input</a:t>
            </a:r>
          </a:p>
          <a:p>
            <a:pPr lvl="1"/>
            <a:r>
              <a:rPr lang="en-US" dirty="0"/>
              <a:t>CNN</a:t>
            </a:r>
          </a:p>
          <a:p>
            <a:r>
              <a:rPr lang="en-US" dirty="0" err="1"/>
              <a:t>PilotNet</a:t>
            </a:r>
            <a:endParaRPr lang="en-US" dirty="0"/>
          </a:p>
          <a:p>
            <a:pPr lvl="1"/>
            <a:r>
              <a:rPr lang="en-US" dirty="0"/>
              <a:t>Bojarski et al. 2016</a:t>
            </a:r>
          </a:p>
          <a:p>
            <a:pPr lvl="1"/>
            <a:r>
              <a:rPr lang="en-US" dirty="0"/>
              <a:t>Front-camera high-res image as input</a:t>
            </a:r>
          </a:p>
          <a:p>
            <a:pPr lvl="1"/>
            <a:r>
              <a:rPr lang="en-US" dirty="0"/>
              <a:t>CNN</a:t>
            </a:r>
          </a:p>
          <a:p>
            <a:pPr lvl="1"/>
            <a:endParaRPr lang="en-US" dirty="0"/>
          </a:p>
        </p:txBody>
      </p:sp>
      <p:sp>
        <p:nvSpPr>
          <p:cNvPr id="4" name="Slide Number Placeholder 3">
            <a:extLst>
              <a:ext uri="{FF2B5EF4-FFF2-40B4-BE49-F238E27FC236}">
                <a16:creationId xmlns:a16="http://schemas.microsoft.com/office/drawing/2014/main" id="{E7B67593-C89B-C0AE-1C12-1C0C2D210B56}"/>
              </a:ext>
            </a:extLst>
          </p:cNvPr>
          <p:cNvSpPr>
            <a:spLocks noGrp="1"/>
          </p:cNvSpPr>
          <p:nvPr>
            <p:ph type="sldNum" sz="quarter" idx="12"/>
          </p:nvPr>
        </p:nvSpPr>
        <p:spPr/>
        <p:txBody>
          <a:bodyPr/>
          <a:lstStyle/>
          <a:p>
            <a:fld id="{1F57BF9A-7B35-9447-9112-EAE7E91B4E99}" type="slidenum">
              <a:rPr lang="en-US" smtClean="0"/>
              <a:t>12</a:t>
            </a:fld>
            <a:endParaRPr lang="en-US"/>
          </a:p>
        </p:txBody>
      </p:sp>
    </p:spTree>
    <p:extLst>
      <p:ext uri="{BB962C8B-B14F-4D97-AF65-F5344CB8AC3E}">
        <p14:creationId xmlns:p14="http://schemas.microsoft.com/office/powerpoint/2010/main" val="303367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3950-2CF7-5A6D-654B-322853BE52E0}"/>
              </a:ext>
            </a:extLst>
          </p:cNvPr>
          <p:cNvSpPr>
            <a:spLocks noGrp="1"/>
          </p:cNvSpPr>
          <p:nvPr>
            <p:ph type="title"/>
          </p:nvPr>
        </p:nvSpPr>
        <p:spPr/>
        <p:txBody>
          <a:bodyPr/>
          <a:lstStyle/>
          <a:p>
            <a:r>
              <a:rPr lang="en-US" dirty="0"/>
              <a:t>Training Method</a:t>
            </a:r>
            <a:endParaRPr lang="en-SE" dirty="0"/>
          </a:p>
        </p:txBody>
      </p:sp>
      <p:sp>
        <p:nvSpPr>
          <p:cNvPr id="3" name="Content Placeholder 2">
            <a:extLst>
              <a:ext uri="{FF2B5EF4-FFF2-40B4-BE49-F238E27FC236}">
                <a16:creationId xmlns:a16="http://schemas.microsoft.com/office/drawing/2014/main" id="{0745A7A5-417D-76BA-A213-796A06273389}"/>
              </a:ext>
            </a:extLst>
          </p:cNvPr>
          <p:cNvSpPr>
            <a:spLocks noGrp="1"/>
          </p:cNvSpPr>
          <p:nvPr>
            <p:ph idx="1"/>
          </p:nvPr>
        </p:nvSpPr>
        <p:spPr>
          <a:xfrm>
            <a:off x="622737" y="1237592"/>
            <a:ext cx="5565627" cy="5261638"/>
          </a:xfrm>
        </p:spPr>
        <p:txBody>
          <a:bodyPr>
            <a:normAutofit fontScale="92500" lnSpcReduction="20000"/>
          </a:bodyPr>
          <a:lstStyle/>
          <a:p>
            <a:r>
              <a:rPr lang="en-US" dirty="0"/>
              <a:t>End-to-End model trained with Imitation Learning (BC)</a:t>
            </a:r>
          </a:p>
          <a:p>
            <a:pPr lvl="1"/>
            <a:r>
              <a:rPr lang="en-US" dirty="0"/>
              <a:t>Human drives vehicle</a:t>
            </a:r>
          </a:p>
          <a:p>
            <a:pPr lvl="1"/>
            <a:r>
              <a:rPr lang="en-US" dirty="0"/>
              <a:t>Record sensor data and human actuator commands as training pairs</a:t>
            </a:r>
          </a:p>
          <a:p>
            <a:pPr lvl="1"/>
            <a:r>
              <a:rPr lang="en-US" dirty="0"/>
              <a:t>Train a DNN to map sensor data to actuator commands, mimicking a human. (</a:t>
            </a:r>
            <a:r>
              <a:rPr lang="en-US" dirty="0" err="1"/>
              <a:t>PilotNet</a:t>
            </a:r>
            <a:r>
              <a:rPr lang="en-US" dirty="0"/>
              <a:t> controls steering only. I think acceleration/braking are controlled separately, but the paper did not say how.)</a:t>
            </a:r>
          </a:p>
          <a:p>
            <a:r>
              <a:rPr lang="en-US" dirty="0" err="1"/>
              <a:t>PilotNet</a:t>
            </a:r>
            <a:r>
              <a:rPr lang="en-US" dirty="0"/>
              <a:t> driving video:</a:t>
            </a:r>
          </a:p>
          <a:p>
            <a:pPr lvl="1"/>
            <a:r>
              <a:rPr lang="en-US" dirty="0">
                <a:hlinkClick r:id="rId2"/>
              </a:rPr>
              <a:t>https://www.youtube.com/watch?v=_N7nC-8YxzE</a:t>
            </a:r>
            <a:endParaRPr lang="en-US" dirty="0"/>
          </a:p>
          <a:p>
            <a:endParaRPr lang="en-SE" dirty="0"/>
          </a:p>
        </p:txBody>
      </p:sp>
      <p:sp>
        <p:nvSpPr>
          <p:cNvPr id="4" name="Slide Number Placeholder 3">
            <a:extLst>
              <a:ext uri="{FF2B5EF4-FFF2-40B4-BE49-F238E27FC236}">
                <a16:creationId xmlns:a16="http://schemas.microsoft.com/office/drawing/2014/main" id="{34EB13B1-389A-EF3E-02D2-46F0340A972A}"/>
              </a:ext>
            </a:extLst>
          </p:cNvPr>
          <p:cNvSpPr>
            <a:spLocks noGrp="1"/>
          </p:cNvSpPr>
          <p:nvPr>
            <p:ph type="sldNum" sz="quarter" idx="12"/>
          </p:nvPr>
        </p:nvSpPr>
        <p:spPr/>
        <p:txBody>
          <a:bodyPr/>
          <a:lstStyle/>
          <a:p>
            <a:fld id="{1F57BF9A-7B35-9447-9112-EAE7E91B4E99}" type="slidenum">
              <a:rPr lang="en-US" smtClean="0"/>
              <a:t>13</a:t>
            </a:fld>
            <a:endParaRPr lang="en-US"/>
          </a:p>
        </p:txBody>
      </p:sp>
      <p:pic>
        <p:nvPicPr>
          <p:cNvPr id="5" name="Picture 2">
            <a:extLst>
              <a:ext uri="{FF2B5EF4-FFF2-40B4-BE49-F238E27FC236}">
                <a16:creationId xmlns:a16="http://schemas.microsoft.com/office/drawing/2014/main" id="{3397DD74-E4E6-0291-A07C-CD211C3A791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47003"/>
            <a:ext cx="6019800" cy="28744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4771E89-E931-7B4C-A46D-B5736E0F0C39}"/>
              </a:ext>
            </a:extLst>
          </p:cNvPr>
          <p:cNvSpPr/>
          <p:nvPr/>
        </p:nvSpPr>
        <p:spPr>
          <a:xfrm>
            <a:off x="8088635" y="5225617"/>
            <a:ext cx="2034531" cy="246221"/>
          </a:xfrm>
          <a:prstGeom prst="rect">
            <a:avLst/>
          </a:prstGeom>
        </p:spPr>
        <p:txBody>
          <a:bodyPr wrap="none">
            <a:spAutoFit/>
          </a:bodyPr>
          <a:lstStyle/>
          <a:p>
            <a:r>
              <a:rPr lang="en-SE" sz="1000" dirty="0"/>
              <a:t>https://github.com/lhzlhz/PilotNet</a:t>
            </a:r>
          </a:p>
        </p:txBody>
      </p:sp>
    </p:spTree>
    <p:extLst>
      <p:ext uri="{BB962C8B-B14F-4D97-AF65-F5344CB8AC3E}">
        <p14:creationId xmlns:p14="http://schemas.microsoft.com/office/powerpoint/2010/main" val="3127553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136A-3F11-1765-373B-8AB0CE1CDED8}"/>
              </a:ext>
            </a:extLst>
          </p:cNvPr>
          <p:cNvSpPr>
            <a:spLocks noGrp="1"/>
          </p:cNvSpPr>
          <p:nvPr>
            <p:ph type="title"/>
          </p:nvPr>
        </p:nvSpPr>
        <p:spPr/>
        <p:txBody>
          <a:bodyPr/>
          <a:lstStyle/>
          <a:p>
            <a:r>
              <a:rPr lang="en-US" dirty="0"/>
              <a:t>Data Collection System</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6D3B97-2AD7-9969-BD58-7334CA3A034E}"/>
                  </a:ext>
                </a:extLst>
              </p:cNvPr>
              <p:cNvSpPr>
                <a:spLocks noGrp="1"/>
              </p:cNvSpPr>
              <p:nvPr>
                <p:ph idx="1"/>
              </p:nvPr>
            </p:nvSpPr>
            <p:spPr>
              <a:xfrm>
                <a:off x="622737" y="1237593"/>
                <a:ext cx="6659337" cy="5194738"/>
              </a:xfrm>
            </p:spPr>
            <p:txBody>
              <a:bodyPr>
                <a:normAutofit fontScale="77500" lnSpcReduction="20000"/>
              </a:bodyPr>
              <a:lstStyle/>
              <a:p>
                <a:r>
                  <a:rPr lang="en-US" dirty="0"/>
                  <a:t>Three cameras are mounted behind the windshield of the data-acquisition car, and timestamped video from the cameras is captured simultaneously with the steering angle applied by the human driver. The steering command is obtained by tapping into the vehicle’s Controller Area Network (CAN) bus</a:t>
                </a:r>
              </a:p>
              <a:p>
                <a:r>
                  <a:rPr lang="en-US" dirty="0"/>
                  <a:t>Training data contains single images sampled from the video, paired with the corresponding steering command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𝑅</m:t>
                        </m:r>
                      </m:den>
                    </m:f>
                  </m:oMath>
                </a14:m>
                <a:endParaRPr lang="en-US" dirty="0"/>
              </a:p>
              <a:p>
                <a:pPr lvl="1"/>
                <a:r>
                  <a:rPr lang="en-US" dirty="0"/>
                  <a:t>We represent the steering command as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b="0" i="1" dirty="0" smtClean="0">
                            <a:latin typeface="Cambria Math" panose="02040503050406030204" pitchFamily="18" charset="0"/>
                          </a:rPr>
                          <m:t>𝑅</m:t>
                        </m:r>
                      </m:den>
                    </m:f>
                  </m:oMath>
                </a14:m>
                <a:r>
                  <a:rPr lang="en-US" dirty="0"/>
                  <a:t>, where </a:t>
                </a:r>
                <a14:m>
                  <m:oMath xmlns:m="http://schemas.openxmlformats.org/officeDocument/2006/math">
                    <m:r>
                      <a:rPr lang="en-US" b="0" i="1" dirty="0" smtClean="0">
                        <a:latin typeface="Cambria Math" panose="02040503050406030204" pitchFamily="18" charset="0"/>
                      </a:rPr>
                      <m:t>𝑅</m:t>
                    </m:r>
                  </m:oMath>
                </a14:m>
                <a:r>
                  <a:rPr lang="en-US" dirty="0"/>
                  <a:t> is the turning radius in meters. We use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𝑅</m:t>
                        </m:r>
                      </m:den>
                    </m:f>
                    <m:r>
                      <a:rPr lang="en-US" i="1" dirty="0">
                        <a:latin typeface="Cambria Math" panose="02040503050406030204" pitchFamily="18" charset="0"/>
                      </a:rPr>
                      <m:t> </m:t>
                    </m:r>
                  </m:oMath>
                </a14:m>
                <a:r>
                  <a:rPr lang="en-US" dirty="0"/>
                  <a:t>instead of </a:t>
                </a:r>
                <a14:m>
                  <m:oMath xmlns:m="http://schemas.openxmlformats.org/officeDocument/2006/math">
                    <m:r>
                      <a:rPr lang="en-US" i="1" dirty="0">
                        <a:latin typeface="Cambria Math" panose="02040503050406030204" pitchFamily="18" charset="0"/>
                      </a:rPr>
                      <m:t>𝑅</m:t>
                    </m:r>
                  </m:oMath>
                </a14:m>
                <a:r>
                  <a:rPr lang="en-US" dirty="0"/>
                  <a:t> to prevent a singularity when driving straight (the turning radius for driving straight is infinity).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𝑅</m:t>
                        </m:r>
                      </m:den>
                    </m:f>
                    <m:r>
                      <a:rPr lang="en-US" i="1" dirty="0">
                        <a:latin typeface="Cambria Math" panose="02040503050406030204" pitchFamily="18" charset="0"/>
                      </a:rPr>
                      <m:t> </m:t>
                    </m:r>
                  </m:oMath>
                </a14:m>
                <a:r>
                  <a:rPr lang="en-US" dirty="0"/>
                  <a:t> smoothly transitions through zero from left turns (negative values) to right turns (positive values).</a:t>
                </a:r>
              </a:p>
              <a:p>
                <a:pPr lvl="1"/>
                <a:endParaRPr lang="en-SE" dirty="0"/>
              </a:p>
              <a:p>
                <a:endParaRPr lang="en-SE" dirty="0"/>
              </a:p>
            </p:txBody>
          </p:sp>
        </mc:Choice>
        <mc:Fallback>
          <p:sp>
            <p:nvSpPr>
              <p:cNvPr id="3" name="Content Placeholder 2">
                <a:extLst>
                  <a:ext uri="{FF2B5EF4-FFF2-40B4-BE49-F238E27FC236}">
                    <a16:creationId xmlns:a16="http://schemas.microsoft.com/office/drawing/2014/main" id="{136D3B97-2AD7-9969-BD58-7334CA3A034E}"/>
                  </a:ext>
                </a:extLst>
              </p:cNvPr>
              <p:cNvSpPr>
                <a:spLocks noGrp="1" noRot="1" noChangeAspect="1" noMove="1" noResize="1" noEditPoints="1" noAdjustHandles="1" noChangeArrowheads="1" noChangeShapeType="1" noTextEdit="1"/>
              </p:cNvSpPr>
              <p:nvPr>
                <p:ph idx="1"/>
              </p:nvPr>
            </p:nvSpPr>
            <p:spPr>
              <a:xfrm>
                <a:off x="622737" y="1237593"/>
                <a:ext cx="6659337" cy="5194738"/>
              </a:xfrm>
              <a:blipFill>
                <a:blip r:embed="rId2"/>
                <a:stretch>
                  <a:fillRect l="-1281" t="-2700" r="-192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10914241-88AF-D10E-1DB8-35E4B4D25BDD}"/>
              </a:ext>
            </a:extLst>
          </p:cNvPr>
          <p:cNvSpPr>
            <a:spLocks noGrp="1"/>
          </p:cNvSpPr>
          <p:nvPr>
            <p:ph type="sldNum" sz="quarter" idx="12"/>
          </p:nvPr>
        </p:nvSpPr>
        <p:spPr/>
        <p:txBody>
          <a:bodyPr/>
          <a:lstStyle/>
          <a:p>
            <a:fld id="{1F57BF9A-7B35-9447-9112-EAE7E91B4E99}" type="slidenum">
              <a:rPr lang="en-US" smtClean="0"/>
              <a:t>14</a:t>
            </a:fld>
            <a:endParaRPr lang="en-US"/>
          </a:p>
        </p:txBody>
      </p:sp>
      <p:pic>
        <p:nvPicPr>
          <p:cNvPr id="5" name="Picture 2" descr="Figure 1: High-level view of the data collection system.">
            <a:extLst>
              <a:ext uri="{FF2B5EF4-FFF2-40B4-BE49-F238E27FC236}">
                <a16:creationId xmlns:a16="http://schemas.microsoft.com/office/drawing/2014/main" id="{9D34FDFE-A2A2-CD5F-376A-7664FF14C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537" y="1237593"/>
            <a:ext cx="4215834" cy="2776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D65C818-60C9-5B5E-0E9B-CB2A2026D253}"/>
              </a:ext>
            </a:extLst>
          </p:cNvPr>
          <p:cNvSpPr/>
          <p:nvPr/>
        </p:nvSpPr>
        <p:spPr>
          <a:xfrm>
            <a:off x="8008480" y="3956786"/>
            <a:ext cx="3505200" cy="246221"/>
          </a:xfrm>
          <a:prstGeom prst="rect">
            <a:avLst/>
          </a:prstGeom>
        </p:spPr>
        <p:txBody>
          <a:bodyPr wrap="square">
            <a:spAutoFit/>
          </a:bodyPr>
          <a:lstStyle/>
          <a:p>
            <a:r>
              <a:rPr lang="en-SE" sz="1000" dirty="0"/>
              <a:t>https://devblogs.nvidia.com/deep-learning-self-driving-cars/</a:t>
            </a:r>
          </a:p>
        </p:txBody>
      </p:sp>
      <p:pic>
        <p:nvPicPr>
          <p:cNvPr id="7" name="Picture 6">
            <a:extLst>
              <a:ext uri="{FF2B5EF4-FFF2-40B4-BE49-F238E27FC236}">
                <a16:creationId xmlns:a16="http://schemas.microsoft.com/office/drawing/2014/main" id="{35E4F544-C3EE-D8D0-1216-B094B1499AA9}"/>
              </a:ext>
            </a:extLst>
          </p:cNvPr>
          <p:cNvPicPr>
            <a:picLocks noChangeAspect="1"/>
          </p:cNvPicPr>
          <p:nvPr/>
        </p:nvPicPr>
        <p:blipFill>
          <a:blip r:embed="rId4"/>
          <a:stretch>
            <a:fillRect/>
          </a:stretch>
        </p:blipFill>
        <p:spPr>
          <a:xfrm>
            <a:off x="7738828" y="4436925"/>
            <a:ext cx="3830435" cy="228947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AC2DA2-B68C-04EF-52B8-DF27947399B2}"/>
                  </a:ext>
                </a:extLst>
              </p:cNvPr>
              <p:cNvSpPr txBox="1"/>
              <p:nvPr/>
            </p:nvSpPr>
            <p:spPr>
              <a:xfrm>
                <a:off x="8008480" y="5021799"/>
                <a:ext cx="346201" cy="3164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𝜃</m:t>
                      </m:r>
                    </m:oMath>
                  </m:oMathPara>
                </a14:m>
                <a:endParaRPr lang="en-SE" sz="1400" dirty="0"/>
              </a:p>
            </p:txBody>
          </p:sp>
        </mc:Choice>
        <mc:Fallback xmlns="">
          <p:sp>
            <p:nvSpPr>
              <p:cNvPr id="8" name="TextBox 7">
                <a:extLst>
                  <a:ext uri="{FF2B5EF4-FFF2-40B4-BE49-F238E27FC236}">
                    <a16:creationId xmlns:a16="http://schemas.microsoft.com/office/drawing/2014/main" id="{5FAC2DA2-B68C-04EF-52B8-DF27947399B2}"/>
                  </a:ext>
                </a:extLst>
              </p:cNvPr>
              <p:cNvSpPr txBox="1">
                <a:spLocks noRot="1" noChangeAspect="1" noMove="1" noResize="1" noEditPoints="1" noAdjustHandles="1" noChangeArrowheads="1" noChangeShapeType="1" noTextEdit="1"/>
              </p:cNvSpPr>
              <p:nvPr/>
            </p:nvSpPr>
            <p:spPr>
              <a:xfrm>
                <a:off x="8008480" y="5021799"/>
                <a:ext cx="346201" cy="316493"/>
              </a:xfrm>
              <a:prstGeom prst="rect">
                <a:avLst/>
              </a:prstGeom>
              <a:blipFill>
                <a:blip r:embed="rId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55DF08E-1CFC-3EFC-F5F5-A27A0A6374BB}"/>
                  </a:ext>
                </a:extLst>
              </p:cNvPr>
              <p:cNvSpPr/>
              <p:nvPr/>
            </p:nvSpPr>
            <p:spPr>
              <a:xfrm>
                <a:off x="9882646" y="4170391"/>
                <a:ext cx="1194301"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𝑅</m:t>
                          </m:r>
                        </m:den>
                      </m:f>
                      <m:r>
                        <a:rPr lang="en-US" i="1" dirty="0">
                          <a:latin typeface="Cambria Math" panose="02040503050406030204" pitchFamily="18" charset="0"/>
                        </a:rPr>
                        <m:t>=</m:t>
                      </m:r>
                      <m:f>
                        <m:fPr>
                          <m:ctrlPr>
                            <a:rPr lang="en-US" i="1" dirty="0">
                              <a:latin typeface="Cambria Math" panose="02040503050406030204" pitchFamily="18" charset="0"/>
                            </a:rPr>
                          </m:ctrlPr>
                        </m:fPr>
                        <m:num>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tan</m:t>
                              </m:r>
                            </m:fName>
                            <m:e>
                              <m:r>
                                <a:rPr lang="en-US" i="1" dirty="0">
                                  <a:latin typeface="Cambria Math" panose="02040503050406030204" pitchFamily="18" charset="0"/>
                                </a:rPr>
                                <m:t>𝛿</m:t>
                              </m:r>
                            </m:e>
                          </m:func>
                        </m:num>
                        <m:den>
                          <m:r>
                            <a:rPr lang="en-US" b="0" i="1" dirty="0" smtClean="0">
                              <a:latin typeface="Cambria Math" panose="02040503050406030204" pitchFamily="18" charset="0"/>
                            </a:rPr>
                            <m:t>𝐿</m:t>
                          </m:r>
                        </m:den>
                      </m:f>
                    </m:oMath>
                  </m:oMathPara>
                </a14:m>
                <a:endParaRPr lang="en-SE" dirty="0"/>
              </a:p>
            </p:txBody>
          </p:sp>
        </mc:Choice>
        <mc:Fallback xmlns="">
          <p:sp>
            <p:nvSpPr>
              <p:cNvPr id="9" name="Rectangle 8">
                <a:extLst>
                  <a:ext uri="{FF2B5EF4-FFF2-40B4-BE49-F238E27FC236}">
                    <a16:creationId xmlns:a16="http://schemas.microsoft.com/office/drawing/2014/main" id="{855DF08E-1CFC-3EFC-F5F5-A27A0A6374BB}"/>
                  </a:ext>
                </a:extLst>
              </p:cNvPr>
              <p:cNvSpPr>
                <a:spLocks noRot="1" noChangeAspect="1" noMove="1" noResize="1" noEditPoints="1" noAdjustHandles="1" noChangeArrowheads="1" noChangeShapeType="1" noTextEdit="1"/>
              </p:cNvSpPr>
              <p:nvPr/>
            </p:nvSpPr>
            <p:spPr>
              <a:xfrm>
                <a:off x="9882646" y="4170391"/>
                <a:ext cx="1194301" cy="617092"/>
              </a:xfrm>
              <a:prstGeom prst="rect">
                <a:avLst/>
              </a:prstGeom>
              <a:blipFill>
                <a:blip r:embed="rId6"/>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349137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006D-2F44-6356-5A70-990DE76F82A1}"/>
              </a:ext>
            </a:extLst>
          </p:cNvPr>
          <p:cNvSpPr>
            <a:spLocks noGrp="1"/>
          </p:cNvSpPr>
          <p:nvPr>
            <p:ph type="title"/>
          </p:nvPr>
        </p:nvSpPr>
        <p:spPr/>
        <p:txBody>
          <a:bodyPr/>
          <a:lstStyle/>
          <a:p>
            <a:r>
              <a:rPr lang="en-US" dirty="0"/>
              <a:t>Training Data Augmentation</a:t>
            </a:r>
            <a:endParaRPr lang="en-SE" dirty="0"/>
          </a:p>
        </p:txBody>
      </p:sp>
      <p:sp>
        <p:nvSpPr>
          <p:cNvPr id="3" name="Content Placeholder 2">
            <a:extLst>
              <a:ext uri="{FF2B5EF4-FFF2-40B4-BE49-F238E27FC236}">
                <a16:creationId xmlns:a16="http://schemas.microsoft.com/office/drawing/2014/main" id="{E74D248F-E330-0CAA-B964-A10791D1EAC4}"/>
              </a:ext>
            </a:extLst>
          </p:cNvPr>
          <p:cNvSpPr>
            <a:spLocks noGrp="1"/>
          </p:cNvSpPr>
          <p:nvPr>
            <p:ph idx="1"/>
          </p:nvPr>
        </p:nvSpPr>
        <p:spPr>
          <a:xfrm>
            <a:off x="622737" y="1237593"/>
            <a:ext cx="5473263" cy="5194738"/>
          </a:xfrm>
        </p:spPr>
        <p:txBody>
          <a:bodyPr>
            <a:normAutofit fontScale="92500" lnSpcReduction="20000"/>
          </a:bodyPr>
          <a:lstStyle/>
          <a:p>
            <a:r>
              <a:rPr lang="en-US" dirty="0"/>
              <a:t>Problem: training data from human driver always stays in center of lane. So if car deviates from center, the image it sees is not in the training set, so it does not know the correct action.</a:t>
            </a:r>
          </a:p>
          <a:p>
            <a:r>
              <a:rPr lang="en-US" dirty="0"/>
              <a:t>Solution: Augment training data with additional images that show the car in different shifts from the center of the lane and rotations from the direction of the road. The images for two specific off-center shifts can be obtained from the left and the right cameras.</a:t>
            </a:r>
            <a:endParaRPr lang="en-SE" dirty="0"/>
          </a:p>
          <a:p>
            <a:endParaRPr lang="en-SE" dirty="0"/>
          </a:p>
        </p:txBody>
      </p:sp>
      <p:sp>
        <p:nvSpPr>
          <p:cNvPr id="4" name="Slide Number Placeholder 3">
            <a:extLst>
              <a:ext uri="{FF2B5EF4-FFF2-40B4-BE49-F238E27FC236}">
                <a16:creationId xmlns:a16="http://schemas.microsoft.com/office/drawing/2014/main" id="{6875BD4F-073A-A60F-BC1E-F179D4225C60}"/>
              </a:ext>
            </a:extLst>
          </p:cNvPr>
          <p:cNvSpPr>
            <a:spLocks noGrp="1"/>
          </p:cNvSpPr>
          <p:nvPr>
            <p:ph type="sldNum" sz="quarter" idx="12"/>
          </p:nvPr>
        </p:nvSpPr>
        <p:spPr/>
        <p:txBody>
          <a:bodyPr/>
          <a:lstStyle/>
          <a:p>
            <a:fld id="{1F57BF9A-7B35-9447-9112-EAE7E91B4E99}" type="slidenum">
              <a:rPr lang="en-US" smtClean="0"/>
              <a:t>15</a:t>
            </a:fld>
            <a:endParaRPr lang="en-US"/>
          </a:p>
        </p:txBody>
      </p:sp>
      <p:pic>
        <p:nvPicPr>
          <p:cNvPr id="9" name="Picture 2" descr="Figure 2: Training the neural network.">
            <a:extLst>
              <a:ext uri="{FF2B5EF4-FFF2-40B4-BE49-F238E27FC236}">
                <a16:creationId xmlns:a16="http://schemas.microsoft.com/office/drawing/2014/main" id="{A074A54A-750D-8DEA-BDBD-8AC3F4BE7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341438"/>
            <a:ext cx="594360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igure 3: The trained network is used to generate steering commands from a single front-facing center camera.">
            <a:extLst>
              <a:ext uri="{FF2B5EF4-FFF2-40B4-BE49-F238E27FC236}">
                <a16:creationId xmlns:a16="http://schemas.microsoft.com/office/drawing/2014/main" id="{3C32B73F-C2E3-F2DF-81F9-93A6F85A2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594657"/>
            <a:ext cx="5943600" cy="1257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F87B5AE-801E-B91C-DDBC-2FA64F2F344B}"/>
              </a:ext>
            </a:extLst>
          </p:cNvPr>
          <p:cNvSpPr txBox="1"/>
          <p:nvPr/>
        </p:nvSpPr>
        <p:spPr>
          <a:xfrm>
            <a:off x="8515951" y="4168630"/>
            <a:ext cx="1009635" cy="369332"/>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Training</a:t>
            </a:r>
            <a:endParaRPr lang="en-SE" dirty="0"/>
          </a:p>
        </p:txBody>
      </p:sp>
      <p:sp>
        <p:nvSpPr>
          <p:cNvPr id="12" name="TextBox 11">
            <a:extLst>
              <a:ext uri="{FF2B5EF4-FFF2-40B4-BE49-F238E27FC236}">
                <a16:creationId xmlns:a16="http://schemas.microsoft.com/office/drawing/2014/main" id="{218CA6B7-DD78-5F82-5313-ED587F5FCB4F}"/>
              </a:ext>
            </a:extLst>
          </p:cNvPr>
          <p:cNvSpPr txBox="1"/>
          <p:nvPr/>
        </p:nvSpPr>
        <p:spPr>
          <a:xfrm>
            <a:off x="8600942" y="5933696"/>
            <a:ext cx="839653" cy="369332"/>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Testing</a:t>
            </a:r>
            <a:endParaRPr lang="en-SE" dirty="0"/>
          </a:p>
        </p:txBody>
      </p:sp>
    </p:spTree>
    <p:extLst>
      <p:ext uri="{BB962C8B-B14F-4D97-AF65-F5344CB8AC3E}">
        <p14:creationId xmlns:p14="http://schemas.microsoft.com/office/powerpoint/2010/main" val="277474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205F-ECF4-CC7F-32B7-00C143F93383}"/>
              </a:ext>
            </a:extLst>
          </p:cNvPr>
          <p:cNvSpPr>
            <a:spLocks noGrp="1"/>
          </p:cNvSpPr>
          <p:nvPr>
            <p:ph type="title"/>
          </p:nvPr>
        </p:nvSpPr>
        <p:spPr/>
        <p:txBody>
          <a:bodyPr/>
          <a:lstStyle/>
          <a:p>
            <a:r>
              <a:rPr lang="en-US" dirty="0"/>
              <a:t>Training Data Augmentation Details</a:t>
            </a:r>
            <a:endParaRPr lang="en-SE" dirty="0"/>
          </a:p>
        </p:txBody>
      </p:sp>
      <p:sp>
        <p:nvSpPr>
          <p:cNvPr id="3" name="Content Placeholder 2">
            <a:extLst>
              <a:ext uri="{FF2B5EF4-FFF2-40B4-BE49-F238E27FC236}">
                <a16:creationId xmlns:a16="http://schemas.microsoft.com/office/drawing/2014/main" id="{C9B86D78-6405-9DA4-2B73-981688A9E34B}"/>
              </a:ext>
            </a:extLst>
          </p:cNvPr>
          <p:cNvSpPr>
            <a:spLocks noGrp="1"/>
          </p:cNvSpPr>
          <p:nvPr>
            <p:ph idx="1"/>
          </p:nvPr>
        </p:nvSpPr>
        <p:spPr>
          <a:xfrm>
            <a:off x="622738" y="1237592"/>
            <a:ext cx="6378426" cy="5261637"/>
          </a:xfrm>
        </p:spPr>
        <p:txBody>
          <a:bodyPr>
            <a:normAutofit fontScale="77500" lnSpcReduction="20000"/>
          </a:bodyPr>
          <a:lstStyle/>
          <a:p>
            <a:r>
              <a:rPr lang="en-US" dirty="0"/>
              <a:t>We augment the data by adding artificial shifts and rotations to teach the network how to recover from a poor position or orientation</a:t>
            </a:r>
          </a:p>
          <a:p>
            <a:r>
              <a:rPr lang="en-US" dirty="0"/>
              <a:t>Images for two specific off-center shifts can be obtained from the left and the right camera. Additional shifts between the cameras and all rotations are simulated by viewpoint transformation of the image from the nearest camera. The steering label for transformed images is adjusted to one that would steer the vehicle back to the desired location and orientation in two seconds</a:t>
            </a:r>
          </a:p>
          <a:p>
            <a:pPr lvl="1"/>
            <a:r>
              <a:rPr lang="en-US" dirty="0"/>
              <a:t>Image from center camera shows car is driving straight; Shifted image from left camera shows car is leaning left. Associate this image with synthetic “turn right” command (even though human driver never issued it). During operation, if the center camera sees this image, issue “turn right” command</a:t>
            </a:r>
            <a:endParaRPr lang="en-SE" dirty="0"/>
          </a:p>
        </p:txBody>
      </p:sp>
      <p:sp>
        <p:nvSpPr>
          <p:cNvPr id="4" name="Slide Number Placeholder 3">
            <a:extLst>
              <a:ext uri="{FF2B5EF4-FFF2-40B4-BE49-F238E27FC236}">
                <a16:creationId xmlns:a16="http://schemas.microsoft.com/office/drawing/2014/main" id="{323D2F9B-D58F-CB2E-6775-EA49A82131A5}"/>
              </a:ext>
            </a:extLst>
          </p:cNvPr>
          <p:cNvSpPr>
            <a:spLocks noGrp="1"/>
          </p:cNvSpPr>
          <p:nvPr>
            <p:ph type="sldNum" sz="quarter" idx="12"/>
          </p:nvPr>
        </p:nvSpPr>
        <p:spPr/>
        <p:txBody>
          <a:bodyPr/>
          <a:lstStyle/>
          <a:p>
            <a:fld id="{1F57BF9A-7B35-9447-9112-EAE7E91B4E99}" type="slidenum">
              <a:rPr lang="en-US" smtClean="0"/>
              <a:t>16</a:t>
            </a:fld>
            <a:endParaRPr lang="en-US"/>
          </a:p>
        </p:txBody>
      </p:sp>
      <p:pic>
        <p:nvPicPr>
          <p:cNvPr id="5" name="Picture 4">
            <a:extLst>
              <a:ext uri="{FF2B5EF4-FFF2-40B4-BE49-F238E27FC236}">
                <a16:creationId xmlns:a16="http://schemas.microsoft.com/office/drawing/2014/main" id="{F0B169CD-5A3A-3C9E-69BD-D4C144D88C53}"/>
              </a:ext>
            </a:extLst>
          </p:cNvPr>
          <p:cNvPicPr>
            <a:picLocks noChangeAspect="1"/>
          </p:cNvPicPr>
          <p:nvPr/>
        </p:nvPicPr>
        <p:blipFill>
          <a:blip r:embed="rId2"/>
          <a:stretch>
            <a:fillRect/>
          </a:stretch>
        </p:blipFill>
        <p:spPr>
          <a:xfrm>
            <a:off x="6881091" y="2419074"/>
            <a:ext cx="5265919" cy="2322149"/>
          </a:xfrm>
          <a:prstGeom prst="rect">
            <a:avLst/>
          </a:prstGeom>
        </p:spPr>
      </p:pic>
    </p:spTree>
    <p:extLst>
      <p:ext uri="{BB962C8B-B14F-4D97-AF65-F5344CB8AC3E}">
        <p14:creationId xmlns:p14="http://schemas.microsoft.com/office/powerpoint/2010/main" val="108778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A8D7-C223-A6B6-D70B-9237D35AEEC9}"/>
              </a:ext>
            </a:extLst>
          </p:cNvPr>
          <p:cNvSpPr>
            <a:spLocks noGrp="1"/>
          </p:cNvSpPr>
          <p:nvPr>
            <p:ph type="title"/>
          </p:nvPr>
        </p:nvSpPr>
        <p:spPr/>
        <p:txBody>
          <a:bodyPr/>
          <a:lstStyle/>
          <a:p>
            <a:r>
              <a:rPr lang="en-US" dirty="0"/>
              <a:t>Driving Simulator</a:t>
            </a:r>
            <a:endParaRPr lang="en-SE" dirty="0"/>
          </a:p>
        </p:txBody>
      </p:sp>
      <p:sp>
        <p:nvSpPr>
          <p:cNvPr id="3" name="Content Placeholder 2">
            <a:extLst>
              <a:ext uri="{FF2B5EF4-FFF2-40B4-BE49-F238E27FC236}">
                <a16:creationId xmlns:a16="http://schemas.microsoft.com/office/drawing/2014/main" id="{1EEBF368-FE0D-EAE5-6DF7-5F3E94A7334E}"/>
              </a:ext>
            </a:extLst>
          </p:cNvPr>
          <p:cNvSpPr>
            <a:spLocks noGrp="1"/>
          </p:cNvSpPr>
          <p:nvPr>
            <p:ph idx="1"/>
          </p:nvPr>
        </p:nvSpPr>
        <p:spPr/>
        <p:txBody>
          <a:bodyPr/>
          <a:lstStyle/>
          <a:p>
            <a:r>
              <a:rPr lang="en-US" dirty="0"/>
              <a:t>The simulator transforms the original images to account for departures from the ground truth. The magnitude of these perturbations is chosen randomly from a normal distribution.</a:t>
            </a:r>
            <a:endParaRPr lang="en-SE" dirty="0"/>
          </a:p>
          <a:p>
            <a:endParaRPr lang="en-SE" dirty="0"/>
          </a:p>
        </p:txBody>
      </p:sp>
      <p:sp>
        <p:nvSpPr>
          <p:cNvPr id="4" name="Slide Number Placeholder 3">
            <a:extLst>
              <a:ext uri="{FF2B5EF4-FFF2-40B4-BE49-F238E27FC236}">
                <a16:creationId xmlns:a16="http://schemas.microsoft.com/office/drawing/2014/main" id="{F0504BB0-7FDF-D39C-BCE4-CFB7D637FAC8}"/>
              </a:ext>
            </a:extLst>
          </p:cNvPr>
          <p:cNvSpPr>
            <a:spLocks noGrp="1"/>
          </p:cNvSpPr>
          <p:nvPr>
            <p:ph type="sldNum" sz="quarter" idx="12"/>
          </p:nvPr>
        </p:nvSpPr>
        <p:spPr/>
        <p:txBody>
          <a:bodyPr/>
          <a:lstStyle/>
          <a:p>
            <a:fld id="{1F57BF9A-7B35-9447-9112-EAE7E91B4E99}" type="slidenum">
              <a:rPr lang="en-US" smtClean="0"/>
              <a:t>17</a:t>
            </a:fld>
            <a:endParaRPr lang="en-US"/>
          </a:p>
        </p:txBody>
      </p:sp>
      <p:sp>
        <p:nvSpPr>
          <p:cNvPr id="5" name="Slide Number Placeholder 3">
            <a:extLst>
              <a:ext uri="{FF2B5EF4-FFF2-40B4-BE49-F238E27FC236}">
                <a16:creationId xmlns:a16="http://schemas.microsoft.com/office/drawing/2014/main" id="{C7583D31-0D10-5912-5463-1BE8189E38F4}"/>
              </a:ext>
            </a:extLst>
          </p:cNvPr>
          <p:cNvSpPr txBox="1">
            <a:spLocks/>
          </p:cNvSpPr>
          <p:nvPr/>
        </p:nvSpPr>
        <p:spPr>
          <a:xfrm>
            <a:off x="8384309" y="6221306"/>
            <a:ext cx="2133600" cy="24447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57F456A-00AF-44E6-8D70-638C0D0130FF}" type="slidenum">
              <a:rPr lang="en-US" altLang="zh-CN" smtClean="0"/>
              <a:pPr>
                <a:defRPr/>
              </a:pPr>
              <a:t>17</a:t>
            </a:fld>
            <a:endParaRPr lang="en-US" altLang="zh-CN"/>
          </a:p>
        </p:txBody>
      </p:sp>
      <p:pic>
        <p:nvPicPr>
          <p:cNvPr id="6" name="Picture 5">
            <a:extLst>
              <a:ext uri="{FF2B5EF4-FFF2-40B4-BE49-F238E27FC236}">
                <a16:creationId xmlns:a16="http://schemas.microsoft.com/office/drawing/2014/main" id="{820C1060-DC0F-5865-6547-64A54A215282}"/>
              </a:ext>
            </a:extLst>
          </p:cNvPr>
          <p:cNvPicPr>
            <a:picLocks noChangeAspect="1"/>
          </p:cNvPicPr>
          <p:nvPr/>
        </p:nvPicPr>
        <p:blipFill>
          <a:blip r:embed="rId2"/>
          <a:stretch>
            <a:fillRect/>
          </a:stretch>
        </p:blipFill>
        <p:spPr>
          <a:xfrm>
            <a:off x="1559335" y="2810105"/>
            <a:ext cx="8925548" cy="3655676"/>
          </a:xfrm>
          <a:prstGeom prst="rect">
            <a:avLst/>
          </a:prstGeom>
        </p:spPr>
      </p:pic>
    </p:spTree>
    <p:extLst>
      <p:ext uri="{BB962C8B-B14F-4D97-AF65-F5344CB8AC3E}">
        <p14:creationId xmlns:p14="http://schemas.microsoft.com/office/powerpoint/2010/main" val="237170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449C-5F39-AC26-7D9C-6B538B070401}"/>
              </a:ext>
            </a:extLst>
          </p:cNvPr>
          <p:cNvSpPr>
            <a:spLocks noGrp="1"/>
          </p:cNvSpPr>
          <p:nvPr>
            <p:ph type="title"/>
          </p:nvPr>
        </p:nvSpPr>
        <p:spPr>
          <a:xfrm>
            <a:off x="622738" y="63062"/>
            <a:ext cx="4734354" cy="1069486"/>
          </a:xfrm>
        </p:spPr>
        <p:txBody>
          <a:bodyPr>
            <a:normAutofit fontScale="90000"/>
          </a:bodyPr>
          <a:lstStyle/>
          <a:p>
            <a:r>
              <a:rPr lang="en-US" dirty="0" err="1"/>
              <a:t>PilotNet</a:t>
            </a:r>
            <a:r>
              <a:rPr lang="en-US" dirty="0"/>
              <a:t> CNN Architecture</a:t>
            </a:r>
            <a:endParaRPr lang="en-SE" dirty="0"/>
          </a:p>
        </p:txBody>
      </p:sp>
      <p:sp>
        <p:nvSpPr>
          <p:cNvPr id="4" name="Slide Number Placeholder 3">
            <a:extLst>
              <a:ext uri="{FF2B5EF4-FFF2-40B4-BE49-F238E27FC236}">
                <a16:creationId xmlns:a16="http://schemas.microsoft.com/office/drawing/2014/main" id="{FC4803F7-DA40-BB8A-75C5-58449E70CAE7}"/>
              </a:ext>
            </a:extLst>
          </p:cNvPr>
          <p:cNvSpPr>
            <a:spLocks noGrp="1"/>
          </p:cNvSpPr>
          <p:nvPr>
            <p:ph type="sldNum" sz="quarter" idx="12"/>
          </p:nvPr>
        </p:nvSpPr>
        <p:spPr/>
        <p:txBody>
          <a:bodyPr/>
          <a:lstStyle/>
          <a:p>
            <a:fld id="{1F57BF9A-7B35-9447-9112-EAE7E91B4E99}" type="slidenum">
              <a:rPr lang="en-US" smtClean="0"/>
              <a:t>18</a:t>
            </a:fld>
            <a:endParaRPr lang="en-US"/>
          </a:p>
        </p:txBody>
      </p:sp>
      <p:sp>
        <p:nvSpPr>
          <p:cNvPr id="6" name="Content Placeholder 5">
            <a:extLst>
              <a:ext uri="{FF2B5EF4-FFF2-40B4-BE49-F238E27FC236}">
                <a16:creationId xmlns:a16="http://schemas.microsoft.com/office/drawing/2014/main" id="{E5CA66E1-6468-D67A-4747-2CAB71BF4467}"/>
              </a:ext>
            </a:extLst>
          </p:cNvPr>
          <p:cNvSpPr>
            <a:spLocks noGrp="1"/>
          </p:cNvSpPr>
          <p:nvPr>
            <p:ph idx="1"/>
          </p:nvPr>
        </p:nvSpPr>
        <p:spPr>
          <a:xfrm>
            <a:off x="622738" y="1237593"/>
            <a:ext cx="6625038" cy="5194738"/>
          </a:xfrm>
        </p:spPr>
        <p:txBody>
          <a:bodyPr>
            <a:normAutofit fontScale="85000" lnSpcReduction="20000"/>
          </a:bodyPr>
          <a:lstStyle/>
          <a:p>
            <a:r>
              <a:rPr lang="en-US" dirty="0"/>
              <a:t>The network consists of 9 layers, including a normalization layer, 5 convolutional layers and 3 fully connected layers. The input image is split into YUV planes and passed to the network. The first layer of the network performs image normalization</a:t>
            </a:r>
          </a:p>
          <a:p>
            <a:r>
              <a:rPr lang="en-US" dirty="0" err="1"/>
              <a:t>Strided</a:t>
            </a:r>
            <a:r>
              <a:rPr lang="en-US" dirty="0"/>
              <a:t> convolutions </a:t>
            </a:r>
            <a:r>
              <a:rPr lang="en-US" altLang="zh-CN" dirty="0"/>
              <a:t>are</a:t>
            </a:r>
            <a:r>
              <a:rPr lang="en-US" dirty="0"/>
              <a:t> used in the first three convolutional layers with a 2×2 stride and a 5×5 kernel and a non-</a:t>
            </a:r>
            <a:r>
              <a:rPr lang="en-US" dirty="0" err="1"/>
              <a:t>strided</a:t>
            </a:r>
            <a:r>
              <a:rPr lang="en-US" dirty="0"/>
              <a:t> convolution with a 3×3 kernel size in the last two convolutional layers. </a:t>
            </a:r>
          </a:p>
          <a:p>
            <a:r>
              <a:rPr lang="en-US" dirty="0"/>
              <a:t>The five convolutional layers are followed with three fully connected layers leading to an output control value that is the inverse turning radius</a:t>
            </a:r>
            <a:endParaRPr lang="en-SE" dirty="0"/>
          </a:p>
        </p:txBody>
      </p:sp>
      <p:sp>
        <p:nvSpPr>
          <p:cNvPr id="9" name="Content Placeholder 2">
            <a:extLst>
              <a:ext uri="{FF2B5EF4-FFF2-40B4-BE49-F238E27FC236}">
                <a16:creationId xmlns:a16="http://schemas.microsoft.com/office/drawing/2014/main" id="{0F548878-C33F-4EAE-8A18-098EDE733FEB}"/>
              </a:ext>
            </a:extLst>
          </p:cNvPr>
          <p:cNvSpPr txBox="1">
            <a:spLocks/>
          </p:cNvSpPr>
          <p:nvPr/>
        </p:nvSpPr>
        <p:spPr>
          <a:xfrm>
            <a:off x="228600" y="1295400"/>
            <a:ext cx="3200400" cy="5479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E" dirty="0"/>
          </a:p>
        </p:txBody>
      </p:sp>
      <p:pic>
        <p:nvPicPr>
          <p:cNvPr id="10" name="Picture 9">
            <a:extLst>
              <a:ext uri="{FF2B5EF4-FFF2-40B4-BE49-F238E27FC236}">
                <a16:creationId xmlns:a16="http://schemas.microsoft.com/office/drawing/2014/main" id="{ACA49406-E397-34BF-48AE-60DBAD011381}"/>
              </a:ext>
            </a:extLst>
          </p:cNvPr>
          <p:cNvPicPr>
            <a:picLocks noChangeAspect="1"/>
          </p:cNvPicPr>
          <p:nvPr/>
        </p:nvPicPr>
        <p:blipFill>
          <a:blip r:embed="rId2"/>
          <a:stretch>
            <a:fillRect/>
          </a:stretch>
        </p:blipFill>
        <p:spPr>
          <a:xfrm>
            <a:off x="7343784" y="333356"/>
            <a:ext cx="4191000" cy="6348436"/>
          </a:xfrm>
          <a:prstGeom prst="rect">
            <a:avLst/>
          </a:prstGeom>
        </p:spPr>
      </p:pic>
    </p:spTree>
    <p:extLst>
      <p:ext uri="{BB962C8B-B14F-4D97-AF65-F5344CB8AC3E}">
        <p14:creationId xmlns:p14="http://schemas.microsoft.com/office/powerpoint/2010/main" val="277127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CBB7-A398-0A90-59CD-A6B65D475E68}"/>
              </a:ext>
            </a:extLst>
          </p:cNvPr>
          <p:cNvSpPr>
            <a:spLocks noGrp="1"/>
          </p:cNvSpPr>
          <p:nvPr>
            <p:ph type="title"/>
          </p:nvPr>
        </p:nvSpPr>
        <p:spPr/>
        <p:txBody>
          <a:bodyPr/>
          <a:lstStyle/>
          <a:p>
            <a:r>
              <a:rPr lang="en-US" sz="4800" dirty="0"/>
              <a:t>Visualization of Salient Objects</a:t>
            </a:r>
            <a:endParaRPr lang="en-SE" dirty="0"/>
          </a:p>
        </p:txBody>
      </p:sp>
      <p:sp>
        <p:nvSpPr>
          <p:cNvPr id="3" name="Content Placeholder 2">
            <a:extLst>
              <a:ext uri="{FF2B5EF4-FFF2-40B4-BE49-F238E27FC236}">
                <a16:creationId xmlns:a16="http://schemas.microsoft.com/office/drawing/2014/main" id="{1D458C5D-59A7-10C3-A70B-7C95444BA137}"/>
              </a:ext>
            </a:extLst>
          </p:cNvPr>
          <p:cNvSpPr>
            <a:spLocks noGrp="1"/>
          </p:cNvSpPr>
          <p:nvPr>
            <p:ph idx="1"/>
          </p:nvPr>
        </p:nvSpPr>
        <p:spPr>
          <a:xfrm>
            <a:off x="378692" y="1440873"/>
            <a:ext cx="2801072" cy="4477313"/>
          </a:xfrm>
        </p:spPr>
        <p:txBody>
          <a:bodyPr>
            <a:normAutofit fontScale="70000" lnSpcReduction="20000"/>
          </a:bodyPr>
          <a:lstStyle/>
          <a:p>
            <a:r>
              <a:rPr lang="en-US" dirty="0"/>
              <a:t>The visualization shows which regions of the input image contribute most to the output of the network. These regions identify the salient objects (highlighted in green). </a:t>
            </a:r>
          </a:p>
          <a:p>
            <a:r>
              <a:rPr lang="en-US" dirty="0" err="1"/>
              <a:t>PilotNet</a:t>
            </a:r>
            <a:r>
              <a:rPr lang="en-US" dirty="0"/>
              <a:t> focuses on the same things a human driver would, including lane markers, road edges and other cars.</a:t>
            </a:r>
            <a:endParaRPr lang="en-SE" dirty="0"/>
          </a:p>
          <a:p>
            <a:endParaRPr lang="en-SE" dirty="0"/>
          </a:p>
        </p:txBody>
      </p:sp>
      <p:sp>
        <p:nvSpPr>
          <p:cNvPr id="4" name="Slide Number Placeholder 3">
            <a:extLst>
              <a:ext uri="{FF2B5EF4-FFF2-40B4-BE49-F238E27FC236}">
                <a16:creationId xmlns:a16="http://schemas.microsoft.com/office/drawing/2014/main" id="{CF830DCD-49BE-38F4-F4AC-BD9543AE0CF7}"/>
              </a:ext>
            </a:extLst>
          </p:cNvPr>
          <p:cNvSpPr>
            <a:spLocks noGrp="1"/>
          </p:cNvSpPr>
          <p:nvPr>
            <p:ph type="sldNum" sz="quarter" idx="12"/>
          </p:nvPr>
        </p:nvSpPr>
        <p:spPr/>
        <p:txBody>
          <a:bodyPr/>
          <a:lstStyle/>
          <a:p>
            <a:fld id="{1F57BF9A-7B35-9447-9112-EAE7E91B4E99}" type="slidenum">
              <a:rPr lang="en-US" smtClean="0"/>
              <a:t>19</a:t>
            </a:fld>
            <a:endParaRPr lang="en-US"/>
          </a:p>
        </p:txBody>
      </p:sp>
      <p:pic>
        <p:nvPicPr>
          <p:cNvPr id="5" name="Picture 2" descr="ai-car-vision">
            <a:extLst>
              <a:ext uri="{FF2B5EF4-FFF2-40B4-BE49-F238E27FC236}">
                <a16:creationId xmlns:a16="http://schemas.microsoft.com/office/drawing/2014/main" id="{80EBD31D-6C4E-D2F5-5EF1-0B9B12A1A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764" y="1541883"/>
            <a:ext cx="4421764" cy="43779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B5B326E-748D-2B5E-3F58-B495F6C2087F}"/>
              </a:ext>
            </a:extLst>
          </p:cNvPr>
          <p:cNvSpPr/>
          <p:nvPr/>
        </p:nvSpPr>
        <p:spPr>
          <a:xfrm>
            <a:off x="4821381" y="5918186"/>
            <a:ext cx="6299200" cy="553998"/>
          </a:xfrm>
          <a:prstGeom prst="rect">
            <a:avLst/>
          </a:prstGeom>
        </p:spPr>
        <p:txBody>
          <a:bodyPr wrap="square">
            <a:spAutoFit/>
          </a:bodyPr>
          <a:lstStyle/>
          <a:p>
            <a:r>
              <a:rPr lang="en-US" sz="1000" dirty="0"/>
              <a:t>Bojarski M, </a:t>
            </a:r>
            <a:r>
              <a:rPr lang="en-US" sz="1000" dirty="0" err="1"/>
              <a:t>Yeres</a:t>
            </a:r>
            <a:r>
              <a:rPr lang="en-US" sz="1000" dirty="0"/>
              <a:t> P, </a:t>
            </a:r>
            <a:r>
              <a:rPr lang="en-US" sz="1000" dirty="0" err="1"/>
              <a:t>Choromanska</a:t>
            </a:r>
            <a:r>
              <a:rPr lang="en-US" sz="1000" dirty="0"/>
              <a:t> A, et al. Explaining how a deep neural network trained with end-to-end learning steers a car[J]. </a:t>
            </a:r>
            <a:r>
              <a:rPr lang="en-US" sz="1000" dirty="0" err="1"/>
              <a:t>arXiv</a:t>
            </a:r>
            <a:r>
              <a:rPr lang="en-US" sz="1000" dirty="0"/>
              <a:t> preprint arXiv:1704.07911, 2017.</a:t>
            </a:r>
          </a:p>
          <a:p>
            <a:endParaRPr lang="en-SE" sz="1000" dirty="0"/>
          </a:p>
        </p:txBody>
      </p:sp>
      <p:pic>
        <p:nvPicPr>
          <p:cNvPr id="7" name="Picture 6">
            <a:extLst>
              <a:ext uri="{FF2B5EF4-FFF2-40B4-BE49-F238E27FC236}">
                <a16:creationId xmlns:a16="http://schemas.microsoft.com/office/drawing/2014/main" id="{6F7E18E9-FE2B-BC06-9A1C-8485ECED8AA5}"/>
              </a:ext>
            </a:extLst>
          </p:cNvPr>
          <p:cNvPicPr>
            <a:picLocks noChangeAspect="1"/>
          </p:cNvPicPr>
          <p:nvPr/>
        </p:nvPicPr>
        <p:blipFill>
          <a:blip r:embed="rId3"/>
          <a:stretch>
            <a:fillRect/>
          </a:stretch>
        </p:blipFill>
        <p:spPr>
          <a:xfrm>
            <a:off x="7601527" y="1796713"/>
            <a:ext cx="4498109" cy="3909895"/>
          </a:xfrm>
          <a:prstGeom prst="rect">
            <a:avLst/>
          </a:prstGeom>
        </p:spPr>
      </p:pic>
    </p:spTree>
    <p:extLst>
      <p:ext uri="{BB962C8B-B14F-4D97-AF65-F5344CB8AC3E}">
        <p14:creationId xmlns:p14="http://schemas.microsoft.com/office/powerpoint/2010/main" val="3295696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0361-4366-E4FE-650E-41E2BD3121D2}"/>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7946B75B-DAA3-59F3-0F2A-B059A9AAA43D}"/>
              </a:ext>
            </a:extLst>
          </p:cNvPr>
          <p:cNvSpPr>
            <a:spLocks noGrp="1"/>
          </p:cNvSpPr>
          <p:nvPr>
            <p:ph idx="1"/>
          </p:nvPr>
        </p:nvSpPr>
        <p:spPr/>
        <p:txBody>
          <a:bodyPr/>
          <a:lstStyle/>
          <a:p>
            <a:r>
              <a:rPr lang="en-US" dirty="0">
                <a:solidFill>
                  <a:srgbClr val="FF0000"/>
                </a:solidFill>
              </a:rPr>
              <a:t>Introduction to IL and IRL</a:t>
            </a:r>
          </a:p>
          <a:p>
            <a:r>
              <a:rPr lang="en-US" dirty="0"/>
              <a:t>Paper discussions</a:t>
            </a:r>
          </a:p>
        </p:txBody>
      </p:sp>
      <p:sp>
        <p:nvSpPr>
          <p:cNvPr id="4" name="Slide Number Placeholder 3">
            <a:extLst>
              <a:ext uri="{FF2B5EF4-FFF2-40B4-BE49-F238E27FC236}">
                <a16:creationId xmlns:a16="http://schemas.microsoft.com/office/drawing/2014/main" id="{D22AD70C-4F26-9EC7-7987-CC795BCA515C}"/>
              </a:ext>
            </a:extLst>
          </p:cNvPr>
          <p:cNvSpPr>
            <a:spLocks noGrp="1"/>
          </p:cNvSpPr>
          <p:nvPr>
            <p:ph type="sldNum" sz="quarter" idx="12"/>
          </p:nvPr>
        </p:nvSpPr>
        <p:spPr/>
        <p:txBody>
          <a:bodyPr/>
          <a:lstStyle/>
          <a:p>
            <a:fld id="{1F57BF9A-7B35-9447-9112-EAE7E91B4E99}" type="slidenum">
              <a:rPr lang="en-US" smtClean="0"/>
              <a:t>2</a:t>
            </a:fld>
            <a:endParaRPr lang="en-US"/>
          </a:p>
        </p:txBody>
      </p:sp>
    </p:spTree>
    <p:extLst>
      <p:ext uri="{BB962C8B-B14F-4D97-AF65-F5344CB8AC3E}">
        <p14:creationId xmlns:p14="http://schemas.microsoft.com/office/powerpoint/2010/main" val="2187418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5737-91C1-D311-E340-CFE047A9915C}"/>
              </a:ext>
            </a:extLst>
          </p:cNvPr>
          <p:cNvSpPr>
            <a:spLocks noGrp="1"/>
          </p:cNvSpPr>
          <p:nvPr>
            <p:ph type="title"/>
          </p:nvPr>
        </p:nvSpPr>
        <p:spPr/>
        <p:txBody>
          <a:bodyPr/>
          <a:lstStyle/>
          <a:p>
            <a:r>
              <a:rPr lang="en-US" dirty="0"/>
              <a:t>On-Road Tests</a:t>
            </a:r>
            <a:endParaRPr lang="en-SE" dirty="0"/>
          </a:p>
        </p:txBody>
      </p:sp>
      <p:sp>
        <p:nvSpPr>
          <p:cNvPr id="3" name="Content Placeholder 2">
            <a:extLst>
              <a:ext uri="{FF2B5EF4-FFF2-40B4-BE49-F238E27FC236}">
                <a16:creationId xmlns:a16="http://schemas.microsoft.com/office/drawing/2014/main" id="{E900EA4B-9E14-0F5F-8512-DA8449BA1D1D}"/>
              </a:ext>
            </a:extLst>
          </p:cNvPr>
          <p:cNvSpPr>
            <a:spLocks noGrp="1"/>
          </p:cNvSpPr>
          <p:nvPr>
            <p:ph idx="1"/>
          </p:nvPr>
        </p:nvSpPr>
        <p:spPr/>
        <p:txBody>
          <a:bodyPr/>
          <a:lstStyle/>
          <a:p>
            <a:r>
              <a:rPr lang="en-US" dirty="0"/>
              <a:t>After a trained network has demonstrated good performance in the simulator, the network is loaded on NVIDIA DRIVE PX in our test car and taken out for a road test</a:t>
            </a:r>
          </a:p>
          <a:p>
            <a:r>
              <a:rPr lang="en-US" dirty="0"/>
              <a:t>For a typical drive in Monmouth County NJ from our office in Holmdel to Atlantic Highlands, we are autonomous approximately 98% of the time. We also drove 10 miles on the Garden State Parkway (a multi-lane divided highway with on and off ramps) with zero intercepts</a:t>
            </a:r>
            <a:endParaRPr lang="en-SE" dirty="0"/>
          </a:p>
        </p:txBody>
      </p:sp>
      <p:sp>
        <p:nvSpPr>
          <p:cNvPr id="4" name="Slide Number Placeholder 3">
            <a:extLst>
              <a:ext uri="{FF2B5EF4-FFF2-40B4-BE49-F238E27FC236}">
                <a16:creationId xmlns:a16="http://schemas.microsoft.com/office/drawing/2014/main" id="{F97872D8-7E7B-6617-A9A2-965D5AA7D971}"/>
              </a:ext>
            </a:extLst>
          </p:cNvPr>
          <p:cNvSpPr>
            <a:spLocks noGrp="1"/>
          </p:cNvSpPr>
          <p:nvPr>
            <p:ph type="sldNum" sz="quarter" idx="12"/>
          </p:nvPr>
        </p:nvSpPr>
        <p:spPr/>
        <p:txBody>
          <a:bodyPr/>
          <a:lstStyle/>
          <a:p>
            <a:fld id="{1F57BF9A-7B35-9447-9112-EAE7E91B4E99}" type="slidenum">
              <a:rPr lang="en-US" smtClean="0"/>
              <a:t>20</a:t>
            </a:fld>
            <a:endParaRPr lang="en-US"/>
          </a:p>
        </p:txBody>
      </p:sp>
    </p:spTree>
    <p:extLst>
      <p:ext uri="{BB962C8B-B14F-4D97-AF65-F5344CB8AC3E}">
        <p14:creationId xmlns:p14="http://schemas.microsoft.com/office/powerpoint/2010/main" val="2484336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DA383-8515-541D-EAEC-7E976D147BDA}"/>
              </a:ext>
            </a:extLst>
          </p:cNvPr>
          <p:cNvSpPr>
            <a:spLocks noGrp="1"/>
          </p:cNvSpPr>
          <p:nvPr>
            <p:ph type="title"/>
          </p:nvPr>
        </p:nvSpPr>
        <p:spPr/>
        <p:txBody>
          <a:bodyPr/>
          <a:lstStyle/>
          <a:p>
            <a:r>
              <a:rPr lang="en-US" dirty="0"/>
              <a:t>RL Reward Function Issues</a:t>
            </a:r>
            <a:endParaRPr lang="en-SE" dirty="0"/>
          </a:p>
        </p:txBody>
      </p:sp>
      <p:sp>
        <p:nvSpPr>
          <p:cNvPr id="3" name="Content Placeholder 2">
            <a:extLst>
              <a:ext uri="{FF2B5EF4-FFF2-40B4-BE49-F238E27FC236}">
                <a16:creationId xmlns:a16="http://schemas.microsoft.com/office/drawing/2014/main" id="{27C61BF3-0A0D-8D68-435F-E99ED3038558}"/>
              </a:ext>
            </a:extLst>
          </p:cNvPr>
          <p:cNvSpPr>
            <a:spLocks noGrp="1"/>
          </p:cNvSpPr>
          <p:nvPr>
            <p:ph idx="1"/>
          </p:nvPr>
        </p:nvSpPr>
        <p:spPr/>
        <p:txBody>
          <a:bodyPr>
            <a:normAutofit fontScale="92500" lnSpcReduction="20000"/>
          </a:bodyPr>
          <a:lstStyle/>
          <a:p>
            <a:r>
              <a:rPr lang="en-US" dirty="0"/>
              <a:t>RL can be very effective, provided that a suitable reward function is available. </a:t>
            </a:r>
          </a:p>
          <a:p>
            <a:r>
              <a:rPr lang="en-US" dirty="0"/>
              <a:t>Bad reward function leads to undesirable behavior</a:t>
            </a:r>
          </a:p>
          <a:p>
            <a:pPr lvl="1"/>
            <a:r>
              <a:rPr lang="en-US" dirty="0"/>
              <a:t>Suppose you design a vacuum cleaner to maximize reward function defined as “cumulative amount of dirt sucked in”.  The vacuum cleaner may learn to repeatedly spit out and suck in the same pile of dirt!</a:t>
            </a:r>
          </a:p>
          <a:p>
            <a:r>
              <a:rPr lang="en-US" dirty="0"/>
              <a:t>For AD in realistic environment, the goal is to reach destination with minimum time, while avoiding accidents. But how to encode this into a reward function?</a:t>
            </a:r>
          </a:p>
          <a:p>
            <a:pPr lvl="1"/>
            <a:r>
              <a:rPr lang="en-US" dirty="0"/>
              <a:t>“A great reward function can help you better optimize your reinforcement learning model. In AWS </a:t>
            </a:r>
            <a:r>
              <a:rPr lang="en-US" dirty="0" err="1"/>
              <a:t>DeepRacer</a:t>
            </a:r>
            <a:r>
              <a:rPr lang="en-US" dirty="0"/>
              <a:t>, the reward function is written in Python code, and uses different input parameters to help encourage good behavior and disincentivize poor behavior. There’s no single right answer for which parameters to include in your reward function, and your best reward function will likely require a lot of experimentation.” from AWS </a:t>
            </a:r>
            <a:r>
              <a:rPr lang="en-US" dirty="0" err="1"/>
              <a:t>DeepRacer</a:t>
            </a:r>
            <a:r>
              <a:rPr lang="en-US" dirty="0"/>
              <a:t> MOOC</a:t>
            </a:r>
          </a:p>
        </p:txBody>
      </p:sp>
      <p:sp>
        <p:nvSpPr>
          <p:cNvPr id="4" name="Slide Number Placeholder 3">
            <a:extLst>
              <a:ext uri="{FF2B5EF4-FFF2-40B4-BE49-F238E27FC236}">
                <a16:creationId xmlns:a16="http://schemas.microsoft.com/office/drawing/2014/main" id="{D9245F3A-8AB6-1E61-276C-3A7D79916EC1}"/>
              </a:ext>
            </a:extLst>
          </p:cNvPr>
          <p:cNvSpPr>
            <a:spLocks noGrp="1"/>
          </p:cNvSpPr>
          <p:nvPr>
            <p:ph type="sldNum" sz="quarter" idx="12"/>
          </p:nvPr>
        </p:nvSpPr>
        <p:spPr/>
        <p:txBody>
          <a:bodyPr/>
          <a:lstStyle/>
          <a:p>
            <a:fld id="{1F57BF9A-7B35-9447-9112-EAE7E91B4E99}" type="slidenum">
              <a:rPr lang="en-US" smtClean="0"/>
              <a:t>3</a:t>
            </a:fld>
            <a:endParaRPr lang="en-US"/>
          </a:p>
        </p:txBody>
      </p:sp>
    </p:spTree>
    <p:extLst>
      <p:ext uri="{BB962C8B-B14F-4D97-AF65-F5344CB8AC3E}">
        <p14:creationId xmlns:p14="http://schemas.microsoft.com/office/powerpoint/2010/main" val="427771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EDF4-0C2B-352D-D26C-DE25B29005A1}"/>
              </a:ext>
            </a:extLst>
          </p:cNvPr>
          <p:cNvSpPr>
            <a:spLocks noGrp="1"/>
          </p:cNvSpPr>
          <p:nvPr>
            <p:ph type="title"/>
          </p:nvPr>
        </p:nvSpPr>
        <p:spPr/>
        <p:txBody>
          <a:bodyPr/>
          <a:lstStyle/>
          <a:p>
            <a:r>
              <a:rPr lang="en-US" dirty="0"/>
              <a:t>Imitation Learning (IL)</a:t>
            </a:r>
            <a:endParaRPr lang="en-SE" dirty="0"/>
          </a:p>
        </p:txBody>
      </p:sp>
      <p:sp>
        <p:nvSpPr>
          <p:cNvPr id="3" name="Content Placeholder 2">
            <a:extLst>
              <a:ext uri="{FF2B5EF4-FFF2-40B4-BE49-F238E27FC236}">
                <a16:creationId xmlns:a16="http://schemas.microsoft.com/office/drawing/2014/main" id="{3FE7F6D8-CFA8-ED4D-B1ED-1D0C29543AB2}"/>
              </a:ext>
            </a:extLst>
          </p:cNvPr>
          <p:cNvSpPr>
            <a:spLocks noGrp="1"/>
          </p:cNvSpPr>
          <p:nvPr>
            <p:ph idx="1"/>
          </p:nvPr>
        </p:nvSpPr>
        <p:spPr/>
        <p:txBody>
          <a:bodyPr>
            <a:normAutofit fontScale="92500" lnSpcReduction="20000"/>
          </a:bodyPr>
          <a:lstStyle/>
          <a:p>
            <a:r>
              <a:rPr lang="en-US" dirty="0"/>
              <a:t>IL is useful when it is easier for an expert to demonstrate the desired behavior, rather than to specify a reward function for RL to learn the policy.</a:t>
            </a:r>
          </a:p>
          <a:p>
            <a:pPr lvl="1"/>
            <a:r>
              <a:rPr lang="en-US" dirty="0"/>
              <a:t>e.g., for Automated Driving in a realistic environment, the reward function would be a huge complex function involving everything in the environment </a:t>
            </a:r>
          </a:p>
          <a:p>
            <a:pPr lvl="1"/>
            <a:r>
              <a:rPr lang="en-US" dirty="0"/>
              <a:t>Requires access to an expert, either offline (driving data logs) or online (query-on-demand)</a:t>
            </a:r>
          </a:p>
          <a:p>
            <a:pPr lvl="1"/>
            <a:r>
              <a:rPr lang="en-US" dirty="0"/>
              <a:t>Also called Learning from Demonstrations.</a:t>
            </a:r>
          </a:p>
          <a:p>
            <a:r>
              <a:rPr lang="en-US" dirty="0"/>
              <a:t>IL variants:</a:t>
            </a:r>
          </a:p>
          <a:p>
            <a:pPr lvl="1"/>
            <a:r>
              <a:rPr lang="en-US" dirty="0"/>
              <a:t>Learn to mimic the expert’s policy </a:t>
            </a:r>
          </a:p>
          <a:p>
            <a:pPr lvl="2"/>
            <a:r>
              <a:rPr lang="en-US" dirty="0"/>
              <a:t>Behavior Cloning</a:t>
            </a:r>
          </a:p>
          <a:p>
            <a:pPr lvl="2"/>
            <a:r>
              <a:rPr lang="en-US" dirty="0"/>
              <a:t>Direct Policy Learning</a:t>
            </a:r>
          </a:p>
          <a:p>
            <a:pPr lvl="1"/>
            <a:r>
              <a:rPr lang="en-US" dirty="0"/>
              <a:t>Learn the expert’s value function</a:t>
            </a:r>
          </a:p>
          <a:p>
            <a:pPr lvl="2"/>
            <a:r>
              <a:rPr lang="en-US" dirty="0"/>
              <a:t>Inverse Reinforced Learning</a:t>
            </a:r>
            <a:endParaRPr lang="en-SE" dirty="0"/>
          </a:p>
        </p:txBody>
      </p:sp>
      <p:sp>
        <p:nvSpPr>
          <p:cNvPr id="4" name="Slide Number Placeholder 3">
            <a:extLst>
              <a:ext uri="{FF2B5EF4-FFF2-40B4-BE49-F238E27FC236}">
                <a16:creationId xmlns:a16="http://schemas.microsoft.com/office/drawing/2014/main" id="{BEC8F3FA-2A0D-60FE-711D-BB27754E9AD1}"/>
              </a:ext>
            </a:extLst>
          </p:cNvPr>
          <p:cNvSpPr>
            <a:spLocks noGrp="1"/>
          </p:cNvSpPr>
          <p:nvPr>
            <p:ph type="sldNum" sz="quarter" idx="12"/>
          </p:nvPr>
        </p:nvSpPr>
        <p:spPr/>
        <p:txBody>
          <a:bodyPr/>
          <a:lstStyle/>
          <a:p>
            <a:fld id="{1F57BF9A-7B35-9447-9112-EAE7E91B4E99}" type="slidenum">
              <a:rPr lang="en-US" smtClean="0"/>
              <a:t>4</a:t>
            </a:fld>
            <a:endParaRPr lang="en-US"/>
          </a:p>
        </p:txBody>
      </p:sp>
    </p:spTree>
    <p:extLst>
      <p:ext uri="{BB962C8B-B14F-4D97-AF65-F5344CB8AC3E}">
        <p14:creationId xmlns:p14="http://schemas.microsoft.com/office/powerpoint/2010/main" val="164925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9A62-F8D8-61E7-57B8-E2DE639E2931}"/>
              </a:ext>
            </a:extLst>
          </p:cNvPr>
          <p:cNvSpPr>
            <a:spLocks noGrp="1"/>
          </p:cNvSpPr>
          <p:nvPr>
            <p:ph type="title"/>
          </p:nvPr>
        </p:nvSpPr>
        <p:spPr/>
        <p:txBody>
          <a:bodyPr/>
          <a:lstStyle/>
          <a:p>
            <a:r>
              <a:rPr lang="en-US" dirty="0"/>
              <a:t>Review: Notations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ED53DF3-180D-BCAF-4A6B-DCF7F85E656F}"/>
                  </a:ext>
                </a:extLst>
              </p:cNvPr>
              <p:cNvSpPr>
                <a:spLocks noGrp="1"/>
              </p:cNvSpPr>
              <p:nvPr>
                <p:ph idx="1"/>
              </p:nvPr>
            </p:nvSpPr>
            <p:spPr/>
            <p:txBody>
              <a:bodyPr>
                <a:normAutofit lnSpcReduction="10000"/>
              </a:bodyPr>
              <a:lstStyle/>
              <a:p>
                <a:r>
                  <a:rPr lang="en-US" dirty="0"/>
                  <a:t>State </a:t>
                </a:r>
                <a14:m>
                  <m:oMath xmlns:m="http://schemas.openxmlformats.org/officeDocument/2006/math">
                    <m:r>
                      <a:rPr lang="en-US" b="0" i="1" smtClean="0">
                        <a:latin typeface="Cambria Math" panose="02040503050406030204" pitchFamily="18" charset="0"/>
                      </a:rPr>
                      <m:t>𝑠</m:t>
                    </m:r>
                  </m:oMath>
                </a14:m>
                <a:r>
                  <a:rPr lang="en-US" dirty="0"/>
                  <a:t>, action </a:t>
                </a:r>
                <a14:m>
                  <m:oMath xmlns:m="http://schemas.openxmlformats.org/officeDocument/2006/math">
                    <m:r>
                      <a:rPr lang="en-US" b="0" i="1" smtClean="0">
                        <a:latin typeface="Cambria Math" panose="02040503050406030204" pitchFamily="18" charset="0"/>
                      </a:rPr>
                      <m:t>𝑎</m:t>
                    </m:r>
                  </m:oMath>
                </a14:m>
                <a:endParaRPr lang="en-US" dirty="0"/>
              </a:p>
              <a:p>
                <a:pPr lvl="1"/>
                <a:r>
                  <a:rPr lang="en-US" dirty="0"/>
                  <a:t>c.f. input </a:t>
                </a:r>
                <a14:m>
                  <m:oMath xmlns:m="http://schemas.openxmlformats.org/officeDocument/2006/math">
                    <m:r>
                      <a:rPr lang="en-US" b="0" i="1" smtClean="0">
                        <a:latin typeface="Cambria Math" panose="02040503050406030204" pitchFamily="18" charset="0"/>
                      </a:rPr>
                      <m:t>𝑥</m:t>
                    </m:r>
                  </m:oMath>
                </a14:m>
                <a:r>
                  <a:rPr lang="en-US" dirty="0"/>
                  <a:t>, output </a:t>
                </a:r>
                <a14:m>
                  <m:oMath xmlns:m="http://schemas.openxmlformats.org/officeDocument/2006/math">
                    <m:r>
                      <a:rPr lang="en-US" b="0" i="1" smtClean="0">
                        <a:latin typeface="Cambria Math" panose="02040503050406030204" pitchFamily="18" charset="0"/>
                      </a:rPr>
                      <m:t>𝑦</m:t>
                    </m:r>
                  </m:oMath>
                </a14:m>
                <a:r>
                  <a:rPr lang="en-US" dirty="0"/>
                  <a:t> for Supervised Learning</a:t>
                </a:r>
              </a:p>
              <a:p>
                <a:r>
                  <a:rPr lang="en-US" dirty="0"/>
                  <a:t>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a:t>
                </a:r>
              </a:p>
              <a:p>
                <a:pPr lvl="1"/>
                <a:r>
                  <a:rPr lang="en-US" dirty="0"/>
                  <a:t>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i="1" dirty="0"/>
              </a:p>
              <a:p>
                <a:pPr lvl="1"/>
                <a:r>
                  <a:rPr lang="en-US" dirty="0"/>
                  <a:t>Stochastic policy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endParaRPr lang="en-US" i="1" dirty="0"/>
              </a:p>
              <a:p>
                <a:r>
                  <a:rPr lang="en-US" dirty="0"/>
                  <a:t>Environment Model: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r>
                  <a:rPr lang="en-US" dirty="0"/>
                  <a:t>Known: model-based</a:t>
                </a:r>
              </a:p>
              <a:p>
                <a:pPr lvl="1"/>
                <a:r>
                  <a:rPr lang="en-US" dirty="0"/>
                  <a:t>Unknown: model-free</a:t>
                </a:r>
              </a:p>
              <a:p>
                <a:r>
                  <a:rPr lang="en-US" dirty="0"/>
                  <a:t>Rollout: sequentially execute policy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𝜋</m:t>
                        </m:r>
                      </m:e>
                      <m:sub>
                        <m:r>
                          <a:rPr lang="en-US">
                            <a:latin typeface="Cambria Math" panose="02040503050406030204" pitchFamily="18" charset="0"/>
                          </a:rPr>
                          <m:t>𝜃</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𝑠</m:t>
                        </m:r>
                      </m:e>
                      <m:sub>
                        <m:r>
                          <a:rPr lang="en-US">
                            <a:latin typeface="Cambria Math" panose="02040503050406030204" pitchFamily="18" charset="0"/>
                          </a:rPr>
                          <m:t>0</m:t>
                        </m:r>
                      </m:sub>
                    </m:sSub>
                    <m:r>
                      <a:rPr lang="en-US">
                        <a:latin typeface="Cambria Math" panose="02040503050406030204" pitchFamily="18" charset="0"/>
                      </a:rPr>
                      <m:t>)</m:t>
                    </m:r>
                  </m:oMath>
                </a14:m>
                <a:r>
                  <a:rPr lang="en-US" dirty="0"/>
                  <a:t> from initial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𝑠</m:t>
                        </m:r>
                      </m:e>
                      <m:sub>
                        <m:r>
                          <a:rPr lang="en-US">
                            <a:latin typeface="Cambria Math" panose="02040503050406030204" pitchFamily="18" charset="0"/>
                          </a:rPr>
                          <m:t>0</m:t>
                        </m:r>
                      </m:sub>
                    </m:sSub>
                  </m:oMath>
                </a14:m>
                <a:r>
                  <a:rPr lang="en-US" dirty="0"/>
                  <a:t> until timestep </a:t>
                </a:r>
                <a14:m>
                  <m:oMath xmlns:m="http://schemas.openxmlformats.org/officeDocument/2006/math">
                    <m:r>
                      <a:rPr lang="en-US" b="0" i="1" smtClean="0">
                        <a:latin typeface="Cambria Math" panose="02040503050406030204" pitchFamily="18" charset="0"/>
                      </a:rPr>
                      <m:t>𝑇</m:t>
                    </m:r>
                  </m:oMath>
                </a14:m>
                <a:r>
                  <a:rPr lang="en-US" dirty="0"/>
                  <a:t>.</a:t>
                </a:r>
              </a:p>
              <a:p>
                <a:pPr lvl="1"/>
                <a:r>
                  <a:rPr lang="en-US" dirty="0"/>
                  <a:t>Produce trajectory </a:t>
                </a:r>
                <a14:m>
                  <m:oMath xmlns:m="http://schemas.openxmlformats.org/officeDocument/2006/math">
                    <m:r>
                      <a:rPr lang="en-US" b="1" i="1">
                        <a:latin typeface="Cambria Math" panose="02040503050406030204" pitchFamily="18" charset="0"/>
                      </a:rPr>
                      <m:t>𝝉</m:t>
                    </m:r>
                    <m:r>
                      <a:rPr lang="en-US" b="1" i="1" smtClean="0">
                        <a:latin typeface="Cambria Math" panose="02040503050406030204" pitchFamily="18" charset="0"/>
                      </a:rPr>
                      <m:t>=</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5ED53DF3-180D-BCAF-4A6B-DCF7F85E656F}"/>
                  </a:ext>
                </a:extLst>
              </p:cNvPr>
              <p:cNvSpPr>
                <a:spLocks noGrp="1" noRot="1" noChangeAspect="1" noMove="1" noResize="1" noEditPoints="1" noAdjustHandles="1" noChangeArrowheads="1" noChangeShapeType="1" noTextEdit="1"/>
              </p:cNvSpPr>
              <p:nvPr>
                <p:ph idx="1"/>
              </p:nvPr>
            </p:nvSpPr>
            <p:spPr>
              <a:blipFill>
                <a:blip r:embed="rId2"/>
                <a:stretch>
                  <a:fillRect l="-1281" t="-316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34DB1E09-F97C-918C-F243-48D6441253C9}"/>
              </a:ext>
            </a:extLst>
          </p:cNvPr>
          <p:cNvSpPr>
            <a:spLocks noGrp="1"/>
          </p:cNvSpPr>
          <p:nvPr>
            <p:ph type="sldNum" sz="quarter" idx="12"/>
          </p:nvPr>
        </p:nvSpPr>
        <p:spPr/>
        <p:txBody>
          <a:bodyPr/>
          <a:lstStyle/>
          <a:p>
            <a:fld id="{1F57BF9A-7B35-9447-9112-EAE7E91B4E99}" type="slidenum">
              <a:rPr lang="en-US" smtClean="0"/>
              <a:t>5</a:t>
            </a:fld>
            <a:endParaRPr lang="en-US"/>
          </a:p>
        </p:txBody>
      </p:sp>
    </p:spTree>
    <p:extLst>
      <p:ext uri="{BB962C8B-B14F-4D97-AF65-F5344CB8AC3E}">
        <p14:creationId xmlns:p14="http://schemas.microsoft.com/office/powerpoint/2010/main" val="234584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0339-08EF-C15B-11F1-17CB44B96FFE}"/>
              </a:ext>
            </a:extLst>
          </p:cNvPr>
          <p:cNvSpPr>
            <a:spLocks noGrp="1"/>
          </p:cNvSpPr>
          <p:nvPr>
            <p:ph type="title"/>
          </p:nvPr>
        </p:nvSpPr>
        <p:spPr/>
        <p:txBody>
          <a:bodyPr/>
          <a:lstStyle/>
          <a:p>
            <a:r>
              <a:rPr lang="en-US" dirty="0"/>
              <a:t>Behavior Cloning (BC)</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D08E7C-EB29-0E58-EF2C-7B6F14560CD5}"/>
                  </a:ext>
                </a:extLst>
              </p:cNvPr>
              <p:cNvSpPr>
                <a:spLocks noGrp="1"/>
              </p:cNvSpPr>
              <p:nvPr>
                <p:ph idx="1"/>
              </p:nvPr>
            </p:nvSpPr>
            <p:spPr>
              <a:xfrm>
                <a:off x="622737" y="1237593"/>
                <a:ext cx="6895663" cy="5194738"/>
              </a:xfrm>
            </p:spPr>
            <p:txBody>
              <a:bodyPr>
                <a:normAutofit fontScale="92500" lnSpcReduction="10000"/>
              </a:bodyPr>
              <a:lstStyle/>
              <a:p>
                <a:r>
                  <a:rPr lang="en-US" dirty="0"/>
                  <a:t>Behavior Cloning (BC) is a form of Supervised Learning (SL), where an agent is trained to perform a task from demonstrations by learning a mapping (e.g., a CNN) between states (input data) and actions (labels)</a:t>
                </a:r>
              </a:p>
              <a:p>
                <a:pPr lvl="1"/>
                <a:r>
                  <a:rPr lang="en-US" dirty="0"/>
                  <a:t>1. Collect demonstrations (trajectories) from expert in the form of state-action pairs: </a:t>
                </a:r>
                <a14:m>
                  <m:oMath xmlns:m="http://schemas.openxmlformats.org/officeDocument/2006/math">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0</m:t>
                            </m:r>
                          </m:sub>
                          <m:sup>
                            <m:r>
                              <a:rPr lang="en-US" b="0" i="1" smtClean="0">
                                <a:latin typeface="Cambria Math" panose="02040503050406030204" pitchFamily="18" charset="0"/>
                              </a:rPr>
                              <m:t>∗</m:t>
                            </m:r>
                          </m:sup>
                        </m:sSubSup>
                      </m:e>
                    </m:d>
                    <m:r>
                      <a:rPr lang="en-US" i="1">
                        <a:latin typeface="Cambria Math" panose="02040503050406030204" pitchFamily="18" charset="0"/>
                      </a:rPr>
                      <m:t>,</m:t>
                    </m:r>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1</m:t>
                            </m:r>
                          </m:sub>
                          <m:sup>
                            <m:r>
                              <a:rPr lang="en-US" i="1">
                                <a:latin typeface="Cambria Math" panose="02040503050406030204" pitchFamily="18" charset="0"/>
                              </a:rPr>
                              <m:t>∗</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1</m:t>
                            </m:r>
                          </m:sub>
                          <m:sup>
                            <m:r>
                              <a:rPr lang="en-US" i="1">
                                <a:latin typeface="Cambria Math" panose="02040503050406030204" pitchFamily="18" charset="0"/>
                              </a:rPr>
                              <m:t>∗</m:t>
                            </m:r>
                          </m:sup>
                        </m:sSubSup>
                      </m:e>
                    </m:d>
                    <m:r>
                      <a:rPr lang="en-US" b="0" i="1" smtClean="0">
                        <a:latin typeface="Cambria Math" panose="02040503050406030204" pitchFamily="18" charset="0"/>
                      </a:rPr>
                      <m:t>,…</m:t>
                    </m:r>
                  </m:oMath>
                </a14:m>
                <a:endParaRPr lang="en-US" dirty="0"/>
              </a:p>
              <a:p>
                <a:pPr lvl="1"/>
                <a:r>
                  <a:rPr lang="en-US" dirty="0"/>
                  <a:t>2. Learn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 using Supervised Learning by minimizing the loss function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1" smtClean="0">
                            <a:latin typeface="Cambria Math" panose="02040503050406030204" pitchFamily="18" charset="0"/>
                          </a:rPr>
                          <m:t>a</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t>
                </a:r>
              </a:p>
              <a:p>
                <a:pPr lvl="2"/>
                <a:r>
                  <a:rPr lang="en-US" dirty="0"/>
                  <a:t>Cross-Entropy loss for classification of discrete actions, or Mean Squared Error (MSE) for regression of continuous actions (e.g., steering angle)</a:t>
                </a:r>
              </a:p>
            </p:txBody>
          </p:sp>
        </mc:Choice>
        <mc:Fallback>
          <p:sp>
            <p:nvSpPr>
              <p:cNvPr id="3" name="Content Placeholder 2">
                <a:extLst>
                  <a:ext uri="{FF2B5EF4-FFF2-40B4-BE49-F238E27FC236}">
                    <a16:creationId xmlns:a16="http://schemas.microsoft.com/office/drawing/2014/main" id="{9FD08E7C-EB29-0E58-EF2C-7B6F14560CD5}"/>
                  </a:ext>
                </a:extLst>
              </p:cNvPr>
              <p:cNvSpPr>
                <a:spLocks noGrp="1" noRot="1" noChangeAspect="1" noMove="1" noResize="1" noEditPoints="1" noAdjustHandles="1" noChangeArrowheads="1" noChangeShapeType="1" noTextEdit="1"/>
              </p:cNvSpPr>
              <p:nvPr>
                <p:ph idx="1"/>
              </p:nvPr>
            </p:nvSpPr>
            <p:spPr>
              <a:xfrm>
                <a:off x="622737" y="1237593"/>
                <a:ext cx="6895663" cy="5194738"/>
              </a:xfrm>
              <a:blipFill>
                <a:blip r:embed="rId2"/>
                <a:stretch>
                  <a:fillRect l="-1768" t="-3052" r="-2122" b="-140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B69B120-5B3E-990F-8762-AC82DE819BCF}"/>
              </a:ext>
            </a:extLst>
          </p:cNvPr>
          <p:cNvSpPr>
            <a:spLocks noGrp="1"/>
          </p:cNvSpPr>
          <p:nvPr>
            <p:ph type="sldNum" sz="quarter" idx="12"/>
          </p:nvPr>
        </p:nvSpPr>
        <p:spPr/>
        <p:txBody>
          <a:bodyPr/>
          <a:lstStyle/>
          <a:p>
            <a:fld id="{1F57BF9A-7B35-9447-9112-EAE7E91B4E99}" type="slidenum">
              <a:rPr lang="en-US" smtClean="0"/>
              <a:t>6</a:t>
            </a:fld>
            <a:endParaRPr lang="en-US"/>
          </a:p>
        </p:txBody>
      </p:sp>
      <p:pic>
        <p:nvPicPr>
          <p:cNvPr id="5" name="Picture 2" descr="convolutional classifier">
            <a:extLst>
              <a:ext uri="{FF2B5EF4-FFF2-40B4-BE49-F238E27FC236}">
                <a16:creationId xmlns:a16="http://schemas.microsoft.com/office/drawing/2014/main" id="{2D93817D-310E-DC3C-5A86-0CA8526EE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1681" y="1157699"/>
            <a:ext cx="4273420" cy="26429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onvolutional agent">
            <a:extLst>
              <a:ext uri="{FF2B5EF4-FFF2-40B4-BE49-F238E27FC236}">
                <a16:creationId xmlns:a16="http://schemas.microsoft.com/office/drawing/2014/main" id="{D6E1AC65-8BE6-A8F9-877C-116A8BD7DE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9219" y="3831110"/>
            <a:ext cx="4572000" cy="259351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D1BCA6C-2B0F-261E-9C2F-C7FCBA8B5E1B}"/>
              </a:ext>
            </a:extLst>
          </p:cNvPr>
          <p:cNvSpPr/>
          <p:nvPr/>
        </p:nvSpPr>
        <p:spPr>
          <a:xfrm>
            <a:off x="8294829" y="6231143"/>
            <a:ext cx="3290526" cy="246221"/>
          </a:xfrm>
          <a:prstGeom prst="rect">
            <a:avLst/>
          </a:prstGeom>
        </p:spPr>
        <p:txBody>
          <a:bodyPr wrap="square">
            <a:spAutoFit/>
          </a:bodyPr>
          <a:lstStyle/>
          <a:p>
            <a:r>
              <a:rPr lang="en-US" sz="1000" dirty="0"/>
              <a:t>https://pathmind.com/wiki/deep-reinforcement-learning</a:t>
            </a:r>
            <a:endParaRPr lang="en-SE" sz="1000" dirty="0"/>
          </a:p>
        </p:txBody>
      </p:sp>
    </p:spTree>
    <p:extLst>
      <p:ext uri="{BB962C8B-B14F-4D97-AF65-F5344CB8AC3E}">
        <p14:creationId xmlns:p14="http://schemas.microsoft.com/office/powerpoint/2010/main" val="91355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86A2-30A4-123D-CCD3-2BF213A114E4}"/>
              </a:ext>
            </a:extLst>
          </p:cNvPr>
          <p:cNvSpPr>
            <a:spLocks noGrp="1"/>
          </p:cNvSpPr>
          <p:nvPr>
            <p:ph type="title"/>
          </p:nvPr>
        </p:nvSpPr>
        <p:spPr/>
        <p:txBody>
          <a:bodyPr>
            <a:normAutofit fontScale="90000"/>
          </a:bodyPr>
          <a:lstStyle/>
          <a:p>
            <a:r>
              <a:rPr lang="en-US" dirty="0"/>
              <a:t>Supervised Learning (SL) vs. Behavior Cloning (BC)</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734BB1-0754-6D3F-835A-73998B99CEDF}"/>
                  </a:ext>
                </a:extLst>
              </p:cNvPr>
              <p:cNvSpPr>
                <a:spLocks noGrp="1"/>
              </p:cNvSpPr>
              <p:nvPr>
                <p:ph idx="1"/>
              </p:nvPr>
            </p:nvSpPr>
            <p:spPr>
              <a:xfrm>
                <a:off x="622738" y="1237593"/>
                <a:ext cx="7678374" cy="5194738"/>
              </a:xfrm>
            </p:spPr>
            <p:txBody>
              <a:bodyPr>
                <a:normAutofit fontScale="85000" lnSpcReduction="20000"/>
              </a:bodyPr>
              <a:lstStyle/>
              <a:p>
                <a:r>
                  <a:rPr lang="en-US" dirty="0"/>
                  <a:t>Main difference between SL and BC:</a:t>
                </a:r>
              </a:p>
              <a:p>
                <a:pPr lvl="1"/>
                <a:r>
                  <a:rPr lang="en-US" dirty="0"/>
                  <a:t>For SL: input </a:t>
                </a:r>
                <a14:m>
                  <m:oMath xmlns:m="http://schemas.openxmlformats.org/officeDocument/2006/math">
                    <m:r>
                      <a:rPr lang="en-US" i="1">
                        <a:latin typeface="Cambria Math" panose="02040503050406030204" pitchFamily="18" charset="0"/>
                      </a:rPr>
                      <m:t>𝑥</m:t>
                    </m:r>
                  </m:oMath>
                </a14:m>
                <a:r>
                  <a:rPr lang="en-US" dirty="0"/>
                  <a:t> for computing label </a:t>
                </a:r>
                <a14:m>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𝐹</m:t>
                    </m:r>
                    <m:r>
                      <a:rPr lang="en-US" i="1">
                        <a:latin typeface="Cambria Math" panose="02040503050406030204" pitchFamily="18" charset="0"/>
                      </a:rPr>
                      <m:t>(</m:t>
                    </m:r>
                    <m:r>
                      <a:rPr lang="en-US" b="0" i="1" smtClean="0">
                        <a:latin typeface="Cambria Math" panose="02040503050406030204" pitchFamily="18" charset="0"/>
                      </a:rPr>
                      <m:t>𝑥</m:t>
                    </m:r>
                    <m:r>
                      <a:rPr lang="en-US" i="1">
                        <a:latin typeface="Cambria Math" panose="02040503050406030204" pitchFamily="18" charset="0"/>
                      </a:rPr>
                      <m:t>)</m:t>
                    </m:r>
                  </m:oMath>
                </a14:m>
                <a:r>
                  <a:rPr lang="en-US" dirty="0"/>
                  <a:t> is </a:t>
                </a:r>
                <a:r>
                  <a:rPr lang="en-US" dirty="0" err="1"/>
                  <a:t>i.i.d</a:t>
                </a:r>
                <a:r>
                  <a:rPr lang="en-US" dirty="0"/>
                  <a:t> (independent and identically distributed) </a:t>
                </a:r>
              </a:p>
              <a:p>
                <a:pPr lvl="2"/>
                <a:r>
                  <a:rPr lang="en-US" dirty="0"/>
                  <a:t>i.e., there is no correlation between one input image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and the next one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r>
                          <a:rPr lang="en-US" b="0" i="1" smtClean="0">
                            <a:latin typeface="Cambria Math" panose="02040503050406030204" pitchFamily="18" charset="0"/>
                          </a:rPr>
                          <m:t>+1</m:t>
                        </m:r>
                      </m:sub>
                    </m:sSub>
                  </m:oMath>
                </a14:m>
                <a:r>
                  <a:rPr lang="en-US" dirty="0"/>
                  <a:t>. </a:t>
                </a:r>
              </a:p>
              <a:p>
                <a:pPr lvl="1"/>
                <a:r>
                  <a:rPr lang="en-US" dirty="0"/>
                  <a:t>For IL/BC (and MDP in general): input (state)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𝑡</m:t>
                        </m:r>
                      </m:sub>
                    </m:sSub>
                  </m:oMath>
                </a14:m>
                <a:r>
                  <a:rPr lang="en-US" dirty="0"/>
                  <a:t> for computing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a:t> is not </a:t>
                </a:r>
                <a:r>
                  <a:rPr lang="en-US" dirty="0" err="1"/>
                  <a:t>i.i.d</a:t>
                </a:r>
                <a:r>
                  <a:rPr lang="en-US" dirty="0"/>
                  <a:t>. but highly correlated, since action taken in a given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oMath>
                </a14:m>
                <a:r>
                  <a:rPr lang="en-US" dirty="0"/>
                  <a:t> induces the next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b="0" i="1" smtClean="0">
                            <a:latin typeface="Cambria Math" panose="02040503050406030204" pitchFamily="18" charset="0"/>
                          </a:rPr>
                          <m:t>+1</m:t>
                        </m:r>
                      </m:sub>
                    </m:sSub>
                  </m:oMath>
                </a14:m>
                <a:r>
                  <a:rPr lang="en-US" dirty="0"/>
                  <a:t>.</a:t>
                </a:r>
              </a:p>
              <a:p>
                <a:pPr lvl="2"/>
                <a:r>
                  <a:rPr lang="en-US" dirty="0"/>
                  <a:t>i.e., a vehicle does not randomly jump around, but follows a smooth path. If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oMath>
                </a14:m>
                <a:r>
                  <a:rPr lang="en-US" dirty="0"/>
                  <a:t> is defined as the front-camera video frame at time </a:t>
                </a:r>
                <a14:m>
                  <m:oMath xmlns:m="http://schemas.openxmlformats.org/officeDocument/2006/math">
                    <m:r>
                      <a:rPr lang="en-US" b="0" i="1" smtClean="0">
                        <a:latin typeface="Cambria Math" panose="02040503050406030204" pitchFamily="18" charset="0"/>
                      </a:rPr>
                      <m:t>𝑡</m:t>
                    </m:r>
                  </m:oMath>
                </a14:m>
                <a:r>
                  <a:rPr lang="en-US" dirty="0"/>
                  <a:t>, then there is strong correlation between frames across time</a:t>
                </a:r>
                <a14:m>
                  <m:oMath xmlns:m="http://schemas.openxmlformats.org/officeDocument/2006/math">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r>
                  <a:rPr lang="en-US" altLang="zh-CN" dirty="0"/>
                  <a:t>in the continuous video stream.</a:t>
                </a:r>
              </a:p>
              <a:p>
                <a:r>
                  <a:rPr lang="en-US" dirty="0"/>
                  <a:t>Non-</a:t>
                </a:r>
                <a:r>
                  <a:rPr lang="en-US" dirty="0" err="1"/>
                  <a:t>i.i.d</a:t>
                </a:r>
                <a:r>
                  <a:rPr lang="en-US" dirty="0"/>
                  <a:t> input data may cause distributional Shift, where training and testing input data distributions are different</a:t>
                </a:r>
              </a:p>
              <a:p>
                <a:pPr lvl="1"/>
                <a:r>
                  <a:rPr lang="en-US" dirty="0"/>
                  <a:t>Shown in fig: black circles denote training data distribution; gray circles denote test data distribution</a:t>
                </a:r>
                <a:endParaRPr lang="en-SE" dirty="0"/>
              </a:p>
              <a:p>
                <a:endParaRPr lang="en-SE" dirty="0"/>
              </a:p>
            </p:txBody>
          </p:sp>
        </mc:Choice>
        <mc:Fallback>
          <p:sp>
            <p:nvSpPr>
              <p:cNvPr id="3" name="Content Placeholder 2">
                <a:extLst>
                  <a:ext uri="{FF2B5EF4-FFF2-40B4-BE49-F238E27FC236}">
                    <a16:creationId xmlns:a16="http://schemas.microsoft.com/office/drawing/2014/main" id="{0D734BB1-0754-6D3F-835A-73998B99CEDF}"/>
                  </a:ext>
                </a:extLst>
              </p:cNvPr>
              <p:cNvSpPr>
                <a:spLocks noGrp="1" noRot="1" noChangeAspect="1" noMove="1" noResize="1" noEditPoints="1" noAdjustHandles="1" noChangeArrowheads="1" noChangeShapeType="1" noTextEdit="1"/>
              </p:cNvSpPr>
              <p:nvPr>
                <p:ph idx="1"/>
              </p:nvPr>
            </p:nvSpPr>
            <p:spPr>
              <a:xfrm>
                <a:off x="622738" y="1237593"/>
                <a:ext cx="7678374" cy="5194738"/>
              </a:xfrm>
              <a:blipFill>
                <a:blip r:embed="rId3"/>
                <a:stretch>
                  <a:fillRect l="-1349" t="-3169" r="-55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D27410F-4AC4-3931-9DE1-D6738782B06C}"/>
              </a:ext>
            </a:extLst>
          </p:cNvPr>
          <p:cNvSpPr>
            <a:spLocks noGrp="1"/>
          </p:cNvSpPr>
          <p:nvPr>
            <p:ph type="sldNum" sz="quarter" idx="12"/>
          </p:nvPr>
        </p:nvSpPr>
        <p:spPr/>
        <p:txBody>
          <a:bodyPr/>
          <a:lstStyle/>
          <a:p>
            <a:fld id="{1F57BF9A-7B35-9447-9112-EAE7E91B4E99}" type="slidenum">
              <a:rPr lang="en-US" smtClean="0"/>
              <a:t>7</a:t>
            </a:fld>
            <a:endParaRPr lang="en-US"/>
          </a:p>
        </p:txBody>
      </p:sp>
      <p:pic>
        <p:nvPicPr>
          <p:cNvPr id="5" name="Picture 4">
            <a:extLst>
              <a:ext uri="{FF2B5EF4-FFF2-40B4-BE49-F238E27FC236}">
                <a16:creationId xmlns:a16="http://schemas.microsoft.com/office/drawing/2014/main" id="{A65D694F-F392-9A8C-2F4E-5D22A7406BAC}"/>
              </a:ext>
            </a:extLst>
          </p:cNvPr>
          <p:cNvPicPr>
            <a:picLocks noChangeAspect="1"/>
          </p:cNvPicPr>
          <p:nvPr/>
        </p:nvPicPr>
        <p:blipFill>
          <a:blip r:embed="rId4"/>
          <a:stretch>
            <a:fillRect/>
          </a:stretch>
        </p:blipFill>
        <p:spPr>
          <a:xfrm>
            <a:off x="8301112" y="2779682"/>
            <a:ext cx="3799107" cy="2104911"/>
          </a:xfrm>
          <a:prstGeom prst="rect">
            <a:avLst/>
          </a:prstGeom>
        </p:spPr>
      </p:pic>
    </p:spTree>
    <p:extLst>
      <p:ext uri="{BB962C8B-B14F-4D97-AF65-F5344CB8AC3E}">
        <p14:creationId xmlns:p14="http://schemas.microsoft.com/office/powerpoint/2010/main" val="2507582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609FF-3D54-04C3-F3EB-F753E89CCFE9}"/>
              </a:ext>
            </a:extLst>
          </p:cNvPr>
          <p:cNvSpPr>
            <a:spLocks noGrp="1"/>
          </p:cNvSpPr>
          <p:nvPr>
            <p:ph type="title"/>
          </p:nvPr>
        </p:nvSpPr>
        <p:spPr/>
        <p:txBody>
          <a:bodyPr/>
          <a:lstStyle/>
          <a:p>
            <a:r>
              <a:rPr lang="en-US" dirty="0"/>
              <a:t>Distributional Shift in IL/BC</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C14013D-D025-9B0A-C3B6-ACF911C5E37E}"/>
                  </a:ext>
                </a:extLst>
              </p:cNvPr>
              <p:cNvSpPr>
                <a:spLocks noGrp="1"/>
              </p:cNvSpPr>
              <p:nvPr>
                <p:ph idx="1"/>
              </p:nvPr>
            </p:nvSpPr>
            <p:spPr>
              <a:xfrm>
                <a:off x="622738" y="1237593"/>
                <a:ext cx="6062811" cy="5194738"/>
              </a:xfrm>
            </p:spPr>
            <p:txBody>
              <a:bodyPr>
                <a:normAutofit fontScale="77500" lnSpcReduction="20000"/>
              </a:bodyPr>
              <a:lstStyle/>
              <a:p>
                <a:r>
                  <a:rPr lang="en-US" dirty="0"/>
                  <a:t>Errors made in different states add up, therefore a mistake made by the agent can easily put it into a state that the expert has never visited and the agent has never trained on. In such states, the action is undefined and this can lead to catastrophic failures.</a:t>
                </a:r>
              </a:p>
              <a:p>
                <a:r>
                  <a:rPr lang="en-US" dirty="0"/>
                  <a:t>e.g. the expert driver always keeps in the center of lane, so the front camera images (input data) in the training set do not contain views where the vehicle is heading to go off side of road. So once the vehicle heading deviates a little towards the side</a:t>
                </a:r>
              </a:p>
              <a:p>
                <a:pPr lvl="1"/>
                <a:r>
                  <a:rPr lang="en-US" dirty="0"/>
                  <a:t>the input data is not in the training set </a:t>
                </a:r>
                <a14:m>
                  <m:oMath xmlns:m="http://schemas.openxmlformats.org/officeDocument/2006/math">
                    <m:r>
                      <a:rPr lang="en-US" b="0" i="1" smtClean="0">
                        <a:latin typeface="Cambria Math" panose="02040503050406030204" pitchFamily="18" charset="0"/>
                      </a:rPr>
                      <m:t>→</m:t>
                    </m:r>
                  </m:oMath>
                </a14:m>
                <a:r>
                  <a:rPr lang="en-US" dirty="0"/>
                  <a:t> action is incorrect  </a:t>
                </a:r>
                <a14:m>
                  <m:oMath xmlns:m="http://schemas.openxmlformats.org/officeDocument/2006/math">
                    <m:r>
                      <a:rPr lang="en-US" i="1">
                        <a:latin typeface="Cambria Math" panose="02040503050406030204" pitchFamily="18" charset="0"/>
                      </a:rPr>
                      <m:t>→</m:t>
                    </m:r>
                  </m:oMath>
                </a14:m>
                <a:r>
                  <a:rPr lang="en-US" dirty="0"/>
                  <a:t> vehicle deviates even more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m:t>
                    </m:r>
                  </m:oMath>
                </a14:m>
                <a:r>
                  <a:rPr lang="en-US" dirty="0"/>
                  <a:t> vicious cycle leading to a crash</a:t>
                </a:r>
              </a:p>
            </p:txBody>
          </p:sp>
        </mc:Choice>
        <mc:Fallback>
          <p:sp>
            <p:nvSpPr>
              <p:cNvPr id="3" name="Content Placeholder 2">
                <a:extLst>
                  <a:ext uri="{FF2B5EF4-FFF2-40B4-BE49-F238E27FC236}">
                    <a16:creationId xmlns:a16="http://schemas.microsoft.com/office/drawing/2014/main" id="{5C14013D-D025-9B0A-C3B6-ACF911C5E37E}"/>
                  </a:ext>
                </a:extLst>
              </p:cNvPr>
              <p:cNvSpPr>
                <a:spLocks noGrp="1" noRot="1" noChangeAspect="1" noMove="1" noResize="1" noEditPoints="1" noAdjustHandles="1" noChangeArrowheads="1" noChangeShapeType="1" noTextEdit="1"/>
              </p:cNvSpPr>
              <p:nvPr>
                <p:ph idx="1"/>
              </p:nvPr>
            </p:nvSpPr>
            <p:spPr>
              <a:xfrm>
                <a:off x="622738" y="1237593"/>
                <a:ext cx="6062811" cy="5194738"/>
              </a:xfrm>
              <a:blipFill>
                <a:blip r:embed="rId2"/>
                <a:stretch>
                  <a:fillRect l="-1407" t="-2700" r="-120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5DE53ED-1FE9-2350-6BD6-1A643383D055}"/>
              </a:ext>
            </a:extLst>
          </p:cNvPr>
          <p:cNvSpPr>
            <a:spLocks noGrp="1"/>
          </p:cNvSpPr>
          <p:nvPr>
            <p:ph type="sldNum" sz="quarter" idx="12"/>
          </p:nvPr>
        </p:nvSpPr>
        <p:spPr/>
        <p:txBody>
          <a:bodyPr/>
          <a:lstStyle/>
          <a:p>
            <a:fld id="{1F57BF9A-7B35-9447-9112-EAE7E91B4E99}" type="slidenum">
              <a:rPr lang="en-US" smtClean="0"/>
              <a:t>8</a:t>
            </a:fld>
            <a:endParaRPr lang="en-US"/>
          </a:p>
        </p:txBody>
      </p:sp>
      <p:pic>
        <p:nvPicPr>
          <p:cNvPr id="5" name="Picture 2">
            <a:extLst>
              <a:ext uri="{FF2B5EF4-FFF2-40B4-BE49-F238E27FC236}">
                <a16:creationId xmlns:a16="http://schemas.microsoft.com/office/drawing/2014/main" id="{C129AB09-4549-BD31-1F40-F9BF04FDC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7436" y="2166789"/>
            <a:ext cx="5514975" cy="303323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9F9FB50-E91A-1C8A-902A-3F5A5AB01ACE}"/>
              </a:ext>
            </a:extLst>
          </p:cNvPr>
          <p:cNvSpPr/>
          <p:nvPr/>
        </p:nvSpPr>
        <p:spPr>
          <a:xfrm>
            <a:off x="6685549" y="5218768"/>
            <a:ext cx="5238750" cy="246221"/>
          </a:xfrm>
          <a:prstGeom prst="rect">
            <a:avLst/>
          </a:prstGeom>
        </p:spPr>
        <p:txBody>
          <a:bodyPr wrap="square">
            <a:spAutoFit/>
          </a:bodyPr>
          <a:lstStyle/>
          <a:p>
            <a:r>
              <a:rPr lang="en-US" sz="1000" dirty="0"/>
              <a:t>https://medium.com/@SmartLabAI/a-brief-overview-of-imitation-learning-8a8a75c44a9c</a:t>
            </a:r>
            <a:endParaRPr lang="en-SE" sz="1000" dirty="0"/>
          </a:p>
        </p:txBody>
      </p:sp>
    </p:spTree>
    <p:extLst>
      <p:ext uri="{BB962C8B-B14F-4D97-AF65-F5344CB8AC3E}">
        <p14:creationId xmlns:p14="http://schemas.microsoft.com/office/powerpoint/2010/main" val="3093080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0DC5-EEC6-E1AB-0B9C-F4E680A4B54C}"/>
              </a:ext>
            </a:extLst>
          </p:cNvPr>
          <p:cNvSpPr>
            <a:spLocks noGrp="1"/>
          </p:cNvSpPr>
          <p:nvPr>
            <p:ph type="title"/>
          </p:nvPr>
        </p:nvSpPr>
        <p:spPr/>
        <p:txBody>
          <a:bodyPr/>
          <a:lstStyle/>
          <a:p>
            <a:r>
              <a:rPr lang="en-US" dirty="0"/>
              <a:t>Inverse Reinforcement Learning (IRL)</a:t>
            </a:r>
            <a:endParaRPr lang="en-SE" dirty="0"/>
          </a:p>
        </p:txBody>
      </p:sp>
      <p:sp>
        <p:nvSpPr>
          <p:cNvPr id="3" name="Content Placeholder 2">
            <a:extLst>
              <a:ext uri="{FF2B5EF4-FFF2-40B4-BE49-F238E27FC236}">
                <a16:creationId xmlns:a16="http://schemas.microsoft.com/office/drawing/2014/main" id="{9A6B1F21-082D-0418-A300-E6D641EBBECD}"/>
              </a:ext>
            </a:extLst>
          </p:cNvPr>
          <p:cNvSpPr>
            <a:spLocks noGrp="1"/>
          </p:cNvSpPr>
          <p:nvPr>
            <p:ph idx="1"/>
          </p:nvPr>
        </p:nvSpPr>
        <p:spPr/>
        <p:txBody>
          <a:bodyPr>
            <a:normAutofit fontScale="92500" lnSpcReduction="20000"/>
          </a:bodyPr>
          <a:lstStyle/>
          <a:p>
            <a:r>
              <a:rPr lang="en-US" dirty="0"/>
              <a:t>Start with a set of expert’s demonstrations (assumed</a:t>
            </a:r>
            <a:r>
              <a:rPr lang="zh-CN" altLang="en-US" dirty="0"/>
              <a:t> </a:t>
            </a:r>
            <a:r>
              <a:rPr lang="en-US" altLang="zh-CN" dirty="0"/>
              <a:t>to</a:t>
            </a:r>
            <a:r>
              <a:rPr lang="zh-CN" altLang="en-US" dirty="0"/>
              <a:t> </a:t>
            </a:r>
            <a:r>
              <a:rPr lang="en-US" altLang="zh-CN" dirty="0"/>
              <a:t>be</a:t>
            </a:r>
            <a:r>
              <a:rPr lang="en-US" dirty="0"/>
              <a:t> optimal), estimate the parameterized reward function that would cause the expert’s behavior/policy.	</a:t>
            </a:r>
          </a:p>
          <a:p>
            <a:pPr lvl="1"/>
            <a:r>
              <a:rPr lang="en-US" dirty="0"/>
              <a:t>Problem: reward function is not unique, multiple reward functions may lead to the same behavior.</a:t>
            </a:r>
          </a:p>
          <a:p>
            <a:pPr lvl="2"/>
            <a:r>
              <a:rPr lang="en-US" dirty="0"/>
              <a:t>e.g., an outside observer sees that you work very hard (behavior). He may infer your reward function to be “</a:t>
            </a:r>
            <a:r>
              <a:rPr lang="en-US" i="1" dirty="0"/>
              <a:t>maximize </a:t>
            </a:r>
            <a:r>
              <a:rPr lang="en-US" i="1" dirty="0" err="1"/>
              <a:t>WorkTime</a:t>
            </a:r>
            <a:r>
              <a:rPr lang="en-US" dirty="0"/>
              <a:t>” (since you really enjoy your job). But your actual reward function is “</a:t>
            </a:r>
            <a:r>
              <a:rPr lang="en-US" i="1" dirty="0"/>
              <a:t>maximize </a:t>
            </a:r>
            <a:r>
              <a:rPr lang="en-US" i="1" dirty="0" err="1"/>
              <a:t>MoneyEarned</a:t>
            </a:r>
            <a:r>
              <a:rPr lang="en-US" dirty="0"/>
              <a:t>” (while you really hate your job).</a:t>
            </a:r>
          </a:p>
          <a:p>
            <a:pPr lvl="1"/>
            <a:r>
              <a:rPr lang="en-US" dirty="0"/>
              <a:t>An agent with incorrect reward function won’t generalize well in a different environment. </a:t>
            </a:r>
          </a:p>
          <a:p>
            <a:pPr lvl="2"/>
            <a:r>
              <a:rPr lang="en-US" dirty="0"/>
              <a:t>e.g., suppose someone trains an agent to imitate you. The agent has the same behavior as you in the current environment, but faced with a job offer with higher salary, the agent may take a different action than you.</a:t>
            </a:r>
          </a:p>
          <a:p>
            <a:pPr lvl="1"/>
            <a:r>
              <a:rPr lang="en-US" dirty="0"/>
              <a:t>Solution: try to learn the correct reward function by observing the expert in diverse environments.</a:t>
            </a:r>
          </a:p>
          <a:p>
            <a:endParaRPr lang="en-SE" dirty="0"/>
          </a:p>
        </p:txBody>
      </p:sp>
      <p:sp>
        <p:nvSpPr>
          <p:cNvPr id="4" name="Slide Number Placeholder 3">
            <a:extLst>
              <a:ext uri="{FF2B5EF4-FFF2-40B4-BE49-F238E27FC236}">
                <a16:creationId xmlns:a16="http://schemas.microsoft.com/office/drawing/2014/main" id="{A6D27EA7-99D4-261B-D7D7-42DEC4B97BB0}"/>
              </a:ext>
            </a:extLst>
          </p:cNvPr>
          <p:cNvSpPr>
            <a:spLocks noGrp="1"/>
          </p:cNvSpPr>
          <p:nvPr>
            <p:ph type="sldNum" sz="quarter" idx="12"/>
          </p:nvPr>
        </p:nvSpPr>
        <p:spPr/>
        <p:txBody>
          <a:bodyPr/>
          <a:lstStyle/>
          <a:p>
            <a:fld id="{1F57BF9A-7B35-9447-9112-EAE7E91B4E99}" type="slidenum">
              <a:rPr lang="en-US" smtClean="0"/>
              <a:t>9</a:t>
            </a:fld>
            <a:endParaRPr lang="en-US"/>
          </a:p>
        </p:txBody>
      </p:sp>
    </p:spTree>
    <p:extLst>
      <p:ext uri="{BB962C8B-B14F-4D97-AF65-F5344CB8AC3E}">
        <p14:creationId xmlns:p14="http://schemas.microsoft.com/office/powerpoint/2010/main" val="3965920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B1CA95448E8341BAC02D84F836706E" ma:contentTypeVersion="6" ma:contentTypeDescription="Create a new document." ma:contentTypeScope="" ma:versionID="2327688fe12e390352dabca167932040">
  <xsd:schema xmlns:xsd="http://www.w3.org/2001/XMLSchema" xmlns:xs="http://www.w3.org/2001/XMLSchema" xmlns:p="http://schemas.microsoft.com/office/2006/metadata/properties" xmlns:ns1="http://schemas.microsoft.com/sharepoint/v3" xmlns:ns2="1b5a303a-3c2d-46af-894d-5a63675fdf5d" xmlns:ns3="13bd0950-6268-4383-96fe-5fe3a48110ec" targetNamespace="http://schemas.microsoft.com/office/2006/metadata/properties" ma:root="true" ma:fieldsID="e90c3ecbaea61ae9ab22f72bf2f79284" ns1:_="" ns2:_="" ns3:_="">
    <xsd:import namespace="http://schemas.microsoft.com/sharepoint/v3"/>
    <xsd:import namespace="1b5a303a-3c2d-46af-894d-5a63675fdf5d"/>
    <xsd:import namespace="13bd0950-6268-4383-96fe-5fe3a48110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5a303a-3c2d-46af-894d-5a63675fdf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bd0950-6268-4383-96fe-5fe3a48110e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8A2820C-4060-44E8-B56E-83EBBB666E7B}">
  <ds:schemaRefs>
    <ds:schemaRef ds:uri="13bd0950-6268-4383-96fe-5fe3a48110ec"/>
    <ds:schemaRef ds:uri="1b5a303a-3c2d-46af-894d-5a63675fdf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642294E-F67E-4944-9A87-D5C631307A05}">
  <ds:schemaRefs>
    <ds:schemaRef ds:uri="13bd0950-6268-4383-96fe-5fe3a48110ec"/>
    <ds:schemaRef ds:uri="1b5a303a-3c2d-46af-894d-5a63675fdf5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C991D47-3926-48A1-8BC1-320FB99AB8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8287</TotalTime>
  <Words>2073</Words>
  <Application>Microsoft Office PowerPoint</Application>
  <PresentationFormat>Widescreen</PresentationFormat>
  <Paragraphs>149</Paragraphs>
  <Slides>20</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Cambria Math</vt:lpstr>
      <vt:lpstr>Office Theme</vt:lpstr>
      <vt:lpstr>Custom Design</vt:lpstr>
      <vt:lpstr>L7.1  Autonomous Driving with Imitation &amp;Reinforcement Learning</vt:lpstr>
      <vt:lpstr>Outline</vt:lpstr>
      <vt:lpstr>RL Reward Function Issues</vt:lpstr>
      <vt:lpstr>Imitation Learning (IL)</vt:lpstr>
      <vt:lpstr>Review: Notations</vt:lpstr>
      <vt:lpstr>Behavior Cloning (BC)</vt:lpstr>
      <vt:lpstr>Supervised Learning (SL) vs. Behavior Cloning (BC)</vt:lpstr>
      <vt:lpstr>Distributional Shift in IL/BC</vt:lpstr>
      <vt:lpstr>Inverse Reinforcement Learning (IRL)</vt:lpstr>
      <vt:lpstr>IRL Procedure</vt:lpstr>
      <vt:lpstr>PilotNet [Bojarski 2016]</vt:lpstr>
      <vt:lpstr>Projects of IL (BC) Applied to AD</vt:lpstr>
      <vt:lpstr>Training Method</vt:lpstr>
      <vt:lpstr>Data Collection System</vt:lpstr>
      <vt:lpstr>Training Data Augmentation</vt:lpstr>
      <vt:lpstr>Training Data Augmentation Details</vt:lpstr>
      <vt:lpstr>Driving Simulator</vt:lpstr>
      <vt:lpstr>PilotNet CNN Architecture</vt:lpstr>
      <vt:lpstr>Visualization of Salient Objects</vt:lpstr>
      <vt:lpstr>On-Road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Warner, James E. (LARC-D309)</dc:creator>
  <cp:lastModifiedBy>Zonghua Gu</cp:lastModifiedBy>
  <cp:revision>939</cp:revision>
  <dcterms:created xsi:type="dcterms:W3CDTF">2020-05-28T21:34:29Z</dcterms:created>
  <dcterms:modified xsi:type="dcterms:W3CDTF">2023-12-18T12:27:02Z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0x0101000DB1CA95448E8341BAC02D84F836706E</vt:lpwstr>
  </property>
</Properties>
</file>