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0" r:id="rId5"/>
  </p:sldMasterIdLst>
  <p:notesMasterIdLst>
    <p:notesMasterId r:id="rId11"/>
  </p:notes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1EA2FD-096D-2A4F-917C-DAF62E89CBC2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52" userDrawn="1">
          <p15:clr>
            <a:srgbClr val="A4A3A4"/>
          </p15:clr>
        </p15:guide>
        <p15:guide id="2" pos="72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859"/>
    <a:srgbClr val="004FFE"/>
    <a:srgbClr val="008B42"/>
    <a:srgbClr val="F5010B"/>
    <a:srgbClr val="F2DCDB"/>
    <a:srgbClr val="ECF2DE"/>
    <a:srgbClr val="F2EEF5"/>
    <a:srgbClr val="FFC4CB"/>
    <a:srgbClr val="A646F2"/>
    <a:srgbClr val="D6C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2"/>
    <p:restoredTop sz="95778" autoAdjust="0"/>
  </p:normalViewPr>
  <p:slideViewPr>
    <p:cSldViewPr snapToGrid="0">
      <p:cViewPr varScale="1">
        <p:scale>
          <a:sx n="119" d="100"/>
          <a:sy n="119" d="100"/>
        </p:scale>
        <p:origin x="84" y="84"/>
      </p:cViewPr>
      <p:guideLst>
        <p:guide orient="horz" pos="3952"/>
        <p:guide pos="72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3DE59-F14A-BE48-A4BD-826E6AEB8CE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E9E18-F207-E64A-9E5E-A745EA36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4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https://qiao.github.io/PathFinding.js/visual/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E9E18-F207-E64A-9E5E-A745EA3630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4D40-3520-B34B-A017-031AF5CCC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BB1E0-CB7B-5943-864B-8DEC1231B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2861D-703A-3643-A018-3EBD862D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AFBB-1CF4-8544-90DC-1ED8B9AA61D3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85D21-1D12-6645-8FD4-849D885F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7197B-EF71-EE49-9468-C2376B38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D51B-6283-BF4B-B779-91E97F98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A9F8A-2AFD-FC46-9298-3CDB8A193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A6116-A57F-B44C-9B53-8C5358B3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165F-9719-7745-8559-6A7EE2923027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AB34-7B20-684C-902A-14069902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CD107-BC0D-3D4E-9F45-59A930E5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68FAF-F0D6-1644-8580-0DB9510B9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0746B-DD22-B145-B41F-6205D9EF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AF7B2-1888-434B-B7B7-323F1085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8D55-FA0C-7D43-BAC0-BED15F1C12ED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62B1-4565-BD45-97C3-12772855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8F4A1-FEF6-2044-AC5B-BF00A7BB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52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6CC4-A075-BD48-BCF8-F03F4C1B4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2D430-A07B-BC4C-97B1-102331760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32C34-A711-864D-8DCA-F7B60366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0553-0253-CE4B-B6C1-A630CB55C29D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B38DD-6D3B-D146-A0FC-5675926D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162B9-5EB5-7E4E-8EF7-2754E945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098-1A49-2945-A12C-408C8FB3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31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86EE-1D52-E343-88D1-E3439E1C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35EE-7D8B-BA48-9F59-A1AC79906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BCFC1-D075-E64A-811D-520DEAE9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E84E-69F4-FD40-ABD1-0EFAC22A12F3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FC476-EE5C-1544-9BB5-5E3FD95A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2E49-3232-D242-944A-8BC54E37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098-1A49-2945-A12C-408C8FB3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99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85CF-447D-0541-B600-4C9809A4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3B72E-C1D7-E24F-AE19-75DE6C318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D4493-BB62-A54C-95FD-044AA507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B3DB-0D9D-DD44-80C5-08109265E077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E63DB-F354-E145-A1EA-2E053DC9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A1F5-821A-BF4B-B805-0F1AADA4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098-1A49-2945-A12C-408C8FB3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38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1004-3749-F349-9400-C8C35A42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F4A6-BFC8-DB4B-9CE3-0CDF22130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349EE-3F63-5549-860D-285A8FF4F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E54B9-F4B6-4D48-8B93-59D92780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A869-A27D-C344-97D7-71199BBF260C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D3F0A-AFAB-2D49-BBC8-A5B49F05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9863B-7969-6C45-BFAB-CECB9DFF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098-1A49-2945-A12C-408C8FB3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74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E581-C180-A240-B6A9-52BB3BAB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A6876-25B8-E54F-BAA4-B821E7F7B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3889B-5660-004F-8AF9-FBD754405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076A7-02EA-E149-BCED-1D9BF59A3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D5F07-B8AE-6A48-B7EE-8B9C1808C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FEF61-70E3-0E48-B543-4563117C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5D25-E67F-1942-BBE6-90A232C6709A}" type="datetime1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37304-D6C0-8F48-A7FF-9A39E1AB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2E9FD-7A07-A04B-9EEE-4FF5C7D0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098-1A49-2945-A12C-408C8FB3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74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D59F-4FD1-4345-9D92-D8D37098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E40AC-7F1C-A843-8AC5-F33C1857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0881-5289-1B49-8243-C7A7C2D761C1}" type="datetime1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00F50-9490-A447-A47B-8D641B55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C1FBE-B663-A441-BA6E-3C300CA3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098-1A49-2945-A12C-408C8FB3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40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24AF3-0AC7-9440-9DFD-898A77F8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9B97-0FAD-A54C-B1E0-81D6BDD23977}" type="datetime1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A22C6-FBE1-2646-9056-3FDAC9F2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5D307-5348-B748-98FA-22353983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098-1A49-2945-A12C-408C8FB3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9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E2AD-2116-E941-ACE7-9E997516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766DC-9EFD-E241-AD4C-088DD763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22356-357C-024F-8397-C4B38E44C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B5081-608A-8546-B3C8-695A5F42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E13F-8788-6040-8DCF-36B10FE0117C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2CE6C-9B67-BD46-A9D1-D4985CF1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7E06A-AD43-C247-B0E5-52982CDA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098-1A49-2945-A12C-408C8FB3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7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6D22-2CE4-8446-8CF3-0ED778E1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37" y="63062"/>
            <a:ext cx="10949153" cy="10694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4AB12-3F8A-414E-8925-9039A12DF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737" y="1237593"/>
            <a:ext cx="10949153" cy="51947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DE769-BBC7-4148-A758-E8D165C8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9230"/>
            <a:ext cx="2743200" cy="365125"/>
          </a:xfrm>
        </p:spPr>
        <p:txBody>
          <a:bodyPr/>
          <a:lstStyle/>
          <a:p>
            <a:fld id="{4553E244-3CAB-5240-928D-C4F781982911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944D7-7B0D-714F-B61F-1F7495F7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923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AA6B0-2531-AF4E-B478-433817A3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9284" y="6499230"/>
            <a:ext cx="2743200" cy="365125"/>
          </a:xfrm>
        </p:spPr>
        <p:txBody>
          <a:bodyPr/>
          <a:lstStyle/>
          <a:p>
            <a:fld id="{1F57BF9A-7B35-9447-9112-EAE7E91B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62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CE28-AADC-CC44-9069-A056D149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53BF6-B7EE-1748-8F5A-F8DCEB1DC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72918-C639-AA4C-B458-5FB76EA17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A26F1-0BC1-384C-9B01-0728D6C8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BFAE-9CFE-3F4B-9BA6-76D3AD40298B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893A-1B80-9148-B4A7-6888DDE5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D7A8D-71F8-F046-B17D-85F489CA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098-1A49-2945-A12C-408C8FB3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6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0948-0238-9348-9596-B992A144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709D5-02FD-854F-88FF-2FA09E74B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534E-08ED-6C42-8DCC-C92D9662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C747-2201-4149-89A6-B535544AC76E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832F1-EBC9-C647-9685-A59B451A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3E637-2870-8240-98EE-A4A1C053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098-1A49-2945-A12C-408C8FB3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47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C0E18-6DE7-E743-8363-91EA2FF73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86B44-5FD5-2C46-B7A4-070C89C66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DA906-A829-D846-B1E2-0941214D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99FF-A9B6-EA4C-92F4-3B955917C48A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559BA-5870-5F44-A064-07653AAD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D3310-60F6-FC4C-BF18-D84366D9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098-1A49-2945-A12C-408C8FB3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6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D613-A38C-3D41-9038-2B680914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F0D21-1AE4-7247-AB6D-8762638A3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3A5C1-40A4-1A41-A141-992F8116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CC24-15E2-8440-82CF-DFE60D570E43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8AB82-8F65-A74C-ABC5-C9AC5984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6A98-AD15-564D-A0D8-147ED367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4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5CCF-50C4-C342-B3A5-BF915CCB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B9FF-296B-FD42-9B4A-4E47F44BB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49882-2F4D-B045-B300-B3E620BC6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C0FD2-184C-744E-BD89-9D27BC6D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6C63-9089-6A49-BC6E-454A735346DF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50A0E-6F89-CC4B-9C96-D4572FB2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21D97-A6CA-2943-8E70-31F45F81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1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57FD-F506-D54F-BC5D-BE1D403F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DBCA7-A910-D347-B17B-2D290887D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8787F-9E9B-264C-B9D7-D6C20B42F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535B7-1B9A-0E4B-972B-A4AB301E6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4A215-09F1-EE42-8B1F-20254D2E4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2132F-860A-9B45-ACAD-C18F3DE4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C773-47BC-AB4F-9BFA-AB3DE15F2F0E}" type="datetime1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8FECF-6048-9E4E-B3CD-7756A7BC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9245D-21B3-214A-87AF-91D560B6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7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C2B7-90B1-F34A-89D7-195B444F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33EAB-584C-D948-953A-73C251A9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1242-D6ED-7442-B4D5-571BA5F763EC}" type="datetime1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4D0BF-32FF-7040-8D7C-8E48669C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CF303-5003-514E-A5EA-38A7E48C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D811B-DFD6-584F-92AD-561DA2AD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9004-9440-C34D-AFCF-72D617EF0844}" type="datetime1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FFD81-D09F-A64B-90F7-E778161F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B04E4-A19D-1743-8F14-06EFB25F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2821-3706-B241-A8E1-8E863954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C6B9-588B-B94C-A32A-E567F968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F4C91-23C8-914F-9BA0-6B7C73ED7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A3FD0-F75E-7F46-B71B-C95B3C3E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9C39-AF37-7048-A5F3-2138FC4EBAA9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88172-AD8E-C240-9E31-DE1A0F16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D5590-7201-F24B-94E8-F26E5049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8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A513-8C24-694C-A0A4-D64927B8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F8818-3BD6-C545-A2F7-C9FA81039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9820A-796C-184D-ABAF-6890A4B94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2705-BFCE-6B4E-B2DA-F5116984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80C6-6E15-BC44-A547-629E68A1897C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6AABB-00A4-644D-911C-88C4E5A7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C5629-8130-9549-8489-5018D6E1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9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D9209-CDCC-0544-8F59-61D77EA1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1" y="78828"/>
            <a:ext cx="10980683" cy="101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2CA19-9FB6-7D48-8FB5-A13C3B435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971" y="1283134"/>
            <a:ext cx="10980683" cy="498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8AC55-BB06-4D40-9C68-61549252D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84145-EBBF-4546-953A-FE89B9B40A32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8CB35-69E2-344C-8DC1-3C7FF42E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39896-7587-0648-938B-C078DA1B5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5462" y="6483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7BF9A-7B35-9447-9112-EAE7E91B4E9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01727A-E1B6-E54F-B7F1-9EFD6613ECC4}"/>
              </a:ext>
            </a:extLst>
          </p:cNvPr>
          <p:cNvGrpSpPr/>
          <p:nvPr userDrawn="1"/>
        </p:nvGrpSpPr>
        <p:grpSpPr>
          <a:xfrm flipV="1">
            <a:off x="-1762" y="1190029"/>
            <a:ext cx="40358072" cy="0"/>
            <a:chOff x="-2252" y="807859"/>
            <a:chExt cx="30270421" cy="4373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352164B-D019-E04F-BA68-C97A80703099}"/>
                </a:ext>
              </a:extLst>
            </p:cNvPr>
            <p:cNvCxnSpPr/>
            <p:nvPr userDrawn="1"/>
          </p:nvCxnSpPr>
          <p:spPr>
            <a:xfrm flipV="1">
              <a:off x="21124169" y="1245210"/>
              <a:ext cx="9144000" cy="0"/>
            </a:xfrm>
            <a:prstGeom prst="line">
              <a:avLst/>
            </a:prstGeom>
            <a:ln w="63500" cmpd="sng">
              <a:solidFill>
                <a:srgbClr val="12198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94311D2-17B2-DD41-9780-3A67F9A94051}"/>
                </a:ext>
              </a:extLst>
            </p:cNvPr>
            <p:cNvCxnSpPr/>
            <p:nvPr userDrawn="1"/>
          </p:nvCxnSpPr>
          <p:spPr>
            <a:xfrm flipV="1">
              <a:off x="-2252" y="807859"/>
              <a:ext cx="9144000" cy="0"/>
            </a:xfrm>
            <a:prstGeom prst="line">
              <a:avLst/>
            </a:prstGeom>
            <a:ln w="12700" cmpd="sng">
              <a:solidFill>
                <a:srgbClr val="D408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932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92611-C747-E84E-A55F-AB3AFFD6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4EAB-0697-CC49-AD28-68AF1BF5F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94DA-5138-3D4D-B7EA-D9C8CF358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87CD5-43F5-7F4F-8DF9-F56AF4D056AA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F5196-EEE6-4640-B81E-4029DEBA0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08FE4-922B-814A-9653-AEFF8A4CA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9098-1A49-2945-A12C-408C8FB3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5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041F-9850-E24F-8D87-6868054CA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91" y="994799"/>
            <a:ext cx="11072191" cy="2387600"/>
          </a:xfrm>
        </p:spPr>
        <p:txBody>
          <a:bodyPr anchor="ctr">
            <a:normAutofit/>
          </a:bodyPr>
          <a:lstStyle/>
          <a:p>
            <a:r>
              <a:rPr lang="en-US" sz="4400" dirty="0"/>
              <a:t>L5 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5A3B1-3E71-0049-9A5C-69B3E64E7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370" y="4969294"/>
            <a:ext cx="9144000" cy="8453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Zonghua Gu, Umeå University</a:t>
            </a:r>
          </a:p>
          <a:p>
            <a:r>
              <a:rPr lang="en-US" dirty="0"/>
              <a:t>Nov. 2023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AD7EF61-6860-BF49-9EBD-781006606D7D}"/>
              </a:ext>
            </a:extLst>
          </p:cNvPr>
          <p:cNvSpPr txBox="1">
            <a:spLocks/>
          </p:cNvSpPr>
          <p:nvPr/>
        </p:nvSpPr>
        <p:spPr>
          <a:xfrm>
            <a:off x="870330" y="3289706"/>
            <a:ext cx="10466024" cy="1553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4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1AED-20F8-ECF6-8FE3-0D9BAC04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Hierarchy of Planners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9131-AD4C-5F57-1CC7-04547DFA0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737" y="1237593"/>
            <a:ext cx="6644337" cy="5194738"/>
          </a:xfrm>
        </p:spPr>
        <p:txBody>
          <a:bodyPr/>
          <a:lstStyle/>
          <a:p>
            <a:r>
              <a:rPr lang="en-US" dirty="0"/>
              <a:t>Mission Planning: map-level navigation</a:t>
            </a:r>
          </a:p>
          <a:p>
            <a:r>
              <a:rPr lang="en-US" dirty="0"/>
              <a:t>Behavior Planning: choosing a behavior based on environmental conditions</a:t>
            </a:r>
          </a:p>
          <a:p>
            <a:r>
              <a:rPr lang="en-US" dirty="0"/>
              <a:t>Motion Planning</a:t>
            </a:r>
            <a:r>
              <a:rPr lang="en-US"/>
              <a:t>: generating </a:t>
            </a:r>
            <a:r>
              <a:rPr lang="en-US" dirty="0"/>
              <a:t>a reference trajectory (path + speed profile) to be tracked by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9199D-66B7-8D7C-368D-B736539D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09BE9-F274-E13E-0AC7-21E21947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737" y="1659106"/>
            <a:ext cx="4114800" cy="323023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AF1839-E3B6-379C-AF45-F45248C47031}"/>
              </a:ext>
            </a:extLst>
          </p:cNvPr>
          <p:cNvCxnSpPr/>
          <p:nvPr/>
        </p:nvCxnSpPr>
        <p:spPr bwMode="auto">
          <a:xfrm>
            <a:off x="9881937" y="4813142"/>
            <a:ext cx="0" cy="579764"/>
          </a:xfrm>
          <a:prstGeom prst="straightConnector1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8F473D1-A59C-94F4-6A13-37615773259B}"/>
              </a:ext>
            </a:extLst>
          </p:cNvPr>
          <p:cNvSpPr/>
          <p:nvPr/>
        </p:nvSpPr>
        <p:spPr bwMode="auto">
          <a:xfrm>
            <a:off x="9348551" y="5392907"/>
            <a:ext cx="2285984" cy="579764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Controller (PID, MPC…)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25BFD-DDCC-E02F-0CF8-F16BFBB6DB33}"/>
              </a:ext>
            </a:extLst>
          </p:cNvPr>
          <p:cNvSpPr txBox="1"/>
          <p:nvPr/>
        </p:nvSpPr>
        <p:spPr>
          <a:xfrm>
            <a:off x="9859077" y="4977408"/>
            <a:ext cx="1609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Reference Trajectory</a:t>
            </a:r>
            <a:endParaRPr lang="en-S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4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7EE1-1847-6B96-4039-938A19B7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04A75-3594-B5AE-2E09-D1C258742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23" y="1221002"/>
            <a:ext cx="10949153" cy="51947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Route planning</a:t>
            </a:r>
          </a:p>
          <a:p>
            <a:r>
              <a:rPr lang="en-US" dirty="0"/>
              <a:t>Behavior planning </a:t>
            </a:r>
          </a:p>
          <a:p>
            <a:r>
              <a:rPr lang="en-US" dirty="0"/>
              <a:t>Motion Planning</a:t>
            </a:r>
          </a:p>
          <a:p>
            <a:r>
              <a:rPr lang="en-US" dirty="0"/>
              <a:t>Responsibility-Sensitive Safety (RSS)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733EB-C8E6-C43D-8D24-77F3EDE7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3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1886E45-D11E-6875-1753-A3D1D9A9D465}"/>
              </a:ext>
            </a:extLst>
          </p:cNvPr>
          <p:cNvSpPr txBox="1">
            <a:spLocks/>
          </p:cNvSpPr>
          <p:nvPr/>
        </p:nvSpPr>
        <p:spPr>
          <a:xfrm>
            <a:off x="9677400" y="6530035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A04DA-13E0-AAC6-51FF-75CCE89FC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634" y="0"/>
            <a:ext cx="273616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DD5873-7F6B-DEFA-EA48-198926EACCC8}"/>
              </a:ext>
            </a:extLst>
          </p:cNvPr>
          <p:cNvSpPr txBox="1"/>
          <p:nvPr/>
        </p:nvSpPr>
        <p:spPr>
          <a:xfrm>
            <a:off x="1828800" y="6432490"/>
            <a:ext cx="53523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Paden B,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Čáp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M, Yong S Z, et al. A survey of motion planning and control techniques for self-driving urban vehicles[J]. IEEE Transactions on intelligent vehicles, 2016, 1(1): 33-55.</a:t>
            </a:r>
            <a:endParaRPr lang="en-SE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413589-4737-5351-9F91-244DF7447F74}"/>
              </a:ext>
            </a:extLst>
          </p:cNvPr>
          <p:cNvSpPr/>
          <p:nvPr/>
        </p:nvSpPr>
        <p:spPr>
          <a:xfrm>
            <a:off x="10194758" y="368969"/>
            <a:ext cx="1675063" cy="1515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0701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EF45-4481-4378-26B1-D8AADCF4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Planning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6760-10BF-AF42-F38B-97132C7CE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737" y="1237593"/>
            <a:ext cx="5770041" cy="5194738"/>
          </a:xfrm>
        </p:spPr>
        <p:txBody>
          <a:bodyPr/>
          <a:lstStyle/>
          <a:p>
            <a:r>
              <a:rPr lang="en-US" sz="3600" dirty="0"/>
              <a:t>Find the optimal path for navigation from Start to Goal on a weighted graph</a:t>
            </a:r>
          </a:p>
          <a:p>
            <a:r>
              <a:rPr lang="en-US" dirty="0"/>
              <a:t>Graph search algorithms</a:t>
            </a:r>
          </a:p>
          <a:p>
            <a:pPr lvl="1"/>
            <a:r>
              <a:rPr lang="en-US" dirty="0"/>
              <a:t>Non-informed: BFS,</a:t>
            </a:r>
            <a:r>
              <a:rPr lang="zh-CN" altLang="en-US" dirty="0"/>
              <a:t> </a:t>
            </a:r>
            <a:r>
              <a:rPr lang="en-US" dirty="0"/>
              <a:t>DFS, Dijkstra’s</a:t>
            </a:r>
          </a:p>
          <a:p>
            <a:pPr lvl="1"/>
            <a:r>
              <a:rPr lang="en-US" dirty="0"/>
              <a:t>Informed: A*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E46C-8DDE-1E92-54CF-EA390A47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F86AD-D61E-F96A-9183-95ED69985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066" y="4275992"/>
            <a:ext cx="5225383" cy="2236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6E7BA1-28FF-D34F-78FA-E2FA86D3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401" y="1237593"/>
            <a:ext cx="3284871" cy="293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5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averse tree using BFS">
            <a:extLst>
              <a:ext uri="{FF2B5EF4-FFF2-40B4-BE49-F238E27FC236}">
                <a16:creationId xmlns:a16="http://schemas.microsoft.com/office/drawing/2014/main" id="{EB15A564-AC87-782F-384A-1AE8C9748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829" y="978236"/>
            <a:ext cx="3763433" cy="295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24BCB1-5DD4-D6ED-0FED-EB6D5B0D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and DFS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EF2C1-32A9-A54F-45C6-6E3031B766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2738" y="1237593"/>
                <a:ext cx="6026716" cy="51947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Breadth-First Search (BFS): at each node, expand all neighbor nodes at the present depth prior to moving on to the nodes at the next depth level. (Left figure)</a:t>
                </a:r>
              </a:p>
              <a:p>
                <a:r>
                  <a:rPr lang="en-US" dirty="0"/>
                  <a:t>Depth-First Search (DFS): at each node, expand as far as possible along each branch before backtracking. (Right figure)</a:t>
                </a:r>
              </a:p>
              <a:p>
                <a:r>
                  <a:rPr lang="en-US" dirty="0"/>
                  <a:t>BFS and DFS are inefficient since they do not consider edge costs for selecting the next node to expand. BFS is better than DFS for path planning: </a:t>
                </a:r>
              </a:p>
              <a:p>
                <a:pPr lvl="1"/>
                <a:r>
                  <a:rPr lang="en-US" dirty="0"/>
                  <a:t>BFS can finish after finding a path to the goal with total cost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cost of all other partial paths.</a:t>
                </a:r>
              </a:p>
              <a:p>
                <a:pPr lvl="1"/>
                <a:r>
                  <a:rPr lang="en-US" dirty="0"/>
                  <a:t>DFS must expand all nodes of the graph</a:t>
                </a:r>
              </a:p>
              <a:p>
                <a:r>
                  <a:rPr lang="en-US" dirty="0"/>
                  <a:t>They are not used for robotic path planning. Shown here for comparison purposes</a:t>
                </a:r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EF2C1-32A9-A54F-45C6-6E3031B766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738" y="1237593"/>
                <a:ext cx="6026716" cy="5194738"/>
              </a:xfrm>
              <a:blipFill>
                <a:blip r:embed="rId4"/>
                <a:stretch>
                  <a:fillRect l="-1112" t="-2465" r="-15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2EBBC-B89D-49F1-DB7F-6CDFD6BB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BF9A-7B35-9447-9112-EAE7E91B4E9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2" descr="trverse of tree using DFS">
            <a:extLst>
              <a:ext uri="{FF2B5EF4-FFF2-40B4-BE49-F238E27FC236}">
                <a16:creationId xmlns:a16="http://schemas.microsoft.com/office/drawing/2014/main" id="{80B08677-A6B6-EA50-B4BC-4ACEC5517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829" y="3839235"/>
            <a:ext cx="3761804" cy="295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9BCFD0-4A46-7510-F6D8-FA4D1A2B9591}"/>
              </a:ext>
            </a:extLst>
          </p:cNvPr>
          <p:cNvSpPr txBox="1"/>
          <p:nvPr/>
        </p:nvSpPr>
        <p:spPr>
          <a:xfrm>
            <a:off x="8077200" y="1791102"/>
            <a:ext cx="56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BFS</a:t>
            </a:r>
            <a:endParaRPr lang="en-S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76220-D75A-2B16-C954-3DE933568CE6}"/>
              </a:ext>
            </a:extLst>
          </p:cNvPr>
          <p:cNvSpPr txBox="1"/>
          <p:nvPr/>
        </p:nvSpPr>
        <p:spPr>
          <a:xfrm>
            <a:off x="8013032" y="4559175"/>
            <a:ext cx="63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DFS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304254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B1CA95448E8341BAC02D84F836706E" ma:contentTypeVersion="6" ma:contentTypeDescription="Create a new document." ma:contentTypeScope="" ma:versionID="2327688fe12e390352dabca167932040">
  <xsd:schema xmlns:xsd="http://www.w3.org/2001/XMLSchema" xmlns:xs="http://www.w3.org/2001/XMLSchema" xmlns:p="http://schemas.microsoft.com/office/2006/metadata/properties" xmlns:ns1="http://schemas.microsoft.com/sharepoint/v3" xmlns:ns2="1b5a303a-3c2d-46af-894d-5a63675fdf5d" xmlns:ns3="13bd0950-6268-4383-96fe-5fe3a48110ec" targetNamespace="http://schemas.microsoft.com/office/2006/metadata/properties" ma:root="true" ma:fieldsID="e90c3ecbaea61ae9ab22f72bf2f79284" ns1:_="" ns2:_="" ns3:_="">
    <xsd:import namespace="http://schemas.microsoft.com/sharepoint/v3"/>
    <xsd:import namespace="1b5a303a-3c2d-46af-894d-5a63675fdf5d"/>
    <xsd:import namespace="13bd0950-6268-4383-96fe-5fe3a48110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5a303a-3c2d-46af-894d-5a63675fdf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bd0950-6268-4383-96fe-5fe3a48110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42294E-F67E-4944-9A87-D5C631307A05}">
  <ds:schemaRefs>
    <ds:schemaRef ds:uri="13bd0950-6268-4383-96fe-5fe3a48110ec"/>
    <ds:schemaRef ds:uri="1b5a303a-3c2d-46af-894d-5a63675fdf5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C991D47-3926-48A1-8BC1-320FB99AB8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A2820C-4060-44E8-B56E-83EBBB666E7B}">
  <ds:schemaRefs>
    <ds:schemaRef ds:uri="13bd0950-6268-4383-96fe-5fe3a48110ec"/>
    <ds:schemaRef ds:uri="1b5a303a-3c2d-46af-894d-5a63675fdf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7481</TotalTime>
  <Words>292</Words>
  <Application>Microsoft Office PowerPoint</Application>
  <PresentationFormat>Widescreen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Custom Design</vt:lpstr>
      <vt:lpstr>L5  Planning</vt:lpstr>
      <vt:lpstr>A Hierarchy of Planners</vt:lpstr>
      <vt:lpstr>Outline</vt:lpstr>
      <vt:lpstr>Route Planning</vt:lpstr>
      <vt:lpstr>BFS and DFS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Warner, James E. (LARC-D309)</dc:creator>
  <cp:lastModifiedBy>Zonghua Gu</cp:lastModifiedBy>
  <cp:revision>906</cp:revision>
  <dcterms:created xsi:type="dcterms:W3CDTF">2020-05-28T21:34:29Z</dcterms:created>
  <dcterms:modified xsi:type="dcterms:W3CDTF">2023-11-12T10:00:02Z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0x0101000DB1CA95448E8341BAC02D84F836706E</vt:lpwstr>
  </property>
</Properties>
</file>