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1" r:id="rId6"/>
    <p:sldId id="263" r:id="rId7"/>
    <p:sldId id="264" r:id="rId8"/>
    <p:sldId id="266" r:id="rId9"/>
    <p:sldId id="267" r:id="rId10"/>
    <p:sldId id="265" r:id="rId11"/>
    <p:sldId id="280" r:id="rId12"/>
    <p:sldId id="262" r:id="rId13"/>
    <p:sldId id="285" r:id="rId14"/>
    <p:sldId id="286" r:id="rId15"/>
    <p:sldId id="288" r:id="rId16"/>
    <p:sldId id="289" r:id="rId17"/>
    <p:sldId id="290" r:id="rId18"/>
    <p:sldId id="269" r:id="rId19"/>
    <p:sldId id="271" r:id="rId20"/>
    <p:sldId id="273" r:id="rId21"/>
    <p:sldId id="274" r:id="rId22"/>
    <p:sldId id="275" r:id="rId23"/>
    <p:sldId id="276" r:id="rId24"/>
    <p:sldId id="291" r:id="rId25"/>
    <p:sldId id="292" r:id="rId26"/>
    <p:sldId id="293" r:id="rId27"/>
    <p:sldId id="294" r:id="rId28"/>
    <p:sldId id="295" r:id="rId29"/>
    <p:sldId id="296" r:id="rId30"/>
    <p:sldId id="298" r:id="rId31"/>
    <p:sldId id="299" r:id="rId32"/>
    <p:sldId id="29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087"/>
    <a:srgbClr val="1700AE"/>
    <a:srgbClr val="2000EA"/>
    <a:srgbClr val="1123AE"/>
    <a:srgbClr val="1B8E1D"/>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41" autoAdjust="0"/>
  </p:normalViewPr>
  <p:slideViewPr>
    <p:cSldViewPr snapToGrid="0" snapToObjects="1">
      <p:cViewPr varScale="1">
        <p:scale>
          <a:sx n="78" d="100"/>
          <a:sy n="78" d="100"/>
        </p:scale>
        <p:origin x="1555" y="43"/>
      </p:cViewPr>
      <p:guideLst>
        <p:guide orient="horz" pos="2160"/>
        <p:guide pos="2880"/>
      </p:guideLst>
    </p:cSldViewPr>
  </p:slideViewPr>
  <p:notesTextViewPr>
    <p:cViewPr>
      <p:scale>
        <a:sx n="75" d="100"/>
        <a:sy n="75" d="100"/>
      </p:scale>
      <p:origin x="0" y="0"/>
    </p:cViewPr>
  </p:notesTextViewPr>
  <p:sorterViewPr>
    <p:cViewPr varScale="1">
      <p:scale>
        <a:sx n="100" d="100"/>
        <a:sy n="100" d="100"/>
      </p:scale>
      <p:origin x="0" y="-6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5:20:38.15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5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93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29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627"/>
    </inkml:context>
    <inkml:brush xml:id="br0">
      <inkml:brushProperty name="width" value="0.05" units="cm"/>
      <inkml:brushProperty name="height" value="0.0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5AFE9-BAB7-5D40-9442-B8F9D989980D}" type="datetimeFigureOut">
              <a:rPr lang="en-US" smtClean="0"/>
              <a:t>2/10/2025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15405-4035-CE49-BC40-DA4BE7098E7F}" type="slidenum">
              <a:rPr lang="en-US" smtClean="0"/>
              <a:t>‹#›</a:t>
            </a:fld>
            <a:endParaRPr lang="en-US"/>
          </a:p>
        </p:txBody>
      </p:sp>
    </p:spTree>
    <p:extLst>
      <p:ext uri="{BB962C8B-B14F-4D97-AF65-F5344CB8AC3E}">
        <p14:creationId xmlns:p14="http://schemas.microsoft.com/office/powerpoint/2010/main" val="234221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5</a:t>
            </a:fld>
            <a:endParaRPr lang="en-US"/>
          </a:p>
        </p:txBody>
      </p:sp>
    </p:spTree>
    <p:extLst>
      <p:ext uri="{BB962C8B-B14F-4D97-AF65-F5344CB8AC3E}">
        <p14:creationId xmlns:p14="http://schemas.microsoft.com/office/powerpoint/2010/main" val="2436700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.match</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a:t>
            </a:r>
          </a:p>
          <a:p>
            <a:pPr algn="ctr">
              <a:buFontTx/>
              <a:buNone/>
            </a:pPr>
            <a:endParaRPr lang="en-US" altLang="en-SE" sz="120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contiguous sequence of characters that does NOT include end of sentence punctuation." </a:t>
            </a:r>
          </a:p>
          <a:p>
            <a:endParaRPr lang="en-US" altLang="en-SE" dirty="0"/>
          </a:p>
          <a:p>
            <a:r>
              <a:rPr lang="en-US" altLang="en-SE" dirty="0"/>
              <a:t>if string fits pattern, returns matching text; else </a:t>
            </a:r>
            <a:r>
              <a:rPr lang="en-US" altLang="en-SE" dirty="0">
                <a:latin typeface="Consolas" panose="020B0609020204030204" pitchFamily="49" charset="0"/>
              </a:rPr>
              <a:t>null</a:t>
            </a:r>
          </a:p>
          <a:p>
            <a:pPr lvl="1"/>
            <a:r>
              <a:rPr lang="en-US" altLang="en-SE" dirty="0"/>
              <a:t>can be used as a Boolean truthy/</a:t>
            </a:r>
            <a:r>
              <a:rPr lang="en-US" altLang="en-SE" dirty="0" err="1"/>
              <a:t>falsey</a:t>
            </a:r>
            <a:r>
              <a:rPr lang="en-US" altLang="en-SE" dirty="0"/>
              <a:t> test:</a:t>
            </a:r>
            <a:br>
              <a:rPr lang="en-US" altLang="en-SE" dirty="0"/>
            </a:br>
            <a:br>
              <a:rPr lang="en-US" altLang="en-SE" sz="800" dirty="0"/>
            </a:br>
            <a:r>
              <a:rPr lang="en-US" altLang="en-SE" dirty="0">
                <a:latin typeface="Consolas" panose="020B0609020204030204" pitchFamily="49" charset="0"/>
              </a:rPr>
              <a:t>if (</a:t>
            </a:r>
            <a:r>
              <a:rPr lang="en-US" altLang="en-SE" dirty="0" err="1">
                <a:latin typeface="Consolas" panose="020B0609020204030204" pitchFamily="49" charset="0"/>
              </a:rPr>
              <a:t>name.match</a:t>
            </a:r>
            <a:r>
              <a:rPr lang="en-US" altLang="en-SE" dirty="0">
                <a:latin typeface="Consolas" panose="020B0609020204030204" pitchFamily="49" charset="0"/>
              </a:rPr>
              <a:t>(/[a-z]+/)) { ... }</a:t>
            </a:r>
          </a:p>
          <a:p>
            <a:pPr lvl="1"/>
            <a:endParaRPr lang="en-US" altLang="en-SE" sz="1800" dirty="0">
              <a:latin typeface="Consolas" panose="020B0609020204030204" pitchFamily="49" charset="0"/>
            </a:endParaRPr>
          </a:p>
          <a:p>
            <a:r>
              <a:rPr lang="en-US" altLang="en-SE" b="1" dirty="0">
                <a:solidFill>
                  <a:srgbClr val="6600CC"/>
                </a:solidFill>
                <a:latin typeface="Consolas" panose="020B0609020204030204" pitchFamily="49" charset="0"/>
              </a:rPr>
              <a:t>g</a:t>
            </a:r>
            <a:r>
              <a:rPr lang="en-US" altLang="en-SE" dirty="0"/>
              <a:t> after regex for array of </a:t>
            </a:r>
            <a:r>
              <a:rPr lang="en-US" altLang="en-SE" i="1" dirty="0"/>
              <a:t>global </a:t>
            </a:r>
            <a:r>
              <a:rPr lang="en-US" altLang="en-SE" dirty="0"/>
              <a:t>matches</a:t>
            </a:r>
          </a:p>
          <a:p>
            <a:pPr lvl="1"/>
            <a:r>
              <a:rPr lang="en-US" altLang="en-SE" dirty="0">
                <a:latin typeface="Consolas" panose="020B0609020204030204" pitchFamily="49" charset="0"/>
              </a:rPr>
              <a:t>"</a:t>
            </a:r>
            <a:r>
              <a:rPr lang="en-US" altLang="en-SE" dirty="0" err="1">
                <a:latin typeface="Consolas" panose="020B0609020204030204" pitchFamily="49" charset="0"/>
              </a:rPr>
              <a:t>obama</a:t>
            </a:r>
            <a:r>
              <a:rPr lang="en-US" altLang="en-SE" dirty="0">
                <a:latin typeface="Consolas" panose="020B0609020204030204" pitchFamily="49" charset="0"/>
              </a:rPr>
              <a:t>".match(/.a/g)</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ba</a:t>
            </a:r>
            <a:r>
              <a:rPr lang="en-US" altLang="en-SE" dirty="0">
                <a:latin typeface="Consolas" panose="020B0609020204030204" pitchFamily="49" charset="0"/>
              </a:rPr>
              <a:t>", "ma"]</a:t>
            </a:r>
            <a:endParaRPr lang="en-US" altLang="en-SE" dirty="0"/>
          </a:p>
          <a:p>
            <a:pPr lvl="1"/>
            <a:endParaRPr lang="en-US" altLang="en-SE" sz="1800" dirty="0"/>
          </a:p>
          <a:p>
            <a:r>
              <a:rPr lang="en-US" altLang="en-SE" b="1" dirty="0">
                <a:solidFill>
                  <a:srgbClr val="6600CC"/>
                </a:solidFill>
                <a:latin typeface="Consolas" panose="020B0609020204030204" pitchFamily="49" charset="0"/>
              </a:rPr>
              <a:t>i</a:t>
            </a:r>
            <a:r>
              <a:rPr lang="en-US" altLang="en-SE" dirty="0"/>
              <a:t> after regex for case-</a:t>
            </a:r>
            <a:r>
              <a:rPr lang="en-US" altLang="en-SE" i="1" dirty="0"/>
              <a:t>insensitive</a:t>
            </a:r>
            <a:r>
              <a:rPr lang="en-US" altLang="en-SE" dirty="0"/>
              <a:t> match</a:t>
            </a:r>
          </a:p>
          <a:p>
            <a:pPr lvl="1"/>
            <a:r>
              <a:rPr lang="en-US" altLang="en-SE" dirty="0" err="1">
                <a:latin typeface="Consolas" panose="020B0609020204030204" pitchFamily="49" charset="0"/>
              </a:rPr>
              <a:t>name.match</a:t>
            </a:r>
            <a:r>
              <a:rPr lang="en-US" altLang="en-SE" dirty="0">
                <a:latin typeface="Consolas" panose="020B0609020204030204" pitchFamily="49" charset="0"/>
              </a:rPr>
              <a:t>(/Marty/i)</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p>
          <a:p>
            <a:pPr lvl="1"/>
            <a:endParaRPr lang="en-US" altLang="en-SE" dirty="0">
              <a:latin typeface="Consolas" panose="020B0609020204030204" pitchFamily="49" charset="0"/>
            </a:endParaRPr>
          </a:p>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.replace</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 "</a:t>
            </a:r>
            <a:r>
              <a:rPr lang="en-US" altLang="en-SE" b="1" i="1" dirty="0">
                <a:latin typeface="Consolas" panose="020B0609020204030204" pitchFamily="49" charset="0"/>
              </a:rPr>
              <a:t>text</a:t>
            </a:r>
            <a:r>
              <a:rPr lang="en-US" altLang="en-SE" dirty="0">
                <a:latin typeface="Consolas" panose="020B0609020204030204" pitchFamily="49" charset="0"/>
              </a:rPr>
              <a:t>") </a:t>
            </a:r>
          </a:p>
          <a:p>
            <a:pPr>
              <a:buFontTx/>
              <a:buNone/>
            </a:pPr>
            <a:endParaRPr lang="en-US" altLang="en-SE" sz="1200" dirty="0"/>
          </a:p>
          <a:p>
            <a:r>
              <a:rPr lang="en-US" altLang="en-SE" dirty="0"/>
              <a:t>replaces </a:t>
            </a:r>
            <a:r>
              <a:rPr lang="en-US" altLang="en-SE" i="1" dirty="0"/>
              <a:t>first occurrence</a:t>
            </a:r>
            <a:r>
              <a:rPr lang="en-US" altLang="en-SE" dirty="0"/>
              <a:t> of pattern with the given text</a:t>
            </a:r>
          </a:p>
          <a:p>
            <a:pPr lvl="1"/>
            <a:r>
              <a:rPr lang="en-US" altLang="en-SE" dirty="0">
                <a:latin typeface="Consolas" panose="020B0609020204030204" pitchFamily="49" charset="0"/>
              </a:rPr>
              <a:t>var state = "Mississippi";</a:t>
            </a:r>
            <a:br>
              <a:rPr lang="en-US" altLang="en-SE" dirty="0">
                <a:latin typeface="Consolas" panose="020B0609020204030204" pitchFamily="49" charset="0"/>
              </a:rPr>
            </a:br>
            <a:r>
              <a:rPr lang="en-US" altLang="en-SE" dirty="0" err="1">
                <a:latin typeface="Consolas" panose="020B0609020204030204" pitchFamily="49" charset="0"/>
              </a:rPr>
              <a:t>state.replace</a:t>
            </a:r>
            <a:r>
              <a:rPr lang="en-US" altLang="en-SE" dirty="0">
                <a:latin typeface="Consolas" panose="020B0609020204030204" pitchFamily="49" charset="0"/>
              </a:rPr>
              <a:t>(/s/, "x") </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a:t>
            </a:r>
            <a:r>
              <a:rPr lang="en-US" altLang="en-SE" dirty="0" err="1">
                <a:latin typeface="Consolas" panose="020B0609020204030204" pitchFamily="49" charset="0"/>
              </a:rPr>
              <a:t>sissippi</a:t>
            </a:r>
            <a:r>
              <a:rPr lang="en-US" altLang="en-SE" dirty="0">
                <a:latin typeface="Consolas" panose="020B0609020204030204" pitchFamily="49" charset="0"/>
              </a:rPr>
              <a:t>"</a:t>
            </a:r>
            <a:endParaRPr lang="en-US" altLang="en-SE" dirty="0"/>
          </a:p>
          <a:p>
            <a:pPr lvl="1"/>
            <a:endParaRPr lang="en-US" altLang="en-SE" sz="1100" dirty="0"/>
          </a:p>
          <a:p>
            <a:r>
              <a:rPr lang="en-US" altLang="en-SE" b="1" dirty="0">
                <a:solidFill>
                  <a:srgbClr val="6600CC"/>
                </a:solidFill>
                <a:latin typeface="Consolas" panose="020B0609020204030204" pitchFamily="49" charset="0"/>
              </a:rPr>
              <a:t>g</a:t>
            </a:r>
            <a:r>
              <a:rPr lang="en-US" altLang="en-SE" dirty="0"/>
              <a:t> after regex to replace </a:t>
            </a:r>
            <a:r>
              <a:rPr lang="en-US" altLang="en-SE" i="1" dirty="0"/>
              <a:t>all occurrences</a:t>
            </a:r>
          </a:p>
          <a:p>
            <a:pPr lvl="1"/>
            <a:r>
              <a:rPr lang="en-US" altLang="en-SE" dirty="0" err="1">
                <a:latin typeface="Consolas" panose="020B0609020204030204" pitchFamily="49" charset="0"/>
              </a:rPr>
              <a:t>state.replace</a:t>
            </a:r>
            <a:r>
              <a:rPr lang="en-US" altLang="en-SE" dirty="0">
                <a:latin typeface="Consolas" panose="020B0609020204030204" pitchFamily="49" charset="0"/>
              </a:rPr>
              <a:t>(/s/</a:t>
            </a:r>
            <a:r>
              <a:rPr lang="en-US" altLang="en-SE" b="1" dirty="0">
                <a:solidFill>
                  <a:srgbClr val="6600CC"/>
                </a:solidFill>
                <a:latin typeface="Consolas" panose="020B0609020204030204" pitchFamily="49" charset="0"/>
              </a:rPr>
              <a:t>g</a:t>
            </a:r>
            <a:r>
              <a:rPr lang="en-US" altLang="en-SE" dirty="0">
                <a:latin typeface="Consolas" panose="020B0609020204030204" pitchFamily="49" charset="0"/>
              </a:rPr>
              <a:t>, "x")</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xx</a:t>
            </a:r>
            <a:r>
              <a:rPr lang="en-US" altLang="en-SE" dirty="0" err="1">
                <a:latin typeface="Consolas" panose="020B0609020204030204" pitchFamily="49" charset="0"/>
              </a:rPr>
              <a:t>i</a:t>
            </a:r>
            <a:r>
              <a:rPr lang="en-US" altLang="en-SE" b="1" dirty="0" err="1">
                <a:latin typeface="Consolas" panose="020B0609020204030204" pitchFamily="49" charset="0"/>
              </a:rPr>
              <a:t>xx</a:t>
            </a:r>
            <a:r>
              <a:rPr lang="en-US" altLang="en-SE" dirty="0" err="1">
                <a:latin typeface="Consolas" panose="020B0609020204030204" pitchFamily="49" charset="0"/>
              </a:rPr>
              <a:t>ippi</a:t>
            </a:r>
            <a:r>
              <a:rPr lang="en-US" altLang="en-SE" dirty="0">
                <a:latin typeface="Consolas" panose="020B0609020204030204" pitchFamily="49" charset="0"/>
              </a:rPr>
              <a:t>"</a:t>
            </a:r>
            <a:endParaRPr lang="en-US" altLang="en-SE" dirty="0"/>
          </a:p>
          <a:p>
            <a:pPr lvl="1"/>
            <a:endParaRPr lang="en-US" altLang="en-SE" sz="1200" dirty="0"/>
          </a:p>
          <a:p>
            <a:r>
              <a:rPr lang="en-US" altLang="en-SE" i="1" dirty="0"/>
              <a:t>returns</a:t>
            </a:r>
            <a:r>
              <a:rPr lang="en-US" altLang="en-SE" dirty="0"/>
              <a:t> the modified string as its result; must be stored</a:t>
            </a:r>
          </a:p>
          <a:p>
            <a:pPr lvl="1"/>
            <a:r>
              <a:rPr lang="en-US" altLang="en-SE" b="1" dirty="0">
                <a:latin typeface="Consolas" panose="020B0609020204030204" pitchFamily="49" charset="0"/>
              </a:rPr>
              <a:t>state = </a:t>
            </a:r>
            <a:r>
              <a:rPr lang="en-US" altLang="en-SE" b="1" dirty="0" err="1">
                <a:latin typeface="Consolas" panose="020B0609020204030204" pitchFamily="49" charset="0"/>
              </a:rPr>
              <a:t>state</a:t>
            </a:r>
            <a:r>
              <a:rPr lang="en-US" altLang="en-SE" dirty="0" err="1">
                <a:latin typeface="Consolas" panose="020B0609020204030204" pitchFamily="49" charset="0"/>
              </a:rPr>
              <a:t>.replace</a:t>
            </a:r>
            <a:r>
              <a:rPr lang="en-US" altLang="en-SE" dirty="0">
                <a:latin typeface="Consolas" panose="020B0609020204030204" pitchFamily="49" charset="0"/>
              </a:rPr>
              <a:t>(/s/g, "x");</a:t>
            </a:r>
          </a:p>
          <a:p>
            <a:endParaRPr lang="en-US" altLang="en-SE" dirty="0">
              <a:latin typeface="Consolas" panose="020B0609020204030204" pitchFamily="49" charset="0"/>
            </a:endParaRPr>
          </a:p>
          <a:p>
            <a:pPr lvl="1"/>
            <a:endParaRPr lang="en-US" altLang="en-SE" dirty="0">
              <a:latin typeface="Consolas" panose="020B0609020204030204" pitchFamily="49" charset="0"/>
            </a:endParaRPr>
          </a:p>
          <a:p>
            <a:endParaRPr 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22</a:t>
            </a:fld>
            <a:endParaRPr lang="en-US"/>
          </a:p>
        </p:txBody>
      </p:sp>
    </p:spTree>
    <p:extLst>
      <p:ext uri="{BB962C8B-B14F-4D97-AF65-F5344CB8AC3E}">
        <p14:creationId xmlns:p14="http://schemas.microsoft.com/office/powerpoint/2010/main" val="272679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29</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SE" dirty="0">
                <a:latin typeface="Consolas" panose="020B0609020204030204" pitchFamily="49" charset="0"/>
              </a:rPr>
              <a:t>\d{3}[ -]?\d{3}[ -]?\d{4} </a:t>
            </a:r>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30</a:t>
            </a:fld>
            <a:endParaRPr lang="en-US"/>
          </a:p>
        </p:txBody>
      </p:sp>
    </p:spTree>
    <p:extLst>
      <p:ext uri="{BB962C8B-B14F-4D97-AF65-F5344CB8AC3E}">
        <p14:creationId xmlns:p14="http://schemas.microsoft.com/office/powerpoint/2010/main" val="216172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375" indent="-231775"/>
            <a:r>
              <a:rPr lang="en-GB" altLang="en-SE" dirty="0"/>
              <a:t>Example: match a US phone number with optional spaces or dashes as separators (e.g., 2066852181, 206 685 2181, 206-685-2181)</a:t>
            </a:r>
          </a:p>
          <a:p>
            <a:pPr marL="860425" lvl="1" indent="-231775"/>
            <a:r>
              <a:rPr lang="en-US" altLang="en-SE" dirty="0">
                <a:latin typeface="Consolas" panose="020B0609020204030204" pitchFamily="49" charset="0"/>
              </a:rPr>
              <a:t>\d{3}[ -]?\d{3}[ -]?\d{4} </a:t>
            </a:r>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31</a:t>
            </a:fld>
            <a:endParaRPr lang="en-US"/>
          </a:p>
        </p:txBody>
      </p:sp>
    </p:spTree>
    <p:extLst>
      <p:ext uri="{BB962C8B-B14F-4D97-AF65-F5344CB8AC3E}">
        <p14:creationId xmlns:p14="http://schemas.microsoft.com/office/powerpoint/2010/main" val="328345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32</a:t>
            </a:fld>
            <a:endParaRPr lang="en-US"/>
          </a:p>
        </p:txBody>
      </p:sp>
    </p:spTree>
    <p:extLst>
      <p:ext uri="{BB962C8B-B14F-4D97-AF65-F5344CB8AC3E}">
        <p14:creationId xmlns:p14="http://schemas.microsoft.com/office/powerpoint/2010/main" val="20439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72DF53-CCB4-9214-2BAA-900E6161E79B}"/>
              </a:ext>
            </a:extLst>
          </p:cNvPr>
          <p:cNvSpPr>
            <a:spLocks noGrp="1" noChangeArrowheads="1"/>
          </p:cNvSpPr>
          <p:nvPr>
            <p:ph type="sldNum" sz="quarter" idx="5"/>
          </p:nvPr>
        </p:nvSpPr>
        <p:spPr>
          <a:ln/>
        </p:spPr>
        <p:txBody>
          <a:bodyPr/>
          <a:lstStyle/>
          <a:p>
            <a:fld id="{BE74F817-F68D-4606-A14D-8157CD6C92A4}" type="slidenum">
              <a:rPr lang="en-US" altLang="en-SE"/>
              <a:pPr/>
              <a:t>11</a:t>
            </a:fld>
            <a:endParaRPr lang="en-US" altLang="en-SE"/>
          </a:p>
        </p:txBody>
      </p:sp>
      <p:sp>
        <p:nvSpPr>
          <p:cNvPr id="976898" name="Slide Image Placeholder 1">
            <a:extLst>
              <a:ext uri="{FF2B5EF4-FFF2-40B4-BE49-F238E27FC236}">
                <a16:creationId xmlns:a16="http://schemas.microsoft.com/office/drawing/2014/main" id="{5FF93970-F33A-0694-D3FA-7F91DFD05064}"/>
              </a:ext>
            </a:extLst>
          </p:cNvPr>
          <p:cNvSpPr>
            <a:spLocks noGrp="1" noRot="1" noChangeAspect="1" noTextEdit="1"/>
          </p:cNvSpPr>
          <p:nvPr>
            <p:ph type="sldImg"/>
          </p:nvPr>
        </p:nvSpPr>
        <p:spPr>
          <a:xfrm>
            <a:off x="1144588" y="685800"/>
            <a:ext cx="4572000" cy="3429000"/>
          </a:xfrm>
          <a:ln/>
        </p:spPr>
      </p:sp>
      <p:sp>
        <p:nvSpPr>
          <p:cNvPr id="976899" name="Notes Placeholder 2">
            <a:extLst>
              <a:ext uri="{FF2B5EF4-FFF2-40B4-BE49-F238E27FC236}">
                <a16:creationId xmlns:a16="http://schemas.microsoft.com/office/drawing/2014/main" id="{CAFF4FBA-DC7D-6863-8899-EC3D76E1B545}"/>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sz="1200" b="1" dirty="0">
                <a:latin typeface="Consolas" panose="020B0609020204030204" pitchFamily="49" charset="0"/>
              </a:rPr>
              <a:t>/</a:t>
            </a:r>
            <a:r>
              <a:rPr lang="en-US" altLang="en-SE" sz="1200" dirty="0">
                <a:solidFill>
                  <a:srgbClr val="6600CC"/>
                </a:solidFill>
                <a:latin typeface="Consolas" panose="020B0609020204030204" pitchFamily="49" charset="0"/>
              </a:rPr>
              <a:t>[a-</a:t>
            </a:r>
            <a:r>
              <a:rPr lang="en-US" altLang="en-SE" sz="1200" dirty="0" err="1">
                <a:solidFill>
                  <a:srgbClr val="6600CC"/>
                </a:solidFill>
                <a:latin typeface="Consolas" panose="020B0609020204030204" pitchFamily="49" charset="0"/>
              </a:rPr>
              <a:t>zA</a:t>
            </a:r>
            <a:r>
              <a:rPr lang="en-US" altLang="en-SE" sz="1200" dirty="0">
                <a:solidFill>
                  <a:srgbClr val="6600CC"/>
                </a:solidFill>
                <a:latin typeface="Consolas" panose="020B0609020204030204" pitchFamily="49" charset="0"/>
              </a:rPr>
              <a:t>-Z_\-]+</a:t>
            </a:r>
            <a:r>
              <a:rPr lang="en-US" altLang="en-SE" sz="1200" b="1" dirty="0">
                <a:latin typeface="Consolas" panose="020B0609020204030204" pitchFamily="49" charset="0"/>
              </a:rPr>
              <a:t>@</a:t>
            </a:r>
            <a:r>
              <a:rPr lang="en-US" altLang="en-SE" sz="1200" dirty="0">
                <a:solidFill>
                  <a:srgbClr val="CC0000"/>
                </a:solidFill>
                <a:latin typeface="Consolas" panose="020B0609020204030204" pitchFamily="49" charset="0"/>
              </a:rPr>
              <a:t>(</a:t>
            </a:r>
            <a:r>
              <a:rPr lang="en-US" altLang="en-SE" sz="1200" dirty="0">
                <a:solidFill>
                  <a:schemeClr val="hlink"/>
                </a:solidFill>
                <a:latin typeface="Consolas" panose="020B0609020204030204" pitchFamily="49" charset="0"/>
              </a:rPr>
              <a:t>([a-</a:t>
            </a:r>
            <a:r>
              <a:rPr lang="en-US" altLang="en-SE" sz="1200" dirty="0" err="1">
                <a:solidFill>
                  <a:schemeClr val="hlink"/>
                </a:solidFill>
                <a:latin typeface="Consolas" panose="020B0609020204030204" pitchFamily="49" charset="0"/>
              </a:rPr>
              <a:t>zA</a:t>
            </a:r>
            <a:r>
              <a:rPr lang="en-US" altLang="en-SE" sz="1200" dirty="0">
                <a:solidFill>
                  <a:schemeClr val="hlink"/>
                </a:solidFill>
                <a:latin typeface="Consolas" panose="020B0609020204030204" pitchFamily="49" charset="0"/>
              </a:rPr>
              <a:t>-Z_\-])+</a:t>
            </a:r>
            <a:r>
              <a:rPr lang="en-US" altLang="en-SE" sz="1200" dirty="0">
                <a:solidFill>
                  <a:srgbClr val="CC0000"/>
                </a:solidFill>
                <a:latin typeface="Consolas" panose="020B0609020204030204" pitchFamily="49" charset="0"/>
              </a:rPr>
              <a:t>\.)+</a:t>
            </a:r>
            <a:r>
              <a:rPr lang="en-US" altLang="en-SE" sz="1200" dirty="0">
                <a:solidFill>
                  <a:srgbClr val="008000"/>
                </a:solidFill>
                <a:latin typeface="Consolas" panose="020B0609020204030204" pitchFamily="49" charset="0"/>
              </a:rPr>
              <a:t>[a-</a:t>
            </a:r>
            <a:r>
              <a:rPr lang="en-US" altLang="en-SE" sz="1200" dirty="0" err="1">
                <a:solidFill>
                  <a:srgbClr val="008000"/>
                </a:solidFill>
                <a:latin typeface="Consolas" panose="020B0609020204030204" pitchFamily="49" charset="0"/>
              </a:rPr>
              <a:t>zA</a:t>
            </a:r>
            <a:r>
              <a:rPr lang="en-US" altLang="en-SE" sz="1200" dirty="0">
                <a:solidFill>
                  <a:srgbClr val="008000"/>
                </a:solidFill>
                <a:latin typeface="Consolas" panose="020B0609020204030204" pitchFamily="49" charset="0"/>
              </a:rPr>
              <a:t>-Z]{2,4}</a:t>
            </a:r>
            <a:r>
              <a:rPr lang="en-US" altLang="en-SE" sz="1200" b="1" dirty="0">
                <a:latin typeface="Consolas" panose="020B0609020204030204" pitchFamily="49" charset="0"/>
              </a:rPr>
              <a:t>/</a:t>
            </a:r>
          </a:p>
          <a:p>
            <a:endParaRPr lang="en-SE" altLang="en-SE" dirty="0"/>
          </a:p>
        </p:txBody>
      </p:sp>
      <p:sp>
        <p:nvSpPr>
          <p:cNvPr id="976900" name="Slide Number Placeholder 3">
            <a:extLst>
              <a:ext uri="{FF2B5EF4-FFF2-40B4-BE49-F238E27FC236}">
                <a16:creationId xmlns:a16="http://schemas.microsoft.com/office/drawing/2014/main" id="{29A925BE-75F4-4DEF-933B-C3F5ED44FBCC}"/>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4A41D87-9294-4619-A331-8E12B666738F}" type="slidenum">
              <a:rPr lang="en-US" altLang="en-SE" sz="1200" i="0"/>
              <a:pPr algn="r"/>
              <a:t>11</a:t>
            </a:fld>
            <a:endParaRPr lang="en-US" altLang="en-SE" sz="12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2A4C42-9209-2D40-8E04-28771C1BBCF6}"/>
              </a:ext>
            </a:extLst>
          </p:cNvPr>
          <p:cNvSpPr>
            <a:spLocks noGrp="1" noChangeArrowheads="1"/>
          </p:cNvSpPr>
          <p:nvPr>
            <p:ph type="sldNum" sz="quarter" idx="5"/>
          </p:nvPr>
        </p:nvSpPr>
        <p:spPr>
          <a:ln/>
        </p:spPr>
        <p:txBody>
          <a:bodyPr/>
          <a:lstStyle/>
          <a:p>
            <a:fld id="{EB95AFB1-E0CE-4EC1-9676-A2F58E37782C}" type="slidenum">
              <a:rPr lang="en-US" altLang="en-SE"/>
              <a:pPr/>
              <a:t>12</a:t>
            </a:fld>
            <a:endParaRPr lang="en-US" altLang="en-SE"/>
          </a:p>
        </p:txBody>
      </p:sp>
      <p:sp>
        <p:nvSpPr>
          <p:cNvPr id="983042" name="Rectangle 2">
            <a:extLst>
              <a:ext uri="{FF2B5EF4-FFF2-40B4-BE49-F238E27FC236}">
                <a16:creationId xmlns:a16="http://schemas.microsoft.com/office/drawing/2014/main" id="{94FD7801-13AD-CB16-15FB-98A6E581CF5E}"/>
              </a:ext>
            </a:extLst>
          </p:cNvPr>
          <p:cNvSpPr>
            <a:spLocks noGrp="1" noRot="1" noChangeAspect="1" noChangeArrowheads="1" noTextEdit="1"/>
          </p:cNvSpPr>
          <p:nvPr>
            <p:ph type="sldImg"/>
          </p:nvPr>
        </p:nvSpPr>
        <p:spPr>
          <a:xfrm>
            <a:off x="1144588" y="685800"/>
            <a:ext cx="4572000" cy="3429000"/>
          </a:xfrm>
          <a:ln/>
        </p:spPr>
      </p:sp>
      <p:sp>
        <p:nvSpPr>
          <p:cNvPr id="983043" name="Rectangle 3">
            <a:extLst>
              <a:ext uri="{FF2B5EF4-FFF2-40B4-BE49-F238E27FC236}">
                <a16:creationId xmlns:a16="http://schemas.microsoft.com/office/drawing/2014/main" id="{29D2E8B7-8022-B0D5-5129-5EFEDF63FA55}"/>
              </a:ext>
            </a:extLst>
          </p:cNvPr>
          <p:cNvSpPr>
            <a:spLocks noGrp="1" noChangeArrowheads="1"/>
          </p:cNvSpPr>
          <p:nvPr>
            <p:ph type="body" idx="1"/>
          </p:nvPr>
        </p:nvSpPr>
        <p:spPr/>
        <p:txBody>
          <a:bodyPr lIns="91433" tIns="45716" rIns="91433" bIns="45716"/>
          <a:lstStyle/>
          <a:p>
            <a:r>
              <a:rPr lang="en-US" altLang="en-SE" dirty="0"/>
              <a:t>Answer:</a:t>
            </a:r>
          </a:p>
          <a:p>
            <a:endParaRPr lang="en-US" altLang="en-SE" dirty="0"/>
          </a:p>
          <a:p>
            <a:endParaRPr lang="en-US" altLang="en-SE" dirty="0"/>
          </a:p>
          <a:p>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latin typeface="Consolas" panose="020B0609020204030204" pitchFamily="49" charset="0"/>
              </a:rPr>
              <a:t>if$</a:t>
            </a:r>
            <a:r>
              <a:rPr lang="en-US" altLang="en-SE" dirty="0"/>
              <a:t> matches lines that consist entirely of </a:t>
            </a:r>
            <a:r>
              <a:rPr lang="en-US" altLang="en-SE" dirty="0">
                <a:latin typeface="Consolas" panose="020B0609020204030204" pitchFamily="49" charset="0"/>
              </a:rPr>
              <a:t>if</a:t>
            </a:r>
          </a:p>
          <a:p>
            <a:endParaRPr lang="en-US" altLang="en-SE" dirty="0"/>
          </a:p>
          <a:p>
            <a:endParaRPr lang="en-US" altLang="en-SE" dirty="0"/>
          </a:p>
          <a:p>
            <a:r>
              <a:rPr lang="en-US" altLang="en-SE" dirty="0" err="1"/>
              <a:t>egrep</a:t>
            </a:r>
            <a:r>
              <a:rPr lang="en-US" altLang="en-SE" dirty="0"/>
              <a:t> "\&lt;C\&gt;" ideas.txt</a:t>
            </a:r>
          </a:p>
          <a:p>
            <a:r>
              <a:rPr lang="en-US" altLang="en-SE" dirty="0" err="1"/>
              <a:t>egrep</a:t>
            </a:r>
            <a:r>
              <a:rPr lang="en-US" altLang="en-SE" dirty="0"/>
              <a:t> "^ACT|^Scene" hamlet.txt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5D7BC0-1253-639F-0879-F41921624F3D}"/>
              </a:ext>
            </a:extLst>
          </p:cNvPr>
          <p:cNvSpPr>
            <a:spLocks noGrp="1" noChangeArrowheads="1"/>
          </p:cNvSpPr>
          <p:nvPr>
            <p:ph type="sldNum" sz="quarter" idx="5"/>
          </p:nvPr>
        </p:nvSpPr>
        <p:spPr>
          <a:ln/>
        </p:spPr>
        <p:txBody>
          <a:bodyPr/>
          <a:lstStyle/>
          <a:p>
            <a:fld id="{C25C7FFA-BF3D-4156-8676-F233C244DEA7}" type="slidenum">
              <a:rPr lang="en-US" altLang="en-SE"/>
              <a:pPr/>
              <a:t>13</a:t>
            </a:fld>
            <a:endParaRPr lang="en-US" altLang="en-SE"/>
          </a:p>
        </p:txBody>
      </p:sp>
      <p:sp>
        <p:nvSpPr>
          <p:cNvPr id="985090" name="Slide Image Placeholder 1">
            <a:extLst>
              <a:ext uri="{FF2B5EF4-FFF2-40B4-BE49-F238E27FC236}">
                <a16:creationId xmlns:a16="http://schemas.microsoft.com/office/drawing/2014/main" id="{4825FD6F-50E4-F820-99B1-701F399E2341}"/>
              </a:ext>
            </a:extLst>
          </p:cNvPr>
          <p:cNvSpPr>
            <a:spLocks noGrp="1" noRot="1" noChangeAspect="1" noTextEdit="1"/>
          </p:cNvSpPr>
          <p:nvPr>
            <p:ph type="sldImg"/>
          </p:nvPr>
        </p:nvSpPr>
        <p:spPr>
          <a:xfrm>
            <a:off x="1144588" y="685800"/>
            <a:ext cx="4572000" cy="3429000"/>
          </a:xfrm>
          <a:ln/>
        </p:spPr>
      </p:sp>
      <p:sp>
        <p:nvSpPr>
          <p:cNvPr id="985091" name="Notes Placeholder 2">
            <a:extLst>
              <a:ext uri="{FF2B5EF4-FFF2-40B4-BE49-F238E27FC236}">
                <a16:creationId xmlns:a16="http://schemas.microsoft.com/office/drawing/2014/main" id="{110B3E1F-5789-5D16-42A1-BB8E5D2374F6}"/>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There's no AND &amp; symbol.  Why not?</a:t>
            </a:r>
          </a:p>
          <a:p>
            <a:endParaRPr lang="en-SE" altLang="en-SE" dirty="0"/>
          </a:p>
        </p:txBody>
      </p:sp>
      <p:sp>
        <p:nvSpPr>
          <p:cNvPr id="985092" name="Slide Number Placeholder 3">
            <a:extLst>
              <a:ext uri="{FF2B5EF4-FFF2-40B4-BE49-F238E27FC236}">
                <a16:creationId xmlns:a16="http://schemas.microsoft.com/office/drawing/2014/main" id="{3FBA20CF-9728-DCFE-155E-9A929FA010FA}"/>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6673D4B-E2A0-4ABD-9CE0-AB11DC21D2D3}" type="slidenum">
              <a:rPr lang="en-US" altLang="en-SE" sz="1200" i="0"/>
              <a:pPr algn="r"/>
              <a:t>13</a:t>
            </a:fld>
            <a:endParaRPr lang="en-US" altLang="en-SE" sz="12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5A1F7C-3BC6-5223-A74C-DD026775B3D0}"/>
              </a:ext>
            </a:extLst>
          </p:cNvPr>
          <p:cNvSpPr>
            <a:spLocks noGrp="1" noChangeArrowheads="1"/>
          </p:cNvSpPr>
          <p:nvPr>
            <p:ph type="sldNum" sz="quarter" idx="5"/>
          </p:nvPr>
        </p:nvSpPr>
        <p:spPr>
          <a:ln/>
        </p:spPr>
        <p:txBody>
          <a:bodyPr/>
          <a:lstStyle/>
          <a:p>
            <a:fld id="{45A169D5-E075-4069-BA51-F2DD89DA4FF6}" type="slidenum">
              <a:rPr lang="en-US" altLang="en-SE"/>
              <a:pPr/>
              <a:t>14</a:t>
            </a:fld>
            <a:endParaRPr lang="en-US" altLang="en-SE"/>
          </a:p>
        </p:txBody>
      </p:sp>
      <p:sp>
        <p:nvSpPr>
          <p:cNvPr id="987138" name="Rectangle 2">
            <a:extLst>
              <a:ext uri="{FF2B5EF4-FFF2-40B4-BE49-F238E27FC236}">
                <a16:creationId xmlns:a16="http://schemas.microsoft.com/office/drawing/2014/main" id="{59C0287F-6573-F3A7-D3E9-951B20EE8D4B}"/>
              </a:ext>
            </a:extLst>
          </p:cNvPr>
          <p:cNvSpPr>
            <a:spLocks noGrp="1" noRot="1" noChangeAspect="1" noChangeArrowheads="1" noTextEdit="1"/>
          </p:cNvSpPr>
          <p:nvPr>
            <p:ph type="sldImg"/>
          </p:nvPr>
        </p:nvSpPr>
        <p:spPr>
          <a:xfrm>
            <a:off x="1144588" y="685800"/>
            <a:ext cx="4572000" cy="3429000"/>
          </a:xfrm>
          <a:ln/>
        </p:spPr>
      </p:sp>
      <p:sp>
        <p:nvSpPr>
          <p:cNvPr id="987139" name="Rectangle 3">
            <a:extLst>
              <a:ext uri="{FF2B5EF4-FFF2-40B4-BE49-F238E27FC236}">
                <a16:creationId xmlns:a16="http://schemas.microsoft.com/office/drawing/2014/main" id="{591FC2AA-8BF9-54C0-51E6-557BD2F4F52D}"/>
              </a:ext>
            </a:extLst>
          </p:cNvPr>
          <p:cNvSpPr>
            <a:spLocks noGrp="1" noChangeArrowheads="1"/>
          </p:cNvSpPr>
          <p:nvPr>
            <p:ph type="body" idx="1"/>
          </p:nvPr>
        </p:nvSpPr>
        <p:spPr/>
        <p:txBody>
          <a:bodyPr lIns="91433" tIns="45716" rIns="91433" bIns="45716"/>
          <a:lstStyle/>
          <a:p>
            <a:pPr algn="l">
              <a:buFont typeface="+mj-lt"/>
              <a:buAutoNum type="arabicPeriod"/>
            </a:pPr>
            <a:r>
              <a:rPr lang="en-US" b="0" i="0" dirty="0">
                <a:effectLst/>
                <a:latin typeface="__fkGroteskNeue_598ab8"/>
              </a:rPr>
              <a:t>This regular expression will match: Any sequence of 'r' and 'e' characters, including an empty string</a:t>
            </a:r>
          </a:p>
          <a:p>
            <a:pPr algn="l">
              <a:buFont typeface="+mj-lt"/>
              <a:buAutoNum type="arabicPeriod"/>
            </a:pPr>
            <a:r>
              <a:rPr lang="en-US" b="0" i="0" dirty="0">
                <a:effectLst/>
                <a:latin typeface="__fkGroteskNeue_598ab8"/>
              </a:rPr>
              <a:t>The characters 'r' and 'e' can appear in any order and any number of times</a:t>
            </a:r>
          </a:p>
          <a:p>
            <a:pPr algn="l"/>
            <a:r>
              <a:rPr lang="en-US" b="0" i="0" dirty="0">
                <a:effectLst/>
                <a:latin typeface="var(--font-fk-grotesk)"/>
              </a:rPr>
              <a:t>Examples of Matching Strings</a:t>
            </a:r>
          </a:p>
          <a:p>
            <a:pPr lvl="1">
              <a:buFont typeface="Arial" panose="020B0604020202020204" pitchFamily="34" charset="0"/>
              <a:buChar char="•"/>
            </a:pPr>
            <a:r>
              <a:rPr lang="en-US" b="0" i="0" dirty="0">
                <a:effectLst/>
                <a:latin typeface="__fkGroteskNeue_598ab8"/>
              </a:rPr>
              <a:t>"" (empty string)</a:t>
            </a:r>
          </a:p>
          <a:p>
            <a:pPr lvl="1">
              <a:buFont typeface="Arial" panose="020B0604020202020204" pitchFamily="34" charset="0"/>
              <a:buChar char="•"/>
            </a:pPr>
            <a:r>
              <a:rPr lang="en-US" b="0" i="0" dirty="0">
                <a:effectLst/>
                <a:latin typeface="__fkGroteskNeue_598ab8"/>
              </a:rPr>
              <a:t>"r"</a:t>
            </a:r>
          </a:p>
          <a:p>
            <a:pPr lvl="1">
              <a:buFont typeface="Arial" panose="020B0604020202020204" pitchFamily="34" charset="0"/>
              <a:buChar char="•"/>
            </a:pPr>
            <a:r>
              <a:rPr lang="en-US" b="0" i="0" dirty="0">
                <a:effectLst/>
                <a:latin typeface="__fkGroteskNeue_598ab8"/>
              </a:rPr>
              <a:t>"e"</a:t>
            </a:r>
          </a:p>
          <a:p>
            <a:pPr lvl="1">
              <a:buFont typeface="Arial" panose="020B0604020202020204" pitchFamily="34" charset="0"/>
              <a:buChar char="•"/>
            </a:pPr>
            <a:r>
              <a:rPr lang="en-US" b="0" i="0" dirty="0">
                <a:effectLst/>
                <a:latin typeface="__fkGroteskNeue_598ab8"/>
              </a:rPr>
              <a:t>"re"</a:t>
            </a:r>
          </a:p>
          <a:p>
            <a:pPr lvl="1">
              <a:buFont typeface="Arial" panose="020B0604020202020204" pitchFamily="34" charset="0"/>
              <a:buChar char="•"/>
            </a:pPr>
            <a:r>
              <a:rPr lang="en-US" b="0" i="0" dirty="0">
                <a:effectLst/>
                <a:latin typeface="__fkGroteskNeue_598ab8"/>
              </a:rPr>
              <a:t>"er"</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rre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eerr</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rererere</a:t>
            </a:r>
            <a:r>
              <a:rPr lang="en-US" b="0" i="0" dirty="0">
                <a:effectLst/>
                <a:latin typeface="__fkGroteskNeue_598ab8"/>
              </a:rPr>
              <a:t>"</a:t>
            </a:r>
          </a:p>
          <a:p>
            <a:pPr algn="l"/>
            <a:r>
              <a:rPr lang="en-US" b="0" i="0" dirty="0">
                <a:effectLst/>
                <a:latin typeface="var(--font-fk-grotesk)"/>
              </a:rPr>
              <a:t>Examples of Non-Matching Strings</a:t>
            </a:r>
          </a:p>
          <a:p>
            <a:pPr lvl="1">
              <a:buFont typeface="Arial" panose="020B0604020202020204" pitchFamily="34" charset="0"/>
              <a:buChar char="•"/>
            </a:pPr>
            <a:r>
              <a:rPr lang="en-US" b="0" i="0" dirty="0">
                <a:effectLst/>
                <a:latin typeface="__fkGroteskNeue_598ab8"/>
              </a:rPr>
              <a:t>"a" (contains a character other than 'r' or 'e')</a:t>
            </a:r>
          </a:p>
          <a:p>
            <a:pPr lvl="1">
              <a:buFont typeface="Arial" panose="020B0604020202020204" pitchFamily="34" charset="0"/>
              <a:buChar char="•"/>
            </a:pPr>
            <a:r>
              <a:rPr lang="en-US" b="0" i="0" dirty="0">
                <a:effectLst/>
                <a:latin typeface="__fkGroteskNeue_598ab8"/>
              </a:rPr>
              <a:t>"read" (contains characters other than 'r' or 'e')</a:t>
            </a:r>
          </a:p>
          <a:p>
            <a:pPr lvl="1">
              <a:buFont typeface="Arial" panose="020B0604020202020204" pitchFamily="34" charset="0"/>
              <a:buChar char="•"/>
            </a:pPr>
            <a:r>
              <a:rPr lang="en-US" b="0" i="0" dirty="0">
                <a:effectLst/>
                <a:latin typeface="__fkGroteskNeue_598ab8"/>
              </a:rPr>
              <a:t>"RED" (case-sensitive, uppercase letters don't match)</a:t>
            </a:r>
          </a:p>
          <a:p>
            <a:pPr>
              <a:buFont typeface="Arial" panose="020B0604020202020204" pitchFamily="34" charset="0"/>
              <a:buChar char="•"/>
            </a:pPr>
            <a:r>
              <a:rPr lang="en-US" dirty="0">
                <a:latin typeface="__fkGroteskNeue_598ab8"/>
              </a:rPr>
              <a:t>[re]+ will match a</a:t>
            </a:r>
            <a:r>
              <a:rPr lang="en-US" b="0" i="0" dirty="0">
                <a:effectLst/>
                <a:latin typeface="__fkGroteskNeue_598ab8"/>
              </a:rPr>
              <a:t>ny sequence of 'r' and 'e' characters, </a:t>
            </a:r>
            <a:r>
              <a:rPr lang="en-US" dirty="0">
                <a:latin typeface="__fkGroteskNeue_598ab8"/>
              </a:rPr>
              <a:t>will not match "" (empty string)</a:t>
            </a:r>
          </a:p>
          <a:p>
            <a:pPr>
              <a:buFont typeface="Arial" panose="020B0604020202020204" pitchFamily="34" charset="0"/>
              <a:buChar char="•"/>
            </a:pPr>
            <a:endParaRPr lang="en-US" dirty="0">
              <a:latin typeface="__fkGroteskNeue_598ab8"/>
            </a:endParaRPr>
          </a:p>
          <a:p>
            <a:r>
              <a:rPr lang="en-US" dirty="0"/>
              <a:t>[^re]The ^ inside the square brackets [] negates the character class, meaning it matches any character except those listed.</a:t>
            </a:r>
          </a:p>
          <a:p>
            <a:r>
              <a:rPr lang="en-US" dirty="0"/>
              <a:t>Components of the Regular Expression</a:t>
            </a:r>
          </a:p>
          <a:p>
            <a:pPr lvl="1"/>
            <a:r>
              <a:rPr lang="en-US" dirty="0"/>
              <a:t>[^re] - A negated character class that matches any single character that is NOT 'r' or 'e'</a:t>
            </a:r>
          </a:p>
          <a:p>
            <a:pPr lvl="1"/>
            <a:r>
              <a:rPr lang="en-US" dirty="0"/>
              <a:t>+ - Quantifier that matches one or more occurrences of the preceding pattern</a:t>
            </a:r>
          </a:p>
          <a:p>
            <a:pPr lvl="1"/>
            <a:r>
              <a:rPr lang="en-US" dirty="0"/>
              <a:t>Matching Pattern</a:t>
            </a:r>
          </a:p>
          <a:p>
            <a:pPr lvl="1"/>
            <a:r>
              <a:rPr lang="en-US" dirty="0"/>
              <a:t>This regular expression will match:</a:t>
            </a:r>
          </a:p>
          <a:p>
            <a:pPr lvl="1"/>
            <a:r>
              <a:rPr lang="en-US" dirty="0"/>
              <a:t>One or more characters that are neither 'r' nor 'e'</a:t>
            </a:r>
          </a:p>
          <a:p>
            <a:pPr lvl="1"/>
            <a:r>
              <a:rPr lang="en-US" dirty="0"/>
              <a:t>Any sequence of characters as long as it doesn't contain 'r' or 'e'</a:t>
            </a:r>
          </a:p>
          <a:p>
            <a:r>
              <a:rPr lang="en-US" dirty="0"/>
              <a:t>Examples of Matching Strings</a:t>
            </a:r>
          </a:p>
          <a:p>
            <a:pPr lvl="1"/>
            <a:r>
              <a:rPr lang="en-US" dirty="0"/>
              <a:t>"a"</a:t>
            </a:r>
          </a:p>
          <a:p>
            <a:pPr lvl="1"/>
            <a:r>
              <a:rPr lang="en-US" dirty="0"/>
              <a:t>"</a:t>
            </a:r>
            <a:r>
              <a:rPr lang="en-US" dirty="0" err="1"/>
              <a:t>abc</a:t>
            </a:r>
            <a:r>
              <a:rPr lang="en-US" dirty="0"/>
              <a:t>"</a:t>
            </a:r>
          </a:p>
          <a:p>
            <a:pPr lvl="1"/>
            <a:r>
              <a:rPr lang="en-US" dirty="0"/>
              <a:t>"123"</a:t>
            </a:r>
          </a:p>
          <a:p>
            <a:pPr lvl="1"/>
            <a:r>
              <a:rPr lang="en-US" dirty="0"/>
              <a:t>"</a:t>
            </a:r>
            <a:r>
              <a:rPr lang="en-US" dirty="0" err="1"/>
              <a:t>xyz</a:t>
            </a:r>
            <a:r>
              <a:rPr lang="en-US" dirty="0"/>
              <a:t>"</a:t>
            </a:r>
          </a:p>
          <a:p>
            <a:pPr lvl="1"/>
            <a:r>
              <a:rPr lang="en-US" dirty="0"/>
              <a:t>"!@#"</a:t>
            </a:r>
          </a:p>
          <a:p>
            <a:pPr lvl="1"/>
            <a:r>
              <a:rPr lang="en-US" dirty="0"/>
              <a:t>"The quick brown fox"</a:t>
            </a:r>
          </a:p>
          <a:p>
            <a:r>
              <a:rPr lang="en-US" dirty="0"/>
              <a:t>Examples of Non-Matching Strings</a:t>
            </a:r>
          </a:p>
          <a:p>
            <a:pPr lvl="1"/>
            <a:r>
              <a:rPr lang="en-US" dirty="0"/>
              <a:t>"" (empty string, doesn't match because + requires at least one character)</a:t>
            </a:r>
          </a:p>
          <a:p>
            <a:pPr lvl="1"/>
            <a:r>
              <a:rPr lang="en-US" dirty="0"/>
              <a:t>"r" (contains 'r')</a:t>
            </a:r>
          </a:p>
          <a:p>
            <a:pPr lvl="1"/>
            <a:r>
              <a:rPr lang="en-US" dirty="0"/>
              <a:t>"e" (contains 'e')</a:t>
            </a:r>
          </a:p>
          <a:p>
            <a:pPr lvl="1"/>
            <a:r>
              <a:rPr lang="en-US" dirty="0"/>
              <a:t>"read" (contains both 'r' and 'e')</a:t>
            </a:r>
          </a:p>
          <a:p>
            <a:pPr>
              <a:buFont typeface="Arial" panose="020B0604020202020204" pitchFamily="34" charset="0"/>
              <a:buChar char="•"/>
            </a:pPr>
            <a:endParaRPr lang="en-US" dirty="0">
              <a:latin typeface="__fkGroteskNeue_598ab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D270D5-5CFC-C285-8073-4181E3EFC803}"/>
              </a:ext>
            </a:extLst>
          </p:cNvPr>
          <p:cNvSpPr>
            <a:spLocks noGrp="1" noChangeArrowheads="1"/>
          </p:cNvSpPr>
          <p:nvPr>
            <p:ph type="sldNum" sz="quarter" idx="5"/>
          </p:nvPr>
        </p:nvSpPr>
        <p:spPr>
          <a:ln/>
        </p:spPr>
        <p:txBody>
          <a:bodyPr/>
          <a:lstStyle/>
          <a:p>
            <a:fld id="{881F7CA4-E1E0-425F-842F-D9EF6306E63A}" type="slidenum">
              <a:rPr lang="en-US" altLang="en-SE"/>
              <a:pPr/>
              <a:t>15</a:t>
            </a:fld>
            <a:endParaRPr lang="en-US" altLang="en-SE"/>
          </a:p>
        </p:txBody>
      </p:sp>
      <p:sp>
        <p:nvSpPr>
          <p:cNvPr id="991234" name="Rectangle 2">
            <a:extLst>
              <a:ext uri="{FF2B5EF4-FFF2-40B4-BE49-F238E27FC236}">
                <a16:creationId xmlns:a16="http://schemas.microsoft.com/office/drawing/2014/main" id="{68C53C14-51C0-7F87-4C58-3F90E55B544D}"/>
              </a:ext>
            </a:extLst>
          </p:cNvPr>
          <p:cNvSpPr>
            <a:spLocks noGrp="1" noRot="1" noChangeAspect="1" noChangeArrowheads="1" noTextEdit="1"/>
          </p:cNvSpPr>
          <p:nvPr>
            <p:ph type="sldImg"/>
          </p:nvPr>
        </p:nvSpPr>
        <p:spPr>
          <a:xfrm>
            <a:off x="1144588" y="685800"/>
            <a:ext cx="4572000" cy="3429000"/>
          </a:xfrm>
          <a:ln/>
        </p:spPr>
      </p:sp>
      <p:sp>
        <p:nvSpPr>
          <p:cNvPr id="991235" name="Rectangle 3">
            <a:extLst>
              <a:ext uri="{FF2B5EF4-FFF2-40B4-BE49-F238E27FC236}">
                <a16:creationId xmlns:a16="http://schemas.microsoft.com/office/drawing/2014/main" id="{C004CD69-3170-5269-4FE0-ACDA3F460C42}"/>
              </a:ext>
            </a:extLst>
          </p:cNvPr>
          <p:cNvSpPr>
            <a:spLocks noGrp="1" noChangeArrowheads="1"/>
          </p:cNvSpPr>
          <p:nvPr>
            <p:ph type="body" idx="1"/>
          </p:nvPr>
        </p:nvSpPr>
        <p:spPr/>
        <p:txBody>
          <a:bodyPr lIns="91433" tIns="45716" rIns="91433" bIns="45716"/>
          <a:lstStyle/>
          <a:p>
            <a:pPr marL="854075" lvl="1"/>
            <a:r>
              <a:rPr lang="en-US" altLang="en-SE" dirty="0">
                <a:latin typeface="Consolas" panose="020B0609020204030204" pitchFamily="49" charset="0"/>
              </a:rPr>
              <a:t>Answer:</a:t>
            </a:r>
            <a:endParaRPr lang="en-US" altLang="en-SE" dirty="0"/>
          </a:p>
          <a:p>
            <a:pPr marL="1143000" lvl="2"/>
            <a:r>
              <a:rPr lang="en-US" altLang="en-SE" i="1" dirty="0"/>
              <a:t>Exercise </a:t>
            </a:r>
            <a:r>
              <a:rPr lang="en-US" altLang="en-SE" dirty="0"/>
              <a:t>: Match letter grades e.g. A+, B-, D.</a:t>
            </a: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a:t>
            </a:r>
            <a:r>
              <a:rPr lang="en-US" altLang="en-SE" dirty="0"/>
              <a:t>[ABCDF][+\-]?" 143.txt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6B9F15-838E-252A-47B9-33D631D217BC}"/>
              </a:ext>
            </a:extLst>
          </p:cNvPr>
          <p:cNvSpPr>
            <a:spLocks noGrp="1" noChangeArrowheads="1"/>
          </p:cNvSpPr>
          <p:nvPr>
            <p:ph type="sldNum" sz="quarter" idx="5"/>
          </p:nvPr>
        </p:nvSpPr>
        <p:spPr>
          <a:ln/>
        </p:spPr>
        <p:txBody>
          <a:bodyPr/>
          <a:lstStyle/>
          <a:p>
            <a:fld id="{01D444E6-642B-45DD-A9B4-CA6A75117F71}" type="slidenum">
              <a:rPr lang="en-US" altLang="en-SE"/>
              <a:pPr/>
              <a:t>16</a:t>
            </a:fld>
            <a:endParaRPr lang="en-US" altLang="en-SE"/>
          </a:p>
        </p:txBody>
      </p:sp>
      <p:sp>
        <p:nvSpPr>
          <p:cNvPr id="993282" name="Rectangle 2">
            <a:extLst>
              <a:ext uri="{FF2B5EF4-FFF2-40B4-BE49-F238E27FC236}">
                <a16:creationId xmlns:a16="http://schemas.microsoft.com/office/drawing/2014/main" id="{6853C0F6-079F-A9F1-26EA-FB08EF7506F4}"/>
              </a:ext>
            </a:extLst>
          </p:cNvPr>
          <p:cNvSpPr>
            <a:spLocks noGrp="1" noRot="1" noChangeAspect="1" noChangeArrowheads="1" noTextEdit="1"/>
          </p:cNvSpPr>
          <p:nvPr>
            <p:ph type="sldImg"/>
          </p:nvPr>
        </p:nvSpPr>
        <p:spPr>
          <a:xfrm>
            <a:off x="1144588" y="685800"/>
            <a:ext cx="4572000" cy="3429000"/>
          </a:xfrm>
          <a:ln/>
        </p:spPr>
      </p:sp>
      <p:sp>
        <p:nvSpPr>
          <p:cNvPr id="993283" name="Rectangle 3">
            <a:extLst>
              <a:ext uri="{FF2B5EF4-FFF2-40B4-BE49-F238E27FC236}">
                <a16:creationId xmlns:a16="http://schemas.microsoft.com/office/drawing/2014/main" id="{2BDFE66C-8036-7C7B-6EA9-263D59CB2988}"/>
              </a:ext>
            </a:extLst>
          </p:cNvPr>
          <p:cNvSpPr>
            <a:spLocks noGrp="1" noChangeArrowheads="1"/>
          </p:cNvSpPr>
          <p:nvPr>
            <p:ph type="body" idx="1"/>
          </p:nvPr>
        </p:nvSpPr>
        <p:spPr/>
        <p:txBody>
          <a:bodyPr lIns="91433" tIns="45716" rIns="91433" bIns="45716"/>
          <a:lstStyle/>
          <a:p>
            <a:pPr marL="460375" indent="-231775"/>
            <a:endParaRPr lang="en-US" altLang="en-SE" dirty="0">
              <a:latin typeface="Consolas" panose="020B0609020204030204" pitchFamily="49" charset="0"/>
            </a:endParaRPr>
          </a:p>
          <a:p>
            <a:pPr marL="460375" indent="-231775"/>
            <a:r>
              <a:rPr lang="en-GB" dirty="0"/>
              <a:t> ^(?:\(\d{3}\)\s|\d{3}-)\d{3}[-\s]\d{4}$</a:t>
            </a:r>
          </a:p>
          <a:p>
            <a:pPr marL="460375" indent="-231775"/>
            <a:endParaRPr lang="en-US" altLang="en-SE" dirty="0">
              <a:latin typeface="Consolas" panose="020B0609020204030204" pitchFamily="49" charset="0"/>
            </a:endParaRPr>
          </a:p>
          <a:p>
            <a:pPr marL="460375" indent="-231775"/>
            <a:r>
              <a:rPr lang="en-US" altLang="en-SE" dirty="0" err="1">
                <a:latin typeface="Consolas" panose="020B0609020204030204" pitchFamily="49" charset="0"/>
              </a:rPr>
              <a:t>Answer:</a:t>
            </a:r>
            <a:r>
              <a:rPr lang="en-US" altLang="en-SE" dirty="0" err="1"/>
              <a:t>inside</a:t>
            </a:r>
            <a:r>
              <a:rPr lang="en-US" altLang="en-SE" dirty="0"/>
              <a:t> a character set, </a:t>
            </a:r>
            <a:r>
              <a:rPr lang="en-US" altLang="en-SE" dirty="0">
                <a:latin typeface="Consolas" panose="020B0609020204030204" pitchFamily="49" charset="0"/>
              </a:rPr>
              <a:t>-</a:t>
            </a:r>
            <a:r>
              <a:rPr lang="en-US" altLang="en-SE" dirty="0"/>
              <a:t> must be escaped with</a:t>
            </a:r>
          </a:p>
          <a:p>
            <a:pPr marL="854075" lvl="1"/>
            <a:r>
              <a:rPr lang="en-US" altLang="en-SE" dirty="0">
                <a:latin typeface="Consolas" panose="020B0609020204030204" pitchFamily="49" charset="0"/>
              </a:rPr>
              <a:t>[\-+]?[0-9]+</a:t>
            </a:r>
            <a:r>
              <a:rPr lang="en-US" altLang="en-SE" dirty="0"/>
              <a:t> matches optional - or +, followed by at least one digit “+9”, “1”, “-2” </a:t>
            </a:r>
          </a:p>
          <a:p>
            <a:pPr marL="854075" lvl="1"/>
            <a:r>
              <a:rPr lang="en-US" altLang="en-SE" dirty="0"/>
              <a:t>can also be written as </a:t>
            </a:r>
            <a:r>
              <a:rPr lang="en-GB" sz="2100" dirty="0">
                <a:latin typeface="Consolas" panose="020B0609020204030204" pitchFamily="49" charset="0"/>
              </a:rPr>
              <a:t>[\\-+]?\d+</a:t>
            </a:r>
            <a:r>
              <a:rPr lang="en-GB" sz="2100" dirty="0"/>
              <a:t>, since</a:t>
            </a:r>
            <a:r>
              <a:rPr lang="en-US" altLang="en-SE" dirty="0">
                <a:latin typeface="Consolas" panose="020B0609020204030204" pitchFamily="49" charset="0"/>
              </a:rPr>
              <a:t>[0-9]</a:t>
            </a:r>
            <a:r>
              <a:rPr lang="en-US" altLang="en-SE" sz="2400" dirty="0"/>
              <a:t> is equivalent to </a:t>
            </a:r>
            <a:r>
              <a:rPr lang="en-US" altLang="en-SE" dirty="0">
                <a:latin typeface="Consolas" panose="020B0609020204030204" pitchFamily="49" charset="0"/>
              </a:rPr>
              <a:t>\d </a:t>
            </a:r>
            <a:r>
              <a:rPr lang="en-GB" altLang="en-SE" dirty="0"/>
              <a:t>(</a:t>
            </a:r>
            <a:r>
              <a:rPr lang="en-US" altLang="en-SE" dirty="0"/>
              <a:t>The two regexes are equivalent as </a:t>
            </a:r>
            <a:r>
              <a:rPr lang="en-GB" altLang="en-SE" dirty="0"/>
              <a:t>[0-9] is equivalent to \d.)</a:t>
            </a:r>
            <a:endParaRPr lang="en-US" altLang="en-SE" dirty="0"/>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GB" altLang="en-SE" dirty="0">
                <a:latin typeface="Consolas" panose="020B0609020204030204" pitchFamily="49" charset="0"/>
              </a:rPr>
              <a:t>Expression</a:t>
            </a:r>
          </a:p>
          <a:p>
            <a:r>
              <a:rPr lang="en-GB" altLang="en-SE" dirty="0">
                <a:latin typeface="Consolas" panose="020B0609020204030204" pitchFamily="49" charset="0"/>
              </a:rPr>
              <a:t>Matches</a:t>
            </a:r>
          </a:p>
          <a:p>
            <a:r>
              <a:rPr lang="en-GB" altLang="en-SE" dirty="0">
                <a:latin typeface="Consolas" panose="020B0609020204030204" pitchFamily="49" charset="0"/>
              </a:rPr>
              <a:t>"a*"</a:t>
            </a:r>
          </a:p>
          <a:p>
            <a:r>
              <a:rPr lang="en-GB" altLang="en-SE" dirty="0">
                <a:latin typeface="Consolas" panose="020B0609020204030204" pitchFamily="49" charset="0"/>
              </a:rPr>
              <a:t>Zero or more a's</a:t>
            </a:r>
          </a:p>
          <a:p>
            <a:r>
              <a:rPr lang="en-GB" altLang="en-SE" dirty="0">
                <a:latin typeface="Consolas" panose="020B0609020204030204" pitchFamily="49" charset="0"/>
              </a:rPr>
              <a:t>"a+"</a:t>
            </a:r>
          </a:p>
          <a:p>
            <a:r>
              <a:rPr lang="en-GB" altLang="en-SE" dirty="0">
                <a:latin typeface="Consolas" panose="020B0609020204030204" pitchFamily="49" charset="0"/>
              </a:rPr>
              <a:t>1 or more a's</a:t>
            </a:r>
          </a:p>
          <a:p>
            <a:r>
              <a:rPr lang="en-GB" altLang="en-SE" dirty="0">
                <a:latin typeface="Consolas" panose="020B0609020204030204" pitchFamily="49" charset="0"/>
              </a:rPr>
              <a:t>"[a-f]"</a:t>
            </a:r>
          </a:p>
          <a:p>
            <a:r>
              <a:rPr lang="en-GB" altLang="en-SE" dirty="0">
                <a:latin typeface="Consolas" panose="020B0609020204030204" pitchFamily="49" charset="0"/>
              </a:rPr>
              <a:t>Any character between a</a:t>
            </a:r>
          </a:p>
          <a:p>
            <a:r>
              <a:rPr lang="en-GB" altLang="en-SE" dirty="0">
                <a:latin typeface="Consolas" panose="020B0609020204030204" pitchFamily="49" charset="0"/>
              </a:rPr>
              <a:t>and f</a:t>
            </a:r>
          </a:p>
          <a:p>
            <a:r>
              <a:rPr lang="en-GB" altLang="en-SE" dirty="0">
                <a:latin typeface="Consolas" panose="020B0609020204030204" pitchFamily="49" charset="0"/>
              </a:rPr>
              <a:t>" [^a-</a:t>
            </a:r>
            <a:r>
              <a:rPr lang="en-GB" altLang="en-SE" dirty="0" err="1">
                <a:latin typeface="Consolas" panose="020B0609020204030204" pitchFamily="49" charset="0"/>
              </a:rPr>
              <a:t>cz</a:t>
            </a:r>
            <a:r>
              <a:rPr lang="en-GB" altLang="en-SE" dirty="0">
                <a:latin typeface="Consolas" panose="020B0609020204030204" pitchFamily="49" charset="0"/>
              </a:rPr>
              <a:t>]"</a:t>
            </a:r>
          </a:p>
          <a:p>
            <a:r>
              <a:rPr lang="en-GB" altLang="en-SE" dirty="0">
                <a:latin typeface="Consolas" panose="020B0609020204030204" pitchFamily="49" charset="0"/>
              </a:rPr>
              <a:t>" [</a:t>
            </a:r>
            <a:r>
              <a:rPr lang="en-GB" altLang="en-SE" dirty="0" err="1">
                <a:latin typeface="Consolas" panose="020B0609020204030204" pitchFamily="49" charset="0"/>
              </a:rPr>
              <a:t>abc</a:t>
            </a:r>
            <a:r>
              <a:rPr lang="en-GB" altLang="en-SE" dirty="0">
                <a:latin typeface="Consolas" panose="020B0609020204030204" pitchFamily="49" charset="0"/>
              </a:rPr>
              <a:t>] +"</a:t>
            </a:r>
          </a:p>
          <a:p>
            <a:r>
              <a:rPr lang="en-GB" altLang="en-SE" dirty="0">
                <a:latin typeface="Consolas" panose="020B0609020204030204" pitchFamily="49" charset="0"/>
              </a:rPr>
              <a:t>1 or more of the character a, b. or c in a row</a:t>
            </a:r>
          </a:p>
          <a:p>
            <a:r>
              <a:rPr lang="en-GB" altLang="en-SE" dirty="0">
                <a:latin typeface="Consolas" panose="020B0609020204030204" pitchFamily="49" charset="0"/>
              </a:rPr>
              <a:t>"</a:t>
            </a:r>
            <a:r>
              <a:rPr lang="en-GB" altLang="en-SE" dirty="0" err="1">
                <a:latin typeface="Consolas" panose="020B0609020204030204" pitchFamily="49" charset="0"/>
              </a:rPr>
              <a:t>abc</a:t>
            </a:r>
            <a:r>
              <a:rPr lang="en-GB" altLang="en-SE" dirty="0">
                <a:latin typeface="Consolas" panose="020B0609020204030204" pitchFamily="49" charset="0"/>
              </a:rPr>
              <a:t>"</a:t>
            </a:r>
          </a:p>
          <a:p>
            <a:r>
              <a:rPr lang="en-GB" altLang="en-SE" dirty="0">
                <a:latin typeface="Consolas" panose="020B0609020204030204" pitchFamily="49" charset="0"/>
              </a:rPr>
              <a:t>The characters </a:t>
            </a:r>
            <a:r>
              <a:rPr lang="en-GB" altLang="en-SE" dirty="0" err="1">
                <a:latin typeface="Consolas" panose="020B0609020204030204" pitchFamily="49" charset="0"/>
              </a:rPr>
              <a:t>abc</a:t>
            </a:r>
            <a:r>
              <a:rPr lang="en-GB" altLang="en-SE" dirty="0">
                <a:latin typeface="Consolas" panose="020B0609020204030204" pitchFamily="49" charset="0"/>
              </a:rPr>
              <a:t> in a row "</a:t>
            </a:r>
            <a:r>
              <a:rPr lang="en-GB" altLang="en-SE" dirty="0" err="1">
                <a:latin typeface="Consolas" panose="020B0609020204030204" pitchFamily="49" charset="0"/>
              </a:rPr>
              <a:t>alb</a:t>
            </a:r>
            <a:r>
              <a:rPr lang="en-GB" altLang="en-SE" dirty="0">
                <a:latin typeface="Consolas" panose="020B0609020204030204" pitchFamily="49" charset="0"/>
              </a:rPr>
              <a:t>"</a:t>
            </a:r>
          </a:p>
          <a:p>
            <a:r>
              <a:rPr lang="en-GB" altLang="en-SE" dirty="0">
                <a:latin typeface="Consolas" panose="020B0609020204030204" pitchFamily="49" charset="0"/>
              </a:rPr>
              <a:t>The character a or the</a:t>
            </a:r>
          </a:p>
          <a:p>
            <a:r>
              <a:rPr lang="en-GB" altLang="en-SE" dirty="0">
                <a:latin typeface="Consolas" panose="020B0609020204030204" pitchFamily="49" charset="0"/>
              </a:rPr>
              <a:t>character b</a:t>
            </a:r>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"[0-9]{3}-[0-9]{3}-[0-9]{4}" faculty.html</a:t>
            </a:r>
            <a:endParaRPr lang="en-US" altLang="en-S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375" indent="-231775"/>
            <a:r>
              <a:rPr lang="en-US" altLang="en-SE" dirty="0"/>
              <a:t>text "captured" in </a:t>
            </a:r>
            <a:r>
              <a:rPr lang="en-US" altLang="en-SE" b="1" dirty="0">
                <a:solidFill>
                  <a:srgbClr val="6600CC"/>
                </a:solidFill>
                <a:latin typeface="Consolas" panose="020B0609020204030204" pitchFamily="49" charset="0"/>
              </a:rPr>
              <a:t>()</a:t>
            </a:r>
            <a:r>
              <a:rPr lang="en-US" altLang="en-SE" dirty="0"/>
              <a:t> is given an internal number; </a:t>
            </a:r>
            <a:br>
              <a:rPr lang="en-US" altLang="en-SE" dirty="0"/>
            </a:br>
            <a:r>
              <a:rPr lang="en-US" altLang="en-SE" dirty="0"/>
              <a:t>use </a:t>
            </a:r>
            <a:r>
              <a:rPr lang="en-US" altLang="en-SE" dirty="0">
                <a:latin typeface="Consolas" panose="020B0609020204030204" pitchFamily="49" charset="0"/>
              </a:rPr>
              <a:t>\</a:t>
            </a:r>
            <a:r>
              <a:rPr lang="en-US" altLang="en-SE" b="1" i="1" dirty="0">
                <a:latin typeface="Consolas" panose="020B0609020204030204" pitchFamily="49" charset="0"/>
              </a:rPr>
              <a:t>number</a:t>
            </a:r>
            <a:r>
              <a:rPr lang="en-US" altLang="en-SE" dirty="0"/>
              <a:t> to refer to it elsewhere in the pattern</a:t>
            </a:r>
            <a:endParaRPr lang="en-US" altLang="en-SE" dirty="0">
              <a:latin typeface="Consolas" panose="020B0609020204030204" pitchFamily="49" charset="0"/>
            </a:endParaRPr>
          </a:p>
          <a:p>
            <a:pPr marL="854075" lvl="1"/>
            <a:r>
              <a:rPr lang="en-US" altLang="en-SE" b="1" dirty="0">
                <a:solidFill>
                  <a:srgbClr val="6600CC"/>
                </a:solidFill>
                <a:latin typeface="Consolas" panose="020B0609020204030204" pitchFamily="49" charset="0"/>
              </a:rPr>
              <a:t>\0</a:t>
            </a:r>
            <a:r>
              <a:rPr lang="en-US" altLang="en-SE" dirty="0"/>
              <a:t> is the overall pattern, </a:t>
            </a:r>
          </a:p>
          <a:p>
            <a:pPr marL="854075" lvl="1"/>
            <a:r>
              <a:rPr lang="en-US" altLang="en-SE" b="1" dirty="0">
                <a:solidFill>
                  <a:srgbClr val="6600CC"/>
                </a:solidFill>
                <a:latin typeface="Consolas" panose="020B0609020204030204" pitchFamily="49" charset="0"/>
              </a:rPr>
              <a:t>\1</a:t>
            </a:r>
            <a:r>
              <a:rPr lang="en-US" altLang="en-SE" dirty="0"/>
              <a:t> is the first parenthetical capture, </a:t>
            </a:r>
            <a:r>
              <a:rPr lang="en-US" altLang="en-SE" b="1" dirty="0">
                <a:solidFill>
                  <a:srgbClr val="6600CC"/>
                </a:solidFill>
                <a:latin typeface="Consolas" panose="020B0609020204030204" pitchFamily="49" charset="0"/>
              </a:rPr>
              <a:t>\2</a:t>
            </a:r>
            <a:r>
              <a:rPr lang="en-US" altLang="en-SE" dirty="0"/>
              <a:t> the second, ...</a:t>
            </a:r>
          </a:p>
          <a:p>
            <a:pPr marL="854075" lvl="1"/>
            <a:r>
              <a:rPr lang="en-US" altLang="en-SE" dirty="0">
                <a:solidFill>
                  <a:srgbClr val="404040"/>
                </a:solidFill>
              </a:rPr>
              <a:t>Example: </a:t>
            </a:r>
            <a:r>
              <a:rPr lang="en-US" altLang="en-SE" dirty="0"/>
              <a:t>"A" surrounded by same character: </a:t>
            </a:r>
            <a:r>
              <a:rPr lang="en-US" altLang="en-SE" dirty="0">
                <a:latin typeface="Consolas" panose="020B0609020204030204" pitchFamily="49" charset="0"/>
              </a:rPr>
              <a:t>/(.)A</a:t>
            </a:r>
            <a:r>
              <a:rPr lang="en-US" altLang="en-SE" b="1" dirty="0">
                <a:latin typeface="Consolas" panose="020B0609020204030204" pitchFamily="49" charset="0"/>
              </a:rPr>
              <a:t>\1</a:t>
            </a:r>
            <a:r>
              <a:rPr lang="en-US" altLang="en-SE" dirty="0">
                <a:latin typeface="Consolas" panose="020B0609020204030204" pitchFamily="49" charset="0"/>
              </a:rPr>
              <a:t>/</a:t>
            </a:r>
          </a:p>
          <a:p>
            <a:pPr marL="1143000" lvl="2"/>
            <a:endParaRPr lang="en-US" altLang="en-SE" dirty="0"/>
          </a:p>
          <a:p>
            <a:pPr marL="854075" lvl="1"/>
            <a:r>
              <a:rPr lang="en-US" altLang="en-SE" dirty="0"/>
              <a:t>variations</a:t>
            </a:r>
          </a:p>
          <a:p>
            <a:pPr marL="1143000" lvl="2"/>
            <a:r>
              <a:rPr lang="en-US" altLang="en-SE" dirty="0">
                <a:latin typeface="Consolas" panose="020B0609020204030204" pitchFamily="49" charset="0"/>
              </a:rPr>
              <a:t>(?:</a:t>
            </a:r>
            <a:r>
              <a:rPr lang="en-US" altLang="en-SE" b="1" i="1" dirty="0">
                <a:latin typeface="Consolas" panose="020B0609020204030204" pitchFamily="49" charset="0"/>
              </a:rPr>
              <a:t>text</a:t>
            </a:r>
            <a:r>
              <a:rPr lang="en-US" altLang="en-SE" dirty="0">
                <a:latin typeface="Consolas" panose="020B0609020204030204" pitchFamily="49" charset="0"/>
              </a:rPr>
              <a:t>)</a:t>
            </a:r>
            <a:r>
              <a:rPr lang="en-US" altLang="en-SE" dirty="0"/>
              <a:t>	match </a:t>
            </a:r>
            <a:r>
              <a:rPr lang="en-US" altLang="en-SE" b="1" i="1" dirty="0">
                <a:latin typeface="Consolas" panose="020B0609020204030204" pitchFamily="49" charset="0"/>
              </a:rPr>
              <a:t>text</a:t>
            </a:r>
            <a:r>
              <a:rPr lang="en-US" altLang="en-SE" dirty="0"/>
              <a:t> but don't capture</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preceded by </a:t>
            </a:r>
            <a:r>
              <a:rPr lang="en-US" altLang="en-SE" b="1" i="1" dirty="0">
                <a:latin typeface="Consolas" panose="020B0609020204030204" pitchFamily="49" charset="0"/>
              </a:rPr>
              <a:t>a</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not preceded by </a:t>
            </a:r>
            <a:r>
              <a:rPr lang="en-US" altLang="en-SE" b="1" i="1" dirty="0">
                <a:latin typeface="Consolas" panose="020B0609020204030204" pitchFamily="49" charset="0"/>
              </a:rPr>
              <a:t>a</a:t>
            </a:r>
          </a:p>
          <a:p>
            <a:r>
              <a:rPr lang="en-US" altLang="en-SE" dirty="0"/>
              <a:t>you can use back-references when replacing text:</a:t>
            </a:r>
          </a:p>
          <a:p>
            <a:pPr lvl="1"/>
            <a:r>
              <a:rPr lang="en-US" altLang="en-SE" dirty="0"/>
              <a:t>refer to captures as </a:t>
            </a:r>
            <a:r>
              <a:rPr lang="en-US" altLang="en-SE" b="1" dirty="0">
                <a:solidFill>
                  <a:srgbClr val="6600CC"/>
                </a:solidFill>
                <a:latin typeface="Consolas" panose="020B0609020204030204" pitchFamily="49" charset="0"/>
              </a:rPr>
              <a:t>$</a:t>
            </a:r>
            <a:r>
              <a:rPr lang="en-US" altLang="en-SE" b="1" i="1" dirty="0">
                <a:latin typeface="Consolas" panose="020B0609020204030204" pitchFamily="49" charset="0"/>
              </a:rPr>
              <a:t>number</a:t>
            </a:r>
            <a:r>
              <a:rPr lang="en-US" altLang="en-SE" dirty="0"/>
              <a:t> in the replacement string</a:t>
            </a:r>
          </a:p>
          <a:p>
            <a:pPr lvl="1"/>
            <a:r>
              <a:rPr lang="en-US" altLang="en-SE" dirty="0"/>
              <a:t>Example: to swap a last name with a first name:</a:t>
            </a:r>
            <a:endParaRPr lang="pt-BR" altLang="en-SE" dirty="0">
              <a:latin typeface="Consolas" panose="020B0609020204030204" pitchFamily="49" charset="0"/>
            </a:endParaRPr>
          </a:p>
          <a:p>
            <a:pPr lvl="2"/>
            <a:endParaRPr lang="pt-BR" altLang="en-SE" sz="1200" dirty="0">
              <a:latin typeface="Consolas" panose="020B0609020204030204" pitchFamily="49" charset="0"/>
            </a:endParaRPr>
          </a:p>
          <a:p>
            <a:pPr lvl="1">
              <a:buFont typeface="Wingdings" panose="05000000000000000000" pitchFamily="2" charset="2"/>
              <a:buNone/>
            </a:pPr>
            <a:r>
              <a:rPr lang="pt-BR" altLang="en-SE" sz="2200" dirty="0">
                <a:latin typeface="Consolas" panose="020B0609020204030204" pitchFamily="49" charset="0"/>
              </a:rPr>
              <a:t>	var name = "Durden,    Tyler";</a:t>
            </a:r>
          </a:p>
          <a:p>
            <a:pPr lvl="1">
              <a:buFont typeface="Wingdings" panose="05000000000000000000" pitchFamily="2" charset="2"/>
              <a:buNone/>
            </a:pPr>
            <a:r>
              <a:rPr lang="pt-BR" altLang="en-SE" sz="2200" dirty="0">
                <a:latin typeface="Consolas" panose="020B0609020204030204" pitchFamily="49" charset="0"/>
              </a:rPr>
              <a:t>	name = name.replace(/(\w+),\s+(\w+)/, "$2 $1");</a:t>
            </a:r>
          </a:p>
          <a:p>
            <a:pPr lvl="1">
              <a:buFont typeface="Wingdings" panose="05000000000000000000" pitchFamily="2" charset="2"/>
              <a:buNone/>
            </a:pPr>
            <a:r>
              <a:rPr lang="pt-BR" altLang="en-SE" sz="2200" dirty="0">
                <a:latin typeface="Consolas" panose="020B0609020204030204" pitchFamily="49" charset="0"/>
              </a:rPr>
              <a:t>	</a:t>
            </a:r>
            <a:r>
              <a:rPr lang="pt-BR" altLang="en-SE" sz="2200" dirty="0">
                <a:solidFill>
                  <a:srgbClr val="008000"/>
                </a:solidFill>
                <a:latin typeface="Consolas" panose="020B0609020204030204" pitchFamily="49" charset="0"/>
              </a:rPr>
              <a:t>// "Tyler Durden"</a:t>
            </a:r>
          </a:p>
          <a:p>
            <a:pPr lvl="1">
              <a:buFont typeface="Wingdings" panose="05000000000000000000" pitchFamily="2" charset="2"/>
              <a:buNone/>
            </a:pPr>
            <a:endParaRPr lang="pt-BR" altLang="en-SE" sz="2200" dirty="0">
              <a:solidFill>
                <a:srgbClr val="008000"/>
              </a:solidFill>
              <a:latin typeface="Consolas" panose="020B0609020204030204" pitchFamily="49" charset="0"/>
            </a:endParaRPr>
          </a:p>
          <a:p>
            <a:pPr lvl="2"/>
            <a:endParaRPr lang="pt-BR" altLang="en-SE" sz="1200" dirty="0">
              <a:latin typeface="Consolas" panose="020B0609020204030204" pitchFamily="49" charset="0"/>
            </a:endParaRPr>
          </a:p>
          <a:p>
            <a:pPr lvl="2"/>
            <a:r>
              <a:rPr lang="en-US" altLang="en-SE" i="1" dirty="0"/>
              <a:t>Exercise </a:t>
            </a:r>
            <a:r>
              <a:rPr lang="en-US" altLang="en-SE" dirty="0"/>
              <a:t>: Reformat phone numbers from 206-685-2181 format to (206) 685.2181 format.</a:t>
            </a:r>
          </a:p>
          <a:p>
            <a:endParaRPr lang="en-US" altLang="en-SE" dirty="0"/>
          </a:p>
          <a:p>
            <a:pPr lvl="1"/>
            <a:endParaRPr lang="en-US" altLang="en-SE" b="1" i="1" dirty="0">
              <a:latin typeface="Consolas" panose="020B0609020204030204" pitchFamily="49" charset="0"/>
            </a:endParaRPr>
          </a:p>
          <a:p>
            <a:pPr marL="460375" indent="-231775">
              <a:buFontTx/>
              <a:buNone/>
            </a:pPr>
            <a:endParaRPr lang="en-US" alt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17</a:t>
            </a:fld>
            <a:endParaRPr lang="en-US"/>
          </a:p>
        </p:txBody>
      </p:sp>
    </p:spTree>
    <p:extLst>
      <p:ext uri="{BB962C8B-B14F-4D97-AF65-F5344CB8AC3E}">
        <p14:creationId xmlns:p14="http://schemas.microsoft.com/office/powerpoint/2010/main" val="21722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endParaRPr lang="en-US" dirty="0"/>
          </a:p>
        </p:txBody>
      </p:sp>
      <p:sp>
        <p:nvSpPr>
          <p:cNvPr id="4" name="Slide Number Placeholder 3"/>
          <p:cNvSpPr>
            <a:spLocks noGrp="1"/>
          </p:cNvSpPr>
          <p:nvPr>
            <p:ph type="sldNum" sz="quarter" idx="5"/>
          </p:nvPr>
        </p:nvSpPr>
        <p:spPr/>
        <p:txBody>
          <a:bodyPr/>
          <a:lstStyle/>
          <a:p>
            <a:fld id="{D1E15405-4035-CE49-BC40-DA4BE7098E7F}" type="slidenum">
              <a:rPr lang="en-US" smtClean="0"/>
              <a:t>21</a:t>
            </a:fld>
            <a:endParaRPr lang="en-US"/>
          </a:p>
        </p:txBody>
      </p:sp>
    </p:spTree>
    <p:extLst>
      <p:ext uri="{BB962C8B-B14F-4D97-AF65-F5344CB8AC3E}">
        <p14:creationId xmlns:p14="http://schemas.microsoft.com/office/powerpoint/2010/main" val="191622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522171"/>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86800" y="6514522"/>
            <a:ext cx="4572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5315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8"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7" Type="http://schemas.openxmlformats.org/officeDocument/2006/relationships/customXml" Target="../ink/ink5.xml"/><Relationship Id="rId2" Type="http://schemas.openxmlformats.org/officeDocument/2006/relationships/customXml" Target="../ink/ink2.xml"/><Relationship Id="rId16" Type="http://schemas.openxmlformats.org/officeDocument/2006/relationships/customXml" Target="../ink/ink4.xml"/><Relationship Id="rId1" Type="http://schemas.openxmlformats.org/officeDocument/2006/relationships/slideLayout" Target="../slideLayouts/slideLayout2.xml"/><Relationship Id="rId15" Type="http://schemas.openxmlformats.org/officeDocument/2006/relationships/customXml" Target="../ink/ink3.xml"/><Relationship Id="rId1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4</a:t>
            </a:r>
            <a:br>
              <a:rPr lang="en-US" altLang="zh-CN" dirty="0">
                <a:solidFill>
                  <a:schemeClr val="accent1"/>
                </a:solidFill>
              </a:rPr>
            </a:br>
            <a:r>
              <a:rPr lang="en-US" altLang="zh-CN" dirty="0"/>
              <a:t>String in 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 number of words in a string</a:t>
            </a:r>
          </a:p>
        </p:txBody>
      </p:sp>
      <p:sp>
        <p:nvSpPr>
          <p:cNvPr id="5" name="Rectangle 4"/>
          <p:cNvSpPr/>
          <p:nvPr/>
        </p:nvSpPr>
        <p:spPr>
          <a:xfrm>
            <a:off x="483292" y="1078432"/>
            <a:ext cx="7969827" cy="646331"/>
          </a:xfrm>
          <a:prstGeom prst="rect">
            <a:avLst/>
          </a:prstGeom>
          <a:solidFill>
            <a:srgbClr val="E6A20E"/>
          </a:solidFill>
        </p:spPr>
        <p:txBody>
          <a:bodyPr wrap="square">
            <a:spAutoFit/>
          </a:bodyPr>
          <a:lstStyle/>
          <a:p>
            <a:r>
              <a:rPr lang="en-US" altLang="zh-CN" dirty="0">
                <a:latin typeface="Arial"/>
                <a:cs typeface="Arial"/>
              </a:rPr>
              <a:t>Use</a:t>
            </a:r>
            <a:r>
              <a:rPr lang="zh-CN" altLang="en-US" dirty="0">
                <a:latin typeface="Arial"/>
                <a:cs typeface="Arial"/>
              </a:rPr>
              <a:t> </a:t>
            </a:r>
            <a:r>
              <a:rPr lang="en-US" altLang="zh-CN" dirty="0">
                <a:latin typeface="Arial"/>
                <a:cs typeface="Arial"/>
              </a:rPr>
              <a:t>String</a:t>
            </a:r>
            <a:r>
              <a:rPr lang="zh-CN" altLang="en-US" dirty="0">
                <a:latin typeface="Arial"/>
                <a:cs typeface="Arial"/>
              </a:rPr>
              <a:t> </a:t>
            </a:r>
            <a:r>
              <a:rPr lang="en-US" altLang="zh-CN" dirty="0">
                <a:latin typeface="Arial"/>
                <a:cs typeface="Arial"/>
              </a:rPr>
              <a:t>method</a:t>
            </a:r>
            <a:r>
              <a:rPr lang="zh-CN" altLang="en-US" dirty="0">
                <a:latin typeface="Arial"/>
                <a:cs typeface="Arial"/>
              </a:rPr>
              <a:t> </a:t>
            </a:r>
            <a:r>
              <a:rPr lang="en-US" dirty="0">
                <a:solidFill>
                  <a:schemeClr val="accent1"/>
                </a:solidFill>
                <a:latin typeface="Courier"/>
                <a:cs typeface="Courier"/>
              </a:rPr>
              <a:t>spli</a:t>
            </a:r>
            <a:r>
              <a:rPr lang="en-US" altLang="zh-CN" dirty="0">
                <a:solidFill>
                  <a:schemeClr val="accent1"/>
                </a:solidFill>
                <a:latin typeface="Courier"/>
                <a:cs typeface="Courier"/>
              </a:rPr>
              <a:t>t(String</a:t>
            </a:r>
            <a:r>
              <a:rPr lang="zh-CN" altLang="en-US" dirty="0">
                <a:solidFill>
                  <a:schemeClr val="accent1"/>
                </a:solidFill>
                <a:latin typeface="Courier"/>
                <a:cs typeface="Courier"/>
              </a:rPr>
              <a:t> </a:t>
            </a:r>
            <a:r>
              <a:rPr lang="en-US" altLang="zh-CN" dirty="0">
                <a:solidFill>
                  <a:schemeClr val="accent1"/>
                </a:solidFill>
                <a:latin typeface="Courier"/>
                <a:cs typeface="Courier"/>
              </a:rPr>
              <a:t>regex)</a:t>
            </a:r>
            <a:r>
              <a:rPr lang="zh-CN" altLang="en-US" dirty="0">
                <a:latin typeface="Arial"/>
                <a:cs typeface="Arial"/>
              </a:rPr>
              <a:t> </a:t>
            </a:r>
            <a:r>
              <a:rPr lang="en-US" dirty="0">
                <a:latin typeface="Arial"/>
                <a:cs typeface="Arial"/>
              </a:rPr>
              <a:t>to</a:t>
            </a:r>
            <a:r>
              <a:rPr lang="zh-CN" altLang="en-US" dirty="0">
                <a:latin typeface="Arial"/>
                <a:cs typeface="Arial"/>
              </a:rPr>
              <a:t> </a:t>
            </a:r>
            <a:r>
              <a:rPr lang="en-US" dirty="0">
                <a:latin typeface="Arial"/>
                <a:cs typeface="Arial"/>
              </a:rPr>
              <a:t>split apart the String into separate words, where regex stands for regular expression. </a:t>
            </a:r>
          </a:p>
        </p:txBody>
      </p:sp>
      <p:sp>
        <p:nvSpPr>
          <p:cNvPr id="6" name="Rectangle 5"/>
          <p:cNvSpPr/>
          <p:nvPr/>
        </p:nvSpPr>
        <p:spPr>
          <a:xfrm>
            <a:off x="483293" y="1897062"/>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Hello, hello?"</a:t>
            </a:r>
            <a:r>
              <a:rPr lang="en-US" sz="1400" dirty="0">
                <a:latin typeface="Menlo Bold"/>
                <a:cs typeface="Menlo Bold"/>
              </a:rPr>
              <a:t>;</a:t>
            </a: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p>
        </p:txBody>
      </p:sp>
      <p:sp>
        <p:nvSpPr>
          <p:cNvPr id="8" name="Rectangle 7"/>
          <p:cNvSpPr/>
          <p:nvPr/>
        </p:nvSpPr>
        <p:spPr>
          <a:xfrm>
            <a:off x="1422158" y="2556974"/>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600768" y="2522137"/>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10" name="Rectangle 9"/>
          <p:cNvSpPr/>
          <p:nvPr/>
        </p:nvSpPr>
        <p:spPr>
          <a:xfrm>
            <a:off x="3400823" y="2522137"/>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11" name="Rectangle 10"/>
          <p:cNvSpPr/>
          <p:nvPr/>
        </p:nvSpPr>
        <p:spPr>
          <a:xfrm>
            <a:off x="4244369" y="2522137"/>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12" name="Rectangle 11"/>
          <p:cNvSpPr/>
          <p:nvPr/>
        </p:nvSpPr>
        <p:spPr>
          <a:xfrm>
            <a:off x="5166561" y="2522141"/>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13" name="Rectangle 12"/>
          <p:cNvSpPr/>
          <p:nvPr/>
        </p:nvSpPr>
        <p:spPr>
          <a:xfrm>
            <a:off x="5958098" y="2522144"/>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14" name="Rectangle 13"/>
          <p:cNvSpPr/>
          <p:nvPr/>
        </p:nvSpPr>
        <p:spPr>
          <a:xfrm>
            <a:off x="7157637" y="2522137"/>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15" name="TextBox 14"/>
          <p:cNvSpPr txBox="1"/>
          <p:nvPr/>
        </p:nvSpPr>
        <p:spPr>
          <a:xfrm>
            <a:off x="483293" y="2565673"/>
            <a:ext cx="877276" cy="369332"/>
          </a:xfrm>
          <a:prstGeom prst="rect">
            <a:avLst/>
          </a:prstGeom>
          <a:noFill/>
        </p:spPr>
        <p:txBody>
          <a:bodyPr wrap="none" rtlCol="0">
            <a:spAutoFit/>
          </a:bodyPr>
          <a:lstStyle/>
          <a:p>
            <a:r>
              <a:rPr lang="en-US" dirty="0">
                <a:latin typeface="Courier"/>
                <a:cs typeface="Courier"/>
              </a:rPr>
              <a:t>words</a:t>
            </a:r>
          </a:p>
        </p:txBody>
      </p:sp>
      <p:cxnSp>
        <p:nvCxnSpPr>
          <p:cNvPr id="17" name="Straight Arrow Connector 16"/>
          <p:cNvCxnSpPr>
            <a:endCxn id="9" idx="1"/>
          </p:cNvCxnSpPr>
          <p:nvPr/>
        </p:nvCxnSpPr>
        <p:spPr>
          <a:xfrm>
            <a:off x="1652660" y="2787453"/>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3DE4D78D-CDFA-BB64-4DE8-32111D09FDE1}"/>
              </a:ext>
            </a:extLst>
          </p:cNvPr>
          <p:cNvGrpSpPr/>
          <p:nvPr/>
        </p:nvGrpSpPr>
        <p:grpSpPr>
          <a:xfrm>
            <a:off x="335281" y="3046499"/>
            <a:ext cx="8441029" cy="1767908"/>
            <a:chOff x="335281" y="3046499"/>
            <a:chExt cx="8441029" cy="1767908"/>
          </a:xfrm>
        </p:grpSpPr>
        <p:sp>
          <p:nvSpPr>
            <p:cNvPr id="19" name="Rectangle 18"/>
            <p:cNvSpPr/>
            <p:nvPr/>
          </p:nvSpPr>
          <p:spPr>
            <a:xfrm>
              <a:off x="483294" y="3641228"/>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endParaRPr lang="en-US" sz="1400" dirty="0">
                <a:latin typeface="Menlo Bold"/>
                <a:cs typeface="Menlo Bold"/>
              </a:endParaRPr>
            </a:p>
          </p:txBody>
        </p:sp>
        <p:sp>
          <p:nvSpPr>
            <p:cNvPr id="20" name="Rectangle 19"/>
            <p:cNvSpPr/>
            <p:nvPr/>
          </p:nvSpPr>
          <p:spPr>
            <a:xfrm>
              <a:off x="1422159" y="4318605"/>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2583373" y="4283768"/>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22" name="Rectangle 21"/>
            <p:cNvSpPr/>
            <p:nvPr/>
          </p:nvSpPr>
          <p:spPr>
            <a:xfrm>
              <a:off x="3383428" y="4283768"/>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23" name="Rectangle 22"/>
            <p:cNvSpPr/>
            <p:nvPr/>
          </p:nvSpPr>
          <p:spPr>
            <a:xfrm>
              <a:off x="4226974" y="4283768"/>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24" name="Rectangle 23"/>
            <p:cNvSpPr/>
            <p:nvPr/>
          </p:nvSpPr>
          <p:spPr>
            <a:xfrm>
              <a:off x="5149166" y="4283772"/>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25" name="Rectangle 24"/>
            <p:cNvSpPr/>
            <p:nvPr/>
          </p:nvSpPr>
          <p:spPr>
            <a:xfrm>
              <a:off x="6410395" y="4283775"/>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26" name="Rectangle 25"/>
            <p:cNvSpPr/>
            <p:nvPr/>
          </p:nvSpPr>
          <p:spPr>
            <a:xfrm>
              <a:off x="7609934" y="4283768"/>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27" name="TextBox 26"/>
            <p:cNvSpPr txBox="1"/>
            <p:nvPr/>
          </p:nvSpPr>
          <p:spPr>
            <a:xfrm>
              <a:off x="483294" y="4327304"/>
              <a:ext cx="877276" cy="369332"/>
            </a:xfrm>
            <a:prstGeom prst="rect">
              <a:avLst/>
            </a:prstGeom>
            <a:noFill/>
          </p:spPr>
          <p:txBody>
            <a:bodyPr wrap="none" rtlCol="0">
              <a:spAutoFit/>
            </a:bodyPr>
            <a:lstStyle/>
            <a:p>
              <a:r>
                <a:rPr lang="en-US" dirty="0">
                  <a:latin typeface="Courier"/>
                  <a:cs typeface="Courier"/>
                </a:rPr>
                <a:t>words</a:t>
              </a:r>
            </a:p>
          </p:txBody>
        </p:sp>
        <p:cxnSp>
          <p:nvCxnSpPr>
            <p:cNvPr id="28" name="Straight Arrow Connector 27"/>
            <p:cNvCxnSpPr>
              <a:endCxn id="21" idx="1"/>
            </p:cNvCxnSpPr>
            <p:nvPr/>
          </p:nvCxnSpPr>
          <p:spPr>
            <a:xfrm>
              <a:off x="1652660" y="4549084"/>
              <a:ext cx="930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35281" y="3046499"/>
              <a:ext cx="8351520" cy="523220"/>
            </a:xfrm>
            <a:prstGeom prst="rect">
              <a:avLst/>
            </a:prstGeom>
          </p:spPr>
          <p:txBody>
            <a:bodyPr wrap="square">
              <a:spAutoFit/>
            </a:bodyPr>
            <a:lstStyle/>
            <a:p>
              <a:r>
                <a:rPr lang="en-GB" altLang="zh-CN" sz="1400" dirty="0">
                  <a:solidFill>
                    <a:schemeClr val="accent6"/>
                  </a:solidFill>
                  <a:latin typeface="Arial"/>
                  <a:cs typeface="Arial"/>
                </a:rPr>
                <a:t>I</a:t>
              </a:r>
              <a:r>
                <a:rPr lang="en-US" altLang="zh-CN" sz="1400" dirty="0">
                  <a:solidFill>
                    <a:schemeClr val="accent6"/>
                  </a:solidFill>
                  <a:latin typeface="Arial"/>
                  <a:cs typeface="Arial"/>
                </a:rPr>
                <a:t>f</a:t>
              </a:r>
              <a:r>
                <a:rPr lang="zh-CN" altLang="en-US" sz="1400" dirty="0">
                  <a:solidFill>
                    <a:schemeClr val="accent6"/>
                  </a:solidFill>
                  <a:latin typeface="Arial"/>
                  <a:cs typeface="Arial"/>
                </a:rPr>
                <a:t> </a:t>
              </a:r>
              <a:r>
                <a:rPr lang="en-US" altLang="zh-CN" sz="1400" dirty="0">
                  <a:solidFill>
                    <a:schemeClr val="accent6"/>
                  </a:solidFill>
                  <a:latin typeface="Arial"/>
                  <a:cs typeface="Arial"/>
                </a:rPr>
                <a:t>we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have 2 spaces in front of Hello, then the results include an extra space. </a:t>
              </a:r>
              <a:r>
                <a:rPr lang="en-US" sz="1400" dirty="0">
                  <a:solidFill>
                    <a:schemeClr val="accent6"/>
                  </a:solidFill>
                  <a:latin typeface="Arial"/>
                  <a:cs typeface="Arial"/>
                </a:rPr>
                <a:t>This is not desirable, </a:t>
              </a:r>
            </a:p>
            <a:p>
              <a:r>
                <a:rPr lang="en-US" sz="1400" dirty="0">
                  <a:solidFill>
                    <a:schemeClr val="accent6"/>
                  </a:solidFill>
                  <a:latin typeface="Arial"/>
                  <a:cs typeface="Arial"/>
                </a:rPr>
                <a:t>as we want the result to contain the 6 words only regardless of how many spaces are in-between words.</a:t>
              </a:r>
            </a:p>
          </p:txBody>
        </p:sp>
        <p:cxnSp>
          <p:nvCxnSpPr>
            <p:cNvPr id="32" name="Straight Arrow Connector 31"/>
            <p:cNvCxnSpPr/>
            <p:nvPr/>
          </p:nvCxnSpPr>
          <p:spPr>
            <a:xfrm flipH="1">
              <a:off x="2896417" y="3455159"/>
              <a:ext cx="182663" cy="231913"/>
            </a:xfrm>
            <a:prstGeom prst="straightConnector1">
              <a:avLst/>
            </a:prstGeom>
            <a:ln>
              <a:solidFill>
                <a:srgbClr val="F79646"/>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940702" y="4283768"/>
              <a:ext cx="469692" cy="530632"/>
            </a:xfrm>
            <a:prstGeom prst="rect">
              <a:avLst/>
            </a:prstGeom>
            <a:ln>
              <a:solidFill>
                <a:srgbClr val="F7964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79646"/>
                  </a:solidFill>
                  <a:latin typeface="Courier"/>
                  <a:cs typeface="Courier"/>
                </a:rPr>
                <a:t>“”</a:t>
              </a:r>
            </a:p>
          </p:txBody>
        </p:sp>
      </p:grpSp>
      <p:sp>
        <p:nvSpPr>
          <p:cNvPr id="3" name="Slide Number Placeholder 5">
            <a:extLst>
              <a:ext uri="{FF2B5EF4-FFF2-40B4-BE49-F238E27FC236}">
                <a16:creationId xmlns:a16="http://schemas.microsoft.com/office/drawing/2014/main" id="{1402E603-D205-102C-6D65-81E94994EAB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10</a:t>
            </a:fld>
            <a:endParaRPr lang="en-US"/>
          </a:p>
        </p:txBody>
      </p:sp>
      <p:grpSp>
        <p:nvGrpSpPr>
          <p:cNvPr id="63" name="Group 62">
            <a:extLst>
              <a:ext uri="{FF2B5EF4-FFF2-40B4-BE49-F238E27FC236}">
                <a16:creationId xmlns:a16="http://schemas.microsoft.com/office/drawing/2014/main" id="{37CBAF2A-2990-0C17-9B93-FF2105D75151}"/>
              </a:ext>
            </a:extLst>
          </p:cNvPr>
          <p:cNvGrpSpPr/>
          <p:nvPr/>
        </p:nvGrpSpPr>
        <p:grpSpPr>
          <a:xfrm>
            <a:off x="457200" y="4887339"/>
            <a:ext cx="7858117" cy="1437355"/>
            <a:chOff x="457200" y="4887339"/>
            <a:chExt cx="7858117" cy="1437355"/>
          </a:xfrm>
        </p:grpSpPr>
        <p:sp>
          <p:nvSpPr>
            <p:cNvPr id="4" name="Rectangle 3">
              <a:extLst>
                <a:ext uri="{FF2B5EF4-FFF2-40B4-BE49-F238E27FC236}">
                  <a16:creationId xmlns:a16="http://schemas.microsoft.com/office/drawing/2014/main" id="{3F931086-5F9B-2959-ADF1-1D767C6065DE}"/>
                </a:ext>
              </a:extLst>
            </p:cNvPr>
            <p:cNvSpPr/>
            <p:nvPr/>
          </p:nvSpPr>
          <p:spPr>
            <a:xfrm>
              <a:off x="457200" y="5194199"/>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err="1">
                  <a:solidFill>
                    <a:srgbClr val="000000"/>
                  </a:solidFill>
                  <a:latin typeface="Menlo Bold"/>
                  <a:cs typeface="Menlo Bold"/>
                </a:rPr>
                <a:t>text.split</a:t>
              </a:r>
              <a:r>
                <a:rPr lang="en-US" altLang="zh-CN" sz="1400" dirty="0">
                  <a:solidFill>
                    <a:srgbClr val="000000"/>
                  </a:solidFill>
                  <a:latin typeface="Menlo Bold"/>
                  <a:cs typeface="Menlo Bold"/>
                </a:rPr>
                <a:t>(</a:t>
              </a:r>
              <a:r>
                <a:rPr lang="en-US" sz="1400" dirty="0">
                  <a:solidFill>
                    <a:srgbClr val="0000FF"/>
                  </a:solidFill>
                  <a:latin typeface="Menlo Bold"/>
                  <a:cs typeface="Menlo Bold"/>
                </a:rPr>
                <a:t>" </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t>
              </a:r>
              <a:r>
                <a:rPr lang="en-GB" sz="1400" dirty="0">
                  <a:solidFill>
                    <a:srgbClr val="000000"/>
                  </a:solidFill>
                  <a:latin typeface="Menlo Bold"/>
                  <a:cs typeface="Menlo Bold"/>
                </a:rPr>
                <a:t>1 or more spaces in a row </a:t>
              </a:r>
              <a:r>
                <a:rPr lang="en-US" sz="1400" dirty="0">
                  <a:solidFill>
                    <a:srgbClr val="000000"/>
                  </a:solidFill>
                  <a:latin typeface="Menlo Bold"/>
                  <a:cs typeface="Menlo Bold"/>
                </a:rPr>
                <a:t> </a:t>
              </a:r>
              <a:endParaRPr lang="en-US" sz="1400" dirty="0">
                <a:latin typeface="Menlo Bold"/>
                <a:cs typeface="Menlo Bold"/>
              </a:endParaRPr>
            </a:p>
          </p:txBody>
        </p:sp>
        <p:sp>
          <p:nvSpPr>
            <p:cNvPr id="43" name="Rectangle 42">
              <a:extLst>
                <a:ext uri="{FF2B5EF4-FFF2-40B4-BE49-F238E27FC236}">
                  <a16:creationId xmlns:a16="http://schemas.microsoft.com/office/drawing/2014/main" id="{CAE30A52-5126-0177-FDFD-FCF925457C4F}"/>
                </a:ext>
              </a:extLst>
            </p:cNvPr>
            <p:cNvSpPr/>
            <p:nvPr/>
          </p:nvSpPr>
          <p:spPr>
            <a:xfrm>
              <a:off x="1413462" y="5828892"/>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4AD6FF14-6E03-8DCD-03D3-FE4A6CA5988D}"/>
                </a:ext>
              </a:extLst>
            </p:cNvPr>
            <p:cNvSpPr/>
            <p:nvPr/>
          </p:nvSpPr>
          <p:spPr>
            <a:xfrm>
              <a:off x="2592072" y="5794055"/>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45" name="Rectangle 44">
              <a:extLst>
                <a:ext uri="{FF2B5EF4-FFF2-40B4-BE49-F238E27FC236}">
                  <a16:creationId xmlns:a16="http://schemas.microsoft.com/office/drawing/2014/main" id="{7B2156E1-B936-A820-EE2D-3B9284BD142A}"/>
                </a:ext>
              </a:extLst>
            </p:cNvPr>
            <p:cNvSpPr/>
            <p:nvPr/>
          </p:nvSpPr>
          <p:spPr>
            <a:xfrm>
              <a:off x="3392127" y="5794055"/>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46" name="Rectangle 45">
              <a:extLst>
                <a:ext uri="{FF2B5EF4-FFF2-40B4-BE49-F238E27FC236}">
                  <a16:creationId xmlns:a16="http://schemas.microsoft.com/office/drawing/2014/main" id="{468F2986-73AC-64C4-BBDA-60BB5C947D68}"/>
                </a:ext>
              </a:extLst>
            </p:cNvPr>
            <p:cNvSpPr/>
            <p:nvPr/>
          </p:nvSpPr>
          <p:spPr>
            <a:xfrm>
              <a:off x="4235673" y="5794055"/>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47" name="Rectangle 46">
              <a:extLst>
                <a:ext uri="{FF2B5EF4-FFF2-40B4-BE49-F238E27FC236}">
                  <a16:creationId xmlns:a16="http://schemas.microsoft.com/office/drawing/2014/main" id="{F1674F8A-6B38-CC0D-4C60-748488410C11}"/>
                </a:ext>
              </a:extLst>
            </p:cNvPr>
            <p:cNvSpPr/>
            <p:nvPr/>
          </p:nvSpPr>
          <p:spPr>
            <a:xfrm>
              <a:off x="5157865" y="5794059"/>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48" name="Rectangle 47">
              <a:extLst>
                <a:ext uri="{FF2B5EF4-FFF2-40B4-BE49-F238E27FC236}">
                  <a16:creationId xmlns:a16="http://schemas.microsoft.com/office/drawing/2014/main" id="{B8ADC664-8B12-FE84-64D1-AF3461EDA40E}"/>
                </a:ext>
              </a:extLst>
            </p:cNvPr>
            <p:cNvSpPr/>
            <p:nvPr/>
          </p:nvSpPr>
          <p:spPr>
            <a:xfrm>
              <a:off x="5949402" y="5794062"/>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49" name="Rectangle 48">
              <a:extLst>
                <a:ext uri="{FF2B5EF4-FFF2-40B4-BE49-F238E27FC236}">
                  <a16:creationId xmlns:a16="http://schemas.microsoft.com/office/drawing/2014/main" id="{3A455C23-B651-B4DD-CE17-56584FC62B2D}"/>
                </a:ext>
              </a:extLst>
            </p:cNvPr>
            <p:cNvSpPr/>
            <p:nvPr/>
          </p:nvSpPr>
          <p:spPr>
            <a:xfrm>
              <a:off x="7148941" y="5794055"/>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50" name="TextBox 49">
              <a:extLst>
                <a:ext uri="{FF2B5EF4-FFF2-40B4-BE49-F238E27FC236}">
                  <a16:creationId xmlns:a16="http://schemas.microsoft.com/office/drawing/2014/main" id="{A38522B8-0FE3-15F1-7C26-227FB1B3286D}"/>
                </a:ext>
              </a:extLst>
            </p:cNvPr>
            <p:cNvSpPr txBox="1"/>
            <p:nvPr/>
          </p:nvSpPr>
          <p:spPr>
            <a:xfrm>
              <a:off x="474597" y="5837591"/>
              <a:ext cx="877276" cy="369332"/>
            </a:xfrm>
            <a:prstGeom prst="rect">
              <a:avLst/>
            </a:prstGeom>
            <a:noFill/>
          </p:spPr>
          <p:txBody>
            <a:bodyPr wrap="none" rtlCol="0">
              <a:spAutoFit/>
            </a:bodyPr>
            <a:lstStyle/>
            <a:p>
              <a:r>
                <a:rPr lang="en-US" dirty="0">
                  <a:latin typeface="Courier"/>
                  <a:cs typeface="Courier"/>
                </a:rPr>
                <a:t>words</a:t>
              </a:r>
            </a:p>
          </p:txBody>
        </p:sp>
        <p:cxnSp>
          <p:nvCxnSpPr>
            <p:cNvPr id="51" name="Straight Arrow Connector 50">
              <a:extLst>
                <a:ext uri="{FF2B5EF4-FFF2-40B4-BE49-F238E27FC236}">
                  <a16:creationId xmlns:a16="http://schemas.microsoft.com/office/drawing/2014/main" id="{F9618747-9C87-7724-6F88-C1FAA2620469}"/>
                </a:ext>
              </a:extLst>
            </p:cNvPr>
            <p:cNvCxnSpPr>
              <a:endCxn id="44" idx="1"/>
            </p:cNvCxnSpPr>
            <p:nvPr/>
          </p:nvCxnSpPr>
          <p:spPr>
            <a:xfrm>
              <a:off x="1643964" y="6059371"/>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C3187AF4-9999-DE98-8DAA-4E6A74711D6D}"/>
                </a:ext>
              </a:extLst>
            </p:cNvPr>
            <p:cNvSpPr/>
            <p:nvPr/>
          </p:nvSpPr>
          <p:spPr>
            <a:xfrm>
              <a:off x="474596" y="4887339"/>
              <a:ext cx="5590923" cy="307777"/>
            </a:xfrm>
            <a:prstGeom prst="rect">
              <a:avLst/>
            </a:prstGeom>
          </p:spPr>
          <p:txBody>
            <a:bodyPr wrap="square">
              <a:spAutoFit/>
            </a:bodyPr>
            <a:lstStyle/>
            <a:p>
              <a:r>
                <a:rPr lang="en-US" sz="1400" dirty="0">
                  <a:solidFill>
                    <a:schemeClr val="accent6"/>
                  </a:solidFill>
                  <a:latin typeface="Arial"/>
                  <a:cs typeface="Arial"/>
                </a:rPr>
                <a:t>This can be accomplished by using regex " </a:t>
              </a:r>
              <a:r>
                <a:rPr lang="en-US" altLang="zh-CN" sz="1400" dirty="0">
                  <a:solidFill>
                    <a:schemeClr val="accent6"/>
                  </a:solidFill>
                  <a:latin typeface="Arial"/>
                  <a:cs typeface="Arial"/>
                </a:rPr>
                <a:t>+</a:t>
              </a:r>
              <a:r>
                <a:rPr lang="en-US" sz="1400" dirty="0">
                  <a:solidFill>
                    <a:schemeClr val="accent6"/>
                  </a:solidFill>
                  <a:latin typeface="Arial"/>
                  <a:cs typeface="Arial"/>
                </a:rPr>
                <a:t>“ (space followed by +) </a:t>
              </a:r>
            </a:p>
          </p:txBody>
        </p:sp>
      </p:grpSp>
    </p:spTree>
    <p:extLst>
      <p:ext uri="{BB962C8B-B14F-4D97-AF65-F5344CB8AC3E}">
        <p14:creationId xmlns:p14="http://schemas.microsoft.com/office/powerpoint/2010/main" val="53925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dissolv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dissolv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BB3CC133-3A75-DB2D-DA4B-35A5A9B74156}"/>
              </a:ext>
            </a:extLst>
          </p:cNvPr>
          <p:cNvSpPr>
            <a:spLocks noGrp="1" noChangeArrowheads="1"/>
          </p:cNvSpPr>
          <p:nvPr>
            <p:ph type="title" idx="4294967295"/>
          </p:nvPr>
        </p:nvSpPr>
        <p:spPr/>
        <p:txBody>
          <a:bodyPr>
            <a:normAutofit fontScale="90000"/>
          </a:bodyPr>
          <a:lstStyle/>
          <a:p>
            <a:r>
              <a:rPr lang="en-US" dirty="0"/>
              <a:t>Introduction to Regular Expressions (Regex)</a:t>
            </a:r>
            <a:endParaRPr lang="en-US" altLang="en-SE" dirty="0"/>
          </a:p>
        </p:txBody>
      </p:sp>
      <p:sp>
        <p:nvSpPr>
          <p:cNvPr id="975875" name="Rectangle 3">
            <a:extLst>
              <a:ext uri="{FF2B5EF4-FFF2-40B4-BE49-F238E27FC236}">
                <a16:creationId xmlns:a16="http://schemas.microsoft.com/office/drawing/2014/main" id="{B366CEA8-FAD1-6B8D-D4BB-97BE01AF5028}"/>
              </a:ext>
            </a:extLst>
          </p:cNvPr>
          <p:cNvSpPr>
            <a:spLocks noGrp="1" noChangeArrowheads="1"/>
          </p:cNvSpPr>
          <p:nvPr>
            <p:ph type="body" idx="4294967295"/>
          </p:nvPr>
        </p:nvSpPr>
        <p:spPr>
          <a:xfrm>
            <a:off x="457200" y="1199536"/>
            <a:ext cx="8229600" cy="3075764"/>
          </a:xfrm>
        </p:spPr>
        <p:txBody>
          <a:bodyPr>
            <a:normAutofit/>
          </a:bodyPr>
          <a:lstStyle/>
          <a:p>
            <a:pPr marL="460375" indent="-231775"/>
            <a:r>
              <a:rPr lang="en-US" altLang="en-SE" b="1" dirty="0"/>
              <a:t>Regular expression </a:t>
            </a:r>
            <a:r>
              <a:rPr lang="en-US" altLang="en-SE" dirty="0"/>
              <a:t>("regex"): describes a pattern of text</a:t>
            </a:r>
          </a:p>
          <a:p>
            <a:pPr marL="854075" lvl="1"/>
            <a:r>
              <a:rPr lang="en-US" altLang="en-SE" dirty="0"/>
              <a:t>can test whether a string matches the expr's pattern</a:t>
            </a:r>
          </a:p>
          <a:p>
            <a:pPr marL="854075" lvl="1"/>
            <a:r>
              <a:rPr lang="en-US" altLang="en-SE" dirty="0"/>
              <a:t>can use a regex to search/replace characters in a string</a:t>
            </a:r>
          </a:p>
          <a:p>
            <a:pPr marL="460375" indent="-231775"/>
            <a:r>
              <a:rPr lang="en-US" altLang="en-SE" dirty="0"/>
              <a:t>Regular expressions occur in many places:</a:t>
            </a:r>
          </a:p>
          <a:p>
            <a:pPr marL="854075" lvl="1"/>
            <a:r>
              <a:rPr lang="en-US" altLang="en-SE" dirty="0"/>
              <a:t>text editors (</a:t>
            </a:r>
            <a:r>
              <a:rPr lang="en-US" altLang="en-SE" dirty="0" err="1"/>
              <a:t>TextPad</a:t>
            </a:r>
            <a:r>
              <a:rPr lang="en-US" altLang="en-SE" dirty="0"/>
              <a:t>) allow regexes in search/replace</a:t>
            </a:r>
          </a:p>
          <a:p>
            <a:pPr marL="854075" lvl="1"/>
            <a:r>
              <a:rPr lang="en-US" altLang="en-SE" dirty="0"/>
              <a:t>Unix/Linux/Mac shell commands (</a:t>
            </a:r>
            <a:r>
              <a:rPr lang="en-US" altLang="en-SE" dirty="0">
                <a:latin typeface="Consolas" panose="020B0609020204030204" pitchFamily="49" charset="0"/>
              </a:rPr>
              <a:t>grep</a:t>
            </a:r>
            <a:r>
              <a:rPr lang="en-US" altLang="en-SE" dirty="0"/>
              <a:t>, </a:t>
            </a:r>
            <a:r>
              <a:rPr lang="en-US" altLang="en-SE" dirty="0">
                <a:latin typeface="Consolas" panose="020B0609020204030204" pitchFamily="49" charset="0"/>
              </a:rPr>
              <a:t>sed</a:t>
            </a:r>
            <a:r>
              <a:rPr lang="en-US" altLang="en-SE" dirty="0"/>
              <a:t>, </a:t>
            </a:r>
            <a:r>
              <a:rPr lang="en-US" altLang="en-SE" dirty="0">
                <a:latin typeface="Consolas" panose="020B0609020204030204" pitchFamily="49" charset="0"/>
              </a:rPr>
              <a:t>find</a:t>
            </a:r>
            <a:r>
              <a:rPr lang="en-US" altLang="en-SE" dirty="0"/>
              <a:t>, etc.)</a:t>
            </a:r>
          </a:p>
          <a:p>
            <a:pPr marL="854075" lvl="1"/>
            <a:r>
              <a:rPr lang="en-US" altLang="en-SE" dirty="0"/>
              <a:t>languages: Java, JavaScript</a:t>
            </a:r>
          </a:p>
        </p:txBody>
      </p:sp>
      <p:sp>
        <p:nvSpPr>
          <p:cNvPr id="3" name="Slide Number Placeholder 5">
            <a:extLst>
              <a:ext uri="{FF2B5EF4-FFF2-40B4-BE49-F238E27FC236}">
                <a16:creationId xmlns:a16="http://schemas.microsoft.com/office/drawing/2014/main" id="{28089383-9282-DD3B-1E5F-5D2EA531E2B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11</a:t>
            </a:fld>
            <a:endParaRPr lang="en-US"/>
          </a:p>
        </p:txBody>
      </p:sp>
      <p:graphicFrame>
        <p:nvGraphicFramePr>
          <p:cNvPr id="973903" name="Group 79">
            <a:extLst>
              <a:ext uri="{FF2B5EF4-FFF2-40B4-BE49-F238E27FC236}">
                <a16:creationId xmlns:a16="http://schemas.microsoft.com/office/drawing/2014/main" id="{A93461A5-D14C-3444-228E-D363C9169BF5}"/>
              </a:ext>
            </a:extLst>
          </p:cNvPr>
          <p:cNvGraphicFramePr>
            <a:graphicFrameLocks noGrp="1"/>
          </p:cNvGraphicFramePr>
          <p:nvPr>
            <p:extLst>
              <p:ext uri="{D42A27DB-BD31-4B8C-83A1-F6EECF244321}">
                <p14:modId xmlns:p14="http://schemas.microsoft.com/office/powerpoint/2010/main" val="690428495"/>
              </p:ext>
            </p:extLst>
          </p:nvPr>
        </p:nvGraphicFramePr>
        <p:xfrm>
          <a:off x="152400" y="4058515"/>
          <a:ext cx="8839200" cy="2093976"/>
        </p:xfrm>
        <a:graphic>
          <a:graphicData uri="http://schemas.openxmlformats.org/drawingml/2006/table">
            <a:tbl>
              <a:tblPr/>
              <a:tblGrid>
                <a:gridCol w="2512142">
                  <a:extLst>
                    <a:ext uri="{9D8B030D-6E8A-4147-A177-3AD203B41FA5}">
                      <a16:colId xmlns:a16="http://schemas.microsoft.com/office/drawing/2014/main" val="2001577159"/>
                    </a:ext>
                  </a:extLst>
                </a:gridCol>
                <a:gridCol w="6327058">
                  <a:extLst>
                    <a:ext uri="{9D8B030D-6E8A-4147-A177-3AD203B41FA5}">
                      <a16:colId xmlns:a16="http://schemas.microsoft.com/office/drawing/2014/main" val="1559775184"/>
                    </a:ext>
                  </a:extLst>
                </a:gridCol>
              </a:tblGrid>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.match(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match for this string against the given regular expression; if global /g flag is used, returns array of all matches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8932650"/>
                  </a:ext>
                </a:extLst>
              </a:tr>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.replace(</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 </a:t>
                      </a:r>
                      <a:r>
                        <a:rPr kumimoji="0" lang="en-US" altLang="en-SE" sz="1800" b="1" i="1" u="none" strike="noStrike" cap="none" normalizeH="0" baseline="0">
                          <a:ln>
                            <a:noFill/>
                          </a:ln>
                          <a:solidFill>
                            <a:schemeClr val="tx1"/>
                          </a:solidFill>
                          <a:effectLst/>
                          <a:latin typeface="Consolas" panose="020B0609020204030204" pitchFamily="49" charset="0"/>
                        </a:rPr>
                        <a:t>text</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replaces first occurrence of the regular expression with the given text; if global </a:t>
                      </a:r>
                      <a:r>
                        <a:rPr kumimoji="0" lang="en-US" altLang="en-SE" sz="1800" b="0" i="0" u="none" strike="noStrike" cap="none" normalizeH="0" baseline="0">
                          <a:ln>
                            <a:noFill/>
                          </a:ln>
                          <a:solidFill>
                            <a:schemeClr val="tx1"/>
                          </a:solidFill>
                          <a:effectLst/>
                          <a:latin typeface="Consolas" panose="020B0609020204030204" pitchFamily="49" charset="0"/>
                        </a:rPr>
                        <a:t>/g</a:t>
                      </a:r>
                      <a:r>
                        <a:rPr kumimoji="0" lang="en-US" altLang="en-SE" sz="1800" b="0" i="0" u="none" strike="noStrike" cap="none" normalizeH="0" baseline="0">
                          <a:ln>
                            <a:noFill/>
                          </a:ln>
                          <a:solidFill>
                            <a:schemeClr val="tx1"/>
                          </a:solidFill>
                          <a:effectLst/>
                          <a:latin typeface="Calibri" panose="020F0502020204030204" pitchFamily="34" charset="0"/>
                        </a:rPr>
                        <a:t> flag is used, replaces all occurrences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1117077"/>
                  </a:ext>
                </a:extLst>
              </a:tr>
              <a:tr h="227013">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.search(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index where the given regular expression occurs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4946282"/>
                  </a:ext>
                </a:extLst>
              </a:tr>
              <a:tr h="304800">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onsolas" panose="020B0609020204030204" pitchFamily="49" charset="0"/>
                        </a:rPr>
                        <a:t>.split(</a:t>
                      </a:r>
                      <a:r>
                        <a:rPr kumimoji="0" lang="en-US" altLang="en-SE" sz="1800" b="1" i="1" u="none" strike="noStrike" cap="none" normalizeH="0" baseline="0" dirty="0">
                          <a:ln>
                            <a:noFill/>
                          </a:ln>
                          <a:solidFill>
                            <a:schemeClr val="tx1"/>
                          </a:solidFill>
                          <a:effectLst/>
                          <a:latin typeface="Consolas" panose="020B0609020204030204" pitchFamily="49" charset="0"/>
                        </a:rPr>
                        <a:t>delimiter[</a:t>
                      </a:r>
                      <a:r>
                        <a:rPr kumimoji="0" lang="en-US" altLang="en-SE" sz="1800" b="0" i="0" u="none" strike="noStrike" cap="none" normalizeH="0" baseline="0" dirty="0">
                          <a:ln>
                            <a:noFill/>
                          </a:ln>
                          <a:solidFill>
                            <a:schemeClr val="tx1"/>
                          </a:solidFill>
                          <a:effectLst/>
                          <a:latin typeface="Consolas" panose="020B0609020204030204" pitchFamily="49" charset="0"/>
                        </a:rPr>
                        <a:t>,</a:t>
                      </a:r>
                      <a:r>
                        <a:rPr kumimoji="0" lang="en-US" altLang="en-SE" sz="1800" b="1" i="1" u="none" strike="noStrike" cap="none" normalizeH="0" baseline="0" dirty="0">
                          <a:ln>
                            <a:noFill/>
                          </a:ln>
                          <a:solidFill>
                            <a:schemeClr val="tx1"/>
                          </a:solidFill>
                          <a:effectLst/>
                          <a:latin typeface="Consolas" panose="020B0609020204030204" pitchFamily="49" charset="0"/>
                        </a:rPr>
                        <a:t>limit]</a:t>
                      </a:r>
                      <a:r>
                        <a:rPr kumimoji="0" lang="en-US" altLang="en-SE" sz="1800" b="0" i="0" u="none" strike="noStrike" cap="none" normalizeH="0" baseline="0" dirty="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alibri" panose="020F0502020204030204" pitchFamily="34" charset="0"/>
                        </a:rPr>
                        <a:t>breaks apart a string into an array of strings using the given regular as the delimiter; returns the array of tokens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071638"/>
                  </a:ext>
                </a:extLst>
              </a:tr>
            </a:tbl>
          </a:graphicData>
        </a:graphic>
      </p:graphicFrame>
      <p:sp>
        <p:nvSpPr>
          <p:cNvPr id="5" name="TextBox 4">
            <a:extLst>
              <a:ext uri="{FF2B5EF4-FFF2-40B4-BE49-F238E27FC236}">
                <a16:creationId xmlns:a16="http://schemas.microsoft.com/office/drawing/2014/main" id="{68395660-C2C5-E504-0D84-8E27AF1CB234}"/>
              </a:ext>
            </a:extLst>
          </p:cNvPr>
          <p:cNvSpPr txBox="1"/>
          <p:nvPr/>
        </p:nvSpPr>
        <p:spPr>
          <a:xfrm>
            <a:off x="3340510" y="6403066"/>
            <a:ext cx="2735826" cy="369332"/>
          </a:xfrm>
          <a:prstGeom prst="rect">
            <a:avLst/>
          </a:prstGeom>
          <a:noFill/>
        </p:spPr>
        <p:txBody>
          <a:bodyPr wrap="square">
            <a:spAutoFit/>
          </a:bodyPr>
          <a:lstStyle/>
          <a:p>
            <a:r>
              <a:rPr lang="en-US" altLang="en-SE" dirty="0"/>
              <a:t>Java String </a:t>
            </a:r>
            <a:r>
              <a:rPr lang="en-US" altLang="en-SE" dirty="0" err="1"/>
              <a:t>regexp</a:t>
            </a:r>
            <a:r>
              <a:rPr lang="en-US" altLang="en-SE" dirty="0"/>
              <a:t> methods</a:t>
            </a:r>
            <a:endParaRPr lang="en-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064261C3-3A5E-092C-4AB7-A6BAC0A2DA3E}"/>
              </a:ext>
            </a:extLst>
          </p:cNvPr>
          <p:cNvSpPr>
            <a:spLocks noGrp="1" noChangeArrowheads="1"/>
          </p:cNvSpPr>
          <p:nvPr>
            <p:ph type="title" idx="4294967295"/>
          </p:nvPr>
        </p:nvSpPr>
        <p:spPr/>
        <p:txBody>
          <a:bodyPr/>
          <a:lstStyle/>
          <a:p>
            <a:r>
              <a:rPr lang="en-US" altLang="en-SE"/>
              <a:t>Wildcards and anchors</a:t>
            </a:r>
          </a:p>
        </p:txBody>
      </p:sp>
      <p:sp>
        <p:nvSpPr>
          <p:cNvPr id="106499" name="Rectangle 3">
            <a:extLst>
              <a:ext uri="{FF2B5EF4-FFF2-40B4-BE49-F238E27FC236}">
                <a16:creationId xmlns:a16="http://schemas.microsoft.com/office/drawing/2014/main" id="{DFF2A006-1C02-FE87-CEA4-C63FE8E6B70B}"/>
              </a:ext>
            </a:extLst>
          </p:cNvPr>
          <p:cNvSpPr>
            <a:spLocks noGrp="1" noChangeArrowheads="1"/>
          </p:cNvSpPr>
          <p:nvPr>
            <p:ph type="body" idx="4294967295"/>
          </p:nvPr>
        </p:nvSpPr>
        <p:spPr>
          <a:xfrm>
            <a:off x="457200" y="1600200"/>
            <a:ext cx="8229600" cy="5071533"/>
          </a:xfrm>
        </p:spPr>
        <p:txBody>
          <a:bodyPr>
            <a:normAutofit fontScale="92500" lnSpcReduction="1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 dot) matches any character except newline </a:t>
            </a:r>
            <a:r>
              <a:rPr lang="en-US" altLang="en-SE" dirty="0">
                <a:latin typeface="Consolas" panose="020B0609020204030204" pitchFamily="49" charset="0"/>
              </a:rPr>
              <a:t>\n</a:t>
            </a:r>
            <a:endParaRPr lang="en-US" altLang="en-SE" dirty="0"/>
          </a:p>
          <a:p>
            <a:pPr marL="854075" lvl="1"/>
            <a:r>
              <a:rPr lang="en-US" altLang="en-SE" dirty="0">
                <a:latin typeface="Consolas" panose="020B0609020204030204" pitchFamily="49" charset="0"/>
              </a:rPr>
              <a:t>.</a:t>
            </a:r>
            <a:r>
              <a:rPr lang="en-US" altLang="en-SE" dirty="0" err="1">
                <a:latin typeface="Consolas" panose="020B0609020204030204" pitchFamily="49" charset="0"/>
              </a:rPr>
              <a:t>oo.y</a:t>
            </a:r>
            <a:r>
              <a:rPr lang="en-US" altLang="en-SE" dirty="0"/>
              <a:t> matches "Doocy",  "goofy", "</a:t>
            </a:r>
            <a:r>
              <a:rPr lang="en-US" altLang="en-SE" dirty="0" err="1"/>
              <a:t>LooPy</a:t>
            </a:r>
            <a:r>
              <a:rPr lang="en-US" altLang="en-SE" dirty="0"/>
              <a:t>", ...</a:t>
            </a:r>
          </a:p>
          <a:p>
            <a:pPr marL="854075" lvl="1"/>
            <a:r>
              <a:rPr lang="en-US" altLang="en-SE" dirty="0"/>
              <a:t>use </a:t>
            </a:r>
            <a:r>
              <a:rPr lang="en-US" altLang="en-SE" dirty="0">
                <a:latin typeface="Consolas" panose="020B0609020204030204" pitchFamily="49" charset="0"/>
              </a:rPr>
              <a:t>\.</a:t>
            </a:r>
            <a:r>
              <a:rPr lang="en-US" altLang="en-SE" dirty="0"/>
              <a:t> to match a literal dot </a:t>
            </a:r>
            <a:r>
              <a:rPr lang="en-US" altLang="en-SE" dirty="0">
                <a:latin typeface="Consolas" panose="020B0609020204030204" pitchFamily="49" charset="0"/>
              </a:rPr>
              <a:t>.</a:t>
            </a:r>
            <a:r>
              <a:rPr lang="en-US" altLang="en-SE" dirty="0"/>
              <a:t> character</a:t>
            </a:r>
          </a:p>
          <a:p>
            <a:pPr marL="854075" lvl="1">
              <a:buFont typeface="Wingdings" panose="05000000000000000000" pitchFamily="2" charset="2"/>
              <a:buNone/>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matches the beginning of a string or line;  </a:t>
            </a:r>
            <a:r>
              <a:rPr lang="en-US" altLang="en-SE" b="1" dirty="0">
                <a:solidFill>
                  <a:srgbClr val="6600CC"/>
                </a:solidFill>
                <a:latin typeface="Consolas" panose="020B0609020204030204" pitchFamily="49" charset="0"/>
              </a:rPr>
              <a:t>$</a:t>
            </a:r>
            <a:r>
              <a:rPr lang="en-US" altLang="en-SE" dirty="0"/>
              <a:t> the end</a:t>
            </a:r>
          </a:p>
          <a:p>
            <a:pPr marL="854075" lvl="1"/>
            <a:r>
              <a:rPr lang="en-GB" altLang="en-SE" dirty="0">
                <a:latin typeface="Consolas" panose="020B0609020204030204" pitchFamily="49" charset="0"/>
              </a:rPr>
              <a:t>^hello</a:t>
            </a:r>
            <a:r>
              <a:rPr lang="en-US" altLang="en-SE" dirty="0"/>
              <a:t> </a:t>
            </a:r>
            <a:r>
              <a:rPr lang="en-GB" altLang="en-SE" dirty="0"/>
              <a:t>matches: "hello world", but not "world hello“</a:t>
            </a:r>
          </a:p>
          <a:p>
            <a:pPr marL="854075" lvl="1"/>
            <a:r>
              <a:rPr lang="en-GB" altLang="en-SE" dirty="0">
                <a:latin typeface="Consolas" panose="020B0609020204030204" pitchFamily="49" charset="0"/>
              </a:rPr>
              <a:t>world$</a:t>
            </a:r>
            <a:r>
              <a:rPr lang="en-US" altLang="en-SE" dirty="0"/>
              <a:t> </a:t>
            </a:r>
            <a:r>
              <a:rPr lang="en-GB" altLang="en-SE" dirty="0"/>
              <a:t>matches: "hello world", but not "world hello“</a:t>
            </a:r>
          </a:p>
          <a:p>
            <a:pPr marL="854075" lvl="1"/>
            <a:r>
              <a:rPr lang="en-GB" altLang="en-SE" dirty="0">
                <a:latin typeface="Consolas" panose="020B0609020204030204" pitchFamily="49" charset="0"/>
              </a:rPr>
              <a:t>^hello$</a:t>
            </a:r>
            <a:r>
              <a:rPr lang="en-US" altLang="en-SE" dirty="0"/>
              <a:t> </a:t>
            </a:r>
            <a:r>
              <a:rPr lang="en-GB" altLang="en-SE" dirty="0"/>
              <a:t>matches: "hello" (only if "hello" is the entire string), but not "hello world" or "world hello“</a:t>
            </a:r>
          </a:p>
          <a:p>
            <a:pPr marL="568325" lvl="1" indent="0">
              <a:buNone/>
            </a:pPr>
            <a:endParaRPr lang="en-US" altLang="en-SE"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\&lt;</a:t>
            </a:r>
            <a:r>
              <a:rPr lang="en-US" altLang="en-SE" dirty="0"/>
              <a:t> demands that pattern is the beginning of a </a:t>
            </a:r>
            <a:r>
              <a:rPr lang="en-US" altLang="en-SE" i="1" dirty="0"/>
              <a:t>word</a:t>
            </a:r>
            <a:br>
              <a:rPr lang="en-US" altLang="en-SE" dirty="0"/>
            </a:br>
            <a:r>
              <a:rPr lang="en-US" altLang="en-SE" b="1" dirty="0">
                <a:solidFill>
                  <a:srgbClr val="6600CC"/>
                </a:solidFill>
                <a:latin typeface="Consolas" panose="020B0609020204030204" pitchFamily="49" charset="0"/>
              </a:rPr>
              <a:t>\&gt;</a:t>
            </a:r>
            <a:r>
              <a:rPr lang="en-US" altLang="en-SE" dirty="0"/>
              <a:t> demands that pattern is the end of a word</a:t>
            </a:r>
          </a:p>
          <a:p>
            <a:pPr marL="854075" lvl="1"/>
            <a:r>
              <a:rPr lang="en-GB" altLang="en-SE" dirty="0">
                <a:latin typeface="Consolas" panose="020B0609020204030204" pitchFamily="49" charset="0"/>
              </a:rPr>
              <a:t>\&lt;cat </a:t>
            </a:r>
            <a:r>
              <a:rPr lang="en-GB" altLang="en-SE" dirty="0"/>
              <a:t>matches: "cat" in "catfish" or "a cat", but not "concatenate“</a:t>
            </a:r>
          </a:p>
          <a:p>
            <a:pPr marL="854075" lvl="1"/>
            <a:r>
              <a:rPr lang="en-GB" altLang="en-SE" dirty="0">
                <a:latin typeface="Consolas" panose="020B0609020204030204" pitchFamily="49" charset="0"/>
              </a:rPr>
              <a:t>cat\&gt; </a:t>
            </a:r>
            <a:r>
              <a:rPr lang="en-GB" altLang="en-SE" dirty="0"/>
              <a:t>matches: "cat" in "black cat" or "</a:t>
            </a:r>
            <a:r>
              <a:rPr lang="en-GB" altLang="en-SE" dirty="0" err="1"/>
              <a:t>concat</a:t>
            </a:r>
            <a:r>
              <a:rPr lang="en-GB" altLang="en-SE" dirty="0"/>
              <a:t>", but not "category“</a:t>
            </a:r>
          </a:p>
          <a:p>
            <a:pPr marL="854075" lvl="1"/>
            <a:r>
              <a:rPr lang="en-US" altLang="en-SE" dirty="0"/>
              <a:t>\&lt;cat\&gt; </a:t>
            </a:r>
            <a:r>
              <a:rPr lang="en-GB" altLang="en-SE" dirty="0"/>
              <a:t>matches: "cat" as a standalone word, but not if it is part of another word such as: "category“, "concatenate"</a:t>
            </a:r>
            <a:endParaRPr lang="en-US" altLang="en-SE" dirty="0"/>
          </a:p>
        </p:txBody>
      </p:sp>
      <p:sp>
        <p:nvSpPr>
          <p:cNvPr id="2" name="Slide Number Placeholder 5">
            <a:extLst>
              <a:ext uri="{FF2B5EF4-FFF2-40B4-BE49-F238E27FC236}">
                <a16:creationId xmlns:a16="http://schemas.microsoft.com/office/drawing/2014/main" id="{90F8E78C-2DB9-32DA-45C5-3A8637F12052}"/>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animEffect transition="in" filter="fade">
                                      <p:cBhvr>
                                        <p:cTn id="7" dur="1000"/>
                                        <p:tgtEl>
                                          <p:spTgt spid="10649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5" end="5"/>
                                            </p:txEl>
                                          </p:spTgt>
                                        </p:tgtEl>
                                        <p:attrNameLst>
                                          <p:attrName>style.visibility</p:attrName>
                                        </p:attrNameLst>
                                      </p:cBhvr>
                                      <p:to>
                                        <p:strVal val="visible"/>
                                      </p:to>
                                    </p:set>
                                    <p:animEffect transition="in" filter="fade">
                                      <p:cBhvr>
                                        <p:cTn id="10" dur="1000"/>
                                        <p:tgtEl>
                                          <p:spTgt spid="10649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499">
                                            <p:txEl>
                                              <p:pRg st="6" end="6"/>
                                            </p:txEl>
                                          </p:spTgt>
                                        </p:tgtEl>
                                        <p:attrNameLst>
                                          <p:attrName>style.visibility</p:attrName>
                                        </p:attrNameLst>
                                      </p:cBhvr>
                                      <p:to>
                                        <p:strVal val="visible"/>
                                      </p:to>
                                    </p:set>
                                    <p:animEffect transition="in" filter="fade">
                                      <p:cBhvr>
                                        <p:cTn id="13" dur="1000"/>
                                        <p:tgtEl>
                                          <p:spTgt spid="10649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6499">
                                            <p:txEl>
                                              <p:pRg st="7" end="7"/>
                                            </p:txEl>
                                          </p:spTgt>
                                        </p:tgtEl>
                                        <p:attrNameLst>
                                          <p:attrName>style.visibility</p:attrName>
                                        </p:attrNameLst>
                                      </p:cBhvr>
                                      <p:to>
                                        <p:strVal val="visible"/>
                                      </p:to>
                                    </p:set>
                                    <p:animEffect transition="in" filter="fade">
                                      <p:cBhvr>
                                        <p:cTn id="16" dur="1000"/>
                                        <p:tgtEl>
                                          <p:spTgt spid="10649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fade">
                                      <p:cBhvr>
                                        <p:cTn id="21" dur="1000"/>
                                        <p:tgtEl>
                                          <p:spTgt spid="106499">
                                            <p:txEl>
                                              <p:pRg st="9" end="9"/>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06499">
                                            <p:txEl>
                                              <p:pRg st="10" end="10"/>
                                            </p:txEl>
                                          </p:spTgt>
                                        </p:tgtEl>
                                        <p:attrNameLst>
                                          <p:attrName>style.visibility</p:attrName>
                                        </p:attrNameLst>
                                      </p:cBhvr>
                                      <p:to>
                                        <p:strVal val="visible"/>
                                      </p:to>
                                    </p:set>
                                    <p:animEffect transition="in" filter="fade">
                                      <p:cBhvr>
                                        <p:cTn id="26" dur="1000"/>
                                        <p:tgtEl>
                                          <p:spTgt spid="106499">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6499">
                                            <p:txEl>
                                              <p:pRg st="11" end="11"/>
                                            </p:txEl>
                                          </p:spTgt>
                                        </p:tgtEl>
                                        <p:attrNameLst>
                                          <p:attrName>style.visibility</p:attrName>
                                        </p:attrNameLst>
                                      </p:cBhvr>
                                      <p:to>
                                        <p:strVal val="visible"/>
                                      </p:to>
                                    </p:set>
                                    <p:animEffect transition="in" filter="fade">
                                      <p:cBhvr>
                                        <p:cTn id="31" dur="1000"/>
                                        <p:tgtEl>
                                          <p:spTgt spid="106499">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6499">
                                            <p:txEl>
                                              <p:pRg st="12" end="12"/>
                                            </p:txEl>
                                          </p:spTgt>
                                        </p:tgtEl>
                                        <p:attrNameLst>
                                          <p:attrName>style.visibility</p:attrName>
                                        </p:attrNameLst>
                                      </p:cBhvr>
                                      <p:to>
                                        <p:strVal val="visible"/>
                                      </p:to>
                                    </p:set>
                                    <p:animEffect transition="in" filter="fade">
                                      <p:cBhvr>
                                        <p:cTn id="36" dur="1000"/>
                                        <p:tgtEl>
                                          <p:spTgt spid="1064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24C97DCF-2632-3211-F826-6BC016F33434}"/>
              </a:ext>
            </a:extLst>
          </p:cNvPr>
          <p:cNvSpPr>
            <a:spLocks noGrp="1" noChangeArrowheads="1"/>
          </p:cNvSpPr>
          <p:nvPr>
            <p:ph type="title" idx="4294967295"/>
          </p:nvPr>
        </p:nvSpPr>
        <p:spPr/>
        <p:txBody>
          <a:bodyPr/>
          <a:lstStyle/>
          <a:p>
            <a:r>
              <a:rPr lang="en-US" altLang="en-SE"/>
              <a:t>Special characters</a:t>
            </a:r>
          </a:p>
        </p:txBody>
      </p:sp>
      <p:sp>
        <p:nvSpPr>
          <p:cNvPr id="107523" name="Rectangle 3">
            <a:extLst>
              <a:ext uri="{FF2B5EF4-FFF2-40B4-BE49-F238E27FC236}">
                <a16:creationId xmlns:a16="http://schemas.microsoft.com/office/drawing/2014/main" id="{E2DAFB15-89C8-0AA1-DBCB-52D0EF76BE8D}"/>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OR</a:t>
            </a:r>
          </a:p>
          <a:p>
            <a:pPr marL="854075" lvl="1"/>
            <a:r>
              <a:rPr lang="en-US" altLang="en-SE" dirty="0" err="1">
                <a:latin typeface="Consolas" panose="020B0609020204030204" pitchFamily="49" charset="0"/>
              </a:rPr>
              <a:t>abc|def|g</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"def"</a:t>
            </a:r>
            <a:r>
              <a:rPr lang="en-US" altLang="en-SE" dirty="0"/>
              <a:t>, or </a:t>
            </a:r>
            <a:r>
              <a:rPr lang="en-US" altLang="en-SE" dirty="0">
                <a:latin typeface="Consolas" panose="020B0609020204030204" pitchFamily="49" charset="0"/>
              </a:rPr>
              <a:t>"g"</a:t>
            </a:r>
          </a:p>
          <a:p>
            <a:pPr marL="854075" lvl="1"/>
            <a:r>
              <a:rPr lang="en-US" altLang="en-SE" dirty="0"/>
              <a:t>precedence:   </a:t>
            </a:r>
            <a:r>
              <a:rPr lang="en-US" altLang="en-SE" u="sng" dirty="0">
                <a:latin typeface="Consolas" panose="020B0609020204030204" pitchFamily="49" charset="0"/>
              </a:rPr>
              <a:t>^</a:t>
            </a:r>
            <a:r>
              <a:rPr lang="en-US" altLang="en-SE" u="sng" dirty="0" err="1">
                <a:latin typeface="Consolas" panose="020B0609020204030204" pitchFamily="49" charset="0"/>
              </a:rPr>
              <a:t>Subject</a:t>
            </a:r>
            <a:r>
              <a:rPr lang="en-US" altLang="en-SE" dirty="0" err="1">
                <a:latin typeface="Consolas" panose="020B0609020204030204" pitchFamily="49" charset="0"/>
              </a:rPr>
              <a:t>|Date</a:t>
            </a:r>
            <a:r>
              <a:rPr lang="en-US" altLang="en-SE" dirty="0">
                <a:latin typeface="Consolas" panose="020B0609020204030204" pitchFamily="49" charset="0"/>
              </a:rPr>
              <a:t>:</a:t>
            </a:r>
            <a:r>
              <a:rPr lang="en-US" altLang="en-SE" dirty="0"/>
              <a:t> vs.  </a:t>
            </a:r>
            <a:r>
              <a:rPr lang="en-US" altLang="en-SE" dirty="0">
                <a:latin typeface="Consolas" panose="020B0609020204030204" pitchFamily="49" charset="0"/>
              </a:rPr>
              <a:t>^</a:t>
            </a:r>
            <a:r>
              <a:rPr lang="en-US" altLang="en-SE" u="sng" dirty="0">
                <a:latin typeface="Consolas" panose="020B0609020204030204" pitchFamily="49" charset="0"/>
              </a:rPr>
              <a:t>(</a:t>
            </a:r>
            <a:r>
              <a:rPr lang="en-US" altLang="en-SE" u="sng" dirty="0" err="1">
                <a:latin typeface="Consolas" panose="020B0609020204030204" pitchFamily="49" charset="0"/>
              </a:rPr>
              <a:t>Subject|Date</a:t>
            </a:r>
            <a:r>
              <a:rPr lang="en-US" altLang="en-SE" u="sng" dirty="0">
                <a:latin typeface="Consolas" panose="020B0609020204030204" pitchFamily="49" charset="0"/>
              </a:rPr>
              <a:t>)</a:t>
            </a:r>
            <a:r>
              <a:rPr lang="en-US" altLang="en-SE" dirty="0">
                <a:latin typeface="Consolas" panose="020B0609020204030204" pitchFamily="49" charset="0"/>
              </a:rPr>
              <a:t>:</a:t>
            </a:r>
            <a:endParaRPr lang="en-US" altLang="en-SE" sz="1800" dirty="0">
              <a:latin typeface="Consolas" panose="020B0609020204030204" pitchFamily="49" charset="0"/>
            </a:endParaRPr>
          </a:p>
          <a:p>
            <a:pPr marL="854075" lvl="1"/>
            <a:endParaRPr lang="en-US" altLang="en-SE" sz="1400" dirty="0">
              <a:latin typeface="Consolas" panose="020B0609020204030204" pitchFamily="49" charset="0"/>
            </a:endParaRPr>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are for grouping</a:t>
            </a:r>
          </a:p>
          <a:p>
            <a:pPr marL="854075" lvl="1"/>
            <a:r>
              <a:rPr lang="en-US" altLang="en-SE" dirty="0">
                <a:latin typeface="Consolas" panose="020B0609020204030204" pitchFamily="49" charset="0"/>
              </a:rPr>
              <a:t>(</a:t>
            </a:r>
            <a:r>
              <a:rPr lang="en-US" altLang="en-SE" dirty="0" err="1">
                <a:latin typeface="Consolas" panose="020B0609020204030204" pitchFamily="49" charset="0"/>
              </a:rPr>
              <a:t>Homer|Marge</a:t>
            </a:r>
            <a:r>
              <a:rPr lang="en-US" altLang="en-SE" dirty="0">
                <a:latin typeface="Consolas" panose="020B0609020204030204" pitchFamily="49" charset="0"/>
              </a:rPr>
              <a:t>) Simpson</a:t>
            </a:r>
            <a:r>
              <a:rPr lang="en-US" altLang="en-SE" dirty="0"/>
              <a:t> matches </a:t>
            </a:r>
            <a:r>
              <a:rPr lang="en-US" altLang="en-SE" dirty="0">
                <a:latin typeface="Consolas" panose="020B0609020204030204" pitchFamily="49" charset="0"/>
              </a:rPr>
              <a:t>"Homer Simpson"</a:t>
            </a:r>
            <a:r>
              <a:rPr lang="en-US" altLang="en-SE" dirty="0"/>
              <a:t> or </a:t>
            </a:r>
            <a:r>
              <a:rPr lang="en-US" altLang="en-SE" dirty="0">
                <a:latin typeface="Consolas" panose="020B0609020204030204" pitchFamily="49" charset="0"/>
              </a:rPr>
              <a:t>"Marge Simpson"</a:t>
            </a:r>
          </a:p>
          <a:p>
            <a:pPr marL="854075" lvl="1"/>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starts an escape sequence, to treat the letter after it as a literal with no special meaning</a:t>
            </a:r>
          </a:p>
          <a:p>
            <a:pPr marL="854075" lvl="1"/>
            <a:r>
              <a:rPr lang="en-US" altLang="en-SE" dirty="0"/>
              <a:t>many characters must be escaped:  / \ $ . [ ] ( ) ^ * + ?</a:t>
            </a:r>
          </a:p>
          <a:p>
            <a:pPr marL="854075" lvl="1"/>
            <a:r>
              <a:rPr lang="en-US" altLang="en-SE" dirty="0">
                <a:latin typeface="Consolas" panose="020B0609020204030204" pitchFamily="49" charset="0"/>
              </a:rPr>
              <a:t>\.\\n</a:t>
            </a:r>
            <a:r>
              <a:rPr lang="en-US" altLang="en-SE" dirty="0"/>
              <a:t> matches the string .\n</a:t>
            </a:r>
          </a:p>
        </p:txBody>
      </p:sp>
      <p:sp>
        <p:nvSpPr>
          <p:cNvPr id="2" name="Slide Number Placeholder 5">
            <a:extLst>
              <a:ext uri="{FF2B5EF4-FFF2-40B4-BE49-F238E27FC236}">
                <a16:creationId xmlns:a16="http://schemas.microsoft.com/office/drawing/2014/main" id="{5786D3C5-E864-B6E3-2F96-AD566433E2D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3">
                                            <p:txEl>
                                              <p:pRg st="4" end="4"/>
                                            </p:txEl>
                                          </p:spTgt>
                                        </p:tgtEl>
                                        <p:attrNameLst>
                                          <p:attrName>style.visibility</p:attrName>
                                        </p:attrNameLst>
                                      </p:cBhvr>
                                      <p:to>
                                        <p:strVal val="visible"/>
                                      </p:to>
                                    </p:set>
                                    <p:animEffect transition="in" filter="fade">
                                      <p:cBhvr>
                                        <p:cTn id="7" dur="1000"/>
                                        <p:tgtEl>
                                          <p:spTgt spid="10752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23">
                                            <p:txEl>
                                              <p:pRg st="5" end="5"/>
                                            </p:txEl>
                                          </p:spTgt>
                                        </p:tgtEl>
                                        <p:attrNameLst>
                                          <p:attrName>style.visibility</p:attrName>
                                        </p:attrNameLst>
                                      </p:cBhvr>
                                      <p:to>
                                        <p:strVal val="visible"/>
                                      </p:to>
                                    </p:set>
                                    <p:animEffect transition="in" filter="fade">
                                      <p:cBhvr>
                                        <p:cTn id="10" dur="1000"/>
                                        <p:tgtEl>
                                          <p:spTgt spid="10752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7523">
                                            <p:txEl>
                                              <p:pRg st="7" end="7"/>
                                            </p:txEl>
                                          </p:spTgt>
                                        </p:tgtEl>
                                        <p:attrNameLst>
                                          <p:attrName>style.visibility</p:attrName>
                                        </p:attrNameLst>
                                      </p:cBhvr>
                                      <p:to>
                                        <p:strVal val="visible"/>
                                      </p:to>
                                    </p:set>
                                    <p:animEffect transition="in" filter="fade">
                                      <p:cBhvr>
                                        <p:cTn id="15" dur="1000"/>
                                        <p:tgtEl>
                                          <p:spTgt spid="10752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7523">
                                            <p:txEl>
                                              <p:pRg st="8" end="8"/>
                                            </p:txEl>
                                          </p:spTgt>
                                        </p:tgtEl>
                                        <p:attrNameLst>
                                          <p:attrName>style.visibility</p:attrName>
                                        </p:attrNameLst>
                                      </p:cBhvr>
                                      <p:to>
                                        <p:strVal val="visible"/>
                                      </p:to>
                                    </p:set>
                                    <p:animEffect transition="in" filter="fade">
                                      <p:cBhvr>
                                        <p:cTn id="18" dur="1000"/>
                                        <p:tgtEl>
                                          <p:spTgt spid="10752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7523">
                                            <p:txEl>
                                              <p:pRg st="9" end="9"/>
                                            </p:txEl>
                                          </p:spTgt>
                                        </p:tgtEl>
                                        <p:attrNameLst>
                                          <p:attrName>style.visibility</p:attrName>
                                        </p:attrNameLst>
                                      </p:cBhvr>
                                      <p:to>
                                        <p:strVal val="visible"/>
                                      </p:to>
                                    </p:set>
                                    <p:animEffect transition="in" filter="fade">
                                      <p:cBhvr>
                                        <p:cTn id="21" dur="1000"/>
                                        <p:tgtEl>
                                          <p:spTgt spid="1075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045B2510-123F-1C1B-81A6-5B491524E8C8}"/>
              </a:ext>
            </a:extLst>
          </p:cNvPr>
          <p:cNvSpPr>
            <a:spLocks noGrp="1" noChangeArrowheads="1"/>
          </p:cNvSpPr>
          <p:nvPr>
            <p:ph type="title" idx="4294967295"/>
          </p:nvPr>
        </p:nvSpPr>
        <p:spPr/>
        <p:txBody>
          <a:bodyPr/>
          <a:lstStyle/>
          <a:p>
            <a:r>
              <a:rPr lang="en-US" altLang="en-SE" dirty="0"/>
              <a:t>Quantifiers:  * + ? {</a:t>
            </a:r>
            <a:r>
              <a:rPr lang="en-US" altLang="en-SE" dirty="0" err="1"/>
              <a:t>min,max</a:t>
            </a:r>
            <a:r>
              <a:rPr lang="en-US" altLang="en-SE" dirty="0"/>
              <a:t>}</a:t>
            </a:r>
          </a:p>
        </p:txBody>
      </p:sp>
      <p:sp>
        <p:nvSpPr>
          <p:cNvPr id="108547" name="Rectangle 3">
            <a:extLst>
              <a:ext uri="{FF2B5EF4-FFF2-40B4-BE49-F238E27FC236}">
                <a16:creationId xmlns:a16="http://schemas.microsoft.com/office/drawing/2014/main" id="{6EBBADDB-452C-3148-B3FA-00BC3F6FA5A6}"/>
              </a:ext>
            </a:extLst>
          </p:cNvPr>
          <p:cNvSpPr>
            <a:spLocks noGrp="1" noChangeArrowheads="1"/>
          </p:cNvSpPr>
          <p:nvPr>
            <p:ph type="body" idx="4294967295"/>
          </p:nvPr>
        </p:nvSpPr>
        <p:spPr/>
        <p:txBody>
          <a:bodyPr>
            <a:normAutofit fontScale="77500" lnSpcReduction="2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more occurrences </a:t>
            </a:r>
          </a:p>
          <a:p>
            <a:pPr marL="854075" lvl="1">
              <a:lnSpc>
                <a:spcPct val="80000"/>
              </a:lnSpc>
            </a:pP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matches "ab", "</a:t>
            </a:r>
            <a:r>
              <a:rPr lang="en-US" altLang="en-SE" dirty="0" err="1"/>
              <a:t>abc</a:t>
            </a:r>
            <a:r>
              <a:rPr lang="en-US" altLang="en-SE" dirty="0"/>
              <a:t>", "</a:t>
            </a:r>
            <a:r>
              <a:rPr lang="en-US" altLang="en-SE" dirty="0" err="1"/>
              <a:t>abcc</a:t>
            </a:r>
            <a:r>
              <a:rPr lang="en-US" altLang="en-SE" dirty="0"/>
              <a:t>", "</a:t>
            </a:r>
            <a:r>
              <a:rPr lang="en-US" altLang="en-SE" dirty="0" err="1"/>
              <a:t>abccc</a:t>
            </a:r>
            <a:r>
              <a:rPr lang="en-US" altLang="en-SE" dirty="0"/>
              <a:t>", ...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a:latin typeface="Consolas" panose="020B0609020204030204" pitchFamily="49" charset="0"/>
              </a:rPr>
              <a:t>a.*a</a:t>
            </a:r>
            <a:r>
              <a:rPr lang="en-US" altLang="en-SE" dirty="0"/>
              <a:t> matches "aa", "aba", "a8qa", "a!?_a",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1 or more occurrences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err="1">
                <a:latin typeface="Consolas" panose="020B0609020204030204" pitchFamily="49" charset="0"/>
              </a:rPr>
              <a:t>Goo+gle</a:t>
            </a:r>
            <a:r>
              <a:rPr lang="en-US" altLang="en-SE" dirty="0"/>
              <a:t> matches "Google", "</a:t>
            </a:r>
            <a:r>
              <a:rPr lang="en-US" altLang="en-SE" dirty="0" err="1"/>
              <a:t>Gooogle</a:t>
            </a:r>
            <a:r>
              <a:rPr lang="en-US" altLang="en-SE" dirty="0"/>
              <a:t>", "</a:t>
            </a:r>
            <a:r>
              <a:rPr lang="en-US" altLang="en-SE" dirty="0" err="1"/>
              <a:t>Goooogle</a:t>
            </a:r>
            <a:r>
              <a:rPr lang="en-US" altLang="en-SE" dirty="0"/>
              <a:t>",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1 occurrences </a:t>
            </a:r>
          </a:p>
          <a:p>
            <a:pPr marL="854075" lvl="1"/>
            <a:r>
              <a:rPr lang="en-US" altLang="en-SE" dirty="0">
                <a:latin typeface="Consolas" panose="020B0609020204030204" pitchFamily="49" charset="0"/>
              </a:rPr>
              <a:t>Martina?</a:t>
            </a:r>
            <a:r>
              <a:rPr lang="en-US" altLang="en-SE" dirty="0"/>
              <a:t> matches lines with "Martin" or "Martina"</a:t>
            </a:r>
          </a:p>
          <a:p>
            <a:pPr marL="854075" lvl="1"/>
            <a:r>
              <a:rPr lang="en-US" altLang="en-SE" dirty="0">
                <a:latin typeface="Consolas" panose="020B0609020204030204" pitchFamily="49" charset="0"/>
              </a:rPr>
              <a:t>Dan(</a:t>
            </a:r>
            <a:r>
              <a:rPr lang="en-US" altLang="en-SE" dirty="0" err="1">
                <a:latin typeface="Consolas" panose="020B0609020204030204" pitchFamily="49" charset="0"/>
              </a:rPr>
              <a:t>iel</a:t>
            </a:r>
            <a:r>
              <a:rPr lang="en-US" altLang="en-SE" dirty="0">
                <a:latin typeface="Consolas" panose="020B0609020204030204" pitchFamily="49" charset="0"/>
              </a:rPr>
              <a:t>)?</a:t>
            </a:r>
            <a:r>
              <a:rPr lang="en-US" altLang="en-SE" dirty="0"/>
              <a:t> matches lines with "Dan" or "Daniel“</a:t>
            </a:r>
          </a:p>
          <a:p>
            <a:pPr marL="568325" lvl="1" indent="0">
              <a:buNone/>
            </a:pPr>
            <a:endParaRPr lang="en-US" altLang="en-SE" dirty="0"/>
          </a:p>
          <a:p>
            <a:pPr marL="460375" indent="-231775">
              <a:buFontTx/>
              <a:buNone/>
              <a:tabLst>
                <a:tab pos="2286000" algn="l"/>
              </a:tabLst>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b="1" i="1" dirty="0" err="1">
                <a:latin typeface="Consolas" panose="020B0609020204030204" pitchFamily="49" charset="0"/>
              </a:rPr>
              <a:t>min</a:t>
            </a:r>
            <a:r>
              <a:rPr lang="en-US" altLang="en-SE" b="1" dirty="0" err="1">
                <a:solidFill>
                  <a:srgbClr val="6600CC"/>
                </a:solidFill>
                <a:latin typeface="Consolas" panose="020B0609020204030204" pitchFamily="49" charset="0"/>
              </a:rPr>
              <a:t>,</a:t>
            </a:r>
            <a:r>
              <a:rPr lang="en-US" altLang="en-SE" b="1" i="1" dirty="0" err="1">
                <a:latin typeface="Consolas" panose="020B0609020204030204" pitchFamily="49" charset="0"/>
              </a:rPr>
              <a:t>max</a:t>
            </a:r>
            <a:r>
              <a:rPr lang="en-US" altLang="en-SE" b="1" dirty="0">
                <a:solidFill>
                  <a:srgbClr val="6600CC"/>
                </a:solidFill>
                <a:latin typeface="Consolas" panose="020B0609020204030204" pitchFamily="49" charset="0"/>
              </a:rPr>
              <a:t>}</a:t>
            </a:r>
            <a:r>
              <a:rPr lang="en-US" altLang="en-SE" dirty="0"/>
              <a:t> means between </a:t>
            </a:r>
            <a:r>
              <a:rPr lang="en-US" altLang="en-SE" b="1" i="1" dirty="0"/>
              <a:t>min </a:t>
            </a:r>
            <a:r>
              <a:rPr lang="en-US" altLang="en-SE" dirty="0"/>
              <a:t>and </a:t>
            </a:r>
            <a:r>
              <a:rPr lang="en-US" altLang="en-SE" b="1" i="1" dirty="0"/>
              <a:t>max </a:t>
            </a:r>
            <a:r>
              <a:rPr lang="en-US" altLang="en-SE" dirty="0"/>
              <a:t>occurrences (</a:t>
            </a:r>
            <a:r>
              <a:rPr lang="en-US" altLang="en-SE" b="1" i="1" dirty="0"/>
              <a:t>min </a:t>
            </a:r>
            <a:r>
              <a:rPr lang="en-US" altLang="en-SE" dirty="0"/>
              <a:t>or </a:t>
            </a:r>
            <a:r>
              <a:rPr lang="en-US" altLang="en-SE" b="1" i="1" dirty="0"/>
              <a:t>max </a:t>
            </a:r>
            <a:r>
              <a:rPr lang="en-GB" altLang="en-SE" dirty="0"/>
              <a:t>may be omitted to specify no lower or upper bound</a:t>
            </a:r>
            <a:r>
              <a:rPr lang="en-US" altLang="en-SE" dirty="0"/>
              <a:t>)</a:t>
            </a:r>
          </a:p>
          <a:p>
            <a:pPr marL="854075" lvl="1">
              <a:tabLst>
                <a:tab pos="2286000" algn="l"/>
              </a:tabLst>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){2,4}</a:t>
            </a:r>
            <a:r>
              <a:rPr lang="en-US" altLang="en-SE" dirty="0"/>
              <a:t> matches "</a:t>
            </a:r>
            <a:r>
              <a:rPr lang="en-US" altLang="en-SE" dirty="0" err="1"/>
              <a:t>abcbc</a:t>
            </a:r>
            <a:r>
              <a:rPr lang="en-US" altLang="en-SE" dirty="0"/>
              <a:t>", "</a:t>
            </a:r>
            <a:r>
              <a:rPr lang="en-US" altLang="en-SE" dirty="0" err="1"/>
              <a:t>abcbcbc</a:t>
            </a:r>
            <a:r>
              <a:rPr lang="en-US" altLang="en-SE" dirty="0"/>
              <a:t>", or "</a:t>
            </a:r>
            <a:r>
              <a:rPr lang="en-US" altLang="en-SE" dirty="0" err="1"/>
              <a:t>abcbcbcbc</a:t>
            </a:r>
            <a:r>
              <a:rPr lang="en-US" altLang="en-SE" dirty="0"/>
              <a:t>" </a:t>
            </a:r>
          </a:p>
          <a:p>
            <a:pPr marL="854075" lvl="1">
              <a:tabLst>
                <a:tab pos="2286000" algn="l"/>
              </a:tabLst>
            </a:pPr>
            <a:r>
              <a:rPr lang="en-US" altLang="en-SE" dirty="0">
                <a:latin typeface="Consolas" panose="020B0609020204030204" pitchFamily="49" charset="0"/>
              </a:rPr>
              <a:t>{2,} </a:t>
            </a:r>
            <a:r>
              <a:rPr lang="en-US" altLang="en-SE" sz="2100" dirty="0"/>
              <a:t>means 2 </a:t>
            </a:r>
            <a:r>
              <a:rPr lang="en-US" altLang="en-SE" dirty="0"/>
              <a:t>or more repetitions </a:t>
            </a:r>
          </a:p>
          <a:p>
            <a:pPr marL="854075" lvl="1">
              <a:tabLst>
                <a:tab pos="2286000" algn="l"/>
              </a:tabLst>
            </a:pPr>
            <a:r>
              <a:rPr lang="en-US" altLang="en-SE" dirty="0">
                <a:latin typeface="Consolas" panose="020B0609020204030204" pitchFamily="49" charset="0"/>
              </a:rPr>
              <a:t>{,6} </a:t>
            </a:r>
            <a:r>
              <a:rPr lang="en-US" altLang="en-SE" sz="2000" dirty="0"/>
              <a:t>means 0 </a:t>
            </a:r>
            <a:r>
              <a:rPr lang="en-US" altLang="en-SE" dirty="0"/>
              <a:t>up to 6 repetitions</a:t>
            </a:r>
          </a:p>
          <a:p>
            <a:pPr marL="854075" lvl="1">
              <a:tabLst>
                <a:tab pos="2286000" algn="l"/>
              </a:tabLst>
            </a:pPr>
            <a:r>
              <a:rPr lang="en-US" altLang="en-SE" dirty="0">
                <a:latin typeface="Consolas" panose="020B0609020204030204" pitchFamily="49" charset="0"/>
              </a:rPr>
              <a:t>{3}</a:t>
            </a:r>
            <a:r>
              <a:rPr lang="en-US" altLang="en-SE" sz="2000" dirty="0"/>
              <a:t> means </a:t>
            </a:r>
            <a:r>
              <a:rPr lang="en-US" altLang="en-SE" dirty="0"/>
              <a:t>exactly 3 repetitions</a:t>
            </a:r>
          </a:p>
          <a:p>
            <a:pPr marL="854075" lvl="1"/>
            <a:endParaRPr lang="en-US" altLang="en-SE" dirty="0"/>
          </a:p>
        </p:txBody>
      </p:sp>
      <p:sp>
        <p:nvSpPr>
          <p:cNvPr id="2" name="Slide Number Placeholder 5">
            <a:extLst>
              <a:ext uri="{FF2B5EF4-FFF2-40B4-BE49-F238E27FC236}">
                <a16:creationId xmlns:a16="http://schemas.microsoft.com/office/drawing/2014/main" id="{BC8A9899-A073-ED8C-DD89-BC9560E4563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a:extLst>
              <a:ext uri="{FF2B5EF4-FFF2-40B4-BE49-F238E27FC236}">
                <a16:creationId xmlns:a16="http://schemas.microsoft.com/office/drawing/2014/main" id="{BF8DE2E8-2489-BE81-276E-9B09FA3C703F}"/>
              </a:ext>
            </a:extLst>
          </p:cNvPr>
          <p:cNvSpPr>
            <a:spLocks noGrp="1" noChangeArrowheads="1"/>
          </p:cNvSpPr>
          <p:nvPr>
            <p:ph type="title" idx="4294967295"/>
          </p:nvPr>
        </p:nvSpPr>
        <p:spPr/>
        <p:txBody>
          <a:bodyPr/>
          <a:lstStyle/>
          <a:p>
            <a:r>
              <a:rPr lang="en-US" altLang="en-SE"/>
              <a:t>Character sets</a:t>
            </a:r>
          </a:p>
        </p:txBody>
      </p:sp>
      <p:sp>
        <p:nvSpPr>
          <p:cNvPr id="990211" name="Rectangle 3">
            <a:extLst>
              <a:ext uri="{FF2B5EF4-FFF2-40B4-BE49-F238E27FC236}">
                <a16:creationId xmlns:a16="http://schemas.microsoft.com/office/drawing/2014/main" id="{80EE2562-6AA2-382F-8951-1A92245A56CE}"/>
              </a:ext>
            </a:extLst>
          </p:cNvPr>
          <p:cNvSpPr>
            <a:spLocks noGrp="1" noChangeArrowheads="1"/>
          </p:cNvSpPr>
          <p:nvPr>
            <p:ph type="body" idx="4294967295"/>
          </p:nvPr>
        </p:nvSpPr>
        <p:spPr/>
        <p:txBody>
          <a:bodyPr>
            <a:normAutofit/>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 ]</a:t>
            </a:r>
            <a:r>
              <a:rPr lang="en-US" altLang="en-SE" dirty="0"/>
              <a:t> group characters into a </a:t>
            </a:r>
            <a:r>
              <a:rPr lang="en-US" altLang="en-SE" i="1" dirty="0"/>
              <a:t>character set</a:t>
            </a:r>
            <a:r>
              <a:rPr lang="en-US" altLang="en-SE" dirty="0"/>
              <a:t>; will match any single character from the set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matches "</a:t>
            </a:r>
            <a:r>
              <a:rPr lang="en-US" altLang="en-SE" dirty="0" err="1"/>
              <a:t>bart</a:t>
            </a:r>
            <a:r>
              <a:rPr lang="en-US" altLang="en-SE" dirty="0"/>
              <a:t>", "cart", and "dart“; equivalent to </a:t>
            </a:r>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but shorter</a:t>
            </a:r>
          </a:p>
          <a:p>
            <a:pPr marL="111125" indent="0">
              <a:buNone/>
            </a:pPr>
            <a:r>
              <a:rPr lang="en-US" altLang="en-SE" dirty="0"/>
              <a:t>     Inside </a:t>
            </a:r>
            <a:r>
              <a:rPr lang="en-US" altLang="en-SE" dirty="0">
                <a:latin typeface="Consolas" panose="020B0609020204030204" pitchFamily="49" charset="0"/>
              </a:rPr>
              <a:t>[]</a:t>
            </a:r>
            <a:r>
              <a:rPr lang="en-US" altLang="en-SE" dirty="0"/>
              <a:t>, most modifier keys act as regular characters </a:t>
            </a:r>
          </a:p>
          <a:p>
            <a:pPr marL="854075" lvl="1"/>
            <a:r>
              <a:rPr lang="en-US" altLang="en-SE" dirty="0">
                <a:latin typeface="Consolas" panose="020B0609020204030204" pitchFamily="49" charset="0"/>
              </a:rPr>
              <a:t>what[.!*?]*</a:t>
            </a:r>
            <a:r>
              <a:rPr lang="en-US" altLang="en-SE" dirty="0"/>
              <a:t>  matches "what", "what.", "what!", "what?**!", since these characters inside a character set </a:t>
            </a:r>
            <a:r>
              <a:rPr lang="en-US" altLang="en-SE" dirty="0">
                <a:latin typeface="Consolas" panose="020B0609020204030204" pitchFamily="49" charset="0"/>
              </a:rPr>
              <a:t>.!*?</a:t>
            </a:r>
            <a:r>
              <a:rPr lang="en-US" altLang="en-SE" dirty="0"/>
              <a:t> lose their special meaning and are treated as literal characters</a:t>
            </a:r>
          </a:p>
        </p:txBody>
      </p:sp>
      <p:sp>
        <p:nvSpPr>
          <p:cNvPr id="2" name="Slide Number Placeholder 5">
            <a:extLst>
              <a:ext uri="{FF2B5EF4-FFF2-40B4-BE49-F238E27FC236}">
                <a16:creationId xmlns:a16="http://schemas.microsoft.com/office/drawing/2014/main" id="{8445A5A8-5AB7-66E7-31E8-EE833DCD7A6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7D61A896-1D7D-F3E3-C203-0852DC3A4ADA}"/>
              </a:ext>
            </a:extLst>
          </p:cNvPr>
          <p:cNvSpPr>
            <a:spLocks noGrp="1" noChangeArrowheads="1"/>
          </p:cNvSpPr>
          <p:nvPr>
            <p:ph type="title" idx="4294967295"/>
          </p:nvPr>
        </p:nvSpPr>
        <p:spPr/>
        <p:txBody>
          <a:bodyPr/>
          <a:lstStyle/>
          <a:p>
            <a:r>
              <a:rPr lang="en-US" altLang="en-SE" dirty="0"/>
              <a:t>Character ranges</a:t>
            </a:r>
          </a:p>
        </p:txBody>
      </p:sp>
      <p:sp>
        <p:nvSpPr>
          <p:cNvPr id="111619" name="Rectangle 3">
            <a:extLst>
              <a:ext uri="{FF2B5EF4-FFF2-40B4-BE49-F238E27FC236}">
                <a16:creationId xmlns:a16="http://schemas.microsoft.com/office/drawing/2014/main" id="{C51CBF22-0107-DAAC-6D59-FC040C20865F}"/>
              </a:ext>
            </a:extLst>
          </p:cNvPr>
          <p:cNvSpPr>
            <a:spLocks noGrp="1" noChangeArrowheads="1"/>
          </p:cNvSpPr>
          <p:nvPr>
            <p:ph type="body" idx="4294967295"/>
          </p:nvPr>
        </p:nvSpPr>
        <p:spPr>
          <a:xfrm>
            <a:off x="457200" y="1310640"/>
            <a:ext cx="8229600" cy="5455920"/>
          </a:xfrm>
        </p:spPr>
        <p:txBody>
          <a:bodyPr>
            <a:normAutofit fontScale="70000" lnSpcReduction="20000"/>
          </a:bodyPr>
          <a:lstStyle/>
          <a:p>
            <a:pPr marL="460375" indent="-231775"/>
            <a:r>
              <a:rPr lang="en-US" altLang="en-SE" dirty="0"/>
              <a:t>an initial </a:t>
            </a:r>
            <a:r>
              <a:rPr lang="en-US" altLang="en-SE" b="1" dirty="0">
                <a:solidFill>
                  <a:srgbClr val="6600CC"/>
                </a:solidFill>
                <a:latin typeface="Consolas" panose="020B0609020204030204" pitchFamily="49" charset="0"/>
              </a:rPr>
              <a:t>^</a:t>
            </a:r>
            <a:r>
              <a:rPr lang="en-US" altLang="en-SE" dirty="0"/>
              <a:t> inside a character set negates it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abcd</a:t>
            </a:r>
            <a:r>
              <a:rPr lang="en-US" altLang="en-SE" dirty="0">
                <a:latin typeface="Consolas" panose="020B0609020204030204" pitchFamily="49" charset="0"/>
              </a:rPr>
              <a:t>]</a:t>
            </a:r>
            <a:r>
              <a:rPr lang="en-US" altLang="en-SE" dirty="0"/>
              <a:t> matches any character but a, b, c, or d</a:t>
            </a:r>
          </a:p>
          <a:p>
            <a:pPr marL="854075" lvl="1"/>
            <a:r>
              <a:rPr lang="en-US" altLang="en-SE" sz="2100" dirty="0">
                <a:latin typeface="Consolas" panose="020B0609020204030204" pitchFamily="49" charset="0"/>
              </a:rPr>
              <a:t>[^a-</a:t>
            </a:r>
            <a:r>
              <a:rPr lang="en-US" altLang="en-SE" sz="2100" dirty="0" err="1">
                <a:latin typeface="Consolas" panose="020B0609020204030204" pitchFamily="49" charset="0"/>
              </a:rPr>
              <a:t>cz</a:t>
            </a:r>
            <a:r>
              <a:rPr lang="en-US" altLang="en-SE" sz="2100" dirty="0">
                <a:latin typeface="Consolas" panose="020B0609020204030204" pitchFamily="49" charset="0"/>
              </a:rPr>
              <a:t>]</a:t>
            </a:r>
            <a:r>
              <a:rPr lang="en-US" altLang="en-SE" dirty="0"/>
              <a:t> matches </a:t>
            </a:r>
            <a:r>
              <a:rPr lang="en-GB" altLang="en-SE" dirty="0"/>
              <a:t>any character that is not between a-c and not z</a:t>
            </a:r>
          </a:p>
          <a:p>
            <a:pPr marL="854075" lvl="1"/>
            <a:endParaRPr lang="en-US" altLang="en-SE" dirty="0"/>
          </a:p>
          <a:p>
            <a:pPr marL="460375" indent="-231775"/>
            <a:r>
              <a:rPr lang="en-US" altLang="en-SE" dirty="0"/>
              <a:t>inside a character set, specify a range of chars with </a:t>
            </a:r>
            <a:r>
              <a:rPr lang="en-US" altLang="en-SE" b="1" dirty="0">
                <a:solidFill>
                  <a:srgbClr val="6600CC"/>
                </a:solidFill>
                <a:latin typeface="Consolas" panose="020B0609020204030204" pitchFamily="49" charset="0"/>
              </a:rPr>
              <a:t>-</a:t>
            </a:r>
          </a:p>
          <a:p>
            <a:pPr marL="854075" lvl="1"/>
            <a:r>
              <a:rPr lang="en-US" altLang="en-SE" dirty="0">
                <a:latin typeface="Consolas" panose="020B0609020204030204" pitchFamily="49" charset="0"/>
              </a:rPr>
              <a:t>[a-z]</a:t>
            </a:r>
            <a:r>
              <a:rPr lang="en-US" altLang="en-SE" dirty="0"/>
              <a:t> matches any lowercase letter between a and z</a:t>
            </a:r>
          </a:p>
          <a:p>
            <a:pPr marL="854075" lvl="1"/>
            <a:r>
              <a:rPr lang="en-US" altLang="en-SE" dirty="0">
                <a:latin typeface="Consolas" panose="020B0609020204030204" pitchFamily="49" charset="0"/>
              </a:rPr>
              <a:t>[a-zA-Z0-9]</a:t>
            </a:r>
            <a:r>
              <a:rPr lang="en-US" altLang="en-SE" dirty="0"/>
              <a:t> matches any letter or digit </a:t>
            </a:r>
          </a:p>
          <a:p>
            <a:pPr marL="854075" lvl="1"/>
            <a:r>
              <a:rPr lang="en-GB" altLang="en-SE" dirty="0">
                <a:latin typeface="Consolas" panose="020B0609020204030204" pitchFamily="49" charset="0"/>
              </a:rPr>
              <a:t>[a-z]?</a:t>
            </a:r>
            <a:r>
              <a:rPr lang="en-GB" altLang="en-SE" dirty="0"/>
              <a:t> matches zero or one lowercase letter, incl. the empty string</a:t>
            </a:r>
          </a:p>
          <a:p>
            <a:pPr marL="854075" lvl="1"/>
            <a:r>
              <a:rPr lang="en-GB" altLang="en-SE" dirty="0">
                <a:latin typeface="Consolas" panose="020B0609020204030204" pitchFamily="49" charset="0"/>
              </a:rPr>
              <a:t>[a-z]*</a:t>
            </a:r>
            <a:r>
              <a:rPr lang="en-GB" altLang="en-SE" dirty="0"/>
              <a:t> matches zero or more lowercase letters, incl. the empty string</a:t>
            </a:r>
          </a:p>
          <a:p>
            <a:pPr marL="854075" lvl="1"/>
            <a:r>
              <a:rPr lang="en-GB" altLang="en-SE" dirty="0">
                <a:latin typeface="Consolas" panose="020B0609020204030204" pitchFamily="49" charset="0"/>
              </a:rPr>
              <a:t>[a-z]+</a:t>
            </a:r>
            <a:r>
              <a:rPr lang="en-GB" altLang="en-SE" dirty="0"/>
              <a:t> matches one or more lowercase letters.</a:t>
            </a:r>
          </a:p>
          <a:p>
            <a:pPr marL="854075" lvl="1"/>
            <a:endParaRPr lang="en-US" altLang="en-SE" dirty="0">
              <a:latin typeface="Consolas" panose="020B0609020204030204" pitchFamily="49" charset="0"/>
            </a:endParaRPr>
          </a:p>
          <a:p>
            <a:pPr marL="460375" indent="-231775"/>
            <a:r>
              <a:rPr lang="en-US" altLang="en-SE" dirty="0"/>
              <a:t>inside a character set, </a:t>
            </a:r>
            <a:r>
              <a:rPr lang="en-US" altLang="en-SE" b="1" dirty="0">
                <a:solidFill>
                  <a:srgbClr val="6600CC"/>
                </a:solidFill>
                <a:latin typeface="Consolas" panose="020B0609020204030204" pitchFamily="49" charset="0"/>
              </a:rPr>
              <a:t>-</a:t>
            </a:r>
            <a:r>
              <a:rPr lang="en-US" altLang="en-SE" dirty="0"/>
              <a:t> must be escaped to be matched, unless it appears at the beginning or end: </a:t>
            </a:r>
          </a:p>
          <a:p>
            <a:pPr marL="854075" lvl="1"/>
            <a:r>
              <a:rPr lang="en-US" altLang="en-SE" dirty="0">
                <a:latin typeface="Consolas" panose="020B0609020204030204" pitchFamily="49" charset="0"/>
              </a:rPr>
              <a:t>[0-9]</a:t>
            </a:r>
            <a:r>
              <a:rPr lang="en-GB" altLang="en-SE" dirty="0"/>
              <a:t> is equivalent to </a:t>
            </a:r>
            <a:r>
              <a:rPr lang="en-GB" altLang="en-SE" sz="2100" dirty="0">
                <a:latin typeface="Consolas" panose="020B0609020204030204" pitchFamily="49" charset="0"/>
              </a:rPr>
              <a:t>\d</a:t>
            </a:r>
            <a:r>
              <a:rPr lang="en-GB" altLang="en-SE" dirty="0"/>
              <a:t>, and matches any single digit 0 through 9</a:t>
            </a:r>
          </a:p>
          <a:p>
            <a:pPr marL="854075" lvl="1"/>
            <a:r>
              <a:rPr lang="en-US" altLang="en-SE" dirty="0">
                <a:latin typeface="Consolas" panose="020B0609020204030204" pitchFamily="49" charset="0"/>
              </a:rPr>
              <a:t>[0\-9] </a:t>
            </a:r>
            <a:r>
              <a:rPr lang="en-US" altLang="en-SE" sz="2100" dirty="0"/>
              <a:t>matches a single digit 0 or 9, or a </a:t>
            </a:r>
            <a:r>
              <a:rPr lang="en-GB" sz="2100" dirty="0"/>
              <a:t>literal hyphen </a:t>
            </a:r>
            <a:r>
              <a:rPr lang="en-US" altLang="en-SE" sz="2100" dirty="0"/>
              <a:t>-</a:t>
            </a:r>
          </a:p>
          <a:p>
            <a:pPr marL="854075" lvl="1"/>
            <a:r>
              <a:rPr lang="en-US" altLang="en-SE" dirty="0">
                <a:latin typeface="Consolas" panose="020B0609020204030204" pitchFamily="49" charset="0"/>
              </a:rPr>
              <a:t>[-+]?[0-9]+</a:t>
            </a:r>
            <a:r>
              <a:rPr lang="en-US" altLang="en-SE" dirty="0"/>
              <a:t> matches </a:t>
            </a:r>
            <a:r>
              <a:rPr lang="en-GB" altLang="en-SE" dirty="0"/>
              <a:t>signed or unsigned integers (e.g., 8, -8, +23). (</a:t>
            </a:r>
            <a:r>
              <a:rPr lang="en-US" altLang="en-SE" dirty="0">
                <a:latin typeface="Consolas" panose="020B0609020204030204" pitchFamily="49" charset="0"/>
              </a:rPr>
              <a:t>[\-+]?[0-9]+</a:t>
            </a:r>
            <a:r>
              <a:rPr lang="en-US" altLang="en-SE" dirty="0"/>
              <a:t> </a:t>
            </a:r>
            <a:r>
              <a:rPr lang="en-GB" altLang="en-SE" dirty="0"/>
              <a:t>is equivalent, but the escape </a:t>
            </a:r>
            <a:r>
              <a:rPr lang="en-US" altLang="en-SE" dirty="0">
                <a:latin typeface="Consolas" panose="020B0609020204030204" pitchFamily="49" charset="0"/>
              </a:rPr>
              <a:t>\ </a:t>
            </a:r>
            <a:r>
              <a:rPr lang="en-US" altLang="en-SE" sz="2100" dirty="0"/>
              <a:t>is unnecessary since – appears at the beginning</a:t>
            </a:r>
            <a:r>
              <a:rPr lang="en-GB" altLang="en-SE" sz="2100" dirty="0"/>
              <a:t>)</a:t>
            </a:r>
          </a:p>
          <a:p>
            <a:pPr marL="854075" lvl="1"/>
            <a:endParaRPr lang="en-GB" altLang="en-SE" dirty="0"/>
          </a:p>
          <a:p>
            <a:pPr marL="460375" indent="-231775"/>
            <a:r>
              <a:rPr lang="en-GB" altLang="en-SE" dirty="0"/>
              <a:t>Example: match a US phone number with optional spaces or dashes as separators (e.g., 2066852181, 206 685 2181, 206-685-2181)</a:t>
            </a:r>
          </a:p>
          <a:p>
            <a:pPr marL="860425" lvl="1" indent="-231775"/>
            <a:r>
              <a:rPr lang="en-US" altLang="en-SE" dirty="0">
                <a:latin typeface="Consolas" panose="020B0609020204030204" pitchFamily="49" charset="0"/>
              </a:rPr>
              <a:t>\d{3}[ -]?\d{3}[ -]?\d{4} </a:t>
            </a:r>
            <a:r>
              <a:rPr lang="en-US" altLang="en-SE" sz="2400" dirty="0"/>
              <a:t>or equivalently, </a:t>
            </a:r>
            <a:r>
              <a:rPr lang="en-US" altLang="en-SE" dirty="0">
                <a:latin typeface="Consolas" panose="020B0609020204030204" pitchFamily="49" charset="0"/>
              </a:rPr>
              <a:t>[0-9]{3}[ -]?[0-9]{3}[ -]?[0-9]{4}</a:t>
            </a:r>
          </a:p>
          <a:p>
            <a:pPr marL="860425" lvl="1" indent="-231775"/>
            <a:r>
              <a:rPr lang="en-GB" altLang="en-SE" sz="2100" dirty="0">
                <a:latin typeface="Consolas" panose="020B0609020204030204" pitchFamily="49" charset="0"/>
              </a:rPr>
              <a:t>\d{3}, </a:t>
            </a:r>
            <a:r>
              <a:rPr lang="en-US" altLang="en-SE" sz="2100" dirty="0">
                <a:latin typeface="Consolas" panose="020B0609020204030204" pitchFamily="49" charset="0"/>
              </a:rPr>
              <a:t>[0-9]{3}</a:t>
            </a:r>
            <a:r>
              <a:rPr lang="en-GB" altLang="en-SE" sz="2100" dirty="0">
                <a:latin typeface="Consolas" panose="020B0609020204030204" pitchFamily="49" charset="0"/>
              </a:rPr>
              <a:t>: </a:t>
            </a:r>
            <a:r>
              <a:rPr lang="en-GB" altLang="en-SE" sz="2100" dirty="0"/>
              <a:t>matches exactly 3 digits (0 through 9)</a:t>
            </a:r>
          </a:p>
          <a:p>
            <a:pPr marL="860425" lvl="1" indent="-231775"/>
            <a:r>
              <a:rPr lang="en-GB" altLang="en-SE" sz="2100" dirty="0">
                <a:latin typeface="Consolas" panose="020B0609020204030204" pitchFamily="49" charset="0"/>
              </a:rPr>
              <a:t>[ -]?: </a:t>
            </a:r>
            <a:r>
              <a:rPr lang="en-GB" altLang="en-SE" sz="2100" dirty="0"/>
              <a:t>matches an optional space or hyphen between digit groups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C08AFD-E181-48C9-AA42-A8ABC76DAFBF}"/>
                  </a:ext>
                </a:extLst>
              </p14:cNvPr>
              <p14:cNvContentPartPr/>
              <p14:nvPr/>
            </p14:nvContentPartPr>
            <p14:xfrm>
              <a:off x="5511500" y="4762400"/>
              <a:ext cx="360" cy="360"/>
            </p14:xfrm>
          </p:contentPart>
        </mc:Choice>
        <mc:Fallback xmlns="">
          <p:pic>
            <p:nvPicPr>
              <p:cNvPr id="4" name="Ink 3">
                <a:extLst>
                  <a:ext uri="{FF2B5EF4-FFF2-40B4-BE49-F238E27FC236}">
                    <a16:creationId xmlns:a16="http://schemas.microsoft.com/office/drawing/2014/main" id="{32C08AFD-E181-48C9-AA42-A8ABC76DAFBF}"/>
                  </a:ext>
                </a:extLst>
              </p:cNvPr>
              <p:cNvPicPr/>
              <p:nvPr/>
            </p:nvPicPr>
            <p:blipFill>
              <a:blip r:embed="rId18"/>
              <a:stretch>
                <a:fillRect/>
              </a:stretch>
            </p:blipFill>
            <p:spPr>
              <a:xfrm>
                <a:off x="5502860" y="4753400"/>
                <a:ext cx="18000" cy="18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a:extLst>
              <a:ext uri="{FF2B5EF4-FFF2-40B4-BE49-F238E27FC236}">
                <a16:creationId xmlns:a16="http://schemas.microsoft.com/office/drawing/2014/main" id="{0B2BF023-9F10-D183-9726-28193381B87A}"/>
              </a:ext>
            </a:extLst>
          </p:cNvPr>
          <p:cNvSpPr>
            <a:spLocks noGrp="1" noChangeArrowheads="1"/>
          </p:cNvSpPr>
          <p:nvPr>
            <p:ph type="title"/>
          </p:nvPr>
        </p:nvSpPr>
        <p:spPr/>
        <p:txBody>
          <a:bodyPr/>
          <a:lstStyle/>
          <a:p>
            <a:r>
              <a:rPr lang="en-US" altLang="en-SE"/>
              <a:t>Built-in character ranges</a:t>
            </a:r>
          </a:p>
        </p:txBody>
      </p:sp>
      <p:sp>
        <p:nvSpPr>
          <p:cNvPr id="1000451" name="Rectangle 3">
            <a:extLst>
              <a:ext uri="{FF2B5EF4-FFF2-40B4-BE49-F238E27FC236}">
                <a16:creationId xmlns:a16="http://schemas.microsoft.com/office/drawing/2014/main" id="{D5FEAF26-6E04-755B-CA8A-F8366F4E46A2}"/>
              </a:ext>
            </a:extLst>
          </p:cNvPr>
          <p:cNvSpPr>
            <a:spLocks noGrp="1" noChangeArrowheads="1"/>
          </p:cNvSpPr>
          <p:nvPr>
            <p:ph type="body" idx="1"/>
          </p:nvPr>
        </p:nvSpPr>
        <p:spPr>
          <a:xfrm>
            <a:off x="270933" y="1600199"/>
            <a:ext cx="8681155" cy="5094111"/>
          </a:xfrm>
        </p:spPr>
        <p:txBody>
          <a:bodyPr>
            <a:normAutofit fontScale="92500" lnSpcReduction="10000"/>
          </a:bodyPr>
          <a:lstStyle/>
          <a:p>
            <a:pPr>
              <a:lnSpc>
                <a:spcPct val="90000"/>
              </a:lnSpc>
              <a:tabLst>
                <a:tab pos="1149350" algn="l"/>
              </a:tabLst>
            </a:pPr>
            <a:r>
              <a:rPr lang="en-US" altLang="en-SE" dirty="0">
                <a:latin typeface="Consolas" panose="020B0609020204030204" pitchFamily="49" charset="0"/>
              </a:rPr>
              <a:t>\b</a:t>
            </a:r>
            <a:r>
              <a:rPr lang="en-US" altLang="en-SE" dirty="0"/>
              <a:t>	word boundary (e.g. spaces between words)</a:t>
            </a:r>
          </a:p>
          <a:p>
            <a:pPr>
              <a:lnSpc>
                <a:spcPct val="90000"/>
              </a:lnSpc>
              <a:tabLst>
                <a:tab pos="1149350" algn="l"/>
              </a:tabLst>
            </a:pPr>
            <a:r>
              <a:rPr lang="en-US" altLang="en-SE" dirty="0">
                <a:latin typeface="Consolas" panose="020B0609020204030204" pitchFamily="49" charset="0"/>
              </a:rPr>
              <a:t>\B</a:t>
            </a:r>
            <a:r>
              <a:rPr lang="en-US" altLang="en-SE" dirty="0"/>
              <a:t>	non-word boundary</a:t>
            </a:r>
          </a:p>
          <a:p>
            <a:pPr lvl="1">
              <a:lnSpc>
                <a:spcPct val="90000"/>
              </a:lnSpc>
              <a:tabLst>
                <a:tab pos="1149350" algn="l"/>
              </a:tabLst>
            </a:pPr>
            <a:r>
              <a:rPr lang="en-GB" altLang="en-SE" dirty="0"/>
              <a:t>\</a:t>
            </a:r>
            <a:r>
              <a:rPr lang="en-GB" altLang="en-SE" dirty="0" err="1"/>
              <a:t>bcat</a:t>
            </a:r>
            <a:r>
              <a:rPr lang="en-GB" altLang="en-SE" dirty="0"/>
              <a:t>\b (same as \&lt;cat\&gt;) matches: "cat" in "a black cat“, but not "cat" in "certificate“</a:t>
            </a:r>
          </a:p>
          <a:p>
            <a:pPr lvl="2">
              <a:lnSpc>
                <a:spcPct val="90000"/>
              </a:lnSpc>
              <a:tabLst>
                <a:tab pos="1149350" algn="l"/>
              </a:tabLst>
            </a:pPr>
            <a:r>
              <a:rPr lang="en-GB" altLang="en-SE" dirty="0"/>
              <a:t>\b is a general word boundary that matches both the start and end of a word. \&lt; and \&gt; are more specific: \&lt; matches only the start of a word, \&gt; matches only the end of a word</a:t>
            </a:r>
          </a:p>
          <a:p>
            <a:pPr lvl="1">
              <a:lnSpc>
                <a:spcPct val="90000"/>
              </a:lnSpc>
              <a:tabLst>
                <a:tab pos="1149350" algn="l"/>
              </a:tabLst>
            </a:pPr>
            <a:r>
              <a:rPr lang="en-GB" altLang="en-SE" dirty="0"/>
              <a:t>\</a:t>
            </a:r>
            <a:r>
              <a:rPr lang="en-GB" altLang="en-SE" dirty="0" err="1"/>
              <a:t>Bcat</a:t>
            </a:r>
            <a:r>
              <a:rPr lang="en-GB" altLang="en-SE" dirty="0"/>
              <a:t>\B matches: "cat" in "certificate“, but not "cat" in "a black cat"</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non-digit;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whitespace character;  </a:t>
            </a:r>
            <a:r>
              <a:rPr lang="en-US" altLang="en-SE" dirty="0">
                <a:latin typeface="Consolas" panose="020B0609020204030204" pitchFamily="49" charset="0"/>
              </a:rPr>
              <a:t>[ \f\n\r\t\v...]</a:t>
            </a:r>
          </a:p>
          <a:p>
            <a:pPr lvl="1">
              <a:lnSpc>
                <a:spcPct val="90000"/>
              </a:lnSpc>
              <a:tabLst>
                <a:tab pos="1149350" algn="l"/>
              </a:tabLst>
            </a:pPr>
            <a:r>
              <a:rPr lang="en-GB" altLang="en-SE" dirty="0"/>
              <a:t>    Space  , Tab (\t), Newline (\n), Carriage return (\r), Vertical tab (\v), Form feed (\f)…</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non-whitespace character</a:t>
            </a:r>
          </a:p>
          <a:p>
            <a:pPr>
              <a:lnSpc>
                <a:spcPct val="90000"/>
              </a:lnSpc>
              <a:tabLst>
                <a:tab pos="1149350" algn="l"/>
              </a:tabLst>
            </a:pPr>
            <a:r>
              <a:rPr lang="en-US" altLang="en-SE" dirty="0">
                <a:latin typeface="Consolas" panose="020B0609020204030204" pitchFamily="49" charset="0"/>
              </a:rPr>
              <a:t>\w</a:t>
            </a:r>
            <a:r>
              <a:rPr lang="en-US" altLang="en-SE" dirty="0"/>
              <a:t>	any word character;  </a:t>
            </a:r>
            <a:r>
              <a:rPr lang="en-US" altLang="en-SE" dirty="0">
                <a:latin typeface="Consolas" panose="020B0609020204030204" pitchFamily="49" charset="0"/>
              </a:rPr>
              <a:t>[A-Za-z0-9_]</a:t>
            </a:r>
            <a:endParaRPr lang="en-US" altLang="en-SE" dirty="0"/>
          </a:p>
          <a:p>
            <a:pPr>
              <a:lnSpc>
                <a:spcPct val="90000"/>
              </a:lnSpc>
              <a:tabLst>
                <a:tab pos="1149350" algn="l"/>
              </a:tabLst>
            </a:pPr>
            <a:r>
              <a:rPr lang="en-US" altLang="en-SE" dirty="0">
                <a:latin typeface="Consolas" panose="020B0609020204030204" pitchFamily="49" charset="0"/>
              </a:rPr>
              <a:t>\W</a:t>
            </a:r>
            <a:r>
              <a:rPr lang="en-US" altLang="en-SE" dirty="0"/>
              <a:t>	any non-word character</a:t>
            </a:r>
          </a:p>
          <a:p>
            <a:pPr lvl="1">
              <a:lnSpc>
                <a:spcPct val="90000"/>
              </a:lnSpc>
              <a:tabLst>
                <a:tab pos="1149350" algn="l"/>
              </a:tabLst>
            </a:pPr>
            <a:r>
              <a:rPr lang="en-US" altLang="en-SE" dirty="0">
                <a:latin typeface="Consolas" panose="020B0609020204030204" pitchFamily="49" charset="0"/>
              </a:rPr>
              <a:t>\w+\s+\w+</a:t>
            </a:r>
            <a:r>
              <a:rPr lang="en-US" altLang="en-SE" dirty="0"/>
              <a:t>   matches two space-separated words</a:t>
            </a:r>
          </a:p>
        </p:txBody>
      </p:sp>
      <p:sp>
        <p:nvSpPr>
          <p:cNvPr id="2" name="Slide Number Placeholder 5">
            <a:extLst>
              <a:ext uri="{FF2B5EF4-FFF2-40B4-BE49-F238E27FC236}">
                <a16:creationId xmlns:a16="http://schemas.microsoft.com/office/drawing/2014/main" id="{666B87A0-D1D1-B26F-BDA8-1A3081019E2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More Complicated Regex</a:t>
            </a:r>
          </a:p>
        </p:txBody>
      </p:sp>
      <p:sp>
        <p:nvSpPr>
          <p:cNvPr id="4" name="Rectangle 3"/>
          <p:cNvSpPr/>
          <p:nvPr/>
        </p:nvSpPr>
        <p:spPr>
          <a:xfrm>
            <a:off x="491992" y="1364396"/>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ounded Rectangle 5"/>
          <p:cNvSpPr/>
          <p:nvPr/>
        </p:nvSpPr>
        <p:spPr>
          <a:xfrm>
            <a:off x="1639298" y="1794806"/>
            <a:ext cx="796171"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3084606" y="1794806"/>
            <a:ext cx="942272"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1399172" y="2332395"/>
            <a:ext cx="2227610" cy="307777"/>
          </a:xfrm>
          <a:prstGeom prst="rect">
            <a:avLst/>
          </a:prstGeom>
          <a:solidFill>
            <a:srgbClr val="E6A20E"/>
          </a:solidFill>
        </p:spPr>
        <p:txBody>
          <a:bodyPr wrap="square">
            <a:spAutoFit/>
          </a:bodyPr>
          <a:lstStyle/>
          <a:p>
            <a:pPr algn="ctr"/>
            <a:r>
              <a:rPr lang="en-US" sz="1400" dirty="0">
                <a:latin typeface="Arial"/>
                <a:cs typeface="Arial"/>
              </a:rPr>
              <a:t>returns a List of "tokens"</a:t>
            </a:r>
          </a:p>
        </p:txBody>
      </p:sp>
      <p:sp>
        <p:nvSpPr>
          <p:cNvPr id="9" name="Rectangle 8"/>
          <p:cNvSpPr/>
          <p:nvPr/>
        </p:nvSpPr>
        <p:spPr>
          <a:xfrm>
            <a:off x="3835912" y="2332395"/>
            <a:ext cx="2382336" cy="307777"/>
          </a:xfrm>
          <a:prstGeom prst="rect">
            <a:avLst/>
          </a:prstGeom>
          <a:solidFill>
            <a:srgbClr val="E6A20E"/>
          </a:solidFill>
        </p:spPr>
        <p:txBody>
          <a:bodyPr wrap="square">
            <a:spAutoFit/>
          </a:bodyPr>
          <a:lstStyle/>
          <a:p>
            <a:pPr algn="ctr"/>
            <a:r>
              <a:rPr lang="en-US" sz="1400" dirty="0">
                <a:latin typeface="Arial"/>
                <a:cs typeface="Arial"/>
              </a:rPr>
              <a:t>regex</a:t>
            </a:r>
            <a:r>
              <a:rPr lang="zh-CN" altLang="en-US" sz="1400" dirty="0">
                <a:latin typeface="Arial"/>
                <a:cs typeface="Arial"/>
              </a:rPr>
              <a:t> </a:t>
            </a:r>
            <a:r>
              <a:rPr lang="en-US" sz="1400" dirty="0">
                <a:latin typeface="Arial"/>
                <a:cs typeface="Arial"/>
              </a:rPr>
              <a:t>defining the "tokens"</a:t>
            </a:r>
          </a:p>
        </p:txBody>
      </p:sp>
      <p:sp>
        <p:nvSpPr>
          <p:cNvPr id="10" name="Rectangle 9"/>
          <p:cNvSpPr/>
          <p:nvPr/>
        </p:nvSpPr>
        <p:spPr>
          <a:xfrm>
            <a:off x="457200" y="2767897"/>
            <a:ext cx="8686800" cy="307777"/>
          </a:xfrm>
          <a:prstGeom prst="rect">
            <a:avLst/>
          </a:prstGeom>
        </p:spPr>
        <p:txBody>
          <a:bodyPr wrap="square">
            <a:spAutoFit/>
          </a:bodyPr>
          <a:lstStyle/>
          <a:p>
            <a:r>
              <a:rPr lang="en-US" sz="1400" dirty="0">
                <a:latin typeface="Arial"/>
                <a:cs typeface="Arial"/>
              </a:rPr>
              <a:t>Document object, d, contains text "</a:t>
            </a:r>
            <a:r>
              <a:rPr lang="en-US" sz="1400" dirty="0">
                <a:solidFill>
                  <a:schemeClr val="accent1"/>
                </a:solidFill>
                <a:latin typeface="Courier"/>
                <a:cs typeface="Courier"/>
              </a:rPr>
              <a:t>Hello  </a:t>
            </a:r>
            <a:r>
              <a:rPr lang="en-US" sz="1400" dirty="0" err="1">
                <a:solidFill>
                  <a:schemeClr val="accent1"/>
                </a:solidFill>
                <a:latin typeface="Courier"/>
                <a:cs typeface="Courier"/>
              </a:rPr>
              <a:t>hello</a:t>
            </a:r>
            <a:r>
              <a:rPr lang="en-US" sz="1400" dirty="0">
                <a:solidFill>
                  <a:schemeClr val="accent1"/>
                </a:solidFill>
                <a:latin typeface="Courier"/>
                <a:cs typeface="Courier"/>
              </a:rPr>
              <a:t>?</a:t>
            </a:r>
            <a:r>
              <a:rPr lang="en-US" sz="1400" dirty="0">
                <a:latin typeface="Arial"/>
                <a:cs typeface="Arial"/>
              </a:rPr>
              <a:t>”, with 2 spaces between Hello and hello</a:t>
            </a:r>
          </a:p>
        </p:txBody>
      </p:sp>
      <p:sp>
        <p:nvSpPr>
          <p:cNvPr id="11" name="Rectangle 10"/>
          <p:cNvSpPr/>
          <p:nvPr/>
        </p:nvSpPr>
        <p:spPr>
          <a:xfrm>
            <a:off x="2859513" y="3299663"/>
            <a:ext cx="2297748" cy="307777"/>
          </a:xfrm>
          <a:prstGeom prst="rect">
            <a:avLst/>
          </a:prstGeom>
          <a:solidFill>
            <a:srgbClr val="E6A20E"/>
          </a:solidFill>
        </p:spPr>
        <p:txBody>
          <a:bodyPr wrap="square">
            <a:spAutoFit/>
          </a:bodyPr>
          <a:lstStyle/>
          <a:p>
            <a:pPr algn="ctr"/>
            <a:r>
              <a:rPr lang="en-US" sz="1400" dirty="0">
                <a:latin typeface="Arial"/>
                <a:cs typeface="Arial"/>
              </a:rPr>
              <a:t>Matches 1 or more spaces</a:t>
            </a:r>
          </a:p>
        </p:txBody>
      </p:sp>
      <p:sp>
        <p:nvSpPr>
          <p:cNvPr id="13" name="Rectangle 12"/>
          <p:cNvSpPr/>
          <p:nvPr/>
        </p:nvSpPr>
        <p:spPr>
          <a:xfrm>
            <a:off x="488894" y="3151355"/>
            <a:ext cx="2130286" cy="602216"/>
          </a:xfrm>
          <a:prstGeom prst="rect">
            <a:avLst/>
          </a:prstGeom>
          <a:ln>
            <a:solidFill>
              <a:srgbClr val="4F81BD"/>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  "</a:t>
            </a:r>
            <a:r>
              <a:rPr lang="en-US" sz="1400" dirty="0">
                <a:latin typeface="Menlo Bold"/>
                <a:cs typeface="Menlo Bold"/>
              </a:rPr>
              <a:t>] </a:t>
            </a:r>
          </a:p>
        </p:txBody>
      </p:sp>
      <p:sp>
        <p:nvSpPr>
          <p:cNvPr id="17" name="Rectangle 16"/>
          <p:cNvSpPr/>
          <p:nvPr/>
        </p:nvSpPr>
        <p:spPr>
          <a:xfrm>
            <a:off x="457200" y="397974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18" name="Rectangle 17"/>
          <p:cNvSpPr/>
          <p:nvPr/>
        </p:nvSpPr>
        <p:spPr>
          <a:xfrm>
            <a:off x="488894" y="4582117"/>
            <a:ext cx="213028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19" name="Rectangle 18"/>
          <p:cNvSpPr/>
          <p:nvPr/>
        </p:nvSpPr>
        <p:spPr>
          <a:xfrm>
            <a:off x="2859513" y="4609535"/>
            <a:ext cx="1600727" cy="307776"/>
          </a:xfrm>
          <a:prstGeom prst="rect">
            <a:avLst/>
          </a:prstGeom>
          <a:solidFill>
            <a:srgbClr val="E6A20E"/>
          </a:solidFill>
        </p:spPr>
        <p:txBody>
          <a:bodyPr wrap="square">
            <a:spAutoFit/>
          </a:bodyPr>
          <a:lstStyle/>
          <a:p>
            <a:r>
              <a:rPr lang="en-US" sz="1400" dirty="0">
                <a:latin typeface="Arial"/>
                <a:cs typeface="Arial"/>
              </a:rPr>
              <a:t>Matches string “it”</a:t>
            </a:r>
          </a:p>
        </p:txBody>
      </p:sp>
      <p:cxnSp>
        <p:nvCxnSpPr>
          <p:cNvPr id="21" name="Straight Connector 20"/>
          <p:cNvCxnSpPr/>
          <p:nvPr/>
        </p:nvCxnSpPr>
        <p:spPr>
          <a:xfrm>
            <a:off x="457200" y="3866658"/>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2" name="Rounded Rectangle 21"/>
          <p:cNvSpPr/>
          <p:nvPr/>
        </p:nvSpPr>
        <p:spPr>
          <a:xfrm>
            <a:off x="5245023" y="3981222"/>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1395005" y="4199521"/>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460717" y="538101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5983385"/>
            <a:ext cx="223837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27" name="Rectangle 26"/>
          <p:cNvSpPr/>
          <p:nvPr/>
        </p:nvSpPr>
        <p:spPr>
          <a:xfrm>
            <a:off x="2859513" y="6130604"/>
            <a:ext cx="3461112" cy="307777"/>
          </a:xfrm>
          <a:prstGeom prst="rect">
            <a:avLst/>
          </a:prstGeom>
          <a:solidFill>
            <a:srgbClr val="E6A20E"/>
          </a:solidFill>
        </p:spPr>
        <p:txBody>
          <a:bodyPr wrap="square">
            <a:spAutoFit/>
          </a:bodyPr>
          <a:lstStyle/>
          <a:p>
            <a:r>
              <a:rPr lang="en-US" sz="1400" dirty="0">
                <a:latin typeface="Arial"/>
                <a:cs typeface="Arial"/>
              </a:rPr>
              <a:t>Matches string i followed by 1 or more t’s</a:t>
            </a:r>
          </a:p>
        </p:txBody>
      </p:sp>
      <p:cxnSp>
        <p:nvCxnSpPr>
          <p:cNvPr id="28" name="Straight Connector 27"/>
          <p:cNvCxnSpPr/>
          <p:nvPr/>
        </p:nvCxnSpPr>
        <p:spPr>
          <a:xfrm>
            <a:off x="460717" y="530272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5382490"/>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5600789"/>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831698" y="2767897"/>
            <a:ext cx="18967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EC224791-825A-010A-AC3B-78018F230A1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18</a:t>
            </a:fld>
            <a:endParaRPr lang="en-US"/>
          </a:p>
        </p:txBody>
      </p:sp>
      <p:sp>
        <p:nvSpPr>
          <p:cNvPr id="5" name="Rectangle 4">
            <a:extLst>
              <a:ext uri="{FF2B5EF4-FFF2-40B4-BE49-F238E27FC236}">
                <a16:creationId xmlns:a16="http://schemas.microsoft.com/office/drawing/2014/main" id="{C16365DF-CE78-590A-851E-6C131AB671CE}"/>
              </a:ext>
            </a:extLst>
          </p:cNvPr>
          <p:cNvSpPr/>
          <p:nvPr/>
        </p:nvSpPr>
        <p:spPr>
          <a:xfrm>
            <a:off x="7074283" y="3132569"/>
            <a:ext cx="1253407" cy="338554"/>
          </a:xfrm>
          <a:prstGeom prst="rect">
            <a:avLst/>
          </a:prstGeom>
          <a:solidFill>
            <a:srgbClr val="008000"/>
          </a:solidFill>
        </p:spPr>
        <p:txBody>
          <a:bodyPr wrap="square">
            <a:spAutoFit/>
          </a:bodyPr>
          <a:lstStyle/>
          <a:p>
            <a:pPr algn="ctr"/>
            <a:r>
              <a:rPr lang="en-US" sz="1600" dirty="0">
                <a:solidFill>
                  <a:schemeClr val="bg1"/>
                </a:solidFill>
                <a:latin typeface="Arial"/>
                <a:cs typeface="Arial"/>
              </a:rPr>
              <a:t>Repetition </a:t>
            </a:r>
          </a:p>
        </p:txBody>
      </p:sp>
    </p:spTree>
    <p:extLst>
      <p:ext uri="{BB962C8B-B14F-4D97-AF65-F5344CB8AC3E}">
        <p14:creationId xmlns:p14="http://schemas.microsoft.com/office/powerpoint/2010/main" val="32460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dissolve">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dissolve">
                                      <p:cBhvr>
                                        <p:cTn id="36" dur="500"/>
                                        <p:tgtEl>
                                          <p:spTgt spid="1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dissolve">
                                      <p:cBhvr>
                                        <p:cTn id="51" dur="500"/>
                                        <p:tgtEl>
                                          <p:spTgt spid="1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dissolve">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dissolve">
                                      <p:cBhvr>
                                        <p:cTn id="69" dur="500"/>
                                        <p:tgtEl>
                                          <p:spTgt spid="1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dissolve">
                                      <p:cBhvr>
                                        <p:cTn id="79" dur="500"/>
                                        <p:tgtEl>
                                          <p:spTgt spid="2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dissolv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18">
                                            <p:txEl>
                                              <p:pRg st="1" end="1"/>
                                            </p:txEl>
                                          </p:spTgt>
                                        </p:tgtEl>
                                        <p:attrNameLst>
                                          <p:attrName>style.visibility</p:attrName>
                                        </p:attrNameLst>
                                      </p:cBhvr>
                                      <p:to>
                                        <p:strVal val="visible"/>
                                      </p:to>
                                    </p:set>
                                    <p:animEffect transition="in" filter="dissolve">
                                      <p:cBhvr>
                                        <p:cTn id="87" dur="500"/>
                                        <p:tgtEl>
                                          <p:spTgt spid="1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Effect transition="in" filter="dissolve">
                                      <p:cBhvr>
                                        <p:cTn id="97" dur="500"/>
                                        <p:tgtEl>
                                          <p:spTgt spid="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dissolve">
                                      <p:cBhvr>
                                        <p:cTn id="102" dur="500"/>
                                        <p:tgtEl>
                                          <p:spTgt spid="26"/>
                                        </p:tgtEl>
                                      </p:cBhvr>
                                    </p:animEffect>
                                  </p:childTnLst>
                                </p:cTn>
                              </p:par>
                              <p:par>
                                <p:cTn id="103" presetID="9" presetClass="entr" presetSubtype="0" fill="hold" nodeType="withEffect">
                                  <p:stCondLst>
                                    <p:cond delay="0"/>
                                  </p:stCondLst>
                                  <p:childTnLst>
                                    <p:set>
                                      <p:cBhvr>
                                        <p:cTn id="104" dur="1" fill="hold">
                                          <p:stCondLst>
                                            <p:cond delay="0"/>
                                          </p:stCondLst>
                                        </p:cTn>
                                        <p:tgtEl>
                                          <p:spTgt spid="26">
                                            <p:txEl>
                                              <p:pRg st="0" end="0"/>
                                            </p:txEl>
                                          </p:spTgt>
                                        </p:tgtEl>
                                        <p:attrNameLst>
                                          <p:attrName>style.visibility</p:attrName>
                                        </p:attrNameLst>
                                      </p:cBhvr>
                                      <p:to>
                                        <p:strVal val="visible"/>
                                      </p:to>
                                    </p:set>
                                    <p:animEffect transition="in" filter="dissolve">
                                      <p:cBhvr>
                                        <p:cTn id="105" dur="500"/>
                                        <p:tgtEl>
                                          <p:spTgt spid="26">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dissolve">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dissolve">
                                      <p:cBhvr>
                                        <p:cTn id="115" dur="500"/>
                                        <p:tgtEl>
                                          <p:spTgt spid="3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6">
                                            <p:txEl>
                                              <p:pRg st="1" end="1"/>
                                            </p:txEl>
                                          </p:spTgt>
                                        </p:tgtEl>
                                        <p:attrNameLst>
                                          <p:attrName>style.visibility</p:attrName>
                                        </p:attrNameLst>
                                      </p:cBhvr>
                                      <p:to>
                                        <p:strVal val="visible"/>
                                      </p:to>
                                    </p:set>
                                    <p:animEffect transition="in" filter="dissolve">
                                      <p:cBhvr>
                                        <p:cTn id="123" dur="500"/>
                                        <p:tgtEl>
                                          <p:spTgt spid="26">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dissolve">
                                      <p:cBhvr>
                                        <p:cTn id="1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3" grpId="0" animBg="1"/>
      <p:bldP spid="18" grpId="0" animBg="1"/>
      <p:bldP spid="19" grpId="0" animBg="1"/>
      <p:bldP spid="22" grpId="0" animBg="1"/>
      <p:bldP spid="23" grpId="0" animBg="1"/>
      <p:bldP spid="26" grpId="0" animBg="1"/>
      <p:bldP spid="27" grpId="0" animBg="1"/>
      <p:bldP spid="29" grpId="0" animBg="1"/>
      <p:bldP spid="30" grpId="0" animBg="1"/>
      <p:bldP spid="31"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329120"/>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5" name="Rectangle 24"/>
          <p:cNvSpPr/>
          <p:nvPr/>
        </p:nvSpPr>
        <p:spPr>
          <a:xfrm>
            <a:off x="460717" y="242374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3026119"/>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cxnSp>
        <p:nvCxnSpPr>
          <p:cNvPr id="28" name="Straight Connector 27"/>
          <p:cNvCxnSpPr/>
          <p:nvPr/>
        </p:nvCxnSpPr>
        <p:spPr>
          <a:xfrm>
            <a:off x="320521" y="5128667"/>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2425224"/>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2643523"/>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4" y="3034538"/>
            <a:ext cx="3069776" cy="523220"/>
          </a:xfrm>
          <a:prstGeom prst="rect">
            <a:avLst/>
          </a:prstGeom>
          <a:solidFill>
            <a:srgbClr val="E6A20E"/>
          </a:solidFill>
        </p:spPr>
        <p:txBody>
          <a:bodyPr wrap="square">
            <a:spAutoFit/>
          </a:bodyPr>
          <a:lstStyle/>
          <a:p>
            <a:r>
              <a:rPr lang="en-US" sz="1400" dirty="0">
                <a:latin typeface="Arial"/>
                <a:cs typeface="Arial"/>
              </a:rPr>
              <a:t>Same as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r>
              <a:rPr lang="en-US" sz="1400" dirty="0">
                <a:latin typeface="Arial"/>
                <a:cs typeface="Arial"/>
              </a:rPr>
              <a:t>Use parens to group if you are unsure of grouping </a:t>
            </a:r>
          </a:p>
        </p:txBody>
      </p:sp>
      <p:sp>
        <p:nvSpPr>
          <p:cNvPr id="33" name="Rectangle 32"/>
          <p:cNvSpPr/>
          <p:nvPr/>
        </p:nvSpPr>
        <p:spPr>
          <a:xfrm>
            <a:off x="457200" y="4403481"/>
            <a:ext cx="35354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 "i", "it", "i"</a:t>
            </a:r>
            <a:r>
              <a:rPr lang="en-US" sz="1400" dirty="0">
                <a:latin typeface="Menlo Bold"/>
                <a:cs typeface="Menlo Bold"/>
              </a:rPr>
              <a:t>] </a:t>
            </a:r>
          </a:p>
        </p:txBody>
      </p:sp>
      <p:sp>
        <p:nvSpPr>
          <p:cNvPr id="35" name="Rectangle 34"/>
          <p:cNvSpPr/>
          <p:nvPr/>
        </p:nvSpPr>
        <p:spPr>
          <a:xfrm>
            <a:off x="4327824" y="4533504"/>
            <a:ext cx="3449522" cy="307777"/>
          </a:xfrm>
          <a:prstGeom prst="rect">
            <a:avLst/>
          </a:prstGeom>
          <a:solidFill>
            <a:srgbClr val="E6A20E"/>
          </a:solidFill>
        </p:spPr>
        <p:txBody>
          <a:bodyPr wrap="square">
            <a:spAutoFit/>
          </a:bodyPr>
          <a:lstStyle/>
          <a:p>
            <a:r>
              <a:rPr lang="en-US" sz="1400" dirty="0">
                <a:latin typeface="Arial"/>
                <a:cs typeface="Arial"/>
              </a:rPr>
              <a:t>Matches string i followed by 0 or more t’s</a:t>
            </a:r>
          </a:p>
        </p:txBody>
      </p:sp>
      <p:sp>
        <p:nvSpPr>
          <p:cNvPr id="36" name="Rectangle 35"/>
          <p:cNvSpPr/>
          <p:nvPr/>
        </p:nvSpPr>
        <p:spPr>
          <a:xfrm>
            <a:off x="460717" y="376313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37" name="Rounded Rectangle 36"/>
          <p:cNvSpPr/>
          <p:nvPr/>
        </p:nvSpPr>
        <p:spPr>
          <a:xfrm>
            <a:off x="5268526" y="3750471"/>
            <a:ext cx="28939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ounded Rectangle 37"/>
          <p:cNvSpPr/>
          <p:nvPr/>
        </p:nvSpPr>
        <p:spPr>
          <a:xfrm>
            <a:off x="5557925" y="3746017"/>
            <a:ext cx="12485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Rounded Rectangle 38"/>
          <p:cNvSpPr/>
          <p:nvPr/>
        </p:nvSpPr>
        <p:spPr>
          <a:xfrm>
            <a:off x="869989"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Rounded Rectangle 39"/>
          <p:cNvSpPr/>
          <p:nvPr/>
        </p:nvSpPr>
        <p:spPr>
          <a:xfrm>
            <a:off x="1398521" y="3967498"/>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ounded Rectangle 40"/>
          <p:cNvSpPr/>
          <p:nvPr/>
        </p:nvSpPr>
        <p:spPr>
          <a:xfrm>
            <a:off x="4064231"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460717" y="5853963"/>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"it|st"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"st", "it"</a:t>
            </a:r>
            <a:r>
              <a:rPr lang="en-US" sz="1400" dirty="0">
                <a:latin typeface="Menlo Bold"/>
                <a:cs typeface="Menlo Bold"/>
              </a:rPr>
              <a:t>] </a:t>
            </a:r>
          </a:p>
        </p:txBody>
      </p:sp>
      <p:sp>
        <p:nvSpPr>
          <p:cNvPr id="50" name="Rectangle 49"/>
          <p:cNvSpPr/>
          <p:nvPr/>
        </p:nvSpPr>
        <p:spPr>
          <a:xfrm>
            <a:off x="3602210" y="5967428"/>
            <a:ext cx="1146105" cy="307777"/>
          </a:xfrm>
          <a:prstGeom prst="rect">
            <a:avLst/>
          </a:prstGeom>
          <a:solidFill>
            <a:srgbClr val="E6A20E"/>
          </a:solidFill>
        </p:spPr>
        <p:txBody>
          <a:bodyPr wrap="square">
            <a:spAutoFit/>
          </a:bodyPr>
          <a:lstStyle/>
          <a:p>
            <a:r>
              <a:rPr lang="en-US" sz="1400" dirty="0">
                <a:latin typeface="Arial"/>
                <a:cs typeface="Arial"/>
              </a:rPr>
              <a:t>| means OR </a:t>
            </a:r>
          </a:p>
        </p:txBody>
      </p:sp>
      <p:sp>
        <p:nvSpPr>
          <p:cNvPr id="51" name="Rectangle 50"/>
          <p:cNvSpPr/>
          <p:nvPr/>
        </p:nvSpPr>
        <p:spPr>
          <a:xfrm>
            <a:off x="464234" y="521361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5272043" y="5200953"/>
            <a:ext cx="21139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1402038"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542773"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65E27D76-0A66-439F-5039-E896609158E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19</a:t>
            </a:fld>
            <a:endParaRPr lang="en-US"/>
          </a:p>
        </p:txBody>
      </p:sp>
      <p:sp>
        <p:nvSpPr>
          <p:cNvPr id="7" name="Rectangle 6">
            <a:extLst>
              <a:ext uri="{FF2B5EF4-FFF2-40B4-BE49-F238E27FC236}">
                <a16:creationId xmlns:a16="http://schemas.microsoft.com/office/drawing/2014/main" id="{F3C9E022-0A48-4301-3A29-351474FB3044}"/>
              </a:ext>
            </a:extLst>
          </p:cNvPr>
          <p:cNvSpPr/>
          <p:nvPr/>
        </p:nvSpPr>
        <p:spPr>
          <a:xfrm>
            <a:off x="6726375" y="5809848"/>
            <a:ext cx="1882141"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Alternation </a:t>
            </a:r>
          </a:p>
        </p:txBody>
      </p:sp>
    </p:spTree>
    <p:extLst>
      <p:ext uri="{BB962C8B-B14F-4D97-AF65-F5344CB8AC3E}">
        <p14:creationId xmlns:p14="http://schemas.microsoft.com/office/powerpoint/2010/main" val="2944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dissolve">
                                      <p:cBhvr>
                                        <p:cTn id="18" dur="5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dissolv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3">
                                            <p:txEl>
                                              <p:pRg st="1" end="1"/>
                                            </p:txEl>
                                          </p:spTgt>
                                        </p:tgtEl>
                                        <p:attrNameLst>
                                          <p:attrName>style.visibility</p:attrName>
                                        </p:attrNameLst>
                                      </p:cBhvr>
                                      <p:to>
                                        <p:strVal val="visible"/>
                                      </p:to>
                                    </p:set>
                                    <p:animEffect transition="in" filter="dissolve">
                                      <p:cBhvr>
                                        <p:cTn id="45" dur="500"/>
                                        <p:tgtEl>
                                          <p:spTgt spid="3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dissolve">
                                      <p:cBhvr>
                                        <p:cTn id="53" dur="500"/>
                                        <p:tgtEl>
                                          <p:spTgt spid="5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dissolve">
                                      <p:cBhvr>
                                        <p:cTn id="56" dur="500"/>
                                        <p:tgtEl>
                                          <p:spTgt spid="49"/>
                                        </p:tgtEl>
                                      </p:cBhvr>
                                    </p:animEffect>
                                  </p:childTnLst>
                                </p:cTn>
                              </p:par>
                              <p:par>
                                <p:cTn id="57" presetID="9" presetClass="entr" presetSubtype="0" fill="hold" nodeType="with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dissolve">
                                      <p:cBhvr>
                                        <p:cTn id="59" dur="500"/>
                                        <p:tgtEl>
                                          <p:spTgt spid="49">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dissolv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dissolve">
                                      <p:cBhvr>
                                        <p:cTn id="69" dur="500"/>
                                        <p:tgtEl>
                                          <p:spTgt spid="5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dissolve">
                                      <p:cBhvr>
                                        <p:cTn id="72" dur="500"/>
                                        <p:tgtEl>
                                          <p:spTgt spid="5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dissolv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9">
                                            <p:txEl>
                                              <p:pRg st="1" end="1"/>
                                            </p:txEl>
                                          </p:spTgt>
                                        </p:tgtEl>
                                        <p:attrNameLst>
                                          <p:attrName>style.visibility</p:attrName>
                                        </p:attrNameLst>
                                      </p:cBhvr>
                                      <p:to>
                                        <p:strVal val="visible"/>
                                      </p:to>
                                    </p:set>
                                    <p:animEffect transition="in" filter="dissolve">
                                      <p:cBhvr>
                                        <p:cTn id="80" dur="500"/>
                                        <p:tgtEl>
                                          <p:spTgt spid="49">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dissolve">
                                      <p:cBhvr>
                                        <p:cTn id="8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6" grpId="0"/>
      <p:bldP spid="37" grpId="0" animBg="1"/>
      <p:bldP spid="38" grpId="0" animBg="1"/>
      <p:bldP spid="39" grpId="0" animBg="1"/>
      <p:bldP spid="40" grpId="0" animBg="1"/>
      <p:bldP spid="41" grpId="0" animBg="1"/>
      <p:bldP spid="49" grpId="0" animBg="1"/>
      <p:bldP spid="50" grpId="0" animBg="1"/>
      <p:bldP spid="51" grpId="0"/>
      <p:bldP spid="52" grpId="0" animBg="1"/>
      <p:bldP spid="55" grpId="0" animBg="1"/>
      <p:bldP spid="57"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4" name="Content Placeholder 3"/>
          <p:cNvSpPr>
            <a:spLocks noGrp="1"/>
          </p:cNvSpPr>
          <p:nvPr>
            <p:ph idx="1"/>
          </p:nvPr>
        </p:nvSpPr>
        <p:spPr/>
        <p:txBody>
          <a:bodyPr>
            <a:normAutofit/>
          </a:bodyPr>
          <a:lstStyle/>
          <a:p>
            <a:r>
              <a:rPr lang="en-US" dirty="0"/>
              <a:t>Describe how Strings are represented in Java Platform</a:t>
            </a:r>
          </a:p>
          <a:p>
            <a:r>
              <a:rPr lang="en-US" dirty="0"/>
              <a:t>Perform basic operations with Strings in Java </a:t>
            </a:r>
          </a:p>
          <a:p>
            <a:r>
              <a:rPr lang="en-US" dirty="0"/>
              <a:t>Work with the String’s built-in methods to manipulate Strings</a:t>
            </a:r>
          </a:p>
          <a:p>
            <a:r>
              <a:rPr lang="en-US" dirty="0"/>
              <a:t>Write regular expressions to match patterns and split strings</a:t>
            </a:r>
          </a:p>
        </p:txBody>
      </p:sp>
      <p:sp>
        <p:nvSpPr>
          <p:cNvPr id="3" name="Slide Number Placeholder 3">
            <a:extLst>
              <a:ext uri="{FF2B5EF4-FFF2-40B4-BE49-F238E27FC236}">
                <a16:creationId xmlns:a16="http://schemas.microsoft.com/office/drawing/2014/main" id="{B2218DD3-71FA-904C-0EA8-37EF0AC23CB5}"/>
              </a:ext>
            </a:extLst>
          </p:cNvPr>
          <p:cNvSpPr>
            <a:spLocks noGrp="1"/>
          </p:cNvSpPr>
          <p:nvPr>
            <p:ph type="sldNum" sz="quarter" idx="12"/>
          </p:nvPr>
        </p:nvSpPr>
        <p:spPr>
          <a:xfrm>
            <a:off x="8686800" y="6514522"/>
            <a:ext cx="4572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214473"/>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4" name="Rectangle 23"/>
          <p:cNvSpPr/>
          <p:nvPr/>
        </p:nvSpPr>
        <p:spPr>
          <a:xfrm>
            <a:off x="7078076" y="2905365"/>
            <a:ext cx="1530440" cy="646331"/>
          </a:xfrm>
          <a:prstGeom prst="rect">
            <a:avLst/>
          </a:prstGeom>
          <a:solidFill>
            <a:srgbClr val="008000"/>
          </a:solidFill>
        </p:spPr>
        <p:txBody>
          <a:bodyPr wrap="square">
            <a:spAutoFit/>
          </a:bodyPr>
          <a:lstStyle/>
          <a:p>
            <a:pPr algn="ctr"/>
            <a:r>
              <a:rPr lang="en-US" dirty="0">
                <a:solidFill>
                  <a:schemeClr val="bg1"/>
                </a:solidFill>
                <a:latin typeface="Arial"/>
                <a:cs typeface="Arial"/>
              </a:rPr>
              <a:t>Character classes </a:t>
            </a:r>
          </a:p>
        </p:txBody>
      </p:sp>
      <p:sp>
        <p:nvSpPr>
          <p:cNvPr id="25" name="Rectangle 24"/>
          <p:cNvSpPr/>
          <p:nvPr/>
        </p:nvSpPr>
        <p:spPr>
          <a:xfrm>
            <a:off x="460717" y="2203272"/>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2805644"/>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"[123]"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cxnSp>
        <p:nvCxnSpPr>
          <p:cNvPr id="28" name="Straight Connector 27"/>
          <p:cNvCxnSpPr/>
          <p:nvPr/>
        </p:nvCxnSpPr>
        <p:spPr>
          <a:xfrm>
            <a:off x="457200" y="545555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3091430" y="2405650"/>
            <a:ext cx="158658"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3" y="2967951"/>
            <a:ext cx="3091373" cy="307777"/>
          </a:xfrm>
          <a:prstGeom prst="rect">
            <a:avLst/>
          </a:prstGeom>
          <a:solidFill>
            <a:srgbClr val="E6A20E"/>
          </a:solidFill>
        </p:spPr>
        <p:txBody>
          <a:bodyPr wrap="square">
            <a:spAutoFit/>
          </a:bodyPr>
          <a:lstStyle/>
          <a:p>
            <a:r>
              <a:rPr lang="en-US" sz="1400" dirty="0">
                <a:latin typeface="Arial"/>
                <a:cs typeface="Arial"/>
              </a:rPr>
              <a:t>[ ] mean match "anything in the set" </a:t>
            </a:r>
          </a:p>
        </p:txBody>
      </p:sp>
      <p:sp>
        <p:nvSpPr>
          <p:cNvPr id="33" name="Rectangle 32"/>
          <p:cNvSpPr/>
          <p:nvPr/>
        </p:nvSpPr>
        <p:spPr>
          <a:xfrm>
            <a:off x="492411" y="3472700"/>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sp>
        <p:nvSpPr>
          <p:cNvPr id="35" name="Rectangle 34"/>
          <p:cNvSpPr/>
          <p:nvPr/>
        </p:nvSpPr>
        <p:spPr>
          <a:xfrm>
            <a:off x="3402144" y="3551696"/>
            <a:ext cx="3192284"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1 and 3) </a:t>
            </a:r>
          </a:p>
        </p:txBody>
      </p:sp>
      <p:sp>
        <p:nvSpPr>
          <p:cNvPr id="49" name="Rectangle 48"/>
          <p:cNvSpPr/>
          <p:nvPr/>
        </p:nvSpPr>
        <p:spPr>
          <a:xfrm>
            <a:off x="496855" y="4778037"/>
            <a:ext cx="321118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"[a-f]"</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 "e", "a"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a:t>
            </a:r>
            <a:r>
              <a:rPr lang="en-US" sz="1400" dirty="0">
                <a:latin typeface="Menlo Bold"/>
                <a:cs typeface="Menlo Bold"/>
              </a:rPr>
              <a:t>] </a:t>
            </a:r>
          </a:p>
        </p:txBody>
      </p:sp>
      <p:sp>
        <p:nvSpPr>
          <p:cNvPr id="50" name="Rectangle 49"/>
          <p:cNvSpPr/>
          <p:nvPr/>
        </p:nvSpPr>
        <p:spPr>
          <a:xfrm>
            <a:off x="3811240" y="4776855"/>
            <a:ext cx="3351559"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a and f) </a:t>
            </a:r>
          </a:p>
        </p:txBody>
      </p:sp>
      <p:sp>
        <p:nvSpPr>
          <p:cNvPr id="51" name="Rectangle 50"/>
          <p:cNvSpPr/>
          <p:nvPr/>
        </p:nvSpPr>
        <p:spPr>
          <a:xfrm>
            <a:off x="500372" y="4164146"/>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6015203" y="4164146"/>
            <a:ext cx="145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2828743" y="4368511"/>
            <a:ext cx="12720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1958870" y="4366524"/>
            <a:ext cx="1514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ounded Rectangle 26"/>
          <p:cNvSpPr/>
          <p:nvPr/>
        </p:nvSpPr>
        <p:spPr>
          <a:xfrm>
            <a:off x="3316585" y="2405650"/>
            <a:ext cx="12055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535097" y="2405650"/>
            <a:ext cx="10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ounded Rectangle 33"/>
          <p:cNvSpPr/>
          <p:nvPr/>
        </p:nvSpPr>
        <p:spPr>
          <a:xfrm>
            <a:off x="3640100" y="2405650"/>
            <a:ext cx="13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Rounded Rectangle 41"/>
          <p:cNvSpPr/>
          <p:nvPr/>
        </p:nvSpPr>
        <p:spPr>
          <a:xfrm>
            <a:off x="2290774" y="4368511"/>
            <a:ext cx="11684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Rounded Rectangle 42"/>
          <p:cNvSpPr/>
          <p:nvPr/>
        </p:nvSpPr>
        <p:spPr>
          <a:xfrm>
            <a:off x="2402940" y="4368511"/>
            <a:ext cx="11139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Rectangle 43"/>
          <p:cNvSpPr/>
          <p:nvPr/>
        </p:nvSpPr>
        <p:spPr>
          <a:xfrm>
            <a:off x="7008273" y="5869523"/>
            <a:ext cx="1573123"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Negation </a:t>
            </a:r>
          </a:p>
        </p:txBody>
      </p:sp>
      <p:sp>
        <p:nvSpPr>
          <p:cNvPr id="45" name="Rectangle 44"/>
          <p:cNvSpPr/>
          <p:nvPr/>
        </p:nvSpPr>
        <p:spPr>
          <a:xfrm>
            <a:off x="466422" y="549505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46" name="Rectangle 45"/>
          <p:cNvSpPr/>
          <p:nvPr/>
        </p:nvSpPr>
        <p:spPr>
          <a:xfrm>
            <a:off x="491992" y="6112837"/>
            <a:ext cx="375163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"[^a-z123 ]"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"S"</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 "’", "!", "R", "?"</a:t>
            </a:r>
            <a:r>
              <a:rPr lang="en-US" sz="1400" dirty="0">
                <a:latin typeface="Menlo Bold"/>
                <a:cs typeface="Menlo Bold"/>
              </a:rPr>
              <a:t>] </a:t>
            </a:r>
          </a:p>
        </p:txBody>
      </p:sp>
      <p:sp>
        <p:nvSpPr>
          <p:cNvPr id="48" name="Rectangle 47"/>
          <p:cNvSpPr/>
          <p:nvPr/>
        </p:nvSpPr>
        <p:spPr>
          <a:xfrm>
            <a:off x="4369601" y="6062915"/>
            <a:ext cx="2799612" cy="738664"/>
          </a:xfrm>
          <a:prstGeom prst="rect">
            <a:avLst/>
          </a:prstGeom>
          <a:solidFill>
            <a:srgbClr val="E6A20E"/>
          </a:solidFill>
        </p:spPr>
        <p:txBody>
          <a:bodyPr wrap="square">
            <a:spAutoFit/>
          </a:bodyPr>
          <a:lstStyle/>
          <a:p>
            <a:r>
              <a:rPr lang="en-US" sz="1400" dirty="0">
                <a:latin typeface="Arial"/>
                <a:cs typeface="Arial"/>
              </a:rPr>
              <a:t>^ indicates NOT any characters in this set (including the empty space) </a:t>
            </a:r>
          </a:p>
        </p:txBody>
      </p:sp>
      <p:sp>
        <p:nvSpPr>
          <p:cNvPr id="53" name="Rounded Rectangle 52"/>
          <p:cNvSpPr/>
          <p:nvPr/>
        </p:nvSpPr>
        <p:spPr>
          <a:xfrm>
            <a:off x="4912828" y="5495057"/>
            <a:ext cx="13658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3747194"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Rounded Rectangle 55"/>
          <p:cNvSpPr/>
          <p:nvPr/>
        </p:nvSpPr>
        <p:spPr>
          <a:xfrm>
            <a:off x="120099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Rounded Rectangle 59"/>
          <p:cNvSpPr/>
          <p:nvPr/>
        </p:nvSpPr>
        <p:spPr>
          <a:xfrm>
            <a:off x="1602856"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9377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Rounded Rectangle 61"/>
          <p:cNvSpPr/>
          <p:nvPr/>
        </p:nvSpPr>
        <p:spPr>
          <a:xfrm>
            <a:off x="3960625"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3ADD77F5-4462-E1C0-7E6A-845B5D30BBE3}"/>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20</a:t>
            </a:fld>
            <a:endParaRPr lang="en-US"/>
          </a:p>
        </p:txBody>
      </p:sp>
    </p:spTree>
    <p:extLst>
      <p:ext uri="{BB962C8B-B14F-4D97-AF65-F5344CB8AC3E}">
        <p14:creationId xmlns:p14="http://schemas.microsoft.com/office/powerpoint/2010/main" val="34442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dissolve">
                                      <p:cBhvr>
                                        <p:cTn id="10" dur="500"/>
                                        <p:tgtEl>
                                          <p:spTgt spid="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dissolve">
                                      <p:cBhvr>
                                        <p:cTn id="20" dur="500"/>
                                        <p:tgtEl>
                                          <p:spTgt spid="2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dissolv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xEl>
                                              <p:pRg st="1" end="1"/>
                                            </p:txEl>
                                          </p:spTgt>
                                        </p:tgtEl>
                                        <p:attrNameLst>
                                          <p:attrName>style.visibility</p:attrName>
                                        </p:attrNameLst>
                                      </p:cBhvr>
                                      <p:to>
                                        <p:strVal val="visible"/>
                                      </p:to>
                                    </p:set>
                                    <p:animEffect transition="in" filter="dissolve">
                                      <p:cBhvr>
                                        <p:cTn id="34" dur="500"/>
                                        <p:tgtEl>
                                          <p:spTgt spid="2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dissolve">
                                      <p:cBhvr>
                                        <p:cTn id="39" dur="500"/>
                                        <p:tgtEl>
                                          <p:spTgt spid="33"/>
                                        </p:tgtEl>
                                      </p:cBhvr>
                                    </p:animEffect>
                                  </p:childTnLst>
                                </p:cTn>
                              </p:par>
                              <p:par>
                                <p:cTn id="40" presetID="9" presetClass="entr" presetSubtype="0" fill="hold" nodeType="with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dissolve">
                                      <p:cBhvr>
                                        <p:cTn id="42" dur="500"/>
                                        <p:tgtEl>
                                          <p:spTgt spid="3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3">
                                            <p:txEl>
                                              <p:pRg st="1" end="1"/>
                                            </p:txEl>
                                          </p:spTgt>
                                        </p:tgtEl>
                                        <p:attrNameLst>
                                          <p:attrName>style.visibility</p:attrName>
                                        </p:attrNameLst>
                                      </p:cBhvr>
                                      <p:to>
                                        <p:strVal val="visible"/>
                                      </p:to>
                                    </p:set>
                                    <p:animEffect transition="in" filter="dissolve">
                                      <p:cBhvr>
                                        <p:cTn id="52" dur="500"/>
                                        <p:tgtEl>
                                          <p:spTgt spid="3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dissolv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dissolve">
                                      <p:cBhvr>
                                        <p:cTn id="62" dur="500"/>
                                        <p:tgtEl>
                                          <p:spTgt spid="49"/>
                                        </p:tgtEl>
                                      </p:cBhvr>
                                    </p:animEffect>
                                  </p:childTnLst>
                                </p:cTn>
                              </p:par>
                              <p:par>
                                <p:cTn id="63" presetID="9" presetClass="entr" presetSubtype="0" fill="hold" nodeType="with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Effect transition="in" filter="dissolve">
                                      <p:cBhvr>
                                        <p:cTn id="65" dur="500"/>
                                        <p:tgtEl>
                                          <p:spTgt spid="4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dissolve">
                                      <p:cBhvr>
                                        <p:cTn id="75" dur="500"/>
                                        <p:tgtEl>
                                          <p:spTgt spid="5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dissolve">
                                      <p:cBhvr>
                                        <p:cTn id="78" dur="500"/>
                                        <p:tgtEl>
                                          <p:spTgt spid="5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dissolve">
                                      <p:cBhvr>
                                        <p:cTn id="81" dur="500"/>
                                        <p:tgtEl>
                                          <p:spTgt spid="5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dissolv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9">
                                            <p:txEl>
                                              <p:pRg st="1" end="1"/>
                                            </p:txEl>
                                          </p:spTgt>
                                        </p:tgtEl>
                                        <p:attrNameLst>
                                          <p:attrName>style.visibility</p:attrName>
                                        </p:attrNameLst>
                                      </p:cBhvr>
                                      <p:to>
                                        <p:strVal val="visible"/>
                                      </p:to>
                                    </p:set>
                                    <p:animEffect transition="in" filter="dissolve">
                                      <p:cBhvr>
                                        <p:cTn id="92" dur="500"/>
                                        <p:tgtEl>
                                          <p:spTgt spid="4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dissolve">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45">
                                            <p:txEl>
                                              <p:pRg st="0" end="0"/>
                                            </p:txEl>
                                          </p:spTgt>
                                        </p:tgtEl>
                                        <p:attrNameLst>
                                          <p:attrName>style.visibility</p:attrName>
                                        </p:attrNameLst>
                                      </p:cBhvr>
                                      <p:to>
                                        <p:strVal val="visible"/>
                                      </p:to>
                                    </p:set>
                                    <p:animEffect transition="in" filter="dissolve">
                                      <p:cBhvr>
                                        <p:cTn id="107" dur="500"/>
                                        <p:tgtEl>
                                          <p:spTgt spid="45">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nodeType="withEffect">
                                  <p:stCondLst>
                                    <p:cond delay="0"/>
                                  </p:stCondLst>
                                  <p:childTnLst>
                                    <p:set>
                                      <p:cBhvr>
                                        <p:cTn id="114" dur="1" fill="hold">
                                          <p:stCondLst>
                                            <p:cond delay="0"/>
                                          </p:stCondLst>
                                        </p:cTn>
                                        <p:tgtEl>
                                          <p:spTgt spid="46">
                                            <p:txEl>
                                              <p:pRg st="0" end="0"/>
                                            </p:txEl>
                                          </p:spTgt>
                                        </p:tgtEl>
                                        <p:attrNameLst>
                                          <p:attrName>style.visibility</p:attrName>
                                        </p:attrNameLst>
                                      </p:cBhvr>
                                      <p:to>
                                        <p:strVal val="visible"/>
                                      </p:to>
                                    </p:set>
                                    <p:animEffect transition="in" filter="dissolve">
                                      <p:cBhvr>
                                        <p:cTn id="115" dur="500"/>
                                        <p:tgtEl>
                                          <p:spTgt spid="4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dissolve">
                                      <p:cBhvr>
                                        <p:cTn id="120" dur="500"/>
                                        <p:tgtEl>
                                          <p:spTgt spid="48"/>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dissolve">
                                      <p:cBhvr>
                                        <p:cTn id="123" dur="500"/>
                                        <p:tgtEl>
                                          <p:spTgt spid="5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dissolve">
                                      <p:cBhvr>
                                        <p:cTn id="126" dur="500"/>
                                        <p:tgtEl>
                                          <p:spTgt spid="5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dissolve">
                                      <p:cBhvr>
                                        <p:cTn id="129" dur="500"/>
                                        <p:tgtEl>
                                          <p:spTgt spid="5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dissolve">
                                      <p:cBhvr>
                                        <p:cTn id="135" dur="500"/>
                                        <p:tgtEl>
                                          <p:spTgt spid="61"/>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Effect transition="in" filter="dissolve">
                                      <p:cBhvr>
                                        <p:cTn id="138" dur="500"/>
                                        <p:tgtEl>
                                          <p:spTgt spid="62"/>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46">
                                            <p:txEl>
                                              <p:pRg st="1" end="1"/>
                                            </p:txEl>
                                          </p:spTgt>
                                        </p:tgtEl>
                                        <p:attrNameLst>
                                          <p:attrName>style.visibility</p:attrName>
                                        </p:attrNameLst>
                                      </p:cBhvr>
                                      <p:to>
                                        <p:strVal val="visible"/>
                                      </p:to>
                                    </p:set>
                                    <p:animEffect transition="in" filter="dissolve">
                                      <p:cBhvr>
                                        <p:cTn id="143" dur="500"/>
                                        <p:tgtEl>
                                          <p:spTgt spid="46">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dissolve">
                                      <p:cBhvr>
                                        <p:cTn id="1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2" grpId="0" animBg="1"/>
      <p:bldP spid="33" grpId="0" animBg="1"/>
      <p:bldP spid="35" grpId="0" animBg="1"/>
      <p:bldP spid="49" grpId="0" animBg="1"/>
      <p:bldP spid="50" grpId="0" animBg="1"/>
      <p:bldP spid="51" grpId="0"/>
      <p:bldP spid="52" grpId="0" animBg="1"/>
      <p:bldP spid="55" grpId="0" animBg="1"/>
      <p:bldP spid="57" grpId="0" animBg="1"/>
      <p:bldP spid="27" grpId="0" animBg="1"/>
      <p:bldP spid="31" grpId="0" animBg="1"/>
      <p:bldP spid="34" grpId="0" animBg="1"/>
      <p:bldP spid="42" grpId="0" animBg="1"/>
      <p:bldP spid="43" grpId="0" animBg="1"/>
      <p:bldP spid="44" grpId="0" animBg="1"/>
      <p:bldP spid="46" grpId="0" animBg="1"/>
      <p:bldP spid="48" grpId="0" animBg="1"/>
      <p:bldP spid="53" grpId="0" animBg="1"/>
      <p:bldP spid="54" grpId="0" animBg="1"/>
      <p:bldP spid="56"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4" name="Rectangle 3"/>
          <p:cNvSpPr/>
          <p:nvPr/>
        </p:nvSpPr>
        <p:spPr>
          <a:xfrm>
            <a:off x="316749" y="1344860"/>
            <a:ext cx="5751645"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ectangle 5"/>
          <p:cNvSpPr/>
          <p:nvPr/>
        </p:nvSpPr>
        <p:spPr>
          <a:xfrm>
            <a:off x="460716" y="2335557"/>
            <a:ext cx="8226083" cy="584775"/>
          </a:xfrm>
          <a:prstGeom prst="rect">
            <a:avLst/>
          </a:prstGeom>
        </p:spPr>
        <p:txBody>
          <a:bodyPr wrap="square">
            <a:spAutoFit/>
          </a:bodyPr>
          <a:lstStyle/>
          <a:p>
            <a:r>
              <a:rPr lang="en-US" sz="1600" dirty="0">
                <a:latin typeface="Arial"/>
                <a:cs typeface="Arial"/>
              </a:rPr>
              <a:t>Assume you have a Document object, d, whose text is</a:t>
            </a:r>
            <a:r>
              <a:rPr lang="zh-CN" altLang="en-US" sz="1600" dirty="0">
                <a:latin typeface="Arial"/>
                <a:cs typeface="Arial"/>
              </a:rPr>
              <a:t> </a:t>
            </a:r>
            <a:r>
              <a:rPr lang="en-US" sz="1600" dirty="0">
                <a:latin typeface="Arial"/>
                <a:cs typeface="Arial"/>
              </a:rPr>
              <a:t>"</a:t>
            </a:r>
            <a:r>
              <a:rPr lang="en-US" sz="1600" dirty="0">
                <a:solidFill>
                  <a:srgbClr val="4F81BD"/>
                </a:solidFill>
                <a:latin typeface="Courier"/>
                <a:cs typeface="Courier"/>
              </a:rPr>
              <a:t>Splitting a string, it's as easy as 1 2 33! Right?</a:t>
            </a:r>
            <a:r>
              <a:rPr lang="en-US" sz="1600" dirty="0">
                <a:latin typeface="Arial"/>
                <a:cs typeface="Arial"/>
              </a:rPr>
              <a:t>"</a:t>
            </a:r>
          </a:p>
        </p:txBody>
      </p:sp>
      <p:sp>
        <p:nvSpPr>
          <p:cNvPr id="7" name="Rectangle 6"/>
          <p:cNvSpPr/>
          <p:nvPr/>
        </p:nvSpPr>
        <p:spPr>
          <a:xfrm>
            <a:off x="424625" y="3239037"/>
            <a:ext cx="299500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t>
            </a:r>
            <a:r>
              <a:rPr lang="en-US" altLang="zh-CN" sz="1400" dirty="0">
                <a:solidFill>
                  <a:srgbClr val="FF0000"/>
                </a:solidFill>
                <a:latin typeface="Menlo Bold"/>
                <a:cs typeface="Menlo Bold"/>
              </a:rPr>
              <a:t>__________</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p>
        </p:txBody>
      </p:sp>
      <p:sp>
        <p:nvSpPr>
          <p:cNvPr id="14" name="Rectangle 13"/>
          <p:cNvSpPr/>
          <p:nvPr/>
        </p:nvSpPr>
        <p:spPr>
          <a:xfrm>
            <a:off x="378617" y="5950390"/>
            <a:ext cx="1695336" cy="307777"/>
          </a:xfrm>
          <a:prstGeom prst="rect">
            <a:avLst/>
          </a:prstGeom>
        </p:spPr>
        <p:txBody>
          <a:bodyPr wrap="square" anchor="ctr">
            <a:spAutoFit/>
          </a:bodyPr>
          <a:lstStyle/>
          <a:p>
            <a:r>
              <a:rPr lang="en-US" sz="1400" dirty="0">
                <a:latin typeface="Menlo Bold"/>
                <a:cs typeface="Menlo Bold"/>
              </a:rPr>
              <a:t>D</a:t>
            </a:r>
            <a:r>
              <a:rPr lang="en-US" altLang="zh-CN" sz="1400" dirty="0">
                <a:latin typeface="Menlo Bold"/>
                <a:cs typeface="Menlo Bold"/>
              </a:rPr>
              <a:t>.</a:t>
            </a:r>
            <a:r>
              <a:rPr lang="zh-CN" altLang="en-US" sz="1400" dirty="0">
                <a:latin typeface="Menlo Bold"/>
                <a:cs typeface="Menlo Bold"/>
              </a:rPr>
              <a:t> </a:t>
            </a:r>
            <a:r>
              <a:rPr lang="mr-IN" sz="1400" dirty="0">
                <a:latin typeface="Menlo Bold"/>
                <a:cs typeface="Menlo Bold"/>
              </a:rPr>
              <a:t>"1|2|33"</a:t>
            </a:r>
            <a:endParaRPr lang="en-US" sz="1400" dirty="0">
              <a:latin typeface="Menlo Bold"/>
              <a:cs typeface="Menlo Bold"/>
            </a:endParaRPr>
          </a:p>
        </p:txBody>
      </p:sp>
      <p:sp>
        <p:nvSpPr>
          <p:cNvPr id="15" name="Rectangle 14"/>
          <p:cNvSpPr/>
          <p:nvPr/>
        </p:nvSpPr>
        <p:spPr>
          <a:xfrm>
            <a:off x="3501193" y="3239037"/>
            <a:ext cx="4446357" cy="585610"/>
          </a:xfrm>
          <a:prstGeom prst="rect">
            <a:avLst/>
          </a:prstGeom>
          <a:solidFill>
            <a:srgbClr val="E6A20E"/>
          </a:solidFill>
        </p:spPr>
        <p:txBody>
          <a:bodyPr wrap="square">
            <a:spAutoFit/>
          </a:bodyPr>
          <a:lstStyle/>
          <a:p>
            <a:pPr>
              <a:lnSpc>
                <a:spcPct val="120000"/>
              </a:lnSpc>
            </a:pPr>
            <a:r>
              <a:rPr lang="en-US" sz="1400" dirty="0">
                <a:latin typeface="Arial"/>
                <a:cs typeface="Arial"/>
              </a:rPr>
              <a:t>Which of the following regular expressions can you insert in the blank to get the output shown? </a:t>
            </a:r>
          </a:p>
        </p:txBody>
      </p:sp>
      <p:sp>
        <p:nvSpPr>
          <p:cNvPr id="22" name="Rectangle 21"/>
          <p:cNvSpPr/>
          <p:nvPr/>
        </p:nvSpPr>
        <p:spPr>
          <a:xfrm>
            <a:off x="378617" y="4433001"/>
            <a:ext cx="1501633" cy="338554"/>
          </a:xfrm>
          <a:prstGeom prst="rect">
            <a:avLst/>
          </a:prstGeom>
        </p:spPr>
        <p:txBody>
          <a:bodyPr wrap="none">
            <a:spAutoFit/>
          </a:bodyPr>
          <a:lstStyle/>
          <a:p>
            <a:r>
              <a:rPr lang="en-US" sz="1600" dirty="0">
                <a:latin typeface="Menlo Bold"/>
                <a:cs typeface="Menlo Bold"/>
              </a:rPr>
              <a:t>A</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3" name="Rectangle 22"/>
          <p:cNvSpPr/>
          <p:nvPr/>
        </p:nvSpPr>
        <p:spPr>
          <a:xfrm>
            <a:off x="378617" y="4949508"/>
            <a:ext cx="1790574" cy="338554"/>
          </a:xfrm>
          <a:prstGeom prst="rect">
            <a:avLst/>
          </a:prstGeom>
        </p:spPr>
        <p:txBody>
          <a:bodyPr wrap="none">
            <a:spAutoFit/>
          </a:bodyPr>
          <a:lstStyle/>
          <a:p>
            <a:r>
              <a:rPr lang="en-US" sz="1600" dirty="0">
                <a:latin typeface="Menlo Bold"/>
                <a:cs typeface="Menlo Bold"/>
              </a:rPr>
              <a:t>B</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4" name="Rectangle 23"/>
          <p:cNvSpPr/>
          <p:nvPr/>
        </p:nvSpPr>
        <p:spPr>
          <a:xfrm>
            <a:off x="378617" y="5466015"/>
            <a:ext cx="1543511" cy="338554"/>
          </a:xfrm>
          <a:prstGeom prst="rect">
            <a:avLst/>
          </a:prstGeom>
        </p:spPr>
        <p:txBody>
          <a:bodyPr wrap="none">
            <a:spAutoFit/>
          </a:bodyPr>
          <a:lstStyle/>
          <a:p>
            <a:r>
              <a:rPr lang="en-US" sz="1600" dirty="0">
                <a:latin typeface="Menlo Bold"/>
                <a:cs typeface="Menlo Bold"/>
              </a:rPr>
              <a:t>C</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"[0-9]+"</a:t>
            </a:r>
            <a:endParaRPr lang="en-US" sz="1600" dirty="0">
              <a:latin typeface="Menlo Bold"/>
              <a:cs typeface="Menlo Bold"/>
            </a:endParaRPr>
          </a:p>
        </p:txBody>
      </p:sp>
      <p:sp>
        <p:nvSpPr>
          <p:cNvPr id="3" name="Slide Number Placeholder 5">
            <a:extLst>
              <a:ext uri="{FF2B5EF4-FFF2-40B4-BE49-F238E27FC236}">
                <a16:creationId xmlns:a16="http://schemas.microsoft.com/office/drawing/2014/main" id="{4810771E-37F4-784E-8817-AC32543F53A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21</a:t>
            </a:fld>
            <a:endParaRPr lang="en-US"/>
          </a:p>
        </p:txBody>
      </p:sp>
      <p:grpSp>
        <p:nvGrpSpPr>
          <p:cNvPr id="21" name="Group 20">
            <a:extLst>
              <a:ext uri="{FF2B5EF4-FFF2-40B4-BE49-F238E27FC236}">
                <a16:creationId xmlns:a16="http://schemas.microsoft.com/office/drawing/2014/main" id="{8A4FEBB9-DE6F-82FA-B6BC-1B5C6CD7ABD5}"/>
              </a:ext>
            </a:extLst>
          </p:cNvPr>
          <p:cNvGrpSpPr/>
          <p:nvPr/>
        </p:nvGrpSpPr>
        <p:grpSpPr>
          <a:xfrm>
            <a:off x="1954007" y="4911865"/>
            <a:ext cx="5223077" cy="461665"/>
            <a:chOff x="1954007" y="4911865"/>
            <a:chExt cx="5223077" cy="461665"/>
          </a:xfrm>
        </p:grpSpPr>
        <p:sp>
          <p:nvSpPr>
            <p:cNvPr id="17" name="Rectangle 16"/>
            <p:cNvSpPr/>
            <p:nvPr/>
          </p:nvSpPr>
          <p:spPr>
            <a:xfrm>
              <a:off x="2613660" y="4951831"/>
              <a:ext cx="3211185"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6" name="TextBox 35"/>
            <p:cNvSpPr txBox="1"/>
            <p:nvPr/>
          </p:nvSpPr>
          <p:spPr>
            <a:xfrm>
              <a:off x="1954007" y="4911865"/>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9" name="Rectangle 8">
              <a:extLst>
                <a:ext uri="{FF2B5EF4-FFF2-40B4-BE49-F238E27FC236}">
                  <a16:creationId xmlns:a16="http://schemas.microsoft.com/office/drawing/2014/main" id="{EDA9A9B9-6414-A521-F2E2-4F395616C313}"/>
                </a:ext>
              </a:extLst>
            </p:cNvPr>
            <p:cNvSpPr/>
            <p:nvPr/>
          </p:nvSpPr>
          <p:spPr>
            <a:xfrm>
              <a:off x="4566401" y="4949508"/>
              <a:ext cx="2610683" cy="307777"/>
            </a:xfrm>
            <a:prstGeom prst="rect">
              <a:avLst/>
            </a:prstGeom>
            <a:solidFill>
              <a:srgbClr val="E6A20E"/>
            </a:solidFill>
          </p:spPr>
          <p:txBody>
            <a:bodyPr wrap="square">
              <a:spAutoFit/>
            </a:bodyPr>
            <a:lstStyle/>
            <a:p>
              <a:r>
                <a:rPr lang="en-GB" sz="1400" dirty="0">
                  <a:latin typeface="Arial"/>
                  <a:cs typeface="Arial"/>
                </a:rPr>
                <a:t>Matches “1” or “,” or “2” or “3”</a:t>
              </a:r>
            </a:p>
          </p:txBody>
        </p:sp>
      </p:grpSp>
      <p:grpSp>
        <p:nvGrpSpPr>
          <p:cNvPr id="13" name="Group 12">
            <a:extLst>
              <a:ext uri="{FF2B5EF4-FFF2-40B4-BE49-F238E27FC236}">
                <a16:creationId xmlns:a16="http://schemas.microsoft.com/office/drawing/2014/main" id="{25087292-6DCD-2FAA-9CE9-5B4763C85D3D}"/>
              </a:ext>
            </a:extLst>
          </p:cNvPr>
          <p:cNvGrpSpPr/>
          <p:nvPr/>
        </p:nvGrpSpPr>
        <p:grpSpPr>
          <a:xfrm>
            <a:off x="1954007" y="4368870"/>
            <a:ext cx="5899684" cy="461665"/>
            <a:chOff x="1954007" y="4368870"/>
            <a:chExt cx="5899684" cy="461665"/>
          </a:xfrm>
        </p:grpSpPr>
        <p:sp>
          <p:nvSpPr>
            <p:cNvPr id="16" name="Rectangle 15"/>
            <p:cNvSpPr/>
            <p:nvPr/>
          </p:nvSpPr>
          <p:spPr>
            <a:xfrm>
              <a:off x="2613660" y="4433001"/>
              <a:ext cx="267073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2" name="TextBox 31"/>
            <p:cNvSpPr txBox="1"/>
            <p:nvPr/>
          </p:nvSpPr>
          <p:spPr>
            <a:xfrm>
              <a:off x="1954007" y="4368870"/>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10" name="Rectangle 9">
              <a:extLst>
                <a:ext uri="{FF2B5EF4-FFF2-40B4-BE49-F238E27FC236}">
                  <a16:creationId xmlns:a16="http://schemas.microsoft.com/office/drawing/2014/main" id="{123E5C1B-D095-93B6-270F-853ED892CCFA}"/>
                </a:ext>
              </a:extLst>
            </p:cNvPr>
            <p:cNvSpPr/>
            <p:nvPr/>
          </p:nvSpPr>
          <p:spPr>
            <a:xfrm>
              <a:off x="4566400" y="4420957"/>
              <a:ext cx="3287291" cy="307777"/>
            </a:xfrm>
            <a:prstGeom prst="rect">
              <a:avLst/>
            </a:prstGeom>
            <a:solidFill>
              <a:srgbClr val="E6A20E"/>
            </a:solidFill>
          </p:spPr>
          <p:txBody>
            <a:bodyPr wrap="square">
              <a:spAutoFit/>
            </a:bodyPr>
            <a:lstStyle/>
            <a:p>
              <a:r>
                <a:rPr lang="en-GB" sz="1400" dirty="0">
                  <a:latin typeface="Arial"/>
                  <a:cs typeface="Arial"/>
                </a:rPr>
                <a:t>Matches “1” or “2” or “3”, same as [123]</a:t>
              </a:r>
            </a:p>
          </p:txBody>
        </p:sp>
      </p:grpSp>
      <p:grpSp>
        <p:nvGrpSpPr>
          <p:cNvPr id="27" name="Group 26">
            <a:extLst>
              <a:ext uri="{FF2B5EF4-FFF2-40B4-BE49-F238E27FC236}">
                <a16:creationId xmlns:a16="http://schemas.microsoft.com/office/drawing/2014/main" id="{D076BB53-33A5-3F78-3CCE-048DDBDD2A8F}"/>
              </a:ext>
            </a:extLst>
          </p:cNvPr>
          <p:cNvGrpSpPr/>
          <p:nvPr/>
        </p:nvGrpSpPr>
        <p:grpSpPr>
          <a:xfrm>
            <a:off x="1954007" y="5351898"/>
            <a:ext cx="5985018" cy="523220"/>
            <a:chOff x="1954007" y="5351898"/>
            <a:chExt cx="5985018" cy="523220"/>
          </a:xfrm>
        </p:grpSpPr>
        <p:sp>
          <p:nvSpPr>
            <p:cNvPr id="18" name="Rectangle 17"/>
            <p:cNvSpPr/>
            <p:nvPr/>
          </p:nvSpPr>
          <p:spPr>
            <a:xfrm>
              <a:off x="2613660" y="5470661"/>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5" name="TextBox 34"/>
            <p:cNvSpPr txBox="1"/>
            <p:nvPr/>
          </p:nvSpPr>
          <p:spPr>
            <a:xfrm>
              <a:off x="1954007" y="5404282"/>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1" name="Rectangle 10">
              <a:extLst>
                <a:ext uri="{FF2B5EF4-FFF2-40B4-BE49-F238E27FC236}">
                  <a16:creationId xmlns:a16="http://schemas.microsoft.com/office/drawing/2014/main" id="{D2C2071B-2494-34E6-6DA3-7C7492CA82E9}"/>
                </a:ext>
              </a:extLst>
            </p:cNvPr>
            <p:cNvSpPr/>
            <p:nvPr/>
          </p:nvSpPr>
          <p:spPr>
            <a:xfrm>
              <a:off x="4560306" y="5351898"/>
              <a:ext cx="3378719" cy="523220"/>
            </a:xfrm>
            <a:prstGeom prst="rect">
              <a:avLst/>
            </a:prstGeom>
            <a:solidFill>
              <a:srgbClr val="E6A20E"/>
            </a:solidFill>
          </p:spPr>
          <p:txBody>
            <a:bodyPr wrap="square">
              <a:spAutoFit/>
            </a:bodyPr>
            <a:lstStyle/>
            <a:p>
              <a:r>
                <a:rPr lang="en-GB" sz="1400" dirty="0">
                  <a:latin typeface="Arial"/>
                  <a:cs typeface="Arial"/>
                </a:rPr>
                <a:t>Matches any non-negative integer. More flexible and useful than D.</a:t>
              </a:r>
            </a:p>
          </p:txBody>
        </p:sp>
      </p:grpSp>
      <p:grpSp>
        <p:nvGrpSpPr>
          <p:cNvPr id="29" name="Group 28">
            <a:extLst>
              <a:ext uri="{FF2B5EF4-FFF2-40B4-BE49-F238E27FC236}">
                <a16:creationId xmlns:a16="http://schemas.microsoft.com/office/drawing/2014/main" id="{DF0F15F3-8FBD-11E8-1285-DA4CE4EBC528}"/>
              </a:ext>
            </a:extLst>
          </p:cNvPr>
          <p:cNvGrpSpPr/>
          <p:nvPr/>
        </p:nvGrpSpPr>
        <p:grpSpPr>
          <a:xfrm>
            <a:off x="1954007" y="5847771"/>
            <a:ext cx="5677282" cy="461665"/>
            <a:chOff x="1954007" y="5847771"/>
            <a:chExt cx="5677282" cy="461665"/>
          </a:xfrm>
        </p:grpSpPr>
        <p:sp>
          <p:nvSpPr>
            <p:cNvPr id="20" name="Rectangle 19"/>
            <p:cNvSpPr/>
            <p:nvPr/>
          </p:nvSpPr>
          <p:spPr>
            <a:xfrm>
              <a:off x="2613660" y="5959682"/>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3" name="TextBox 32"/>
            <p:cNvSpPr txBox="1"/>
            <p:nvPr/>
          </p:nvSpPr>
          <p:spPr>
            <a:xfrm>
              <a:off x="1954007" y="5847771"/>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2" name="Rectangle 11">
              <a:extLst>
                <a:ext uri="{FF2B5EF4-FFF2-40B4-BE49-F238E27FC236}">
                  <a16:creationId xmlns:a16="http://schemas.microsoft.com/office/drawing/2014/main" id="{CF63E907-B062-0480-C820-FEF7117E5D3A}"/>
                </a:ext>
              </a:extLst>
            </p:cNvPr>
            <p:cNvSpPr/>
            <p:nvPr/>
          </p:nvSpPr>
          <p:spPr>
            <a:xfrm>
              <a:off x="4566400" y="5945037"/>
              <a:ext cx="3064889" cy="307777"/>
            </a:xfrm>
            <a:prstGeom prst="rect">
              <a:avLst/>
            </a:prstGeom>
            <a:solidFill>
              <a:srgbClr val="E6A20E"/>
            </a:solidFill>
          </p:spPr>
          <p:txBody>
            <a:bodyPr wrap="square">
              <a:spAutoFit/>
            </a:bodyPr>
            <a:lstStyle/>
            <a:p>
              <a:r>
                <a:rPr lang="en-GB" sz="1400" dirty="0">
                  <a:latin typeface="Arial"/>
                  <a:cs typeface="Arial"/>
                </a:rPr>
                <a:t>Matches any one of “1” or “2” or “33”</a:t>
              </a:r>
            </a:p>
          </p:txBody>
        </p:sp>
      </p:grpSp>
    </p:spTree>
    <p:extLst>
      <p:ext uri="{BB962C8B-B14F-4D97-AF65-F5344CB8AC3E}">
        <p14:creationId xmlns:p14="http://schemas.microsoft.com/office/powerpoint/2010/main" val="18870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altLang="zh-CN" dirty="0"/>
              <a:t>se</a:t>
            </a:r>
            <a:r>
              <a:rPr lang="zh-CN" altLang="en-US" dirty="0"/>
              <a:t> </a:t>
            </a:r>
            <a:r>
              <a:rPr lang="en-US" altLang="zh-CN" dirty="0"/>
              <a:t>Regex</a:t>
            </a:r>
            <a:r>
              <a:rPr lang="zh-CN" altLang="en-US" dirty="0"/>
              <a:t> </a:t>
            </a:r>
            <a:r>
              <a:rPr lang="en-US" altLang="zh-CN" dirty="0"/>
              <a:t>to</a:t>
            </a:r>
            <a:r>
              <a:rPr lang="zh-CN" altLang="en-US" dirty="0"/>
              <a:t> </a:t>
            </a:r>
            <a:r>
              <a:rPr lang="en-US" altLang="zh-CN" dirty="0"/>
              <a:t>Calculate</a:t>
            </a:r>
            <a:r>
              <a:rPr lang="zh-CN" altLang="en-US" dirty="0"/>
              <a:t> </a:t>
            </a:r>
            <a:r>
              <a:rPr lang="en-US" altLang="zh-CN" dirty="0"/>
              <a:t>Flesch</a:t>
            </a:r>
            <a:r>
              <a:rPr lang="zh-CN" altLang="en-US" dirty="0"/>
              <a:t> </a:t>
            </a:r>
            <a:r>
              <a:rPr lang="en-US" altLang="zh-CN" dirty="0"/>
              <a:t>Score</a:t>
            </a:r>
            <a:endParaRPr lang="en-US" dirty="0"/>
          </a:p>
        </p:txBody>
      </p:sp>
      <p:sp>
        <p:nvSpPr>
          <p:cNvPr id="5" name="Rectangle 4"/>
          <p:cNvSpPr/>
          <p:nvPr/>
        </p:nvSpPr>
        <p:spPr>
          <a:xfrm>
            <a:off x="703669" y="3029070"/>
            <a:ext cx="7653993" cy="274536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dirty="0">
                <a:solidFill>
                  <a:srgbClr val="000000"/>
                </a:solidFill>
                <a:latin typeface="Menlo"/>
              </a:rPr>
              <a:t> BasicDocument </a:t>
            </a:r>
            <a:r>
              <a:rPr lang="en-US" sz="1200" b="1" dirty="0">
                <a:solidFill>
                  <a:srgbClr val="7F0055"/>
                </a:solidFill>
                <a:latin typeface="Menlo"/>
              </a:rPr>
              <a:t>extends</a:t>
            </a:r>
            <a:r>
              <a:rPr lang="en-US" sz="1200" dirty="0">
                <a:solidFill>
                  <a:srgbClr val="000000"/>
                </a:solidFill>
                <a:latin typeface="Menlo"/>
              </a:rPr>
              <a:t> Document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b="1" dirty="0">
                <a:solidFill>
                  <a:srgbClr val="000000"/>
                </a:solidFill>
                <a:latin typeface="Menlo"/>
              </a:rPr>
              <a:t> </a:t>
            </a:r>
            <a:r>
              <a:rPr lang="en-US" sz="1200" dirty="0">
                <a:solidFill>
                  <a:srgbClr val="000000"/>
                </a:solidFill>
                <a:latin typeface="Menlo"/>
              </a:rPr>
              <a:t>getNumWords()</a:t>
            </a:r>
            <a:r>
              <a:rPr lang="zh-CN" altLang="en-US" sz="1200" dirty="0">
                <a:solidFill>
                  <a:srgbClr val="000000"/>
                </a:solidFill>
                <a:latin typeface="Menlo"/>
              </a:rPr>
              <a:t> </a:t>
            </a:r>
            <a:r>
              <a:rPr lang="en-US" sz="1200" dirty="0">
                <a:solidFill>
                  <a:srgbClr val="000000"/>
                </a:solidFill>
                <a:latin typeface="Menlo"/>
              </a:rPr>
              <a:t>{</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b="1" dirty="0">
                <a:solidFill>
                  <a:srgbClr val="FF0000"/>
                </a:solidFill>
                <a:latin typeface="Menlo"/>
              </a:rPr>
              <a:t>___________</a:t>
            </a:r>
            <a:r>
              <a:rPr lang="en-US" sz="1200" dirty="0">
                <a:solidFill>
                  <a:srgbClr val="2A00FF"/>
                </a:solidFill>
                <a:latin typeface="Menlo"/>
              </a:rPr>
              <a:t>"</a:t>
            </a:r>
            <a:r>
              <a:rPr lang="en-US" sz="1200" dirty="0">
                <a:solidFill>
                  <a:srgbClr val="000000"/>
                </a:solidFill>
                <a:latin typeface="Menlo"/>
              </a:rPr>
              <a:t>);</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dirty="0">
                <a:solidFill>
                  <a:srgbClr val="000000"/>
                </a:solidFill>
                <a:latin typeface="Menlo"/>
              </a:rPr>
              <a:t> getNumSentences()</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dirty="0">
                <a:solidFill>
                  <a:srgbClr val="FF0000"/>
                </a:solidFill>
                <a:latin typeface="Menlo"/>
              </a:rPr>
              <a:t>_</a:t>
            </a:r>
            <a:r>
              <a:rPr lang="en-US" altLang="zh-CN" sz="1200" b="1" dirty="0">
                <a:solidFill>
                  <a:srgbClr val="FF0000"/>
                </a:solidFill>
                <a:latin typeface="Menlo"/>
              </a:rPr>
              <a:t>________</a:t>
            </a:r>
            <a:r>
              <a:rPr lang="en-US" sz="1200" dirty="0">
                <a:solidFill>
                  <a:srgbClr val="2A00FF"/>
                </a:solidFill>
                <a:latin typeface="Menlo"/>
              </a:rPr>
              <a:t>"</a:t>
            </a: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endParaRPr lang="en-US" sz="1200" dirty="0"/>
          </a:p>
        </p:txBody>
      </p:sp>
      <p:sp>
        <p:nvSpPr>
          <p:cNvPr id="7" name="Rectangle 6"/>
          <p:cNvSpPr/>
          <p:nvPr/>
        </p:nvSpPr>
        <p:spPr>
          <a:xfrm>
            <a:off x="703669" y="1523468"/>
            <a:ext cx="5613820" cy="1194173"/>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t>
            </a:r>
            <a:r>
              <a:rPr lang="en-US" sz="1200" dirty="0">
                <a:solidFill>
                  <a:srgbClr val="000000"/>
                </a:solidFill>
                <a:latin typeface="Menlo Bold"/>
                <a:cs typeface="Menlo Bold"/>
              </a:rPr>
              <a:t>Document {</a:t>
            </a:r>
            <a:endParaRPr lang="en-US" sz="1200" dirty="0">
              <a:solidFill>
                <a:srgbClr val="3F7F5F"/>
              </a:solidFill>
              <a:latin typeface="Menlo Bold"/>
              <a:cs typeface="Menlo Bold"/>
            </a:endParaRPr>
          </a:p>
          <a:p>
            <a:pPr>
              <a:lnSpc>
                <a:spcPct val="120000"/>
              </a:lnSpc>
            </a:pPr>
            <a:r>
              <a:rPr lang="en-US" sz="1200" b="1" dirty="0">
                <a:solidFill>
                  <a:srgbClr val="3F7F5F"/>
                </a:solidFill>
                <a:latin typeface="Menlo Bold"/>
                <a:cs typeface="Menlo Bold"/>
              </a:rPr>
              <a:t>	</a:t>
            </a:r>
            <a:r>
              <a:rPr lang="en-US" sz="1200" b="1" dirty="0">
                <a:solidFill>
                  <a:srgbClr val="7F0055"/>
                </a:solidFill>
                <a:latin typeface="Menlo Bold"/>
                <a:cs typeface="Menlo Bold"/>
              </a:rPr>
              <a:t>private</a:t>
            </a:r>
            <a:r>
              <a:rPr lang="en-US" sz="1200" dirty="0">
                <a:solidFill>
                  <a:srgbClr val="000000"/>
                </a:solidFill>
                <a:latin typeface="Menlo Bold"/>
                <a:cs typeface="Menlo Bold"/>
              </a:rPr>
              <a:t> String </a:t>
            </a:r>
            <a:r>
              <a:rPr lang="en-US" sz="1200" dirty="0">
                <a:solidFill>
                  <a:srgbClr val="0000C0"/>
                </a:solidFill>
                <a:latin typeface="Menlo Bold"/>
                <a:cs typeface="Menlo Bold"/>
              </a:rPr>
              <a:t>text</a:t>
            </a:r>
            <a:r>
              <a:rPr lang="en-US"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sz="1200" dirty="0">
                <a:solidFill>
                  <a:srgbClr val="3F7F5F"/>
                </a:solidFill>
                <a:latin typeface="Menlo Bold"/>
                <a:cs typeface="Menlo Bold"/>
              </a:rPr>
              <a:t>// The text of the whole document</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protected</a:t>
            </a:r>
            <a:r>
              <a:rPr lang="en-US" sz="1200" dirty="0">
                <a:solidFill>
                  <a:srgbClr val="000000"/>
                </a:solidFill>
                <a:latin typeface="Menlo Bold"/>
                <a:cs typeface="Menlo Bold"/>
              </a:rPr>
              <a:t> List&lt;String&gt; getTokens(String </a:t>
            </a:r>
            <a:r>
              <a:rPr lang="en-US" sz="1200" dirty="0">
                <a:solidFill>
                  <a:srgbClr val="7F0055"/>
                </a:solidFill>
                <a:latin typeface="Menlo Bold"/>
                <a:cs typeface="Menlo Bold"/>
              </a:rPr>
              <a:t>pattern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getNumWords()</a:t>
            </a:r>
            <a:r>
              <a:rPr lang="en-US" sz="1200" b="1"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getNumSentences();</a:t>
            </a:r>
          </a:p>
        </p:txBody>
      </p:sp>
      <p:sp>
        <p:nvSpPr>
          <p:cNvPr id="12" name="Rectangle 11"/>
          <p:cNvSpPr/>
          <p:nvPr/>
        </p:nvSpPr>
        <p:spPr>
          <a:xfrm>
            <a:off x="5109166" y="3857860"/>
            <a:ext cx="3723419" cy="738664"/>
          </a:xfrm>
          <a:prstGeom prst="rect">
            <a:avLst/>
          </a:prstGeom>
          <a:solidFill>
            <a:srgbClr val="E6A20E"/>
          </a:solidFill>
        </p:spPr>
        <p:txBody>
          <a:bodyPr wrap="square">
            <a:spAutoFit/>
          </a:bodyPr>
          <a:lstStyle/>
          <a:p>
            <a:r>
              <a:rPr lang="en-US" sz="1400" dirty="0">
                <a:latin typeface="Arial"/>
                <a:cs typeface="Arial"/>
              </a:rPr>
              <a:t>What constitutes a word? </a:t>
            </a:r>
          </a:p>
          <a:p>
            <a:r>
              <a:rPr lang="en-US" sz="1400" dirty="0">
                <a:latin typeface="Arial"/>
                <a:cs typeface="Arial"/>
              </a:rPr>
              <a:t>"Any contiguous sequence of alphabetic characters" </a:t>
            </a:r>
          </a:p>
        </p:txBody>
      </p:sp>
      <p:sp>
        <p:nvSpPr>
          <p:cNvPr id="14" name="Rectangle 13"/>
          <p:cNvSpPr/>
          <p:nvPr/>
        </p:nvSpPr>
        <p:spPr>
          <a:xfrm>
            <a:off x="5109166" y="2848712"/>
            <a:ext cx="1759049" cy="523220"/>
          </a:xfrm>
          <a:prstGeom prst="rect">
            <a:avLst/>
          </a:prstGeom>
          <a:solidFill>
            <a:srgbClr val="E6A20E"/>
          </a:solidFill>
        </p:spPr>
        <p:txBody>
          <a:bodyPr wrap="square">
            <a:spAutoFit/>
          </a:bodyPr>
          <a:lstStyle/>
          <a:p>
            <a:r>
              <a:rPr lang="en-US" sz="1400" dirty="0">
                <a:latin typeface="Arial"/>
                <a:cs typeface="Arial"/>
              </a:rPr>
              <a:t>Need a regex that matches "any word" </a:t>
            </a:r>
          </a:p>
        </p:txBody>
      </p:sp>
      <p:sp>
        <p:nvSpPr>
          <p:cNvPr id="15" name="Rectangle 14"/>
          <p:cNvSpPr/>
          <p:nvPr/>
        </p:nvSpPr>
        <p:spPr>
          <a:xfrm>
            <a:off x="5810862" y="1954335"/>
            <a:ext cx="1897704" cy="307777"/>
          </a:xfrm>
          <a:prstGeom prst="rect">
            <a:avLst/>
          </a:prstGeom>
          <a:solidFill>
            <a:srgbClr val="E6A20E"/>
          </a:solidFill>
        </p:spPr>
        <p:txBody>
          <a:bodyPr wrap="square">
            <a:spAutoFit/>
          </a:bodyPr>
          <a:lstStyle/>
          <a:p>
            <a:r>
              <a:rPr lang="en-US" sz="1400" dirty="0">
                <a:latin typeface="Arial"/>
                <a:cs typeface="Arial"/>
              </a:rPr>
              <a:t>given helper method </a:t>
            </a:r>
          </a:p>
        </p:txBody>
      </p:sp>
      <p:sp>
        <p:nvSpPr>
          <p:cNvPr id="16" name="Rounded Rectangle 15"/>
          <p:cNvSpPr/>
          <p:nvPr/>
        </p:nvSpPr>
        <p:spPr>
          <a:xfrm>
            <a:off x="1190256" y="2007249"/>
            <a:ext cx="4489740" cy="22840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5125017" y="4965200"/>
            <a:ext cx="3707568" cy="738664"/>
          </a:xfrm>
          <a:prstGeom prst="rect">
            <a:avLst/>
          </a:prstGeom>
          <a:solidFill>
            <a:srgbClr val="E6A20E"/>
          </a:solidFill>
        </p:spPr>
        <p:txBody>
          <a:bodyPr wrap="square">
            <a:spAutoFit/>
          </a:bodyPr>
          <a:lstStyle/>
          <a:p>
            <a:r>
              <a:rPr lang="en-US" sz="1400" dirty="0">
                <a:latin typeface="Arial"/>
                <a:cs typeface="Arial"/>
              </a:rPr>
              <a:t>What constitutes a sentence? </a:t>
            </a:r>
          </a:p>
          <a:p>
            <a:r>
              <a:rPr lang="en-US" sz="1400" dirty="0">
                <a:latin typeface="Arial"/>
                <a:cs typeface="Arial"/>
              </a:rPr>
              <a:t>"A sequence of any characters ending with end of sentence punctuation (. ! ?)"</a:t>
            </a:r>
          </a:p>
        </p:txBody>
      </p:sp>
      <p:sp>
        <p:nvSpPr>
          <p:cNvPr id="20" name="Rectangle 19"/>
          <p:cNvSpPr/>
          <p:nvPr/>
        </p:nvSpPr>
        <p:spPr>
          <a:xfrm>
            <a:off x="2836691" y="6474754"/>
            <a:ext cx="3901689" cy="261610"/>
          </a:xfrm>
          <a:prstGeom prst="rect">
            <a:avLst/>
          </a:prstGeom>
        </p:spPr>
        <p:txBody>
          <a:bodyPr wrap="square">
            <a:spAutoFit/>
          </a:bodyPr>
          <a:lstStyle/>
          <a:p>
            <a:r>
              <a:rPr lang="en-US" sz="1100" dirty="0">
                <a:latin typeface="Times New Roman"/>
                <a:cs typeface="Times New Roman"/>
              </a:rPr>
              <a:t>https://www.tutorialspoint.com/java/java_regular_expressions.htm</a:t>
            </a:r>
          </a:p>
        </p:txBody>
      </p:sp>
      <p:sp>
        <p:nvSpPr>
          <p:cNvPr id="3" name="Slide Number Placeholder 5">
            <a:extLst>
              <a:ext uri="{FF2B5EF4-FFF2-40B4-BE49-F238E27FC236}">
                <a16:creationId xmlns:a16="http://schemas.microsoft.com/office/drawing/2014/main" id="{7185E138-5B0C-640C-ED9E-220F8C7C9F2B}"/>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22</a:t>
            </a:fld>
            <a:endParaRPr lang="en-US"/>
          </a:p>
        </p:txBody>
      </p:sp>
    </p:spTree>
    <p:extLst>
      <p:ext uri="{BB962C8B-B14F-4D97-AF65-F5344CB8AC3E}">
        <p14:creationId xmlns:p14="http://schemas.microsoft.com/office/powerpoint/2010/main" val="35766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14" grpId="0" animBg="1"/>
      <p:bldP spid="15" grpId="0" animBg="1"/>
      <p:bldP spid="16" grpId="0" animBg="1"/>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2626-F301-479A-AEA1-7E6B27B933CE}"/>
              </a:ext>
            </a:extLst>
          </p:cNvPr>
          <p:cNvSpPr>
            <a:spLocks noGrp="1"/>
          </p:cNvSpPr>
          <p:nvPr>
            <p:ph type="title"/>
          </p:nvPr>
        </p:nvSpPr>
        <p:spPr/>
        <p:txBody>
          <a:bodyPr/>
          <a:lstStyle/>
          <a:p>
            <a:r>
              <a:rPr lang="en-US" dirty="0"/>
              <a:t>Regex Exercises</a:t>
            </a:r>
          </a:p>
        </p:txBody>
      </p:sp>
      <p:sp>
        <p:nvSpPr>
          <p:cNvPr id="3" name="Content Placeholder 2">
            <a:extLst>
              <a:ext uri="{FF2B5EF4-FFF2-40B4-BE49-F238E27FC236}">
                <a16:creationId xmlns:a16="http://schemas.microsoft.com/office/drawing/2014/main" id="{4F50BF81-3C0E-43DA-92D5-BC9B241F95D2}"/>
              </a:ext>
            </a:extLst>
          </p:cNvPr>
          <p:cNvSpPr>
            <a:spLocks noGrp="1"/>
          </p:cNvSpPr>
          <p:nvPr>
            <p:ph idx="1"/>
          </p:nvPr>
        </p:nvSpPr>
        <p:spPr>
          <a:xfrm>
            <a:off x="440566" y="1286934"/>
            <a:ext cx="8447649" cy="5683024"/>
          </a:xfrm>
        </p:spPr>
        <p:txBody>
          <a:bodyPr>
            <a:normAutofit fontScale="92500" lnSpcReduction="20000"/>
          </a:bodyPr>
          <a:lstStyle/>
          <a:p>
            <a:r>
              <a:rPr lang="en-US" sz="1600" dirty="0">
                <a:latin typeface="Consolas" panose="020B0609020204030204" pitchFamily="49" charset="0"/>
              </a:rPr>
              <a:t>^re*ed$</a:t>
            </a:r>
          </a:p>
          <a:p>
            <a:pPr lvl="1"/>
            <a:r>
              <a:rPr lang="en-US" sz="1600" dirty="0"/>
              <a:t>Matches strings that start with "r", with e repeated 0 or more times, and end with "ed" (like "reed" or "</a:t>
            </a:r>
            <a:r>
              <a:rPr lang="en-US" sz="1600" dirty="0" err="1"/>
              <a:t>reeed</a:t>
            </a:r>
            <a:r>
              <a:rPr lang="en-US" sz="1600" dirty="0"/>
              <a:t>” or "</a:t>
            </a:r>
            <a:r>
              <a:rPr lang="en-US" sz="1600" dirty="0" err="1"/>
              <a:t>reeeeeeeed</a:t>
            </a:r>
            <a:r>
              <a:rPr lang="en-US" sz="1600" dirty="0"/>
              <a:t>")</a:t>
            </a:r>
          </a:p>
          <a:p>
            <a:r>
              <a:rPr lang="en-US" sz="1600" dirty="0">
                <a:latin typeface="Consolas" panose="020B0609020204030204" pitchFamily="49" charset="0"/>
              </a:rPr>
              <a:t>^(re)*ed$</a:t>
            </a:r>
          </a:p>
          <a:p>
            <a:pPr lvl="1"/>
            <a:r>
              <a:rPr lang="en-US" sz="1600" dirty="0"/>
              <a:t>ed, reed, </a:t>
            </a:r>
            <a:r>
              <a:rPr lang="en-US" sz="1600" dirty="0" err="1"/>
              <a:t>rereed</a:t>
            </a:r>
            <a:r>
              <a:rPr lang="en-US" sz="1600" dirty="0"/>
              <a:t>, </a:t>
            </a:r>
            <a:r>
              <a:rPr lang="en-US" sz="1600" dirty="0" err="1"/>
              <a:t>rerererereed</a:t>
            </a:r>
            <a:endParaRPr lang="en-US" sz="1600" dirty="0"/>
          </a:p>
          <a:p>
            <a:r>
              <a:rPr lang="en-US" sz="1600" dirty="0">
                <a:latin typeface="Consolas" panose="020B0609020204030204" pitchFamily="49" charset="0"/>
              </a:rPr>
              <a:t>^[re]*ed$</a:t>
            </a:r>
          </a:p>
          <a:p>
            <a:pPr lvl="1"/>
            <a:r>
              <a:rPr lang="en-US" sz="1600" dirty="0"/>
              <a:t>ed, </a:t>
            </a:r>
            <a:r>
              <a:rPr lang="en-US" sz="1600" dirty="0" err="1"/>
              <a:t>eed</a:t>
            </a:r>
            <a:r>
              <a:rPr lang="en-US" sz="1600" dirty="0"/>
              <a:t>, red, </a:t>
            </a:r>
            <a:r>
              <a:rPr lang="en-US" sz="1600" dirty="0" err="1"/>
              <a:t>rrrred</a:t>
            </a:r>
            <a:r>
              <a:rPr lang="en-US" sz="1600" dirty="0"/>
              <a:t>, </a:t>
            </a:r>
            <a:r>
              <a:rPr lang="en-US" sz="1600" dirty="0" err="1"/>
              <a:t>eerreerred</a:t>
            </a:r>
            <a:r>
              <a:rPr lang="en-US" sz="1600" dirty="0"/>
              <a:t>, </a:t>
            </a:r>
            <a:r>
              <a:rPr lang="en-US" sz="1600" dirty="0" err="1"/>
              <a:t>rerereed</a:t>
            </a:r>
            <a:r>
              <a:rPr lang="en-US" sz="1600" dirty="0"/>
              <a:t> </a:t>
            </a:r>
          </a:p>
          <a:p>
            <a:r>
              <a:rPr lang="en-US" sz="1600" dirty="0">
                <a:latin typeface="Consolas" panose="020B0609020204030204" pitchFamily="49" charset="0"/>
              </a:rPr>
              <a:t>^[re]+ed$</a:t>
            </a:r>
          </a:p>
          <a:p>
            <a:pPr lvl="1"/>
            <a:r>
              <a:rPr lang="en-US" sz="1600" dirty="0" err="1"/>
              <a:t>eed</a:t>
            </a:r>
            <a:r>
              <a:rPr lang="en-US" sz="1600" dirty="0"/>
              <a:t>, red, </a:t>
            </a:r>
            <a:r>
              <a:rPr lang="en-US" sz="1600" dirty="0" err="1"/>
              <a:t>rrrred</a:t>
            </a:r>
            <a:r>
              <a:rPr lang="en-US" sz="1600" dirty="0"/>
              <a:t>, </a:t>
            </a:r>
            <a:r>
              <a:rPr lang="en-US" sz="1600" dirty="0" err="1"/>
              <a:t>eerreerred</a:t>
            </a:r>
            <a:r>
              <a:rPr lang="en-US" sz="1600" dirty="0"/>
              <a:t>, </a:t>
            </a:r>
            <a:r>
              <a:rPr lang="en-US" sz="1600" dirty="0" err="1"/>
              <a:t>rerereed</a:t>
            </a:r>
            <a:r>
              <a:rPr lang="en-US" sz="1600" dirty="0"/>
              <a:t>, but NOT ed</a:t>
            </a:r>
          </a:p>
          <a:p>
            <a:r>
              <a:rPr lang="en-US" sz="1600" dirty="0">
                <a:latin typeface="Consolas" panose="020B0609020204030204" pitchFamily="49" charset="0"/>
              </a:rPr>
              <a:t>^re{2}ed$</a:t>
            </a:r>
          </a:p>
          <a:p>
            <a:pPr lvl="1"/>
            <a:r>
              <a:rPr lang="en-US" sz="1600" dirty="0" err="1"/>
              <a:t>reeed</a:t>
            </a:r>
            <a:endParaRPr lang="en-US" sz="1600" dirty="0"/>
          </a:p>
          <a:p>
            <a:r>
              <a:rPr lang="en-US" sz="1600" dirty="0">
                <a:latin typeface="Consolas" panose="020B0609020204030204" pitchFamily="49" charset="0"/>
              </a:rPr>
              <a:t>^(re){2}ed$</a:t>
            </a:r>
          </a:p>
          <a:p>
            <a:pPr lvl="1"/>
            <a:r>
              <a:rPr lang="en-US" sz="1600" dirty="0" err="1"/>
              <a:t>rereed</a:t>
            </a:r>
            <a:endParaRPr lang="en-US" sz="1600" dirty="0"/>
          </a:p>
          <a:p>
            <a:r>
              <a:rPr lang="en-US" sz="1600" dirty="0">
                <a:latin typeface="Consolas" panose="020B0609020204030204" pitchFamily="49" charset="0"/>
              </a:rPr>
              <a:t>^re\wed$</a:t>
            </a:r>
          </a:p>
          <a:p>
            <a:pPr lvl="1"/>
            <a:r>
              <a:rPr lang="en-US" sz="1600" b="0" i="0" dirty="0">
                <a:effectLst/>
                <a:latin typeface="Lato Extended"/>
              </a:rPr>
              <a:t>\</a:t>
            </a:r>
            <a:r>
              <a:rPr lang="en-US" sz="1600" dirty="0"/>
              <a:t>w Matches any single word character (letter, digit, or underscore)</a:t>
            </a:r>
          </a:p>
          <a:p>
            <a:pPr lvl="1"/>
            <a:r>
              <a:rPr lang="en-US" sz="1600" dirty="0"/>
              <a:t>Matches "re" followed by exactly one word character, followed by "ed“ (like </a:t>
            </a:r>
            <a:r>
              <a:rPr lang="it-IT" sz="1600" dirty="0"/>
              <a:t>rexed, re1ed, re_ed,  reAed</a:t>
            </a:r>
            <a:r>
              <a:rPr lang="en-US" sz="1600" dirty="0"/>
              <a:t>)</a:t>
            </a:r>
          </a:p>
          <a:p>
            <a:r>
              <a:rPr lang="en-US" sz="1600" dirty="0">
                <a:latin typeface="Consolas" panose="020B0609020204030204" pitchFamily="49" charset="0"/>
              </a:rPr>
              <a:t>^re\</a:t>
            </a:r>
            <a:r>
              <a:rPr lang="en-US" sz="1600" dirty="0" err="1">
                <a:latin typeface="Consolas" panose="020B0609020204030204" pitchFamily="49" charset="0"/>
              </a:rPr>
              <a:t>w+ed</a:t>
            </a:r>
            <a:r>
              <a:rPr lang="en-US" sz="1600" dirty="0">
                <a:latin typeface="Consolas" panose="020B0609020204030204" pitchFamily="49" charset="0"/>
              </a:rPr>
              <a:t>$</a:t>
            </a:r>
          </a:p>
          <a:p>
            <a:pPr lvl="1"/>
            <a:r>
              <a:rPr lang="en-US" sz="1600" dirty="0"/>
              <a:t>Matches "re" followed by one or more word characters, followed by "ed“ (like received</a:t>
            </a:r>
            <a:r>
              <a:rPr lang="it-IT" sz="1600" dirty="0"/>
              <a:t>, </a:t>
            </a:r>
            <a:r>
              <a:rPr lang="en-US" sz="1600" dirty="0"/>
              <a:t>renewed)</a:t>
            </a:r>
          </a:p>
          <a:p>
            <a:r>
              <a:rPr lang="en-US" sz="1600" dirty="0">
                <a:latin typeface="Consolas" panose="020B0609020204030204" pitchFamily="49" charset="0"/>
              </a:rPr>
              <a:t>^</a:t>
            </a:r>
            <a:r>
              <a:rPr lang="en-US" sz="1600" dirty="0" err="1">
                <a:latin typeface="Consolas" panose="020B0609020204030204" pitchFamily="49" charset="0"/>
              </a:rPr>
              <a:t>re.ed</a:t>
            </a:r>
            <a:r>
              <a:rPr lang="en-US" sz="1600" dirty="0">
                <a:latin typeface="Consolas" panose="020B0609020204030204" pitchFamily="49" charset="0"/>
              </a:rPr>
              <a:t>$</a:t>
            </a:r>
          </a:p>
          <a:p>
            <a:pPr lvl="1"/>
            <a:r>
              <a:rPr lang="en-US" sz="1600" dirty="0"/>
              <a:t>.  Matches any single character (except newline)</a:t>
            </a:r>
          </a:p>
          <a:p>
            <a:pPr lvl="1"/>
            <a:r>
              <a:rPr lang="en-US" sz="1600" dirty="0"/>
              <a:t>Matches “re” followed by exactly one </a:t>
            </a:r>
            <a:r>
              <a:rPr lang="en-US" altLang="zh-CN" sz="1600" dirty="0"/>
              <a:t>single</a:t>
            </a:r>
            <a:r>
              <a:rPr lang="en-US" sz="1600" dirty="0"/>
              <a:t> character, followed by “ed“ (like </a:t>
            </a:r>
            <a:r>
              <a:rPr lang="en-US" sz="1600" dirty="0" err="1"/>
              <a:t>rexed</a:t>
            </a:r>
            <a:r>
              <a:rPr lang="en-US" sz="1600" dirty="0"/>
              <a:t>, re-ed, re ed (including a space),</a:t>
            </a:r>
            <a:r>
              <a:rPr lang="zh-CN" altLang="en-US" sz="1600" dirty="0"/>
              <a:t> </a:t>
            </a:r>
            <a:r>
              <a:rPr lang="en-US" sz="1600" dirty="0"/>
              <a:t>re3ed, </a:t>
            </a:r>
            <a:r>
              <a:rPr lang="en-US" sz="1600" dirty="0" err="1"/>
              <a:t>re.ed</a:t>
            </a:r>
            <a:r>
              <a:rPr lang="en-US" sz="1600" dirty="0"/>
              <a:t> (matching a literal period)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C6C2711-A829-40A7-B9D5-B6A768AF81BA}"/>
                  </a:ext>
                </a:extLst>
              </p14:cNvPr>
              <p14:cNvContentPartPr/>
              <p14:nvPr/>
            </p14:nvContentPartPr>
            <p14:xfrm>
              <a:off x="3178966" y="2011043"/>
              <a:ext cx="360" cy="360"/>
            </p14:xfrm>
          </p:contentPart>
        </mc:Choice>
        <mc:Fallback xmlns="">
          <p:pic>
            <p:nvPicPr>
              <p:cNvPr id="4" name="Ink 3">
                <a:extLst>
                  <a:ext uri="{FF2B5EF4-FFF2-40B4-BE49-F238E27FC236}">
                    <a16:creationId xmlns:a16="http://schemas.microsoft.com/office/drawing/2014/main" id="{8C6C2711-A829-40A7-B9D5-B6A768AF81BA}"/>
                  </a:ext>
                </a:extLst>
              </p:cNvPr>
              <p:cNvPicPr/>
              <p:nvPr/>
            </p:nvPicPr>
            <p:blipFill>
              <a:blip r:embed="rId14"/>
              <a:stretch>
                <a:fillRect/>
              </a:stretch>
            </p:blipFill>
            <p:spPr>
              <a:xfrm>
                <a:off x="316996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818DF1-104D-437D-A48C-69C3A112C62F}"/>
                  </a:ext>
                </a:extLst>
              </p14:cNvPr>
              <p14:cNvContentPartPr/>
              <p14:nvPr/>
            </p14:nvContentPartPr>
            <p14:xfrm>
              <a:off x="2292646" y="2011043"/>
              <a:ext cx="360" cy="360"/>
            </p14:xfrm>
          </p:contentPart>
        </mc:Choice>
        <mc:Fallback xmlns="">
          <p:pic>
            <p:nvPicPr>
              <p:cNvPr id="5" name="Ink 4">
                <a:extLst>
                  <a:ext uri="{FF2B5EF4-FFF2-40B4-BE49-F238E27FC236}">
                    <a16:creationId xmlns:a16="http://schemas.microsoft.com/office/drawing/2014/main" id="{39818DF1-104D-437D-A48C-69C3A112C62F}"/>
                  </a:ext>
                </a:extLst>
              </p:cNvPr>
              <p:cNvPicPr/>
              <p:nvPr/>
            </p:nvPicPr>
            <p:blipFill>
              <a:blip r:embed="rId1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BCA8D2EC-8AEE-4873-9D0A-35477F9C596C}"/>
                  </a:ext>
                </a:extLst>
              </p14:cNvPr>
              <p14:cNvContentPartPr/>
              <p14:nvPr/>
            </p14:nvContentPartPr>
            <p14:xfrm>
              <a:off x="2292646" y="2011043"/>
              <a:ext cx="360" cy="360"/>
            </p14:xfrm>
          </p:contentPart>
        </mc:Choice>
        <mc:Fallback xmlns="">
          <p:pic>
            <p:nvPicPr>
              <p:cNvPr id="6" name="Ink 5">
                <a:extLst>
                  <a:ext uri="{FF2B5EF4-FFF2-40B4-BE49-F238E27FC236}">
                    <a16:creationId xmlns:a16="http://schemas.microsoft.com/office/drawing/2014/main" id="{BCA8D2EC-8AEE-4873-9D0A-35477F9C596C}"/>
                  </a:ext>
                </a:extLst>
              </p:cNvPr>
              <p:cNvPicPr/>
              <p:nvPr/>
            </p:nvPicPr>
            <p:blipFill>
              <a:blip r:embed="rId1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 name="Ink 6">
                <a:extLst>
                  <a:ext uri="{FF2B5EF4-FFF2-40B4-BE49-F238E27FC236}">
                    <a16:creationId xmlns:a16="http://schemas.microsoft.com/office/drawing/2014/main" id="{33296328-B246-4773-AF88-84089AB515CE}"/>
                  </a:ext>
                </a:extLst>
              </p14:cNvPr>
              <p14:cNvContentPartPr/>
              <p14:nvPr/>
            </p14:nvContentPartPr>
            <p14:xfrm>
              <a:off x="1884766" y="1842563"/>
              <a:ext cx="360" cy="360"/>
            </p14:xfrm>
          </p:contentPart>
        </mc:Choice>
        <mc:Fallback xmlns="">
          <p:pic>
            <p:nvPicPr>
              <p:cNvPr id="7" name="Ink 6">
                <a:extLst>
                  <a:ext uri="{FF2B5EF4-FFF2-40B4-BE49-F238E27FC236}">
                    <a16:creationId xmlns:a16="http://schemas.microsoft.com/office/drawing/2014/main" id="{33296328-B246-4773-AF88-84089AB515CE}"/>
                  </a:ext>
                </a:extLst>
              </p:cNvPr>
              <p:cNvPicPr/>
              <p:nvPr/>
            </p:nvPicPr>
            <p:blipFill>
              <a:blip r:embed="rId14"/>
              <a:stretch>
                <a:fillRect/>
              </a:stretch>
            </p:blipFill>
            <p:spPr>
              <a:xfrm>
                <a:off x="1876126" y="1833563"/>
                <a:ext cx="18000" cy="18000"/>
              </a:xfrm>
              <a:prstGeom prst="rect">
                <a:avLst/>
              </a:prstGeom>
            </p:spPr>
          </p:pic>
        </mc:Fallback>
      </mc:AlternateContent>
      <p:sp>
        <p:nvSpPr>
          <p:cNvPr id="8" name="Slide Number Placeholder 5">
            <a:extLst>
              <a:ext uri="{FF2B5EF4-FFF2-40B4-BE49-F238E27FC236}">
                <a16:creationId xmlns:a16="http://schemas.microsoft.com/office/drawing/2014/main" id="{AA85E3E3-8A26-D975-1604-AF90B12A269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23</a:t>
            </a:fld>
            <a:endParaRPr lang="en-US"/>
          </a:p>
        </p:txBody>
      </p:sp>
    </p:spTree>
    <p:extLst>
      <p:ext uri="{BB962C8B-B14F-4D97-AF65-F5344CB8AC3E}">
        <p14:creationId xmlns:p14="http://schemas.microsoft.com/office/powerpoint/2010/main" val="315010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 An IPv4 </a:t>
            </a:r>
            <a:r>
              <a:rPr lang="en-GB"/>
              <a:t>address consists </a:t>
            </a:r>
            <a:r>
              <a:rPr lang="en-GB" dirty="0"/>
              <a:t>of four 8-bit segments (octets) separated by periods, such as 192.168.0.1. Each octet can range from 0 to 255.</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so it will match “292.999.0.1".</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00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To ensure that hours are always two digits like "03:15": [01][0-9]|2[0-3]):[0-5]\d</a:t>
            </a:r>
          </a:p>
          <a:p>
            <a:r>
              <a:rPr lang="en-GB" dirty="0"/>
              <a:t>To allow the hour (HH) </a:t>
            </a:r>
            <a:r>
              <a:rPr lang="en-GB"/>
              <a:t>be either one </a:t>
            </a:r>
            <a:r>
              <a:rPr lang="en-GB" dirty="0"/>
              <a:t>or two digits (e.g., 3:45 or 03:45): [0-9]|[01][0-9]|2[0-3]):([0-5] \d</a:t>
            </a:r>
          </a:p>
        </p:txBody>
      </p:sp>
    </p:spTree>
    <p:extLst>
      <p:ext uri="{BB962C8B-B14F-4D97-AF65-F5344CB8AC3E}">
        <p14:creationId xmlns:p14="http://schemas.microsoft.com/office/powerpoint/2010/main" val="71032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92500" lnSpcReduction="2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2"/>
            <a:r>
              <a:rPr lang="en-GB" dirty="0"/>
              <a:t>[0-2]: Matches any single digit from 0 to 2, representing the tens place of the hour.</a:t>
            </a:r>
          </a:p>
          <a:p>
            <a:pPr lvl="2"/>
            <a:r>
              <a:rPr lang="en-GB" dirty="0"/>
              <a:t>\d: Matches any single digit from 0 to 9, representing the units place of the hour. Combined with [0-2], this allows for hour values from "00" to "29". However, this pattern is slightly </a:t>
            </a:r>
            <a:r>
              <a:rPr lang="en-GB"/>
              <a:t>incorrect since </a:t>
            </a:r>
            <a:r>
              <a:rPr lang="en-GB" dirty="0"/>
              <a:t>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2"/>
            <a:r>
              <a:rPr lang="en-GB" dirty="0"/>
              <a:t>[0-5]: Matches any digit from 0 to 5, representing the tens place of the minutes.</a:t>
            </a:r>
          </a:p>
          <a:p>
            <a:pPr lvl="2"/>
            <a:r>
              <a:rPr lang="en-GB" dirty="0"/>
              <a:t>\d: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Example</a:t>
            </a:r>
          </a:p>
        </p:txBody>
      </p:sp>
      <p:sp>
        <p:nvSpPr>
          <p:cNvPr id="10" name="TextBox 9"/>
          <p:cNvSpPr txBox="1"/>
          <p:nvPr/>
        </p:nvSpPr>
        <p:spPr>
          <a:xfrm>
            <a:off x="1387600" y="1534895"/>
            <a:ext cx="7180195" cy="1477328"/>
          </a:xfrm>
          <a:prstGeom prst="rect">
            <a:avLst/>
          </a:prstGeom>
          <a:noFill/>
          <a:ln w="28575" cmpd="sng">
            <a:solidFill>
              <a:srgbClr val="FF0000"/>
            </a:solidFill>
          </a:ln>
        </p:spPr>
        <p:txBody>
          <a:bodyPr wrap="square" rtlCol="0">
            <a:spAutoFit/>
          </a:bodyPr>
          <a:lstStyle/>
          <a:p>
            <a:r>
              <a:rPr lang="en-US" dirty="0">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2" name="TextBox 11"/>
          <p:cNvSpPr txBox="1"/>
          <p:nvPr/>
        </p:nvSpPr>
        <p:spPr>
          <a:xfrm>
            <a:off x="5836504" y="3020922"/>
            <a:ext cx="2731292"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dirty="0">
                <a:latin typeface="Arial"/>
                <a:cs typeface="Arial"/>
              </a:rPr>
              <a:t>26 U.S. Code § 1 – Tax imposed </a:t>
            </a:r>
          </a:p>
          <a:p>
            <a:r>
              <a:rPr lang="en-US" sz="1000" dirty="0">
                <a:latin typeface="Arial"/>
                <a:cs typeface="Arial"/>
              </a:rPr>
              <a:t>https://www.law.cornell.edu/uscode/text/26/1</a:t>
            </a:r>
          </a:p>
        </p:txBody>
      </p:sp>
      <p:sp>
        <p:nvSpPr>
          <p:cNvPr id="13" name="TextBox 12"/>
          <p:cNvSpPr txBox="1"/>
          <p:nvPr/>
        </p:nvSpPr>
        <p:spPr>
          <a:xfrm>
            <a:off x="965311" y="5189832"/>
            <a:ext cx="184666" cy="369332"/>
          </a:xfrm>
          <a:prstGeom prst="rect">
            <a:avLst/>
          </a:prstGeom>
          <a:noFill/>
        </p:spPr>
        <p:txBody>
          <a:bodyPr wrap="none" rtlCol="0">
            <a:spAutoFit/>
          </a:bodyPr>
          <a:lstStyle/>
          <a:p>
            <a:endParaRPr lang="en-US" dirty="0"/>
          </a:p>
        </p:txBody>
      </p:sp>
      <p:sp>
        <p:nvSpPr>
          <p:cNvPr id="14" name="TextBox 13"/>
          <p:cNvSpPr txBox="1"/>
          <p:nvPr/>
        </p:nvSpPr>
        <p:spPr>
          <a:xfrm>
            <a:off x="1370204" y="4662092"/>
            <a:ext cx="7197591"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dirty="0"/>
              <a:t>If you are single, never lost your spouse, and not the head of a household, you pay taxes according to the following table:</a:t>
            </a:r>
          </a:p>
        </p:txBody>
      </p:sp>
      <p:pic>
        <p:nvPicPr>
          <p:cNvPr id="3" name="Picture 2" descr="Thinking_Face_Emoj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56" y="1880400"/>
            <a:ext cx="786319" cy="786319"/>
          </a:xfrm>
          <a:prstGeom prst="rect">
            <a:avLst/>
          </a:prstGeom>
        </p:spPr>
      </p:pic>
      <p:pic>
        <p:nvPicPr>
          <p:cNvPr id="4" name="Picture 3" descr="Slightly_Smiling_Emoji_Icon_34f238ed-d557-4161-b966-779d8f37b1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18" y="4605278"/>
            <a:ext cx="759959" cy="759959"/>
          </a:xfrm>
          <a:prstGeom prst="rect">
            <a:avLst/>
          </a:prstGeom>
        </p:spPr>
      </p:pic>
      <p:sp>
        <p:nvSpPr>
          <p:cNvPr id="11" name="Rectangle 10"/>
          <p:cNvSpPr/>
          <p:nvPr/>
        </p:nvSpPr>
        <p:spPr>
          <a:xfrm>
            <a:off x="6471470" y="5321742"/>
            <a:ext cx="2113721" cy="414781"/>
          </a:xfrm>
          <a:prstGeom prst="rect">
            <a:avLst/>
          </a:prstGeom>
          <a:solidFill>
            <a:srgbClr val="1B8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Easy to read</a:t>
            </a:r>
          </a:p>
        </p:txBody>
      </p:sp>
      <p:sp>
        <p:nvSpPr>
          <p:cNvPr id="15" name="Rectangle 14"/>
          <p:cNvSpPr/>
          <p:nvPr/>
        </p:nvSpPr>
        <p:spPr>
          <a:xfrm>
            <a:off x="1378902" y="3006251"/>
            <a:ext cx="2113721" cy="41478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Hard to read</a:t>
            </a:r>
          </a:p>
        </p:txBody>
      </p:sp>
      <p:sp>
        <p:nvSpPr>
          <p:cNvPr id="7" name="Rectangle 6"/>
          <p:cNvSpPr/>
          <p:nvPr/>
        </p:nvSpPr>
        <p:spPr>
          <a:xfrm>
            <a:off x="2879927" y="3799990"/>
            <a:ext cx="4186413" cy="400110"/>
          </a:xfrm>
          <a:prstGeom prst="rect">
            <a:avLst/>
          </a:prstGeom>
        </p:spPr>
        <p:txBody>
          <a:bodyPr wrap="none">
            <a:spAutoFit/>
          </a:bodyPr>
          <a:lstStyle/>
          <a:p>
            <a:r>
              <a:rPr lang="en-US" sz="2000" dirty="0">
                <a:solidFill>
                  <a:schemeClr val="accent1"/>
                </a:solidFill>
                <a:latin typeface="Arial"/>
                <a:cs typeface="Arial"/>
              </a:rPr>
              <a:t>How do we quantify the difference?</a:t>
            </a:r>
          </a:p>
        </p:txBody>
      </p:sp>
      <p:cxnSp>
        <p:nvCxnSpPr>
          <p:cNvPr id="19" name="Straight Arrow Connector 18"/>
          <p:cNvCxnSpPr/>
          <p:nvPr/>
        </p:nvCxnSpPr>
        <p:spPr>
          <a:xfrm flipH="1" flipV="1">
            <a:off x="3322719" y="3488261"/>
            <a:ext cx="321834" cy="285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6149636" y="4249584"/>
            <a:ext cx="321834" cy="285632"/>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4441" y="6013922"/>
            <a:ext cx="5573386" cy="400110"/>
          </a:xfrm>
          <a:prstGeom prst="rect">
            <a:avLst/>
          </a:prstGeom>
          <a:solidFill>
            <a:srgbClr val="E6A20E"/>
          </a:solidFill>
        </p:spPr>
        <p:txBody>
          <a:bodyPr wrap="none">
            <a:spAutoFit/>
          </a:bodyPr>
          <a:lstStyle/>
          <a:p>
            <a:r>
              <a:rPr lang="en-US" sz="2000" dirty="0">
                <a:latin typeface="Arial"/>
                <a:cs typeface="Arial"/>
              </a:rPr>
              <a:t>Use </a:t>
            </a:r>
            <a:r>
              <a:rPr lang="en-US" sz="2000" b="1" dirty="0">
                <a:solidFill>
                  <a:schemeClr val="accent1"/>
                </a:solidFill>
                <a:latin typeface="Arial"/>
                <a:cs typeface="Arial"/>
              </a:rPr>
              <a:t>flesch score</a:t>
            </a:r>
            <a:r>
              <a:rPr lang="en-US" sz="2000" dirty="0">
                <a:solidFill>
                  <a:schemeClr val="accent1"/>
                </a:solidFill>
                <a:latin typeface="Arial"/>
                <a:cs typeface="Arial"/>
              </a:rPr>
              <a:t> </a:t>
            </a:r>
            <a:r>
              <a:rPr lang="en-US" sz="2000" dirty="0">
                <a:latin typeface="Arial"/>
                <a:cs typeface="Arial"/>
              </a:rPr>
              <a:t>to measure of text readability</a:t>
            </a:r>
          </a:p>
        </p:txBody>
      </p:sp>
      <p:sp>
        <p:nvSpPr>
          <p:cNvPr id="25" name="Rectangle 24"/>
          <p:cNvSpPr/>
          <p:nvPr/>
        </p:nvSpPr>
        <p:spPr>
          <a:xfrm>
            <a:off x="2494340" y="6496892"/>
            <a:ext cx="4572000" cy="261610"/>
          </a:xfrm>
          <a:prstGeom prst="rect">
            <a:avLst/>
          </a:prstGeom>
        </p:spPr>
        <p:txBody>
          <a:bodyPr>
            <a:spAutoFit/>
          </a:bodyPr>
          <a:lstStyle/>
          <a:p>
            <a:r>
              <a:rPr lang="en-US" sz="1100" dirty="0">
                <a:latin typeface="Times New Roman"/>
                <a:cs typeface="Times New Roman"/>
              </a:rPr>
              <a:t>https://en.wikipedia.org/wiki/Flesch%E2%80%93Kincaid_readability_tests</a:t>
            </a:r>
          </a:p>
        </p:txBody>
      </p:sp>
      <p:sp>
        <p:nvSpPr>
          <p:cNvPr id="5" name="Slide Number Placeholder 5">
            <a:extLst>
              <a:ext uri="{FF2B5EF4-FFF2-40B4-BE49-F238E27FC236}">
                <a16:creationId xmlns:a16="http://schemas.microsoft.com/office/drawing/2014/main" id="{C10DB914-AB21-ACE7-9A6D-AE018388F76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3</a:t>
            </a:fld>
            <a:endParaRPr lang="en-US"/>
          </a:p>
        </p:txBody>
      </p:sp>
    </p:spTree>
    <p:extLst>
      <p:ext uri="{BB962C8B-B14F-4D97-AF65-F5344CB8AC3E}">
        <p14:creationId xmlns:p14="http://schemas.microsoft.com/office/powerpoint/2010/main" val="24756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1" grpId="0" animBg="1"/>
      <p:bldP spid="15" grpId="0" animBg="1"/>
      <p:bldP spid="7" grpId="0"/>
      <p:bldP spid="24" grpId="0" animBg="1"/>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4A57-6730-DDF3-A983-B610B16FD34D}"/>
              </a:ext>
            </a:extLst>
          </p:cNvPr>
          <p:cNvSpPr>
            <a:spLocks noGrp="1"/>
          </p:cNvSpPr>
          <p:nvPr>
            <p:ph type="title"/>
          </p:nvPr>
        </p:nvSpPr>
        <p:spPr>
          <a:xfrm>
            <a:off x="457200" y="274638"/>
            <a:ext cx="8229600" cy="380682"/>
          </a:xfrm>
        </p:spPr>
        <p:txBody>
          <a:bodyPr>
            <a:normAutofit fontScale="90000"/>
          </a:bodyPr>
          <a:lstStyle/>
          <a:p>
            <a:r>
              <a:rPr lang="en-GB" dirty="0"/>
              <a:t>Quiz</a:t>
            </a:r>
            <a:endParaRPr lang="en-SE" dirty="0"/>
          </a:p>
        </p:txBody>
      </p:sp>
      <p:sp>
        <p:nvSpPr>
          <p:cNvPr id="3" name="Content Placeholder 2">
            <a:extLst>
              <a:ext uri="{FF2B5EF4-FFF2-40B4-BE49-F238E27FC236}">
                <a16:creationId xmlns:a16="http://schemas.microsoft.com/office/drawing/2014/main" id="{0571D960-AD80-5E14-83D6-608778FA38B9}"/>
              </a:ext>
            </a:extLst>
          </p:cNvPr>
          <p:cNvSpPr>
            <a:spLocks noGrp="1"/>
          </p:cNvSpPr>
          <p:nvPr>
            <p:ph idx="1"/>
          </p:nvPr>
        </p:nvSpPr>
        <p:spPr>
          <a:xfrm>
            <a:off x="457200" y="731520"/>
            <a:ext cx="8229600" cy="6126480"/>
          </a:xfrm>
        </p:spPr>
        <p:txBody>
          <a:bodyPr>
            <a:normAutofit fontScale="47500" lnSpcReduction="20000"/>
          </a:bodyPr>
          <a:lstStyle/>
          <a:p>
            <a:r>
              <a:rPr lang="en-GB" dirty="0"/>
              <a:t>1) Dates in the format MM/DD/YY or MM/DD/YYY.  </a:t>
            </a:r>
          </a:p>
          <a:p>
            <a:r>
              <a:rPr lang="en-GB" dirty="0"/>
              <a:t>(0[1-9]|1[0-2])\/(0[1-9]|[12]\d|3[01])\/(\d{2}(\d{2})?</a:t>
            </a:r>
          </a:p>
          <a:p>
            <a:r>
              <a:rPr lang="en-GB" dirty="0"/>
              <a:t>-  The first group ensures a valid month (01–12).  </a:t>
            </a:r>
          </a:p>
          <a:p>
            <a:r>
              <a:rPr lang="en-GB" dirty="0"/>
              <a:t>-  The second group ensures a valid day (01–31).  </a:t>
            </a:r>
          </a:p>
          <a:p>
            <a:r>
              <a:rPr lang="en-GB" dirty="0"/>
              <a:t>-  The third captures the year in either two or four digits.</a:t>
            </a:r>
          </a:p>
          <a:p>
            <a:r>
              <a:rPr lang="en-GB" dirty="0"/>
              <a:t>2) The first alphabetic word (upper or lower case) at the start of the string.  </a:t>
            </a:r>
          </a:p>
          <a:p>
            <a:r>
              <a:rPr lang="en-GB" dirty="0"/>
              <a:t>^[A-Za-z]+</a:t>
            </a:r>
          </a:p>
          <a:p>
            <a:r>
              <a:rPr lang="en-GB" dirty="0"/>
              <a:t>-  The caret (^) anchors the match at the start, and the character class covers letters only.</a:t>
            </a:r>
          </a:p>
          <a:p>
            <a:r>
              <a:rPr lang="en-GB" dirty="0"/>
              <a:t>3) Any price in the form $3.45, $23.32, or $400.  </a:t>
            </a:r>
          </a:p>
          <a:p>
            <a:r>
              <a:rPr lang="en-GB" dirty="0"/>
              <a:t>\$\d+(\.\d{2})?</a:t>
            </a:r>
          </a:p>
          <a:p>
            <a:r>
              <a:rPr lang="en-GB" dirty="0"/>
              <a:t>-  Escapes the dollar sign.  </a:t>
            </a:r>
          </a:p>
          <a:p>
            <a:r>
              <a:rPr lang="en-GB" dirty="0"/>
              <a:t>-  Matches one or more digits followed by an optional decimal part with exactly two digits.</a:t>
            </a:r>
          </a:p>
          <a:p>
            <a:r>
              <a:rPr lang="en-GB" dirty="0"/>
              <a:t>- Does each of the following match? $1.11, $1.1, $1., $1, 1, 1.11</a:t>
            </a:r>
          </a:p>
          <a:p>
            <a:r>
              <a:rPr lang="en-GB" dirty="0"/>
              <a:t>4) Words that start with a vowel (a, e, i, o, u), may have any number of letters (a–z) after, and end with a consonant.  </a:t>
            </a:r>
          </a:p>
          <a:p>
            <a:r>
              <a:rPr lang="en-GB" dirty="0"/>
              <a:t>\b[</a:t>
            </a:r>
            <a:r>
              <a:rPr lang="en-GB" dirty="0" err="1"/>
              <a:t>aeiouAEIOU</a:t>
            </a:r>
            <a:r>
              <a:rPr lang="en-GB" dirty="0"/>
              <a:t>]([a-</a:t>
            </a:r>
            <a:r>
              <a:rPr lang="en-GB" dirty="0" err="1"/>
              <a:t>zA</a:t>
            </a:r>
            <a:r>
              <a:rPr lang="en-GB" dirty="0"/>
              <a:t>-Z]*[^</a:t>
            </a:r>
            <a:r>
              <a:rPr lang="en-GB" dirty="0" err="1"/>
              <a:t>aeiouAEIOU</a:t>
            </a:r>
            <a:r>
              <a:rPr lang="en-GB" dirty="0"/>
              <a:t>])\b</a:t>
            </a:r>
          </a:p>
          <a:p>
            <a:r>
              <a:rPr lang="en-GB" dirty="0"/>
              <a:t>-  Uses word boundaries (\b).  </a:t>
            </a:r>
          </a:p>
          <a:p>
            <a:r>
              <a:rPr lang="en-GB" dirty="0"/>
              <a:t>-  Ensures the first character is a vowel and the last character is a consonant.</a:t>
            </a:r>
          </a:p>
          <a:p>
            <a:r>
              <a:rPr lang="en-GB" dirty="0"/>
              <a:t>5) Words that start with an uppercase letter followed by at least one lowercase letter (e.g., “Apple” or “Banana”).  </a:t>
            </a:r>
          </a:p>
          <a:p>
            <a:r>
              <a:rPr lang="en-GB" dirty="0"/>
              <a:t>\b[A-Z][a-z]+\b</a:t>
            </a:r>
          </a:p>
          <a:p>
            <a:r>
              <a:rPr lang="en-GB" dirty="0"/>
              <a:t>     -  The pattern forces an uppercase letter first and one or more lowercase letters afterward, bounded by word boundaries.</a:t>
            </a:r>
          </a:p>
          <a:p>
            <a:r>
              <a:rPr lang="en-GB" dirty="0"/>
              <a:t>6) Either “cat” and “cats”.  </a:t>
            </a:r>
          </a:p>
          <a:p>
            <a:r>
              <a:rPr lang="en-GB" dirty="0"/>
              <a:t>cats?</a:t>
            </a:r>
          </a:p>
          <a:p>
            <a:r>
              <a:rPr lang="en-GB" dirty="0"/>
              <a:t>-  The “s” is marked as optional by the quantifier “?”.</a:t>
            </a:r>
          </a:p>
          <a:p>
            <a:r>
              <a:rPr lang="en-GB" dirty="0"/>
              <a:t>7) “</a:t>
            </a:r>
            <a:r>
              <a:rPr lang="en-GB" dirty="0" err="1"/>
              <a:t>abc</a:t>
            </a:r>
            <a:r>
              <a:rPr lang="en-GB" dirty="0"/>
              <a:t>” followed by zero or more digits.  </a:t>
            </a:r>
          </a:p>
          <a:p>
            <a:r>
              <a:rPr lang="en-GB" dirty="0" err="1"/>
              <a:t>abc</a:t>
            </a:r>
            <a:r>
              <a:rPr lang="en-GB" dirty="0"/>
              <a:t>\d*</a:t>
            </a:r>
          </a:p>
          <a:p>
            <a:r>
              <a:rPr lang="en-GB" dirty="0"/>
              <a:t>-  Matches “</a:t>
            </a:r>
            <a:r>
              <a:rPr lang="en-GB" dirty="0" err="1"/>
              <a:t>abc</a:t>
            </a:r>
            <a:r>
              <a:rPr lang="en-GB" dirty="0"/>
              <a:t>” exactly, followed by any number (including zero) of digits.</a:t>
            </a:r>
          </a:p>
          <a:p>
            <a:r>
              <a:rPr lang="en-GB" dirty="0"/>
              <a:t>8) Either “</a:t>
            </a:r>
            <a:r>
              <a:rPr lang="en-GB" dirty="0" err="1"/>
              <a:t>gray</a:t>
            </a:r>
            <a:r>
              <a:rPr lang="en-GB" dirty="0"/>
              <a:t>” and “grey”.  </a:t>
            </a:r>
          </a:p>
          <a:p>
            <a:r>
              <a:rPr lang="en-GB" dirty="0"/>
              <a:t>gr[ae]y</a:t>
            </a:r>
          </a:p>
          <a:p>
            <a:r>
              <a:rPr lang="en-GB" dirty="0"/>
              <a:t>-  Brackets allow either “a” or “e” in the third character position.</a:t>
            </a:r>
          </a:p>
          <a:p>
            <a:r>
              <a:rPr lang="en-GB" dirty="0"/>
              <a:t>9) “</a:t>
            </a:r>
            <a:r>
              <a:rPr lang="en-GB" dirty="0" err="1"/>
              <a:t>br</a:t>
            </a:r>
            <a:r>
              <a:rPr lang="en-GB" dirty="0"/>
              <a:t>” followed by any single character (except newline) and then “3”.  </a:t>
            </a:r>
          </a:p>
          <a:p>
            <a:r>
              <a:rPr lang="en-GB" dirty="0"/>
              <a:t>br.3</a:t>
            </a:r>
          </a:p>
          <a:p>
            <a:r>
              <a:rPr lang="en-GB" dirty="0"/>
              <a:t>-  The dot (.) matches any character (other than newline).</a:t>
            </a:r>
          </a:p>
          <a:p>
            <a:r>
              <a:rPr lang="en-GB" dirty="0"/>
              <a:t>10) The literal string “</a:t>
            </a:r>
            <a:r>
              <a:rPr lang="en-GB" dirty="0" err="1"/>
              <a:t>t.forward</a:t>
            </a:r>
            <a:r>
              <a:rPr lang="en-GB" dirty="0"/>
              <a:t>”.  </a:t>
            </a:r>
          </a:p>
          <a:p>
            <a:r>
              <a:rPr lang="en-GB" dirty="0"/>
              <a:t>t\.forward</a:t>
            </a:r>
          </a:p>
          <a:p>
            <a:r>
              <a:rPr lang="en-GB" dirty="0"/>
              <a:t>-  The period is escaped with a backslash to treat it literally.</a:t>
            </a:r>
          </a:p>
        </p:txBody>
      </p:sp>
    </p:spTree>
    <p:extLst>
      <p:ext uri="{BB962C8B-B14F-4D97-AF65-F5344CB8AC3E}">
        <p14:creationId xmlns:p14="http://schemas.microsoft.com/office/powerpoint/2010/main" val="263906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
                                            <p:txEl>
                                              <p:pRg st="29" end="2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
                                            <p:txEl>
                                              <p:pRg st="31" end="3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
                                            <p:txEl>
                                              <p:pRg st="32" end="3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
                                            <p:txEl>
                                              <p:pRg st="33" end="3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
                                            <p:txEl>
                                              <p:pRg st="34" end="3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DF3C2-EFFF-7473-5910-2D796D23E014}"/>
              </a:ext>
            </a:extLst>
          </p:cNvPr>
          <p:cNvSpPr>
            <a:spLocks noGrp="1"/>
          </p:cNvSpPr>
          <p:nvPr>
            <p:ph idx="1"/>
          </p:nvPr>
        </p:nvSpPr>
        <p:spPr>
          <a:xfrm>
            <a:off x="457200" y="812800"/>
            <a:ext cx="8229600" cy="6156960"/>
          </a:xfrm>
        </p:spPr>
        <p:txBody>
          <a:bodyPr>
            <a:normAutofit fontScale="55000" lnSpcReduction="20000"/>
          </a:bodyPr>
          <a:lstStyle/>
          <a:p>
            <a:r>
              <a:rPr lang="en-GB" dirty="0"/>
              <a:t>11) Exactly eight word characters (letters, digits, or underscores).  </a:t>
            </a:r>
          </a:p>
          <a:p>
            <a:r>
              <a:rPr lang="en-GB" dirty="0"/>
              <a:t>\w{8}</a:t>
            </a:r>
          </a:p>
          <a:p>
            <a:r>
              <a:rPr lang="en-GB" dirty="0"/>
              <a:t>-  Uses the shorthand “\w” for word characters and the quantifier “{8}” for exactly eight occurrences.</a:t>
            </a:r>
          </a:p>
          <a:p>
            <a:r>
              <a:rPr lang="en-GB" dirty="0"/>
              <a:t>12) One or more lowercase letters followed by a space and then two to four digits.  </a:t>
            </a:r>
          </a:p>
          <a:p>
            <a:r>
              <a:rPr lang="en-GB" dirty="0"/>
              <a:t>[a-z]+\s\d{2,4}</a:t>
            </a:r>
          </a:p>
          <a:p>
            <a:r>
              <a:rPr lang="en-GB" dirty="0"/>
              <a:t>-  “[a-z]+” ensures one or more lowercase letters; “\s” matches a space, and “\d{2,4}” matches two to four digits.</a:t>
            </a:r>
          </a:p>
          <a:p>
            <a:r>
              <a:rPr lang="en-GB" dirty="0"/>
              <a:t>13) A regex that captures numbers composed of 5 to 7 digits (e.g., “48105”, “103028”, “1234567”).  </a:t>
            </a:r>
          </a:p>
          <a:p>
            <a:r>
              <a:rPr lang="en-GB" dirty="0"/>
              <a:t>\d{5,7}</a:t>
            </a:r>
          </a:p>
          <a:p>
            <a:r>
              <a:rPr lang="en-GB" dirty="0"/>
              <a:t>-  “\d{5,7}” directly restricts the string to 5–7 digit characters.</a:t>
            </a:r>
          </a:p>
          <a:p>
            <a:r>
              <a:rPr lang="en-GB" dirty="0"/>
              <a:t>14) Strings having two digits followed by a period and then exactly four letters (from a to z).  </a:t>
            </a:r>
          </a:p>
          <a:p>
            <a:r>
              <a:rPr lang="en-GB" dirty="0"/>
              <a:t>\d{2}\.[a-z]{4}</a:t>
            </a:r>
          </a:p>
          <a:p>
            <a:r>
              <a:rPr lang="en-GB" dirty="0"/>
              <a:t>15) Valid email addresses where the local part is alphanumeric (allowing dots, underscores, %, +, and −), followed by “@”, and then a domain that contains letters, numbers, hyphens, and at least one dot.  </a:t>
            </a:r>
          </a:p>
          <a:p>
            <a:r>
              <a:rPr lang="en-GB" dirty="0"/>
              <a:t>[A-Za-z0-9._%+-]+@[A-Za-z0-9.-]+\.[A-Za-z]{2,}</a:t>
            </a:r>
          </a:p>
          <a:p>
            <a:r>
              <a:rPr lang="en-GB" dirty="0"/>
              <a:t>16) US phone number with optional spaces or dashes as separators (e.g., 2066852181, 206 685 2181, 206-685-2181)</a:t>
            </a:r>
          </a:p>
          <a:p>
            <a:r>
              <a:rPr lang="en-GB" dirty="0"/>
              <a:t>\d{3}[ -]?\d{3}[ -]?\d{4} </a:t>
            </a:r>
          </a:p>
          <a:p>
            <a:r>
              <a:rPr lang="en-GB" dirty="0"/>
              <a:t>17) US phone numbers in either the format “333-232-3403” or “(333) 232 3403”.  </a:t>
            </a:r>
          </a:p>
          <a:p>
            <a:r>
              <a:rPr lang="en-GB" dirty="0"/>
              <a:t>(\(\d{3}\)\s|\d{3}-)\d{3}[-\s]\d{4}</a:t>
            </a:r>
          </a:p>
          <a:p>
            <a:r>
              <a:rPr lang="en-GB" dirty="0"/>
              <a:t>-  Either an area code in parentheses followed by a space or three digits followed by a hyphen. (You can also write a single space instead of \s, but \s has better readability, even though it matches more than the white space.)  </a:t>
            </a:r>
          </a:p>
          <a:p>
            <a:r>
              <a:rPr lang="en-GB" dirty="0"/>
              <a:t>-  Then matches three digits, a separator (hyphen or space), and four digits.</a:t>
            </a:r>
          </a:p>
          <a:p>
            <a:r>
              <a:rPr lang="en-GB" dirty="0"/>
              <a:t>18) US phone numbers in various formats, including “123-456-7890”, “(123) 456-7890”, “123.456.7890”, and “1234567890”.  </a:t>
            </a:r>
          </a:p>
          <a:p>
            <a:r>
              <a:rPr lang="en-GB" dirty="0"/>
              <a:t>(\(\d{3}\)|\d{3})[-.\s]?\d{3}[-.\s]?\d{4}</a:t>
            </a:r>
          </a:p>
          <a:p>
            <a:r>
              <a:rPr lang="en-GB" dirty="0"/>
              <a:t>-  Uses an optional set of delimiters (hyphen, dot, or space) and allows the area code to be either parenthesized or plain.</a:t>
            </a:r>
          </a:p>
          <a:p>
            <a:r>
              <a:rPr lang="en-GB" dirty="0"/>
              <a:t>19) Hexadecimal </a:t>
            </a:r>
            <a:r>
              <a:rPr lang="en-GB" dirty="0" err="1"/>
              <a:t>color</a:t>
            </a:r>
            <a:r>
              <a:rPr lang="en-GB" dirty="0"/>
              <a:t> codes such as “#FFA07A” or “#ffa07a” where “#” is mandatory and followed by exactly six hexadecimal digits.  </a:t>
            </a:r>
          </a:p>
          <a:p>
            <a:r>
              <a:rPr lang="en-GB" dirty="0"/>
              <a:t>#[A-Fa-f0-9]{6}</a:t>
            </a:r>
          </a:p>
          <a:p>
            <a:r>
              <a:rPr lang="en-GB" dirty="0"/>
              <a:t>-  The pattern starts with “#” and then exactly six characters from a–f, A–F, or 0–9.</a:t>
            </a:r>
          </a:p>
        </p:txBody>
      </p:sp>
      <p:sp>
        <p:nvSpPr>
          <p:cNvPr id="4" name="Title 1">
            <a:extLst>
              <a:ext uri="{FF2B5EF4-FFF2-40B4-BE49-F238E27FC236}">
                <a16:creationId xmlns:a16="http://schemas.microsoft.com/office/drawing/2014/main" id="{99AE737C-E1E9-31E5-FE13-10F6B21C9468}"/>
              </a:ext>
            </a:extLst>
          </p:cNvPr>
          <p:cNvSpPr>
            <a:spLocks noGrp="1"/>
          </p:cNvSpPr>
          <p:nvPr>
            <p:ph type="title"/>
          </p:nvPr>
        </p:nvSpPr>
        <p:spPr>
          <a:xfrm>
            <a:off x="457200" y="274638"/>
            <a:ext cx="8229600" cy="380682"/>
          </a:xfrm>
        </p:spPr>
        <p:txBody>
          <a:bodyPr>
            <a:normAutofit fontScale="90000"/>
          </a:bodyPr>
          <a:lstStyle/>
          <a:p>
            <a:r>
              <a:rPr lang="en-GB" dirty="0"/>
              <a:t>Quiz</a:t>
            </a:r>
            <a:endParaRPr lang="en-SE" dirty="0"/>
          </a:p>
        </p:txBody>
      </p:sp>
    </p:spTree>
    <p:extLst>
      <p:ext uri="{BB962C8B-B14F-4D97-AF65-F5344CB8AC3E}">
        <p14:creationId xmlns:p14="http://schemas.microsoft.com/office/powerpoint/2010/main" val="24984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06E7-C389-CEC3-0815-5CDFDBFE5189}"/>
              </a:ext>
            </a:extLst>
          </p:cNvPr>
          <p:cNvSpPr>
            <a:spLocks noGrp="1"/>
          </p:cNvSpPr>
          <p:nvPr>
            <p:ph type="title"/>
          </p:nvPr>
        </p:nvSpPr>
        <p:spPr>
          <a:xfrm>
            <a:off x="457200" y="274638"/>
            <a:ext cx="8229600" cy="647382"/>
          </a:xfrm>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2E98FE44-02F7-22EC-E441-3E8E0BC9CF61}"/>
              </a:ext>
            </a:extLst>
          </p:cNvPr>
          <p:cNvSpPr>
            <a:spLocks noGrp="1"/>
          </p:cNvSpPr>
          <p:nvPr>
            <p:ph idx="1"/>
          </p:nvPr>
        </p:nvSpPr>
        <p:spPr>
          <a:xfrm>
            <a:off x="457200" y="922020"/>
            <a:ext cx="8229600" cy="5935980"/>
          </a:xfrm>
        </p:spPr>
        <p:txBody>
          <a:bodyPr>
            <a:normAutofit fontScale="62500" lnSpcReduction="20000"/>
          </a:bodyPr>
          <a:lstStyle/>
          <a:p>
            <a:pPr>
              <a:buFont typeface="Arial" panose="020B0604020202020204" pitchFamily="34" charset="0"/>
              <a:buChar char="•"/>
            </a:pPr>
            <a:r>
              <a:rPr lang="en-GB" dirty="0"/>
              <a:t>1) Any string that starts with "cat" and ends with "dog".</a:t>
            </a:r>
          </a:p>
          <a:p>
            <a:pPr>
              <a:buFont typeface="Arial" panose="020B0604020202020204" pitchFamily="34" charset="0"/>
              <a:buChar char="•"/>
            </a:pPr>
            <a:r>
              <a:rPr lang="en-GB" dirty="0"/>
              <a:t>^cat.*dog$</a:t>
            </a:r>
          </a:p>
          <a:p>
            <a:pPr>
              <a:buFont typeface="Arial" panose="020B0604020202020204" pitchFamily="34" charset="0"/>
              <a:buChar char="•"/>
            </a:pPr>
            <a:r>
              <a:rPr lang="en-GB" dirty="0"/>
              <a:t>2) All dates in the format MM/DD/YYYY or MM-DD-YYYY.</a:t>
            </a:r>
          </a:p>
          <a:p>
            <a:pPr>
              <a:buFont typeface="Arial" panose="020B0604020202020204" pitchFamily="34" charset="0"/>
              <a:buChar char="•"/>
            </a:pPr>
            <a:r>
              <a:rPr lang="en-GB" dirty="0"/>
              <a:t>\d{2}[/-]\d{2}[/-]\d{4}</a:t>
            </a:r>
          </a:p>
          <a:p>
            <a:pPr>
              <a:buFont typeface="Arial" panose="020B0604020202020204" pitchFamily="34" charset="0"/>
              <a:buChar char="•"/>
            </a:pPr>
            <a:r>
              <a:rPr lang="en-GB" dirty="0"/>
              <a:t>3) Words starting with a vowel and ending with a consonant.</a:t>
            </a:r>
          </a:p>
          <a:p>
            <a:pPr>
              <a:buFont typeface="Arial" panose="020B0604020202020204" pitchFamily="34" charset="0"/>
              <a:buChar char="•"/>
            </a:pPr>
            <a:r>
              <a:rPr lang="en-GB" dirty="0"/>
              <a:t>\b[</a:t>
            </a:r>
            <a:r>
              <a:rPr lang="en-GB" dirty="0" err="1"/>
              <a:t>aeiouAEIOU</a:t>
            </a:r>
            <a:r>
              <a:rPr lang="en-GB" dirty="0"/>
              <a:t>][a-</a:t>
            </a:r>
            <a:r>
              <a:rPr lang="en-GB" dirty="0" err="1"/>
              <a:t>zA</a:t>
            </a:r>
            <a:r>
              <a:rPr lang="en-GB" dirty="0"/>
              <a:t>-Z]*[^</a:t>
            </a:r>
            <a:r>
              <a:rPr lang="en-GB" dirty="0" err="1"/>
              <a:t>aeiouAEIOU</a:t>
            </a:r>
            <a:r>
              <a:rPr lang="en-GB" dirty="0"/>
              <a:t>]\b</a:t>
            </a:r>
          </a:p>
          <a:p>
            <a:pPr>
              <a:buFont typeface="Arial" panose="020B0604020202020204" pitchFamily="34" charset="0"/>
              <a:buChar char="•"/>
            </a:pPr>
            <a:r>
              <a:rPr lang="en-GB" dirty="0"/>
              <a:t>4) Strings containing only lowercase letters and digits, with a length of 5–10 characters.</a:t>
            </a:r>
          </a:p>
          <a:p>
            <a:pPr>
              <a:buFont typeface="Arial" panose="020B0604020202020204" pitchFamily="34" charset="0"/>
              <a:buChar char="•"/>
            </a:pPr>
            <a:r>
              <a:rPr lang="en-GB" dirty="0"/>
              <a:t>[a-z0-9]{5,10}</a:t>
            </a:r>
          </a:p>
          <a:p>
            <a:pPr>
              <a:buFont typeface="Arial" panose="020B0604020202020204" pitchFamily="34" charset="0"/>
              <a:buChar char="•"/>
            </a:pPr>
            <a:r>
              <a:rPr lang="en-GB" dirty="0"/>
              <a:t>5) All words in a string that are exactly 4 characters long.</a:t>
            </a:r>
          </a:p>
          <a:p>
            <a:pPr>
              <a:buFont typeface="Arial" panose="020B0604020202020204" pitchFamily="34" charset="0"/>
              <a:buChar char="•"/>
            </a:pPr>
            <a:r>
              <a:rPr lang="en-GB" dirty="0"/>
              <a:t>\b\w{4}\b</a:t>
            </a:r>
          </a:p>
          <a:p>
            <a:pPr>
              <a:buFont typeface="Arial" panose="020B0604020202020204" pitchFamily="34" charset="0"/>
              <a:buChar char="•"/>
            </a:pPr>
            <a:r>
              <a:rPr lang="en-GB" dirty="0"/>
              <a:t>6) Strings that contain the substring "</a:t>
            </a:r>
            <a:r>
              <a:rPr lang="en-GB" dirty="0" err="1"/>
              <a:t>abc</a:t>
            </a:r>
            <a:r>
              <a:rPr lang="en-GB" dirty="0"/>
              <a:t>" followed by zero or more digits.</a:t>
            </a:r>
          </a:p>
          <a:p>
            <a:pPr>
              <a:buFont typeface="Arial" panose="020B0604020202020204" pitchFamily="34" charset="0"/>
              <a:buChar char="•"/>
            </a:pPr>
            <a:r>
              <a:rPr lang="en-GB" dirty="0" err="1"/>
              <a:t>abc</a:t>
            </a:r>
            <a:r>
              <a:rPr lang="en-GB" dirty="0"/>
              <a:t>\d*</a:t>
            </a:r>
          </a:p>
          <a:p>
            <a:pPr>
              <a:buFont typeface="Arial" panose="020B0604020202020204" pitchFamily="34" charset="0"/>
              <a:buChar char="•"/>
            </a:pPr>
            <a:r>
              <a:rPr lang="en-GB" dirty="0"/>
              <a:t>7) Binary strings containing at least three consecutive 1s.</a:t>
            </a:r>
          </a:p>
          <a:p>
            <a:pPr>
              <a:buFont typeface="Arial" panose="020B0604020202020204" pitchFamily="34" charset="0"/>
              <a:buChar char="•"/>
            </a:pPr>
            <a:r>
              <a:rPr lang="en-GB" dirty="0"/>
              <a:t> (0|1)*111(0|1)*</a:t>
            </a:r>
          </a:p>
          <a:p>
            <a:pPr>
              <a:buFont typeface="Arial" panose="020B0604020202020204" pitchFamily="34" charset="0"/>
              <a:buChar char="•"/>
            </a:pPr>
            <a:r>
              <a:rPr lang="en-GB" dirty="0"/>
              <a:t>8) Numbers with 5–7 digits (e.g., 12345, 1234567).</a:t>
            </a:r>
          </a:p>
          <a:p>
            <a:pPr>
              <a:buFont typeface="Arial" panose="020B0604020202020204" pitchFamily="34" charset="0"/>
              <a:buChar char="•"/>
            </a:pPr>
            <a:r>
              <a:rPr lang="en-GB" dirty="0"/>
              <a:t>\d{5,7}</a:t>
            </a:r>
          </a:p>
          <a:p>
            <a:pPr>
              <a:buFont typeface="Arial" panose="020B0604020202020204" pitchFamily="34" charset="0"/>
              <a:buChar char="•"/>
            </a:pPr>
            <a:r>
              <a:rPr lang="en-GB" dirty="0"/>
              <a:t>9) Dates in the format YYYY-MM-DD.</a:t>
            </a:r>
          </a:p>
          <a:p>
            <a:pPr>
              <a:buFont typeface="Arial" panose="020B0604020202020204" pitchFamily="34" charset="0"/>
              <a:buChar char="•"/>
            </a:pPr>
            <a:r>
              <a:rPr lang="en-GB" dirty="0"/>
              <a:t>\d{4}-\d{2}-\d{2}</a:t>
            </a:r>
          </a:p>
          <a:p>
            <a:pPr>
              <a:buFont typeface="Arial" panose="020B0604020202020204" pitchFamily="34" charset="0"/>
              <a:buChar char="•"/>
            </a:pPr>
            <a:r>
              <a:rPr lang="en-GB" dirty="0"/>
              <a:t>10) All occurrences of the word "cat" or "dog" as whole words.</a:t>
            </a:r>
          </a:p>
          <a:p>
            <a:pPr>
              <a:buFont typeface="Arial" panose="020B0604020202020204" pitchFamily="34" charset="0"/>
              <a:buChar char="•"/>
            </a:pPr>
            <a:r>
              <a:rPr lang="en-GB" dirty="0"/>
              <a:t>\b(</a:t>
            </a:r>
            <a:r>
              <a:rPr lang="en-GB" dirty="0" err="1"/>
              <a:t>cat|dog</a:t>
            </a:r>
            <a:r>
              <a:rPr lang="en-GB" dirty="0"/>
              <a:t>)\b</a:t>
            </a:r>
          </a:p>
          <a:p>
            <a:pPr>
              <a:buFont typeface="Arial" panose="020B0604020202020204" pitchFamily="34" charset="0"/>
              <a:buChar char="•"/>
            </a:pPr>
            <a:r>
              <a:rPr lang="en-GB"/>
              <a:t>11) </a:t>
            </a:r>
            <a:r>
              <a:rPr lang="en-GB" dirty="0"/>
              <a:t>Strings where the number of "</a:t>
            </a:r>
            <a:r>
              <a:rPr lang="en-GB" dirty="0" err="1"/>
              <a:t>a"s</a:t>
            </a:r>
            <a:r>
              <a:rPr lang="en-GB" dirty="0"/>
              <a:t> is greater than or equal to 3.</a:t>
            </a:r>
          </a:p>
          <a:p>
            <a:pPr>
              <a:buFont typeface="Arial" panose="020B0604020202020204" pitchFamily="34" charset="0"/>
              <a:buChar char="•"/>
            </a:pPr>
            <a:r>
              <a:rPr lang="pt-BR" dirty="0"/>
              <a:t>[^a]*a[^a]*a[^a]*a.*</a:t>
            </a:r>
          </a:p>
          <a:p>
            <a:pPr lvl="1">
              <a:buFont typeface="Arial" panose="020B0604020202020204" pitchFamily="34" charset="0"/>
              <a:buChar char="•"/>
            </a:pPr>
            <a:r>
              <a:rPr lang="en-GB" dirty="0"/>
              <a:t>The regex looks for: Zero or more non-"a" characters ([^a]*). A literal "a". Zero or more non-"a" characters ([^a]*) followed by another "a".     Zero or more non-"a" characters ([^a]*) followed by a third "a". Any remaining characters in the string (.*).</a:t>
            </a:r>
          </a:p>
        </p:txBody>
      </p:sp>
    </p:spTree>
    <p:extLst>
      <p:ext uri="{BB962C8B-B14F-4D97-AF65-F5344CB8AC3E}">
        <p14:creationId xmlns:p14="http://schemas.microsoft.com/office/powerpoint/2010/main" val="28791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6204352"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5" name="Oval 34"/>
          <p:cNvSpPr/>
          <p:nvPr/>
        </p:nvSpPr>
        <p:spPr>
          <a:xfrm>
            <a:off x="3705440"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latin typeface="Arial"/>
                <a:cs typeface="Arial"/>
              </a:rPr>
              <a:t>Measure the Text Readability by Flesch Score</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65298702"/>
              </p:ext>
            </p:extLst>
          </p:nvPr>
        </p:nvGraphicFramePr>
        <p:xfrm>
          <a:off x="659266" y="1577073"/>
          <a:ext cx="7726745" cy="717153"/>
        </p:xfrm>
        <a:graphic>
          <a:graphicData uri="http://schemas.openxmlformats.org/presentationml/2006/ole">
            <mc:AlternateContent xmlns:mc="http://schemas.openxmlformats.org/markup-compatibility/2006">
              <mc:Choice xmlns:v="urn:schemas-microsoft-com:vml" Requires="v">
                <p:oleObj name="Equation" r:id="rId2" imgW="4241800" imgH="393700" progId="Equation.3">
                  <p:embed/>
                </p:oleObj>
              </mc:Choice>
              <mc:Fallback>
                <p:oleObj name="Equation" r:id="rId2" imgW="4241800" imgH="393700" progId="Equation.3">
                  <p:embed/>
                  <p:pic>
                    <p:nvPicPr>
                      <p:cNvPr id="0" name=""/>
                      <p:cNvPicPr/>
                      <p:nvPr/>
                    </p:nvPicPr>
                    <p:blipFill>
                      <a:blip r:embed="rId3"/>
                      <a:stretch>
                        <a:fillRect/>
                      </a:stretch>
                    </p:blipFill>
                    <p:spPr>
                      <a:xfrm>
                        <a:off x="659266" y="1577073"/>
                        <a:ext cx="7726745" cy="717153"/>
                      </a:xfrm>
                      <a:prstGeom prst="rect">
                        <a:avLst/>
                      </a:prstGeom>
                    </p:spPr>
                  </p:pic>
                </p:oleObj>
              </mc:Fallback>
            </mc:AlternateContent>
          </a:graphicData>
        </a:graphic>
      </p:graphicFrame>
      <p:sp>
        <p:nvSpPr>
          <p:cNvPr id="5" name="Rectangle 4"/>
          <p:cNvSpPr/>
          <p:nvPr/>
        </p:nvSpPr>
        <p:spPr>
          <a:xfrm>
            <a:off x="552880" y="2414215"/>
            <a:ext cx="5362065" cy="338554"/>
          </a:xfrm>
          <a:prstGeom prst="rect">
            <a:avLst/>
          </a:prstGeom>
          <a:solidFill>
            <a:srgbClr val="E6A20E"/>
          </a:solidFill>
        </p:spPr>
        <p:txBody>
          <a:bodyPr wrap="none">
            <a:spAutoFit/>
          </a:bodyPr>
          <a:lstStyle/>
          <a:p>
            <a:r>
              <a:rPr lang="en-US" sz="1600" b="1" dirty="0">
                <a:solidFill>
                  <a:srgbClr val="008000"/>
                </a:solidFill>
                <a:latin typeface="Arial"/>
                <a:cs typeface="Arial"/>
              </a:rPr>
              <a:t>High score</a:t>
            </a:r>
            <a:r>
              <a:rPr lang="en-US" sz="1600" dirty="0">
                <a:latin typeface="Arial"/>
                <a:cs typeface="Arial"/>
              </a:rPr>
              <a:t>: Few words/sentence and few syllables/word</a:t>
            </a:r>
          </a:p>
        </p:txBody>
      </p:sp>
      <p:sp>
        <p:nvSpPr>
          <p:cNvPr id="6" name="Rectangle 5"/>
          <p:cNvSpPr/>
          <p:nvPr/>
        </p:nvSpPr>
        <p:spPr>
          <a:xfrm>
            <a:off x="552880" y="2821174"/>
            <a:ext cx="5613035" cy="338554"/>
          </a:xfrm>
          <a:prstGeom prst="rect">
            <a:avLst/>
          </a:prstGeom>
          <a:solidFill>
            <a:srgbClr val="E6A20E"/>
          </a:solidFill>
        </p:spPr>
        <p:txBody>
          <a:bodyPr wrap="none">
            <a:spAutoFit/>
          </a:bodyPr>
          <a:lstStyle/>
          <a:p>
            <a:r>
              <a:rPr lang="en-US" sz="1600" b="1" dirty="0">
                <a:solidFill>
                  <a:schemeClr val="accent1"/>
                </a:solidFill>
                <a:latin typeface="Arial"/>
                <a:cs typeface="Arial"/>
              </a:rPr>
              <a:t>Low score</a:t>
            </a:r>
            <a:r>
              <a:rPr lang="en-US" sz="1600" dirty="0">
                <a:latin typeface="Arial"/>
                <a:cs typeface="Arial"/>
              </a:rPr>
              <a:t>: Many words/sentence and many syllables/word</a:t>
            </a:r>
          </a:p>
        </p:txBody>
      </p:sp>
      <p:sp>
        <p:nvSpPr>
          <p:cNvPr id="8" name="Rounded Rectangle 7"/>
          <p:cNvSpPr/>
          <p:nvPr/>
        </p:nvSpPr>
        <p:spPr>
          <a:xfrm>
            <a:off x="4392599" y="1550976"/>
            <a:ext cx="1704851"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6858726" y="1550976"/>
            <a:ext cx="1527286"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descr="Screen Shot 2018-08-22 at 11.54.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34" y="3674252"/>
            <a:ext cx="5578815" cy="1783592"/>
          </a:xfrm>
          <a:prstGeom prst="rect">
            <a:avLst/>
          </a:prstGeom>
        </p:spPr>
      </p:pic>
      <p:sp>
        <p:nvSpPr>
          <p:cNvPr id="12" name="TextBox 11"/>
          <p:cNvSpPr txBox="1"/>
          <p:nvPr/>
        </p:nvSpPr>
        <p:spPr>
          <a:xfrm>
            <a:off x="552880" y="5598100"/>
            <a:ext cx="4055168" cy="1200329"/>
          </a:xfrm>
          <a:prstGeom prst="rect">
            <a:avLst/>
          </a:prstGeom>
          <a:noFill/>
          <a:ln w="28575" cmpd="sng">
            <a:solidFill>
              <a:srgbClr val="FF0000"/>
            </a:solidFill>
          </a:ln>
        </p:spPr>
        <p:txBody>
          <a:bodyPr wrap="square" rtlCol="0">
            <a:spAutoFit/>
          </a:bodyPr>
          <a:lstStyle/>
          <a:p>
            <a:r>
              <a:rPr lang="en-US" sz="1200" dirty="0">
                <a:solidFill>
                  <a:schemeClr val="bg1">
                    <a:lumMod val="85000"/>
                  </a:schemeClr>
                </a:solidFill>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3" name="TextBox 12"/>
          <p:cNvSpPr txBox="1"/>
          <p:nvPr/>
        </p:nvSpPr>
        <p:spPr>
          <a:xfrm>
            <a:off x="4950873" y="5781630"/>
            <a:ext cx="3435138"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sz="1200" dirty="0">
                <a:solidFill>
                  <a:srgbClr val="D9D9D9"/>
                </a:solidFill>
              </a:rPr>
              <a:t>If you are single, never lost your spouse, and not the head of a household, you pay taxes according to the following table:</a:t>
            </a:r>
          </a:p>
        </p:txBody>
      </p:sp>
      <p:sp>
        <p:nvSpPr>
          <p:cNvPr id="14" name="Rectangle 13"/>
          <p:cNvSpPr/>
          <p:nvPr/>
        </p:nvSpPr>
        <p:spPr>
          <a:xfrm>
            <a:off x="1608822" y="60125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12.6</a:t>
            </a:r>
          </a:p>
        </p:txBody>
      </p:sp>
      <p:sp>
        <p:nvSpPr>
          <p:cNvPr id="15" name="Rectangle 14"/>
          <p:cNvSpPr/>
          <p:nvPr/>
        </p:nvSpPr>
        <p:spPr>
          <a:xfrm>
            <a:off x="5805891" y="59194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65.8</a:t>
            </a:r>
          </a:p>
        </p:txBody>
      </p:sp>
      <p:cxnSp>
        <p:nvCxnSpPr>
          <p:cNvPr id="17" name="Straight Connector 16"/>
          <p:cNvCxnSpPr/>
          <p:nvPr/>
        </p:nvCxnSpPr>
        <p:spPr>
          <a:xfrm>
            <a:off x="1979934" y="5457844"/>
            <a:ext cx="49525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999854" y="4792547"/>
            <a:ext cx="4952544"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6204352" y="2592310"/>
            <a:ext cx="2875073" cy="16788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Document is represented as a big long </a:t>
            </a:r>
            <a:r>
              <a:rPr lang="en-US" sz="2000" dirty="0">
                <a:solidFill>
                  <a:srgbClr val="FFFF00"/>
                </a:solidFill>
                <a:latin typeface="Arial"/>
                <a:cs typeface="Arial"/>
              </a:rPr>
              <a:t>string</a:t>
            </a:r>
            <a:r>
              <a:rPr lang="en-US" sz="2000" dirty="0">
                <a:latin typeface="Arial"/>
                <a:cs typeface="Arial"/>
              </a:rPr>
              <a:t>. Requires the ability to manipulate </a:t>
            </a:r>
            <a:r>
              <a:rPr lang="en-US" sz="2000" dirty="0">
                <a:solidFill>
                  <a:srgbClr val="FFFF00"/>
                </a:solidFill>
                <a:latin typeface="Arial"/>
                <a:cs typeface="Arial"/>
              </a:rPr>
              <a:t>Strings</a:t>
            </a:r>
            <a:r>
              <a:rPr lang="en-US" sz="2000" dirty="0">
                <a:latin typeface="Arial"/>
                <a:cs typeface="Arial"/>
              </a:rPr>
              <a:t>!</a:t>
            </a:r>
          </a:p>
        </p:txBody>
      </p:sp>
      <p:cxnSp>
        <p:nvCxnSpPr>
          <p:cNvPr id="24" name="Straight Arrow Connector 23"/>
          <p:cNvCxnSpPr/>
          <p:nvPr/>
        </p:nvCxnSpPr>
        <p:spPr>
          <a:xfrm flipH="1" flipV="1">
            <a:off x="6097453" y="2341566"/>
            <a:ext cx="323412" cy="241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9" idx="2"/>
          </p:cNvCxnSpPr>
          <p:nvPr/>
        </p:nvCxnSpPr>
        <p:spPr>
          <a:xfrm flipH="1" flipV="1">
            <a:off x="7622369" y="2341565"/>
            <a:ext cx="39119" cy="241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273276" y="1286069"/>
            <a:ext cx="1997493"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words per sentence</a:t>
            </a:r>
          </a:p>
        </p:txBody>
      </p:sp>
      <p:sp>
        <p:nvSpPr>
          <p:cNvPr id="33" name="TextBox 32"/>
          <p:cNvSpPr txBox="1"/>
          <p:nvPr/>
        </p:nvSpPr>
        <p:spPr>
          <a:xfrm>
            <a:off x="6632598" y="1286069"/>
            <a:ext cx="1942872"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syllables per word</a:t>
            </a:r>
          </a:p>
        </p:txBody>
      </p:sp>
      <p:sp>
        <p:nvSpPr>
          <p:cNvPr id="34" name="Rectangle 33"/>
          <p:cNvSpPr/>
          <p:nvPr/>
        </p:nvSpPr>
        <p:spPr>
          <a:xfrm>
            <a:off x="552880" y="3228133"/>
            <a:ext cx="5625258" cy="338554"/>
          </a:xfrm>
          <a:prstGeom prst="rect">
            <a:avLst/>
          </a:prstGeom>
          <a:solidFill>
            <a:srgbClr val="E6A20E"/>
          </a:solidFill>
        </p:spPr>
        <p:txBody>
          <a:bodyPr wrap="none">
            <a:spAutoFit/>
          </a:bodyPr>
          <a:lstStyle/>
          <a:p>
            <a:r>
              <a:rPr lang="en-US" sz="1600" dirty="0">
                <a:solidFill>
                  <a:schemeClr val="accent4"/>
                </a:solidFill>
                <a:latin typeface="Arial"/>
                <a:cs typeface="Arial"/>
              </a:rPr>
              <a:t>longer word </a:t>
            </a:r>
            <a:r>
              <a:rPr lang="en-US" sz="1600" dirty="0">
                <a:latin typeface="Arial"/>
                <a:cs typeface="Arial"/>
              </a:rPr>
              <a:t>makes text harder to read than </a:t>
            </a:r>
            <a:r>
              <a:rPr lang="en-US" sz="1600" dirty="0">
                <a:solidFill>
                  <a:srgbClr val="8064A2"/>
                </a:solidFill>
                <a:latin typeface="Arial"/>
                <a:cs typeface="Arial"/>
              </a:rPr>
              <a:t>longer sentence</a:t>
            </a:r>
          </a:p>
        </p:txBody>
      </p:sp>
      <p:sp>
        <p:nvSpPr>
          <p:cNvPr id="3" name="Slide Number Placeholder 5">
            <a:extLst>
              <a:ext uri="{FF2B5EF4-FFF2-40B4-BE49-F238E27FC236}">
                <a16:creationId xmlns:a16="http://schemas.microsoft.com/office/drawing/2014/main" id="{6FB75668-8D36-A0AD-61F8-535B792CF604}"/>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4</a:t>
            </a:fld>
            <a:endParaRPr lang="en-US"/>
          </a:p>
        </p:txBody>
      </p:sp>
    </p:spTree>
    <p:extLst>
      <p:ext uri="{BB962C8B-B14F-4D97-AF65-F5344CB8AC3E}">
        <p14:creationId xmlns:p14="http://schemas.microsoft.com/office/powerpoint/2010/main" val="26903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dissolv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dissolve">
                                      <p:cBhvr>
                                        <p:cTn id="69" dur="500"/>
                                        <p:tgtEl>
                                          <p:spTgt spid="1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dissolve">
                                      <p:cBhvr>
                                        <p:cTn id="82" dur="500"/>
                                        <p:tgtEl>
                                          <p:spTgt spid="19"/>
                                        </p:tgtEl>
                                      </p:cBhvr>
                                    </p:animEffect>
                                  </p:childTnLst>
                                </p:cTn>
                              </p:par>
                              <p:par>
                                <p:cTn id="83" presetID="9"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dissolv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5" grpId="0" animBg="1"/>
      <p:bldP spid="6" grpId="0" animBg="1"/>
      <p:bldP spid="8" grpId="0" animBg="1"/>
      <p:bldP spid="9" grpId="0" animBg="1"/>
      <p:bldP spid="12" grpId="0" animBg="1"/>
      <p:bldP spid="13" grpId="0" animBg="1"/>
      <p:bldP spid="14" grpId="0" animBg="1"/>
      <p:bldP spid="15" grpId="0" animBg="1"/>
      <p:bldP spid="19" grpId="0" animBg="1"/>
      <p:bldP spid="32" grpId="0"/>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Basics</a:t>
            </a:r>
          </a:p>
        </p:txBody>
      </p:sp>
      <p:sp>
        <p:nvSpPr>
          <p:cNvPr id="5" name="Rectangle 4"/>
          <p:cNvSpPr/>
          <p:nvPr/>
        </p:nvSpPr>
        <p:spPr>
          <a:xfrm>
            <a:off x="282347" y="1248632"/>
            <a:ext cx="5481075" cy="2411942"/>
          </a:xfrm>
          <a:prstGeom prst="rect">
            <a:avLst/>
          </a:prstGeom>
          <a:ln>
            <a:noFill/>
          </a:ln>
        </p:spPr>
        <p:txBody>
          <a:bodyPr wrap="none" anchor="ctr">
            <a:spAutoFit/>
          </a:bodyPr>
          <a:lstStyle/>
          <a:p>
            <a:pPr>
              <a:lnSpc>
                <a:spcPct val="120000"/>
              </a:lnSpc>
            </a:pPr>
            <a:r>
              <a:rPr lang="en-US" sz="1400" dirty="0">
                <a:solidFill>
                  <a:srgbClr val="000000"/>
                </a:solidFill>
                <a:latin typeface="Menlo Bold"/>
                <a:cs typeface="Menlo Bold"/>
              </a:rPr>
              <a:t>String text1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text2 = text1;</a:t>
            </a:r>
          </a:p>
          <a:p>
            <a:pPr>
              <a:lnSpc>
                <a:spcPct val="120000"/>
              </a:lnSpc>
            </a:pPr>
            <a:r>
              <a:rPr lang="en-US" sz="1400" dirty="0">
                <a:solidFill>
                  <a:srgbClr val="000000"/>
                </a:solidFill>
                <a:latin typeface="Menlo Bold"/>
                <a:cs typeface="Menlo Bold"/>
              </a:rPr>
              <a:t>String text3 = text1.concat(</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endParaRPr lang="en-US" sz="1400" dirty="0">
              <a:latin typeface="Menlo Bold"/>
              <a:cs typeface="Menlo Bold"/>
            </a:endParaRPr>
          </a:p>
          <a:p>
            <a:pPr>
              <a:lnSpc>
                <a:spcPct val="120000"/>
              </a:lnSpc>
            </a:pPr>
            <a:r>
              <a:rPr lang="en-US" sz="1400" dirty="0">
                <a:solidFill>
                  <a:srgbClr val="000000"/>
                </a:solidFill>
                <a:latin typeface="Menlo Bold"/>
                <a:cs typeface="Menlo Bold"/>
              </a:rPr>
              <a:t>String text4 = text1 + </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text5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text6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text7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text7.equals(text1);</a:t>
            </a:r>
          </a:p>
          <a:p>
            <a:pPr>
              <a:lnSpc>
                <a:spcPct val="120000"/>
              </a:lnSpc>
            </a:pPr>
            <a:r>
              <a:rPr lang="en-US" sz="1400" dirty="0">
                <a:solidFill>
                  <a:srgbClr val="000000"/>
                </a:solidFill>
                <a:latin typeface="Menlo Bold"/>
                <a:cs typeface="Menlo Bold"/>
              </a:rPr>
              <a:t>text7 == text1;</a:t>
            </a:r>
          </a:p>
        </p:txBody>
      </p:sp>
      <p:sp>
        <p:nvSpPr>
          <p:cNvPr id="6" name="Rectangle 5"/>
          <p:cNvSpPr/>
          <p:nvPr/>
        </p:nvSpPr>
        <p:spPr>
          <a:xfrm>
            <a:off x="5265744" y="1248632"/>
            <a:ext cx="1815621" cy="338554"/>
          </a:xfrm>
          <a:prstGeom prst="rect">
            <a:avLst/>
          </a:prstGeom>
          <a:solidFill>
            <a:srgbClr val="E6A20E"/>
          </a:solidFill>
        </p:spPr>
        <p:txBody>
          <a:bodyPr wrap="none">
            <a:spAutoFit/>
          </a:bodyPr>
          <a:lstStyle/>
          <a:p>
            <a:r>
              <a:rPr lang="en-US" sz="1600" dirty="0">
                <a:latin typeface="Arial"/>
                <a:cs typeface="Arial"/>
              </a:rPr>
              <a:t>String is an object</a:t>
            </a:r>
          </a:p>
        </p:txBody>
      </p:sp>
      <p:sp>
        <p:nvSpPr>
          <p:cNvPr id="7" name="Rounded Rectangle 6"/>
          <p:cNvSpPr/>
          <p:nvPr/>
        </p:nvSpPr>
        <p:spPr>
          <a:xfrm>
            <a:off x="4450163" y="3942881"/>
            <a:ext cx="1684051" cy="305193"/>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20" name="TextBox 19"/>
          <p:cNvSpPr txBox="1"/>
          <p:nvPr/>
        </p:nvSpPr>
        <p:spPr>
          <a:xfrm>
            <a:off x="4690537" y="3520019"/>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25" name="Rounded Rectangle 24"/>
          <p:cNvSpPr/>
          <p:nvPr/>
        </p:nvSpPr>
        <p:spPr>
          <a:xfrm>
            <a:off x="1682727" y="1319948"/>
            <a:ext cx="1728688" cy="24985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Curved Right Arrow 26"/>
          <p:cNvSpPr/>
          <p:nvPr/>
        </p:nvSpPr>
        <p:spPr>
          <a:xfrm rot="5400000">
            <a:off x="1179411" y="67739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grpSp>
        <p:nvGrpSpPr>
          <p:cNvPr id="128" name="Group 127"/>
          <p:cNvGrpSpPr/>
          <p:nvPr/>
        </p:nvGrpSpPr>
        <p:grpSpPr>
          <a:xfrm>
            <a:off x="5145071" y="3018243"/>
            <a:ext cx="3965855" cy="424096"/>
            <a:chOff x="6229691" y="3373995"/>
            <a:chExt cx="3289030" cy="424096"/>
          </a:xfrm>
        </p:grpSpPr>
        <p:sp>
          <p:nvSpPr>
            <p:cNvPr id="28" name="Rounded Rectangle 27"/>
            <p:cNvSpPr/>
            <p:nvPr/>
          </p:nvSpPr>
          <p:spPr>
            <a:xfrm>
              <a:off x="6229691" y="3373995"/>
              <a:ext cx="3289030" cy="424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solidFill>
                  <a:srgbClr val="0000FF"/>
                </a:solidFill>
                <a:latin typeface="Arial"/>
                <a:cs typeface="Arial"/>
              </a:endParaRPr>
            </a:p>
          </p:txBody>
        </p:sp>
        <p:sp>
          <p:nvSpPr>
            <p:cNvPr id="29" name="Rectangle 28"/>
            <p:cNvSpPr/>
            <p:nvPr/>
          </p:nvSpPr>
          <p:spPr>
            <a:xfrm>
              <a:off x="6317522"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‘h’</a:t>
              </a:r>
            </a:p>
          </p:txBody>
        </p:sp>
        <p:sp>
          <p:nvSpPr>
            <p:cNvPr id="30" name="Rectangle 29"/>
            <p:cNvSpPr/>
            <p:nvPr/>
          </p:nvSpPr>
          <p:spPr>
            <a:xfrm>
              <a:off x="6577969"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‘e’</a:t>
              </a:r>
            </a:p>
          </p:txBody>
        </p:sp>
        <p:sp>
          <p:nvSpPr>
            <p:cNvPr id="31" name="Rectangle 30"/>
            <p:cNvSpPr/>
            <p:nvPr/>
          </p:nvSpPr>
          <p:spPr>
            <a:xfrm>
              <a:off x="6838416"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2" name="Rectangle 31"/>
            <p:cNvSpPr/>
            <p:nvPr/>
          </p:nvSpPr>
          <p:spPr>
            <a:xfrm>
              <a:off x="709886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3" name="Rectangle 32"/>
            <p:cNvSpPr/>
            <p:nvPr/>
          </p:nvSpPr>
          <p:spPr>
            <a:xfrm>
              <a:off x="735931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4" name="Rectangle 33"/>
            <p:cNvSpPr/>
            <p:nvPr/>
          </p:nvSpPr>
          <p:spPr>
            <a:xfrm>
              <a:off x="761975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cs typeface="Arial"/>
                </a:rPr>
                <a:t>‘ ’</a:t>
              </a:r>
            </a:p>
          </p:txBody>
        </p:sp>
        <p:sp>
          <p:nvSpPr>
            <p:cNvPr id="35" name="Rectangle 34"/>
            <p:cNvSpPr/>
            <p:nvPr/>
          </p:nvSpPr>
          <p:spPr>
            <a:xfrm>
              <a:off x="788020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600" b="1" dirty="0">
                  <a:cs typeface="Arial"/>
                </a:rPr>
                <a:t>‘W’</a:t>
              </a:r>
            </a:p>
          </p:txBody>
        </p:sp>
        <p:sp>
          <p:nvSpPr>
            <p:cNvPr id="36" name="Rectangle 35"/>
            <p:cNvSpPr/>
            <p:nvPr/>
          </p:nvSpPr>
          <p:spPr>
            <a:xfrm>
              <a:off x="814183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7" name="Rectangle 36"/>
            <p:cNvSpPr/>
            <p:nvPr/>
          </p:nvSpPr>
          <p:spPr>
            <a:xfrm>
              <a:off x="840228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‘r’</a:t>
              </a:r>
            </a:p>
          </p:txBody>
        </p:sp>
        <p:sp>
          <p:nvSpPr>
            <p:cNvPr id="38" name="Rectangle 37"/>
            <p:cNvSpPr/>
            <p:nvPr/>
          </p:nvSpPr>
          <p:spPr>
            <a:xfrm>
              <a:off x="866272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9" name="Rectangle 38"/>
            <p:cNvSpPr/>
            <p:nvPr/>
          </p:nvSpPr>
          <p:spPr>
            <a:xfrm>
              <a:off x="892317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‘d’</a:t>
              </a:r>
            </a:p>
          </p:txBody>
        </p:sp>
        <p:sp>
          <p:nvSpPr>
            <p:cNvPr id="40" name="Rectangle 39"/>
            <p:cNvSpPr/>
            <p:nvPr/>
          </p:nvSpPr>
          <p:spPr>
            <a:xfrm>
              <a:off x="9177029"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a:t>
              </a:r>
            </a:p>
          </p:txBody>
        </p:sp>
      </p:grpSp>
      <p:sp>
        <p:nvSpPr>
          <p:cNvPr id="42" name="Rectangle 41"/>
          <p:cNvSpPr/>
          <p:nvPr/>
        </p:nvSpPr>
        <p:spPr>
          <a:xfrm>
            <a:off x="6212522" y="1626821"/>
            <a:ext cx="2180304" cy="338554"/>
          </a:xfrm>
          <a:prstGeom prst="rect">
            <a:avLst/>
          </a:prstGeom>
          <a:solidFill>
            <a:srgbClr val="E6A20E"/>
          </a:solidFill>
        </p:spPr>
        <p:txBody>
          <a:bodyPr wrap="none">
            <a:spAutoFit/>
          </a:bodyPr>
          <a:lstStyle/>
          <a:p>
            <a:r>
              <a:rPr lang="en-US" sz="1600" dirty="0">
                <a:latin typeface="Arial"/>
                <a:cs typeface="Arial"/>
              </a:rPr>
              <a:t>Strings are immutable</a:t>
            </a:r>
          </a:p>
        </p:txBody>
      </p:sp>
      <p:sp>
        <p:nvSpPr>
          <p:cNvPr id="43" name="TextBox 42"/>
          <p:cNvSpPr txBox="1"/>
          <p:nvPr/>
        </p:nvSpPr>
        <p:spPr>
          <a:xfrm>
            <a:off x="2447952" y="3688471"/>
            <a:ext cx="1592027" cy="307777"/>
          </a:xfrm>
          <a:prstGeom prst="rect">
            <a:avLst/>
          </a:prstGeom>
          <a:noFill/>
        </p:spPr>
        <p:txBody>
          <a:bodyPr wrap="none" rtlCol="0">
            <a:spAutoFit/>
          </a:bodyPr>
          <a:lstStyle/>
          <a:p>
            <a:r>
              <a:rPr lang="en-US" sz="1400" dirty="0">
                <a:solidFill>
                  <a:schemeClr val="accent6"/>
                </a:solidFill>
                <a:latin typeface="Arial"/>
                <a:cs typeface="Arial"/>
              </a:rPr>
              <a:t>no way to change</a:t>
            </a:r>
          </a:p>
        </p:txBody>
      </p:sp>
      <p:sp>
        <p:nvSpPr>
          <p:cNvPr id="44" name="Rectangle 43"/>
          <p:cNvSpPr/>
          <p:nvPr/>
        </p:nvSpPr>
        <p:spPr>
          <a:xfrm>
            <a:off x="5358829" y="2032683"/>
            <a:ext cx="1462359" cy="338554"/>
          </a:xfrm>
          <a:prstGeom prst="rect">
            <a:avLst/>
          </a:prstGeom>
          <a:solidFill>
            <a:srgbClr val="E6A20E"/>
          </a:solidFill>
        </p:spPr>
        <p:txBody>
          <a:bodyPr wrap="none">
            <a:spAutoFit/>
          </a:bodyPr>
          <a:lstStyle/>
          <a:p>
            <a:r>
              <a:rPr lang="en-US" sz="1600" dirty="0">
                <a:latin typeface="Arial"/>
                <a:cs typeface="Arial"/>
              </a:rPr>
              <a:t>String append</a:t>
            </a:r>
          </a:p>
        </p:txBody>
      </p:sp>
      <p:sp>
        <p:nvSpPr>
          <p:cNvPr id="45" name="TextBox 44"/>
          <p:cNvSpPr txBox="1"/>
          <p:nvPr/>
        </p:nvSpPr>
        <p:spPr>
          <a:xfrm>
            <a:off x="2136894" y="4897160"/>
            <a:ext cx="1903085" cy="307777"/>
          </a:xfrm>
          <a:prstGeom prst="rect">
            <a:avLst/>
          </a:prstGeom>
          <a:noFill/>
        </p:spPr>
        <p:txBody>
          <a:bodyPr wrap="none" rtlCol="0">
            <a:spAutoFit/>
          </a:bodyPr>
          <a:lstStyle/>
          <a:p>
            <a:r>
              <a:rPr lang="en-US" sz="1400" dirty="0">
                <a:solidFill>
                  <a:schemeClr val="accent6"/>
                </a:solidFill>
                <a:latin typeface="Arial"/>
                <a:cs typeface="Arial"/>
              </a:rPr>
              <a:t>makes another object</a:t>
            </a:r>
          </a:p>
        </p:txBody>
      </p:sp>
      <p:sp>
        <p:nvSpPr>
          <p:cNvPr id="46" name="TextBox 45"/>
          <p:cNvSpPr txBox="1"/>
          <p:nvPr/>
        </p:nvSpPr>
        <p:spPr>
          <a:xfrm>
            <a:off x="1799185" y="5299214"/>
            <a:ext cx="2475507" cy="307777"/>
          </a:xfrm>
          <a:prstGeom prst="rect">
            <a:avLst/>
          </a:prstGeom>
          <a:noFill/>
        </p:spPr>
        <p:txBody>
          <a:bodyPr wrap="none" rtlCol="0">
            <a:spAutoFit/>
          </a:bodyPr>
          <a:lstStyle>
            <a:defPPr>
              <a:defRPr lang="en-US"/>
            </a:defPPr>
            <a:lvl1pPr>
              <a:defRPr sz="1400">
                <a:solidFill>
                  <a:schemeClr val="accent6"/>
                </a:solidFill>
                <a:latin typeface="Arial"/>
                <a:cs typeface="Arial"/>
              </a:defRPr>
            </a:lvl1pPr>
          </a:lstStyle>
          <a:p>
            <a:r>
              <a:rPr lang="en-US" dirty="0"/>
              <a:t>+ operator also does append </a:t>
            </a:r>
          </a:p>
        </p:txBody>
      </p:sp>
      <p:sp>
        <p:nvSpPr>
          <p:cNvPr id="47" name="Rounded Rectangle 46"/>
          <p:cNvSpPr/>
          <p:nvPr/>
        </p:nvSpPr>
        <p:spPr>
          <a:xfrm>
            <a:off x="4188635" y="4435245"/>
            <a:ext cx="2696071" cy="461915"/>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49" name="Rounded Rectangle 48"/>
          <p:cNvSpPr/>
          <p:nvPr/>
        </p:nvSpPr>
        <p:spPr>
          <a:xfrm>
            <a:off x="4483887" y="5716345"/>
            <a:ext cx="1684051" cy="37364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50" name="Rectangle 49"/>
          <p:cNvSpPr/>
          <p:nvPr/>
        </p:nvSpPr>
        <p:spPr>
          <a:xfrm>
            <a:off x="3743701" y="2393551"/>
            <a:ext cx="5122563" cy="584775"/>
          </a:xfrm>
          <a:prstGeom prst="rect">
            <a:avLst/>
          </a:prstGeom>
          <a:solidFill>
            <a:srgbClr val="E6A20E"/>
          </a:solidFill>
        </p:spPr>
        <p:txBody>
          <a:bodyPr wrap="square">
            <a:spAutoFit/>
          </a:bodyPr>
          <a:lstStyle/>
          <a:p>
            <a:r>
              <a:rPr lang="en-GB" sz="1600" dirty="0">
                <a:latin typeface="Arial"/>
                <a:cs typeface="Arial"/>
              </a:rPr>
              <a:t>String Interning in Java is a process of storing only one copy of each distinct String value ("Hello World!”).</a:t>
            </a:r>
            <a:endParaRPr lang="en-US" sz="1600" dirty="0">
              <a:latin typeface="Arial"/>
              <a:cs typeface="Arial"/>
            </a:endParaRPr>
          </a:p>
        </p:txBody>
      </p:sp>
      <p:sp>
        <p:nvSpPr>
          <p:cNvPr id="51" name="Rounded Rectangle 50"/>
          <p:cNvSpPr/>
          <p:nvPr/>
        </p:nvSpPr>
        <p:spPr>
          <a:xfrm>
            <a:off x="1084844" y="1584998"/>
            <a:ext cx="769965" cy="27584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ounded Rectangle 51"/>
          <p:cNvSpPr/>
          <p:nvPr/>
        </p:nvSpPr>
        <p:spPr>
          <a:xfrm>
            <a:off x="1748968" y="1860843"/>
            <a:ext cx="584834" cy="22975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Rounded Rectangle 52"/>
          <p:cNvSpPr/>
          <p:nvPr/>
        </p:nvSpPr>
        <p:spPr>
          <a:xfrm>
            <a:off x="1354172" y="2318939"/>
            <a:ext cx="1221232" cy="52563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1740176" y="2089388"/>
            <a:ext cx="213041" cy="23359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TextBox 54"/>
          <p:cNvSpPr txBox="1"/>
          <p:nvPr/>
        </p:nvSpPr>
        <p:spPr>
          <a:xfrm>
            <a:off x="2515576" y="3108102"/>
            <a:ext cx="833206" cy="276999"/>
          </a:xfrm>
          <a:prstGeom prst="rect">
            <a:avLst/>
          </a:prstGeom>
          <a:noFill/>
        </p:spPr>
        <p:txBody>
          <a:bodyPr wrap="none" rtlCol="0">
            <a:spAutoFit/>
          </a:bodyPr>
          <a:lstStyle/>
          <a:p>
            <a:r>
              <a:rPr lang="en-US" sz="1200" b="1" dirty="0">
                <a:solidFill>
                  <a:srgbClr val="008000"/>
                </a:solidFill>
                <a:latin typeface="Menlo Bold"/>
                <a:cs typeface="Menlo Bold"/>
              </a:rPr>
              <a:t>// true</a:t>
            </a:r>
          </a:p>
        </p:txBody>
      </p:sp>
      <p:sp>
        <p:nvSpPr>
          <p:cNvPr id="56" name="TextBox 55"/>
          <p:cNvSpPr txBox="1"/>
          <p:nvPr/>
        </p:nvSpPr>
        <p:spPr>
          <a:xfrm>
            <a:off x="1970829" y="3372944"/>
            <a:ext cx="928459" cy="276999"/>
          </a:xfrm>
          <a:prstGeom prst="rect">
            <a:avLst/>
          </a:prstGeom>
          <a:noFill/>
        </p:spPr>
        <p:txBody>
          <a:bodyPr wrap="none" rtlCol="0">
            <a:spAutoFit/>
          </a:bodyPr>
          <a:lstStyle/>
          <a:p>
            <a:r>
              <a:rPr lang="en-US" sz="1200" b="1" dirty="0">
                <a:solidFill>
                  <a:srgbClr val="008000"/>
                </a:solidFill>
                <a:latin typeface="Menlo Bold"/>
                <a:cs typeface="Menlo Bold"/>
              </a:rPr>
              <a:t>// false</a:t>
            </a:r>
          </a:p>
        </p:txBody>
      </p:sp>
      <p:sp>
        <p:nvSpPr>
          <p:cNvPr id="58" name="Rounded Rectangle 57"/>
          <p:cNvSpPr/>
          <p:nvPr/>
        </p:nvSpPr>
        <p:spPr>
          <a:xfrm>
            <a:off x="706429" y="3116999"/>
            <a:ext cx="666086"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Rounded Rectangle 58"/>
          <p:cNvSpPr/>
          <p:nvPr/>
        </p:nvSpPr>
        <p:spPr>
          <a:xfrm>
            <a:off x="691226" y="3372736"/>
            <a:ext cx="342195"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89504" y="6333978"/>
            <a:ext cx="1684051" cy="415868"/>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62" name="Rectangle 61"/>
          <p:cNvSpPr/>
          <p:nvPr/>
        </p:nvSpPr>
        <p:spPr>
          <a:xfrm>
            <a:off x="7276175" y="4302600"/>
            <a:ext cx="1736787" cy="1077218"/>
          </a:xfrm>
          <a:prstGeom prst="rect">
            <a:avLst/>
          </a:prstGeom>
          <a:solidFill>
            <a:srgbClr val="E6A20E"/>
          </a:solidFill>
        </p:spPr>
        <p:txBody>
          <a:bodyPr wrap="square">
            <a:spAutoFit/>
          </a:bodyPr>
          <a:lstStyle/>
          <a:p>
            <a:r>
              <a:rPr lang="en-US" sz="1600" dirty="0">
                <a:latin typeface="Arial"/>
                <a:cs typeface="Arial"/>
              </a:rPr>
              <a:t>In heap, Strings are represented as arrays of chars</a:t>
            </a:r>
          </a:p>
        </p:txBody>
      </p:sp>
      <p:sp>
        <p:nvSpPr>
          <p:cNvPr id="75" name="TextBox 74"/>
          <p:cNvSpPr txBox="1"/>
          <p:nvPr/>
        </p:nvSpPr>
        <p:spPr>
          <a:xfrm>
            <a:off x="359728" y="4216207"/>
            <a:ext cx="725116" cy="307777"/>
          </a:xfrm>
          <a:prstGeom prst="rect">
            <a:avLst/>
          </a:prstGeom>
          <a:noFill/>
        </p:spPr>
        <p:txBody>
          <a:bodyPr wrap="none" rtlCol="0">
            <a:spAutoFit/>
          </a:bodyPr>
          <a:lstStyle/>
          <a:p>
            <a:r>
              <a:rPr lang="en-US" altLang="zh-CN" sz="1400" dirty="0">
                <a:latin typeface="Menlo Bold"/>
                <a:cs typeface="Menlo Bold"/>
              </a:rPr>
              <a:t>text2</a:t>
            </a:r>
            <a:endParaRPr lang="en-US" sz="1400" dirty="0">
              <a:latin typeface="Menlo Bold"/>
              <a:cs typeface="Menlo Bold"/>
            </a:endParaRPr>
          </a:p>
        </p:txBody>
      </p:sp>
      <p:sp>
        <p:nvSpPr>
          <p:cNvPr id="76" name="Rectangle 75"/>
          <p:cNvSpPr/>
          <p:nvPr/>
        </p:nvSpPr>
        <p:spPr>
          <a:xfrm>
            <a:off x="1162132" y="4238010"/>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77" name="Rectangle 76"/>
          <p:cNvSpPr/>
          <p:nvPr/>
        </p:nvSpPr>
        <p:spPr>
          <a:xfrm>
            <a:off x="1153794" y="399624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78" name="TextBox 77"/>
          <p:cNvSpPr txBox="1"/>
          <p:nvPr/>
        </p:nvSpPr>
        <p:spPr>
          <a:xfrm>
            <a:off x="359728" y="4665766"/>
            <a:ext cx="725116" cy="307777"/>
          </a:xfrm>
          <a:prstGeom prst="rect">
            <a:avLst/>
          </a:prstGeom>
          <a:noFill/>
        </p:spPr>
        <p:txBody>
          <a:bodyPr wrap="none" rtlCol="0">
            <a:spAutoFit/>
          </a:bodyPr>
          <a:lstStyle/>
          <a:p>
            <a:r>
              <a:rPr lang="en-US" altLang="zh-CN" sz="1400" dirty="0">
                <a:latin typeface="Menlo Bold"/>
                <a:cs typeface="Menlo Bold"/>
              </a:rPr>
              <a:t>text3</a:t>
            </a:r>
            <a:endParaRPr lang="en-US" sz="1400" dirty="0">
              <a:latin typeface="Menlo Bold"/>
              <a:cs typeface="Menlo Bold"/>
            </a:endParaRPr>
          </a:p>
        </p:txBody>
      </p:sp>
      <p:sp>
        <p:nvSpPr>
          <p:cNvPr id="79" name="Rectangle 78"/>
          <p:cNvSpPr/>
          <p:nvPr/>
        </p:nvSpPr>
        <p:spPr>
          <a:xfrm>
            <a:off x="1162132" y="4688466"/>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0" name="Rectangle 79"/>
          <p:cNvSpPr/>
          <p:nvPr/>
        </p:nvSpPr>
        <p:spPr>
          <a:xfrm>
            <a:off x="1153794" y="444670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1" name="TextBox 80"/>
          <p:cNvSpPr txBox="1"/>
          <p:nvPr/>
        </p:nvSpPr>
        <p:spPr>
          <a:xfrm>
            <a:off x="359728" y="5127083"/>
            <a:ext cx="725116" cy="307777"/>
          </a:xfrm>
          <a:prstGeom prst="rect">
            <a:avLst/>
          </a:prstGeom>
          <a:noFill/>
        </p:spPr>
        <p:txBody>
          <a:bodyPr wrap="none" rtlCol="0">
            <a:spAutoFit/>
          </a:bodyPr>
          <a:lstStyle/>
          <a:p>
            <a:r>
              <a:rPr lang="en-US" altLang="zh-CN" sz="1400" dirty="0">
                <a:latin typeface="Menlo Bold"/>
                <a:cs typeface="Menlo Bold"/>
              </a:rPr>
              <a:t>text4</a:t>
            </a:r>
            <a:endParaRPr lang="en-US" sz="1400" dirty="0">
              <a:latin typeface="Menlo Bold"/>
              <a:cs typeface="Menlo Bold"/>
            </a:endParaRPr>
          </a:p>
        </p:txBody>
      </p:sp>
      <p:sp>
        <p:nvSpPr>
          <p:cNvPr id="82" name="Rectangle 81"/>
          <p:cNvSpPr/>
          <p:nvPr/>
        </p:nvSpPr>
        <p:spPr>
          <a:xfrm>
            <a:off x="1162132" y="5138922"/>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4" name="TextBox 83"/>
          <p:cNvSpPr txBox="1"/>
          <p:nvPr/>
        </p:nvSpPr>
        <p:spPr>
          <a:xfrm>
            <a:off x="359728" y="5576642"/>
            <a:ext cx="725116" cy="307777"/>
          </a:xfrm>
          <a:prstGeom prst="rect">
            <a:avLst/>
          </a:prstGeom>
          <a:noFill/>
        </p:spPr>
        <p:txBody>
          <a:bodyPr wrap="none" rtlCol="0">
            <a:spAutoFit/>
          </a:bodyPr>
          <a:lstStyle/>
          <a:p>
            <a:r>
              <a:rPr lang="en-US" altLang="zh-CN" sz="1400" dirty="0">
                <a:latin typeface="Menlo Bold"/>
                <a:cs typeface="Menlo Bold"/>
              </a:rPr>
              <a:t>text5</a:t>
            </a:r>
            <a:endParaRPr lang="en-US" sz="1400" dirty="0">
              <a:latin typeface="Menlo Bold"/>
              <a:cs typeface="Menlo Bold"/>
            </a:endParaRPr>
          </a:p>
        </p:txBody>
      </p:sp>
      <p:sp>
        <p:nvSpPr>
          <p:cNvPr id="85" name="Rectangle 84"/>
          <p:cNvSpPr/>
          <p:nvPr/>
        </p:nvSpPr>
        <p:spPr>
          <a:xfrm>
            <a:off x="1162132" y="558937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6" name="Rectangle 85"/>
          <p:cNvSpPr/>
          <p:nvPr/>
        </p:nvSpPr>
        <p:spPr>
          <a:xfrm>
            <a:off x="1153794" y="534761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7" name="TextBox 86"/>
          <p:cNvSpPr txBox="1"/>
          <p:nvPr/>
        </p:nvSpPr>
        <p:spPr>
          <a:xfrm>
            <a:off x="359728" y="6026201"/>
            <a:ext cx="725116" cy="307777"/>
          </a:xfrm>
          <a:prstGeom prst="rect">
            <a:avLst/>
          </a:prstGeom>
          <a:noFill/>
        </p:spPr>
        <p:txBody>
          <a:bodyPr wrap="none" rtlCol="0">
            <a:spAutoFit/>
          </a:bodyPr>
          <a:lstStyle/>
          <a:p>
            <a:r>
              <a:rPr lang="en-US" altLang="zh-CN" sz="1400" dirty="0">
                <a:latin typeface="Menlo Bold"/>
                <a:cs typeface="Menlo Bold"/>
              </a:rPr>
              <a:t>text6</a:t>
            </a:r>
            <a:endParaRPr lang="en-US" sz="1400" dirty="0">
              <a:latin typeface="Menlo Bold"/>
              <a:cs typeface="Menlo Bold"/>
            </a:endParaRPr>
          </a:p>
        </p:txBody>
      </p:sp>
      <p:sp>
        <p:nvSpPr>
          <p:cNvPr id="88" name="Rectangle 87"/>
          <p:cNvSpPr/>
          <p:nvPr/>
        </p:nvSpPr>
        <p:spPr>
          <a:xfrm>
            <a:off x="1162132" y="603983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9" name="Rectangle 88"/>
          <p:cNvSpPr/>
          <p:nvPr/>
        </p:nvSpPr>
        <p:spPr>
          <a:xfrm>
            <a:off x="1153794" y="5798072"/>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0" name="TextBox 89"/>
          <p:cNvSpPr txBox="1"/>
          <p:nvPr/>
        </p:nvSpPr>
        <p:spPr>
          <a:xfrm>
            <a:off x="359728" y="6464003"/>
            <a:ext cx="725116" cy="307777"/>
          </a:xfrm>
          <a:prstGeom prst="rect">
            <a:avLst/>
          </a:prstGeom>
          <a:noFill/>
        </p:spPr>
        <p:txBody>
          <a:bodyPr wrap="none" rtlCol="0">
            <a:spAutoFit/>
          </a:bodyPr>
          <a:lstStyle/>
          <a:p>
            <a:r>
              <a:rPr lang="en-US" altLang="zh-CN" sz="1400" dirty="0">
                <a:latin typeface="Menlo Bold"/>
                <a:cs typeface="Menlo Bold"/>
              </a:rPr>
              <a:t>text7</a:t>
            </a:r>
            <a:endParaRPr lang="en-US" sz="1400" dirty="0">
              <a:latin typeface="Menlo Bold"/>
              <a:cs typeface="Menlo Bold"/>
            </a:endParaRPr>
          </a:p>
        </p:txBody>
      </p:sp>
      <p:sp>
        <p:nvSpPr>
          <p:cNvPr id="91" name="Rectangle 90"/>
          <p:cNvSpPr/>
          <p:nvPr/>
        </p:nvSpPr>
        <p:spPr>
          <a:xfrm>
            <a:off x="1162132" y="649028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92" name="Rectangle 91"/>
          <p:cNvSpPr/>
          <p:nvPr/>
        </p:nvSpPr>
        <p:spPr>
          <a:xfrm>
            <a:off x="1153794" y="624852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3" name="TextBox 92"/>
          <p:cNvSpPr txBox="1"/>
          <p:nvPr/>
        </p:nvSpPr>
        <p:spPr>
          <a:xfrm>
            <a:off x="359728" y="3766648"/>
            <a:ext cx="725116" cy="307777"/>
          </a:xfrm>
          <a:prstGeom prst="rect">
            <a:avLst/>
          </a:prstGeom>
          <a:noFill/>
        </p:spPr>
        <p:txBody>
          <a:bodyPr wrap="none" rtlCol="0">
            <a:spAutoFit/>
          </a:bodyPr>
          <a:lstStyle/>
          <a:p>
            <a:r>
              <a:rPr lang="en-US" altLang="zh-CN" sz="1400" dirty="0">
                <a:latin typeface="Menlo Bold"/>
                <a:cs typeface="Menlo Bold"/>
              </a:rPr>
              <a:t>text1</a:t>
            </a:r>
            <a:endParaRPr lang="en-US" sz="1400" dirty="0">
              <a:latin typeface="Menlo Bold"/>
              <a:cs typeface="Menlo Bold"/>
            </a:endParaRPr>
          </a:p>
        </p:txBody>
      </p:sp>
      <p:sp>
        <p:nvSpPr>
          <p:cNvPr id="94" name="Rectangle 93"/>
          <p:cNvSpPr/>
          <p:nvPr/>
        </p:nvSpPr>
        <p:spPr>
          <a:xfrm>
            <a:off x="1162132" y="378755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97" name="Straight Arrow Connector 96"/>
          <p:cNvCxnSpPr>
            <a:stCxn id="94" idx="3"/>
            <a:endCxn id="7" idx="1"/>
          </p:cNvCxnSpPr>
          <p:nvPr/>
        </p:nvCxnSpPr>
        <p:spPr>
          <a:xfrm>
            <a:off x="1748968" y="3940297"/>
            <a:ext cx="2701195" cy="1551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76" idx="3"/>
            <a:endCxn id="7" idx="1"/>
          </p:cNvCxnSpPr>
          <p:nvPr/>
        </p:nvCxnSpPr>
        <p:spPr>
          <a:xfrm flipV="1">
            <a:off x="1748968" y="4095478"/>
            <a:ext cx="2701195" cy="2952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79" idx="3"/>
            <a:endCxn id="47" idx="1"/>
          </p:cNvCxnSpPr>
          <p:nvPr/>
        </p:nvCxnSpPr>
        <p:spPr>
          <a:xfrm flipV="1">
            <a:off x="1748968" y="4666203"/>
            <a:ext cx="2439667" cy="1750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4201211" y="5065623"/>
            <a:ext cx="2696071" cy="461317"/>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cxnSp>
        <p:nvCxnSpPr>
          <p:cNvPr id="115" name="Straight Arrow Connector 114"/>
          <p:cNvCxnSpPr>
            <a:stCxn id="82" idx="3"/>
            <a:endCxn id="112" idx="1"/>
          </p:cNvCxnSpPr>
          <p:nvPr/>
        </p:nvCxnSpPr>
        <p:spPr>
          <a:xfrm>
            <a:off x="1748968" y="5291665"/>
            <a:ext cx="2452243" cy="461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85" idx="3"/>
            <a:endCxn id="49" idx="1"/>
          </p:cNvCxnSpPr>
          <p:nvPr/>
        </p:nvCxnSpPr>
        <p:spPr>
          <a:xfrm>
            <a:off x="1748968" y="5742121"/>
            <a:ext cx="2734919" cy="1610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88" idx="3"/>
            <a:endCxn id="49" idx="1"/>
          </p:cNvCxnSpPr>
          <p:nvPr/>
        </p:nvCxnSpPr>
        <p:spPr>
          <a:xfrm flipV="1">
            <a:off x="1748968" y="5903165"/>
            <a:ext cx="2734919" cy="289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91" idx="3"/>
            <a:endCxn id="61" idx="1"/>
          </p:cNvCxnSpPr>
          <p:nvPr/>
        </p:nvCxnSpPr>
        <p:spPr>
          <a:xfrm flipV="1">
            <a:off x="1748968" y="6541912"/>
            <a:ext cx="2740536" cy="10111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962009" y="4253555"/>
            <a:ext cx="2298505" cy="523220"/>
          </a:xfrm>
          <a:prstGeom prst="rect">
            <a:avLst/>
          </a:prstGeom>
          <a:noFill/>
        </p:spPr>
        <p:txBody>
          <a:bodyPr wrap="square" rtlCol="0">
            <a:spAutoFit/>
          </a:bodyPr>
          <a:lstStyle>
            <a:defPPr>
              <a:defRPr lang="en-US"/>
            </a:defPPr>
            <a:lvl1pPr>
              <a:defRPr sz="1400">
                <a:solidFill>
                  <a:schemeClr val="accent6"/>
                </a:solidFill>
                <a:latin typeface="Arial"/>
                <a:cs typeface="Arial"/>
              </a:defRPr>
            </a:lvl1pPr>
          </a:lstStyle>
          <a:p>
            <a:pPr algn="ctr"/>
            <a:r>
              <a:rPr lang="en-US" dirty="0"/>
              <a:t>Two references to the same object</a:t>
            </a:r>
          </a:p>
        </p:txBody>
      </p:sp>
      <p:sp>
        <p:nvSpPr>
          <p:cNvPr id="129" name="TextBox 128"/>
          <p:cNvSpPr txBox="1"/>
          <p:nvPr/>
        </p:nvSpPr>
        <p:spPr>
          <a:xfrm>
            <a:off x="6173555" y="3930233"/>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doesn’t change</a:t>
            </a:r>
          </a:p>
        </p:txBody>
      </p:sp>
      <p:sp>
        <p:nvSpPr>
          <p:cNvPr id="131" name="Rectangle 130"/>
          <p:cNvSpPr/>
          <p:nvPr/>
        </p:nvSpPr>
        <p:spPr>
          <a:xfrm>
            <a:off x="3348782" y="3215824"/>
            <a:ext cx="1587294" cy="338554"/>
          </a:xfrm>
          <a:prstGeom prst="rect">
            <a:avLst/>
          </a:prstGeom>
          <a:solidFill>
            <a:srgbClr val="E6A20E"/>
          </a:solidFill>
        </p:spPr>
        <p:txBody>
          <a:bodyPr wrap="none">
            <a:spAutoFit/>
          </a:bodyPr>
          <a:lstStyle/>
          <a:p>
            <a:r>
              <a:rPr lang="en-US" sz="1600" dirty="0">
                <a:latin typeface="Arial"/>
                <a:cs typeface="Arial"/>
              </a:rPr>
              <a:t>Compare string</a:t>
            </a:r>
          </a:p>
        </p:txBody>
      </p:sp>
      <p:cxnSp>
        <p:nvCxnSpPr>
          <p:cNvPr id="133" name="Straight Arrow Connector 132"/>
          <p:cNvCxnSpPr>
            <a:stCxn id="62" idx="0"/>
            <a:endCxn id="28" idx="2"/>
          </p:cNvCxnSpPr>
          <p:nvPr/>
        </p:nvCxnSpPr>
        <p:spPr>
          <a:xfrm flipH="1" flipV="1">
            <a:off x="7127999" y="3442339"/>
            <a:ext cx="1016570" cy="860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81FEE3A4-8AE3-C24B-2405-72E1A60EF9EF}"/>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5</a:t>
            </a:fld>
            <a:endParaRPr lang="en-US"/>
          </a:p>
        </p:txBody>
      </p:sp>
      <p:sp>
        <p:nvSpPr>
          <p:cNvPr id="9" name="SMARTInkShape-7">
            <a:extLst>
              <a:ext uri="{FF2B5EF4-FFF2-40B4-BE49-F238E27FC236}">
                <a16:creationId xmlns:a16="http://schemas.microsoft.com/office/drawing/2014/main" id="{B6FEC553-5721-483C-A433-0872BCF2247D}"/>
              </a:ext>
            </a:extLst>
          </p:cNvPr>
          <p:cNvSpPr/>
          <p:nvPr>
            <p:custDataLst>
              <p:tags r:id="rId1"/>
            </p:custDataLst>
          </p:nvPr>
        </p:nvSpPr>
        <p:spPr>
          <a:xfrm>
            <a:off x="812611" y="2303859"/>
            <a:ext cx="2348121" cy="44645"/>
          </a:xfrm>
          <a:custGeom>
            <a:avLst/>
            <a:gdLst/>
            <a:ahLst/>
            <a:cxnLst/>
            <a:rect l="0" t="0" r="0" b="0"/>
            <a:pathLst>
              <a:path w="2348121" h="44645">
                <a:moveTo>
                  <a:pt x="8920" y="17860"/>
                </a:moveTo>
                <a:lnTo>
                  <a:pt x="8920" y="17860"/>
                </a:lnTo>
                <a:lnTo>
                  <a:pt x="1232" y="17860"/>
                </a:lnTo>
                <a:lnTo>
                  <a:pt x="818" y="16867"/>
                </a:lnTo>
                <a:lnTo>
                  <a:pt x="0" y="9039"/>
                </a:lnTo>
                <a:lnTo>
                  <a:pt x="25506" y="8930"/>
                </a:lnTo>
                <a:lnTo>
                  <a:pt x="25930" y="9922"/>
                </a:lnTo>
                <a:lnTo>
                  <a:pt x="26402" y="13671"/>
                </a:lnTo>
                <a:lnTo>
                  <a:pt x="27520" y="15067"/>
                </a:lnTo>
                <a:lnTo>
                  <a:pt x="34435" y="17492"/>
                </a:lnTo>
                <a:lnTo>
                  <a:pt x="77633" y="17860"/>
                </a:lnTo>
                <a:lnTo>
                  <a:pt x="122030" y="17860"/>
                </a:lnTo>
                <a:lnTo>
                  <a:pt x="163702" y="17860"/>
                </a:lnTo>
                <a:lnTo>
                  <a:pt x="182737" y="18852"/>
                </a:lnTo>
                <a:lnTo>
                  <a:pt x="217383" y="25962"/>
                </a:lnTo>
                <a:lnTo>
                  <a:pt x="258957" y="26741"/>
                </a:lnTo>
                <a:lnTo>
                  <a:pt x="269868" y="25776"/>
                </a:lnTo>
                <a:lnTo>
                  <a:pt x="287603" y="19717"/>
                </a:lnTo>
                <a:lnTo>
                  <a:pt x="327301" y="17932"/>
                </a:lnTo>
                <a:lnTo>
                  <a:pt x="367432" y="17863"/>
                </a:lnTo>
                <a:lnTo>
                  <a:pt x="410924" y="17860"/>
                </a:lnTo>
                <a:lnTo>
                  <a:pt x="421745" y="18852"/>
                </a:lnTo>
                <a:lnTo>
                  <a:pt x="439421" y="24928"/>
                </a:lnTo>
                <a:lnTo>
                  <a:pt x="479327" y="26681"/>
                </a:lnTo>
                <a:lnTo>
                  <a:pt x="518468" y="26785"/>
                </a:lnTo>
                <a:lnTo>
                  <a:pt x="547751" y="27781"/>
                </a:lnTo>
                <a:lnTo>
                  <a:pt x="583403" y="34891"/>
                </a:lnTo>
                <a:lnTo>
                  <a:pt x="625069" y="35670"/>
                </a:lnTo>
                <a:lnTo>
                  <a:pt x="666740" y="35716"/>
                </a:lnTo>
                <a:lnTo>
                  <a:pt x="708412" y="35719"/>
                </a:lnTo>
                <a:lnTo>
                  <a:pt x="752730" y="35719"/>
                </a:lnTo>
                <a:lnTo>
                  <a:pt x="794181" y="35719"/>
                </a:lnTo>
                <a:lnTo>
                  <a:pt x="836372" y="35719"/>
                </a:lnTo>
                <a:lnTo>
                  <a:pt x="878075" y="36711"/>
                </a:lnTo>
                <a:lnTo>
                  <a:pt x="913795" y="43822"/>
                </a:lnTo>
                <a:lnTo>
                  <a:pt x="955651" y="44576"/>
                </a:lnTo>
                <a:lnTo>
                  <a:pt x="999952" y="44644"/>
                </a:lnTo>
                <a:lnTo>
                  <a:pt x="1029860" y="43656"/>
                </a:lnTo>
                <a:lnTo>
                  <a:pt x="1071735" y="36546"/>
                </a:lnTo>
                <a:lnTo>
                  <a:pt x="1116038" y="35767"/>
                </a:lnTo>
                <a:lnTo>
                  <a:pt x="1154551" y="35723"/>
                </a:lnTo>
                <a:lnTo>
                  <a:pt x="1196016" y="35719"/>
                </a:lnTo>
                <a:lnTo>
                  <a:pt x="1238208" y="35719"/>
                </a:lnTo>
                <a:lnTo>
                  <a:pt x="1279910" y="34727"/>
                </a:lnTo>
                <a:lnTo>
                  <a:pt x="1321768" y="27617"/>
                </a:lnTo>
                <a:lnTo>
                  <a:pt x="1361026" y="26862"/>
                </a:lnTo>
                <a:lnTo>
                  <a:pt x="1404079" y="26796"/>
                </a:lnTo>
                <a:lnTo>
                  <a:pt x="1422536" y="25799"/>
                </a:lnTo>
                <a:lnTo>
                  <a:pt x="1464445" y="18411"/>
                </a:lnTo>
                <a:lnTo>
                  <a:pt x="1506130" y="17892"/>
                </a:lnTo>
                <a:lnTo>
                  <a:pt x="1546590" y="17863"/>
                </a:lnTo>
                <a:lnTo>
                  <a:pt x="1586130" y="17860"/>
                </a:lnTo>
                <a:lnTo>
                  <a:pt x="1629873" y="10171"/>
                </a:lnTo>
                <a:lnTo>
                  <a:pt x="1672744" y="8010"/>
                </a:lnTo>
                <a:lnTo>
                  <a:pt x="1708531" y="834"/>
                </a:lnTo>
                <a:lnTo>
                  <a:pt x="1750392" y="74"/>
                </a:lnTo>
                <a:lnTo>
                  <a:pt x="1794694" y="4"/>
                </a:lnTo>
                <a:lnTo>
                  <a:pt x="1836520" y="1"/>
                </a:lnTo>
                <a:lnTo>
                  <a:pt x="1880166" y="0"/>
                </a:lnTo>
                <a:lnTo>
                  <a:pt x="1919988" y="0"/>
                </a:lnTo>
                <a:lnTo>
                  <a:pt x="1961552" y="0"/>
                </a:lnTo>
                <a:lnTo>
                  <a:pt x="1985359" y="993"/>
                </a:lnTo>
                <a:lnTo>
                  <a:pt x="2019962" y="8378"/>
                </a:lnTo>
                <a:lnTo>
                  <a:pt x="2059881" y="8898"/>
                </a:lnTo>
                <a:lnTo>
                  <a:pt x="2101450" y="8928"/>
                </a:lnTo>
                <a:lnTo>
                  <a:pt x="2143116" y="8930"/>
                </a:lnTo>
                <a:lnTo>
                  <a:pt x="2185902" y="8930"/>
                </a:lnTo>
                <a:lnTo>
                  <a:pt x="2217284" y="7938"/>
                </a:lnTo>
                <a:lnTo>
                  <a:pt x="2259187" y="552"/>
                </a:lnTo>
                <a:lnTo>
                  <a:pt x="2301755" y="15"/>
                </a:lnTo>
                <a:lnTo>
                  <a:pt x="2344190" y="0"/>
                </a:lnTo>
                <a:lnTo>
                  <a:pt x="2345626" y="993"/>
                </a:lnTo>
                <a:lnTo>
                  <a:pt x="2346583" y="2646"/>
                </a:lnTo>
                <a:lnTo>
                  <a:pt x="2348120" y="7689"/>
                </a:lnTo>
                <a:lnTo>
                  <a:pt x="2330639" y="35719"/>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SMARTInkShape-14">
            <a:extLst>
              <a:ext uri="{FF2B5EF4-FFF2-40B4-BE49-F238E27FC236}">
                <a16:creationId xmlns:a16="http://schemas.microsoft.com/office/drawing/2014/main" id="{BF3B10A9-AAA1-413F-AF5C-E9D8C1FA81C2}"/>
              </a:ext>
            </a:extLst>
          </p:cNvPr>
          <p:cNvSpPr/>
          <p:nvPr>
            <p:custDataLst>
              <p:tags r:id="rId2"/>
            </p:custDataLst>
          </p:nvPr>
        </p:nvSpPr>
        <p:spPr>
          <a:xfrm>
            <a:off x="5581054" y="5589984"/>
            <a:ext cx="17861" cy="8931"/>
          </a:xfrm>
          <a:custGeom>
            <a:avLst/>
            <a:gdLst/>
            <a:ahLst/>
            <a:cxnLst/>
            <a:rect l="0" t="0" r="0" b="0"/>
            <a:pathLst>
              <a:path w="17861" h="8931">
                <a:moveTo>
                  <a:pt x="17860" y="0"/>
                </a:moveTo>
                <a:lnTo>
                  <a:pt x="17860" y="0"/>
                </a:lnTo>
                <a:lnTo>
                  <a:pt x="17860" y="4740"/>
                </a:lnTo>
                <a:lnTo>
                  <a:pt x="15875" y="6136"/>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96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dissolve">
                                      <p:cBhvr>
                                        <p:cTn id="17" dur="500"/>
                                        <p:tgtEl>
                                          <p:spTgt spid="9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dissolve">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ssolv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dissolv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
                                            <p:txEl>
                                              <p:pRg st="1" end="1"/>
                                            </p:txEl>
                                          </p:spTgt>
                                        </p:tgtEl>
                                        <p:attrNameLst>
                                          <p:attrName>style.visibility</p:attrName>
                                        </p:attrNameLst>
                                      </p:cBhvr>
                                      <p:to>
                                        <p:strVal val="visible"/>
                                      </p:to>
                                    </p:set>
                                    <p:animEffect transition="in" filter="dissolve">
                                      <p:cBhvr>
                                        <p:cTn id="58" dur="500"/>
                                        <p:tgtEl>
                                          <p:spTgt spid="5">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dissolve">
                                      <p:cBhvr>
                                        <p:cTn id="63"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dissolve">
                                      <p:cBhvr>
                                        <p:cTn id="68" dur="500"/>
                                        <p:tgtEl>
                                          <p:spTgt spid="7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dissolve">
                                      <p:cBhvr>
                                        <p:cTn id="71" dur="500"/>
                                        <p:tgtEl>
                                          <p:spTgt spid="75"/>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dissolve">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27"/>
                                        </p:tgtEl>
                                        <p:attrNameLst>
                                          <p:attrName>style.visibility</p:attrName>
                                        </p:attrNameLst>
                                      </p:cBhvr>
                                      <p:to>
                                        <p:strVal val="visible"/>
                                      </p:to>
                                    </p:set>
                                    <p:animEffect transition="in" filter="dissolve">
                                      <p:cBhvr>
                                        <p:cTn id="81" dur="500"/>
                                        <p:tgtEl>
                                          <p:spTgt spid="127"/>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
                                            <p:txEl>
                                              <p:pRg st="2" end="2"/>
                                            </p:txEl>
                                          </p:spTgt>
                                        </p:tgtEl>
                                        <p:attrNameLst>
                                          <p:attrName>style.visibility</p:attrName>
                                        </p:attrNameLst>
                                      </p:cBhvr>
                                      <p:to>
                                        <p:strVal val="visible"/>
                                      </p:to>
                                    </p:set>
                                    <p:animEffect transition="in" filter="dissolve">
                                      <p:cBhvr>
                                        <p:cTn id="86" dur="500"/>
                                        <p:tgtEl>
                                          <p:spTgt spid="5">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dissolve">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dissolv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29"/>
                                        </p:tgtEl>
                                        <p:attrNameLst>
                                          <p:attrName>style.visibility</p:attrName>
                                        </p:attrNameLst>
                                      </p:cBhvr>
                                      <p:to>
                                        <p:strVal val="visible"/>
                                      </p:to>
                                    </p:set>
                                    <p:animEffect transition="in" filter="dissolve">
                                      <p:cBhvr>
                                        <p:cTn id="119" dur="500"/>
                                        <p:tgtEl>
                                          <p:spTgt spid="12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101"/>
                                        </p:tgtEl>
                                        <p:attrNameLst>
                                          <p:attrName>style.visibility</p:attrName>
                                        </p:attrNameLst>
                                      </p:cBhvr>
                                      <p:to>
                                        <p:strVal val="visible"/>
                                      </p:to>
                                    </p:set>
                                    <p:animEffect transition="in" filter="dissolve">
                                      <p:cBhvr>
                                        <p:cTn id="124" dur="500"/>
                                        <p:tgtEl>
                                          <p:spTgt spid="101"/>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5">
                                            <p:txEl>
                                              <p:pRg st="3" end="3"/>
                                            </p:txEl>
                                          </p:spTgt>
                                        </p:tgtEl>
                                        <p:attrNameLst>
                                          <p:attrName>style.visibility</p:attrName>
                                        </p:attrNameLst>
                                      </p:cBhvr>
                                      <p:to>
                                        <p:strVal val="visible"/>
                                      </p:to>
                                    </p:set>
                                    <p:animEffect transition="in" filter="dissolve">
                                      <p:cBhvr>
                                        <p:cTn id="129" dur="500"/>
                                        <p:tgtEl>
                                          <p:spTgt spid="5">
                                            <p:txEl>
                                              <p:pRg st="3" end="3"/>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1"/>
                                        </p:tgtEl>
                                        <p:attrNameLst>
                                          <p:attrName>style.visibility</p:attrName>
                                        </p:attrNameLst>
                                      </p:cBhvr>
                                      <p:to>
                                        <p:strVal val="visible"/>
                                      </p:to>
                                    </p:set>
                                    <p:animEffect transition="in" filter="dissolve">
                                      <p:cBhvr>
                                        <p:cTn id="134" dur="500"/>
                                        <p:tgtEl>
                                          <p:spTgt spid="8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2"/>
                                        </p:tgtEl>
                                        <p:attrNameLst>
                                          <p:attrName>style.visibility</p:attrName>
                                        </p:attrNameLst>
                                      </p:cBhvr>
                                      <p:to>
                                        <p:strVal val="visible"/>
                                      </p:to>
                                    </p:set>
                                    <p:animEffect transition="in" filter="dissolve">
                                      <p:cBhvr>
                                        <p:cTn id="137" dur="500"/>
                                        <p:tgtEl>
                                          <p:spTgt spid="82"/>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dissolve">
                                      <p:cBhvr>
                                        <p:cTn id="142"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dissolve">
                                      <p:cBhvr>
                                        <p:cTn id="147" dur="500"/>
                                        <p:tgtEl>
                                          <p:spTgt spid="4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dissolve">
                                      <p:cBhvr>
                                        <p:cTn id="152" dur="500"/>
                                        <p:tgtEl>
                                          <p:spTgt spid="112"/>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115"/>
                                        </p:tgtEl>
                                        <p:attrNameLst>
                                          <p:attrName>style.visibility</p:attrName>
                                        </p:attrNameLst>
                                      </p:cBhvr>
                                      <p:to>
                                        <p:strVal val="visible"/>
                                      </p:to>
                                    </p:set>
                                    <p:animEffect transition="in" filter="dissolve">
                                      <p:cBhvr>
                                        <p:cTn id="157" dur="500"/>
                                        <p:tgtEl>
                                          <p:spTgt spid="11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5">
                                            <p:txEl>
                                              <p:pRg st="4" end="4"/>
                                            </p:txEl>
                                          </p:spTgt>
                                        </p:tgtEl>
                                        <p:attrNameLst>
                                          <p:attrName>style.visibility</p:attrName>
                                        </p:attrNameLst>
                                      </p:cBhvr>
                                      <p:to>
                                        <p:strVal val="visible"/>
                                      </p:to>
                                    </p:set>
                                    <p:animEffect transition="in" filter="dissolve">
                                      <p:cBhvr>
                                        <p:cTn id="162" dur="500"/>
                                        <p:tgtEl>
                                          <p:spTgt spid="5">
                                            <p:txEl>
                                              <p:pRg st="4" end="4"/>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
                                            <p:txEl>
                                              <p:pRg st="5" end="5"/>
                                            </p:txEl>
                                          </p:spTgt>
                                        </p:tgtEl>
                                        <p:attrNameLst>
                                          <p:attrName>style.visibility</p:attrName>
                                        </p:attrNameLst>
                                      </p:cBhvr>
                                      <p:to>
                                        <p:strVal val="visible"/>
                                      </p:to>
                                    </p:set>
                                    <p:animEffect transition="in" filter="dissolve">
                                      <p:cBhvr>
                                        <p:cTn id="165" dur="500"/>
                                        <p:tgtEl>
                                          <p:spTgt spid="5">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dissolve">
                                      <p:cBhvr>
                                        <p:cTn id="170"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0"/>
                                        </p:tgtEl>
                                        <p:attrNameLst>
                                          <p:attrName>style.visibility</p:attrName>
                                        </p:attrNameLst>
                                      </p:cBhvr>
                                      <p:to>
                                        <p:strVal val="visible"/>
                                      </p:to>
                                    </p:set>
                                    <p:animEffect transition="in" filter="dissolve">
                                      <p:cBhvr>
                                        <p:cTn id="175" dur="500"/>
                                        <p:tgtEl>
                                          <p:spTgt spid="50"/>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dissolve">
                                      <p:cBhvr>
                                        <p:cTn id="180" dur="500"/>
                                        <p:tgtEl>
                                          <p:spTgt spid="4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dissolve">
                                      <p:cBhvr>
                                        <p:cTn id="185" dur="500"/>
                                        <p:tgtEl>
                                          <p:spTgt spid="84"/>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85"/>
                                        </p:tgtEl>
                                        <p:attrNameLst>
                                          <p:attrName>style.visibility</p:attrName>
                                        </p:attrNameLst>
                                      </p:cBhvr>
                                      <p:to>
                                        <p:strVal val="visible"/>
                                      </p:to>
                                    </p:set>
                                    <p:animEffect transition="in" filter="dissolve">
                                      <p:cBhvr>
                                        <p:cTn id="188" dur="500"/>
                                        <p:tgtEl>
                                          <p:spTgt spid="85"/>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87"/>
                                        </p:tgtEl>
                                        <p:attrNameLst>
                                          <p:attrName>style.visibility</p:attrName>
                                        </p:attrNameLst>
                                      </p:cBhvr>
                                      <p:to>
                                        <p:strVal val="visible"/>
                                      </p:to>
                                    </p:set>
                                    <p:animEffect transition="in" filter="dissolve">
                                      <p:cBhvr>
                                        <p:cTn id="191" dur="500"/>
                                        <p:tgtEl>
                                          <p:spTgt spid="87"/>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dissolve">
                                      <p:cBhvr>
                                        <p:cTn id="194" dur="500"/>
                                        <p:tgtEl>
                                          <p:spTgt spid="88"/>
                                        </p:tgtEl>
                                      </p:cBhvr>
                                    </p:animEffect>
                                  </p:childTnLst>
                                </p:cTn>
                              </p:par>
                              <p:par>
                                <p:cTn id="195" presetID="9" presetClass="entr" presetSubtype="0" fill="hold" grpId="0" nodeType="withEffect" nodePh="1">
                                  <p:stCondLst>
                                    <p:cond delay="0"/>
                                  </p:stCondLst>
                                  <p:endCondLst>
                                    <p:cond evt="begin" delay="0">
                                      <p:tn val="195"/>
                                    </p:cond>
                                  </p:endCondLst>
                                  <p:childTnLst>
                                    <p:set>
                                      <p:cBhvr>
                                        <p:cTn id="196" dur="1" fill="hold">
                                          <p:stCondLst>
                                            <p:cond delay="0"/>
                                          </p:stCondLst>
                                        </p:cTn>
                                        <p:tgtEl>
                                          <p:spTgt spid="89"/>
                                        </p:tgtEl>
                                        <p:attrNameLst>
                                          <p:attrName>style.visibility</p:attrName>
                                        </p:attrNameLst>
                                      </p:cBhvr>
                                      <p:to>
                                        <p:strVal val="visible"/>
                                      </p:to>
                                    </p:set>
                                    <p:animEffect transition="in" filter="dissolve">
                                      <p:cBhvr>
                                        <p:cTn id="197" dur="500"/>
                                        <p:tgtEl>
                                          <p:spTgt spid="89"/>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118"/>
                                        </p:tgtEl>
                                        <p:attrNameLst>
                                          <p:attrName>style.visibility</p:attrName>
                                        </p:attrNameLst>
                                      </p:cBhvr>
                                      <p:to>
                                        <p:strVal val="visible"/>
                                      </p:to>
                                    </p:set>
                                    <p:animEffect transition="in" filter="dissolve">
                                      <p:cBhvr>
                                        <p:cTn id="202" dur="500"/>
                                        <p:tgtEl>
                                          <p:spTgt spid="118"/>
                                        </p:tgtEl>
                                      </p:cBhvr>
                                    </p:animEffect>
                                  </p:childTnLst>
                                </p:cTn>
                              </p:par>
                              <p:par>
                                <p:cTn id="203" presetID="9" presetClass="entr" presetSubtype="0" fill="hold" nodeType="withEffect">
                                  <p:stCondLst>
                                    <p:cond delay="0"/>
                                  </p:stCondLst>
                                  <p:childTnLst>
                                    <p:set>
                                      <p:cBhvr>
                                        <p:cTn id="204" dur="1" fill="hold">
                                          <p:stCondLst>
                                            <p:cond delay="0"/>
                                          </p:stCondLst>
                                        </p:cTn>
                                        <p:tgtEl>
                                          <p:spTgt spid="121"/>
                                        </p:tgtEl>
                                        <p:attrNameLst>
                                          <p:attrName>style.visibility</p:attrName>
                                        </p:attrNameLst>
                                      </p:cBhvr>
                                      <p:to>
                                        <p:strVal val="visible"/>
                                      </p:to>
                                    </p:set>
                                    <p:animEffect transition="in" filter="dissolve">
                                      <p:cBhvr>
                                        <p:cTn id="205" dur="500"/>
                                        <p:tgtEl>
                                          <p:spTgt spid="121"/>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
                                            <p:txEl>
                                              <p:pRg st="6" end="6"/>
                                            </p:txEl>
                                          </p:spTgt>
                                        </p:tgtEl>
                                        <p:attrNameLst>
                                          <p:attrName>style.visibility</p:attrName>
                                        </p:attrNameLst>
                                      </p:cBhvr>
                                      <p:to>
                                        <p:strVal val="visible"/>
                                      </p:to>
                                    </p:set>
                                    <p:animEffect transition="in" filter="dissolve">
                                      <p:cBhvr>
                                        <p:cTn id="210" dur="500"/>
                                        <p:tgtEl>
                                          <p:spTgt spid="5">
                                            <p:txEl>
                                              <p:pRg st="6" end="6"/>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dissolve">
                                      <p:cBhvr>
                                        <p:cTn id="215" dur="500"/>
                                        <p:tgtEl>
                                          <p:spTgt spid="90"/>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dissolve">
                                      <p:cBhvr>
                                        <p:cTn id="218" dur="500"/>
                                        <p:tgtEl>
                                          <p:spTgt spid="91"/>
                                        </p:tgtEl>
                                      </p:cBhvr>
                                    </p:animEffect>
                                  </p:childTnLst>
                                </p:cTn>
                              </p:par>
                              <p:par>
                                <p:cTn id="219" presetID="9" presetClass="entr" presetSubtype="0" fill="hold" nodeType="withEffect">
                                  <p:stCondLst>
                                    <p:cond delay="0"/>
                                  </p:stCondLst>
                                  <p:childTnLst>
                                    <p:set>
                                      <p:cBhvr>
                                        <p:cTn id="220" dur="1" fill="hold">
                                          <p:stCondLst>
                                            <p:cond delay="0"/>
                                          </p:stCondLst>
                                        </p:cTn>
                                        <p:tgtEl>
                                          <p:spTgt spid="124"/>
                                        </p:tgtEl>
                                        <p:attrNameLst>
                                          <p:attrName>style.visibility</p:attrName>
                                        </p:attrNameLst>
                                      </p:cBhvr>
                                      <p:to>
                                        <p:strVal val="visible"/>
                                      </p:to>
                                    </p:set>
                                    <p:animEffect transition="in" filter="dissolve">
                                      <p:cBhvr>
                                        <p:cTn id="221" dur="500"/>
                                        <p:tgtEl>
                                          <p:spTgt spid="124"/>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61"/>
                                        </p:tgtEl>
                                        <p:attrNameLst>
                                          <p:attrName>style.visibility</p:attrName>
                                        </p:attrNameLst>
                                      </p:cBhvr>
                                      <p:to>
                                        <p:strVal val="visible"/>
                                      </p:to>
                                    </p:set>
                                    <p:animEffect transition="in" filter="dissolve">
                                      <p:cBhvr>
                                        <p:cTn id="224" dur="500"/>
                                        <p:tgtEl>
                                          <p:spTgt spid="61"/>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31"/>
                                        </p:tgtEl>
                                        <p:attrNameLst>
                                          <p:attrName>style.visibility</p:attrName>
                                        </p:attrNameLst>
                                      </p:cBhvr>
                                      <p:to>
                                        <p:strVal val="visible"/>
                                      </p:to>
                                    </p:set>
                                    <p:animEffect transition="in" filter="dissolve">
                                      <p:cBhvr>
                                        <p:cTn id="229" dur="500"/>
                                        <p:tgtEl>
                                          <p:spTgt spid="131"/>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
                                            <p:txEl>
                                              <p:pRg st="7" end="7"/>
                                            </p:txEl>
                                          </p:spTgt>
                                        </p:tgtEl>
                                        <p:attrNameLst>
                                          <p:attrName>style.visibility</p:attrName>
                                        </p:attrNameLst>
                                      </p:cBhvr>
                                      <p:to>
                                        <p:strVal val="visible"/>
                                      </p:to>
                                    </p:set>
                                    <p:animEffect transition="in" filter="dissolve">
                                      <p:cBhvr>
                                        <p:cTn id="234" dur="500"/>
                                        <p:tgtEl>
                                          <p:spTgt spid="5">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58"/>
                                        </p:tgtEl>
                                        <p:attrNameLst>
                                          <p:attrName>style.visibility</p:attrName>
                                        </p:attrNameLst>
                                      </p:cBhvr>
                                      <p:to>
                                        <p:strVal val="visible"/>
                                      </p:to>
                                    </p:set>
                                    <p:animEffect transition="in" filter="dissolve">
                                      <p:cBhvr>
                                        <p:cTn id="23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55"/>
                                        </p:tgtEl>
                                        <p:attrNameLst>
                                          <p:attrName>style.visibility</p:attrName>
                                        </p:attrNameLst>
                                      </p:cBhvr>
                                      <p:to>
                                        <p:strVal val="visible"/>
                                      </p:to>
                                    </p:set>
                                    <p:animEffect transition="in" filter="dissolve">
                                      <p:cBhvr>
                                        <p:cTn id="244" dur="500"/>
                                        <p:tgtEl>
                                          <p:spTgt spid="55"/>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
                                            <p:txEl>
                                              <p:pRg st="8" end="8"/>
                                            </p:txEl>
                                          </p:spTgt>
                                        </p:tgtEl>
                                        <p:attrNameLst>
                                          <p:attrName>style.visibility</p:attrName>
                                        </p:attrNameLst>
                                      </p:cBhvr>
                                      <p:to>
                                        <p:strVal val="visible"/>
                                      </p:to>
                                    </p:set>
                                    <p:animEffect transition="in" filter="dissolve">
                                      <p:cBhvr>
                                        <p:cTn id="249" dur="500"/>
                                        <p:tgtEl>
                                          <p:spTgt spid="5">
                                            <p:txEl>
                                              <p:pRg st="8" end="8"/>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59"/>
                                        </p:tgtEl>
                                        <p:attrNameLst>
                                          <p:attrName>style.visibility</p:attrName>
                                        </p:attrNameLst>
                                      </p:cBhvr>
                                      <p:to>
                                        <p:strVal val="visible"/>
                                      </p:to>
                                    </p:set>
                                    <p:animEffect transition="in" filter="dissolve">
                                      <p:cBhvr>
                                        <p:cTn id="254"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56"/>
                                        </p:tgtEl>
                                        <p:attrNameLst>
                                          <p:attrName>style.visibility</p:attrName>
                                        </p:attrNameLst>
                                      </p:cBhvr>
                                      <p:to>
                                        <p:strVal val="visible"/>
                                      </p:to>
                                    </p:set>
                                    <p:animEffect transition="in" filter="dissolve">
                                      <p:cBhvr>
                                        <p:cTn id="259" dur="500"/>
                                        <p:tgtEl>
                                          <p:spTgt spid="5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62"/>
                                        </p:tgtEl>
                                        <p:attrNameLst>
                                          <p:attrName>style.visibility</p:attrName>
                                        </p:attrNameLst>
                                      </p:cBhvr>
                                      <p:to>
                                        <p:strVal val="visible"/>
                                      </p:to>
                                    </p:set>
                                    <p:animEffect transition="in" filter="dissolve">
                                      <p:cBhvr>
                                        <p:cTn id="264" dur="500"/>
                                        <p:tgtEl>
                                          <p:spTgt spid="62"/>
                                        </p:tgtEl>
                                      </p:cBhvr>
                                    </p:animEffect>
                                  </p:childTnLst>
                                </p:cTn>
                              </p:par>
                              <p:par>
                                <p:cTn id="265" presetID="9" presetClass="entr" presetSubtype="0" fill="hold" nodeType="withEffect">
                                  <p:stCondLst>
                                    <p:cond delay="0"/>
                                  </p:stCondLst>
                                  <p:childTnLst>
                                    <p:set>
                                      <p:cBhvr>
                                        <p:cTn id="266" dur="1" fill="hold">
                                          <p:stCondLst>
                                            <p:cond delay="0"/>
                                          </p:stCondLst>
                                        </p:cTn>
                                        <p:tgtEl>
                                          <p:spTgt spid="133"/>
                                        </p:tgtEl>
                                        <p:attrNameLst>
                                          <p:attrName>style.visibility</p:attrName>
                                        </p:attrNameLst>
                                      </p:cBhvr>
                                      <p:to>
                                        <p:strVal val="visible"/>
                                      </p:to>
                                    </p:set>
                                    <p:animEffect transition="in" filter="dissolve">
                                      <p:cBhvr>
                                        <p:cTn id="267" dur="500"/>
                                        <p:tgtEl>
                                          <p:spTgt spid="133"/>
                                        </p:tgtEl>
                                      </p:cBhvr>
                                    </p:animEffect>
                                  </p:childTnLst>
                                </p:cTn>
                              </p:par>
                              <p:par>
                                <p:cTn id="268" presetID="9" presetClass="entr" presetSubtype="0" fill="hold" nodeType="withEffect">
                                  <p:stCondLst>
                                    <p:cond delay="0"/>
                                  </p:stCondLst>
                                  <p:childTnLst>
                                    <p:set>
                                      <p:cBhvr>
                                        <p:cTn id="269" dur="1" fill="hold">
                                          <p:stCondLst>
                                            <p:cond delay="0"/>
                                          </p:stCondLst>
                                        </p:cTn>
                                        <p:tgtEl>
                                          <p:spTgt spid="128"/>
                                        </p:tgtEl>
                                        <p:attrNameLst>
                                          <p:attrName>style.visibility</p:attrName>
                                        </p:attrNameLst>
                                      </p:cBhvr>
                                      <p:to>
                                        <p:strVal val="visible"/>
                                      </p:to>
                                    </p:set>
                                    <p:animEffect transition="in" filter="dissolve">
                                      <p:cBhvr>
                                        <p:cTn id="27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P spid="25" grpId="0" animBg="1"/>
      <p:bldP spid="27" grpId="0" animBg="1"/>
      <p:bldP spid="42" grpId="0" animBg="1"/>
      <p:bldP spid="43" grpId="0"/>
      <p:bldP spid="44" grpId="0" animBg="1"/>
      <p:bldP spid="45" grpId="0"/>
      <p:bldP spid="46" grpId="0"/>
      <p:bldP spid="47" grpId="0" animBg="1"/>
      <p:bldP spid="49" grpId="0" animBg="1"/>
      <p:bldP spid="50" grpId="0" animBg="1"/>
      <p:bldP spid="51" grpId="0" animBg="1"/>
      <p:bldP spid="52" grpId="0" animBg="1"/>
      <p:bldP spid="53" grpId="0" animBg="1"/>
      <p:bldP spid="54" grpId="0" animBg="1"/>
      <p:bldP spid="55" grpId="0"/>
      <p:bldP spid="56" grpId="0"/>
      <p:bldP spid="58" grpId="0" animBg="1"/>
      <p:bldP spid="59" grpId="0" animBg="1"/>
      <p:bldP spid="61" grpId="0" animBg="1"/>
      <p:bldP spid="62" grpId="0" animBg="1"/>
      <p:bldP spid="75" grpId="0"/>
      <p:bldP spid="76" grpId="0" animBg="1"/>
      <p:bldP spid="78" grpId="0"/>
      <p:bldP spid="79" grpId="0" animBg="1"/>
      <p:bldP spid="81" grpId="0"/>
      <p:bldP spid="82" grpId="0" animBg="1"/>
      <p:bldP spid="84" grpId="0"/>
      <p:bldP spid="85" grpId="0" animBg="1"/>
      <p:bldP spid="87" grpId="0"/>
      <p:bldP spid="88" grpId="0" animBg="1"/>
      <p:bldP spid="89" grpId="0"/>
      <p:bldP spid="90" grpId="0"/>
      <p:bldP spid="91" grpId="0" animBg="1"/>
      <p:bldP spid="93" grpId="0"/>
      <p:bldP spid="94" grpId="0" animBg="1"/>
      <p:bldP spid="112" grpId="0" animBg="1"/>
      <p:bldP spid="127" grpId="0"/>
      <p:bldP spid="129" grpId="0"/>
      <p:bldP spid="1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Class’s Built-in Methods</a:t>
            </a:r>
          </a:p>
        </p:txBody>
      </p:sp>
      <p:sp>
        <p:nvSpPr>
          <p:cNvPr id="3" name="Content Placeholder 2"/>
          <p:cNvSpPr>
            <a:spLocks noGrp="1"/>
          </p:cNvSpPr>
          <p:nvPr>
            <p:ph idx="1"/>
          </p:nvPr>
        </p:nvSpPr>
        <p:spPr>
          <a:xfrm>
            <a:off x="457200" y="1487113"/>
            <a:ext cx="8229600" cy="4525963"/>
          </a:xfrm>
        </p:spPr>
        <p:txBody>
          <a:bodyPr>
            <a:normAutofit/>
          </a:bodyPr>
          <a:lstStyle/>
          <a:p>
            <a:pPr>
              <a:lnSpc>
                <a:spcPct val="120000"/>
              </a:lnSpc>
            </a:pPr>
            <a:r>
              <a:rPr lang="en-US" sz="2000" dirty="0"/>
              <a:t>Strings can do lots of things:</a:t>
            </a:r>
          </a:p>
          <a:p>
            <a:pPr lvl="1">
              <a:lnSpc>
                <a:spcPct val="120000"/>
              </a:lnSpc>
            </a:pPr>
            <a:r>
              <a:rPr lang="en-US" sz="1800" dirty="0">
                <a:solidFill>
                  <a:srgbClr val="4F81BD"/>
                </a:solidFill>
              </a:rPr>
              <a:t>https://docs.oracle.com/javase/10/docs/api/java/lang/String.html</a:t>
            </a:r>
          </a:p>
          <a:p>
            <a:pPr>
              <a:lnSpc>
                <a:spcPct val="120000"/>
              </a:lnSpc>
            </a:pPr>
            <a:r>
              <a:rPr lang="en-US" sz="2000" dirty="0"/>
              <a:t>Let’s look at some methods in the context of our problems:</a:t>
            </a:r>
          </a:p>
          <a:p>
            <a:pPr lvl="1">
              <a:lnSpc>
                <a:spcPct val="120000"/>
              </a:lnSpc>
            </a:pPr>
            <a:r>
              <a:rPr lang="en-US" sz="1800" dirty="0">
                <a:solidFill>
                  <a:schemeClr val="accent1"/>
                </a:solidFill>
                <a:latin typeface="Courier"/>
                <a:cs typeface="Courier"/>
              </a:rPr>
              <a:t>length, charAt, toCharArray, indexOf, split</a:t>
            </a:r>
          </a:p>
          <a:p>
            <a:pPr>
              <a:lnSpc>
                <a:spcPct val="120000"/>
              </a:lnSpc>
            </a:pPr>
            <a:r>
              <a:rPr lang="en-US" sz="2000" dirty="0"/>
              <a:t>For example, we need to look at words, character by character, to calculate the number of syllables.</a:t>
            </a:r>
          </a:p>
        </p:txBody>
      </p:sp>
      <p:sp>
        <p:nvSpPr>
          <p:cNvPr id="5" name="Rectangle 4"/>
          <p:cNvSpPr/>
          <p:nvPr/>
        </p:nvSpPr>
        <p:spPr>
          <a:xfrm>
            <a:off x="457200" y="4012787"/>
            <a:ext cx="6362202" cy="2411942"/>
          </a:xfrm>
          <a:prstGeom prst="rect">
            <a:avLst/>
          </a:prstGeom>
          <a:solidFill>
            <a:schemeClr val="bg1">
              <a:lumMod val="95000"/>
            </a:schemeClr>
          </a:solidFill>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6" name="Rectangle 5"/>
          <p:cNvSpPr/>
          <p:nvPr/>
        </p:nvSpPr>
        <p:spPr>
          <a:xfrm>
            <a:off x="5775615" y="4376958"/>
            <a:ext cx="2983487" cy="523220"/>
          </a:xfrm>
          <a:prstGeom prst="rect">
            <a:avLst/>
          </a:prstGeom>
          <a:solidFill>
            <a:srgbClr val="E6A20E"/>
          </a:solidFill>
        </p:spPr>
        <p:txBody>
          <a:bodyPr wrap="square">
            <a:spAutoFit/>
          </a:bodyPr>
          <a:lstStyle/>
          <a:p>
            <a:r>
              <a:rPr lang="en-US" sz="1400" dirty="0">
                <a:latin typeface="Arial"/>
                <a:cs typeface="Arial"/>
              </a:rPr>
              <a:t>Loop over the indexes of character array in the string</a:t>
            </a:r>
          </a:p>
        </p:txBody>
      </p:sp>
      <p:sp>
        <p:nvSpPr>
          <p:cNvPr id="7" name="Rectangle 6"/>
          <p:cNvSpPr/>
          <p:nvPr/>
        </p:nvSpPr>
        <p:spPr>
          <a:xfrm>
            <a:off x="5775614" y="4986990"/>
            <a:ext cx="2983489" cy="523220"/>
          </a:xfrm>
          <a:prstGeom prst="rect">
            <a:avLst/>
          </a:prstGeom>
          <a:solidFill>
            <a:srgbClr val="E6A20E"/>
          </a:solidFill>
        </p:spPr>
        <p:txBody>
          <a:bodyPr wrap="square">
            <a:spAutoFit/>
          </a:bodyPr>
          <a:lstStyle/>
          <a:p>
            <a:r>
              <a:rPr lang="en-US" sz="1400" dirty="0">
                <a:latin typeface="Courier"/>
                <a:cs typeface="Courier"/>
              </a:rPr>
              <a:t>length() </a:t>
            </a:r>
            <a:r>
              <a:rPr lang="en-US" sz="1400" dirty="0">
                <a:latin typeface="Arial"/>
                <a:cs typeface="Arial"/>
              </a:rPr>
              <a:t>returns the number of characters in the String </a:t>
            </a:r>
          </a:p>
        </p:txBody>
      </p:sp>
      <p:sp>
        <p:nvSpPr>
          <p:cNvPr id="9" name="Rectangle 8"/>
          <p:cNvSpPr/>
          <p:nvPr/>
        </p:nvSpPr>
        <p:spPr>
          <a:xfrm>
            <a:off x="5775614" y="5597022"/>
            <a:ext cx="2983489" cy="523220"/>
          </a:xfrm>
          <a:prstGeom prst="rect">
            <a:avLst/>
          </a:prstGeom>
          <a:solidFill>
            <a:srgbClr val="E6A20E"/>
          </a:solidFill>
        </p:spPr>
        <p:txBody>
          <a:bodyPr wrap="square">
            <a:spAutoFit/>
          </a:bodyPr>
          <a:lstStyle/>
          <a:p>
            <a:r>
              <a:rPr lang="en-US" sz="1400" dirty="0">
                <a:latin typeface="Arial"/>
                <a:cs typeface="Arial"/>
              </a:rPr>
              <a:t>Get each letter and compare it to the char in question </a:t>
            </a:r>
          </a:p>
        </p:txBody>
      </p:sp>
      <p:sp>
        <p:nvSpPr>
          <p:cNvPr id="10" name="TextBox 9"/>
          <p:cNvSpPr txBox="1"/>
          <p:nvPr/>
        </p:nvSpPr>
        <p:spPr>
          <a:xfrm>
            <a:off x="4140351" y="3489567"/>
            <a:ext cx="2322423" cy="523220"/>
          </a:xfrm>
          <a:prstGeom prst="rect">
            <a:avLst/>
          </a:prstGeom>
          <a:noFill/>
        </p:spPr>
        <p:txBody>
          <a:bodyPr wrap="square" rtlCol="0">
            <a:spAutoFit/>
          </a:bodyPr>
          <a:lstStyle/>
          <a:p>
            <a:r>
              <a:rPr lang="en-US" altLang="zh-CN" sz="1400" dirty="0">
                <a:solidFill>
                  <a:schemeClr val="accent6"/>
                </a:solidFill>
              </a:rPr>
              <a:t>does</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chemeClr val="accent4">
                    <a:lumMod val="60000"/>
                    <a:lumOff val="40000"/>
                  </a:schemeClr>
                </a:solidFill>
                <a:latin typeface="Courier"/>
                <a:cs typeface="Courier"/>
              </a:rPr>
              <a:t>letter</a:t>
            </a:r>
            <a:r>
              <a:rPr lang="zh-CN" altLang="en-US" sz="1400" dirty="0">
                <a:solidFill>
                  <a:schemeClr val="accent4">
                    <a:lumMod val="60000"/>
                    <a:lumOff val="40000"/>
                  </a:schemeClr>
                </a:solidFill>
              </a:rPr>
              <a:t> </a:t>
            </a:r>
            <a:r>
              <a:rPr lang="en-US" altLang="zh-CN" sz="1400" dirty="0">
                <a:solidFill>
                  <a:schemeClr val="accent6"/>
                </a:solidFill>
              </a:rPr>
              <a:t>appear</a:t>
            </a:r>
            <a:r>
              <a:rPr lang="zh-CN" altLang="en-US" sz="1400" dirty="0">
                <a:solidFill>
                  <a:schemeClr val="accent6"/>
                </a:solidFill>
              </a:rPr>
              <a:t> </a:t>
            </a:r>
            <a:r>
              <a:rPr lang="en-US" altLang="zh-CN" sz="1400" dirty="0">
                <a:solidFill>
                  <a:schemeClr val="accent6"/>
                </a:solidFill>
              </a:rPr>
              <a:t>anywhere</a:t>
            </a:r>
            <a:r>
              <a:rPr lang="zh-CN" altLang="en-US" sz="1400" dirty="0">
                <a:solidFill>
                  <a:schemeClr val="accent6"/>
                </a:solidFill>
              </a:rPr>
              <a:t> </a:t>
            </a:r>
            <a:r>
              <a:rPr lang="en-US" altLang="zh-CN" sz="1400" dirty="0">
                <a:solidFill>
                  <a:schemeClr val="accent6"/>
                </a:solidFill>
              </a:rPr>
              <a:t>in</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rgbClr val="B3A2C7"/>
                </a:solidFill>
                <a:latin typeface="Courier"/>
                <a:cs typeface="Courier"/>
              </a:rPr>
              <a:t>word</a:t>
            </a:r>
            <a:r>
              <a:rPr lang="en-US" altLang="zh-CN" sz="1400" dirty="0">
                <a:solidFill>
                  <a:schemeClr val="accent6"/>
                </a:solidFill>
              </a:rPr>
              <a:t>?</a:t>
            </a:r>
            <a:endParaRPr lang="en-US" sz="1400" dirty="0">
              <a:solidFill>
                <a:schemeClr val="accent6"/>
              </a:solidFill>
            </a:endParaRPr>
          </a:p>
        </p:txBody>
      </p:sp>
      <p:sp>
        <p:nvSpPr>
          <p:cNvPr id="11" name="Rectangle 10"/>
          <p:cNvSpPr/>
          <p:nvPr/>
        </p:nvSpPr>
        <p:spPr>
          <a:xfrm>
            <a:off x="5775614" y="6207055"/>
            <a:ext cx="2983489" cy="523220"/>
          </a:xfrm>
          <a:prstGeom prst="rect">
            <a:avLst/>
          </a:prstGeom>
          <a:solidFill>
            <a:srgbClr val="E6A20E"/>
          </a:solidFill>
        </p:spPr>
        <p:txBody>
          <a:bodyPr wrap="square">
            <a:spAutoFit/>
          </a:bodyPr>
          <a:lstStyle/>
          <a:p>
            <a:r>
              <a:rPr lang="en-US" sz="1400" dirty="0">
                <a:latin typeface="Courier"/>
                <a:cs typeface="Courier"/>
              </a:rPr>
              <a:t>charAt</a:t>
            </a:r>
            <a:r>
              <a:rPr lang="en-US" altLang="zh-CN" sz="1400" dirty="0">
                <a:latin typeface="Courier"/>
                <a:cs typeface="Courier"/>
              </a:rPr>
              <a:t>(i)</a:t>
            </a:r>
            <a:r>
              <a:rPr lang="zh-CN" altLang="en-US" sz="1400" dirty="0">
                <a:latin typeface="Courier"/>
                <a:cs typeface="Courier"/>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a:t>
            </a:r>
            <a:r>
              <a:rPr lang="zh-CN" altLang="en-US" sz="1400" dirty="0">
                <a:latin typeface="Arial"/>
                <a:cs typeface="Arial"/>
              </a:rPr>
              <a:t> </a:t>
            </a:r>
            <a:r>
              <a:rPr lang="en-US" altLang="zh-CN" sz="1400" dirty="0">
                <a:latin typeface="Arial"/>
                <a:cs typeface="Arial"/>
              </a:rPr>
              <a:t>at</a:t>
            </a:r>
            <a:r>
              <a:rPr lang="zh-CN" altLang="en-US" sz="1400" dirty="0">
                <a:latin typeface="Arial"/>
                <a:cs typeface="Arial"/>
              </a:rPr>
              <a:t> </a:t>
            </a:r>
            <a:r>
              <a:rPr lang="en-US" altLang="zh-CN" sz="1400" dirty="0">
                <a:latin typeface="Arial"/>
                <a:cs typeface="Arial"/>
              </a:rPr>
              <a:t>index</a:t>
            </a:r>
            <a:r>
              <a:rPr lang="zh-CN" altLang="en-US" sz="1400" dirty="0">
                <a:latin typeface="Arial"/>
                <a:cs typeface="Arial"/>
              </a:rPr>
              <a:t> </a:t>
            </a:r>
            <a:r>
              <a:rPr lang="en-US" altLang="zh-CN" sz="1400" dirty="0">
                <a:latin typeface="Arial"/>
                <a:cs typeface="Arial"/>
              </a:rPr>
              <a:t>i</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String</a:t>
            </a:r>
            <a:endParaRPr lang="en-US" sz="1400" dirty="0">
              <a:latin typeface="Arial"/>
              <a:cs typeface="Arial"/>
            </a:endParaRPr>
          </a:p>
        </p:txBody>
      </p:sp>
      <p:sp>
        <p:nvSpPr>
          <p:cNvPr id="12" name="Rectangle 11"/>
          <p:cNvSpPr/>
          <p:nvPr/>
        </p:nvSpPr>
        <p:spPr>
          <a:xfrm>
            <a:off x="935236" y="6241410"/>
            <a:ext cx="1709021" cy="523220"/>
          </a:xfrm>
          <a:prstGeom prst="rect">
            <a:avLst/>
          </a:prstGeom>
          <a:solidFill>
            <a:srgbClr val="E6A20E"/>
          </a:solidFill>
        </p:spPr>
        <p:txBody>
          <a:bodyPr wrap="square">
            <a:spAutoFit/>
          </a:bodyPr>
          <a:lstStyle/>
          <a:p>
            <a:r>
              <a:rPr lang="en-US" sz="1400" dirty="0">
                <a:latin typeface="Arial"/>
                <a:cs typeface="Arial"/>
              </a:rPr>
              <a:t>If no letters match, return false </a:t>
            </a:r>
          </a:p>
        </p:txBody>
      </p:sp>
      <p:sp>
        <p:nvSpPr>
          <p:cNvPr id="13" name="Rounded Rectangle 12"/>
          <p:cNvSpPr/>
          <p:nvPr/>
        </p:nvSpPr>
        <p:spPr>
          <a:xfrm>
            <a:off x="2828837" y="4033790"/>
            <a:ext cx="173772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p:cNvSpPr/>
          <p:nvPr/>
        </p:nvSpPr>
        <p:spPr>
          <a:xfrm>
            <a:off x="935236" y="4513976"/>
            <a:ext cx="304767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ounded Rectangle 14"/>
          <p:cNvSpPr/>
          <p:nvPr/>
        </p:nvSpPr>
        <p:spPr>
          <a:xfrm>
            <a:off x="2031033" y="4513691"/>
            <a:ext cx="1142990"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1428424" y="4828976"/>
            <a:ext cx="200737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le 16"/>
          <p:cNvSpPr/>
          <p:nvPr/>
        </p:nvSpPr>
        <p:spPr>
          <a:xfrm>
            <a:off x="1615526" y="4834578"/>
            <a:ext cx="106309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Rounded Rectangle 17"/>
          <p:cNvSpPr/>
          <p:nvPr/>
        </p:nvSpPr>
        <p:spPr>
          <a:xfrm>
            <a:off x="930709" y="5826984"/>
            <a:ext cx="1556981"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2828837" y="5407845"/>
            <a:ext cx="2322423" cy="523220"/>
          </a:xfrm>
          <a:prstGeom prst="rect">
            <a:avLst/>
          </a:prstGeom>
          <a:noFill/>
        </p:spPr>
        <p:txBody>
          <a:bodyPr wrap="square" rtlCol="0">
            <a:spAutoFit/>
          </a:bodyPr>
          <a:lstStyle/>
          <a:p>
            <a:r>
              <a:rPr lang="en-US" sz="1400" dirty="0">
                <a:solidFill>
                  <a:schemeClr val="accent4">
                    <a:lumMod val="60000"/>
                    <a:lumOff val="40000"/>
                  </a:schemeClr>
                </a:solidFill>
                <a:latin typeface="Courier"/>
                <a:cs typeface="Courier"/>
              </a:rPr>
              <a:t>charAt</a:t>
            </a:r>
            <a:r>
              <a:rPr lang="en-US" altLang="zh-CN" sz="1400" dirty="0">
                <a:solidFill>
                  <a:schemeClr val="accent4">
                    <a:lumMod val="60000"/>
                    <a:lumOff val="40000"/>
                  </a:schemeClr>
                </a:solidFill>
                <a:latin typeface="Courier"/>
                <a:cs typeface="Courier"/>
              </a:rPr>
              <a:t>(i)</a:t>
            </a:r>
            <a:r>
              <a:rPr lang="zh-CN" altLang="en-US" sz="1400" dirty="0">
                <a:solidFill>
                  <a:schemeClr val="accent4">
                    <a:lumMod val="60000"/>
                    <a:lumOff val="40000"/>
                  </a:schemeClr>
                </a:solidFill>
                <a:latin typeface="Courier"/>
                <a:cs typeface="Courier"/>
              </a:rPr>
              <a:t> </a:t>
            </a:r>
            <a:r>
              <a:rPr lang="en-US" altLang="zh-CN" sz="1400" dirty="0">
                <a:solidFill>
                  <a:schemeClr val="accent6"/>
                </a:solidFill>
                <a:latin typeface="Arial"/>
                <a:cs typeface="Arial"/>
              </a:rPr>
              <a:t>cannot</a:t>
            </a:r>
            <a:r>
              <a:rPr lang="zh-CN" altLang="en-US" sz="1400" dirty="0">
                <a:solidFill>
                  <a:schemeClr val="accent6"/>
                </a:solidFill>
                <a:latin typeface="Arial"/>
                <a:cs typeface="Arial"/>
              </a:rPr>
              <a:t> </a:t>
            </a:r>
            <a:r>
              <a:rPr lang="en-US" altLang="zh-CN" sz="1400" dirty="0">
                <a:solidFill>
                  <a:schemeClr val="accent6"/>
                </a:solidFill>
                <a:latin typeface="Arial"/>
                <a:cs typeface="Arial"/>
              </a:rPr>
              <a:t>be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used</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to</a:t>
            </a:r>
            <a:r>
              <a:rPr lang="zh-CN" altLang="en-US" sz="1400" dirty="0">
                <a:solidFill>
                  <a:schemeClr val="accent6"/>
                </a:solidFill>
                <a:latin typeface="Arial"/>
                <a:cs typeface="Arial"/>
              </a:rPr>
              <a:t> </a:t>
            </a:r>
            <a:r>
              <a:rPr lang="en-US" altLang="zh-CN" sz="1400" dirty="0">
                <a:solidFill>
                  <a:schemeClr val="accent6"/>
                </a:solidFill>
                <a:latin typeface="Arial"/>
                <a:cs typeface="Arial"/>
              </a:rPr>
              <a:t>change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the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String</a:t>
            </a:r>
            <a:endParaRPr lang="en-US" sz="1400" dirty="0">
              <a:solidFill>
                <a:schemeClr val="accent6"/>
              </a:solidFill>
              <a:latin typeface="Arial"/>
              <a:cs typeface="Arial"/>
            </a:endParaRPr>
          </a:p>
        </p:txBody>
      </p:sp>
      <p:sp>
        <p:nvSpPr>
          <p:cNvPr id="4" name="Slide Number Placeholder 5">
            <a:extLst>
              <a:ext uri="{FF2B5EF4-FFF2-40B4-BE49-F238E27FC236}">
                <a16:creationId xmlns:a16="http://schemas.microsoft.com/office/drawing/2014/main" id="{CD0158A7-EAA9-A2B6-A811-E259FBE8BA6C}"/>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6</a:t>
            </a:fld>
            <a:endParaRPr lang="en-US"/>
          </a:p>
        </p:txBody>
      </p:sp>
    </p:spTree>
    <p:extLst>
      <p:ext uri="{BB962C8B-B14F-4D97-AF65-F5344CB8AC3E}">
        <p14:creationId xmlns:p14="http://schemas.microsoft.com/office/powerpoint/2010/main" val="12949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dissolv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dissolv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dissolve">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dissolv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dissolv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dissolve">
                                      <p:cBhvr>
                                        <p:cTn id="1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1" grpId="0"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5070" y="3791265"/>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2" name="Title 1"/>
          <p:cNvSpPr>
            <a:spLocks noGrp="1"/>
          </p:cNvSpPr>
          <p:nvPr>
            <p:ph type="title"/>
          </p:nvPr>
        </p:nvSpPr>
        <p:spPr/>
        <p:txBody>
          <a:bodyPr>
            <a:normAutofit/>
          </a:bodyPr>
          <a:lstStyle/>
          <a:p>
            <a:r>
              <a:rPr lang="en-US" dirty="0"/>
              <a:t>Count the number of syllable</a:t>
            </a:r>
            <a:r>
              <a:rPr lang="en-US" altLang="zh-CN" dirty="0"/>
              <a:t>s</a:t>
            </a:r>
            <a:r>
              <a:rPr lang="zh-CN" altLang="en-US" dirty="0"/>
              <a:t> </a:t>
            </a:r>
            <a:r>
              <a:rPr lang="en-US" altLang="zh-CN" dirty="0"/>
              <a:t>(Contd.)</a:t>
            </a:r>
            <a:endParaRPr lang="en-US" dirty="0"/>
          </a:p>
        </p:txBody>
      </p:sp>
      <p:sp>
        <p:nvSpPr>
          <p:cNvPr id="4" name="Rectangle 3"/>
          <p:cNvSpPr/>
          <p:nvPr/>
        </p:nvSpPr>
        <p:spPr>
          <a:xfrm>
            <a:off x="605070" y="1309867"/>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c</a:t>
            </a:r>
            <a:r>
              <a:rPr lang="en-US" altLang="zh-CN" sz="1400" dirty="0">
                <a:solidFill>
                  <a:srgbClr val="000000"/>
                </a:solidFill>
                <a:latin typeface="Menlo Bold"/>
                <a:cs typeface="Menlo Bold"/>
              </a:rPr>
              <a:t>:</a:t>
            </a:r>
            <a:r>
              <a:rPr lang="en-US" sz="1400" dirty="0">
                <a:solidFill>
                  <a:srgbClr val="000000"/>
                </a:solidFill>
                <a:latin typeface="Menlo Bold"/>
                <a:cs typeface="Menlo Bold"/>
              </a:rPr>
              <a:t> </a:t>
            </a:r>
            <a:r>
              <a:rPr lang="en-US" sz="1400" dirty="0">
                <a:solidFill>
                  <a:srgbClr val="6A3E3E"/>
                </a:solidFill>
                <a:latin typeface="Menlo Bold"/>
                <a:cs typeface="Menlo Bold"/>
              </a:rPr>
              <a:t>word</a:t>
            </a:r>
            <a:r>
              <a:rPr lang="en-US" sz="1400" dirty="0">
                <a:solidFill>
                  <a:srgbClr val="000000"/>
                </a:solidFill>
                <a:latin typeface="Menlo Bold"/>
                <a:cs typeface="Menlo Bold"/>
              </a:rPr>
              <a:t>.toC</a:t>
            </a:r>
            <a:r>
              <a:rPr lang="en-US" altLang="zh-CN" sz="1400" dirty="0">
                <a:solidFill>
                  <a:srgbClr val="000000"/>
                </a:solidFill>
                <a:latin typeface="Menlo Bold"/>
                <a:cs typeface="Menlo Bold"/>
              </a:rPr>
              <a:t>harArray</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en-US" sz="1400" dirty="0">
                <a:solidFill>
                  <a:srgbClr val="6A3E3E"/>
                </a:solidFill>
                <a:latin typeface="Menlo Bold"/>
                <a:cs typeface="Menlo Bold"/>
              </a:rPr>
              <a:t>c</a:t>
            </a:r>
            <a:r>
              <a:rPr lang="zh-CN" altLang="en-US" sz="1400" dirty="0">
                <a:solidFill>
                  <a:srgbClr val="6A3E3E"/>
                </a:solidFill>
                <a:latin typeface="Menlo Bold"/>
                <a:cs typeface="Menlo Bold"/>
              </a:rPr>
              <a:t> </a:t>
            </a:r>
            <a:r>
              <a:rPr lang="mr-IN" sz="1400" dirty="0">
                <a:solidFill>
                  <a:srgbClr val="000000"/>
                </a:solidFill>
                <a:latin typeface="Menlo Bold"/>
                <a:cs typeface="Menlo Bold"/>
              </a:rPr>
              <a:t>==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5" name="Rounded Rectangle 4"/>
          <p:cNvSpPr/>
          <p:nvPr/>
        </p:nvSpPr>
        <p:spPr>
          <a:xfrm>
            <a:off x="1892083" y="1832235"/>
            <a:ext cx="1769495"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479876" y="2161384"/>
            <a:ext cx="3067753" cy="523220"/>
          </a:xfrm>
          <a:prstGeom prst="rect">
            <a:avLst/>
          </a:prstGeom>
          <a:solidFill>
            <a:srgbClr val="E6A20E"/>
          </a:solidFill>
        </p:spPr>
        <p:txBody>
          <a:bodyPr wrap="square">
            <a:spAutoFit/>
          </a:bodyPr>
          <a:lstStyle/>
          <a:p>
            <a:r>
              <a:rPr lang="en-US" sz="1400" dirty="0">
                <a:latin typeface="Courier"/>
                <a:cs typeface="Courier"/>
              </a:rPr>
              <a:t>toCharArray</a:t>
            </a:r>
            <a:r>
              <a:rPr lang="en-US" altLang="zh-CN" sz="1400" dirty="0">
                <a:latin typeface="Courier"/>
                <a:cs typeface="Courier"/>
              </a:rPr>
              <a:t>()</a:t>
            </a:r>
            <a:r>
              <a:rPr lang="zh-CN" altLang="en-US" sz="1400" dirty="0">
                <a:latin typeface="Arial"/>
                <a:cs typeface="Arial"/>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chars</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String,</a:t>
            </a:r>
            <a:r>
              <a:rPr lang="zh-CN" altLang="en-US" sz="1400" dirty="0">
                <a:latin typeface="Arial"/>
                <a:cs typeface="Arial"/>
              </a:rPr>
              <a:t> </a:t>
            </a:r>
            <a:r>
              <a:rPr lang="en-US" altLang="zh-CN" sz="1400" dirty="0">
                <a:latin typeface="Arial"/>
                <a:cs typeface="Arial"/>
              </a:rPr>
              <a:t>as</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char[]</a:t>
            </a:r>
            <a:endParaRPr lang="en-US" sz="1400" dirty="0">
              <a:latin typeface="Arial"/>
              <a:cs typeface="Arial"/>
            </a:endParaRPr>
          </a:p>
        </p:txBody>
      </p:sp>
      <p:sp>
        <p:nvSpPr>
          <p:cNvPr id="7" name="Rectangle 6"/>
          <p:cNvSpPr/>
          <p:nvPr/>
        </p:nvSpPr>
        <p:spPr>
          <a:xfrm>
            <a:off x="5479876" y="1740040"/>
            <a:ext cx="3067753" cy="307777"/>
          </a:xfrm>
          <a:prstGeom prst="rect">
            <a:avLst/>
          </a:prstGeom>
          <a:solidFill>
            <a:srgbClr val="E6A20E"/>
          </a:solidFill>
        </p:spPr>
        <p:txBody>
          <a:bodyPr wrap="square">
            <a:spAutoFit/>
          </a:bodyPr>
          <a:lstStyle/>
          <a:p>
            <a:r>
              <a:rPr lang="en-US" sz="1400" dirty="0">
                <a:latin typeface="Arial"/>
                <a:cs typeface="Arial"/>
              </a:rPr>
              <a:t>Same method, using a for-each loop </a:t>
            </a:r>
          </a:p>
        </p:txBody>
      </p:sp>
      <p:sp>
        <p:nvSpPr>
          <p:cNvPr id="8" name="Rectangle 7"/>
          <p:cNvSpPr/>
          <p:nvPr/>
        </p:nvSpPr>
        <p:spPr>
          <a:xfrm>
            <a:off x="5479876" y="2798171"/>
            <a:ext cx="3067753" cy="738664"/>
          </a:xfrm>
          <a:prstGeom prst="rect">
            <a:avLst/>
          </a:prstGeom>
          <a:solidFill>
            <a:srgbClr val="E6A20E"/>
          </a:solidFill>
        </p:spPr>
        <p:txBody>
          <a:bodyPr wrap="square">
            <a:spAutoFit/>
          </a:bodyPr>
          <a:lstStyle/>
          <a:p>
            <a:r>
              <a:rPr lang="en-US" sz="1400" dirty="0">
                <a:latin typeface="Arial"/>
                <a:cs typeface="Arial"/>
              </a:rPr>
              <a:t>Change this method so that it returns the index where it first finds letter (or -1 if it doesn't find it)? </a:t>
            </a:r>
          </a:p>
        </p:txBody>
      </p:sp>
      <p:cxnSp>
        <p:nvCxnSpPr>
          <p:cNvPr id="10" name="Straight Connector 9"/>
          <p:cNvCxnSpPr/>
          <p:nvPr/>
        </p:nvCxnSpPr>
        <p:spPr>
          <a:xfrm>
            <a:off x="2563723" y="4997236"/>
            <a:ext cx="426213"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78546" y="3984182"/>
            <a:ext cx="711156"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622619" y="5779376"/>
            <a:ext cx="538928" cy="0"/>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70864" y="3585520"/>
            <a:ext cx="508936" cy="307777"/>
          </a:xfrm>
          <a:prstGeom prst="rect">
            <a:avLst/>
          </a:prstGeom>
          <a:noFill/>
        </p:spPr>
        <p:txBody>
          <a:bodyPr wrap="none" rtlCol="0">
            <a:spAutoFit/>
          </a:bodyPr>
          <a:lstStyle/>
          <a:p>
            <a:r>
              <a:rPr lang="en-US" sz="1400" b="1" dirty="0">
                <a:solidFill>
                  <a:srgbClr val="FF0000"/>
                </a:solidFill>
                <a:latin typeface="Menlo Bold"/>
                <a:cs typeface="Menlo Bold"/>
              </a:rPr>
              <a:t>int</a:t>
            </a:r>
          </a:p>
        </p:txBody>
      </p:sp>
      <p:sp>
        <p:nvSpPr>
          <p:cNvPr id="16" name="TextBox 15"/>
          <p:cNvSpPr txBox="1"/>
          <p:nvPr/>
        </p:nvSpPr>
        <p:spPr>
          <a:xfrm>
            <a:off x="2914873" y="5037567"/>
            <a:ext cx="292756" cy="307777"/>
          </a:xfrm>
          <a:prstGeom prst="rect">
            <a:avLst/>
          </a:prstGeom>
          <a:noFill/>
        </p:spPr>
        <p:txBody>
          <a:bodyPr wrap="none" rtlCol="0">
            <a:spAutoFit/>
          </a:bodyPr>
          <a:lstStyle/>
          <a:p>
            <a:r>
              <a:rPr lang="en-US" sz="1400" b="1" dirty="0">
                <a:solidFill>
                  <a:srgbClr val="FF0000"/>
                </a:solidFill>
                <a:latin typeface="Menlo Bold"/>
                <a:cs typeface="Menlo Bold"/>
              </a:rPr>
              <a:t>i</a:t>
            </a:r>
          </a:p>
        </p:txBody>
      </p:sp>
      <p:sp>
        <p:nvSpPr>
          <p:cNvPr id="17" name="TextBox 16"/>
          <p:cNvSpPr txBox="1"/>
          <p:nvPr/>
        </p:nvSpPr>
        <p:spPr>
          <a:xfrm>
            <a:off x="1892083" y="5389632"/>
            <a:ext cx="400846" cy="307777"/>
          </a:xfrm>
          <a:prstGeom prst="rect">
            <a:avLst/>
          </a:prstGeom>
          <a:noFill/>
        </p:spPr>
        <p:txBody>
          <a:bodyPr wrap="none" rtlCol="0">
            <a:spAutoFit/>
          </a:bodyPr>
          <a:lstStyle/>
          <a:p>
            <a:r>
              <a:rPr lang="en-US" altLang="zh-CN" sz="1400" b="1" dirty="0">
                <a:solidFill>
                  <a:srgbClr val="FF0000"/>
                </a:solidFill>
                <a:latin typeface="Menlo Bold"/>
                <a:cs typeface="Menlo Bold"/>
              </a:rPr>
              <a:t>-1</a:t>
            </a:r>
            <a:endParaRPr lang="en-US" sz="1400" b="1" dirty="0">
              <a:solidFill>
                <a:srgbClr val="FF0000"/>
              </a:solidFill>
              <a:latin typeface="Menlo Bold"/>
              <a:cs typeface="Menlo Bold"/>
            </a:endParaRPr>
          </a:p>
        </p:txBody>
      </p:sp>
      <p:sp>
        <p:nvSpPr>
          <p:cNvPr id="18" name="Rectangle 17"/>
          <p:cNvSpPr/>
          <p:nvPr/>
        </p:nvSpPr>
        <p:spPr>
          <a:xfrm>
            <a:off x="5955799" y="4129233"/>
            <a:ext cx="3064251" cy="954107"/>
          </a:xfrm>
          <a:prstGeom prst="rect">
            <a:avLst/>
          </a:prstGeom>
          <a:solidFill>
            <a:srgbClr val="E6A20E"/>
          </a:solidFill>
        </p:spPr>
        <p:txBody>
          <a:bodyPr wrap="square">
            <a:spAutoFit/>
          </a:bodyPr>
          <a:lstStyle/>
          <a:p>
            <a:r>
              <a:rPr lang="en-US" sz="1400" dirty="0">
                <a:latin typeface="Arial"/>
                <a:cs typeface="Arial"/>
              </a:rPr>
              <a:t>built-in String method </a:t>
            </a:r>
            <a:r>
              <a:rPr lang="en-US" sz="1400" dirty="0">
                <a:latin typeface="Courier"/>
                <a:cs typeface="Courier"/>
              </a:rPr>
              <a:t>indexOf(String str)</a:t>
            </a:r>
            <a:r>
              <a:rPr lang="zh-CN" altLang="en-US" sz="1400" dirty="0">
                <a:latin typeface="Arial"/>
                <a:cs typeface="Arial"/>
              </a:rPr>
              <a:t> </a:t>
            </a:r>
            <a:r>
              <a:rPr lang="en-US" sz="1400" dirty="0">
                <a:latin typeface="Arial"/>
                <a:cs typeface="Arial"/>
              </a:rPr>
              <a:t>does exactly this, but with a String as argument to be matched. </a:t>
            </a:r>
          </a:p>
        </p:txBody>
      </p:sp>
      <p:sp>
        <p:nvSpPr>
          <p:cNvPr id="21" name="Rectangle 20"/>
          <p:cNvSpPr/>
          <p:nvPr/>
        </p:nvSpPr>
        <p:spPr>
          <a:xfrm>
            <a:off x="3766665" y="5243628"/>
            <a:ext cx="4601020" cy="830997"/>
          </a:xfrm>
          <a:prstGeom prst="rect">
            <a:avLst/>
          </a:prstGeom>
          <a:solidFill>
            <a:schemeClr val="accent1">
              <a:lumMod val="20000"/>
              <a:lumOff val="80000"/>
            </a:schemeClr>
          </a:solidFill>
        </p:spPr>
        <p:txBody>
          <a:bodyPr wrap="square">
            <a:spAutoFit/>
          </a:bodyPr>
          <a:lstStyle/>
          <a:p>
            <a:r>
              <a:rPr lang="en-US" sz="1200" dirty="0">
                <a:solidFill>
                  <a:srgbClr val="000000"/>
                </a:solidFill>
                <a:latin typeface="Menlo Bold"/>
                <a:cs typeface="Menlo Bold"/>
              </a:rPr>
              <a:t>String text = </a:t>
            </a:r>
            <a:r>
              <a:rPr lang="en-US" sz="1200" dirty="0">
                <a:solidFill>
                  <a:srgbClr val="2A00FF"/>
                </a:solidFill>
                <a:latin typeface="Menlo Bold"/>
                <a:cs typeface="Menlo Bold"/>
              </a:rPr>
              <a:t>"Can you hear me? Hello, hello?</a:t>
            </a:r>
          </a:p>
          <a:p>
            <a:r>
              <a:rPr lang="en-US" sz="1200" dirty="0">
                <a:solidFill>
                  <a:srgbClr val="7F0055"/>
                </a:solidFill>
                <a:latin typeface="Menlo Bold"/>
                <a:cs typeface="Menlo Bold"/>
              </a:rPr>
              <a:t>int</a:t>
            </a:r>
            <a:r>
              <a:rPr lang="en-US" sz="1200" dirty="0">
                <a:solidFill>
                  <a:srgbClr val="000000"/>
                </a:solidFill>
                <a:latin typeface="Menlo Bold"/>
                <a:cs typeface="Menlo Bold"/>
              </a:rPr>
              <a:t> index = text.indexOf(</a:t>
            </a:r>
            <a:r>
              <a:rPr lang="en-US" sz="1200" dirty="0">
                <a:solidFill>
                  <a:srgbClr val="2A00FF"/>
                </a:solidFill>
                <a:latin typeface="Menlo Bold"/>
                <a:cs typeface="Menlo Bold"/>
              </a:rPr>
              <a:t>"he"</a:t>
            </a:r>
            <a:r>
              <a:rPr lang="en-US" sz="1200" dirty="0">
                <a:solidFill>
                  <a:srgbClr val="000000"/>
                </a:solidFill>
                <a:latin typeface="Menlo Bold"/>
                <a:cs typeface="Menlo Bold"/>
              </a:rPr>
              <a:t>);  </a:t>
            </a:r>
            <a:r>
              <a:rPr lang="en-US" sz="1200" dirty="0">
                <a:solidFill>
                  <a:srgbClr val="3F7F5F"/>
                </a:solidFill>
                <a:latin typeface="Menlo Bold"/>
                <a:cs typeface="Menlo Bold"/>
              </a:rPr>
              <a:t>// index is 8</a:t>
            </a:r>
            <a:endParaRPr lang="en-US" sz="1200" dirty="0">
              <a:solidFill>
                <a:srgbClr val="000000"/>
              </a:solidFill>
              <a:latin typeface="Menlo Bold"/>
              <a:cs typeface="Menlo Bold"/>
            </a:endParaRPr>
          </a:p>
          <a:p>
            <a:r>
              <a:rPr lang="mr-IN" sz="1200" dirty="0">
                <a:solidFill>
                  <a:srgbClr val="000000"/>
                </a:solidFill>
                <a:latin typeface="Menlo Bold"/>
                <a:cs typeface="Menlo Bold"/>
              </a:rPr>
              <a:t>index = text.indexOf(</a:t>
            </a:r>
            <a:r>
              <a:rPr lang="mr-IN" sz="1200" dirty="0">
                <a:solidFill>
                  <a:srgbClr val="2A00FF"/>
                </a:solidFill>
                <a:latin typeface="Menlo Bold"/>
                <a:cs typeface="Menlo Bold"/>
              </a:rPr>
              <a:t>"He"</a:t>
            </a:r>
            <a:r>
              <a:rPr lang="mr-IN" sz="1200" dirty="0">
                <a:solidFill>
                  <a:srgbClr val="000000"/>
                </a:solidFill>
                <a:latin typeface="Menlo Bold"/>
                <a:cs typeface="Menlo Bold"/>
              </a:rPr>
              <a:t>);      </a:t>
            </a:r>
            <a:r>
              <a:rPr lang="mr-IN" sz="1200" dirty="0">
                <a:solidFill>
                  <a:srgbClr val="3F7F5F"/>
                </a:solidFill>
                <a:latin typeface="Menlo Bold"/>
                <a:cs typeface="Menlo Bold"/>
              </a:rPr>
              <a:t>// index is 17</a:t>
            </a:r>
          </a:p>
          <a:p>
            <a:r>
              <a:rPr lang="en-US" sz="1200" dirty="0">
                <a:solidFill>
                  <a:srgbClr val="000000"/>
                </a:solidFill>
                <a:latin typeface="Menlo Bold"/>
                <a:cs typeface="Menlo Bold"/>
              </a:rPr>
              <a:t>index = text.indexOf(</a:t>
            </a:r>
            <a:r>
              <a:rPr lang="en-US" sz="1200" dirty="0">
                <a:solidFill>
                  <a:srgbClr val="2A00FF"/>
                </a:solidFill>
                <a:latin typeface="Menlo Bold"/>
                <a:cs typeface="Menlo Bold"/>
              </a:rPr>
              <a:t>"Help"</a:t>
            </a:r>
            <a:r>
              <a:rPr lang="en-US" sz="1200" dirty="0">
                <a:solidFill>
                  <a:srgbClr val="000000"/>
                </a:solidFill>
                <a:latin typeface="Menlo Bold"/>
                <a:cs typeface="Menlo Bold"/>
              </a:rPr>
              <a:t>);    </a:t>
            </a:r>
            <a:r>
              <a:rPr lang="en-US" sz="1200" dirty="0">
                <a:solidFill>
                  <a:srgbClr val="3F7F5F"/>
                </a:solidFill>
                <a:latin typeface="Menlo Bold"/>
                <a:cs typeface="Menlo Bold"/>
              </a:rPr>
              <a:t>// index is -1</a:t>
            </a:r>
            <a:endParaRPr lang="en-US" sz="1200" dirty="0">
              <a:latin typeface="Menlo Bold"/>
              <a:cs typeface="Menlo Bold"/>
            </a:endParaRPr>
          </a:p>
        </p:txBody>
      </p:sp>
      <p:cxnSp>
        <p:nvCxnSpPr>
          <p:cNvPr id="23" name="Straight Arrow Connector 22"/>
          <p:cNvCxnSpPr/>
          <p:nvPr/>
        </p:nvCxnSpPr>
        <p:spPr>
          <a:xfrm>
            <a:off x="4730540" y="5037567"/>
            <a:ext cx="0" cy="204515"/>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596982" y="4793747"/>
            <a:ext cx="270251" cy="276999"/>
          </a:xfrm>
          <a:prstGeom prst="rect">
            <a:avLst/>
          </a:prstGeom>
          <a:noFill/>
        </p:spPr>
        <p:txBody>
          <a:bodyPr wrap="none" rtlCol="0">
            <a:spAutoFit/>
          </a:bodyPr>
          <a:lstStyle/>
          <a:p>
            <a:r>
              <a:rPr lang="en-US" altLang="zh-CN" sz="1200" b="1" dirty="0">
                <a:solidFill>
                  <a:srgbClr val="008000"/>
                </a:solidFill>
                <a:latin typeface="Arial"/>
                <a:cs typeface="Arial"/>
              </a:rPr>
              <a:t>0</a:t>
            </a:r>
            <a:endParaRPr lang="en-US" sz="1200" b="1" dirty="0">
              <a:solidFill>
                <a:srgbClr val="008000"/>
              </a:solidFill>
              <a:latin typeface="Arial"/>
              <a:cs typeface="Arial"/>
            </a:endParaRPr>
          </a:p>
        </p:txBody>
      </p:sp>
      <p:sp>
        <p:nvSpPr>
          <p:cNvPr id="34" name="Rounded Rectangle 33"/>
          <p:cNvSpPr/>
          <p:nvPr/>
        </p:nvSpPr>
        <p:spPr>
          <a:xfrm>
            <a:off x="5200477" y="5262372"/>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2388268" y="6197218"/>
            <a:ext cx="4676444" cy="523220"/>
          </a:xfrm>
          <a:prstGeom prst="rect">
            <a:avLst/>
          </a:prstGeom>
          <a:solidFill>
            <a:srgbClr val="E6A20E"/>
          </a:solidFill>
        </p:spPr>
        <p:txBody>
          <a:bodyPr wrap="square">
            <a:spAutoFit/>
          </a:bodyPr>
          <a:lstStyle/>
          <a:p>
            <a:r>
              <a:rPr lang="en-US" sz="1400" dirty="0">
                <a:latin typeface="Arial"/>
                <a:cs typeface="Arial"/>
              </a:rPr>
              <a:t>For dealing with case, check out String methods: </a:t>
            </a:r>
            <a:r>
              <a:rPr lang="en-US" sz="1400" dirty="0">
                <a:latin typeface="Courier"/>
                <a:cs typeface="Courier"/>
              </a:rPr>
              <a:t>equalsIgnoreCase, toLowerCase, toUpperCase </a:t>
            </a:r>
          </a:p>
        </p:txBody>
      </p:sp>
      <p:cxnSp>
        <p:nvCxnSpPr>
          <p:cNvPr id="37" name="Straight Arrow Connector 36"/>
          <p:cNvCxnSpPr/>
          <p:nvPr/>
        </p:nvCxnSpPr>
        <p:spPr>
          <a:xfrm flipH="1">
            <a:off x="4912667" y="3434577"/>
            <a:ext cx="371794" cy="356688"/>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BD8B3787-E4F9-7F39-FC20-5B88334E8A5D}"/>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7</a:t>
            </a:fld>
            <a:endParaRPr lang="en-US"/>
          </a:p>
        </p:txBody>
      </p:sp>
      <p:sp>
        <p:nvSpPr>
          <p:cNvPr id="9" name="Rounded Rectangle 33">
            <a:extLst>
              <a:ext uri="{FF2B5EF4-FFF2-40B4-BE49-F238E27FC236}">
                <a16:creationId xmlns:a16="http://schemas.microsoft.com/office/drawing/2014/main" id="{8B34EC70-D451-B4EA-CEEA-CFB33F7960B2}"/>
              </a:ext>
            </a:extLst>
          </p:cNvPr>
          <p:cNvSpPr/>
          <p:nvPr/>
        </p:nvSpPr>
        <p:spPr>
          <a:xfrm>
            <a:off x="5846113" y="5264986"/>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SMARTInkShape-21">
            <a:extLst>
              <a:ext uri="{FF2B5EF4-FFF2-40B4-BE49-F238E27FC236}">
                <a16:creationId xmlns:a16="http://schemas.microsoft.com/office/drawing/2014/main" id="{0197C98B-F369-48DF-AB03-C7AC4683B111}"/>
              </a:ext>
            </a:extLst>
          </p:cNvPr>
          <p:cNvSpPr/>
          <p:nvPr>
            <p:custDataLst>
              <p:tags r:id="rId1"/>
            </p:custDataLst>
          </p:nvPr>
        </p:nvSpPr>
        <p:spPr>
          <a:xfrm>
            <a:off x="5045273" y="5482828"/>
            <a:ext cx="8931" cy="8931"/>
          </a:xfrm>
          <a:custGeom>
            <a:avLst/>
            <a:gdLst/>
            <a:ahLst/>
            <a:cxnLst/>
            <a:rect l="0" t="0" r="0" b="0"/>
            <a:pathLst>
              <a:path w="8931" h="8931">
                <a:moveTo>
                  <a:pt x="8930" y="0"/>
                </a:moveTo>
                <a:lnTo>
                  <a:pt x="8930" y="0"/>
                </a:lnTo>
                <a:lnTo>
                  <a:pt x="0" y="0"/>
                </a:lnTo>
                <a:lnTo>
                  <a:pt x="893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SMARTInkShape-22">
            <a:extLst>
              <a:ext uri="{FF2B5EF4-FFF2-40B4-BE49-F238E27FC236}">
                <a16:creationId xmlns:a16="http://schemas.microsoft.com/office/drawing/2014/main" id="{59B155F0-9029-4E8B-9547-5FB184D83B99}"/>
              </a:ext>
            </a:extLst>
          </p:cNvPr>
          <p:cNvSpPr/>
          <p:nvPr>
            <p:custDataLst>
              <p:tags r:id="rId2"/>
            </p:custDataLst>
          </p:nvPr>
        </p:nvSpPr>
        <p:spPr>
          <a:xfrm>
            <a:off x="5518547" y="5527477"/>
            <a:ext cx="1" cy="8930"/>
          </a:xfrm>
          <a:custGeom>
            <a:avLst/>
            <a:gdLst/>
            <a:ahLst/>
            <a:cxnLst/>
            <a:rect l="0" t="0" r="0" b="0"/>
            <a:pathLst>
              <a:path w="1" h="8930">
                <a:moveTo>
                  <a:pt x="0" y="0"/>
                </a:moveTo>
                <a:lnTo>
                  <a:pt x="0" y="0"/>
                </a:lnTo>
                <a:lnTo>
                  <a:pt x="0" y="8929"/>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15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par>
                                <p:cTn id="33" presetID="9"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dissolve">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1">
                                            <p:txEl>
                                              <p:pRg st="1" end="1"/>
                                            </p:txEl>
                                          </p:spTgt>
                                        </p:tgtEl>
                                        <p:attrNameLst>
                                          <p:attrName>style.visibility</p:attrName>
                                        </p:attrNameLst>
                                      </p:cBhvr>
                                      <p:to>
                                        <p:strVal val="visible"/>
                                      </p:to>
                                    </p:set>
                                    <p:animEffect transition="in" filter="dissolve">
                                      <p:cBhvr>
                                        <p:cTn id="75" dur="500"/>
                                        <p:tgtEl>
                                          <p:spTgt spid="21">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dissolve">
                                      <p:cBhvr>
                                        <p:cTn id="85" dur="500"/>
                                        <p:tgtEl>
                                          <p:spTgt spid="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dissolve">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1">
                                            <p:txEl>
                                              <p:pRg st="2" end="2"/>
                                            </p:txEl>
                                          </p:spTgt>
                                        </p:tgtEl>
                                        <p:attrNameLst>
                                          <p:attrName>style.visibility</p:attrName>
                                        </p:attrNameLst>
                                      </p:cBhvr>
                                      <p:to>
                                        <p:strVal val="visible"/>
                                      </p:to>
                                    </p:set>
                                    <p:animEffect transition="in" filter="dissolve">
                                      <p:cBhvr>
                                        <p:cTn id="93" dur="500"/>
                                        <p:tgtEl>
                                          <p:spTgt spid="21">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21">
                                            <p:txEl>
                                              <p:pRg st="3" end="3"/>
                                            </p:txEl>
                                          </p:spTgt>
                                        </p:tgtEl>
                                        <p:attrNameLst>
                                          <p:attrName>style.visibility</p:attrName>
                                        </p:attrNameLst>
                                      </p:cBhvr>
                                      <p:to>
                                        <p:strVal val="visible"/>
                                      </p:to>
                                    </p:set>
                                    <p:animEffect transition="in" filter="dissolve">
                                      <p:cBhvr>
                                        <p:cTn id="103" dur="500"/>
                                        <p:tgtEl>
                                          <p:spTgt spid="21">
                                            <p:txEl>
                                              <p:pRg st="3" end="3"/>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dissolve">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5" grpId="0" animBg="1"/>
      <p:bldP spid="6" grpId="0" animBg="1"/>
      <p:bldP spid="7" grpId="0" animBg="1"/>
      <p:bldP spid="8" grpId="0" animBg="1"/>
      <p:bldP spid="15" grpId="0"/>
      <p:bldP spid="16" grpId="0"/>
      <p:bldP spid="17" grpId="0"/>
      <p:bldP spid="18" grpId="0" animBg="1"/>
      <p:bldP spid="21" grpId="0" animBg="1"/>
      <p:bldP spid="24" grpId="0"/>
      <p:bldP spid="34" grpId="0" animBg="1"/>
      <p:bldP spid="3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Manipulate</a:t>
            </a:r>
            <a:r>
              <a:rPr lang="zh-CN" altLang="en-US" sz="3200" dirty="0"/>
              <a:t> </a:t>
            </a:r>
            <a:r>
              <a:rPr lang="en-US" altLang="zh-CN" sz="3200" dirty="0"/>
              <a:t>String</a:t>
            </a:r>
            <a:r>
              <a:rPr lang="zh-CN" altLang="en-US" sz="3200" dirty="0"/>
              <a:t> </a:t>
            </a:r>
            <a:r>
              <a:rPr lang="en-US" altLang="zh-CN" sz="3200" dirty="0"/>
              <a:t>with</a:t>
            </a:r>
            <a:r>
              <a:rPr lang="zh-CN" altLang="en-US" sz="3200" dirty="0"/>
              <a:t> </a:t>
            </a:r>
            <a:r>
              <a:rPr lang="en-US" sz="3200" dirty="0"/>
              <a:t>For-each Loop</a:t>
            </a:r>
          </a:p>
        </p:txBody>
      </p:sp>
      <p:sp>
        <p:nvSpPr>
          <p:cNvPr id="4" name="Rectangle 3"/>
          <p:cNvSpPr/>
          <p:nvPr/>
        </p:nvSpPr>
        <p:spPr>
          <a:xfrm>
            <a:off x="700751" y="1313250"/>
            <a:ext cx="7684330" cy="229357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new1</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mr-IN" sz="1200" dirty="0">
                <a:solidFill>
                  <a:srgbClr val="000000"/>
                </a:solidFill>
                <a:latin typeface="Menlo Bold"/>
                <a:cs typeface="Menlo Bold"/>
              </a:rPr>
              <a:t>)</a:t>
            </a:r>
            <a:r>
              <a:rPr lang="en-US" sz="1200" dirty="0">
                <a:solidFill>
                  <a:srgbClr val="000000"/>
                </a:solidFill>
                <a:latin typeface="Menlo Bold"/>
                <a:cs typeface="Menlo Bold"/>
              </a:rPr>
              <a:t> </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b="1" dirty="0">
                <a:solidFill>
                  <a:srgbClr val="7F0055"/>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new1</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dirty="0">
                <a:solidFill>
                  <a:srgbClr val="7F0055"/>
                </a:solidFill>
                <a:latin typeface="Menlo Bold"/>
                <a:cs typeface="Menlo Bold"/>
              </a:rPr>
              <a:t>word</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3839076"/>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112398" y="1941025"/>
            <a:ext cx="2957235"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8" name="Rectangle 7"/>
          <p:cNvSpPr/>
          <p:nvPr/>
        </p:nvSpPr>
        <p:spPr>
          <a:xfrm>
            <a:off x="700750" y="3839653"/>
            <a:ext cx="3384621" cy="584776"/>
          </a:xfrm>
          <a:prstGeom prst="rect">
            <a:avLst/>
          </a:prstGeom>
          <a:solidFill>
            <a:srgbClr val="E6A20E"/>
          </a:solidFill>
        </p:spPr>
        <p:txBody>
          <a:bodyPr wrap="square">
            <a:spAutoFit/>
          </a:bodyPr>
          <a:lstStyle/>
          <a:p>
            <a:r>
              <a:rPr lang="en-US" sz="1600" dirty="0">
                <a:latin typeface="Arial"/>
                <a:cs typeface="Arial"/>
              </a:rPr>
              <a:t>L</a:t>
            </a:r>
            <a:r>
              <a:rPr lang="en-US" altLang="zh-CN" sz="1600" dirty="0">
                <a:latin typeface="Arial"/>
                <a:cs typeface="Arial"/>
              </a:rPr>
              <a:t>et’s</a:t>
            </a:r>
            <a:r>
              <a:rPr lang="zh-CN" altLang="en-US" sz="1600" dirty="0">
                <a:latin typeface="Arial"/>
                <a:cs typeface="Arial"/>
              </a:rPr>
              <a:t> </a:t>
            </a:r>
            <a:r>
              <a:rPr lang="en-US" altLang="zh-CN" sz="1600" dirty="0">
                <a:latin typeface="Arial"/>
                <a:cs typeface="Arial"/>
              </a:rPr>
              <a:t>trace</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code</a:t>
            </a:r>
            <a:r>
              <a:rPr lang="zh-CN" altLang="en-US" sz="1600" dirty="0">
                <a:latin typeface="Arial"/>
                <a:cs typeface="Arial"/>
              </a:rPr>
              <a:t> </a:t>
            </a:r>
            <a:r>
              <a:rPr lang="en-US" altLang="zh-CN" sz="1600" dirty="0">
                <a:latin typeface="Arial"/>
                <a:cs typeface="Arial"/>
              </a:rPr>
              <a:t>with</a:t>
            </a:r>
            <a:r>
              <a:rPr lang="zh-CN" altLang="en-US" sz="1600" dirty="0">
                <a:latin typeface="Arial"/>
                <a:cs typeface="Arial"/>
              </a:rPr>
              <a:t> </a:t>
            </a:r>
            <a:r>
              <a:rPr lang="en-US" altLang="zh-CN" sz="1600" dirty="0">
                <a:solidFill>
                  <a:schemeClr val="accent1"/>
                </a:solidFill>
                <a:latin typeface="Arial"/>
                <a:cs typeface="Arial"/>
              </a:rPr>
              <a:t>memory</a:t>
            </a:r>
            <a:r>
              <a:rPr lang="zh-CN" altLang="en-US" sz="1600" dirty="0">
                <a:solidFill>
                  <a:schemeClr val="accent1"/>
                </a:solidFill>
                <a:latin typeface="Arial"/>
                <a:cs typeface="Arial"/>
              </a:rPr>
              <a:t> </a:t>
            </a:r>
            <a:r>
              <a:rPr lang="en-US" altLang="zh-CN" sz="1600" dirty="0">
                <a:solidFill>
                  <a:schemeClr val="accent1"/>
                </a:solidFill>
                <a:latin typeface="Arial"/>
                <a:cs typeface="Arial"/>
              </a:rPr>
              <a:t>model</a:t>
            </a:r>
            <a:r>
              <a:rPr lang="zh-CN" altLang="en-US" sz="1600" dirty="0">
                <a:solidFill>
                  <a:schemeClr val="accent1"/>
                </a:solidFill>
                <a:latin typeface="Arial"/>
                <a:cs typeface="Arial"/>
              </a:rPr>
              <a:t> </a:t>
            </a:r>
            <a:r>
              <a:rPr lang="en-US" altLang="zh-CN" sz="1600" dirty="0">
                <a:solidFill>
                  <a:schemeClr val="accent1"/>
                </a:solidFill>
                <a:latin typeface="Arial"/>
                <a:cs typeface="Arial"/>
              </a:rPr>
              <a:t>diagram</a:t>
            </a:r>
            <a:endParaRPr lang="en-US" sz="1600" dirty="0">
              <a:solidFill>
                <a:schemeClr val="accent1"/>
              </a:solidFill>
              <a:latin typeface="Arial"/>
              <a:cs typeface="Arial"/>
            </a:endParaRPr>
          </a:p>
        </p:txBody>
      </p:sp>
      <p:sp>
        <p:nvSpPr>
          <p:cNvPr id="9" name="TextBox 8"/>
          <p:cNvSpPr txBox="1"/>
          <p:nvPr/>
        </p:nvSpPr>
        <p:spPr>
          <a:xfrm>
            <a:off x="1162132" y="4413690"/>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31594" y="4952286"/>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085372" y="4442442"/>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28983" y="5915304"/>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24377" y="5915304"/>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41209" y="5915304"/>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276121" y="5915304"/>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19729" y="5915304"/>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11149" y="5917096"/>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591016" y="5917096"/>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91211" y="4774725"/>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50169" y="480649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939703" y="4930623"/>
            <a:ext cx="1991891" cy="2210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91211" y="5215385"/>
            <a:ext cx="617026" cy="307777"/>
          </a:xfrm>
          <a:prstGeom prst="rect">
            <a:avLst/>
          </a:prstGeom>
          <a:noFill/>
        </p:spPr>
        <p:txBody>
          <a:bodyPr wrap="none" rtlCol="0">
            <a:spAutoFit/>
          </a:bodyPr>
          <a:lstStyle/>
          <a:p>
            <a:r>
              <a:rPr lang="en-US" altLang="zh-CN" sz="1400" dirty="0">
                <a:latin typeface="Menlo Bold"/>
                <a:cs typeface="Menlo Bold"/>
              </a:rPr>
              <a:t>gone</a:t>
            </a:r>
            <a:endParaRPr lang="en-US" sz="1400" dirty="0">
              <a:latin typeface="Menlo Bold"/>
              <a:cs typeface="Menlo Bold"/>
            </a:endParaRPr>
          </a:p>
        </p:txBody>
      </p:sp>
      <p:sp>
        <p:nvSpPr>
          <p:cNvPr id="33" name="Rectangle 32"/>
          <p:cNvSpPr/>
          <p:nvPr/>
        </p:nvSpPr>
        <p:spPr>
          <a:xfrm>
            <a:off x="1450169" y="524715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791211" y="5617064"/>
            <a:ext cx="508936" cy="307777"/>
          </a:xfrm>
          <a:prstGeom prst="rect">
            <a:avLst/>
          </a:prstGeom>
          <a:noFill/>
        </p:spPr>
        <p:txBody>
          <a:bodyPr wrap="none" rtlCol="0">
            <a:spAutoFit/>
          </a:bodyPr>
          <a:lstStyle/>
          <a:p>
            <a:r>
              <a:rPr lang="en-US" altLang="zh-CN" sz="1400" dirty="0">
                <a:latin typeface="Menlo Bold"/>
                <a:cs typeface="Menlo Bold"/>
              </a:rPr>
              <a:t>new</a:t>
            </a:r>
            <a:endParaRPr lang="en-US" sz="1400" dirty="0">
              <a:latin typeface="Menlo Bold"/>
              <a:cs typeface="Menlo Bold"/>
            </a:endParaRPr>
          </a:p>
        </p:txBody>
      </p:sp>
      <p:sp>
        <p:nvSpPr>
          <p:cNvPr id="35" name="Rectangle 34"/>
          <p:cNvSpPr/>
          <p:nvPr/>
        </p:nvSpPr>
        <p:spPr>
          <a:xfrm>
            <a:off x="1450169" y="5648838"/>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6026856"/>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50169" y="608126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flipV="1">
            <a:off x="1939703" y="6034027"/>
            <a:ext cx="2189280" cy="17135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2118149" y="1753645"/>
            <a:ext cx="137239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Rectangle 45"/>
          <p:cNvSpPr/>
          <p:nvPr/>
        </p:nvSpPr>
        <p:spPr>
          <a:xfrm>
            <a:off x="5598160" y="4628476"/>
            <a:ext cx="2899998" cy="738664"/>
          </a:xfrm>
          <a:prstGeom prst="rect">
            <a:avLst/>
          </a:prstGeom>
        </p:spPr>
        <p:txBody>
          <a:bodyPr wrap="square">
            <a:spAutoFit/>
          </a:bodyPr>
          <a:lstStyle/>
          <a:p>
            <a:r>
              <a:rPr lang="en-US" sz="1400" dirty="0" err="1">
                <a:solidFill>
                  <a:schemeClr val="accent6"/>
                </a:solidFill>
                <a:latin typeface="Courier"/>
                <a:cs typeface="Courier"/>
              </a:rPr>
              <a:t>word.toCharArray</a:t>
            </a:r>
            <a:r>
              <a:rPr lang="en-US" sz="1400" dirty="0">
                <a:solidFill>
                  <a:schemeClr val="accent6"/>
                </a:solidFill>
                <a:latin typeface="Courier"/>
                <a:cs typeface="Courier"/>
              </a:rPr>
              <a:t>() </a:t>
            </a:r>
            <a:r>
              <a:rPr lang="en-US" sz="1400" dirty="0">
                <a:solidFill>
                  <a:schemeClr val="accent6"/>
                </a:solidFill>
                <a:latin typeface="Arial"/>
                <a:cs typeface="Arial"/>
              </a:rPr>
              <a:t>returns a copy of word as an array of chars </a:t>
            </a:r>
          </a:p>
        </p:txBody>
      </p:sp>
      <p:cxnSp>
        <p:nvCxnSpPr>
          <p:cNvPr id="47" name="Straight Arrow Connector 46"/>
          <p:cNvCxnSpPr>
            <a:cxnSpLocks/>
            <a:stCxn id="46" idx="2"/>
          </p:cNvCxnSpPr>
          <p:nvPr/>
        </p:nvCxnSpPr>
        <p:spPr>
          <a:xfrm flipH="1">
            <a:off x="6741118" y="5367140"/>
            <a:ext cx="307041" cy="35875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020407" y="2645386"/>
            <a:ext cx="3239673" cy="954107"/>
          </a:xfrm>
          <a:prstGeom prst="rect">
            <a:avLst/>
          </a:prstGeom>
        </p:spPr>
        <p:txBody>
          <a:bodyPr wrap="square">
            <a:spAutoFit/>
          </a:bodyPr>
          <a:lstStyle/>
          <a:p>
            <a:r>
              <a:rPr lang="en-US" altLang="zh-CN" sz="1400" dirty="0">
                <a:solidFill>
                  <a:srgbClr val="FF0000"/>
                </a:solidFill>
                <a:latin typeface="Arial"/>
                <a:cs typeface="Arial"/>
              </a:rPr>
              <a:t>NO, since char c is a copy of each char in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and assigning new1 to c does not change the content of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t>
            </a:r>
            <a:endParaRPr lang="en-US" sz="1400" dirty="0">
              <a:solidFill>
                <a:srgbClr val="FF0000"/>
              </a:solidFill>
              <a:latin typeface="Arial"/>
              <a:cs typeface="Arial"/>
            </a:endParaRPr>
          </a:p>
        </p:txBody>
      </p:sp>
      <p:sp>
        <p:nvSpPr>
          <p:cNvPr id="59" name="Rounded Rectangle 58"/>
          <p:cNvSpPr/>
          <p:nvPr/>
        </p:nvSpPr>
        <p:spPr>
          <a:xfrm>
            <a:off x="2754880" y="1327992"/>
            <a:ext cx="226552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802091D9-4C9F-F29B-C45F-0100A0F341EA}"/>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8</a:t>
            </a:fld>
            <a:endParaRPr lang="en-US"/>
          </a:p>
        </p:txBody>
      </p:sp>
    </p:spTree>
    <p:extLst>
      <p:ext uri="{BB962C8B-B14F-4D97-AF65-F5344CB8AC3E}">
        <p14:creationId xmlns:p14="http://schemas.microsoft.com/office/powerpoint/2010/main" val="257573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dissolve">
                                      <p:cBhvr>
                                        <p:cTn id="19" dur="500"/>
                                        <p:tgtEl>
                                          <p:spTgt spid="4">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dissolve">
                                      <p:cBhvr>
                                        <p:cTn id="25" dur="500"/>
                                        <p:tgtEl>
                                          <p:spTgt spid="4">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dissolve">
                                      <p:cBhvr>
                                        <p:cTn id="28" dur="500"/>
                                        <p:tgtEl>
                                          <p:spTgt spid="4">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dissolve">
                                      <p:cBhvr>
                                        <p:cTn id="31" dur="500"/>
                                        <p:tgtEl>
                                          <p:spTgt spid="4">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dissolv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dissolve">
                                      <p:cBhvr>
                                        <p:cTn id="76" dur="500"/>
                                        <p:tgtEl>
                                          <p:spTgt spid="3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dissolve">
                                      <p:cBhvr>
                                        <p:cTn id="87" dur="500"/>
                                        <p:tgtEl>
                                          <p:spTgt spid="1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dissolv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3">
                                            <p:txEl>
                                              <p:pRg st="0" end="0"/>
                                            </p:txEl>
                                          </p:spTgt>
                                        </p:tgtEl>
                                        <p:attrNameLst>
                                          <p:attrName>style.visibility</p:attrName>
                                        </p:attrNameLst>
                                      </p:cBhvr>
                                      <p:to>
                                        <p:strVal val="visible"/>
                                      </p:to>
                                    </p:set>
                                    <p:animEffect transition="in" filter="dissolve">
                                      <p:cBhvr>
                                        <p:cTn id="95" dur="500"/>
                                        <p:tgtEl>
                                          <p:spTgt spid="3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dissolve">
                                      <p:cBhvr>
                                        <p:cTn id="100" dur="500"/>
                                        <p:tgtEl>
                                          <p:spTgt spid="3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dissolve">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dissolve">
                                      <p:cBhvr>
                                        <p:cTn id="110" dur="500"/>
                                        <p:tgtEl>
                                          <p:spTgt spid="1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dissolve">
                                      <p:cBhvr>
                                        <p:cTn id="113" dur="500"/>
                                        <p:tgtEl>
                                          <p:spTgt spid="1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dissolve">
                                      <p:cBhvr>
                                        <p:cTn id="116" dur="500"/>
                                        <p:tgtEl>
                                          <p:spTgt spid="1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dissolve">
                                      <p:cBhvr>
                                        <p:cTn id="119" dur="500"/>
                                        <p:tgtEl>
                                          <p:spTgt spid="1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dissolve">
                                      <p:cBhvr>
                                        <p:cTn id="122" dur="500"/>
                                        <p:tgtEl>
                                          <p:spTgt spid="1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dissolve">
                                      <p:cBhvr>
                                        <p:cTn id="125" dur="500"/>
                                        <p:tgtEl>
                                          <p:spTgt spid="1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dissolve">
                                      <p:cBhvr>
                                        <p:cTn id="128" dur="500"/>
                                        <p:tgtEl>
                                          <p:spTgt spid="20"/>
                                        </p:tgtEl>
                                      </p:cBhvr>
                                    </p:animEffect>
                                  </p:childTnLst>
                                </p:cTn>
                              </p:par>
                              <p:par>
                                <p:cTn id="129" presetID="9" presetClass="entr" presetSubtype="0"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dissolve">
                                      <p:cBhvr>
                                        <p:cTn id="131" dur="500"/>
                                        <p:tgtEl>
                                          <p:spTgt spid="47"/>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dissolve">
                                      <p:cBhvr>
                                        <p:cTn id="134" dur="500"/>
                                        <p:tgtEl>
                                          <p:spTgt spid="4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dissolve">
                                      <p:cBhvr>
                                        <p:cTn id="139" dur="500"/>
                                        <p:tgtEl>
                                          <p:spTgt spid="36"/>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dissolv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dissolve">
                                      <p:cBhvr>
                                        <p:cTn id="147" dur="500"/>
                                        <p:tgtEl>
                                          <p:spTgt spid="4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dissolve">
                                      <p:cBhvr>
                                        <p:cTn id="152" dur="500"/>
                                        <p:tgtEl>
                                          <p:spTgt spid="5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4">
                                            <p:txEl>
                                              <p:pRg st="9" end="9"/>
                                            </p:txEl>
                                          </p:spTgt>
                                        </p:tgtEl>
                                        <p:attrNameLst>
                                          <p:attrName>style.visibility</p:attrName>
                                        </p:attrNameLst>
                                      </p:cBhvr>
                                      <p:to>
                                        <p:strVal val="visible"/>
                                      </p:to>
                                    </p:set>
                                    <p:animEffect transition="in" filter="dissolve">
                                      <p:cBhvr>
                                        <p:cTn id="1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44" grpId="0" animBg="1"/>
      <p:bldP spid="46" grpId="0"/>
      <p:bldP spid="56" grpId="0"/>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3831050" y="6223643"/>
            <a:ext cx="3480995" cy="528524"/>
          </a:xfrm>
          <a:prstGeom prst="ellipse">
            <a:avLst/>
          </a:prstGeom>
          <a:ln>
            <a:solidFill>
              <a:srgbClr val="1B8E1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t>Manipulate</a:t>
            </a:r>
            <a:r>
              <a:rPr lang="zh-CN" altLang="en-US" sz="2800" dirty="0"/>
              <a:t> </a:t>
            </a:r>
            <a:r>
              <a:rPr lang="en-US" altLang="zh-CN" sz="2800" dirty="0"/>
              <a:t>String</a:t>
            </a:r>
            <a:r>
              <a:rPr lang="zh-CN" altLang="en-US" sz="2800" dirty="0"/>
              <a:t> </a:t>
            </a:r>
            <a:r>
              <a:rPr lang="en-US" altLang="zh-CN" sz="2800" dirty="0"/>
              <a:t>with</a:t>
            </a:r>
            <a:r>
              <a:rPr lang="zh-CN" altLang="en-US" sz="2800" dirty="0"/>
              <a:t> </a:t>
            </a:r>
            <a:r>
              <a:rPr lang="en-US" sz="2800" dirty="0"/>
              <a:t>For-each Loop (Contd.)</a:t>
            </a:r>
          </a:p>
        </p:txBody>
      </p:sp>
      <p:sp>
        <p:nvSpPr>
          <p:cNvPr id="4" name="Rectangle 3"/>
          <p:cNvSpPr/>
          <p:nvPr/>
        </p:nvSpPr>
        <p:spPr>
          <a:xfrm>
            <a:off x="700751" y="1313250"/>
            <a:ext cx="7684330" cy="3188565"/>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cArrayMod</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new</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char[</a:t>
            </a:r>
            <a:r>
              <a:rPr lang="en-US" altLang="zh-CN" sz="1200" dirty="0">
                <a:solidFill>
                  <a:srgbClr val="6A3E3E"/>
                </a:solidFill>
                <a:latin typeface="Menlo Bold"/>
                <a:cs typeface="Menlo Bold"/>
              </a:rPr>
              <a:t>cArray.length];</a:t>
            </a:r>
          </a:p>
          <a:p>
            <a:pPr>
              <a:lnSpc>
                <a:spcPct val="120000"/>
              </a:lnSpc>
            </a:pPr>
            <a:r>
              <a:rPr lang="en-US" sz="1200" dirty="0">
                <a:solidFill>
                  <a:srgbClr val="6A3E3E"/>
                </a:solidFill>
                <a:latin typeface="Menlo Bold"/>
                <a:cs typeface="Menlo Bold"/>
              </a:rPr>
              <a:t>	</a:t>
            </a:r>
            <a:r>
              <a:rPr lang="en-US" sz="1200" b="1" dirty="0">
                <a:solidFill>
                  <a:srgbClr val="7F0055"/>
                </a:solidFill>
                <a:latin typeface="Menlo Bold"/>
                <a:cs typeface="Menlo Bold"/>
              </a:rPr>
              <a:t>int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i</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0;</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else</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c</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i</a:t>
            </a:r>
            <a:r>
              <a:rPr lang="en-US" altLang="zh-C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endParaRPr lang="en-US" sz="1200" dirty="0">
              <a:solidFill>
                <a:srgbClr val="6A3E3E"/>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zh-CN" altLang="en-US" sz="1200" dirty="0">
                <a:solidFill>
                  <a:srgbClr val="7F0055"/>
                </a:solidFill>
                <a:latin typeface="Menlo Bold"/>
                <a:cs typeface="Menlo Bold"/>
              </a:rPr>
              <a:t> </a:t>
            </a:r>
            <a:r>
              <a:rPr lang="en-US" altLang="zh-CN" sz="1200" dirty="0">
                <a:latin typeface="Menlo Bold"/>
                <a:cs typeface="Menlo Bold"/>
              </a:rPr>
              <a:t>String</a:t>
            </a:r>
            <a:r>
              <a:rPr lang="en-US" altLang="zh-CN" sz="1200" dirty="0">
                <a:solidFill>
                  <a:srgbClr val="000000"/>
                </a:solidFill>
                <a:latin typeface="Menlo Bold"/>
                <a:cs typeface="Menlo Bold"/>
              </a:rPr>
              <a:t>(</a:t>
            </a:r>
            <a:r>
              <a:rPr lang="en-US" altLang="zh-CN" sz="1200" dirty="0">
                <a:solidFill>
                  <a:srgbClr val="7F0055"/>
                </a:solidFill>
                <a:latin typeface="Menlo Bold"/>
                <a:cs typeface="Menlo Bold"/>
              </a:rPr>
              <a:t>cArrayMod</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4040150"/>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256339" y="1969499"/>
            <a:ext cx="3128742"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9" name="TextBox 8"/>
          <p:cNvSpPr txBox="1"/>
          <p:nvPr/>
        </p:nvSpPr>
        <p:spPr>
          <a:xfrm>
            <a:off x="1112727" y="4521441"/>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63758" y="5085540"/>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117536" y="4575696"/>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61147" y="581368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56541" y="581368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73373" y="581368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308285" y="581368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51893" y="581368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43313" y="581368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623180" y="581368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41806" y="4882476"/>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00764" y="4914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890298" y="5038374"/>
            <a:ext cx="2073460" cy="2465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675" y="5291391"/>
            <a:ext cx="829073" cy="307777"/>
          </a:xfrm>
          <a:prstGeom prst="rect">
            <a:avLst/>
          </a:prstGeom>
          <a:noFill/>
        </p:spPr>
        <p:txBody>
          <a:bodyPr wrap="none" rtlCol="0">
            <a:spAutoFit/>
          </a:bodyPr>
          <a:lstStyle/>
          <a:p>
            <a:r>
              <a:rPr lang="en-US" altLang="zh-CN" sz="1400" dirty="0">
                <a:latin typeface="Menlo Bold"/>
                <a:cs typeface="Menlo Bold"/>
              </a:rPr>
              <a:t>goneIn</a:t>
            </a:r>
            <a:endParaRPr lang="en-US" sz="1400" dirty="0">
              <a:latin typeface="Menlo Bold"/>
              <a:cs typeface="Menlo Bold"/>
            </a:endParaRPr>
          </a:p>
        </p:txBody>
      </p:sp>
      <p:sp>
        <p:nvSpPr>
          <p:cNvPr id="33" name="Rectangle 32"/>
          <p:cNvSpPr/>
          <p:nvPr/>
        </p:nvSpPr>
        <p:spPr>
          <a:xfrm>
            <a:off x="1400764" y="532752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1901530" y="5291391"/>
            <a:ext cx="721672" cy="307777"/>
          </a:xfrm>
          <a:prstGeom prst="rect">
            <a:avLst/>
          </a:prstGeom>
          <a:noFill/>
        </p:spPr>
        <p:txBody>
          <a:bodyPr wrap="none" rtlCol="0">
            <a:spAutoFit/>
          </a:bodyPr>
          <a:lstStyle/>
          <a:p>
            <a:r>
              <a:rPr lang="en-US" altLang="zh-CN" sz="1400" dirty="0">
                <a:latin typeface="Menlo Bold"/>
                <a:cs typeface="Menlo Bold"/>
              </a:rPr>
              <a:t>newIn</a:t>
            </a:r>
            <a:endParaRPr lang="en-US" sz="1400" dirty="0">
              <a:latin typeface="Menlo Bold"/>
              <a:cs typeface="Menlo Bold"/>
            </a:endParaRPr>
          </a:p>
        </p:txBody>
      </p:sp>
      <p:sp>
        <p:nvSpPr>
          <p:cNvPr id="35" name="Rectangle 34"/>
          <p:cNvSpPr/>
          <p:nvPr/>
        </p:nvSpPr>
        <p:spPr>
          <a:xfrm>
            <a:off x="2604315" y="5317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5688972"/>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00764" y="5743376"/>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a:off x="1890298" y="5867500"/>
            <a:ext cx="2270849" cy="649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30379" y="6043562"/>
            <a:ext cx="292756" cy="307777"/>
          </a:xfrm>
          <a:prstGeom prst="rect">
            <a:avLst/>
          </a:prstGeom>
          <a:noFill/>
        </p:spPr>
        <p:txBody>
          <a:bodyPr wrap="none" rtlCol="0">
            <a:spAutoFit/>
          </a:bodyPr>
          <a:lstStyle/>
          <a:p>
            <a:r>
              <a:rPr lang="en-US" altLang="zh-CN" sz="1400" dirty="0">
                <a:latin typeface="Menlo Bold"/>
                <a:cs typeface="Menlo Bold"/>
              </a:rPr>
              <a:t>c</a:t>
            </a:r>
            <a:endParaRPr lang="en-US" sz="1400" dirty="0">
              <a:latin typeface="Menlo Bold"/>
              <a:cs typeface="Menlo Bold"/>
            </a:endParaRPr>
          </a:p>
        </p:txBody>
      </p:sp>
      <p:sp>
        <p:nvSpPr>
          <p:cNvPr id="54" name="Rectangle 53"/>
          <p:cNvSpPr/>
          <p:nvPr/>
        </p:nvSpPr>
        <p:spPr>
          <a:xfrm>
            <a:off x="1400764" y="610848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55" name="Rectangle 54"/>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zh-CN" altLang="en-US" sz="1600" dirty="0">
                <a:solidFill>
                  <a:srgbClr val="0000FF"/>
                </a:solidFill>
                <a:latin typeface="Arial"/>
                <a:cs typeface="Arial"/>
              </a:rPr>
              <a:t> </a:t>
            </a:r>
            <a:r>
              <a:rPr lang="en-US" sz="1600" dirty="0">
                <a:solidFill>
                  <a:srgbClr val="0000FF"/>
                </a:solidFill>
                <a:latin typeface="Arial"/>
                <a:cs typeface="Arial"/>
              </a:rPr>
              <a:t>’</a:t>
            </a:r>
          </a:p>
        </p:txBody>
      </p:sp>
      <p:sp>
        <p:nvSpPr>
          <p:cNvPr id="56" name="Rectangle 55"/>
          <p:cNvSpPr/>
          <p:nvPr/>
        </p:nvSpPr>
        <p:spPr>
          <a:xfrm>
            <a:off x="5256339" y="2706346"/>
            <a:ext cx="1490142" cy="307777"/>
          </a:xfrm>
          <a:prstGeom prst="rect">
            <a:avLst/>
          </a:prstGeom>
        </p:spPr>
        <p:txBody>
          <a:bodyPr wrap="square">
            <a:spAutoFit/>
          </a:bodyPr>
          <a:lstStyle/>
          <a:p>
            <a:r>
              <a:rPr lang="en-US" sz="1400" dirty="0">
                <a:solidFill>
                  <a:srgbClr val="FF0000"/>
                </a:solidFill>
                <a:latin typeface="Arial"/>
                <a:cs typeface="Arial"/>
              </a:rPr>
              <a:t>Attempt</a:t>
            </a:r>
            <a:r>
              <a:rPr lang="zh-CN" altLang="en-US" sz="1400" dirty="0">
                <a:solidFill>
                  <a:srgbClr val="FF0000"/>
                </a:solidFill>
                <a:latin typeface="Arial"/>
                <a:cs typeface="Arial"/>
              </a:rPr>
              <a:t> </a:t>
            </a:r>
            <a:r>
              <a:rPr lang="en-US" altLang="zh-CN" sz="1400" dirty="0">
                <a:solidFill>
                  <a:srgbClr val="FF0000"/>
                </a:solidFill>
                <a:latin typeface="Arial"/>
                <a:cs typeface="Arial"/>
              </a:rPr>
              <a:t>#1</a:t>
            </a:r>
            <a:r>
              <a:rPr lang="zh-CN" altLang="en-US" sz="1400" dirty="0">
                <a:solidFill>
                  <a:srgbClr val="FF0000"/>
                </a:solidFill>
                <a:latin typeface="Arial"/>
                <a:cs typeface="Arial"/>
              </a:rPr>
              <a:t>: </a:t>
            </a:r>
            <a:r>
              <a:rPr lang="en-US" altLang="zh-CN" sz="1400" dirty="0">
                <a:solidFill>
                  <a:srgbClr val="FF0000"/>
                </a:solidFill>
                <a:latin typeface="Arial"/>
                <a:cs typeface="Arial"/>
              </a:rPr>
              <a:t>NO</a:t>
            </a:r>
            <a:endParaRPr lang="en-US" sz="1400" dirty="0">
              <a:solidFill>
                <a:srgbClr val="FF0000"/>
              </a:solidFill>
              <a:latin typeface="Arial"/>
              <a:cs typeface="Arial"/>
            </a:endParaRPr>
          </a:p>
        </p:txBody>
      </p:sp>
      <p:sp>
        <p:nvSpPr>
          <p:cNvPr id="42" name="TextBox 41"/>
          <p:cNvSpPr txBox="1"/>
          <p:nvPr/>
        </p:nvSpPr>
        <p:spPr>
          <a:xfrm>
            <a:off x="288632" y="6427201"/>
            <a:ext cx="1151277"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err="1"/>
              <a:t>cArrayMod</a:t>
            </a:r>
            <a:endParaRPr lang="en-US" dirty="0"/>
          </a:p>
        </p:txBody>
      </p:sp>
      <p:sp>
        <p:nvSpPr>
          <p:cNvPr id="43" name="Rectangle 42"/>
          <p:cNvSpPr/>
          <p:nvPr/>
        </p:nvSpPr>
        <p:spPr>
          <a:xfrm>
            <a:off x="1413159" y="6481605"/>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45" name="Rectangle 44"/>
          <p:cNvSpPr/>
          <p:nvPr/>
        </p:nvSpPr>
        <p:spPr>
          <a:xfrm>
            <a:off x="4173542" y="637762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48" name="Rectangle 47"/>
          <p:cNvSpPr/>
          <p:nvPr/>
        </p:nvSpPr>
        <p:spPr>
          <a:xfrm>
            <a:off x="4568936" y="637762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49" name="Rectangle 48"/>
          <p:cNvSpPr/>
          <p:nvPr/>
        </p:nvSpPr>
        <p:spPr>
          <a:xfrm>
            <a:off x="4885768" y="637762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50" name="Rectangle 49"/>
          <p:cNvSpPr/>
          <p:nvPr/>
        </p:nvSpPr>
        <p:spPr>
          <a:xfrm>
            <a:off x="5320680" y="637762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51" name="Rectangle 50"/>
          <p:cNvSpPr/>
          <p:nvPr/>
        </p:nvSpPr>
        <p:spPr>
          <a:xfrm>
            <a:off x="5764288" y="637762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8" name="Rectangle 57"/>
          <p:cNvSpPr/>
          <p:nvPr/>
        </p:nvSpPr>
        <p:spPr>
          <a:xfrm>
            <a:off x="6155708" y="637762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9" name="Rectangle 58"/>
          <p:cNvSpPr/>
          <p:nvPr/>
        </p:nvSpPr>
        <p:spPr>
          <a:xfrm>
            <a:off x="6635575" y="637762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cxnSp>
        <p:nvCxnSpPr>
          <p:cNvPr id="60" name="Straight Arrow Connector 59"/>
          <p:cNvCxnSpPr>
            <a:stCxn id="43" idx="3"/>
            <a:endCxn id="45" idx="1"/>
          </p:cNvCxnSpPr>
          <p:nvPr/>
        </p:nvCxnSpPr>
        <p:spPr>
          <a:xfrm flipV="1">
            <a:off x="1902693" y="6496348"/>
            <a:ext cx="2270849" cy="1093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122293" y="6073326"/>
            <a:ext cx="292756" cy="307777"/>
          </a:xfrm>
          <a:prstGeom prst="rect">
            <a:avLst/>
          </a:prstGeom>
          <a:noFill/>
        </p:spPr>
        <p:txBody>
          <a:bodyPr wrap="none" rtlCol="0">
            <a:spAutoFit/>
          </a:bodyPr>
          <a:lstStyle/>
          <a:p>
            <a:r>
              <a:rPr lang="en-US" altLang="zh-CN" sz="1400" dirty="0">
                <a:latin typeface="Menlo Bold"/>
                <a:cs typeface="Menlo Bold"/>
              </a:rPr>
              <a:t>i</a:t>
            </a:r>
            <a:endParaRPr lang="en-US" sz="1400" dirty="0">
              <a:latin typeface="Menlo Bold"/>
              <a:cs typeface="Menlo Bold"/>
            </a:endParaRPr>
          </a:p>
        </p:txBody>
      </p:sp>
      <p:sp>
        <p:nvSpPr>
          <p:cNvPr id="62" name="Rectangle 61"/>
          <p:cNvSpPr/>
          <p:nvPr/>
        </p:nvSpPr>
        <p:spPr>
          <a:xfrm>
            <a:off x="2552945" y="6103091"/>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0</a:t>
            </a:r>
            <a:endParaRPr lang="en-US" sz="1600" dirty="0">
              <a:solidFill>
                <a:srgbClr val="0000FF"/>
              </a:solidFill>
              <a:latin typeface="Arial"/>
              <a:cs typeface="Arial"/>
            </a:endParaRPr>
          </a:p>
        </p:txBody>
      </p:sp>
      <p:sp>
        <p:nvSpPr>
          <p:cNvPr id="63" name="Rectangle 62"/>
          <p:cNvSpPr/>
          <p:nvPr/>
        </p:nvSpPr>
        <p:spPr>
          <a:xfrm>
            <a:off x="5256339" y="3585776"/>
            <a:ext cx="1803276" cy="307777"/>
          </a:xfrm>
          <a:prstGeom prst="rect">
            <a:avLst/>
          </a:prstGeom>
        </p:spPr>
        <p:txBody>
          <a:bodyPr wrap="square">
            <a:spAutoFit/>
          </a:bodyPr>
          <a:lstStyle/>
          <a:p>
            <a:r>
              <a:rPr lang="en-US" sz="1400" dirty="0">
                <a:solidFill>
                  <a:srgbClr val="008000"/>
                </a:solidFill>
                <a:latin typeface="Arial"/>
                <a:cs typeface="Arial"/>
              </a:rPr>
              <a:t>Attempt</a:t>
            </a:r>
            <a:r>
              <a:rPr lang="zh-CN" altLang="en-US" sz="1400" dirty="0">
                <a:solidFill>
                  <a:srgbClr val="008000"/>
                </a:solidFill>
                <a:latin typeface="Arial"/>
                <a:cs typeface="Arial"/>
              </a:rPr>
              <a:t> </a:t>
            </a:r>
            <a:r>
              <a:rPr lang="en-US" altLang="zh-CN" sz="1400" dirty="0">
                <a:solidFill>
                  <a:srgbClr val="008000"/>
                </a:solidFill>
                <a:latin typeface="Arial"/>
                <a:cs typeface="Arial"/>
              </a:rPr>
              <a:t>#2</a:t>
            </a:r>
            <a:r>
              <a:rPr lang="zh-CN" altLang="en-US" sz="1400" dirty="0">
                <a:solidFill>
                  <a:srgbClr val="008000"/>
                </a:solidFill>
                <a:latin typeface="Arial"/>
                <a:cs typeface="Arial"/>
              </a:rPr>
              <a:t>: </a:t>
            </a:r>
            <a:r>
              <a:rPr lang="en-US" altLang="zh-CN" sz="1400" dirty="0">
                <a:solidFill>
                  <a:srgbClr val="008000"/>
                </a:solidFill>
                <a:latin typeface="Arial"/>
                <a:cs typeface="Arial"/>
              </a:rPr>
              <a:t>YES</a:t>
            </a:r>
            <a:endParaRPr lang="en-US" sz="1400" dirty="0">
              <a:solidFill>
                <a:srgbClr val="008000"/>
              </a:solidFill>
              <a:latin typeface="Arial"/>
              <a:cs typeface="Arial"/>
            </a:endParaRPr>
          </a:p>
        </p:txBody>
      </p:sp>
      <p:sp>
        <p:nvSpPr>
          <p:cNvPr id="64" name="Rectangle 63"/>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1</a:t>
            </a:r>
            <a:endParaRPr lang="en-US" sz="1600" dirty="0">
              <a:solidFill>
                <a:srgbClr val="0000FF"/>
              </a:solidFill>
              <a:latin typeface="Arial"/>
              <a:cs typeface="Arial"/>
            </a:endParaRPr>
          </a:p>
        </p:txBody>
      </p:sp>
      <p:sp>
        <p:nvSpPr>
          <p:cNvPr id="65" name="Rectangle 64"/>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2</a:t>
            </a:r>
            <a:endParaRPr lang="en-US" sz="1600" dirty="0">
              <a:solidFill>
                <a:srgbClr val="0000FF"/>
              </a:solidFill>
              <a:latin typeface="Arial"/>
              <a:cs typeface="Arial"/>
            </a:endParaRPr>
          </a:p>
        </p:txBody>
      </p:sp>
      <p:sp>
        <p:nvSpPr>
          <p:cNvPr id="66" name="Rectangle 65"/>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3</a:t>
            </a:r>
            <a:endParaRPr lang="en-US" sz="1600" dirty="0">
              <a:solidFill>
                <a:srgbClr val="0000FF"/>
              </a:solidFill>
              <a:latin typeface="Arial"/>
              <a:cs typeface="Arial"/>
            </a:endParaRPr>
          </a:p>
        </p:txBody>
      </p:sp>
      <p:sp>
        <p:nvSpPr>
          <p:cNvPr id="67" name="Rectangle 66"/>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4</a:t>
            </a:r>
            <a:endParaRPr lang="en-US" sz="1600" dirty="0">
              <a:solidFill>
                <a:srgbClr val="0000FF"/>
              </a:solidFill>
              <a:latin typeface="Arial"/>
              <a:cs typeface="Arial"/>
            </a:endParaRPr>
          </a:p>
        </p:txBody>
      </p:sp>
      <p:sp>
        <p:nvSpPr>
          <p:cNvPr id="68" name="Rectangle 67"/>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5</a:t>
            </a:r>
            <a:endParaRPr lang="en-US" sz="1600" dirty="0">
              <a:solidFill>
                <a:srgbClr val="0000FF"/>
              </a:solidFill>
              <a:latin typeface="Arial"/>
              <a:cs typeface="Arial"/>
            </a:endParaRPr>
          </a:p>
        </p:txBody>
      </p:sp>
      <p:sp>
        <p:nvSpPr>
          <p:cNvPr id="69" name="Rectangle 68"/>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6</a:t>
            </a:r>
            <a:endParaRPr lang="en-US" sz="1600" dirty="0">
              <a:solidFill>
                <a:srgbClr val="0000FF"/>
              </a:solidFill>
              <a:latin typeface="Arial"/>
              <a:cs typeface="Arial"/>
            </a:endParaRPr>
          </a:p>
        </p:txBody>
      </p:sp>
      <p:sp>
        <p:nvSpPr>
          <p:cNvPr id="70" name="Rectangle 69"/>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‘h’</a:t>
            </a:r>
          </a:p>
        </p:txBody>
      </p:sp>
      <p:sp>
        <p:nvSpPr>
          <p:cNvPr id="71" name="Rectangle 70"/>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a</a:t>
            </a:r>
            <a:r>
              <a:rPr lang="en-US" sz="1600" dirty="0">
                <a:solidFill>
                  <a:srgbClr val="0000FF"/>
                </a:solidFill>
                <a:latin typeface="Arial"/>
                <a:cs typeface="Arial"/>
              </a:rPr>
              <a:t>’</a:t>
            </a:r>
          </a:p>
        </p:txBody>
      </p:sp>
      <p:sp>
        <p:nvSpPr>
          <p:cNvPr id="72" name="Rectangle 71"/>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3" name="Rectangle 72"/>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4" name="Rectangle 73"/>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y</a:t>
            </a:r>
            <a:r>
              <a:rPr lang="en-US" sz="1600" dirty="0">
                <a:solidFill>
                  <a:srgbClr val="0000FF"/>
                </a:solidFill>
                <a:latin typeface="Arial"/>
                <a:cs typeface="Arial"/>
              </a:rPr>
              <a:t>’</a:t>
            </a:r>
          </a:p>
        </p:txBody>
      </p:sp>
      <p:sp>
        <p:nvSpPr>
          <p:cNvPr id="75" name="Rounded Rectangle 74"/>
          <p:cNvSpPr/>
          <p:nvPr/>
        </p:nvSpPr>
        <p:spPr>
          <a:xfrm>
            <a:off x="781110" y="1969499"/>
            <a:ext cx="4033204"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6" name="Rounded Rectangle 75"/>
          <p:cNvSpPr/>
          <p:nvPr/>
        </p:nvSpPr>
        <p:spPr>
          <a:xfrm>
            <a:off x="2050405" y="2851238"/>
            <a:ext cx="212313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Rounded Rectangle 76"/>
          <p:cNvSpPr/>
          <p:nvPr/>
        </p:nvSpPr>
        <p:spPr>
          <a:xfrm>
            <a:off x="2050405" y="3297856"/>
            <a:ext cx="191335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8" name="Rounded Rectangle 77"/>
          <p:cNvSpPr/>
          <p:nvPr/>
        </p:nvSpPr>
        <p:spPr>
          <a:xfrm>
            <a:off x="1165616" y="3970892"/>
            <a:ext cx="279814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9" name="TextBox 78"/>
          <p:cNvSpPr txBox="1"/>
          <p:nvPr/>
        </p:nvSpPr>
        <p:spPr>
          <a:xfrm>
            <a:off x="5442064" y="5162498"/>
            <a:ext cx="1537856"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 not change</a:t>
            </a:r>
          </a:p>
        </p:txBody>
      </p:sp>
      <p:sp>
        <p:nvSpPr>
          <p:cNvPr id="3" name="Slide Number Placeholder 5">
            <a:extLst>
              <a:ext uri="{FF2B5EF4-FFF2-40B4-BE49-F238E27FC236}">
                <a16:creationId xmlns:a16="http://schemas.microsoft.com/office/drawing/2014/main" id="{0410CD0F-19E7-62F8-F6CB-9639C0503CC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9</a:t>
            </a:fld>
            <a:endParaRPr lang="en-US"/>
          </a:p>
        </p:txBody>
      </p:sp>
      <p:sp>
        <p:nvSpPr>
          <p:cNvPr id="8" name="TextBox 7">
            <a:extLst>
              <a:ext uri="{FF2B5EF4-FFF2-40B4-BE49-F238E27FC236}">
                <a16:creationId xmlns:a16="http://schemas.microsoft.com/office/drawing/2014/main" id="{C535D21D-63DE-C8E5-F225-DAE1EC655F2F}"/>
              </a:ext>
            </a:extLst>
          </p:cNvPr>
          <p:cNvSpPr txBox="1"/>
          <p:nvPr/>
        </p:nvSpPr>
        <p:spPr>
          <a:xfrm>
            <a:off x="7285488" y="6179628"/>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changed</a:t>
            </a:r>
          </a:p>
        </p:txBody>
      </p:sp>
    </p:spTree>
    <p:extLst>
      <p:ext uri="{BB962C8B-B14F-4D97-AF65-F5344CB8AC3E}">
        <p14:creationId xmlns:p14="http://schemas.microsoft.com/office/powerpoint/2010/main" val="42592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dissolv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dissolv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dissolve">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dissolve">
                                      <p:cBhvr>
                                        <p:cTn id="36" dur="500"/>
                                        <p:tgtEl>
                                          <p:spTgt spid="7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9"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dissolve">
                                      <p:cBhvr>
                                        <p:cTn id="62" dur="500"/>
                                        <p:tgtEl>
                                          <p:spTgt spid="3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dissolve">
                                      <p:cBhvr>
                                        <p:cTn id="65" dur="500"/>
                                        <p:tgtEl>
                                          <p:spTgt spid="3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dissolve">
                                      <p:cBhvr>
                                        <p:cTn id="68" dur="500"/>
                                        <p:tgtEl>
                                          <p:spTgt spid="3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dissolve">
                                      <p:cBhvr>
                                        <p:cTn id="74" dur="500"/>
                                        <p:tgtEl>
                                          <p:spTgt spid="36"/>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dissolve">
                                      <p:cBhvr>
                                        <p:cTn id="80" dur="500"/>
                                        <p:tgtEl>
                                          <p:spTgt spid="1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dissolve">
                                      <p:cBhvr>
                                        <p:cTn id="83" dur="500"/>
                                        <p:tgtEl>
                                          <p:spTgt spid="15"/>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dissolve">
                                      <p:cBhvr>
                                        <p:cTn id="92" dur="500"/>
                                        <p:tgtEl>
                                          <p:spTgt spid="18"/>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dissolve">
                                      <p:cBhvr>
                                        <p:cTn id="103" dur="500"/>
                                        <p:tgtEl>
                                          <p:spTgt spid="4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dissolve">
                                      <p:cBhvr>
                                        <p:cTn id="106" dur="500"/>
                                        <p:tgtEl>
                                          <p:spTgt spid="42"/>
                                        </p:tgtEl>
                                      </p:cBhvr>
                                    </p:animEffect>
                                  </p:childTnLst>
                                </p:cTn>
                              </p:par>
                              <p:par>
                                <p:cTn id="107" presetID="9"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dissolve">
                                      <p:cBhvr>
                                        <p:cTn id="109" dur="500"/>
                                        <p:tgtEl>
                                          <p:spTgt spid="6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dissolve">
                                      <p:cBhvr>
                                        <p:cTn id="112" dur="500"/>
                                        <p:tgtEl>
                                          <p:spTgt spid="4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dissolve">
                                      <p:cBhvr>
                                        <p:cTn id="115" dur="500"/>
                                        <p:tgtEl>
                                          <p:spTgt spid="4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dissolve">
                                      <p:cBhvr>
                                        <p:cTn id="118" dur="500"/>
                                        <p:tgtEl>
                                          <p:spTgt spid="4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dissolve">
                                      <p:cBhvr>
                                        <p:cTn id="121" dur="500"/>
                                        <p:tgtEl>
                                          <p:spTgt spid="5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dissolve">
                                      <p:cBhvr>
                                        <p:cTn id="135" dur="500"/>
                                        <p:tgtEl>
                                          <p:spTgt spid="53"/>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dissolve">
                                      <p:cBhvr>
                                        <p:cTn id="138" dur="500"/>
                                        <p:tgtEl>
                                          <p:spTgt spid="5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dissolve">
                                      <p:cBhvr>
                                        <p:cTn id="144" dur="500"/>
                                        <p:tgtEl>
                                          <p:spTgt spid="6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Effect transition="in" filter="dissolve">
                                      <p:cBhvr>
                                        <p:cTn id="149" dur="500"/>
                                        <p:tgtEl>
                                          <p:spTgt spid="62">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54">
                                            <p:txEl>
                                              <p:pRg st="0" end="0"/>
                                            </p:txEl>
                                          </p:spTgt>
                                        </p:tgtEl>
                                        <p:attrNameLst>
                                          <p:attrName>style.visibility</p:attrName>
                                        </p:attrNameLst>
                                      </p:cBhvr>
                                      <p:to>
                                        <p:strVal val="visible"/>
                                      </p:to>
                                    </p:set>
                                    <p:animEffect transition="in" filter="dissolve">
                                      <p:cBhvr>
                                        <p:cTn id="154" dur="500"/>
                                        <p:tgtEl>
                                          <p:spTgt spid="54">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45">
                                            <p:txEl>
                                              <p:pRg st="0" end="0"/>
                                            </p:txEl>
                                          </p:spTgt>
                                        </p:tgtEl>
                                        <p:attrNameLst>
                                          <p:attrName>style.visibility</p:attrName>
                                        </p:attrNameLst>
                                      </p:cBhvr>
                                      <p:to>
                                        <p:strVal val="visible"/>
                                      </p:to>
                                    </p:set>
                                    <p:animEffect transition="in" filter="dissolve">
                                      <p:cBhvr>
                                        <p:cTn id="159" dur="500"/>
                                        <p:tgtEl>
                                          <p:spTgt spid="4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dissolve">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dissolve">
                                      <p:cBhvr>
                                        <p:cTn id="169" dur="500"/>
                                        <p:tgtEl>
                                          <p:spTgt spid="5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48">
                                            <p:txEl>
                                              <p:pRg st="0" end="0"/>
                                            </p:txEl>
                                          </p:spTgt>
                                        </p:tgtEl>
                                        <p:attrNameLst>
                                          <p:attrName>style.visibility</p:attrName>
                                        </p:attrNameLst>
                                      </p:cBhvr>
                                      <p:to>
                                        <p:strVal val="visible"/>
                                      </p:to>
                                    </p:set>
                                    <p:animEffect transition="in" filter="dissolve">
                                      <p:cBhvr>
                                        <p:cTn id="174" dur="500"/>
                                        <p:tgtEl>
                                          <p:spTgt spid="48">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65"/>
                                        </p:tgtEl>
                                        <p:attrNameLst>
                                          <p:attrName>style.visibility</p:attrName>
                                        </p:attrNameLst>
                                      </p:cBhvr>
                                      <p:to>
                                        <p:strVal val="visible"/>
                                      </p:to>
                                    </p:set>
                                    <p:animEffect transition="in" filter="dissolve">
                                      <p:cBhvr>
                                        <p:cTn id="179" dur="500"/>
                                        <p:tgtEl>
                                          <p:spTgt spid="65"/>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70"/>
                                        </p:tgtEl>
                                        <p:attrNameLst>
                                          <p:attrName>style.visibility</p:attrName>
                                        </p:attrNameLst>
                                      </p:cBhvr>
                                      <p:to>
                                        <p:strVal val="visible"/>
                                      </p:to>
                                    </p:set>
                                    <p:animEffect transition="in" filter="dissolve">
                                      <p:cBhvr>
                                        <p:cTn id="184" dur="500"/>
                                        <p:tgtEl>
                                          <p:spTgt spid="70"/>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49">
                                            <p:txEl>
                                              <p:pRg st="0" end="0"/>
                                            </p:txEl>
                                          </p:spTgt>
                                        </p:tgtEl>
                                        <p:attrNameLst>
                                          <p:attrName>style.visibility</p:attrName>
                                        </p:attrNameLst>
                                      </p:cBhvr>
                                      <p:to>
                                        <p:strVal val="visible"/>
                                      </p:to>
                                    </p:set>
                                    <p:animEffect transition="in" filter="dissolve">
                                      <p:cBhvr>
                                        <p:cTn id="189" dur="500"/>
                                        <p:tgtEl>
                                          <p:spTgt spid="49">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66"/>
                                        </p:tgtEl>
                                        <p:attrNameLst>
                                          <p:attrName>style.visibility</p:attrName>
                                        </p:attrNameLst>
                                      </p:cBhvr>
                                      <p:to>
                                        <p:strVal val="visible"/>
                                      </p:to>
                                    </p:set>
                                    <p:animEffect transition="in" filter="dissolve">
                                      <p:cBhvr>
                                        <p:cTn id="194" dur="500"/>
                                        <p:tgtEl>
                                          <p:spTgt spid="66"/>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71"/>
                                        </p:tgtEl>
                                        <p:attrNameLst>
                                          <p:attrName>style.visibility</p:attrName>
                                        </p:attrNameLst>
                                      </p:cBhvr>
                                      <p:to>
                                        <p:strVal val="visible"/>
                                      </p:to>
                                    </p:set>
                                    <p:animEffect transition="in" filter="dissolve">
                                      <p:cBhvr>
                                        <p:cTn id="199" dur="500"/>
                                        <p:tgtEl>
                                          <p:spTgt spid="7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50">
                                            <p:txEl>
                                              <p:pRg st="0" end="0"/>
                                            </p:txEl>
                                          </p:spTgt>
                                        </p:tgtEl>
                                        <p:attrNameLst>
                                          <p:attrName>style.visibility</p:attrName>
                                        </p:attrNameLst>
                                      </p:cBhvr>
                                      <p:to>
                                        <p:strVal val="visible"/>
                                      </p:to>
                                    </p:set>
                                    <p:animEffect transition="in" filter="dissolve">
                                      <p:cBhvr>
                                        <p:cTn id="204" dur="500"/>
                                        <p:tgtEl>
                                          <p:spTgt spid="50">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dissolve">
                                      <p:cBhvr>
                                        <p:cTn id="209" dur="500"/>
                                        <p:tgtEl>
                                          <p:spTgt spid="6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dissolve">
                                      <p:cBhvr>
                                        <p:cTn id="214" dur="500"/>
                                        <p:tgtEl>
                                          <p:spTgt spid="7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51">
                                            <p:txEl>
                                              <p:pRg st="0" end="0"/>
                                            </p:txEl>
                                          </p:spTgt>
                                        </p:tgtEl>
                                        <p:attrNameLst>
                                          <p:attrName>style.visibility</p:attrName>
                                        </p:attrNameLst>
                                      </p:cBhvr>
                                      <p:to>
                                        <p:strVal val="visible"/>
                                      </p:to>
                                    </p:set>
                                    <p:animEffect transition="in" filter="dissolve">
                                      <p:cBhvr>
                                        <p:cTn id="219" dur="500"/>
                                        <p:tgtEl>
                                          <p:spTgt spid="51">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68"/>
                                        </p:tgtEl>
                                        <p:attrNameLst>
                                          <p:attrName>style.visibility</p:attrName>
                                        </p:attrNameLst>
                                      </p:cBhvr>
                                      <p:to>
                                        <p:strVal val="visible"/>
                                      </p:to>
                                    </p:set>
                                    <p:animEffect transition="in" filter="dissolve">
                                      <p:cBhvr>
                                        <p:cTn id="224" dur="500"/>
                                        <p:tgtEl>
                                          <p:spTgt spid="6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73"/>
                                        </p:tgtEl>
                                        <p:attrNameLst>
                                          <p:attrName>style.visibility</p:attrName>
                                        </p:attrNameLst>
                                      </p:cBhvr>
                                      <p:to>
                                        <p:strVal val="visible"/>
                                      </p:to>
                                    </p:set>
                                    <p:animEffect transition="in" filter="dissolve">
                                      <p:cBhvr>
                                        <p:cTn id="229" dur="500"/>
                                        <p:tgtEl>
                                          <p:spTgt spid="7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8">
                                            <p:txEl>
                                              <p:pRg st="0" end="0"/>
                                            </p:txEl>
                                          </p:spTgt>
                                        </p:tgtEl>
                                        <p:attrNameLst>
                                          <p:attrName>style.visibility</p:attrName>
                                        </p:attrNameLst>
                                      </p:cBhvr>
                                      <p:to>
                                        <p:strVal val="visible"/>
                                      </p:to>
                                    </p:set>
                                    <p:animEffect transition="in" filter="dissolve">
                                      <p:cBhvr>
                                        <p:cTn id="234" dur="500"/>
                                        <p:tgtEl>
                                          <p:spTgt spid="58">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9"/>
                                        </p:tgtEl>
                                        <p:attrNameLst>
                                          <p:attrName>style.visibility</p:attrName>
                                        </p:attrNameLst>
                                      </p:cBhvr>
                                      <p:to>
                                        <p:strVal val="visible"/>
                                      </p:to>
                                    </p:set>
                                    <p:animEffect transition="in" filter="dissolve">
                                      <p:cBhvr>
                                        <p:cTn id="239" dur="500"/>
                                        <p:tgtEl>
                                          <p:spTgt spid="69"/>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74"/>
                                        </p:tgtEl>
                                        <p:attrNameLst>
                                          <p:attrName>style.visibility</p:attrName>
                                        </p:attrNameLst>
                                      </p:cBhvr>
                                      <p:to>
                                        <p:strVal val="visible"/>
                                      </p:to>
                                    </p:set>
                                    <p:animEffect transition="in" filter="dissolve">
                                      <p:cBhvr>
                                        <p:cTn id="244" dur="500"/>
                                        <p:tgtEl>
                                          <p:spTgt spid="74"/>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9">
                                            <p:txEl>
                                              <p:pRg st="0" end="0"/>
                                            </p:txEl>
                                          </p:spTgt>
                                        </p:tgtEl>
                                        <p:attrNameLst>
                                          <p:attrName>style.visibility</p:attrName>
                                        </p:attrNameLst>
                                      </p:cBhvr>
                                      <p:to>
                                        <p:strVal val="visible"/>
                                      </p:to>
                                    </p:set>
                                    <p:animEffect transition="in" filter="dissolve">
                                      <p:cBhvr>
                                        <p:cTn id="249" dur="500"/>
                                        <p:tgtEl>
                                          <p:spTgt spid="59">
                                            <p:txEl>
                                              <p:pRg st="0" end="0"/>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24"/>
                                        </p:tgtEl>
                                        <p:attrNameLst>
                                          <p:attrName>style.visibility</p:attrName>
                                        </p:attrNameLst>
                                      </p:cBhvr>
                                      <p:to>
                                        <p:strVal val="visible"/>
                                      </p:to>
                                    </p:set>
                                    <p:animEffect transition="in" filter="dissolve">
                                      <p:cBhvr>
                                        <p:cTn id="254" dur="500"/>
                                        <p:tgtEl>
                                          <p:spTgt spid="2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63"/>
                                        </p:tgtEl>
                                        <p:attrNameLst>
                                          <p:attrName>style.visibility</p:attrName>
                                        </p:attrNameLst>
                                      </p:cBhvr>
                                      <p:to>
                                        <p:strVal val="visible"/>
                                      </p:to>
                                    </p:set>
                                    <p:animEffect transition="in" filter="dissolve">
                                      <p:cBhvr>
                                        <p:cTn id="259" dur="500"/>
                                        <p:tgtEl>
                                          <p:spTgt spid="6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79"/>
                                        </p:tgtEl>
                                        <p:attrNameLst>
                                          <p:attrName>style.visibility</p:attrName>
                                        </p:attrNameLst>
                                      </p:cBhvr>
                                      <p:to>
                                        <p:strVal val="visible"/>
                                      </p:to>
                                    </p:set>
                                    <p:animEffect transition="in" filter="dissolve">
                                      <p:cBhvr>
                                        <p:cTn id="264" dur="500"/>
                                        <p:tgtEl>
                                          <p:spTgt spid="79"/>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8"/>
                                        </p:tgtEl>
                                        <p:attrNameLst>
                                          <p:attrName>style.visibility</p:attrName>
                                        </p:attrNameLst>
                                      </p:cBhvr>
                                      <p:to>
                                        <p:strVal val="visible"/>
                                      </p:to>
                                    </p:set>
                                    <p:animEffect transition="in" filter="dissolve">
                                      <p:cBhvr>
                                        <p:cTn id="2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animBg="1"/>
      <p:bldP spid="5" grpId="0" animBg="1"/>
      <p:bldP spid="7"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53" grpId="0"/>
      <p:bldP spid="54" grpId="0" animBg="1"/>
      <p:bldP spid="55" grpId="0" animBg="1"/>
      <p:bldP spid="56" grpId="0"/>
      <p:bldP spid="42" grpId="0"/>
      <p:bldP spid="43" grpId="0" animBg="1"/>
      <p:bldP spid="45" grpId="0" animBg="1"/>
      <p:bldP spid="48" grpId="0" animBg="1"/>
      <p:bldP spid="49" grpId="0" animBg="1"/>
      <p:bldP spid="50" grpId="0" animBg="1"/>
      <p:bldP spid="51" grpId="0" animBg="1"/>
      <p:bldP spid="58" grpId="0" animBg="1"/>
      <p:bldP spid="59" grpId="0" animBg="1"/>
      <p:bldP spid="61" grpId="0"/>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21496</TotalTime>
  <Words>7820</Words>
  <Application>Microsoft Office PowerPoint</Application>
  <PresentationFormat>On-screen Show (4:3)</PresentationFormat>
  <Paragraphs>813</Paragraphs>
  <Slides>32</Slides>
  <Notes>14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6" baseType="lpstr">
      <vt:lpstr>__fkGroteskNeue_598ab8</vt:lpstr>
      <vt:lpstr>Courier</vt:lpstr>
      <vt:lpstr>Lato Extended</vt:lpstr>
      <vt:lpstr>Menlo</vt:lpstr>
      <vt:lpstr>Menlo Bold</vt:lpstr>
      <vt:lpstr>var(--font-fk-grotesk)</vt:lpstr>
      <vt:lpstr>Arial</vt:lpstr>
      <vt:lpstr>Calibri</vt:lpstr>
      <vt:lpstr>Consolas</vt:lpstr>
      <vt:lpstr>Helvetica</vt:lpstr>
      <vt:lpstr>Times New Roman</vt:lpstr>
      <vt:lpstr>Wingdings</vt:lpstr>
      <vt:lpstr>Office Theme</vt:lpstr>
      <vt:lpstr>Equation</vt:lpstr>
      <vt:lpstr>Lecture 4 String in Java</vt:lpstr>
      <vt:lpstr>Lecture Goals</vt:lpstr>
      <vt:lpstr>Motivation Example</vt:lpstr>
      <vt:lpstr>Measure the Text Readability by Flesch Score</vt:lpstr>
      <vt:lpstr>String Basics</vt:lpstr>
      <vt:lpstr>String Class’s Built-in Methods</vt:lpstr>
      <vt:lpstr>Count the number of syllables (Contd.)</vt:lpstr>
      <vt:lpstr>Manipulate String with For-each Loop</vt:lpstr>
      <vt:lpstr>Manipulate String with For-each Loop (Contd.)</vt:lpstr>
      <vt:lpstr>Count number of words in a string</vt:lpstr>
      <vt:lpstr>Introduction to Regular Expressions (Regex)</vt:lpstr>
      <vt:lpstr>Wildcards and anchors</vt:lpstr>
      <vt:lpstr>Special characters</vt:lpstr>
      <vt:lpstr>Quantifiers:  * + ? {min,max}</vt:lpstr>
      <vt:lpstr>Character sets</vt:lpstr>
      <vt:lpstr>Character ranges</vt:lpstr>
      <vt:lpstr>Built-in character ranges</vt:lpstr>
      <vt:lpstr>Create More Complicated Regex</vt:lpstr>
      <vt:lpstr>Create More Complicated Regex (Contd.)</vt:lpstr>
      <vt:lpstr>Create More Complicated Regex (Contd.)</vt:lpstr>
      <vt:lpstr>Quiz</vt:lpstr>
      <vt:lpstr>Use Regex to Calculate Flesch Score</vt:lpstr>
      <vt:lpstr>Regex Exercises</vt:lpstr>
      <vt:lpstr>Quiz: IPv4 Address</vt:lpstr>
      <vt:lpstr>Quiz: IPv4 Address</vt:lpstr>
      <vt:lpstr>Quiz: IPv4 Address</vt:lpstr>
      <vt:lpstr>Quiz: time in 24-hour format (HH:MM)</vt:lpstr>
      <vt:lpstr>Quiz: time in 24-hour format (HH:MM)</vt:lpstr>
      <vt:lpstr>Quiz: time in 24-hour format (HH:MM)</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517</cp:revision>
  <dcterms:created xsi:type="dcterms:W3CDTF">2018-08-13T22:58:39Z</dcterms:created>
  <dcterms:modified xsi:type="dcterms:W3CDTF">2025-02-10T16:03:57Z</dcterms:modified>
</cp:coreProperties>
</file>