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1" r:id="rId3"/>
    <p:sldId id="265" r:id="rId4"/>
    <p:sldId id="257" r:id="rId5"/>
    <p:sldId id="264" r:id="rId6"/>
    <p:sldId id="266"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98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2025-01-27</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Recommended book: Algorithms, 4th Edition by Robert Sedgewick and Kevin Wayne.</a:t>
            </a:r>
          </a:p>
          <a:p>
            <a:endParaRPr lang="en-SE" dirty="0"/>
          </a:p>
        </p:txBody>
      </p:sp>
      <p:sp>
        <p:nvSpPr>
          <p:cNvPr id="4" name="Slide Number Placeholder 3"/>
          <p:cNvSpPr>
            <a:spLocks noGrp="1"/>
          </p:cNvSpPr>
          <p:nvPr>
            <p:ph type="sldNum" sz="quarter" idx="5"/>
          </p:nvPr>
        </p:nvSpPr>
        <p:spPr/>
        <p:txBody>
          <a:bodyPr/>
          <a:lstStyle/>
          <a:p>
            <a:fld id="{6AE8CD21-1CCD-4923-99C6-950C27132222}" type="slidenum">
              <a:rPr lang="en-SE" smtClean="0"/>
              <a:t>5</a:t>
            </a:fld>
            <a:endParaRPr lang="en-SE"/>
          </a:p>
        </p:txBody>
      </p:sp>
    </p:spTree>
    <p:extLst>
      <p:ext uri="{BB962C8B-B14F-4D97-AF65-F5344CB8AC3E}">
        <p14:creationId xmlns:p14="http://schemas.microsoft.com/office/powerpoint/2010/main" val="413987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uhofstra.github.io/CSC017Sp2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iscord.gg/QVdyVYU5k7" TargetMode="External"/><Relationship Id="rId2" Type="http://schemas.openxmlformats.org/officeDocument/2006/relationships/hyperlink" Target="https://guhofstra.github.io/CSC017Sp25/" TargetMode="External"/><Relationship Id="rId1" Type="http://schemas.openxmlformats.org/officeDocument/2006/relationships/slideLayout" Target="../slideLayouts/slideLayout2.xml"/><Relationship Id="rId4" Type="http://schemas.openxmlformats.org/officeDocument/2006/relationships/hyperlink" Target="https://docs.google.com/forms/d/1t7zYmU397iGhIUUTKXVFLRDSKs2tPDL4S9WfqMvgHs4/viewform?edit_requested=tru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file:///C:\Users\Gu\Documents\GitHub\CSC017Sp25\Labs\Document.java" TargetMode="External"/><Relationship Id="rId13" Type="http://schemas.openxmlformats.org/officeDocument/2006/relationships/hyperlink" Target="https://www.geeksforgeeks.org/treeset-in-java-with-examples/" TargetMode="External"/><Relationship Id="rId3" Type="http://schemas.openxmlformats.org/officeDocument/2006/relationships/hyperlink" Target="https://code.visualstudio.com/docs/java/java-tutorial" TargetMode="External"/><Relationship Id="rId7" Type="http://schemas.openxmlformats.org/officeDocument/2006/relationships/hyperlink" Target="file:///C:\Users\Gu\Documents\GitHub\CSC017Sp25\Labs\BasicDocument.java" TargetMode="External"/><Relationship Id="rId12" Type="http://schemas.openxmlformats.org/officeDocument/2006/relationships/hyperlink" Target="https://www.geeksforgeeks.org/hashset-in-java/" TargetMode="External"/><Relationship Id="rId2" Type="http://schemas.openxmlformats.org/officeDocument/2006/relationships/hyperlink" Target="file:///C:\Users\Gu\Documents\GitHub\CSC017Sp25\Labs\Lab1%20Warmup%20with%20OOP%20in%20Java.pdf" TargetMode="External"/><Relationship Id="rId1" Type="http://schemas.openxmlformats.org/officeDocument/2006/relationships/slideLayout" Target="../slideLayouts/slideLayout2.xml"/><Relationship Id="rId6" Type="http://schemas.openxmlformats.org/officeDocument/2006/relationships/hyperlink" Target="file:///C:\Users\Gu\Documents\GitHub\CSC017Sp25\Labs\Lab2%20Use%20Flesch%20Score%20to%20measure%20readability.pdf" TargetMode="External"/><Relationship Id="rId11" Type="http://schemas.openxmlformats.org/officeDocument/2006/relationships/hyperlink" Target="file:///C:\Users\Gu\Documents\GitHub\CSC017Sp25\Labs\myStock.java" TargetMode="External"/><Relationship Id="rId5" Type="http://schemas.openxmlformats.org/officeDocument/2006/relationships/hyperlink" Target="https://www.programiz.com/java-programming/online-compiler/" TargetMode="External"/><Relationship Id="rId10" Type="http://schemas.openxmlformats.org/officeDocument/2006/relationships/hyperlink" Target="file:///C:\Users\Gu\Documents\GitHub\CSC017Sp25\Labs\Lab3%20Starter%20code.zip" TargetMode="External"/><Relationship Id="rId4" Type="http://schemas.openxmlformats.org/officeDocument/2006/relationships/hyperlink" Target="https://www.tutorialspoint.com/java-program-for-closest-prime-number" TargetMode="External"/><Relationship Id="rId9" Type="http://schemas.openxmlformats.org/officeDocument/2006/relationships/hyperlink" Target="file:///C:\Users\Gu\Documents\GitHub\CSC017Sp25\Labs\Lab3%20Stock%20Analyzer.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a:t>
            </a:r>
            <a:br>
              <a:rPr lang="en-US" altLang="zh-CN" dirty="0">
                <a:solidFill>
                  <a:schemeClr val="accent1"/>
                </a:solidFill>
              </a:rPr>
            </a:br>
            <a:r>
              <a:rPr lang="en-US" altLang="zh-CN" dirty="0">
                <a:solidFill>
                  <a:schemeClr val="accent1"/>
                </a:solidFill>
              </a:rPr>
              <a:t>CSC</a:t>
            </a:r>
            <a:r>
              <a:rPr lang="zh-CN" altLang="en-US" dirty="0">
                <a:solidFill>
                  <a:schemeClr val="accent1"/>
                </a:solidFill>
              </a:rPr>
              <a:t> </a:t>
            </a:r>
            <a:r>
              <a:rPr lang="en-US" altLang="zh-CN">
                <a:solidFill>
                  <a:schemeClr val="accent1"/>
                </a:solidFill>
              </a:rPr>
              <a:t>017 Course Overview</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a:t>
            </a:r>
          </a:p>
        </p:txBody>
      </p:sp>
      <p:sp>
        <p:nvSpPr>
          <p:cNvPr id="3" name="Content Placeholder 2"/>
          <p:cNvSpPr>
            <a:spLocks noGrp="1"/>
          </p:cNvSpPr>
          <p:nvPr>
            <p:ph idx="1"/>
          </p:nvPr>
        </p:nvSpPr>
        <p:spPr/>
        <p:txBody>
          <a:bodyPr>
            <a:normAutofit lnSpcReduction="10000"/>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a:t>Tue 1:00-3:00 </a:t>
            </a:r>
            <a:r>
              <a:rPr lang="en-US" altLang="zh-CN" dirty="0"/>
              <a:t>pm</a:t>
            </a:r>
          </a:p>
          <a:p>
            <a:pPr>
              <a:lnSpc>
                <a:spcPct val="150000"/>
              </a:lnSpc>
            </a:pPr>
            <a:r>
              <a:rPr lang="en-GB" b="1" dirty="0"/>
              <a:t>Course website: </a:t>
            </a:r>
            <a:r>
              <a:rPr lang="en-GB" dirty="0">
                <a:hlinkClick r:id="rId3"/>
              </a:rPr>
              <a:t>https://guhofstra.github.io/CSC017Sp25/</a:t>
            </a:r>
            <a:r>
              <a:rPr lang="en-GB" dirty="0"/>
              <a:t> </a:t>
            </a:r>
          </a:p>
          <a:p>
            <a:pPr>
              <a:lnSpc>
                <a:spcPct val="150000"/>
              </a:lnSpc>
            </a:pPr>
            <a:r>
              <a:rPr lang="en-GB" dirty="0"/>
              <a:t>3 hours lecture, 1 hour lab</a:t>
            </a:r>
          </a:p>
          <a:p>
            <a:pPr lvl="1">
              <a:lnSpc>
                <a:spcPct val="150000"/>
              </a:lnSpc>
            </a:pPr>
            <a:r>
              <a:rPr lang="en-GB" dirty="0"/>
              <a:t>Lectures: SIC 125 MW 9:40-11:05 AM</a:t>
            </a:r>
          </a:p>
          <a:p>
            <a:pPr lvl="1">
              <a:lnSpc>
                <a:spcPct val="150000"/>
              </a:lnSpc>
            </a:pPr>
            <a:r>
              <a:rPr lang="en-GB" dirty="0"/>
              <a:t>Labs: SIC 206 M 8:30-9:25 AM</a:t>
            </a:r>
          </a:p>
          <a:p>
            <a:pPr>
              <a:lnSpc>
                <a:spcPct val="150000"/>
              </a:lnSpc>
            </a:pPr>
            <a:endParaRPr lang="en-US" sz="2000" dirty="0"/>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DB64-B245-D46D-B4A0-7B8C92A75D16}"/>
              </a:ext>
            </a:extLst>
          </p:cNvPr>
          <p:cNvSpPr>
            <a:spLocks noGrp="1"/>
          </p:cNvSpPr>
          <p:nvPr>
            <p:ph type="title"/>
          </p:nvPr>
        </p:nvSpPr>
        <p:spPr/>
        <p:txBody>
          <a:bodyPr/>
          <a:lstStyle/>
          <a:p>
            <a:r>
              <a:rPr lang="en-GB" dirty="0"/>
              <a:t>Discord Channel and Feedback Form</a:t>
            </a:r>
            <a:endParaRPr lang="en-SE" dirty="0"/>
          </a:p>
        </p:txBody>
      </p:sp>
      <p:sp>
        <p:nvSpPr>
          <p:cNvPr id="3" name="Content Placeholder 2">
            <a:extLst>
              <a:ext uri="{FF2B5EF4-FFF2-40B4-BE49-F238E27FC236}">
                <a16:creationId xmlns:a16="http://schemas.microsoft.com/office/drawing/2014/main" id="{4C753F46-04DC-0E7F-B563-1C508D6328EA}"/>
              </a:ext>
            </a:extLst>
          </p:cNvPr>
          <p:cNvSpPr>
            <a:spLocks noGrp="1"/>
          </p:cNvSpPr>
          <p:nvPr>
            <p:ph idx="1"/>
          </p:nvPr>
        </p:nvSpPr>
        <p:spPr/>
        <p:txBody>
          <a:bodyPr/>
          <a:lstStyle/>
          <a:p>
            <a:r>
              <a:rPr lang="en-GB" dirty="0"/>
              <a:t>On </a:t>
            </a:r>
            <a:r>
              <a:rPr lang="en-GB" dirty="0">
                <a:hlinkClick r:id="rId2"/>
              </a:rPr>
              <a:t>https://guhofstra.github.io/CSC017Sp25/</a:t>
            </a:r>
            <a:r>
              <a:rPr lang="en-GB" dirty="0"/>
              <a:t> </a:t>
            </a:r>
          </a:p>
          <a:p>
            <a:r>
              <a:rPr lang="en-GB" dirty="0"/>
              <a:t>Join the </a:t>
            </a:r>
            <a:r>
              <a:rPr lang="en-GB" dirty="0">
                <a:hlinkClick r:id="rId3"/>
              </a:rPr>
              <a:t>Discord channel</a:t>
            </a:r>
            <a:endParaRPr lang="en-GB" dirty="0"/>
          </a:p>
          <a:p>
            <a:pPr lvl="1"/>
            <a:r>
              <a:rPr lang="en-GB" dirty="0"/>
              <a:t>Used for all announcements and Q&amp;A</a:t>
            </a:r>
          </a:p>
          <a:p>
            <a:r>
              <a:rPr lang="en-GB" dirty="0"/>
              <a:t>Use the </a:t>
            </a:r>
            <a:r>
              <a:rPr lang="en-GB" dirty="0">
                <a:hlinkClick r:id="rId4"/>
              </a:rPr>
              <a:t>anonymous feedback form </a:t>
            </a:r>
            <a:r>
              <a:rPr lang="en-GB" dirty="0"/>
              <a:t>anytime to provide your comments and suggestions for me.</a:t>
            </a:r>
          </a:p>
          <a:p>
            <a:endParaRPr lang="en-SE" dirty="0"/>
          </a:p>
        </p:txBody>
      </p:sp>
    </p:spTree>
    <p:extLst>
      <p:ext uri="{BB962C8B-B14F-4D97-AF65-F5344CB8AC3E}">
        <p14:creationId xmlns:p14="http://schemas.microsoft.com/office/powerpoint/2010/main" val="17865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(Tentative)</a:t>
            </a:r>
          </a:p>
        </p:txBody>
      </p:sp>
      <p:graphicFrame>
        <p:nvGraphicFramePr>
          <p:cNvPr id="4" name="Table 3">
            <a:extLst>
              <a:ext uri="{FF2B5EF4-FFF2-40B4-BE49-F238E27FC236}">
                <a16:creationId xmlns:a16="http://schemas.microsoft.com/office/drawing/2014/main" id="{3E111B0B-D690-0243-B199-98FE2B5D5B78}"/>
              </a:ext>
            </a:extLst>
          </p:cNvPr>
          <p:cNvGraphicFramePr>
            <a:graphicFrameLocks noGrp="1"/>
          </p:cNvGraphicFramePr>
          <p:nvPr>
            <p:extLst>
              <p:ext uri="{D42A27DB-BD31-4B8C-83A1-F6EECF244321}">
                <p14:modId xmlns:p14="http://schemas.microsoft.com/office/powerpoint/2010/main" val="1653441510"/>
              </p:ext>
            </p:extLst>
          </p:nvPr>
        </p:nvGraphicFramePr>
        <p:xfrm>
          <a:off x="696118" y="1301221"/>
          <a:ext cx="7990682" cy="4570652"/>
        </p:xfrm>
        <a:graphic>
          <a:graphicData uri="http://schemas.openxmlformats.org/drawingml/2006/table">
            <a:tbl>
              <a:tblPr>
                <a:tableStyleId>{BC89EF96-8CEA-46FF-86C4-4CE0E7609802}</a:tableStyleId>
              </a:tblPr>
              <a:tblGrid>
                <a:gridCol w="1603527">
                  <a:extLst>
                    <a:ext uri="{9D8B030D-6E8A-4147-A177-3AD203B41FA5}">
                      <a16:colId xmlns:a16="http://schemas.microsoft.com/office/drawing/2014/main" val="2449184693"/>
                    </a:ext>
                  </a:extLst>
                </a:gridCol>
                <a:gridCol w="6387155">
                  <a:extLst>
                    <a:ext uri="{9D8B030D-6E8A-4147-A177-3AD203B41FA5}">
                      <a16:colId xmlns:a16="http://schemas.microsoft.com/office/drawing/2014/main" val="2201097571"/>
                    </a:ext>
                  </a:extLst>
                </a:gridCol>
              </a:tblGrid>
              <a:tr h="414263">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Week</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Topic</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28743107"/>
                  </a:ext>
                </a:extLst>
              </a:tr>
              <a:tr h="364552">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Introduction to Java Platform </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997788695"/>
                  </a:ext>
                </a:extLst>
              </a:tr>
              <a:tr h="364552">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2, 3</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Classes and Objects in Java, Inheritance and Polymorphism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4039016766"/>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4, 5</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Java String, Regular Expression, Algorithm Performance Analysis (Big-O)</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176377331"/>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6, 7</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ADT, Generic Class in Java, Exception, Junit Test, Linked lists vs. Arrays</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3389168271"/>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8</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Hash Table: Linear Probing vs. Separate Chaining, Hashcode Implementation</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3325022233"/>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9, 10</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Balanced Search Trees: 2-3 Tree, Red-Black Tree, B+ Tree</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583546567"/>
                  </a:ext>
                </a:extLst>
              </a:tr>
              <a:tr h="62747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11, 12</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Basic Graph Algorithms: Depth-first Search vs. Breadth-first Search, Connected Components, Topological Order</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2051373690"/>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13</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Minimum Spanning Trees: Kruskal’s Algorithm vs. Prim’s Algorithm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2574166412"/>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14</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Shortest Paths: Dijkstra’s Algorithm, Bellman-Ford-Moore Algorithm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903557966"/>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15</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Sorting Algorithms: Heapsort, Quicksort, </a:t>
                      </a:r>
                      <a:r>
                        <a:rPr lang="en-US" sz="1600" b="0" u="none" strike="noStrike" dirty="0" err="1">
                          <a:solidFill>
                            <a:srgbClr val="000000"/>
                          </a:solidFill>
                          <a:effectLst/>
                          <a:latin typeface="Times New Roman" panose="02020603050405020304" pitchFamily="18" charset="0"/>
                          <a:cs typeface="Times New Roman" panose="02020603050405020304" pitchFamily="18" charset="0"/>
                        </a:rPr>
                        <a:t>Mergesort</a:t>
                      </a:r>
                      <a:r>
                        <a:rPr lang="en-US" sz="1600" b="0" u="none" strike="noStrike" dirty="0">
                          <a:solidFill>
                            <a:srgbClr val="000000"/>
                          </a:solidFill>
                          <a:effectLst/>
                          <a:latin typeface="Times New Roman" panose="02020603050405020304" pitchFamily="18" charset="0"/>
                          <a:cs typeface="Times New Roman" panose="02020603050405020304" pitchFamily="18" charset="0"/>
                        </a:rPr>
                        <a:t>, and Radix Sort</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656447590"/>
                  </a:ext>
                </a:extLst>
              </a:tr>
            </a:tbl>
          </a:graphicData>
        </a:graphic>
      </p:graphicFrame>
      <p:sp>
        <p:nvSpPr>
          <p:cNvPr id="5" name="Rectangle 1">
            <a:extLst>
              <a:ext uri="{FF2B5EF4-FFF2-40B4-BE49-F238E27FC236}">
                <a16:creationId xmlns:a16="http://schemas.microsoft.com/office/drawing/2014/main" id="{DA9AE78A-76E4-C94F-8F7A-B3F3F58EAC75}"/>
              </a:ext>
            </a:extLst>
          </p:cNvPr>
          <p:cNvSpPr>
            <a:spLocks noChangeArrowheads="1"/>
          </p:cNvSpPr>
          <p:nvPr/>
        </p:nvSpPr>
        <p:spPr bwMode="auto">
          <a:xfrm>
            <a:off x="875771" y="16107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604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a:t>
            </a:r>
          </a:p>
          <a:p>
            <a:pPr fontAlgn="base">
              <a:lnSpc>
                <a:spcPct val="130000"/>
              </a:lnSpc>
            </a:pPr>
            <a:r>
              <a:rPr lang="en-US" dirty="0"/>
              <a:t>Course contents are selected from different books and the Internet</a:t>
            </a:r>
            <a:r>
              <a:rPr lang="zh-CN" altLang="en-US" dirty="0"/>
              <a:t> </a:t>
            </a:r>
            <a:r>
              <a:rPr lang="en-US" dirty="0"/>
              <a:t>including tutorials, open courses, official documents, programming learning platforms, etc.</a:t>
            </a:r>
          </a:p>
        </p:txBody>
      </p:sp>
    </p:spTree>
    <p:extLst>
      <p:ext uri="{BB962C8B-B14F-4D97-AF65-F5344CB8AC3E}">
        <p14:creationId xmlns:p14="http://schemas.microsoft.com/office/powerpoint/2010/main" val="5212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503-556C-2336-E1F2-3FF989A94FC6}"/>
              </a:ext>
            </a:extLst>
          </p:cNvPr>
          <p:cNvSpPr>
            <a:spLocks noGrp="1"/>
          </p:cNvSpPr>
          <p:nvPr>
            <p:ph type="title"/>
          </p:nvPr>
        </p:nvSpPr>
        <p:spPr/>
        <p:txBody>
          <a:bodyPr/>
          <a:lstStyle/>
          <a:p>
            <a:r>
              <a:rPr lang="en-US" dirty="0"/>
              <a:t>Lab Assignments</a:t>
            </a:r>
            <a:endParaRPr lang="en-SE" dirty="0"/>
          </a:p>
        </p:txBody>
      </p:sp>
      <p:sp>
        <p:nvSpPr>
          <p:cNvPr id="3" name="Content Placeholder 2">
            <a:extLst>
              <a:ext uri="{FF2B5EF4-FFF2-40B4-BE49-F238E27FC236}">
                <a16:creationId xmlns:a16="http://schemas.microsoft.com/office/drawing/2014/main" id="{73B5D58E-C189-E68D-1A4E-DF494F94B82C}"/>
              </a:ext>
            </a:extLst>
          </p:cNvPr>
          <p:cNvSpPr>
            <a:spLocks noGrp="1"/>
          </p:cNvSpPr>
          <p:nvPr>
            <p:ph idx="1"/>
          </p:nvPr>
        </p:nvSpPr>
        <p:spPr>
          <a:xfrm>
            <a:off x="545690" y="1268114"/>
            <a:ext cx="8229600" cy="4525963"/>
          </a:xfrm>
        </p:spPr>
        <p:txBody>
          <a:bodyPr/>
          <a:lstStyle/>
          <a:p>
            <a:r>
              <a:rPr lang="en-US" dirty="0"/>
              <a:t>Three lab assignments</a:t>
            </a:r>
          </a:p>
          <a:p>
            <a:pPr lvl="1"/>
            <a:r>
              <a:rPr lang="en-US" dirty="0"/>
              <a:t>Please sign up on Canvas to form groups of 1-3 each</a:t>
            </a:r>
          </a:p>
          <a:p>
            <a:pPr lvl="1"/>
            <a:r>
              <a:rPr lang="en-US" dirty="0"/>
              <a:t>Due dates are tentative</a:t>
            </a:r>
          </a:p>
          <a:p>
            <a:r>
              <a:rPr lang="en-US"/>
              <a:t>Lab section </a:t>
            </a:r>
            <a:r>
              <a:rPr lang="en-US" dirty="0"/>
              <a:t>attendance is optional</a:t>
            </a:r>
          </a:p>
          <a:p>
            <a:pPr lvl="1"/>
            <a:r>
              <a:rPr lang="en-US" dirty="0"/>
              <a:t>You may work on your laptops without coming to the lab section, but the tutor will be available in Lab SIC 206 to help you.</a:t>
            </a:r>
          </a:p>
          <a:p>
            <a:endParaRPr lang="en-SE" dirty="0"/>
          </a:p>
        </p:txBody>
      </p:sp>
      <p:graphicFrame>
        <p:nvGraphicFramePr>
          <p:cNvPr id="4" name="Table 3">
            <a:extLst>
              <a:ext uri="{FF2B5EF4-FFF2-40B4-BE49-F238E27FC236}">
                <a16:creationId xmlns:a16="http://schemas.microsoft.com/office/drawing/2014/main" id="{6342C1A8-A35E-76D6-C1AB-746D24DD3B0C}"/>
              </a:ext>
            </a:extLst>
          </p:cNvPr>
          <p:cNvGraphicFramePr>
            <a:graphicFrameLocks noGrp="1"/>
          </p:cNvGraphicFramePr>
          <p:nvPr>
            <p:extLst>
              <p:ext uri="{D42A27DB-BD31-4B8C-83A1-F6EECF244321}">
                <p14:modId xmlns:p14="http://schemas.microsoft.com/office/powerpoint/2010/main" val="3538332552"/>
              </p:ext>
            </p:extLst>
          </p:nvPr>
        </p:nvGraphicFramePr>
        <p:xfrm>
          <a:off x="457200" y="3663353"/>
          <a:ext cx="8229600" cy="3124200"/>
        </p:xfrm>
        <a:graphic>
          <a:graphicData uri="http://schemas.openxmlformats.org/drawingml/2006/table">
            <a:tbl>
              <a:tblPr firstRow="1" firstCol="1" bandRow="1">
                <a:tableStyleId>{5C22544A-7EE6-4342-B048-85BDC9FD1C3A}</a:tableStyleId>
              </a:tblPr>
              <a:tblGrid>
                <a:gridCol w="854232">
                  <a:extLst>
                    <a:ext uri="{9D8B030D-6E8A-4147-A177-3AD203B41FA5}">
                      <a16:colId xmlns:a16="http://schemas.microsoft.com/office/drawing/2014/main" val="2851607862"/>
                    </a:ext>
                  </a:extLst>
                </a:gridCol>
                <a:gridCol w="5329489">
                  <a:extLst>
                    <a:ext uri="{9D8B030D-6E8A-4147-A177-3AD203B41FA5}">
                      <a16:colId xmlns:a16="http://schemas.microsoft.com/office/drawing/2014/main" val="3606481119"/>
                    </a:ext>
                  </a:extLst>
                </a:gridCol>
                <a:gridCol w="2045879">
                  <a:extLst>
                    <a:ext uri="{9D8B030D-6E8A-4147-A177-3AD203B41FA5}">
                      <a16:colId xmlns:a16="http://schemas.microsoft.com/office/drawing/2014/main" val="326459457"/>
                    </a:ext>
                  </a:extLst>
                </a:gridCol>
              </a:tblGrid>
              <a:tr h="627950">
                <a:tc>
                  <a:txBody>
                    <a:bodyPr/>
                    <a:lstStyle/>
                    <a:p>
                      <a:r>
                        <a:rPr lang="en-US" sz="1800">
                          <a:effectLst/>
                        </a:rPr>
                        <a:t>Assign</a:t>
                      </a:r>
                      <a:endParaRPr lang="en-SE" sz="1800">
                        <a:effectLst/>
                      </a:endParaRPr>
                    </a:p>
                    <a:p>
                      <a:r>
                        <a:rPr lang="en-US" sz="1800">
                          <a:effectLst/>
                        </a:rPr>
                        <a:t>Date</a:t>
                      </a:r>
                      <a:endParaRPr lang="en-SE" sz="1800">
                        <a:effectLst/>
                        <a:latin typeface="Times New Roman" panose="02020603050405020304" pitchFamily="18" charset="0"/>
                        <a:ea typeface="Times New Roman" panose="02020603050405020304" pitchFamily="18" charset="0"/>
                      </a:endParaRPr>
                    </a:p>
                  </a:txBody>
                  <a:tcPr marL="47625" marR="47625" marT="47625" marB="47625"/>
                </a:tc>
                <a:tc>
                  <a:txBody>
                    <a:bodyPr/>
                    <a:lstStyle/>
                    <a:p>
                      <a:r>
                        <a:rPr lang="en-US" sz="1800" dirty="0">
                          <a:effectLst/>
                        </a:rPr>
                        <a:t>Assignment</a:t>
                      </a:r>
                      <a:endParaRPr lang="en-SE" sz="1800" dirty="0">
                        <a:effectLst/>
                        <a:latin typeface="Times New Roman" panose="02020603050405020304" pitchFamily="18" charset="0"/>
                        <a:ea typeface="Times New Roman" panose="02020603050405020304" pitchFamily="18" charset="0"/>
                      </a:endParaRPr>
                    </a:p>
                  </a:txBody>
                  <a:tcPr marL="47625" marR="47625" marT="47625" marB="47625"/>
                </a:tc>
                <a:tc>
                  <a:txBody>
                    <a:bodyPr/>
                    <a:lstStyle/>
                    <a:p>
                      <a:r>
                        <a:rPr lang="en-US" sz="1800">
                          <a:effectLst/>
                        </a:rPr>
                        <a:t>Due Date</a:t>
                      </a:r>
                      <a:endParaRPr lang="en-SE" sz="1800">
                        <a:effectLst/>
                        <a:latin typeface="Times New Roman" panose="02020603050405020304" pitchFamily="18" charset="0"/>
                        <a:ea typeface="Times New Roman" panose="02020603050405020304" pitchFamily="18" charset="0"/>
                      </a:endParaRPr>
                    </a:p>
                  </a:txBody>
                  <a:tcPr marL="47625" marR="47625" marT="47625" marB="47625"/>
                </a:tc>
                <a:extLst>
                  <a:ext uri="{0D108BD9-81ED-4DB2-BD59-A6C34878D82A}">
                    <a16:rowId xmlns:a16="http://schemas.microsoft.com/office/drawing/2014/main" val="2834346827"/>
                  </a:ext>
                </a:extLst>
              </a:tr>
              <a:tr h="1163008">
                <a:tc>
                  <a:txBody>
                    <a:bodyPr/>
                    <a:lstStyle/>
                    <a:p>
                      <a:r>
                        <a:rPr lang="en-US" sz="1800">
                          <a:effectLst/>
                        </a:rPr>
                        <a:t>W1</a:t>
                      </a:r>
                      <a:endParaRPr lang="en-SE" sz="1800">
                        <a:effectLst/>
                        <a:latin typeface="Times New Roman" panose="02020603050405020304" pitchFamily="18" charset="0"/>
                        <a:ea typeface="Times New Roman" panose="02020603050405020304" pitchFamily="18" charset="0"/>
                      </a:endParaRPr>
                    </a:p>
                  </a:txBody>
                  <a:tcPr marL="47625" marR="47625" marT="47625" marB="47625"/>
                </a:tc>
                <a:tc>
                  <a:txBody>
                    <a:bodyPr/>
                    <a:lstStyle/>
                    <a:p>
                      <a:r>
                        <a:rPr lang="en-US" sz="1800" u="sng" dirty="0">
                          <a:effectLst/>
                          <a:hlinkClick r:id="rId2" action="ppaction://hlinkfile"/>
                        </a:rPr>
                        <a:t>Lab1 Warmup with OOP in Java</a:t>
                      </a:r>
                      <a:endParaRPr lang="en-SE" sz="1800" dirty="0">
                        <a:effectLst/>
                      </a:endParaRPr>
                    </a:p>
                    <a:p>
                      <a:r>
                        <a:rPr lang="en-US" sz="1800" dirty="0">
                          <a:effectLst/>
                        </a:rPr>
                        <a:t>Useful links: </a:t>
                      </a:r>
                      <a:r>
                        <a:rPr lang="en-US" sz="1800" u="sng" dirty="0">
                          <a:effectLst/>
                          <a:hlinkClick r:id="rId3"/>
                        </a:rPr>
                        <a:t>Getting Started with Java in VS Code</a:t>
                      </a:r>
                      <a:r>
                        <a:rPr lang="en-US" sz="1800" dirty="0">
                          <a:effectLst/>
                        </a:rPr>
                        <a:t>, </a:t>
                      </a:r>
                      <a:r>
                        <a:rPr lang="en-SE" sz="1800" u="sng" dirty="0">
                          <a:effectLst/>
                          <a:hlinkClick r:id="rId4"/>
                        </a:rPr>
                        <a:t>Java Program for Closest Prime Number</a:t>
                      </a:r>
                      <a:r>
                        <a:rPr lang="en-SE" sz="1800" dirty="0">
                          <a:effectLst/>
                        </a:rPr>
                        <a:t>, </a:t>
                      </a:r>
                      <a:r>
                        <a:rPr lang="en-SE" sz="1800" u="sng" dirty="0" err="1">
                          <a:effectLst/>
                          <a:hlinkClick r:id="rId5"/>
                        </a:rPr>
                        <a:t>Programiz</a:t>
                      </a:r>
                      <a:r>
                        <a:rPr lang="en-SE" sz="1800" u="sng" dirty="0">
                          <a:effectLst/>
                          <a:hlinkClick r:id="rId5"/>
                        </a:rPr>
                        <a:t> online Java compiler</a:t>
                      </a:r>
                      <a:endParaRPr lang="en-SE" sz="1800" dirty="0">
                        <a:effectLst/>
                        <a:latin typeface="Times New Roman" panose="02020603050405020304" pitchFamily="18" charset="0"/>
                        <a:ea typeface="Times New Roman" panose="02020603050405020304" pitchFamily="18" charset="0"/>
                      </a:endParaRPr>
                    </a:p>
                  </a:txBody>
                  <a:tcPr marL="47625" marR="47625" marT="47625" marB="47625"/>
                </a:tc>
                <a:tc>
                  <a:txBody>
                    <a:bodyPr/>
                    <a:lstStyle/>
                    <a:p>
                      <a:r>
                        <a:rPr lang="en-US" sz="1800">
                          <a:effectLst/>
                        </a:rPr>
                        <a:t>Fri, 02/28</a:t>
                      </a:r>
                      <a:endParaRPr lang="en-SE" sz="1800">
                        <a:effectLst/>
                        <a:latin typeface="Times New Roman" panose="02020603050405020304" pitchFamily="18" charset="0"/>
                        <a:ea typeface="Times New Roman" panose="02020603050405020304" pitchFamily="18" charset="0"/>
                      </a:endParaRPr>
                    </a:p>
                  </a:txBody>
                  <a:tcPr marL="47625" marR="47625" marT="47625" marB="47625"/>
                </a:tc>
                <a:extLst>
                  <a:ext uri="{0D108BD9-81ED-4DB2-BD59-A6C34878D82A}">
                    <a16:rowId xmlns:a16="http://schemas.microsoft.com/office/drawing/2014/main" val="2974425638"/>
                  </a:ext>
                </a:extLst>
              </a:tr>
              <a:tr h="627950">
                <a:tc>
                  <a:txBody>
                    <a:bodyPr/>
                    <a:lstStyle/>
                    <a:p>
                      <a:r>
                        <a:rPr lang="en-US" sz="1800">
                          <a:effectLst/>
                        </a:rPr>
                        <a:t>W4</a:t>
                      </a:r>
                      <a:endParaRPr lang="en-SE" sz="1800">
                        <a:effectLst/>
                        <a:latin typeface="Times New Roman" panose="02020603050405020304" pitchFamily="18" charset="0"/>
                        <a:ea typeface="Times New Roman" panose="02020603050405020304" pitchFamily="18" charset="0"/>
                      </a:endParaRPr>
                    </a:p>
                  </a:txBody>
                  <a:tcPr marL="47625" marR="47625" marT="47625" marB="47625"/>
                </a:tc>
                <a:tc>
                  <a:txBody>
                    <a:bodyPr/>
                    <a:lstStyle/>
                    <a:p>
                      <a:r>
                        <a:rPr lang="en-US" sz="1800" u="sng">
                          <a:effectLst/>
                          <a:hlinkClick r:id="rId6" action="ppaction://hlinkfile"/>
                        </a:rPr>
                        <a:t>Lab2 Use Flesch Score to measure readability</a:t>
                      </a:r>
                      <a:r>
                        <a:rPr lang="en-US" sz="1800">
                          <a:effectLst/>
                        </a:rPr>
                        <a:t>, </a:t>
                      </a:r>
                      <a:r>
                        <a:rPr lang="en-US" sz="1800" u="sng">
                          <a:effectLst/>
                          <a:hlinkClick r:id="rId7" action="ppaction://hlinkfile"/>
                        </a:rPr>
                        <a:t>BasicDocument.java</a:t>
                      </a:r>
                      <a:r>
                        <a:rPr lang="en-US" sz="1800">
                          <a:effectLst/>
                        </a:rPr>
                        <a:t>, </a:t>
                      </a:r>
                      <a:r>
                        <a:rPr lang="en-US" sz="1800" u="sng">
                          <a:effectLst/>
                          <a:hlinkClick r:id="rId8" action="ppaction://hlinkfile"/>
                        </a:rPr>
                        <a:t>Document.java</a:t>
                      </a:r>
                      <a:endParaRPr lang="en-SE" sz="1800">
                        <a:effectLst/>
                        <a:latin typeface="Times New Roman" panose="02020603050405020304" pitchFamily="18" charset="0"/>
                        <a:ea typeface="Times New Roman" panose="02020603050405020304" pitchFamily="18" charset="0"/>
                      </a:endParaRPr>
                    </a:p>
                  </a:txBody>
                  <a:tcPr marL="47625" marR="47625" marT="47625" marB="47625"/>
                </a:tc>
                <a:tc>
                  <a:txBody>
                    <a:bodyPr/>
                    <a:lstStyle/>
                    <a:p>
                      <a:r>
                        <a:rPr lang="en-US" sz="1800">
                          <a:effectLst/>
                        </a:rPr>
                        <a:t>Fri, 04/11</a:t>
                      </a:r>
                      <a:endParaRPr lang="en-SE" sz="1800">
                        <a:effectLst/>
                        <a:latin typeface="Times New Roman" panose="02020603050405020304" pitchFamily="18" charset="0"/>
                        <a:ea typeface="Times New Roman" panose="02020603050405020304" pitchFamily="18" charset="0"/>
                      </a:endParaRPr>
                    </a:p>
                  </a:txBody>
                  <a:tcPr marL="47625" marR="47625" marT="47625" marB="47625"/>
                </a:tc>
                <a:extLst>
                  <a:ext uri="{0D108BD9-81ED-4DB2-BD59-A6C34878D82A}">
                    <a16:rowId xmlns:a16="http://schemas.microsoft.com/office/drawing/2014/main" val="886458353"/>
                  </a:ext>
                </a:extLst>
              </a:tr>
              <a:tr h="627950">
                <a:tc>
                  <a:txBody>
                    <a:bodyPr/>
                    <a:lstStyle/>
                    <a:p>
                      <a:r>
                        <a:rPr lang="en-SE" sz="1800">
                          <a:effectLst/>
                        </a:rPr>
                        <a:t>W8</a:t>
                      </a:r>
                      <a:endParaRPr lang="en-SE" sz="1800">
                        <a:effectLst/>
                        <a:latin typeface="Times New Roman" panose="02020603050405020304" pitchFamily="18" charset="0"/>
                        <a:ea typeface="Times New Roman" panose="02020603050405020304" pitchFamily="18" charset="0"/>
                      </a:endParaRPr>
                    </a:p>
                  </a:txBody>
                  <a:tcPr marL="47625" marR="47625" marT="47625" marB="47625"/>
                </a:tc>
                <a:tc>
                  <a:txBody>
                    <a:bodyPr/>
                    <a:lstStyle/>
                    <a:p>
                      <a:r>
                        <a:rPr lang="en-US" sz="1800" u="sng">
                          <a:effectLst/>
                          <a:hlinkClick r:id="rId9" action="ppaction://hlinkfile"/>
                        </a:rPr>
                        <a:t>Lab3 Stock Analyzer</a:t>
                      </a:r>
                      <a:r>
                        <a:rPr lang="en-US" sz="1800">
                          <a:effectLst/>
                        </a:rPr>
                        <a:t>, </a:t>
                      </a:r>
                      <a:r>
                        <a:rPr lang="en-US" sz="1800" u="sng">
                          <a:effectLst/>
                          <a:hlinkClick r:id="rId10" action="ppaction://hlinkfile"/>
                        </a:rPr>
                        <a:t>Lab3 Starter code</a:t>
                      </a:r>
                      <a:r>
                        <a:rPr lang="en-US" sz="1800">
                          <a:effectLst/>
                        </a:rPr>
                        <a:t>, </a:t>
                      </a:r>
                      <a:r>
                        <a:rPr lang="en-US" sz="1800" u="sng">
                          <a:effectLst/>
                          <a:hlinkClick r:id="rId11" action="ppaction://hlinkfile"/>
                        </a:rPr>
                        <a:t>myStock.java</a:t>
                      </a:r>
                      <a:endParaRPr lang="en-SE" sz="1800">
                        <a:effectLst/>
                      </a:endParaRPr>
                    </a:p>
                    <a:p>
                      <a:r>
                        <a:rPr lang="en-US" sz="1800">
                          <a:effectLst/>
                        </a:rPr>
                        <a:t>Refs: </a:t>
                      </a:r>
                      <a:r>
                        <a:rPr lang="en-US" sz="1800" u="sng">
                          <a:effectLst/>
                          <a:hlinkClick r:id="rId12"/>
                        </a:rPr>
                        <a:t>HashSet in Java</a:t>
                      </a:r>
                      <a:r>
                        <a:rPr lang="en-US" sz="1800">
                          <a:effectLst/>
                        </a:rPr>
                        <a:t>, </a:t>
                      </a:r>
                      <a:r>
                        <a:rPr lang="en-US" sz="1800" u="sng">
                          <a:effectLst/>
                          <a:hlinkClick r:id="rId13"/>
                        </a:rPr>
                        <a:t>TreeSet in Java</a:t>
                      </a:r>
                      <a:endParaRPr lang="en-SE" sz="1800">
                        <a:effectLst/>
                        <a:latin typeface="Times New Roman" panose="02020603050405020304" pitchFamily="18" charset="0"/>
                        <a:ea typeface="Times New Roman" panose="02020603050405020304" pitchFamily="18" charset="0"/>
                      </a:endParaRPr>
                    </a:p>
                  </a:txBody>
                  <a:tcPr marL="47625" marR="47625" marT="47625" marB="47625"/>
                </a:tc>
                <a:tc>
                  <a:txBody>
                    <a:bodyPr/>
                    <a:lstStyle/>
                    <a:p>
                      <a:r>
                        <a:rPr lang="en-US" sz="1800" dirty="0">
                          <a:effectLst/>
                        </a:rPr>
                        <a:t>Fri, 05/23</a:t>
                      </a:r>
                      <a:endParaRPr lang="en-SE" sz="1800" dirty="0">
                        <a:effectLst/>
                        <a:latin typeface="Times New Roman" panose="02020603050405020304" pitchFamily="18" charset="0"/>
                        <a:ea typeface="Times New Roman" panose="02020603050405020304" pitchFamily="18" charset="0"/>
                      </a:endParaRPr>
                    </a:p>
                  </a:txBody>
                  <a:tcPr marL="47625" marR="47625" marT="47625" marB="47625"/>
                </a:tc>
                <a:extLst>
                  <a:ext uri="{0D108BD9-81ED-4DB2-BD59-A6C34878D82A}">
                    <a16:rowId xmlns:a16="http://schemas.microsoft.com/office/drawing/2014/main" val="4006649821"/>
                  </a:ext>
                </a:extLst>
              </a:tr>
            </a:tbl>
          </a:graphicData>
        </a:graphic>
      </p:graphicFrame>
    </p:spTree>
    <p:extLst>
      <p:ext uri="{BB962C8B-B14F-4D97-AF65-F5344CB8AC3E}">
        <p14:creationId xmlns:p14="http://schemas.microsoft.com/office/powerpoint/2010/main" val="362327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57200" y="4630994"/>
            <a:ext cx="8229600" cy="2050058"/>
          </a:xfrm>
        </p:spPr>
        <p:txBody>
          <a:bodyPr>
            <a:normAutofit/>
          </a:bodyPr>
          <a:lstStyle/>
          <a:p>
            <a:pPr rtl="0" fontAlgn="base">
              <a:spcBef>
                <a:spcPts val="0"/>
              </a:spcBef>
              <a:spcAft>
                <a:spcPts val="0"/>
              </a:spcAft>
              <a:buFont typeface="Arial" panose="020B0604020202020204" pitchFamily="34" charset="0"/>
              <a:buChar char="•"/>
            </a:pPr>
            <a:r>
              <a:rPr lang="en-US" sz="2000" b="1" i="0" u="none" strike="noStrike" dirty="0">
                <a:solidFill>
                  <a:schemeClr val="accent1"/>
                </a:solidFill>
                <a:effectLst/>
                <a:latin typeface="Times New Roman" panose="02020603050405020304" pitchFamily="18" charset="0"/>
              </a:rPr>
              <a:t>Late Days: </a:t>
            </a:r>
            <a:r>
              <a:rPr lang="en-US" sz="2000" b="0" i="0" u="none" strike="noStrike" dirty="0">
                <a:solidFill>
                  <a:srgbClr val="000000"/>
                </a:solidFill>
                <a:effectLst/>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p:txBody>
      </p:sp>
      <p:sp>
        <p:nvSpPr>
          <p:cNvPr id="4" name="Rectangle 3">
            <a:extLst>
              <a:ext uri="{FF2B5EF4-FFF2-40B4-BE49-F238E27FC236}">
                <a16:creationId xmlns:a16="http://schemas.microsoft.com/office/drawing/2014/main" id="{F4DF00CE-FFB2-0340-90EA-B73DF25FD24B}"/>
              </a:ext>
            </a:extLst>
          </p:cNvPr>
          <p:cNvSpPr txBox="1">
            <a:spLocks noChangeArrowheads="1"/>
          </p:cNvSpPr>
          <p:nvPr/>
        </p:nvSpPr>
        <p:spPr bwMode="auto">
          <a:xfrm>
            <a:off x="76200" y="1324706"/>
            <a:ext cx="8991600" cy="3306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Midterm exam: 30%</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Final exam: 40%</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Three Labs: 30%</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Graded on a curve based on the total marks</a:t>
            </a:r>
          </a:p>
          <a:p>
            <a:pPr lvl="2">
              <a:buFont typeface="Arial" panose="020B0604020202020204" pitchFamily="34" charset="0"/>
              <a:buChar char="•"/>
              <a:tabLst>
                <a:tab pos="2055813" algn="l"/>
                <a:tab pos="2684463" algn="l"/>
              </a:tabLst>
            </a:pPr>
            <a:r>
              <a:rPr lang="en-GB" altLang="x-none" sz="1800" kern="0" dirty="0">
                <a:latin typeface="Times New Roman" panose="02020603050405020304" pitchFamily="18" charset="0"/>
                <a:cs typeface="Times New Roman" panose="02020603050405020304" pitchFamily="18" charset="0"/>
              </a:rPr>
              <a:t>Absolute marks do not matter, but your relative ranking in the class determines your final letter grade</a:t>
            </a:r>
          </a:p>
        </p:txBody>
      </p:sp>
    </p:spTree>
    <p:extLst>
      <p:ext uri="{BB962C8B-B14F-4D97-AF65-F5344CB8AC3E}">
        <p14:creationId xmlns:p14="http://schemas.microsoft.com/office/powerpoint/2010/main" val="377230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2995</TotalTime>
  <Words>553</Words>
  <Application>Microsoft Office PowerPoint</Application>
  <PresentationFormat>On-screen Show (4:3)</PresentationFormat>
  <Paragraphs>75</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Calibri</vt:lpstr>
      <vt:lpstr>Helvetica</vt:lpstr>
      <vt:lpstr>Times New Roman</vt:lpstr>
      <vt:lpstr>Wingdings</vt:lpstr>
      <vt:lpstr>Office Theme</vt:lpstr>
      <vt:lpstr>Lecture 1 CSC 017 Course Overview</vt:lpstr>
      <vt:lpstr>Course Logistics</vt:lpstr>
      <vt:lpstr>Discord Channel and Feedback Form</vt:lpstr>
      <vt:lpstr>Topics (Tentative)</vt:lpstr>
      <vt:lpstr>No Textbook</vt:lpstr>
      <vt:lpstr>Lab Assignments</vt:lpstr>
      <vt:lpstr>Grading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105</cp:revision>
  <dcterms:created xsi:type="dcterms:W3CDTF">2018-08-13T22:58:39Z</dcterms:created>
  <dcterms:modified xsi:type="dcterms:W3CDTF">2025-01-27T14:36:41Z</dcterms:modified>
</cp:coreProperties>
</file>