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5" r:id="rId10"/>
    <p:sldId id="266" r:id="rId11"/>
    <p:sldId id="267" r:id="rId12"/>
    <p:sldId id="272" r:id="rId13"/>
    <p:sldId id="268" r:id="rId14"/>
    <p:sldId id="269" r:id="rId15"/>
    <p:sldId id="271" r:id="rId16"/>
    <p:sldId id="274" r:id="rId17"/>
    <p:sldId id="276" r:id="rId18"/>
    <p:sldId id="278" r:id="rId19"/>
    <p:sldId id="279" r:id="rId20"/>
    <p:sldId id="281" r:id="rId21"/>
    <p:sldId id="282" r:id="rId22"/>
    <p:sldId id="283" r:id="rId23"/>
    <p:sldId id="284" r:id="rId24"/>
    <p:sldId id="285" r:id="rId25"/>
    <p:sldId id="286" r:id="rId26"/>
    <p:sldId id="287" r:id="rId27"/>
    <p:sldId id="289" r:id="rId28"/>
    <p:sldId id="290" r:id="rId29"/>
    <p:sldId id="291" r:id="rId30"/>
    <p:sldId id="29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0008"/>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5"/>
    <p:restoredTop sz="94274" autoAdjust="0"/>
  </p:normalViewPr>
  <p:slideViewPr>
    <p:cSldViewPr snapToGrid="0" snapToObjects="1">
      <p:cViewPr varScale="1">
        <p:scale>
          <a:sx n="78" d="100"/>
          <a:sy n="78" d="100"/>
        </p:scale>
        <p:origin x="1838"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1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B6A-5C8F-F744-8A0D-8E7DD10603DF}" type="datetimeFigureOut">
              <a:rPr lang="en-US" smtClean="0"/>
              <a:t>1/27/2025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E8E-304C-CB4C-88BF-BA1791361AF5}" type="slidenum">
              <a:rPr lang="en-US" smtClean="0"/>
              <a:t>‹#›</a:t>
            </a:fld>
            <a:endParaRPr lang="en-US"/>
          </a:p>
        </p:txBody>
      </p:sp>
    </p:spTree>
    <p:extLst>
      <p:ext uri="{BB962C8B-B14F-4D97-AF65-F5344CB8AC3E}">
        <p14:creationId xmlns:p14="http://schemas.microsoft.com/office/powerpoint/2010/main" val="24605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E8E-304C-CB4C-88BF-BA1791361AF5}" type="slidenum">
              <a:rPr lang="en-US" smtClean="0"/>
              <a:t>27</a:t>
            </a:fld>
            <a:endParaRPr lang="en-US"/>
          </a:p>
        </p:txBody>
      </p:sp>
    </p:spTree>
    <p:extLst>
      <p:ext uri="{BB962C8B-B14F-4D97-AF65-F5344CB8AC3E}">
        <p14:creationId xmlns:p14="http://schemas.microsoft.com/office/powerpoint/2010/main" val="34681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GB" altLang="zh-CN">
                <a:solidFill>
                  <a:schemeClr val="accent1"/>
                </a:solidFill>
              </a:rPr>
              <a:t>1-</a:t>
            </a:r>
            <a:r>
              <a:rPr lang="en-US" altLang="zh-CN">
                <a:solidFill>
                  <a:schemeClr val="accent1"/>
                </a:solidFill>
              </a:rPr>
              <a:t>2</a:t>
            </a:r>
            <a:br>
              <a:rPr lang="en-US" altLang="zh-CN" dirty="0">
                <a:solidFill>
                  <a:schemeClr val="accent1"/>
                </a:solidFill>
              </a:rPr>
            </a:br>
            <a:r>
              <a:rPr lang="en-US" altLang="zh-CN" dirty="0">
                <a:solidFill>
                  <a:schemeClr val="accent1"/>
                </a:solidFill>
              </a:rPr>
              <a:t>Classes</a:t>
            </a:r>
            <a:r>
              <a:rPr lang="zh-CN" altLang="en-US" dirty="0">
                <a:solidFill>
                  <a:schemeClr val="accent1"/>
                </a:solidFill>
              </a:rPr>
              <a:t> </a:t>
            </a:r>
            <a:r>
              <a:rPr lang="en-US" altLang="zh-CN" dirty="0">
                <a:solidFill>
                  <a:schemeClr val="accent1"/>
                </a:solidFill>
              </a:rPr>
              <a:t>and</a:t>
            </a:r>
            <a:r>
              <a:rPr lang="zh-CN" altLang="en-US" dirty="0">
                <a:solidFill>
                  <a:schemeClr val="accent1"/>
                </a:solidFill>
              </a:rPr>
              <a:t> </a:t>
            </a:r>
            <a:r>
              <a:rPr lang="en-US" altLang="zh-CN" dirty="0">
                <a:solidFill>
                  <a:schemeClr val="accent1"/>
                </a:solidFill>
              </a:rPr>
              <a:t>Objects</a:t>
            </a:r>
            <a:r>
              <a:rPr lang="zh-CN" altLang="en-US" dirty="0">
                <a:solidFill>
                  <a:schemeClr val="accent1"/>
                </a:solidFill>
              </a:rPr>
              <a:t> </a:t>
            </a:r>
            <a:r>
              <a:rPr lang="en-US" altLang="zh-CN" dirty="0">
                <a:solidFill>
                  <a:schemeClr val="accent1"/>
                </a:solidFill>
              </a:rPr>
              <a:t>in</a:t>
            </a:r>
            <a:r>
              <a:rPr lang="zh-CN" altLang="en-US" dirty="0">
                <a:solidFill>
                  <a:schemeClr val="accent1"/>
                </a:solidFill>
              </a:rPr>
              <a:t> </a:t>
            </a:r>
            <a:r>
              <a:rPr lang="en-US" altLang="zh-CN" dirty="0">
                <a:solidFill>
                  <a:schemeClr val="accent1"/>
                </a:solidFill>
              </a:rPr>
              <a:t>Java</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833879" y="5214419"/>
            <a:ext cx="2790780" cy="84666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481115" y="3109532"/>
            <a:ext cx="1382889" cy="31860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726228" y="2770868"/>
            <a:ext cx="1300297" cy="316532"/>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Creating and Using Objects</a:t>
            </a:r>
          </a:p>
        </p:txBody>
      </p:sp>
      <p:sp>
        <p:nvSpPr>
          <p:cNvPr id="4" name="Rectangle 3"/>
          <p:cNvSpPr/>
          <p:nvPr/>
        </p:nvSpPr>
        <p:spPr>
          <a:xfrm>
            <a:off x="348074" y="1396911"/>
            <a:ext cx="7569010" cy="3074689"/>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LocationTester</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static</a:t>
            </a:r>
            <a:r>
              <a:rPr lang="en-US" b="1" dirty="0">
                <a:solidFill>
                  <a:srgbClr val="000000"/>
                </a:solidFill>
                <a:latin typeface="Menlo"/>
              </a:rPr>
              <a:t> </a:t>
            </a:r>
            <a:r>
              <a:rPr lang="en-US" b="1" dirty="0">
                <a:solidFill>
                  <a:srgbClr val="7F0055"/>
                </a:solidFill>
                <a:latin typeface="Menlo"/>
              </a:rPr>
              <a:t>void</a:t>
            </a:r>
            <a:r>
              <a:rPr lang="en-US" b="1" dirty="0">
                <a:solidFill>
                  <a:srgbClr val="000000"/>
                </a:solidFill>
                <a:latin typeface="Menlo"/>
              </a:rPr>
              <a:t> main(String[] </a:t>
            </a:r>
            <a:r>
              <a:rPr lang="en-US" b="1" dirty="0">
                <a:solidFill>
                  <a:srgbClr val="6A3E3E"/>
                </a:solidFill>
                <a:latin typeface="Menlo"/>
              </a:rPr>
              <a:t>args</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Location </a:t>
            </a:r>
            <a:r>
              <a:rPr lang="en-US" dirty="0">
                <a:solidFill>
                  <a:srgbClr val="6A3E3E"/>
                </a:solidFill>
                <a:latin typeface="Menlo"/>
              </a:rPr>
              <a:t>hof</a:t>
            </a:r>
            <a:r>
              <a:rPr lang="en-US" dirty="0">
                <a:solidFill>
                  <a:srgbClr val="000000"/>
                </a:solidFill>
                <a:latin typeface="Menlo"/>
              </a:rPr>
              <a:t> =</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40.7</a:t>
            </a:r>
            <a:r>
              <a:rPr lang="mr-IN" b="1" dirty="0">
                <a:solidFill>
                  <a:srgbClr val="000000"/>
                </a:solidFill>
                <a:latin typeface="Menlo"/>
              </a:rPr>
              <a:t>, </a:t>
            </a:r>
            <a:r>
              <a:rPr lang="en-US" altLang="zh-CN" b="1" dirty="0">
                <a:solidFill>
                  <a:srgbClr val="000000"/>
                </a:solidFill>
                <a:latin typeface="Menlo"/>
              </a:rPr>
              <a:t>-73.6</a:t>
            </a:r>
            <a:r>
              <a:rPr lang="en-US" b="1" dirty="0">
                <a:solidFill>
                  <a:srgbClr val="000000"/>
                </a:solidFill>
                <a:latin typeface="Menlo"/>
              </a:rPr>
              <a:t>)</a:t>
            </a:r>
            <a:r>
              <a:rPr lang="mr-IN" b="1" dirty="0">
                <a:solidFill>
                  <a:srgbClr val="000000"/>
                </a:solidFill>
                <a:latin typeface="Menlo"/>
              </a:rPr>
              <a:t>;</a:t>
            </a:r>
          </a:p>
          <a:p>
            <a:pPr>
              <a:lnSpc>
                <a:spcPct val="120000"/>
              </a:lnSpc>
            </a:pPr>
            <a:r>
              <a:rPr lang="en-US" dirty="0">
                <a:solidFill>
                  <a:srgbClr val="000000"/>
                </a:solidFill>
                <a:latin typeface="Menlo"/>
              </a:rPr>
              <a:t>     	Location </a:t>
            </a:r>
            <a:r>
              <a:rPr lang="en-US" dirty="0">
                <a:solidFill>
                  <a:srgbClr val="6A3E3E"/>
                </a:solidFill>
                <a:latin typeface="Menlo"/>
              </a:rPr>
              <a:t>oxford</a:t>
            </a:r>
            <a:r>
              <a:rPr lang="zh-CN" altLang="en-US" dirty="0">
                <a:solidFill>
                  <a:srgbClr val="6A3E3E"/>
                </a:solidFill>
                <a:latin typeface="Menlo"/>
              </a:rPr>
              <a:t> </a:t>
            </a:r>
            <a:r>
              <a:rPr lang="en-US" dirty="0">
                <a:solidFill>
                  <a:srgbClr val="000000"/>
                </a:solidFill>
                <a:latin typeface="Menlo"/>
              </a:rPr>
              <a:t>=</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51.7</a:t>
            </a:r>
            <a:r>
              <a:rPr lang="mr-IN" b="1" dirty="0">
                <a:solidFill>
                  <a:srgbClr val="000000"/>
                </a:solidFill>
                <a:latin typeface="Menlo"/>
              </a:rPr>
              <a:t>, </a:t>
            </a:r>
            <a:r>
              <a:rPr lang="en-US" altLang="zh-CN" b="1" dirty="0">
                <a:solidFill>
                  <a:srgbClr val="000000"/>
                </a:solidFill>
                <a:latin typeface="Menlo"/>
              </a:rPr>
              <a:t>-1.2)</a:t>
            </a:r>
            <a:r>
              <a:rPr lang="mr-IN" b="1" dirty="0">
                <a:solidFill>
                  <a:srgbClr val="000000"/>
                </a:solidFill>
                <a:latin typeface="Menlo"/>
              </a:rPr>
              <a:t>;</a:t>
            </a:r>
          </a:p>
          <a:p>
            <a:pPr>
              <a:lnSpc>
                <a:spcPct val="120000"/>
              </a:lnSpc>
            </a:pPr>
            <a:r>
              <a:rPr lang="en-US" dirty="0">
                <a:solidFill>
                  <a:srgbClr val="000000"/>
                </a:solidFill>
                <a:latin typeface="Menlo"/>
              </a:rPr>
              <a:t>     	System.</a:t>
            </a:r>
            <a:r>
              <a:rPr lang="en-US" b="1" i="1" dirty="0">
                <a:solidFill>
                  <a:srgbClr val="0000C0"/>
                </a:solidFill>
                <a:latin typeface="Menlo"/>
              </a:rPr>
              <a:t>out</a:t>
            </a:r>
            <a:r>
              <a:rPr lang="en-US" b="1" i="1" dirty="0">
                <a:solidFill>
                  <a:srgbClr val="000000"/>
                </a:solidFill>
                <a:latin typeface="Menlo"/>
              </a:rPr>
              <a:t>.println(</a:t>
            </a:r>
            <a:r>
              <a:rPr lang="en-US" b="1" i="1" dirty="0">
                <a:solidFill>
                  <a:srgbClr val="6A3E3E"/>
                </a:solidFill>
                <a:latin typeface="Menlo"/>
              </a:rPr>
              <a:t>hof</a:t>
            </a:r>
            <a:r>
              <a:rPr lang="en-US" b="1" i="1" dirty="0">
                <a:solidFill>
                  <a:srgbClr val="000000"/>
                </a:solidFill>
                <a:latin typeface="Menlo"/>
              </a:rPr>
              <a:t>.distance(</a:t>
            </a:r>
            <a:r>
              <a:rPr lang="en-US" b="1" i="1" dirty="0">
                <a:solidFill>
                  <a:srgbClr val="6A3E3E"/>
                </a:solidFill>
                <a:latin typeface="Menlo"/>
              </a:rPr>
              <a:t>oxford</a:t>
            </a:r>
            <a:r>
              <a:rPr lang="en-US" b="1" i="1" dirty="0">
                <a:solidFill>
                  <a:srgbClr val="000000"/>
                </a:solidFill>
                <a:latin typeface="Menlo"/>
              </a:rPr>
              <a:t>));</a:t>
            </a:r>
          </a:p>
          <a:p>
            <a:pPr>
              <a:lnSpc>
                <a:spcPct val="120000"/>
              </a:lnSpc>
            </a:pPr>
            <a:r>
              <a:rPr lang="en-US" b="1" i="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mr-IN" dirty="0">
                <a:solidFill>
                  <a:srgbClr val="000000"/>
                </a:solidFill>
                <a:latin typeface="Menlo"/>
              </a:rPr>
              <a:t>}</a:t>
            </a:r>
            <a:endParaRPr lang="en-US" dirty="0"/>
          </a:p>
        </p:txBody>
      </p:sp>
      <p:sp>
        <p:nvSpPr>
          <p:cNvPr id="5" name="TextBox 4"/>
          <p:cNvSpPr txBox="1"/>
          <p:nvPr/>
        </p:nvSpPr>
        <p:spPr>
          <a:xfrm>
            <a:off x="5155258" y="1270098"/>
            <a:ext cx="3734740"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a:t>
            </a:r>
            <a:r>
              <a:rPr lang="en-US" altLang="zh-CN" dirty="0"/>
              <a:t>n</a:t>
            </a:r>
            <a:r>
              <a:rPr lang="zh-CN" altLang="en-US" dirty="0"/>
              <a:t> </a:t>
            </a:r>
            <a:r>
              <a:rPr lang="en-US" dirty="0"/>
              <a:t>file </a:t>
            </a:r>
            <a:r>
              <a:rPr lang="en-US" dirty="0">
                <a:latin typeface="Courier New"/>
                <a:cs typeface="Courier New"/>
              </a:rPr>
              <a:t>L</a:t>
            </a:r>
            <a:r>
              <a:rPr lang="en-US" altLang="zh-CN" dirty="0">
                <a:latin typeface="Courier New"/>
                <a:cs typeface="Courier New"/>
              </a:rPr>
              <a:t>ocationTester</a:t>
            </a:r>
            <a:r>
              <a:rPr lang="en-US" dirty="0">
                <a:latin typeface="Courier New"/>
                <a:cs typeface="Courier New"/>
              </a:rPr>
              <a:t>.java</a:t>
            </a:r>
          </a:p>
        </p:txBody>
      </p:sp>
      <p:sp>
        <p:nvSpPr>
          <p:cNvPr id="11" name="Rectangle 10"/>
          <p:cNvSpPr/>
          <p:nvPr/>
        </p:nvSpPr>
        <p:spPr>
          <a:xfrm>
            <a:off x="1498562" y="4517083"/>
            <a:ext cx="5108215" cy="2248309"/>
          </a:xfrm>
          <a:prstGeom prst="rect">
            <a:avLst/>
          </a:prstGeom>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p>
          <a:p>
            <a:pPr>
              <a:lnSpc>
                <a:spcPct val="120000"/>
              </a:lnSpc>
            </a:pPr>
            <a:r>
              <a:rPr lang="en-US" sz="900" b="1" dirty="0">
                <a:solidFill>
                  <a:srgbClr val="000000"/>
                </a:solidFill>
                <a:latin typeface="Menlo"/>
              </a:rPr>
              <a:t>		 </a:t>
            </a:r>
            <a:r>
              <a:rPr lang="en-US" altLang="zh-CN" sz="900" b="1" dirty="0">
                <a:solidFill>
                  <a:srgbClr val="008000"/>
                </a:solidFill>
                <a:latin typeface="Menlo"/>
              </a:rPr>
              <a:t>//</a:t>
            </a:r>
            <a:r>
              <a:rPr lang="zh-CN" altLang="en-US" sz="900" b="1" dirty="0">
                <a:solidFill>
                  <a:srgbClr val="008000"/>
                </a:solidFill>
                <a:latin typeface="Menlo"/>
              </a:rPr>
              <a:t> </a:t>
            </a:r>
            <a:r>
              <a:rPr lang="en-US" altLang="zh-CN" sz="900" b="1" dirty="0">
                <a:solidFill>
                  <a:srgbClr val="008000"/>
                </a:solidFill>
                <a:latin typeface="Menlo"/>
              </a:rPr>
              <a:t>body</a:t>
            </a:r>
            <a:r>
              <a:rPr lang="zh-CN" altLang="en-US" sz="900" b="1" dirty="0">
                <a:solidFill>
                  <a:srgbClr val="008000"/>
                </a:solidFill>
                <a:latin typeface="Menlo"/>
              </a:rPr>
              <a:t> </a:t>
            </a:r>
            <a:r>
              <a:rPr lang="en-US" altLang="zh-CN" sz="900" b="1" dirty="0">
                <a:solidFill>
                  <a:srgbClr val="008000"/>
                </a:solidFill>
                <a:latin typeface="Menlo"/>
              </a:rPr>
              <a:t>not</a:t>
            </a:r>
            <a:r>
              <a:rPr lang="zh-CN" altLang="en-US" sz="900" b="1" dirty="0">
                <a:solidFill>
                  <a:srgbClr val="008000"/>
                </a:solidFill>
                <a:latin typeface="Menlo"/>
              </a:rPr>
              <a:t> </a:t>
            </a:r>
            <a:r>
              <a:rPr lang="en-US" altLang="zh-CN" sz="900" b="1" dirty="0">
                <a:solidFill>
                  <a:srgbClr val="008000"/>
                </a:solidFill>
                <a:latin typeface="Menlo"/>
              </a:rPr>
              <a:t>shown</a:t>
            </a:r>
            <a:endParaRPr lang="en-US" sz="900" b="1" dirty="0">
              <a:solidFill>
                <a:srgbClr val="008000"/>
              </a:solidFill>
              <a:latin typeface="Menlo"/>
            </a:endParaRP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mr-IN" sz="900" dirty="0">
                <a:solidFill>
                  <a:srgbClr val="000000"/>
                </a:solidFill>
                <a:latin typeface="Menlo"/>
              </a:rPr>
              <a:t>}</a:t>
            </a:r>
            <a:endParaRPr lang="en-US" sz="900" dirty="0"/>
          </a:p>
        </p:txBody>
      </p:sp>
      <p:sp>
        <p:nvSpPr>
          <p:cNvPr id="12" name="TextBox 11"/>
          <p:cNvSpPr txBox="1"/>
          <p:nvPr/>
        </p:nvSpPr>
        <p:spPr>
          <a:xfrm>
            <a:off x="4846715" y="4618835"/>
            <a:ext cx="1760062" cy="523220"/>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400" dirty="0"/>
              <a:t>I</a:t>
            </a:r>
            <a:r>
              <a:rPr lang="en-US" altLang="zh-CN" sz="1400" dirty="0"/>
              <a:t>n</a:t>
            </a:r>
            <a:r>
              <a:rPr lang="zh-CN" altLang="en-US" sz="1400" dirty="0"/>
              <a:t> </a:t>
            </a:r>
            <a:r>
              <a:rPr lang="en-US" sz="1400" dirty="0"/>
              <a:t>file </a:t>
            </a:r>
          </a:p>
          <a:p>
            <a:r>
              <a:rPr lang="en-US" sz="1400" dirty="0">
                <a:latin typeface="Courier New"/>
                <a:cs typeface="Courier New"/>
              </a:rPr>
              <a:t>L</a:t>
            </a:r>
            <a:r>
              <a:rPr lang="en-US" altLang="zh-CN" sz="1400" dirty="0">
                <a:latin typeface="Courier New"/>
                <a:cs typeface="Courier New"/>
              </a:rPr>
              <a:t>ocation</a:t>
            </a:r>
            <a:r>
              <a:rPr lang="en-US" sz="1400" dirty="0">
                <a:latin typeface="Courier New"/>
                <a:cs typeface="Courier New"/>
              </a:rPr>
              <a:t>.java</a:t>
            </a:r>
          </a:p>
        </p:txBody>
      </p:sp>
      <p:sp>
        <p:nvSpPr>
          <p:cNvPr id="21" name="Rounded Rectangle 20"/>
          <p:cNvSpPr/>
          <p:nvPr/>
        </p:nvSpPr>
        <p:spPr>
          <a:xfrm>
            <a:off x="2502371" y="5524862"/>
            <a:ext cx="376296" cy="395112"/>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Connector 13"/>
          <p:cNvCxnSpPr/>
          <p:nvPr/>
        </p:nvCxnSpPr>
        <p:spPr>
          <a:xfrm>
            <a:off x="178741" y="4460641"/>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678296" y="3603037"/>
            <a:ext cx="366890" cy="15390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bject 6"/>
          <p:cNvSpPr txBox="1"/>
          <p:nvPr/>
        </p:nvSpPr>
        <p:spPr>
          <a:xfrm>
            <a:off x="4846715" y="5539098"/>
            <a:ext cx="2952026"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sz="1800" dirty="0"/>
              <a:t>"</a:t>
            </a:r>
            <a:r>
              <a:rPr sz="1800" dirty="0">
                <a:latin typeface="Courier New"/>
                <a:cs typeface="Courier New"/>
              </a:rPr>
              <a:t>this</a:t>
            </a:r>
            <a:r>
              <a:rPr sz="1800" dirty="0"/>
              <a:t>" is the calling object</a:t>
            </a:r>
          </a:p>
        </p:txBody>
      </p:sp>
      <p:cxnSp>
        <p:nvCxnSpPr>
          <p:cNvPr id="6" name="Straight Connector 5"/>
          <p:cNvCxnSpPr>
            <a:cxnSpLocks/>
          </p:cNvCxnSpPr>
          <p:nvPr/>
        </p:nvCxnSpPr>
        <p:spPr>
          <a:xfrm>
            <a:off x="3982627" y="3076631"/>
            <a:ext cx="111167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cxnSpLocks/>
          </p:cNvCxnSpPr>
          <p:nvPr/>
        </p:nvCxnSpPr>
        <p:spPr>
          <a:xfrm flipV="1">
            <a:off x="3844625" y="3428138"/>
            <a:ext cx="1159893" cy="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a:xfrm>
            <a:off x="2451947" y="5401293"/>
            <a:ext cx="112437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96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par>
                                <p:cTn id="31" presetID="9"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par>
                                <p:cTn id="39" presetID="9"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par>
                                <p:cTn id="42" presetID="9"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ssolve">
                                      <p:cBhvr>
                                        <p:cTn id="49" dur="500"/>
                                        <p:tgtEl>
                                          <p:spTgt spid="1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7" grpId="0" animBg="1"/>
      <p:bldP spid="5" grpId="0" animBg="1"/>
      <p:bldP spid="11" grpId="0"/>
      <p:bldP spid="12" grpId="0" animBg="1"/>
      <p:bldP spid="2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42439" y="6011332"/>
            <a:ext cx="2984664" cy="57600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079286" y="3467684"/>
            <a:ext cx="785728" cy="25387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Creating and Using Objects (Contd.)</a:t>
            </a:r>
          </a:p>
        </p:txBody>
      </p:sp>
      <p:sp>
        <p:nvSpPr>
          <p:cNvPr id="4" name="Rectangle 3"/>
          <p:cNvSpPr/>
          <p:nvPr/>
        </p:nvSpPr>
        <p:spPr>
          <a:xfrm>
            <a:off x="348074" y="1396911"/>
            <a:ext cx="7638458" cy="3074689"/>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LocationTester</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static</a:t>
            </a:r>
            <a:r>
              <a:rPr lang="en-US" b="1" dirty="0">
                <a:solidFill>
                  <a:srgbClr val="000000"/>
                </a:solidFill>
                <a:latin typeface="Menlo"/>
              </a:rPr>
              <a:t> </a:t>
            </a:r>
            <a:r>
              <a:rPr lang="en-US" b="1" dirty="0">
                <a:solidFill>
                  <a:srgbClr val="7F0055"/>
                </a:solidFill>
                <a:latin typeface="Menlo"/>
              </a:rPr>
              <a:t>void</a:t>
            </a:r>
            <a:r>
              <a:rPr lang="en-US" b="1" dirty="0">
                <a:solidFill>
                  <a:srgbClr val="000000"/>
                </a:solidFill>
                <a:latin typeface="Menlo"/>
              </a:rPr>
              <a:t> main(String[] </a:t>
            </a:r>
            <a:r>
              <a:rPr lang="en-US" b="1" dirty="0">
                <a:solidFill>
                  <a:srgbClr val="6A3E3E"/>
                </a:solidFill>
                <a:latin typeface="Menlo"/>
              </a:rPr>
              <a:t>args</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Location </a:t>
            </a:r>
            <a:r>
              <a:rPr lang="en-US" dirty="0">
                <a:solidFill>
                  <a:srgbClr val="6A3E3E"/>
                </a:solidFill>
                <a:latin typeface="Menlo"/>
              </a:rPr>
              <a:t>hof</a:t>
            </a:r>
            <a:r>
              <a:rPr lang="en-US" dirty="0">
                <a:solidFill>
                  <a:srgbClr val="000000"/>
                </a:solidFill>
                <a:latin typeface="Menlo"/>
              </a:rPr>
              <a:t> =</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40.7</a:t>
            </a:r>
            <a:r>
              <a:rPr lang="mr-IN" b="1" dirty="0">
                <a:solidFill>
                  <a:srgbClr val="000000"/>
                </a:solidFill>
                <a:latin typeface="Menlo"/>
              </a:rPr>
              <a:t>, </a:t>
            </a:r>
            <a:r>
              <a:rPr lang="en-US" altLang="zh-CN" b="1" dirty="0">
                <a:solidFill>
                  <a:srgbClr val="000000"/>
                </a:solidFill>
                <a:latin typeface="Menlo"/>
              </a:rPr>
              <a:t>-73.6</a:t>
            </a:r>
            <a:r>
              <a:rPr lang="en-US" b="1" dirty="0">
                <a:solidFill>
                  <a:srgbClr val="000000"/>
                </a:solidFill>
                <a:latin typeface="Menlo"/>
              </a:rPr>
              <a:t>)</a:t>
            </a:r>
            <a:r>
              <a:rPr lang="mr-IN" b="1" dirty="0">
                <a:solidFill>
                  <a:srgbClr val="000000"/>
                </a:solidFill>
                <a:latin typeface="Menlo"/>
              </a:rPr>
              <a:t>;</a:t>
            </a:r>
          </a:p>
          <a:p>
            <a:pPr>
              <a:lnSpc>
                <a:spcPct val="120000"/>
              </a:lnSpc>
            </a:pPr>
            <a:r>
              <a:rPr lang="en-US" dirty="0">
                <a:solidFill>
                  <a:srgbClr val="000000"/>
                </a:solidFill>
                <a:latin typeface="Menlo"/>
              </a:rPr>
              <a:t>     	Location </a:t>
            </a:r>
            <a:r>
              <a:rPr lang="en-US" dirty="0">
                <a:solidFill>
                  <a:srgbClr val="6A3E3E"/>
                </a:solidFill>
                <a:latin typeface="Menlo"/>
              </a:rPr>
              <a:t>oxford</a:t>
            </a:r>
            <a:r>
              <a:rPr lang="zh-CN" altLang="en-US" dirty="0">
                <a:solidFill>
                  <a:srgbClr val="6A3E3E"/>
                </a:solidFill>
                <a:latin typeface="Menlo"/>
              </a:rPr>
              <a:t> </a:t>
            </a:r>
            <a:r>
              <a:rPr lang="en-US" dirty="0">
                <a:solidFill>
                  <a:srgbClr val="000000"/>
                </a:solidFill>
                <a:latin typeface="Menlo"/>
              </a:rPr>
              <a:t>=</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51.7</a:t>
            </a:r>
            <a:r>
              <a:rPr lang="mr-IN" b="1" dirty="0">
                <a:solidFill>
                  <a:srgbClr val="000000"/>
                </a:solidFill>
                <a:latin typeface="Menlo"/>
              </a:rPr>
              <a:t>, </a:t>
            </a:r>
            <a:r>
              <a:rPr lang="en-US" altLang="zh-CN" b="1" dirty="0">
                <a:solidFill>
                  <a:srgbClr val="000000"/>
                </a:solidFill>
                <a:latin typeface="Menlo"/>
              </a:rPr>
              <a:t>-1.2)</a:t>
            </a:r>
            <a:r>
              <a:rPr lang="mr-IN" b="1" dirty="0">
                <a:solidFill>
                  <a:srgbClr val="000000"/>
                </a:solidFill>
                <a:latin typeface="Menlo"/>
              </a:rPr>
              <a:t>;</a:t>
            </a:r>
          </a:p>
          <a:p>
            <a:pPr>
              <a:lnSpc>
                <a:spcPct val="120000"/>
              </a:lnSpc>
            </a:pPr>
            <a:r>
              <a:rPr lang="en-US" dirty="0">
                <a:solidFill>
                  <a:srgbClr val="000000"/>
                </a:solidFill>
                <a:latin typeface="Menlo"/>
              </a:rPr>
              <a:t>     	System.</a:t>
            </a:r>
            <a:r>
              <a:rPr lang="en-US" b="1" i="1" dirty="0">
                <a:solidFill>
                  <a:srgbClr val="0000C0"/>
                </a:solidFill>
                <a:latin typeface="Menlo"/>
              </a:rPr>
              <a:t>out</a:t>
            </a:r>
            <a:r>
              <a:rPr lang="en-US" b="1" i="1" dirty="0">
                <a:solidFill>
                  <a:srgbClr val="000000"/>
                </a:solidFill>
                <a:latin typeface="Menlo"/>
              </a:rPr>
              <a:t>.println(</a:t>
            </a:r>
            <a:r>
              <a:rPr lang="en-US" b="1" i="1" dirty="0">
                <a:solidFill>
                  <a:srgbClr val="6A3E3E"/>
                </a:solidFill>
                <a:latin typeface="Menlo"/>
              </a:rPr>
              <a:t>hof</a:t>
            </a:r>
            <a:r>
              <a:rPr lang="en-US" b="1" i="1" dirty="0">
                <a:solidFill>
                  <a:srgbClr val="000000"/>
                </a:solidFill>
                <a:latin typeface="Menlo"/>
              </a:rPr>
              <a:t>.distance(</a:t>
            </a:r>
            <a:r>
              <a:rPr lang="en-US" b="1" i="1" dirty="0">
                <a:solidFill>
                  <a:srgbClr val="6A3E3E"/>
                </a:solidFill>
                <a:latin typeface="Menlo"/>
              </a:rPr>
              <a:t>oxford</a:t>
            </a:r>
            <a:r>
              <a:rPr lang="en-US" b="1" i="1" dirty="0">
                <a:solidFill>
                  <a:srgbClr val="000000"/>
                </a:solidFill>
                <a:latin typeface="Menlo"/>
              </a:rPr>
              <a:t>));</a:t>
            </a:r>
          </a:p>
          <a:p>
            <a:pPr>
              <a:lnSpc>
                <a:spcPct val="120000"/>
              </a:lnSpc>
            </a:pPr>
            <a:r>
              <a:rPr lang="en-US" b="1" i="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mr-IN" dirty="0">
                <a:solidFill>
                  <a:srgbClr val="000000"/>
                </a:solidFill>
                <a:latin typeface="Menlo"/>
              </a:rPr>
              <a:t>}</a:t>
            </a:r>
            <a:endParaRPr lang="en-US" dirty="0"/>
          </a:p>
        </p:txBody>
      </p:sp>
      <p:sp>
        <p:nvSpPr>
          <p:cNvPr id="5" name="TextBox 4"/>
          <p:cNvSpPr txBox="1"/>
          <p:nvPr/>
        </p:nvSpPr>
        <p:spPr>
          <a:xfrm>
            <a:off x="5155258" y="1270098"/>
            <a:ext cx="3734740"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a:t>
            </a:r>
            <a:r>
              <a:rPr lang="en-US" altLang="zh-CN" dirty="0"/>
              <a:t>n</a:t>
            </a:r>
            <a:r>
              <a:rPr lang="zh-CN" altLang="en-US" dirty="0"/>
              <a:t> </a:t>
            </a:r>
            <a:r>
              <a:rPr lang="en-US" dirty="0"/>
              <a:t>file </a:t>
            </a:r>
            <a:r>
              <a:rPr lang="en-US" dirty="0">
                <a:latin typeface="Courier New"/>
                <a:cs typeface="Courier New"/>
              </a:rPr>
              <a:t>L</a:t>
            </a:r>
            <a:r>
              <a:rPr lang="en-US" altLang="zh-CN" dirty="0">
                <a:latin typeface="Courier New"/>
                <a:cs typeface="Courier New"/>
              </a:rPr>
              <a:t>ocationTester</a:t>
            </a:r>
            <a:r>
              <a:rPr lang="en-US" dirty="0">
                <a:latin typeface="Courier New"/>
                <a:cs typeface="Courier New"/>
              </a:rPr>
              <a:t>.java</a:t>
            </a:r>
          </a:p>
        </p:txBody>
      </p:sp>
      <p:sp>
        <p:nvSpPr>
          <p:cNvPr id="11" name="Rectangle 10"/>
          <p:cNvSpPr/>
          <p:nvPr/>
        </p:nvSpPr>
        <p:spPr>
          <a:xfrm>
            <a:off x="1498562" y="4517083"/>
            <a:ext cx="5108215" cy="2414508"/>
          </a:xfrm>
          <a:prstGeom prst="rect">
            <a:avLst/>
          </a:prstGeom>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return</a:t>
            </a:r>
            <a:r>
              <a:rPr lang="en-US" sz="900" b="1" dirty="0">
                <a:solidFill>
                  <a:srgbClr val="000000"/>
                </a:solidFill>
                <a:latin typeface="Menlo"/>
              </a:rPr>
              <a:t> getDist(</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latitude</a:t>
            </a:r>
            <a:r>
              <a:rPr lang="en-US" sz="900"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longitude</a:t>
            </a:r>
            <a:r>
              <a:rPr lang="en-US" sz="900" dirty="0">
                <a:solidFill>
                  <a:srgbClr val="000000"/>
                </a:solidFill>
                <a:latin typeface="Menlo"/>
              </a:rPr>
              <a:t>);</a:t>
            </a:r>
            <a:r>
              <a:rPr lang="mr-IN" sz="900" dirty="0">
                <a:solidFill>
                  <a:srgbClr val="000000"/>
                </a:solidFill>
                <a:latin typeface="Menlo"/>
              </a:rPr>
              <a:t>    </a:t>
            </a:r>
            <a:r>
              <a:rPr lang="en-US" sz="900" dirty="0">
                <a:solidFill>
                  <a:srgbClr val="000000"/>
                </a:solidFill>
                <a:latin typeface="Menlo"/>
              </a:rPr>
              <a:t> </a:t>
            </a:r>
          </a:p>
          <a:p>
            <a:pPr>
              <a:lnSpc>
                <a:spcPct val="120000"/>
              </a:lnSpc>
            </a:pPr>
            <a:r>
              <a:rPr lang="en-US" sz="900" dirty="0">
                <a:solidFill>
                  <a:srgbClr val="000000"/>
                </a:solidFill>
                <a:latin typeface="Menlo"/>
              </a:rPr>
              <a:t>    </a:t>
            </a:r>
            <a:r>
              <a:rPr lang="mr-IN" sz="900" dirty="0">
                <a:solidFill>
                  <a:srgbClr val="000000"/>
                </a:solidFill>
                <a:latin typeface="Menlo"/>
              </a:rPr>
              <a:t>}</a:t>
            </a:r>
          </a:p>
          <a:p>
            <a:pPr>
              <a:lnSpc>
                <a:spcPct val="120000"/>
              </a:lnSpc>
            </a:pPr>
            <a:r>
              <a:rPr lang="mr-IN" sz="900" dirty="0">
                <a:solidFill>
                  <a:srgbClr val="000000"/>
                </a:solidFill>
                <a:latin typeface="Menlo"/>
              </a:rPr>
              <a:t>}</a:t>
            </a:r>
            <a:endParaRPr lang="en-US" sz="900" dirty="0"/>
          </a:p>
        </p:txBody>
      </p:sp>
      <p:sp>
        <p:nvSpPr>
          <p:cNvPr id="12" name="TextBox 11"/>
          <p:cNvSpPr txBox="1"/>
          <p:nvPr/>
        </p:nvSpPr>
        <p:spPr>
          <a:xfrm>
            <a:off x="4846715" y="4618835"/>
            <a:ext cx="1760062" cy="523220"/>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400" dirty="0"/>
              <a:t>I</a:t>
            </a:r>
            <a:r>
              <a:rPr lang="en-US" altLang="zh-CN" sz="1400" dirty="0"/>
              <a:t>n</a:t>
            </a:r>
            <a:r>
              <a:rPr lang="zh-CN" altLang="en-US" sz="1400" dirty="0"/>
              <a:t> </a:t>
            </a:r>
            <a:r>
              <a:rPr lang="en-US" sz="1400" dirty="0"/>
              <a:t>file </a:t>
            </a:r>
          </a:p>
          <a:p>
            <a:r>
              <a:rPr lang="en-US" sz="1400" dirty="0">
                <a:latin typeface="Courier New"/>
                <a:cs typeface="Courier New"/>
              </a:rPr>
              <a:t>L</a:t>
            </a:r>
            <a:r>
              <a:rPr lang="en-US" altLang="zh-CN" sz="1400" dirty="0">
                <a:latin typeface="Courier New"/>
                <a:cs typeface="Courier New"/>
              </a:rPr>
              <a:t>ocation</a:t>
            </a:r>
            <a:r>
              <a:rPr lang="en-US" sz="1400" dirty="0">
                <a:latin typeface="Courier New"/>
                <a:cs typeface="Courier New"/>
              </a:rPr>
              <a:t>.java</a:t>
            </a:r>
          </a:p>
        </p:txBody>
      </p:sp>
      <p:sp>
        <p:nvSpPr>
          <p:cNvPr id="21" name="Rounded Rectangle 20"/>
          <p:cNvSpPr/>
          <p:nvPr/>
        </p:nvSpPr>
        <p:spPr>
          <a:xfrm>
            <a:off x="3079286" y="6211420"/>
            <a:ext cx="392864" cy="159696"/>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Connector 13"/>
          <p:cNvCxnSpPr/>
          <p:nvPr/>
        </p:nvCxnSpPr>
        <p:spPr>
          <a:xfrm>
            <a:off x="178741" y="4460641"/>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865014" y="3937783"/>
            <a:ext cx="264977" cy="19706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bject 6"/>
          <p:cNvSpPr txBox="1"/>
          <p:nvPr/>
        </p:nvSpPr>
        <p:spPr>
          <a:xfrm>
            <a:off x="4846714" y="5539098"/>
            <a:ext cx="3413267"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sz="1800" dirty="0"/>
              <a:t>"</a:t>
            </a:r>
            <a:r>
              <a:rPr sz="1800" dirty="0">
                <a:latin typeface="Courier New"/>
                <a:cs typeface="Courier New"/>
              </a:rPr>
              <a:t>this</a:t>
            </a:r>
            <a:r>
              <a:rPr sz="1800" dirty="0"/>
              <a:t>" is the calling object</a:t>
            </a:r>
            <a:r>
              <a:rPr lang="en-US" sz="1800" dirty="0"/>
              <a:t> </a:t>
            </a:r>
            <a:r>
              <a:rPr lang="en-US" sz="1800" b="1" i="1" dirty="0">
                <a:solidFill>
                  <a:srgbClr val="008000"/>
                </a:solidFill>
                <a:latin typeface="Menlo"/>
              </a:rPr>
              <a:t>hof</a:t>
            </a:r>
            <a:r>
              <a:rPr lang="en-US" sz="1800" dirty="0">
                <a:solidFill>
                  <a:srgbClr val="008000"/>
                </a:solidFill>
              </a:rPr>
              <a:t> </a:t>
            </a:r>
            <a:endParaRPr sz="1800" dirty="0">
              <a:solidFill>
                <a:srgbClr val="008000"/>
              </a:solidFill>
            </a:endParaRPr>
          </a:p>
        </p:txBody>
      </p:sp>
      <p:cxnSp>
        <p:nvCxnSpPr>
          <p:cNvPr id="16" name="Straight Connector 15"/>
          <p:cNvCxnSpPr/>
          <p:nvPr/>
        </p:nvCxnSpPr>
        <p:spPr>
          <a:xfrm>
            <a:off x="3749427" y="3755564"/>
            <a:ext cx="9776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735204" y="6199230"/>
            <a:ext cx="101422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3709456" y="6211420"/>
            <a:ext cx="392864" cy="159696"/>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6606777" y="3918162"/>
            <a:ext cx="2240812" cy="648697"/>
          </a:xfrm>
          <a:prstGeom prst="rect">
            <a:avLst/>
          </a:prstGeom>
          <a:solidFill>
            <a:schemeClr val="tx1"/>
          </a:solidFill>
        </p:spPr>
        <p:txBody>
          <a:bodyPr wrap="square">
            <a:spAutoFit/>
          </a:bodyPr>
          <a:lstStyle/>
          <a:p>
            <a:pPr marL="12700">
              <a:lnSpc>
                <a:spcPct val="100000"/>
              </a:lnSpc>
              <a:spcBef>
                <a:spcPts val="100"/>
              </a:spcBef>
            </a:pPr>
            <a:r>
              <a:rPr lang="en-US" sz="1200" dirty="0">
                <a:solidFill>
                  <a:srgbClr val="CCFFCC"/>
                </a:solidFill>
                <a:latin typeface="Courier New"/>
                <a:cs typeface="Courier New"/>
              </a:rPr>
              <a:t>$ </a:t>
            </a:r>
            <a:r>
              <a:rPr lang="en-US" sz="1200" spc="-5" dirty="0">
                <a:solidFill>
                  <a:srgbClr val="CCFFCC"/>
                </a:solidFill>
                <a:latin typeface="Courier New"/>
                <a:cs typeface="Courier New"/>
              </a:rPr>
              <a:t>javac</a:t>
            </a:r>
            <a:r>
              <a:rPr lang="en-US" sz="1200" spc="-35" dirty="0">
                <a:solidFill>
                  <a:srgbClr val="CCFFCC"/>
                </a:solidFill>
                <a:latin typeface="Courier New"/>
                <a:cs typeface="Courier New"/>
              </a:rPr>
              <a:t> </a:t>
            </a:r>
            <a:r>
              <a:rPr lang="en-US" sz="1200" spc="-5" dirty="0">
                <a:solidFill>
                  <a:srgbClr val="CCFFCC"/>
                </a:solidFill>
                <a:latin typeface="Courier New"/>
                <a:cs typeface="Courier New"/>
              </a:rPr>
              <a:t>*.java</a:t>
            </a:r>
            <a:endParaRPr lang="en-US" sz="1200" dirty="0">
              <a:solidFill>
                <a:srgbClr val="CCFFCC"/>
              </a:solidFill>
              <a:latin typeface="Courier New"/>
              <a:cs typeface="Courier New"/>
            </a:endParaRPr>
          </a:p>
          <a:p>
            <a:pPr marL="12700" marR="5080">
              <a:lnSpc>
                <a:spcPct val="100699"/>
              </a:lnSpc>
            </a:pPr>
            <a:r>
              <a:rPr lang="en-US" sz="1200" dirty="0">
                <a:solidFill>
                  <a:srgbClr val="CCFFCC"/>
                </a:solidFill>
                <a:latin typeface="Courier New"/>
                <a:cs typeface="Courier New"/>
              </a:rPr>
              <a:t>$ </a:t>
            </a:r>
            <a:r>
              <a:rPr lang="en-US" sz="1200" spc="-5" dirty="0">
                <a:solidFill>
                  <a:srgbClr val="CCFFCC"/>
                </a:solidFill>
                <a:latin typeface="Courier New"/>
                <a:cs typeface="Courier New"/>
              </a:rPr>
              <a:t>java</a:t>
            </a:r>
            <a:r>
              <a:rPr lang="en-US" sz="1200" spc="-105" dirty="0">
                <a:solidFill>
                  <a:srgbClr val="CCFFCC"/>
                </a:solidFill>
                <a:latin typeface="Courier New"/>
                <a:cs typeface="Courier New"/>
              </a:rPr>
              <a:t> </a:t>
            </a:r>
            <a:r>
              <a:rPr lang="en-US" sz="1200" spc="-5" dirty="0">
                <a:solidFill>
                  <a:srgbClr val="CCFFCC"/>
                </a:solidFill>
                <a:latin typeface="Courier New"/>
                <a:cs typeface="Courier New"/>
              </a:rPr>
              <a:t>LocationTester  </a:t>
            </a:r>
          </a:p>
          <a:p>
            <a:pPr marL="12700" marR="5080">
              <a:lnSpc>
                <a:spcPct val="100699"/>
              </a:lnSpc>
            </a:pPr>
            <a:r>
              <a:rPr lang="hr-HR" sz="1200" spc="-5" dirty="0">
                <a:solidFill>
                  <a:srgbClr val="CCFFCC"/>
                </a:solidFill>
                <a:latin typeface="Courier New"/>
                <a:cs typeface="Courier New"/>
              </a:rPr>
              <a:t>3397.26</a:t>
            </a:r>
            <a:endParaRPr lang="en-US" sz="1200" dirty="0">
              <a:solidFill>
                <a:srgbClr val="CCFFCC"/>
              </a:solidFill>
              <a:latin typeface="Courier New"/>
              <a:cs typeface="Courier New"/>
            </a:endParaRPr>
          </a:p>
        </p:txBody>
      </p:sp>
    </p:spTree>
    <p:extLst>
      <p:ext uri="{BB962C8B-B14F-4D97-AF65-F5344CB8AC3E}">
        <p14:creationId xmlns:p14="http://schemas.microsoft.com/office/powerpoint/2010/main" val="160388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dissolve">
                                      <p:cBhvr>
                                        <p:cTn id="36" dur="500"/>
                                        <p:tgtEl>
                                          <p:spTgt spid="1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dissolve">
                                      <p:cBhvr>
                                        <p:cTn id="39" dur="500"/>
                                        <p:tgtEl>
                                          <p:spTgt spid="2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11" grpId="0"/>
      <p:bldP spid="12" grpId="0" animBg="1"/>
      <p:bldP spid="21" grpId="0" animBg="1"/>
      <p:bldP spid="13" grpId="0" animBg="1"/>
      <p:bldP spid="23"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51969" y="1617144"/>
            <a:ext cx="1818621" cy="297435"/>
          </a:xfrm>
          <a:prstGeom prst="roundRect">
            <a:avLst/>
          </a:prstGeom>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Main Method in Java</a:t>
            </a:r>
          </a:p>
        </p:txBody>
      </p:sp>
      <p:sp>
        <p:nvSpPr>
          <p:cNvPr id="3" name="Content Placeholder 2"/>
          <p:cNvSpPr>
            <a:spLocks noGrp="1"/>
          </p:cNvSpPr>
          <p:nvPr>
            <p:ph idx="1"/>
          </p:nvPr>
        </p:nvSpPr>
        <p:spPr>
          <a:xfrm>
            <a:off x="457200" y="1508840"/>
            <a:ext cx="8229600" cy="5215540"/>
          </a:xfrm>
        </p:spPr>
        <p:txBody>
          <a:bodyPr>
            <a:noAutofit/>
          </a:bodyPr>
          <a:lstStyle/>
          <a:p>
            <a:pPr>
              <a:lnSpc>
                <a:spcPct val="120000"/>
              </a:lnSpc>
            </a:pPr>
            <a:r>
              <a:rPr lang="en-US" sz="2000" dirty="0"/>
              <a:t>Java begins execution with the first line of a "main" method </a:t>
            </a:r>
          </a:p>
          <a:p>
            <a:pPr marL="0" indent="0">
              <a:lnSpc>
                <a:spcPct val="120000"/>
              </a:lnSpc>
              <a:buNone/>
            </a:pPr>
            <a:endParaRPr lang="en-US" sz="2000" dirty="0"/>
          </a:p>
          <a:p>
            <a:pPr>
              <a:lnSpc>
                <a:spcPct val="120000"/>
              </a:lnSpc>
            </a:pPr>
            <a:r>
              <a:rPr lang="en-US" sz="2000" dirty="0"/>
              <a:t>This method can be defined in any class, usually </a:t>
            </a:r>
            <a:r>
              <a:rPr lang="en-US" sz="2000" b="1" i="1" dirty="0">
                <a:solidFill>
                  <a:schemeClr val="accent1"/>
                </a:solidFill>
              </a:rPr>
              <a:t>public</a:t>
            </a:r>
            <a:r>
              <a:rPr lang="en-US" sz="2000" dirty="0"/>
              <a:t>. </a:t>
            </a:r>
          </a:p>
          <a:p>
            <a:pPr>
              <a:lnSpc>
                <a:spcPct val="120000"/>
              </a:lnSpc>
            </a:pPr>
            <a:r>
              <a:rPr lang="en-US" sz="2000" dirty="0"/>
              <a:t>When a class has a main method, it can be "run”, and usually there is only one class with main method in a Java program</a:t>
            </a:r>
          </a:p>
          <a:p>
            <a:pPr>
              <a:lnSpc>
                <a:spcPct val="120000"/>
              </a:lnSpc>
            </a:pPr>
            <a:r>
              <a:rPr lang="en-US" sz="2000" dirty="0"/>
              <a:t>The keyword </a:t>
            </a:r>
            <a:r>
              <a:rPr lang="en-US" sz="2000" b="1" i="1" dirty="0">
                <a:solidFill>
                  <a:srgbClr val="008000"/>
                </a:solidFill>
                <a:latin typeface="Courier New"/>
                <a:cs typeface="Courier New"/>
              </a:rPr>
              <a:t>static</a:t>
            </a:r>
            <a:r>
              <a:rPr lang="en-US" sz="2000" dirty="0"/>
              <a:t>, when applied to a method or a member variable, simply means that this method (or member variable) is defined for the class, but not for particular objects in the class. Thus, main is a </a:t>
            </a:r>
            <a:r>
              <a:rPr lang="en-US" sz="2000" b="1" dirty="0">
                <a:solidFill>
                  <a:srgbClr val="008000"/>
                </a:solidFill>
              </a:rPr>
              <a:t>general method</a:t>
            </a:r>
            <a:r>
              <a:rPr lang="en-US" sz="2000" dirty="0"/>
              <a:t>. </a:t>
            </a:r>
          </a:p>
          <a:p>
            <a:pPr>
              <a:lnSpc>
                <a:spcPct val="120000"/>
              </a:lnSpc>
            </a:pPr>
            <a:r>
              <a:rPr lang="en-US" sz="2000" dirty="0"/>
              <a:t>There is no "calling object" inside main. If you want to call instance methods from main, you must create objects and then call the instance methods on those objects. You can, however, call other static methods directly.</a:t>
            </a:r>
          </a:p>
        </p:txBody>
      </p:sp>
      <p:sp>
        <p:nvSpPr>
          <p:cNvPr id="4" name="Rectangle 3"/>
          <p:cNvSpPr/>
          <p:nvPr/>
        </p:nvSpPr>
        <p:spPr>
          <a:xfrm>
            <a:off x="924400" y="2003171"/>
            <a:ext cx="5604607" cy="369332"/>
          </a:xfrm>
          <a:prstGeom prst="rect">
            <a:avLst/>
          </a:prstGeom>
        </p:spPr>
        <p:txBody>
          <a:bodyPr wrap="none">
            <a:spAutoFit/>
          </a:bodyPr>
          <a:lstStyle/>
          <a:p>
            <a:r>
              <a:rPr lang="en-US" dirty="0">
                <a:solidFill>
                  <a:srgbClr val="000000"/>
                </a:solidFill>
                <a:latin typeface="Menlo"/>
              </a:rPr>
              <a:t> </a:t>
            </a:r>
            <a:r>
              <a:rPr lang="en-US" b="1" dirty="0">
                <a:solidFill>
                  <a:srgbClr val="4F81BD"/>
                </a:solidFill>
                <a:latin typeface="Menlo"/>
              </a:rPr>
              <a:t>public </a:t>
            </a:r>
            <a:r>
              <a:rPr lang="en-US" b="1" dirty="0">
                <a:solidFill>
                  <a:srgbClr val="008000"/>
                </a:solidFill>
                <a:latin typeface="Menlo"/>
              </a:rPr>
              <a:t>static </a:t>
            </a:r>
            <a:r>
              <a:rPr lang="en-US" b="1" dirty="0">
                <a:solidFill>
                  <a:srgbClr val="7F0055"/>
                </a:solidFill>
                <a:latin typeface="Menlo"/>
              </a:rPr>
              <a:t>void</a:t>
            </a:r>
            <a:r>
              <a:rPr lang="en-US" b="1" dirty="0">
                <a:solidFill>
                  <a:srgbClr val="000000"/>
                </a:solidFill>
                <a:latin typeface="Menlo"/>
              </a:rPr>
              <a:t> main(String[] args)</a:t>
            </a:r>
            <a:endParaRPr lang="en-US" dirty="0"/>
          </a:p>
        </p:txBody>
      </p:sp>
      <p:sp>
        <p:nvSpPr>
          <p:cNvPr id="6" name="Rectangle 5"/>
          <p:cNvSpPr/>
          <p:nvPr/>
        </p:nvSpPr>
        <p:spPr>
          <a:xfrm>
            <a:off x="2579226" y="2997236"/>
            <a:ext cx="5108215" cy="3384004"/>
          </a:xfrm>
          <a:prstGeom prst="rect">
            <a:avLst/>
          </a:prstGeom>
          <a:solidFill>
            <a:schemeClr val="bg1">
              <a:lumMod val="95000"/>
            </a:schemeClr>
          </a:solidFill>
          <a:ln>
            <a:solidFill>
              <a:srgbClr val="FF6600"/>
            </a:solidFill>
          </a:ln>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return</a:t>
            </a:r>
            <a:r>
              <a:rPr lang="en-US" sz="900" b="1" dirty="0">
                <a:solidFill>
                  <a:srgbClr val="000000"/>
                </a:solidFill>
                <a:latin typeface="Menlo"/>
              </a:rPr>
              <a:t> getDist(</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latitude</a:t>
            </a:r>
            <a:r>
              <a:rPr lang="en-US" sz="900"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longitude</a:t>
            </a:r>
            <a:r>
              <a:rPr lang="en-US" sz="900" dirty="0">
                <a:solidFill>
                  <a:srgbClr val="000000"/>
                </a:solidFill>
                <a:latin typeface="Menlo"/>
              </a:rPr>
              <a:t>);</a:t>
            </a:r>
            <a:r>
              <a:rPr lang="mr-IN" sz="900" dirty="0">
                <a:solidFill>
                  <a:srgbClr val="000000"/>
                </a:solidFill>
                <a:latin typeface="Menlo"/>
              </a:rPr>
              <a:t>    </a:t>
            </a:r>
            <a:r>
              <a:rPr lang="en-US" sz="900" dirty="0">
                <a:solidFill>
                  <a:srgbClr val="000000"/>
                </a:solidFill>
                <a:latin typeface="Menlo"/>
              </a:rPr>
              <a:t> </a:t>
            </a:r>
          </a:p>
          <a:p>
            <a:pPr>
              <a:lnSpc>
                <a:spcPct val="120000"/>
              </a:lnSpc>
            </a:pPr>
            <a:r>
              <a:rPr lang="en-US" sz="900"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7F0055"/>
                </a:solidFill>
                <a:latin typeface="Menlo"/>
              </a:rPr>
              <a:t>    public</a:t>
            </a:r>
            <a:r>
              <a:rPr lang="en-US" sz="900" b="1" dirty="0">
                <a:solidFill>
                  <a:srgbClr val="000000"/>
                </a:solidFill>
                <a:latin typeface="Menlo"/>
              </a:rPr>
              <a:t> </a:t>
            </a:r>
            <a:r>
              <a:rPr lang="en-US" sz="900" b="1" dirty="0">
                <a:solidFill>
                  <a:srgbClr val="7F0055"/>
                </a:solidFill>
                <a:latin typeface="Menlo"/>
              </a:rPr>
              <a:t>static</a:t>
            </a:r>
            <a:r>
              <a:rPr lang="en-US" sz="900" b="1" dirty="0">
                <a:solidFill>
                  <a:srgbClr val="000000"/>
                </a:solidFill>
                <a:latin typeface="Menlo"/>
              </a:rPr>
              <a:t> </a:t>
            </a:r>
            <a:r>
              <a:rPr lang="en-US" sz="900" b="1" dirty="0">
                <a:solidFill>
                  <a:srgbClr val="7F0055"/>
                </a:solidFill>
                <a:latin typeface="Menlo"/>
              </a:rPr>
              <a:t>void</a:t>
            </a:r>
            <a:r>
              <a:rPr lang="en-US" sz="900" b="1" dirty="0">
                <a:solidFill>
                  <a:srgbClr val="000000"/>
                </a:solidFill>
                <a:latin typeface="Menlo"/>
              </a:rPr>
              <a:t> main(String[] </a:t>
            </a:r>
            <a:r>
              <a:rPr lang="en-US" sz="900" b="1" dirty="0">
                <a:solidFill>
                  <a:srgbClr val="6A3E3E"/>
                </a:solidFill>
                <a:latin typeface="Menlo"/>
              </a:rPr>
              <a:t>args</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dirty="0">
                <a:solidFill>
                  <a:srgbClr val="000000"/>
                </a:solidFill>
                <a:latin typeface="Menlo"/>
              </a:rPr>
              <a:t>		Location </a:t>
            </a:r>
            <a:r>
              <a:rPr lang="en-US" sz="900" dirty="0">
                <a:solidFill>
                  <a:srgbClr val="6A3E3E"/>
                </a:solidFill>
                <a:latin typeface="Menlo"/>
              </a:rPr>
              <a:t>hof</a:t>
            </a:r>
            <a:r>
              <a:rPr lang="en-US" sz="900" dirty="0">
                <a:solidFill>
                  <a:srgbClr val="000000"/>
                </a:solidFill>
                <a:latin typeface="Menlo"/>
              </a:rPr>
              <a:t> =</a:t>
            </a:r>
            <a:r>
              <a:rPr lang="zh-CN" altLang="en-US" sz="900" dirty="0">
                <a:solidFill>
                  <a:srgbClr val="000000"/>
                </a:solidFill>
                <a:latin typeface="Menlo"/>
              </a:rPr>
              <a:t> </a:t>
            </a:r>
            <a:r>
              <a:rPr lang="mr-IN" sz="900" b="1" dirty="0">
                <a:solidFill>
                  <a:srgbClr val="7F0055"/>
                </a:solidFill>
                <a:latin typeface="Menlo"/>
              </a:rPr>
              <a:t>new</a:t>
            </a:r>
            <a:r>
              <a:rPr lang="mr-IN" sz="900" b="1" dirty="0">
                <a:solidFill>
                  <a:srgbClr val="000000"/>
                </a:solidFill>
                <a:latin typeface="Menlo"/>
              </a:rPr>
              <a:t> Location</a:t>
            </a:r>
            <a:r>
              <a:rPr lang="en-US" sz="900" b="1" dirty="0">
                <a:solidFill>
                  <a:srgbClr val="000000"/>
                </a:solidFill>
                <a:latin typeface="Menlo"/>
              </a:rPr>
              <a:t>(</a:t>
            </a:r>
            <a:r>
              <a:rPr lang="en-US" altLang="zh-CN" sz="900" b="1" dirty="0">
                <a:solidFill>
                  <a:srgbClr val="000000"/>
                </a:solidFill>
                <a:latin typeface="Menlo"/>
              </a:rPr>
              <a:t>40.7</a:t>
            </a:r>
            <a:r>
              <a:rPr lang="mr-IN" sz="900" b="1" dirty="0">
                <a:solidFill>
                  <a:srgbClr val="000000"/>
                </a:solidFill>
                <a:latin typeface="Menlo"/>
              </a:rPr>
              <a:t>, </a:t>
            </a:r>
            <a:r>
              <a:rPr lang="en-US" altLang="zh-CN" sz="900" b="1" dirty="0">
                <a:solidFill>
                  <a:srgbClr val="000000"/>
                </a:solidFill>
                <a:latin typeface="Menlo"/>
              </a:rPr>
              <a:t>-73.6</a:t>
            </a:r>
            <a:r>
              <a:rPr lang="en-US" sz="900" b="1" dirty="0">
                <a:solidFill>
                  <a:srgbClr val="000000"/>
                </a:solidFill>
                <a:latin typeface="Menlo"/>
              </a:rPr>
              <a:t>)</a:t>
            </a:r>
            <a:r>
              <a:rPr lang="mr-IN" sz="900" b="1" dirty="0">
                <a:solidFill>
                  <a:srgbClr val="000000"/>
                </a:solidFill>
                <a:latin typeface="Menlo"/>
              </a:rPr>
              <a:t>;</a:t>
            </a:r>
            <a:endParaRPr lang="en-US" sz="900" b="1" dirty="0">
              <a:solidFill>
                <a:srgbClr val="000000"/>
              </a:solidFill>
              <a:latin typeface="Menlo"/>
            </a:endParaRPr>
          </a:p>
          <a:p>
            <a:pPr>
              <a:lnSpc>
                <a:spcPct val="120000"/>
              </a:lnSpc>
            </a:pPr>
            <a:r>
              <a:rPr lang="en-US" sz="900" dirty="0">
                <a:solidFill>
                  <a:srgbClr val="000000"/>
                </a:solidFill>
                <a:latin typeface="Menlo"/>
              </a:rPr>
              <a:t>		Location </a:t>
            </a:r>
            <a:r>
              <a:rPr lang="en-US" sz="900" dirty="0">
                <a:solidFill>
                  <a:srgbClr val="6A3E3E"/>
                </a:solidFill>
                <a:latin typeface="Menlo"/>
              </a:rPr>
              <a:t>oxford</a:t>
            </a:r>
            <a:r>
              <a:rPr lang="zh-CN" altLang="en-US" sz="900" dirty="0">
                <a:solidFill>
                  <a:srgbClr val="6A3E3E"/>
                </a:solidFill>
                <a:latin typeface="Menlo"/>
              </a:rPr>
              <a:t> </a:t>
            </a:r>
            <a:r>
              <a:rPr lang="en-US" sz="900" dirty="0">
                <a:solidFill>
                  <a:srgbClr val="000000"/>
                </a:solidFill>
                <a:latin typeface="Menlo"/>
              </a:rPr>
              <a:t>=</a:t>
            </a:r>
            <a:r>
              <a:rPr lang="zh-CN" altLang="en-US" sz="900" dirty="0">
                <a:solidFill>
                  <a:srgbClr val="000000"/>
                </a:solidFill>
                <a:latin typeface="Menlo"/>
              </a:rPr>
              <a:t> </a:t>
            </a:r>
            <a:r>
              <a:rPr lang="mr-IN" sz="900" b="1" dirty="0">
                <a:solidFill>
                  <a:srgbClr val="7F0055"/>
                </a:solidFill>
                <a:latin typeface="Menlo"/>
              </a:rPr>
              <a:t>new</a:t>
            </a:r>
            <a:r>
              <a:rPr lang="mr-IN" sz="900" b="1" dirty="0">
                <a:solidFill>
                  <a:srgbClr val="000000"/>
                </a:solidFill>
                <a:latin typeface="Menlo"/>
              </a:rPr>
              <a:t> Location</a:t>
            </a:r>
            <a:r>
              <a:rPr lang="en-US" sz="900" b="1" dirty="0">
                <a:solidFill>
                  <a:srgbClr val="000000"/>
                </a:solidFill>
                <a:latin typeface="Menlo"/>
              </a:rPr>
              <a:t>(</a:t>
            </a:r>
            <a:r>
              <a:rPr lang="en-US" altLang="zh-CN" sz="900" b="1" dirty="0">
                <a:solidFill>
                  <a:srgbClr val="000000"/>
                </a:solidFill>
                <a:latin typeface="Menlo"/>
              </a:rPr>
              <a:t>51.7</a:t>
            </a:r>
            <a:r>
              <a:rPr lang="mr-IN" sz="900" b="1" dirty="0">
                <a:solidFill>
                  <a:srgbClr val="000000"/>
                </a:solidFill>
                <a:latin typeface="Menlo"/>
              </a:rPr>
              <a:t>, </a:t>
            </a:r>
            <a:r>
              <a:rPr lang="en-US" altLang="zh-CN" sz="900" b="1" dirty="0">
                <a:solidFill>
                  <a:srgbClr val="000000"/>
                </a:solidFill>
                <a:latin typeface="Menlo"/>
              </a:rPr>
              <a:t>-1.2)</a:t>
            </a:r>
            <a:r>
              <a:rPr lang="mr-IN" sz="900" b="1" dirty="0">
                <a:solidFill>
                  <a:srgbClr val="000000"/>
                </a:solidFill>
                <a:latin typeface="Menlo"/>
              </a:rPr>
              <a:t>;</a:t>
            </a:r>
            <a:endParaRPr lang="en-US" sz="900" dirty="0">
              <a:solidFill>
                <a:srgbClr val="000000"/>
              </a:solidFill>
              <a:latin typeface="Menlo"/>
            </a:endParaRPr>
          </a:p>
          <a:p>
            <a:pPr>
              <a:lnSpc>
                <a:spcPct val="120000"/>
              </a:lnSpc>
            </a:pPr>
            <a:r>
              <a:rPr lang="en-US" sz="900" dirty="0">
                <a:solidFill>
                  <a:srgbClr val="000000"/>
                </a:solidFill>
                <a:latin typeface="Menlo"/>
              </a:rPr>
              <a:t>		</a:t>
            </a:r>
            <a:r>
              <a:rPr lang="en-US" sz="900" dirty="0">
                <a:solidFill>
                  <a:srgbClr val="6A3E3E"/>
                </a:solidFill>
                <a:latin typeface="Menlo"/>
              </a:rPr>
              <a:t>this.</a:t>
            </a:r>
            <a:r>
              <a:rPr lang="en-US" sz="900" dirty="0">
                <a:solidFill>
                  <a:srgbClr val="000000"/>
                </a:solidFill>
                <a:latin typeface="Menlo"/>
              </a:rPr>
              <a:t>distance(</a:t>
            </a:r>
            <a:r>
              <a:rPr lang="en-US" sz="900" dirty="0">
                <a:solidFill>
                  <a:srgbClr val="6A3E3E"/>
                </a:solidFill>
                <a:latin typeface="Menlo"/>
              </a:rPr>
              <a:t>hof</a:t>
            </a:r>
            <a:r>
              <a:rPr lang="en-US" sz="900" dirty="0">
                <a:solidFill>
                  <a:srgbClr val="000000"/>
                </a:solidFill>
                <a:latin typeface="Menlo"/>
              </a:rPr>
              <a:t>);</a:t>
            </a:r>
          </a:p>
          <a:p>
            <a:r>
              <a:rPr lang="en-US" sz="900" dirty="0">
                <a:solidFill>
                  <a:srgbClr val="000000"/>
                </a:solidFill>
                <a:latin typeface="Menlo"/>
              </a:rPr>
              <a:t>		</a:t>
            </a:r>
            <a:r>
              <a:rPr lang="en-US" sz="900" dirty="0">
                <a:solidFill>
                  <a:srgbClr val="6A3E3E"/>
                </a:solidFill>
                <a:latin typeface="Menlo"/>
              </a:rPr>
              <a:t>hof.</a:t>
            </a:r>
            <a:r>
              <a:rPr lang="en-US" sz="900" dirty="0">
                <a:solidFill>
                  <a:srgbClr val="000000"/>
                </a:solidFill>
                <a:latin typeface="Menlo"/>
              </a:rPr>
              <a:t>distance(</a:t>
            </a:r>
            <a:r>
              <a:rPr lang="en-US" sz="900" dirty="0">
                <a:solidFill>
                  <a:srgbClr val="6A3E3E"/>
                </a:solidFill>
                <a:latin typeface="Menlo"/>
              </a:rPr>
              <a:t>oxford</a:t>
            </a:r>
            <a:r>
              <a:rPr lang="en-US" sz="900" dirty="0">
                <a:latin typeface="Menlo"/>
              </a:rPr>
              <a:t>)</a:t>
            </a:r>
            <a:r>
              <a:rPr lang="en-US" sz="900" dirty="0">
                <a:solidFill>
                  <a:srgbClr val="6A3E3E"/>
                </a:solidFill>
                <a:latin typeface="Menlo"/>
              </a:rPr>
              <a:t>;</a:t>
            </a:r>
            <a:r>
              <a:rPr lang="en-US" sz="900" dirty="0">
                <a:solidFill>
                  <a:srgbClr val="6A3E3E"/>
                </a:solidFill>
                <a:latin typeface="Menlo"/>
                <a:sym typeface="Zapf Dingbats"/>
              </a:rPr>
              <a:t> </a:t>
            </a:r>
            <a:endParaRPr lang="en-US" sz="900" dirty="0">
              <a:solidFill>
                <a:srgbClr val="6A3E3E"/>
              </a:solidFill>
              <a:latin typeface="Menlo"/>
            </a:endParaRPr>
          </a:p>
          <a:p>
            <a:pPr>
              <a:lnSpc>
                <a:spcPct val="120000"/>
              </a:lnSpc>
            </a:pPr>
            <a:r>
              <a:rPr lang="en-US" sz="900" dirty="0">
                <a:solidFill>
                  <a:srgbClr val="6A3E3E"/>
                </a:solidFill>
                <a:latin typeface="Menlo"/>
              </a:rPr>
              <a:t>    }</a:t>
            </a:r>
            <a:endParaRPr lang="mr-IN" sz="900" dirty="0">
              <a:solidFill>
                <a:srgbClr val="6A3E3E"/>
              </a:solidFill>
              <a:latin typeface="Menlo"/>
            </a:endParaRPr>
          </a:p>
          <a:p>
            <a:pPr>
              <a:lnSpc>
                <a:spcPct val="120000"/>
              </a:lnSpc>
            </a:pPr>
            <a:r>
              <a:rPr lang="mr-IN" sz="900" dirty="0">
                <a:solidFill>
                  <a:srgbClr val="000000"/>
                </a:solidFill>
                <a:latin typeface="Menlo"/>
              </a:rPr>
              <a:t>}</a:t>
            </a:r>
            <a:endParaRPr lang="en-US" sz="900" dirty="0"/>
          </a:p>
        </p:txBody>
      </p:sp>
      <p:sp>
        <p:nvSpPr>
          <p:cNvPr id="8" name="TextBox 7"/>
          <p:cNvSpPr txBox="1"/>
          <p:nvPr/>
        </p:nvSpPr>
        <p:spPr>
          <a:xfrm>
            <a:off x="5124196" y="5607157"/>
            <a:ext cx="314885" cy="461665"/>
          </a:xfrm>
          <a:prstGeom prst="rect">
            <a:avLst/>
          </a:prstGeom>
          <a:noFill/>
          <a:ln w="19050" cmpd="sng">
            <a:solidFill>
              <a:srgbClr val="FF6600"/>
            </a:solidFill>
          </a:ln>
        </p:spPr>
        <p:txBody>
          <a:bodyPr wrap="none" rtlCol="0">
            <a:spAutoFit/>
          </a:bodyPr>
          <a:lstStyle/>
          <a:p>
            <a:r>
              <a:rPr lang="en-US" sz="1200" dirty="0">
                <a:solidFill>
                  <a:srgbClr val="FF0000"/>
                </a:solidFill>
                <a:latin typeface="Zapf Dingbats"/>
                <a:ea typeface="Zapf Dingbats"/>
                <a:cs typeface="Zapf Dingbats"/>
                <a:sym typeface="Zapf Dingbats"/>
              </a:rPr>
              <a:t>✖</a:t>
            </a:r>
            <a:endParaRPr lang="en-US" sz="1200" dirty="0">
              <a:solidFill>
                <a:srgbClr val="008000"/>
              </a:solidFill>
              <a:latin typeface="Zapf Dingbats"/>
              <a:ea typeface="Zapf Dingbats"/>
              <a:cs typeface="Zapf Dingbats"/>
              <a:sym typeface="Zapf Dingbats"/>
            </a:endParaRPr>
          </a:p>
          <a:p>
            <a:r>
              <a:rPr lang="en-US" sz="1200" dirty="0">
                <a:solidFill>
                  <a:srgbClr val="008000"/>
                </a:solidFill>
                <a:latin typeface="Zapf Dingbats"/>
                <a:ea typeface="Zapf Dingbats"/>
                <a:cs typeface="Zapf Dingbats"/>
                <a:sym typeface="Zapf Dingbats"/>
              </a:rPr>
              <a:t>✔</a:t>
            </a:r>
          </a:p>
        </p:txBody>
      </p:sp>
      <p:sp>
        <p:nvSpPr>
          <p:cNvPr id="9" name="TextBox 8"/>
          <p:cNvSpPr txBox="1"/>
          <p:nvPr/>
        </p:nvSpPr>
        <p:spPr>
          <a:xfrm>
            <a:off x="3485716" y="5607157"/>
            <a:ext cx="1565384" cy="461665"/>
          </a:xfrm>
          <a:prstGeom prst="rect">
            <a:avLst/>
          </a:prstGeom>
          <a:noFill/>
          <a:ln w="19050" cmpd="sng">
            <a:solidFill>
              <a:srgbClr val="FF6600"/>
            </a:solidFill>
          </a:ln>
        </p:spPr>
        <p:txBody>
          <a:bodyPr wrap="square" rtlCol="0">
            <a:spAutoFit/>
          </a:bodyPr>
          <a:lstStyle/>
          <a:p>
            <a:endParaRPr lang="en-US" sz="1200" dirty="0">
              <a:solidFill>
                <a:srgbClr val="008000"/>
              </a:solidFill>
              <a:latin typeface="Zapf Dingbats"/>
              <a:ea typeface="Zapf Dingbats"/>
              <a:cs typeface="Zapf Dingbats"/>
              <a:sym typeface="Zapf Dingbats"/>
            </a:endParaRPr>
          </a:p>
          <a:p>
            <a:endParaRPr lang="en-US" sz="1200" dirty="0">
              <a:solidFill>
                <a:srgbClr val="008000"/>
              </a:solidFill>
              <a:latin typeface="Zapf Dingbats"/>
              <a:ea typeface="Zapf Dingbats"/>
              <a:cs typeface="Zapf Dingbats"/>
              <a:sym typeface="Zapf Dingbats"/>
            </a:endParaRPr>
          </a:p>
        </p:txBody>
      </p:sp>
    </p:spTree>
    <p:extLst>
      <p:ext uri="{BB962C8B-B14F-4D97-AF65-F5344CB8AC3E}">
        <p14:creationId xmlns:p14="http://schemas.microsoft.com/office/powerpoint/2010/main" val="113390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dissolv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1"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6" grpId="1"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21" name="Rectangle 20"/>
          <p:cNvSpPr/>
          <p:nvPr/>
        </p:nvSpPr>
        <p:spPr>
          <a:xfrm>
            <a:off x="376304" y="1509421"/>
            <a:ext cx="8203252" cy="4404284"/>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a:t>
            </a:r>
          </a:p>
          <a:p>
            <a:pPr>
              <a:lnSpc>
                <a:spcPct val="120000"/>
              </a:lnSpc>
            </a:pP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28" name="Rounded Rectangle 27"/>
          <p:cNvSpPr/>
          <p:nvPr/>
        </p:nvSpPr>
        <p:spPr>
          <a:xfrm>
            <a:off x="562205" y="2868825"/>
            <a:ext cx="5627949" cy="1690232"/>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776217" y="5545787"/>
            <a:ext cx="6533061" cy="10963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rial"/>
                <a:cs typeface="Arial"/>
              </a:rPr>
              <a:t>What if the user wants to create Location objects without passing in any parameters?</a:t>
            </a:r>
          </a:p>
        </p:txBody>
      </p:sp>
      <p:cxnSp>
        <p:nvCxnSpPr>
          <p:cNvPr id="31" name="Straight Connector 30"/>
          <p:cNvCxnSpPr/>
          <p:nvPr/>
        </p:nvCxnSpPr>
        <p:spPr>
          <a:xfrm>
            <a:off x="1305697" y="3243892"/>
            <a:ext cx="304267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22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31989" y="2875647"/>
            <a:ext cx="3892425" cy="134536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Overloading Methods (Contd.)</a:t>
            </a:r>
          </a:p>
        </p:txBody>
      </p:sp>
      <p:sp>
        <p:nvSpPr>
          <p:cNvPr id="21" name="Rectangle 20"/>
          <p:cNvSpPr/>
          <p:nvPr/>
        </p:nvSpPr>
        <p:spPr>
          <a:xfrm>
            <a:off x="376304" y="1509421"/>
            <a:ext cx="8203252" cy="5401481"/>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 </a:t>
            </a:r>
            <a:r>
              <a:rPr lang="en-US"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40.7;</a:t>
            </a:r>
          </a:p>
          <a:p>
            <a:pPr>
              <a:lnSpc>
                <a:spcPct val="120000"/>
              </a:lnSpc>
            </a:pPr>
            <a:r>
              <a:rPr lang="en-US"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-73.6;</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r>
              <a:rPr lang="en-US" dirty="0">
                <a:solidFill>
                  <a:srgbClr val="000000"/>
                </a:solidFill>
                <a:latin typeface="Menlo"/>
              </a:rPr>
              <a:t>    </a:t>
            </a:r>
          </a:p>
          <a:p>
            <a:pPr>
              <a:lnSpc>
                <a:spcPct val="120000"/>
              </a:lnSpc>
            </a:pPr>
            <a:r>
              <a:rPr lang="en-US" b="1" dirty="0">
                <a:solidFill>
                  <a:srgbClr val="7F0055"/>
                </a:solidFill>
                <a:latin typeface="Menlo"/>
              </a:rPr>
              <a:t>	 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30" name="Rounded Rectangle 29"/>
          <p:cNvSpPr/>
          <p:nvPr/>
        </p:nvSpPr>
        <p:spPr>
          <a:xfrm>
            <a:off x="5007157" y="2537600"/>
            <a:ext cx="3292984" cy="858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Arial"/>
                <a:cs typeface="Arial"/>
              </a:rPr>
              <a:t>Constructor without parameters</a:t>
            </a:r>
          </a:p>
        </p:txBody>
      </p:sp>
      <p:sp>
        <p:nvSpPr>
          <p:cNvPr id="9" name="TextBox 8"/>
          <p:cNvSpPr txBox="1"/>
          <p:nvPr/>
        </p:nvSpPr>
        <p:spPr>
          <a:xfrm>
            <a:off x="4915785" y="3649706"/>
            <a:ext cx="2857643" cy="461665"/>
          </a:xfrm>
          <a:prstGeom prst="rect">
            <a:avLst/>
          </a:prstGeom>
          <a:solidFill>
            <a:srgbClr val="BFBFBF"/>
          </a:solidFill>
          <a:ln>
            <a:noFill/>
          </a:ln>
        </p:spPr>
        <p:txBody>
          <a:bodyPr wrap="square" rtlCol="0">
            <a:spAutoFit/>
          </a:bodyPr>
          <a:lstStyle>
            <a:defPPr>
              <a:defRPr lang="en-US"/>
            </a:defPPr>
            <a:lvl1pPr>
              <a:defRPr sz="2400">
                <a:latin typeface="Arial"/>
                <a:cs typeface="Arial"/>
              </a:defRPr>
            </a:lvl1pPr>
          </a:lstStyle>
          <a:p>
            <a:r>
              <a:rPr lang="en-US" dirty="0"/>
              <a:t>Default constructor</a:t>
            </a:r>
          </a:p>
        </p:txBody>
      </p:sp>
      <p:cxnSp>
        <p:nvCxnSpPr>
          <p:cNvPr id="4" name="Straight Arrow Connector 3"/>
          <p:cNvCxnSpPr/>
          <p:nvPr/>
        </p:nvCxnSpPr>
        <p:spPr>
          <a:xfrm flipH="1">
            <a:off x="7839672" y="3517508"/>
            <a:ext cx="286863" cy="3471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931989" y="4221010"/>
            <a:ext cx="5552506" cy="1361322"/>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TextBox 14"/>
          <p:cNvSpPr txBox="1"/>
          <p:nvPr/>
        </p:nvSpPr>
        <p:spPr>
          <a:xfrm>
            <a:off x="5303007" y="5845170"/>
            <a:ext cx="3276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Parameter constructor</a:t>
            </a:r>
            <a:endParaRPr lang="en-US" dirty="0">
              <a:latin typeface="Courier New"/>
              <a:cs typeface="Courier New"/>
            </a:endParaRPr>
          </a:p>
        </p:txBody>
      </p:sp>
      <p:sp>
        <p:nvSpPr>
          <p:cNvPr id="18" name="Rounded Rectangle 17"/>
          <p:cNvSpPr/>
          <p:nvPr/>
        </p:nvSpPr>
        <p:spPr>
          <a:xfrm>
            <a:off x="665754" y="4873789"/>
            <a:ext cx="3753746" cy="141708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latin typeface="Arial"/>
                <a:cs typeface="Arial"/>
              </a:rPr>
              <a:t>Overloading</a:t>
            </a:r>
          </a:p>
        </p:txBody>
      </p:sp>
    </p:spTree>
    <p:extLst>
      <p:ext uri="{BB962C8B-B14F-4D97-AF65-F5344CB8AC3E}">
        <p14:creationId xmlns:p14="http://schemas.microsoft.com/office/powerpoint/2010/main" val="168208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9" grpId="0" animBg="1"/>
      <p:bldP spid="14" grpId="0" animBg="1"/>
      <p:bldP spid="15"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 (Contd.)</a:t>
            </a:r>
          </a:p>
        </p:txBody>
      </p:sp>
      <p:sp>
        <p:nvSpPr>
          <p:cNvPr id="21" name="Rectangle 20"/>
          <p:cNvSpPr/>
          <p:nvPr/>
        </p:nvSpPr>
        <p:spPr>
          <a:xfrm>
            <a:off x="376303" y="1509421"/>
            <a:ext cx="8568963" cy="4071885"/>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Code omitted here</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distance(double </a:t>
            </a:r>
            <a:r>
              <a:rPr lang="en-US" b="1" dirty="0">
                <a:solidFill>
                  <a:srgbClr val="6A3E3E"/>
                </a:solidFill>
                <a:latin typeface="Menlo"/>
              </a:rPr>
              <a:t>otherLat, </a:t>
            </a:r>
            <a:r>
              <a:rPr lang="en-US" b="1" dirty="0">
                <a:solidFill>
                  <a:srgbClr val="000000"/>
                </a:solidFill>
                <a:latin typeface="Menlo"/>
              </a:rPr>
              <a:t>double </a:t>
            </a:r>
            <a:r>
              <a:rPr lang="en-US" b="1" dirty="0">
                <a:solidFill>
                  <a:srgbClr val="6A3E3E"/>
                </a:solidFill>
                <a:latin typeface="Menlo"/>
              </a:rPr>
              <a:t>otherLon</a:t>
            </a: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cxnSp>
        <p:nvCxnSpPr>
          <p:cNvPr id="13" name="Straight Connector 12"/>
          <p:cNvCxnSpPr/>
          <p:nvPr/>
        </p:nvCxnSpPr>
        <p:spPr>
          <a:xfrm>
            <a:off x="2370983" y="2905845"/>
            <a:ext cx="216550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113658" y="4181944"/>
            <a:ext cx="449055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57200" y="5292759"/>
            <a:ext cx="8299334" cy="1323439"/>
          </a:xfrm>
          <a:prstGeom prst="rect">
            <a:avLst/>
          </a:prstGeom>
          <a:solidFill>
            <a:schemeClr val="bg1">
              <a:lumMod val="85000"/>
            </a:schemeClr>
          </a:soli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solidFill>
                  <a:schemeClr val="accent1"/>
                </a:solidFill>
                <a:latin typeface="Arial"/>
                <a:cs typeface="Arial"/>
              </a:rPr>
              <a:t>What is the advantage? </a:t>
            </a:r>
            <a:r>
              <a:rPr lang="en-US" sz="2000" dirty="0">
                <a:solidFill>
                  <a:schemeClr val="accent1"/>
                </a:solidFill>
                <a:latin typeface="Times New Roman"/>
                <a:cs typeface="Times New Roman"/>
              </a:rPr>
              <a:t>We don’t have to create and remember different names for functions doing the same thing. For example, in our code, if overloading was not supported by Java, we would have to create method names like </a:t>
            </a:r>
            <a:r>
              <a:rPr lang="en-US" sz="2000" dirty="0">
                <a:solidFill>
                  <a:schemeClr val="accent1"/>
                </a:solidFill>
                <a:latin typeface="Courier New"/>
                <a:cs typeface="Courier New"/>
              </a:rPr>
              <a:t>distance1</a:t>
            </a:r>
            <a:r>
              <a:rPr lang="en-US" sz="2000" dirty="0">
                <a:solidFill>
                  <a:schemeClr val="accent1"/>
                </a:solidFill>
                <a:latin typeface="Times New Roman"/>
                <a:cs typeface="Times New Roman"/>
              </a:rPr>
              <a:t> and </a:t>
            </a:r>
            <a:r>
              <a:rPr lang="en-US" sz="2000" dirty="0">
                <a:solidFill>
                  <a:schemeClr val="accent1"/>
                </a:solidFill>
                <a:latin typeface="Courier New"/>
                <a:cs typeface="Courier New"/>
              </a:rPr>
              <a:t>distance2</a:t>
            </a:r>
            <a:r>
              <a:rPr lang="en-US" sz="2000" dirty="0">
                <a:solidFill>
                  <a:schemeClr val="accent1"/>
                </a:solidFill>
                <a:latin typeface="Times New Roman"/>
                <a:cs typeface="Times New Roman"/>
              </a:rPr>
              <a:t>.</a:t>
            </a:r>
          </a:p>
        </p:txBody>
      </p:sp>
    </p:spTree>
    <p:extLst>
      <p:ext uri="{BB962C8B-B14F-4D97-AF65-F5344CB8AC3E}">
        <p14:creationId xmlns:p14="http://schemas.microsoft.com/office/powerpoint/2010/main" val="181319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Real-world Example of Overloading </a:t>
            </a:r>
          </a:p>
        </p:txBody>
      </p:sp>
      <p:pic>
        <p:nvPicPr>
          <p:cNvPr id="5" name="Picture 4" descr="Screen Shot 2018-08-14 at 8.37.08 PM.png"/>
          <p:cNvPicPr>
            <a:picLocks noChangeAspect="1"/>
          </p:cNvPicPr>
          <p:nvPr/>
        </p:nvPicPr>
        <p:blipFill rotWithShape="1">
          <a:blip r:embed="rId2">
            <a:extLst>
              <a:ext uri="{28A0092B-C50C-407E-A947-70E740481C1C}">
                <a14:useLocalDpi xmlns:a14="http://schemas.microsoft.com/office/drawing/2010/main" val="0"/>
              </a:ext>
            </a:extLst>
          </a:blip>
          <a:srcRect r="30552"/>
          <a:stretch/>
        </p:blipFill>
        <p:spPr>
          <a:xfrm>
            <a:off x="155746" y="4737858"/>
            <a:ext cx="8547165" cy="1904282"/>
          </a:xfrm>
          <a:prstGeom prst="rect">
            <a:avLst/>
          </a:prstGeom>
        </p:spPr>
      </p:pic>
      <p:pic>
        <p:nvPicPr>
          <p:cNvPr id="6" name="Picture 5" descr="Screen Shot 2018-08-14 at 8.36.45 PM.png"/>
          <p:cNvPicPr>
            <a:picLocks noChangeAspect="1"/>
          </p:cNvPicPr>
          <p:nvPr/>
        </p:nvPicPr>
        <p:blipFill rotWithShape="1">
          <a:blip r:embed="rId3">
            <a:extLst>
              <a:ext uri="{28A0092B-C50C-407E-A947-70E740481C1C}">
                <a14:useLocalDpi xmlns:a14="http://schemas.microsoft.com/office/drawing/2010/main" val="0"/>
              </a:ext>
            </a:extLst>
          </a:blip>
          <a:srcRect r="28853"/>
          <a:stretch/>
        </p:blipFill>
        <p:spPr>
          <a:xfrm>
            <a:off x="155746" y="2080335"/>
            <a:ext cx="8531054" cy="2451301"/>
          </a:xfrm>
          <a:prstGeom prst="rect">
            <a:avLst/>
          </a:prstGeom>
        </p:spPr>
      </p:pic>
      <p:sp>
        <p:nvSpPr>
          <p:cNvPr id="7" name="Content Placeholder 2"/>
          <p:cNvSpPr>
            <a:spLocks noGrp="1"/>
          </p:cNvSpPr>
          <p:nvPr>
            <p:ph idx="1"/>
          </p:nvPr>
        </p:nvSpPr>
        <p:spPr>
          <a:xfrm>
            <a:off x="359947" y="1508840"/>
            <a:ext cx="8424107" cy="4525963"/>
          </a:xfrm>
        </p:spPr>
        <p:txBody>
          <a:bodyPr/>
          <a:lstStyle/>
          <a:p>
            <a:r>
              <a:rPr lang="en-US" dirty="0"/>
              <a:t>ArrayList in Java API: overloaded </a:t>
            </a:r>
            <a:r>
              <a:rPr lang="en-US" dirty="0">
                <a:solidFill>
                  <a:srgbClr val="660066"/>
                </a:solidFill>
              </a:rPr>
              <a:t>constructors</a:t>
            </a:r>
            <a:r>
              <a:rPr lang="en-US" dirty="0">
                <a:solidFill>
                  <a:srgbClr val="E6A20E"/>
                </a:solidFill>
              </a:rPr>
              <a:t> </a:t>
            </a:r>
            <a:r>
              <a:rPr lang="en-US" dirty="0"/>
              <a:t>and </a:t>
            </a:r>
            <a:r>
              <a:rPr lang="en-US" dirty="0">
                <a:solidFill>
                  <a:srgbClr val="008000"/>
                </a:solidFill>
                <a:latin typeface="Courier New"/>
                <a:cs typeface="Courier New"/>
              </a:rPr>
              <a:t>add</a:t>
            </a:r>
            <a:r>
              <a:rPr lang="en-US" dirty="0">
                <a:solidFill>
                  <a:srgbClr val="008000"/>
                </a:solidFill>
              </a:rPr>
              <a:t> </a:t>
            </a:r>
            <a:r>
              <a:rPr lang="en-US" dirty="0"/>
              <a:t>method </a:t>
            </a:r>
          </a:p>
        </p:txBody>
      </p:sp>
      <p:sp>
        <p:nvSpPr>
          <p:cNvPr id="8" name="Rounded Rectangle 7"/>
          <p:cNvSpPr/>
          <p:nvPr/>
        </p:nvSpPr>
        <p:spPr>
          <a:xfrm>
            <a:off x="228429" y="2832278"/>
            <a:ext cx="1114732" cy="1361322"/>
          </a:xfrm>
          <a:prstGeom prst="roundRect">
            <a:avLst/>
          </a:prstGeom>
          <a:noFill/>
          <a:ln w="28575" cmpd="sng">
            <a:solidFill>
              <a:srgbClr val="66006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3271098" y="5280818"/>
            <a:ext cx="475132" cy="1361322"/>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1419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CAUTION</a:t>
            </a:r>
          </a:p>
        </p:txBody>
      </p:sp>
      <p:sp>
        <p:nvSpPr>
          <p:cNvPr id="21" name="Rectangle 20"/>
          <p:cNvSpPr/>
          <p:nvPr/>
        </p:nvSpPr>
        <p:spPr>
          <a:xfrm>
            <a:off x="376303" y="1509421"/>
            <a:ext cx="8568963" cy="4071885"/>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Code omitted here</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int </a:t>
            </a:r>
            <a:r>
              <a:rPr lang="en-US" b="1" dirty="0">
                <a:solidFill>
                  <a:srgbClr val="000000"/>
                </a:solidFill>
                <a:latin typeface="Menlo"/>
              </a:rPr>
              <a:t>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7" name="TextBox 6"/>
          <p:cNvSpPr txBox="1"/>
          <p:nvPr/>
        </p:nvSpPr>
        <p:spPr>
          <a:xfrm>
            <a:off x="457200" y="5521159"/>
            <a:ext cx="8299334" cy="1015663"/>
          </a:xfrm>
          <a:prstGeom prst="rect">
            <a:avLst/>
          </a:prstGeom>
          <a:solidFill>
            <a:schemeClr val="bg1">
              <a:lumMod val="85000"/>
            </a:schemeClr>
          </a:soli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solidFill>
                  <a:schemeClr val="accent1"/>
                </a:solidFill>
                <a:latin typeface="Times New Roman"/>
                <a:cs typeface="Times New Roman"/>
              </a:rPr>
              <a:t>At compile time</a:t>
            </a:r>
            <a:r>
              <a:rPr lang="en-US" sz="2000" dirty="0">
                <a:solidFill>
                  <a:schemeClr val="accent1"/>
                </a:solidFill>
                <a:latin typeface="Times New Roman"/>
                <a:cs typeface="Times New Roman"/>
              </a:rPr>
              <a:t>, the compiler decides which version of the overloaded method you're actually trying to call by using the parameter list. It can't do that by using the return type alone. </a:t>
            </a:r>
          </a:p>
        </p:txBody>
      </p:sp>
      <p:sp>
        <p:nvSpPr>
          <p:cNvPr id="8" name="Rounded Rectangle 7"/>
          <p:cNvSpPr/>
          <p:nvPr/>
        </p:nvSpPr>
        <p:spPr>
          <a:xfrm>
            <a:off x="1475651" y="2537477"/>
            <a:ext cx="959400" cy="383727"/>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1475651" y="3843499"/>
            <a:ext cx="557364" cy="383727"/>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0" name="Group 9"/>
          <p:cNvGrpSpPr/>
          <p:nvPr/>
        </p:nvGrpSpPr>
        <p:grpSpPr>
          <a:xfrm>
            <a:off x="968538" y="3916587"/>
            <a:ext cx="7331603" cy="1206004"/>
            <a:chOff x="968538" y="3843499"/>
            <a:chExt cx="7331603" cy="1206004"/>
          </a:xfrm>
        </p:grpSpPr>
        <p:cxnSp>
          <p:nvCxnSpPr>
            <p:cNvPr id="4" name="Straight Connector 3"/>
            <p:cNvCxnSpPr/>
            <p:nvPr/>
          </p:nvCxnSpPr>
          <p:spPr>
            <a:xfrm>
              <a:off x="968538" y="3919510"/>
              <a:ext cx="7331603" cy="97759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968538" y="3843499"/>
              <a:ext cx="7331603" cy="120600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925984" y="3291332"/>
            <a:ext cx="3374158" cy="400110"/>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sz="2000" dirty="0"/>
              <a:t>Parameter must be different</a:t>
            </a:r>
          </a:p>
        </p:txBody>
      </p:sp>
    </p:spTree>
    <p:extLst>
      <p:ext uri="{BB962C8B-B14F-4D97-AF65-F5344CB8AC3E}">
        <p14:creationId xmlns:p14="http://schemas.microsoft.com/office/powerpoint/2010/main" val="665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vs. Private: Protect Data and Method</a:t>
            </a:r>
          </a:p>
        </p:txBody>
      </p:sp>
      <p:sp>
        <p:nvSpPr>
          <p:cNvPr id="4" name="Rectangle 3"/>
          <p:cNvSpPr/>
          <p:nvPr/>
        </p:nvSpPr>
        <p:spPr>
          <a:xfrm>
            <a:off x="376304" y="4264782"/>
            <a:ext cx="6820370"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p>
          <a:p>
            <a:pPr>
              <a:lnSpc>
                <a:spcPct val="120000"/>
              </a:lnSpc>
            </a:pPr>
            <a:r>
              <a:rPr lang="en-US" sz="1400" dirty="0">
                <a:solidFill>
                  <a:srgbClr val="000000"/>
                </a:solidFill>
                <a:latin typeface="Menlo"/>
              </a:rPr>
              <a:t>     	Location </a:t>
            </a:r>
            <a:r>
              <a:rPr lang="en-US" sz="1400" dirty="0">
                <a:solidFill>
                  <a:srgbClr val="6A3E3E"/>
                </a:solidFill>
                <a:latin typeface="Menlo"/>
              </a:rPr>
              <a:t>oxford</a:t>
            </a:r>
            <a:r>
              <a:rPr lang="zh-CN" altLang="en-US" sz="1400" dirty="0">
                <a:solidFill>
                  <a:srgbClr val="6A3E3E"/>
                </a:solidFill>
                <a:latin typeface="Menlo"/>
              </a:rPr>
              <a:t> </a:t>
            </a:r>
            <a:r>
              <a:rPr lang="en-US" sz="1400" dirty="0">
                <a:solidFill>
                  <a:srgbClr val="000000"/>
                </a:solidFill>
                <a:latin typeface="Menlo"/>
              </a:rPr>
              <a:t>=</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51.7</a:t>
            </a:r>
            <a:r>
              <a:rPr lang="mr-IN" sz="1400" b="1" dirty="0">
                <a:solidFill>
                  <a:srgbClr val="000000"/>
                </a:solidFill>
                <a:latin typeface="Menlo"/>
              </a:rPr>
              <a:t>, </a:t>
            </a:r>
            <a:r>
              <a:rPr lang="en-US" altLang="zh-CN" sz="1400" b="1" dirty="0">
                <a:solidFill>
                  <a:srgbClr val="000000"/>
                </a:solidFill>
                <a:latin typeface="Menlo"/>
              </a:rPr>
              <a:t>-1.2)</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2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.distance(</a:t>
            </a:r>
            <a:r>
              <a:rPr lang="en-US" sz="1400" b="1" i="1" dirty="0">
                <a:solidFill>
                  <a:srgbClr val="6A3E3E"/>
                </a:solidFill>
                <a:latin typeface="Menlo"/>
              </a:rPr>
              <a:t>oxford</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1153117"/>
            <a:ext cx="8203252" cy="3183179"/>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distance(Location </a:t>
            </a:r>
            <a:r>
              <a:rPr lang="en-US" sz="1400" b="1" dirty="0">
                <a:solidFill>
                  <a:srgbClr val="6A3E3E"/>
                </a:solidFill>
                <a:latin typeface="Menlo"/>
              </a:rPr>
              <a:t>other</a:t>
            </a:r>
            <a:r>
              <a:rPr lang="en-US" sz="1400" b="1" dirty="0">
                <a:solidFill>
                  <a:srgbClr val="000000"/>
                </a:solidFill>
                <a:latin typeface="Menlo"/>
              </a:rPr>
              <a:t>) </a:t>
            </a:r>
            <a:r>
              <a:rPr lang="en-US" sz="1400" dirty="0">
                <a:solidFill>
                  <a:srgbClr val="000000"/>
                </a:solidFill>
                <a:latin typeface="Menlo"/>
              </a:rPr>
              <a:t>{</a:t>
            </a:r>
          </a:p>
          <a:p>
            <a:pPr>
              <a:lnSpc>
                <a:spcPct val="120000"/>
              </a:lnSpc>
            </a:pPr>
            <a:r>
              <a:rPr lang="en-US" sz="1400" b="1" dirty="0">
                <a:solidFill>
                  <a:srgbClr val="000000"/>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body</a:t>
            </a:r>
            <a:r>
              <a:rPr lang="zh-CN" altLang="en-US" sz="1400" b="1" dirty="0">
                <a:solidFill>
                  <a:srgbClr val="008000"/>
                </a:solidFill>
                <a:latin typeface="Menlo"/>
              </a:rPr>
              <a:t> </a:t>
            </a:r>
            <a:r>
              <a:rPr lang="en-US" altLang="zh-CN" sz="1400" b="1" dirty="0">
                <a:solidFill>
                  <a:srgbClr val="008000"/>
                </a:solidFill>
                <a:latin typeface="Menlo"/>
              </a:rPr>
              <a:t>not</a:t>
            </a:r>
            <a:r>
              <a:rPr lang="zh-CN" altLang="en-US" sz="1400" b="1" dirty="0">
                <a:solidFill>
                  <a:srgbClr val="008000"/>
                </a:solidFill>
                <a:latin typeface="Menlo"/>
              </a:rPr>
              <a:t> </a:t>
            </a:r>
            <a:r>
              <a:rPr lang="en-US" altLang="zh-CN" sz="1400" b="1" dirty="0">
                <a:solidFill>
                  <a:srgbClr val="008000"/>
                </a:solidFill>
                <a:latin typeface="Menlo"/>
              </a:rPr>
              <a:t>shown</a:t>
            </a:r>
            <a:endParaRPr lang="en-US" sz="1400" b="1" dirty="0">
              <a:solidFill>
                <a:srgbClr val="008000"/>
              </a:solidFill>
              <a:latin typeface="Menlo"/>
            </a:endParaRP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919555" y="3165213"/>
            <a:ext cx="804068" cy="392864"/>
          </a:xfrm>
          <a:prstGeom prst="roundRect">
            <a:avLst/>
          </a:prstGeom>
          <a:noFill/>
          <a:ln w="28575" cmpd="sng">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868030" y="1694364"/>
            <a:ext cx="895439" cy="553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5417064" y="1971907"/>
            <a:ext cx="3374158" cy="830997"/>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dirty="0"/>
              <a:t>public means can access from any class</a:t>
            </a:r>
          </a:p>
        </p:txBody>
      </p:sp>
      <p:sp>
        <p:nvSpPr>
          <p:cNvPr id="10" name="TextBox 9"/>
          <p:cNvSpPr txBox="1"/>
          <p:nvPr/>
        </p:nvSpPr>
        <p:spPr>
          <a:xfrm>
            <a:off x="5968898" y="5489499"/>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1" name="Rounded Rectangle 10"/>
          <p:cNvSpPr/>
          <p:nvPr/>
        </p:nvSpPr>
        <p:spPr>
          <a:xfrm>
            <a:off x="1276271" y="5810751"/>
            <a:ext cx="2561332" cy="309691"/>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p:cNvSpPr/>
          <p:nvPr/>
        </p:nvSpPr>
        <p:spPr>
          <a:xfrm>
            <a:off x="1717783" y="6113475"/>
            <a:ext cx="2561332" cy="309691"/>
          </a:xfrm>
          <a:prstGeom prst="roundRect">
            <a:avLst/>
          </a:prstGeom>
          <a:noFill/>
          <a:ln w="28575" cmpd="sng">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4" name="TextBox 13"/>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Tree>
    <p:extLst>
      <p:ext uri="{BB962C8B-B14F-4D97-AF65-F5344CB8AC3E}">
        <p14:creationId xmlns:p14="http://schemas.microsoft.com/office/powerpoint/2010/main" val="9185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276271" y="5838151"/>
            <a:ext cx="2360314" cy="30150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276271" y="2466825"/>
            <a:ext cx="2561332" cy="560695"/>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Public vs. Private: Protect Data and Method</a:t>
            </a:r>
          </a:p>
        </p:txBody>
      </p:sp>
      <p:sp>
        <p:nvSpPr>
          <p:cNvPr id="4" name="Rectangle 3"/>
          <p:cNvSpPr/>
          <p:nvPr/>
        </p:nvSpPr>
        <p:spPr>
          <a:xfrm>
            <a:off x="376304" y="4264782"/>
            <a:ext cx="6820370"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p>
          <a:p>
            <a:pPr>
              <a:lnSpc>
                <a:spcPct val="120000"/>
              </a:lnSpc>
            </a:pPr>
            <a:r>
              <a:rPr lang="en-US" sz="1400" dirty="0">
                <a:solidFill>
                  <a:srgbClr val="000000"/>
                </a:solidFill>
                <a:latin typeface="Menlo"/>
              </a:rPr>
              <a:t>     	            Location </a:t>
            </a:r>
            <a:r>
              <a:rPr lang="en-US" sz="1400" dirty="0">
                <a:solidFill>
                  <a:srgbClr val="6A3E3E"/>
                </a:solidFill>
                <a:latin typeface="Menlo"/>
              </a:rPr>
              <a:t>oxford</a:t>
            </a:r>
            <a:r>
              <a:rPr lang="zh-CN" altLang="en-US" sz="1400" dirty="0">
                <a:solidFill>
                  <a:srgbClr val="6A3E3E"/>
                </a:solidFill>
                <a:latin typeface="Menlo"/>
              </a:rPr>
              <a:t> </a:t>
            </a:r>
            <a:r>
              <a:rPr lang="en-US" sz="1400" dirty="0">
                <a:solidFill>
                  <a:srgbClr val="000000"/>
                </a:solidFill>
                <a:latin typeface="Menlo"/>
              </a:rPr>
              <a:t>=</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51.7</a:t>
            </a:r>
            <a:r>
              <a:rPr lang="mr-IN" sz="1400" b="1" dirty="0">
                <a:solidFill>
                  <a:srgbClr val="000000"/>
                </a:solidFill>
                <a:latin typeface="Menlo"/>
              </a:rPr>
              <a:t>, </a:t>
            </a:r>
            <a:r>
              <a:rPr lang="en-US" altLang="zh-CN" sz="1400" b="1" dirty="0">
                <a:solidFill>
                  <a:srgbClr val="000000"/>
                </a:solidFill>
                <a:latin typeface="Menlo"/>
              </a:rPr>
              <a:t>-1.2)</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20000"/>
              </a:lnSpc>
            </a:pPr>
            <a:r>
              <a:rPr lang="en-US" sz="1400" dirty="0">
                <a:solidFill>
                  <a:srgbClr val="000000"/>
                </a:solidFill>
                <a:latin typeface="Menlo"/>
              </a:rPr>
              <a:t>     	            </a:t>
            </a:r>
            <a:r>
              <a:rPr lang="en-US" sz="1400" dirty="0" err="1">
                <a:solidFill>
                  <a:srgbClr val="000000"/>
                </a:solidFill>
                <a:latin typeface="Menlo"/>
              </a:rPr>
              <a:t>System.</a:t>
            </a:r>
            <a:r>
              <a:rPr lang="en-US" sz="1400" b="1" i="1" dirty="0" err="1">
                <a:solidFill>
                  <a:srgbClr val="0000C0"/>
                </a:solidFill>
                <a:latin typeface="Menlo"/>
              </a:rPr>
              <a:t>out</a:t>
            </a:r>
            <a:r>
              <a:rPr lang="en-US" sz="1400" b="1" i="1" dirty="0" err="1">
                <a:solidFill>
                  <a:srgbClr val="000000"/>
                </a:solidFill>
                <a:latin typeface="Menlo"/>
              </a:rPr>
              <a:t>.println</a:t>
            </a:r>
            <a:r>
              <a:rPr lang="en-US" sz="1400" b="1" i="1" dirty="0">
                <a:solidFill>
                  <a:srgbClr val="000000"/>
                </a:solidFill>
                <a:latin typeface="Menlo"/>
              </a:rPr>
              <a:t>(</a:t>
            </a:r>
            <a:r>
              <a:rPr lang="en-US" sz="1400" b="1" i="1" dirty="0">
                <a:solidFill>
                  <a:srgbClr val="6A3E3E"/>
                </a:solidFill>
                <a:latin typeface="Menlo"/>
              </a:rPr>
              <a:t>hof</a:t>
            </a:r>
            <a:r>
              <a:rPr lang="en-US" sz="1400" b="1" i="1" dirty="0">
                <a:solidFill>
                  <a:srgbClr val="000000"/>
                </a:solidFill>
                <a:latin typeface="Menlo"/>
              </a:rPr>
              <a:t>.distance(</a:t>
            </a:r>
            <a:r>
              <a:rPr lang="en-US" sz="1400" b="1" i="1" dirty="0">
                <a:solidFill>
                  <a:srgbClr val="6A3E3E"/>
                </a:solidFill>
                <a:latin typeface="Menlo"/>
              </a:rPr>
              <a:t>oxford</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1153117"/>
            <a:ext cx="8203252" cy="3187540"/>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distance(Location </a:t>
            </a:r>
            <a:r>
              <a:rPr lang="en-US" sz="1400" b="1" dirty="0">
                <a:solidFill>
                  <a:srgbClr val="6A3E3E"/>
                </a:solidFill>
                <a:latin typeface="Menlo"/>
              </a:rPr>
              <a:t>other</a:t>
            </a:r>
            <a:r>
              <a:rPr lang="en-US" sz="1400" b="1" dirty="0">
                <a:solidFill>
                  <a:srgbClr val="000000"/>
                </a:solidFill>
                <a:latin typeface="Menlo"/>
              </a:rPr>
              <a:t>) </a:t>
            </a:r>
            <a:r>
              <a:rPr lang="en-US" sz="1400" dirty="0">
                <a:solidFill>
                  <a:srgbClr val="000000"/>
                </a:solidFill>
                <a:latin typeface="Menlo"/>
              </a:rPr>
              <a:t>{</a:t>
            </a:r>
          </a:p>
          <a:p>
            <a:pPr>
              <a:lnSpc>
                <a:spcPct val="120000"/>
              </a:lnSpc>
            </a:pPr>
            <a:r>
              <a:rPr lang="en-US" sz="1400" b="1" dirty="0">
                <a:solidFill>
                  <a:srgbClr val="000000"/>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body</a:t>
            </a:r>
            <a:r>
              <a:rPr lang="zh-CN" altLang="en-US" sz="1400" b="1" dirty="0">
                <a:solidFill>
                  <a:srgbClr val="008000"/>
                </a:solidFill>
                <a:latin typeface="Menlo"/>
              </a:rPr>
              <a:t> </a:t>
            </a:r>
            <a:r>
              <a:rPr lang="en-US" altLang="zh-CN" sz="1400" b="1" dirty="0">
                <a:solidFill>
                  <a:srgbClr val="008000"/>
                </a:solidFill>
                <a:latin typeface="Menlo"/>
              </a:rPr>
              <a:t>not</a:t>
            </a:r>
            <a:r>
              <a:rPr lang="zh-CN" altLang="en-US" sz="1400" b="1" dirty="0">
                <a:solidFill>
                  <a:srgbClr val="008000"/>
                </a:solidFill>
                <a:latin typeface="Menlo"/>
              </a:rPr>
              <a:t> </a:t>
            </a:r>
            <a:r>
              <a:rPr lang="en-US" altLang="zh-CN" sz="1400" b="1" dirty="0">
                <a:solidFill>
                  <a:srgbClr val="008000"/>
                </a:solidFill>
                <a:latin typeface="Menlo"/>
              </a:rPr>
              <a:t>shown</a:t>
            </a:r>
            <a:endParaRPr lang="en-US" sz="1400" b="1" dirty="0">
              <a:solidFill>
                <a:srgbClr val="008000"/>
              </a:solidFill>
              <a:latin typeface="Menlo"/>
            </a:endParaRP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868030" y="1694364"/>
            <a:ext cx="986811" cy="553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4578773" y="1758939"/>
            <a:ext cx="4303821" cy="707886"/>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sz="2000" dirty="0"/>
              <a:t>private means can access only from </a:t>
            </a:r>
            <a:r>
              <a:rPr lang="en-US" sz="2000" dirty="0">
                <a:latin typeface="Courier New"/>
                <a:cs typeface="Courier New"/>
              </a:rPr>
              <a:t>Location</a:t>
            </a:r>
          </a:p>
        </p:txBody>
      </p:sp>
      <p:sp>
        <p:nvSpPr>
          <p:cNvPr id="10" name="TextBox 9"/>
          <p:cNvSpPr txBox="1"/>
          <p:nvPr/>
        </p:nvSpPr>
        <p:spPr>
          <a:xfrm>
            <a:off x="4309882" y="2760143"/>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5" name="TextBox 14"/>
          <p:cNvSpPr txBox="1"/>
          <p:nvPr/>
        </p:nvSpPr>
        <p:spPr>
          <a:xfrm>
            <a:off x="5763155" y="5677987"/>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9" name="TextBox 1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20" name="TextBox 1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Tree>
    <p:extLst>
      <p:ext uri="{BB962C8B-B14F-4D97-AF65-F5344CB8AC3E}">
        <p14:creationId xmlns:p14="http://schemas.microsoft.com/office/powerpoint/2010/main" val="317647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8" grpId="0" animBg="1"/>
      <p:bldP spid="9" grpId="0" animBg="1"/>
      <p:bldP spid="10"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r>
              <a:rPr lang="zh-CN" altLang="en-US" dirty="0"/>
              <a:t> </a:t>
            </a:r>
            <a:r>
              <a:rPr lang="en-US" altLang="zh-CN" dirty="0"/>
              <a:t>Goals</a:t>
            </a:r>
            <a:endParaRPr lang="en-US" dirty="0"/>
          </a:p>
        </p:txBody>
      </p:sp>
      <p:sp>
        <p:nvSpPr>
          <p:cNvPr id="3" name="Content Placeholder 2"/>
          <p:cNvSpPr>
            <a:spLocks noGrp="1"/>
          </p:cNvSpPr>
          <p:nvPr>
            <p:ph idx="1"/>
          </p:nvPr>
        </p:nvSpPr>
        <p:spPr/>
        <p:txBody>
          <a:bodyPr>
            <a:normAutofit/>
          </a:bodyPr>
          <a:lstStyle/>
          <a:p>
            <a:pPr marL="370840">
              <a:spcBef>
                <a:spcPts val="570"/>
              </a:spcBef>
              <a:buClr>
                <a:srgbClr val="ED7C31"/>
              </a:buClr>
              <a:tabLst>
                <a:tab pos="197485" algn="l"/>
              </a:tabLst>
            </a:pPr>
            <a:r>
              <a:rPr lang="en-US" dirty="0"/>
              <a:t>Write </a:t>
            </a:r>
            <a:r>
              <a:rPr lang="en-US" dirty="0">
                <a:solidFill>
                  <a:srgbClr val="0000FF"/>
                </a:solidFill>
              </a:rPr>
              <a:t>classes</a:t>
            </a:r>
            <a:r>
              <a:rPr lang="en-US" dirty="0"/>
              <a:t>, create </a:t>
            </a:r>
            <a:r>
              <a:rPr lang="en-US" dirty="0">
                <a:solidFill>
                  <a:srgbClr val="0000FF"/>
                </a:solidFill>
              </a:rPr>
              <a:t>objects</a:t>
            </a:r>
            <a:r>
              <a:rPr lang="en-US" dirty="0"/>
              <a:t>, and call methods on them.</a:t>
            </a:r>
          </a:p>
          <a:p>
            <a:pPr marL="370840">
              <a:spcBef>
                <a:spcPts val="570"/>
              </a:spcBef>
              <a:buClr>
                <a:srgbClr val="ED7C31"/>
              </a:buClr>
              <a:tabLst>
                <a:tab pos="197485" algn="l"/>
              </a:tabLst>
            </a:pPr>
            <a:r>
              <a:rPr lang="en-US" dirty="0"/>
              <a:t>Describe what </a:t>
            </a:r>
            <a:r>
              <a:rPr lang="en-US" dirty="0">
                <a:solidFill>
                  <a:srgbClr val="008000"/>
                </a:solidFill>
              </a:rPr>
              <a:t>member variables</a:t>
            </a:r>
            <a:r>
              <a:rPr lang="en-US" dirty="0"/>
              <a:t>, </a:t>
            </a:r>
            <a:r>
              <a:rPr lang="en-US" dirty="0">
                <a:solidFill>
                  <a:srgbClr val="008000"/>
                </a:solidFill>
              </a:rPr>
              <a:t>methods</a:t>
            </a:r>
            <a:r>
              <a:rPr lang="en-US" dirty="0"/>
              <a:t> and </a:t>
            </a:r>
            <a:r>
              <a:rPr lang="en-US" dirty="0">
                <a:solidFill>
                  <a:srgbClr val="008000"/>
                </a:solidFill>
              </a:rPr>
              <a:t>constructors</a:t>
            </a:r>
            <a:r>
              <a:rPr lang="en-US" dirty="0"/>
              <a:t> are.</a:t>
            </a:r>
          </a:p>
          <a:p>
            <a:pPr marL="370840">
              <a:spcBef>
                <a:spcPts val="570"/>
              </a:spcBef>
              <a:buClr>
                <a:srgbClr val="ED7C31"/>
              </a:buClr>
              <a:tabLst>
                <a:tab pos="197485" algn="l"/>
              </a:tabLst>
            </a:pPr>
            <a:r>
              <a:rPr lang="en-US" dirty="0"/>
              <a:t>Describe what the keywords </a:t>
            </a:r>
            <a:r>
              <a:rPr lang="en-US" dirty="0">
                <a:solidFill>
                  <a:srgbClr val="FF0000"/>
                </a:solidFill>
              </a:rPr>
              <a:t>public</a:t>
            </a:r>
            <a:r>
              <a:rPr lang="en-US" dirty="0"/>
              <a:t> and </a:t>
            </a:r>
            <a:r>
              <a:rPr lang="en-US" dirty="0">
                <a:solidFill>
                  <a:srgbClr val="FF0000"/>
                </a:solidFill>
              </a:rPr>
              <a:t>private</a:t>
            </a:r>
            <a:r>
              <a:rPr lang="en-US" dirty="0"/>
              <a:t> mean and their effect on where variables can be accessed</a:t>
            </a:r>
          </a:p>
          <a:p>
            <a:pPr marL="370840">
              <a:spcBef>
                <a:spcPts val="570"/>
              </a:spcBef>
              <a:buClr>
                <a:srgbClr val="ED7C31"/>
              </a:buClr>
              <a:tabLst>
                <a:tab pos="197485" algn="l"/>
              </a:tabLst>
            </a:pPr>
            <a:r>
              <a:rPr lang="en-US" dirty="0"/>
              <a:t>Explain what </a:t>
            </a:r>
            <a:r>
              <a:rPr lang="en-US" dirty="0">
                <a:solidFill>
                  <a:srgbClr val="FF6600"/>
                </a:solidFill>
              </a:rPr>
              <a:t>getters</a:t>
            </a:r>
            <a:r>
              <a:rPr lang="en-US" dirty="0"/>
              <a:t> and </a:t>
            </a:r>
            <a:r>
              <a:rPr lang="en-US" dirty="0">
                <a:solidFill>
                  <a:srgbClr val="FF6600"/>
                </a:solidFill>
              </a:rPr>
              <a:t>setters</a:t>
            </a:r>
            <a:r>
              <a:rPr lang="en-US" dirty="0"/>
              <a:t> are and write them in your classes</a:t>
            </a:r>
          </a:p>
          <a:p>
            <a:pPr marL="370840">
              <a:spcBef>
                <a:spcPts val="570"/>
              </a:spcBef>
              <a:buClr>
                <a:srgbClr val="ED7C31"/>
              </a:buClr>
              <a:tabLst>
                <a:tab pos="197485" algn="l"/>
              </a:tabLst>
            </a:pPr>
            <a:r>
              <a:rPr lang="en-US" dirty="0"/>
              <a:t>Explain how to </a:t>
            </a:r>
            <a:r>
              <a:rPr lang="en-US" dirty="0">
                <a:solidFill>
                  <a:schemeClr val="accent4"/>
                </a:solidFill>
              </a:rPr>
              <a:t>overload methods </a:t>
            </a:r>
            <a:r>
              <a:rPr lang="en-US" dirty="0"/>
              <a:t>in Java and why overloading methods is useful</a:t>
            </a:r>
          </a:p>
          <a:p>
            <a:pPr marL="370840">
              <a:spcBef>
                <a:spcPts val="570"/>
              </a:spcBef>
              <a:buClr>
                <a:srgbClr val="ED7C31"/>
              </a:buClr>
              <a:tabLst>
                <a:tab pos="197485" algn="l"/>
              </a:tabLst>
            </a:pPr>
            <a:r>
              <a:rPr lang="en-US" dirty="0"/>
              <a:t>Draw </a:t>
            </a:r>
            <a:r>
              <a:rPr lang="en-US" dirty="0">
                <a:solidFill>
                  <a:schemeClr val="accent5"/>
                </a:solidFill>
              </a:rPr>
              <a:t>memory models </a:t>
            </a:r>
            <a:r>
              <a:rPr lang="en-US" dirty="0"/>
              <a:t>with variable </a:t>
            </a:r>
            <a:r>
              <a:rPr lang="en-US" dirty="0">
                <a:solidFill>
                  <a:srgbClr val="4BACC6"/>
                </a:solidFill>
              </a:rPr>
              <a:t>scope</a:t>
            </a:r>
            <a:r>
              <a:rPr lang="en-US" dirty="0"/>
              <a:t> for reasoning about variable values for object type data.</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184809" y="4043098"/>
            <a:ext cx="2706825" cy="51408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t>
            </a:r>
            <a:r>
              <a:rPr lang="en-US" altLang="zh-CN" dirty="0"/>
              <a:t>asic</a:t>
            </a:r>
            <a:r>
              <a:rPr lang="zh-CN" altLang="en-US" dirty="0"/>
              <a:t> </a:t>
            </a:r>
            <a:r>
              <a:rPr lang="en-US" altLang="zh-CN" dirty="0"/>
              <a:t>Class</a:t>
            </a:r>
            <a:r>
              <a:rPr lang="zh-CN" altLang="en-US" dirty="0"/>
              <a:t> </a:t>
            </a:r>
            <a:r>
              <a:rPr lang="en-US" altLang="zh-CN" dirty="0"/>
              <a:t>Design</a:t>
            </a:r>
            <a:r>
              <a:rPr lang="zh-CN" altLang="en-US" dirty="0"/>
              <a:t> </a:t>
            </a:r>
            <a:r>
              <a:rPr lang="en-US" altLang="zh-CN" dirty="0"/>
              <a:t>Rules</a:t>
            </a:r>
            <a:endParaRPr lang="en-US" dirty="0"/>
          </a:p>
        </p:txBody>
      </p:sp>
      <p:sp>
        <p:nvSpPr>
          <p:cNvPr id="4" name="TextBox 3"/>
          <p:cNvSpPr txBox="1"/>
          <p:nvPr/>
        </p:nvSpPr>
        <p:spPr>
          <a:xfrm>
            <a:off x="183090" y="4043301"/>
            <a:ext cx="3764522" cy="523220"/>
          </a:xfrm>
          <a:prstGeom prst="rect">
            <a:avLst/>
          </a:prstGeom>
          <a:noFill/>
        </p:spPr>
        <p:txBody>
          <a:bodyPr wrap="none" rtlCol="0">
            <a:spAutoFit/>
          </a:bodyPr>
          <a:lstStyle/>
          <a:p>
            <a:r>
              <a:rPr lang="en-US" sz="2800" dirty="0">
                <a:solidFill>
                  <a:schemeClr val="accent6">
                    <a:lumMod val="75000"/>
                  </a:schemeClr>
                </a:solidFill>
                <a:latin typeface="Times New Roman"/>
                <a:cs typeface="Times New Roman"/>
              </a:rPr>
              <a:t>P</a:t>
            </a:r>
            <a:r>
              <a:rPr lang="en-US" altLang="zh-CN" sz="2800" dirty="0">
                <a:solidFill>
                  <a:schemeClr val="accent6">
                    <a:lumMod val="75000"/>
                  </a:schemeClr>
                </a:solidFill>
                <a:latin typeface="Times New Roman"/>
                <a:cs typeface="Times New Roman"/>
              </a:rPr>
              <a:t>rivate</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helper</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methods</a:t>
            </a:r>
            <a:endParaRPr lang="en-US" sz="2800" dirty="0">
              <a:solidFill>
                <a:schemeClr val="accent6">
                  <a:lumMod val="75000"/>
                </a:schemeClr>
              </a:solidFill>
              <a:latin typeface="Times New Roman"/>
              <a:cs typeface="Times New Roman"/>
            </a:endParaRPr>
          </a:p>
        </p:txBody>
      </p:sp>
      <p:sp>
        <p:nvSpPr>
          <p:cNvPr id="5" name="TextBox 4"/>
          <p:cNvSpPr txBox="1"/>
          <p:nvPr/>
        </p:nvSpPr>
        <p:spPr>
          <a:xfrm>
            <a:off x="457200" y="4896111"/>
            <a:ext cx="3375994" cy="523220"/>
          </a:xfrm>
          <a:prstGeom prst="rect">
            <a:avLst/>
          </a:prstGeom>
          <a:noFill/>
        </p:spPr>
        <p:txBody>
          <a:bodyPr wrap="none" rtlCol="0">
            <a:spAutoFit/>
          </a:bodyPr>
          <a:lstStyle/>
          <a:p>
            <a:r>
              <a:rPr lang="en-US" sz="2800" dirty="0">
                <a:solidFill>
                  <a:schemeClr val="accent6">
                    <a:lumMod val="75000"/>
                  </a:schemeClr>
                </a:solidFill>
                <a:latin typeface="Times New Roman"/>
                <a:cs typeface="Times New Roman"/>
              </a:rPr>
              <a:t>P</a:t>
            </a:r>
            <a:r>
              <a:rPr lang="en-US" altLang="zh-CN" sz="2800" dirty="0">
                <a:solidFill>
                  <a:schemeClr val="accent6">
                    <a:lumMod val="75000"/>
                  </a:schemeClr>
                </a:solidFill>
                <a:latin typeface="Times New Roman"/>
                <a:cs typeface="Times New Roman"/>
              </a:rPr>
              <a:t>ublic</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for</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world</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use</a:t>
            </a:r>
            <a:endParaRPr lang="en-US" sz="2800" dirty="0">
              <a:solidFill>
                <a:schemeClr val="accent6">
                  <a:lumMod val="75000"/>
                </a:schemeClr>
              </a:solidFill>
              <a:latin typeface="Times New Roman"/>
              <a:cs typeface="Times New Roman"/>
            </a:endParaRPr>
          </a:p>
        </p:txBody>
      </p:sp>
      <p:sp>
        <p:nvSpPr>
          <p:cNvPr id="6" name="TextBox 5"/>
          <p:cNvSpPr txBox="1"/>
          <p:nvPr/>
        </p:nvSpPr>
        <p:spPr>
          <a:xfrm>
            <a:off x="1304754" y="3130426"/>
            <a:ext cx="1521195" cy="523220"/>
          </a:xfrm>
          <a:prstGeom prst="rect">
            <a:avLst/>
          </a:prstGeom>
          <a:noFill/>
        </p:spPr>
        <p:txBody>
          <a:bodyPr wrap="none" rtlCol="0">
            <a:spAutoFit/>
          </a:bodyPr>
          <a:lstStyle/>
          <a:p>
            <a:r>
              <a:rPr lang="en-US" sz="2800" b="1" dirty="0">
                <a:solidFill>
                  <a:schemeClr val="accent6">
                    <a:lumMod val="75000"/>
                  </a:schemeClr>
                </a:solidFill>
                <a:latin typeface="Times New Roman"/>
                <a:cs typeface="Times New Roman"/>
              </a:rPr>
              <a:t>Methods</a:t>
            </a:r>
          </a:p>
        </p:txBody>
      </p:sp>
      <p:sp>
        <p:nvSpPr>
          <p:cNvPr id="7" name="TextBox 6"/>
          <p:cNvSpPr txBox="1"/>
          <p:nvPr/>
        </p:nvSpPr>
        <p:spPr>
          <a:xfrm>
            <a:off x="5896135" y="3121087"/>
            <a:ext cx="1640243" cy="523220"/>
          </a:xfrm>
          <a:prstGeom prst="rect">
            <a:avLst/>
          </a:prstGeom>
          <a:noFill/>
        </p:spPr>
        <p:txBody>
          <a:bodyPr wrap="none" rtlCol="0">
            <a:spAutoFit/>
          </a:bodyPr>
          <a:lstStyle/>
          <a:p>
            <a:r>
              <a:rPr lang="en-US" sz="2800" b="1" dirty="0">
                <a:solidFill>
                  <a:srgbClr val="008000"/>
                </a:solidFill>
                <a:latin typeface="Times New Roman"/>
                <a:cs typeface="Times New Roman"/>
              </a:rPr>
              <a:t>Members</a:t>
            </a:r>
          </a:p>
        </p:txBody>
      </p:sp>
      <p:sp>
        <p:nvSpPr>
          <p:cNvPr id="8" name="TextBox 7"/>
          <p:cNvSpPr txBox="1"/>
          <p:nvPr/>
        </p:nvSpPr>
        <p:spPr>
          <a:xfrm>
            <a:off x="4365430" y="4033962"/>
            <a:ext cx="4701653" cy="523220"/>
          </a:xfrm>
          <a:prstGeom prst="rect">
            <a:avLst/>
          </a:prstGeom>
          <a:noFill/>
        </p:spPr>
        <p:txBody>
          <a:bodyPr wrap="none" rtlCol="0">
            <a:spAutoFit/>
          </a:bodyPr>
          <a:lstStyle/>
          <a:p>
            <a:r>
              <a:rPr lang="en-US" sz="2800" dirty="0">
                <a:solidFill>
                  <a:srgbClr val="008000"/>
                </a:solidFill>
                <a:latin typeface="Times New Roman"/>
                <a:cs typeface="Times New Roman"/>
              </a:rPr>
              <a:t>P</a:t>
            </a:r>
            <a:r>
              <a:rPr lang="en-US" altLang="zh-CN" sz="2800" dirty="0">
                <a:solidFill>
                  <a:srgbClr val="008000"/>
                </a:solidFill>
                <a:latin typeface="Times New Roman"/>
                <a:cs typeface="Times New Roman"/>
              </a:rPr>
              <a:t>rivate</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use</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getters</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and</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setters</a:t>
            </a:r>
            <a:endParaRPr lang="en-US" sz="2800" dirty="0">
              <a:solidFill>
                <a:srgbClr val="008000"/>
              </a:solidFill>
              <a:latin typeface="Times New Roman"/>
              <a:cs typeface="Times New Roman"/>
            </a:endParaRPr>
          </a:p>
        </p:txBody>
      </p:sp>
      <p:cxnSp>
        <p:nvCxnSpPr>
          <p:cNvPr id="9" name="Straight Connector 8"/>
          <p:cNvCxnSpPr/>
          <p:nvPr/>
        </p:nvCxnSpPr>
        <p:spPr>
          <a:xfrm flipV="1">
            <a:off x="4105108" y="2904290"/>
            <a:ext cx="0" cy="3207951"/>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443329" y="5486553"/>
            <a:ext cx="4394967" cy="523220"/>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altLang="zh-CN" sz="2800" dirty="0"/>
              <a:t>giving</a:t>
            </a:r>
            <a:r>
              <a:rPr lang="zh-CN" altLang="en-US" sz="2800" dirty="0"/>
              <a:t> </a:t>
            </a:r>
            <a:r>
              <a:rPr lang="en-US" altLang="zh-CN" sz="2800" dirty="0"/>
              <a:t>right</a:t>
            </a:r>
            <a:r>
              <a:rPr lang="zh-CN" altLang="en-US" sz="2800" dirty="0"/>
              <a:t> </a:t>
            </a:r>
            <a:r>
              <a:rPr lang="en-US" altLang="zh-CN" sz="2800" dirty="0"/>
              <a:t>level</a:t>
            </a:r>
            <a:r>
              <a:rPr lang="zh-CN" altLang="en-US" sz="2800" dirty="0"/>
              <a:t> </a:t>
            </a:r>
            <a:r>
              <a:rPr lang="en-US" altLang="zh-CN" sz="2800" dirty="0"/>
              <a:t>of</a:t>
            </a:r>
            <a:r>
              <a:rPr lang="zh-CN" altLang="en-US" sz="2800" dirty="0"/>
              <a:t> </a:t>
            </a:r>
            <a:r>
              <a:rPr lang="en-US" altLang="zh-CN" sz="2800" dirty="0"/>
              <a:t>access</a:t>
            </a:r>
            <a:endParaRPr lang="en-US" sz="2800" dirty="0">
              <a:latin typeface="Courier New"/>
              <a:cs typeface="Courier New"/>
            </a:endParaRPr>
          </a:p>
        </p:txBody>
      </p:sp>
      <p:cxnSp>
        <p:nvCxnSpPr>
          <p:cNvPr id="15" name="Straight Arrow Connector 14"/>
          <p:cNvCxnSpPr/>
          <p:nvPr/>
        </p:nvCxnSpPr>
        <p:spPr>
          <a:xfrm flipH="1">
            <a:off x="6716607" y="4755744"/>
            <a:ext cx="347211" cy="5755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1305470" y="1554111"/>
            <a:ext cx="6533061" cy="10963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rial"/>
                <a:cs typeface="Arial"/>
              </a:rPr>
              <a:t>Rule of thumb: Make member variables private (and methods either public or private)</a:t>
            </a:r>
          </a:p>
        </p:txBody>
      </p:sp>
    </p:spTree>
    <p:extLst>
      <p:ext uri="{BB962C8B-B14F-4D97-AF65-F5344CB8AC3E}">
        <p14:creationId xmlns:p14="http://schemas.microsoft.com/office/powerpoint/2010/main" val="280784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p:bldP spid="5" grpId="0"/>
      <p:bldP spid="6" grpId="0"/>
      <p:bldP spid="7" grpId="0"/>
      <p:bldP spid="8" grpId="0"/>
      <p:bldP spid="13"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49368" y="6004882"/>
            <a:ext cx="4059823"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349368" y="5617765"/>
            <a:ext cx="3575554"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Example</a:t>
            </a:r>
            <a:r>
              <a:rPr lang="zh-CN" altLang="en-US" dirty="0"/>
              <a:t> </a:t>
            </a:r>
            <a:r>
              <a:rPr lang="en-US" altLang="zh-CN" dirty="0"/>
              <a:t>of</a:t>
            </a:r>
            <a:r>
              <a:rPr lang="zh-CN" altLang="en-US" dirty="0"/>
              <a:t> </a:t>
            </a:r>
            <a:r>
              <a:rPr lang="en-US" dirty="0"/>
              <a:t>Getter</a:t>
            </a:r>
          </a:p>
        </p:txBody>
      </p:sp>
      <p:sp>
        <p:nvSpPr>
          <p:cNvPr id="4" name="Rectangle 3"/>
          <p:cNvSpPr/>
          <p:nvPr/>
        </p:nvSpPr>
        <p:spPr>
          <a:xfrm>
            <a:off x="376304" y="1417638"/>
            <a:ext cx="8203252"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altLang="zh-CN" sz="1400" b="1" dirty="0">
                <a:solidFill>
                  <a:srgbClr val="7F0055"/>
                </a:solidFill>
                <a:latin typeface="Menlo"/>
              </a:rPr>
              <a:t>	</a:t>
            </a:r>
            <a:r>
              <a:rPr lang="zh-CN" altLang="en-US" sz="1400" b="1" dirty="0">
                <a:solidFill>
                  <a:srgbClr val="7F0055"/>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code</a:t>
            </a:r>
            <a:r>
              <a:rPr lang="zh-CN" altLang="en-US" sz="1400" b="1" dirty="0">
                <a:solidFill>
                  <a:srgbClr val="008000"/>
                </a:solidFill>
                <a:latin typeface="Menlo"/>
              </a:rPr>
              <a:t> </a:t>
            </a:r>
            <a:r>
              <a:rPr lang="en-US" altLang="zh-CN" sz="1400" b="1" dirty="0">
                <a:solidFill>
                  <a:srgbClr val="008000"/>
                </a:solidFill>
                <a:latin typeface="Menlo"/>
              </a:rPr>
              <a:t>omitted</a:t>
            </a:r>
            <a:r>
              <a:rPr lang="zh-CN" altLang="en-US" sz="1400" b="1" dirty="0">
                <a:solidFill>
                  <a:srgbClr val="008000"/>
                </a:solidFill>
                <a:latin typeface="Menlo"/>
              </a:rPr>
              <a:t> </a:t>
            </a:r>
            <a:r>
              <a:rPr lang="en-US" altLang="zh-CN" sz="1400" b="1" dirty="0">
                <a:solidFill>
                  <a:srgbClr val="008000"/>
                </a:solidFill>
                <a:latin typeface="Menlo"/>
              </a:rPr>
              <a:t>here</a:t>
            </a:r>
          </a:p>
          <a:p>
            <a:pPr>
              <a:lnSpc>
                <a:spcPct val="120000"/>
              </a:lnSpc>
            </a:pPr>
            <a:r>
              <a:rPr lang="en-US" sz="1400" b="1" dirty="0">
                <a:solidFill>
                  <a:srgbClr val="008000"/>
                </a:solidFill>
                <a:latin typeface="Menlo"/>
              </a:rPr>
              <a:t>	</a:t>
            </a:r>
            <a:r>
              <a:rPr lang="zh-CN" altLang="en-US" sz="1400" b="1" dirty="0">
                <a:solidFill>
                  <a:srgbClr val="008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getLatitude()</a:t>
            </a:r>
          </a:p>
          <a:p>
            <a:pPr>
              <a:lnSpc>
                <a:spcPct val="120000"/>
              </a:lnSpc>
            </a:pPr>
            <a:r>
              <a:rPr lang="mr-IN"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return</a:t>
            </a: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b="1" dirty="0">
              <a:solidFill>
                <a:srgbClr val="008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4264782"/>
            <a:ext cx="6820370" cy="2541208"/>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5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a:t>
            </a:r>
            <a:r>
              <a:rPr lang="en-US" sz="1400" b="1" i="1" dirty="0">
                <a:solidFill>
                  <a:srgbClr val="0000C0"/>
                </a:solidFill>
                <a:latin typeface="Menlo"/>
              </a:rPr>
              <a:t>latitude</a:t>
            </a:r>
            <a:r>
              <a:rPr lang="en-US" sz="1400" b="1" i="1" dirty="0">
                <a:solidFill>
                  <a:srgbClr val="000000"/>
                </a:solidFill>
                <a:latin typeface="Menlo"/>
              </a:rPr>
              <a:t>);</a:t>
            </a:r>
            <a:endParaRPr lang="mr-IN" sz="1400" b="1" dirty="0">
              <a:solidFill>
                <a:srgbClr val="000000"/>
              </a:solidFill>
              <a:latin typeface="Menlo"/>
            </a:endParaRPr>
          </a:p>
          <a:p>
            <a:pPr>
              <a:lnSpc>
                <a:spcPct val="15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.getL</a:t>
            </a:r>
            <a:r>
              <a:rPr lang="en-US" altLang="zh-CN" sz="1400" b="1" i="1" dirty="0">
                <a:solidFill>
                  <a:srgbClr val="000000"/>
                </a:solidFill>
                <a:latin typeface="Menlo"/>
              </a:rPr>
              <a:t>atitude</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1" name="Rounded Rectangle 10"/>
          <p:cNvSpPr/>
          <p:nvPr/>
        </p:nvSpPr>
        <p:spPr>
          <a:xfrm>
            <a:off x="868030" y="2726776"/>
            <a:ext cx="3115766" cy="11835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4376742" y="2969326"/>
            <a:ext cx="971690"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getter</a:t>
            </a:r>
          </a:p>
        </p:txBody>
      </p:sp>
      <p:sp>
        <p:nvSpPr>
          <p:cNvPr id="13" name="TextBox 12"/>
          <p:cNvSpPr txBox="1"/>
          <p:nvPr/>
        </p:nvSpPr>
        <p:spPr>
          <a:xfrm>
            <a:off x="5587848" y="5386932"/>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4" name="TextBox 13"/>
          <p:cNvSpPr txBox="1"/>
          <p:nvPr/>
        </p:nvSpPr>
        <p:spPr>
          <a:xfrm>
            <a:off x="5587848" y="6068428"/>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7" name="TextBox 16"/>
          <p:cNvSpPr txBox="1"/>
          <p:nvPr/>
        </p:nvSpPr>
        <p:spPr>
          <a:xfrm>
            <a:off x="5961301" y="2137914"/>
            <a:ext cx="1708646" cy="1015663"/>
          </a:xfrm>
          <a:prstGeom prst="rect">
            <a:avLst/>
          </a:prstGeom>
          <a:noFill/>
        </p:spPr>
        <p:txBody>
          <a:bodyPr wrap="square" rtlCol="0">
            <a:spAutoFit/>
          </a:bodyPr>
          <a:lstStyle/>
          <a:p>
            <a:pPr algn="ctr"/>
            <a:r>
              <a:rPr lang="en-US" sz="2000" dirty="0">
                <a:solidFill>
                  <a:srgbClr val="3366FF"/>
                </a:solidFill>
              </a:rPr>
              <a:t>C</a:t>
            </a:r>
            <a:r>
              <a:rPr lang="en-US" altLang="zh-CN" sz="2000" dirty="0">
                <a:solidFill>
                  <a:srgbClr val="3366FF"/>
                </a:solidFill>
              </a:rPr>
              <a:t>an</a:t>
            </a:r>
            <a:r>
              <a:rPr lang="zh-CN" altLang="en-US" sz="2000" dirty="0">
                <a:solidFill>
                  <a:srgbClr val="3366FF"/>
                </a:solidFill>
              </a:rPr>
              <a:t> </a:t>
            </a:r>
            <a:r>
              <a:rPr lang="en-US" altLang="zh-CN" sz="2000" dirty="0">
                <a:solidFill>
                  <a:srgbClr val="3366FF"/>
                </a:solidFill>
              </a:rPr>
              <a:t>the</a:t>
            </a:r>
            <a:r>
              <a:rPr lang="zh-CN" altLang="en-US" sz="2000" dirty="0">
                <a:solidFill>
                  <a:srgbClr val="3366FF"/>
                </a:solidFill>
              </a:rPr>
              <a:t> </a:t>
            </a:r>
            <a:r>
              <a:rPr lang="en-US" altLang="zh-CN" sz="2000" dirty="0">
                <a:solidFill>
                  <a:srgbClr val="3366FF"/>
                </a:solidFill>
              </a:rPr>
              <a:t>user</a:t>
            </a:r>
            <a:r>
              <a:rPr lang="zh-CN" altLang="en-US" sz="2000" dirty="0">
                <a:solidFill>
                  <a:srgbClr val="3366FF"/>
                </a:solidFill>
              </a:rPr>
              <a:t> </a:t>
            </a:r>
            <a:r>
              <a:rPr lang="en-US" altLang="zh-CN" sz="2000" dirty="0">
                <a:solidFill>
                  <a:srgbClr val="3366FF"/>
                </a:solidFill>
              </a:rPr>
              <a:t>change</a:t>
            </a:r>
            <a:r>
              <a:rPr lang="zh-CN" altLang="en-US" sz="2000" dirty="0">
                <a:solidFill>
                  <a:srgbClr val="3366FF"/>
                </a:solidFill>
              </a:rPr>
              <a:t> </a:t>
            </a:r>
            <a:r>
              <a:rPr lang="en-US" altLang="zh-CN" sz="2000" dirty="0">
                <a:solidFill>
                  <a:srgbClr val="3366FF"/>
                </a:solidFill>
              </a:rPr>
              <a:t>the</a:t>
            </a:r>
            <a:r>
              <a:rPr lang="zh-CN" altLang="en-US" sz="2000" dirty="0">
                <a:solidFill>
                  <a:srgbClr val="3366FF"/>
                </a:solidFill>
              </a:rPr>
              <a:t> </a:t>
            </a:r>
            <a:r>
              <a:rPr lang="en-US" altLang="zh-CN" sz="2000" dirty="0">
                <a:solidFill>
                  <a:srgbClr val="3366FF"/>
                </a:solidFill>
              </a:rPr>
              <a:t>value</a:t>
            </a:r>
            <a:r>
              <a:rPr lang="zh-CN" altLang="en-US" sz="2000" dirty="0">
                <a:solidFill>
                  <a:srgbClr val="3366FF"/>
                </a:solidFill>
              </a:rPr>
              <a:t> </a:t>
            </a:r>
            <a:r>
              <a:rPr lang="en-US" altLang="zh-CN" sz="2000" dirty="0">
                <a:solidFill>
                  <a:srgbClr val="3366FF"/>
                </a:solidFill>
              </a:rPr>
              <a:t>?</a:t>
            </a:r>
            <a:endParaRPr lang="en-US" sz="2000" dirty="0">
              <a:solidFill>
                <a:srgbClr val="3366FF"/>
              </a:solidFill>
            </a:endParaRPr>
          </a:p>
        </p:txBody>
      </p:sp>
    </p:spTree>
    <p:extLst>
      <p:ext uri="{BB962C8B-B14F-4D97-AF65-F5344CB8AC3E}">
        <p14:creationId xmlns:p14="http://schemas.microsoft.com/office/powerpoint/2010/main" val="84292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1" grpId="0" animBg="1"/>
      <p:bldP spid="12" grpId="0" animBg="1"/>
      <p:bldP spid="13" grpId="0" animBg="1"/>
      <p:bldP spid="14"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49368" y="5986610"/>
            <a:ext cx="2479097"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349368" y="5636037"/>
            <a:ext cx="2278079"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Example</a:t>
            </a:r>
            <a:r>
              <a:rPr lang="zh-CN" altLang="en-US" dirty="0"/>
              <a:t> </a:t>
            </a:r>
            <a:r>
              <a:rPr lang="en-US" altLang="zh-CN" dirty="0"/>
              <a:t>of</a:t>
            </a:r>
            <a:r>
              <a:rPr lang="zh-CN" altLang="en-US" dirty="0"/>
              <a:t> </a:t>
            </a:r>
            <a:r>
              <a:rPr lang="en-US" dirty="0"/>
              <a:t>Setter</a:t>
            </a:r>
          </a:p>
        </p:txBody>
      </p:sp>
      <p:sp>
        <p:nvSpPr>
          <p:cNvPr id="4" name="Rectangle 3"/>
          <p:cNvSpPr/>
          <p:nvPr/>
        </p:nvSpPr>
        <p:spPr>
          <a:xfrm>
            <a:off x="376304" y="1417638"/>
            <a:ext cx="8203252"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altLang="zh-CN" sz="1400" b="1" dirty="0">
                <a:solidFill>
                  <a:srgbClr val="7F0055"/>
                </a:solidFill>
                <a:latin typeface="Menlo"/>
              </a:rPr>
              <a:t>	</a:t>
            </a:r>
            <a:r>
              <a:rPr lang="zh-CN" altLang="en-US" sz="1400" b="1" dirty="0">
                <a:solidFill>
                  <a:srgbClr val="7F0055"/>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code</a:t>
            </a:r>
            <a:r>
              <a:rPr lang="zh-CN" altLang="en-US" sz="1400" b="1" dirty="0">
                <a:solidFill>
                  <a:srgbClr val="008000"/>
                </a:solidFill>
                <a:latin typeface="Menlo"/>
              </a:rPr>
              <a:t> </a:t>
            </a:r>
            <a:r>
              <a:rPr lang="en-US" altLang="zh-CN" sz="1400" b="1" dirty="0">
                <a:solidFill>
                  <a:srgbClr val="008000"/>
                </a:solidFill>
                <a:latin typeface="Menlo"/>
              </a:rPr>
              <a:t>omitted</a:t>
            </a:r>
            <a:r>
              <a:rPr lang="zh-CN" altLang="en-US" sz="1400" b="1" dirty="0">
                <a:solidFill>
                  <a:srgbClr val="008000"/>
                </a:solidFill>
                <a:latin typeface="Menlo"/>
              </a:rPr>
              <a:t> </a:t>
            </a:r>
            <a:r>
              <a:rPr lang="en-US" altLang="zh-CN" sz="1400" b="1" dirty="0">
                <a:solidFill>
                  <a:srgbClr val="008000"/>
                </a:solidFill>
                <a:latin typeface="Menlo"/>
              </a:rPr>
              <a:t>here</a:t>
            </a:r>
          </a:p>
          <a:p>
            <a:pPr>
              <a:lnSpc>
                <a:spcPct val="120000"/>
              </a:lnSpc>
            </a:pPr>
            <a:r>
              <a:rPr lang="en-US" sz="1400" b="1" dirty="0">
                <a:solidFill>
                  <a:srgbClr val="008000"/>
                </a:solidFill>
                <a:latin typeface="Menlo"/>
              </a:rPr>
              <a:t>	</a:t>
            </a:r>
            <a:r>
              <a:rPr lang="zh-CN" altLang="en-US" sz="1400" b="1" dirty="0">
                <a:solidFill>
                  <a:srgbClr val="008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setLatitude(</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zh-CN" altLang="en-US" sz="1400" b="1" dirty="0">
                <a:solidFill>
                  <a:srgbClr val="0000C0"/>
                </a:solidFill>
                <a:latin typeface="Menlo"/>
              </a:rPr>
              <a:t> </a:t>
            </a:r>
            <a:r>
              <a:rPr lang="en-US" altLang="zh-CN" sz="1400" b="1" dirty="0">
                <a:latin typeface="Menlo"/>
              </a:rPr>
              <a:t>=</a:t>
            </a:r>
            <a:r>
              <a:rPr lang="zh-CN" altLang="en-US" sz="1400" b="1" dirty="0">
                <a:latin typeface="Menlo"/>
              </a:rPr>
              <a:t> </a:t>
            </a:r>
            <a:r>
              <a:rPr lang="en-US" altLang="zh-CN" sz="1400" b="1" dirty="0">
                <a:solidFill>
                  <a:srgbClr val="6A3E3E"/>
                </a:solidFill>
                <a:latin typeface="Menlo"/>
              </a:rPr>
              <a:t>lat</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b="1" dirty="0">
              <a:solidFill>
                <a:srgbClr val="008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4264782"/>
            <a:ext cx="6820370" cy="2541208"/>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5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50000"/>
              </a:lnSpc>
            </a:pPr>
            <a:r>
              <a:rPr lang="en-US" sz="1400" dirty="0">
                <a:solidFill>
                  <a:srgbClr val="000000"/>
                </a:solidFill>
                <a:latin typeface="Menlo"/>
              </a:rPr>
              <a:t>		</a:t>
            </a:r>
            <a:r>
              <a:rPr lang="en-US" sz="1400" dirty="0">
                <a:solidFill>
                  <a:srgbClr val="6A3E3E"/>
                </a:solidFill>
                <a:latin typeface="Menlo"/>
              </a:rPr>
              <a:t>hof</a:t>
            </a:r>
            <a:r>
              <a:rPr lang="en-US" sz="1400" dirty="0">
                <a:solidFill>
                  <a:srgbClr val="000000"/>
                </a:solidFill>
                <a:latin typeface="Menlo"/>
              </a:rPr>
              <a:t>.setL</a:t>
            </a:r>
            <a:r>
              <a:rPr lang="en-US" altLang="zh-CN" sz="1400" dirty="0">
                <a:solidFill>
                  <a:srgbClr val="000000"/>
                </a:solidFill>
                <a:latin typeface="Menlo"/>
              </a:rPr>
              <a:t>atitude</a:t>
            </a:r>
            <a:r>
              <a:rPr lang="en-US" sz="1400" dirty="0">
                <a:solidFill>
                  <a:srgbClr val="000000"/>
                </a:solidFill>
                <a:latin typeface="Menlo"/>
              </a:rPr>
              <a:t>(</a:t>
            </a:r>
            <a:r>
              <a:rPr lang="en-US" altLang="zh-CN" sz="1400" dirty="0">
                <a:solidFill>
                  <a:srgbClr val="000000"/>
                </a:solidFill>
                <a:latin typeface="Menlo"/>
              </a:rPr>
              <a:t>35.2</a:t>
            </a:r>
            <a:r>
              <a:rPr lang="en-US" sz="1400"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1" name="Rounded Rectangle 10"/>
          <p:cNvSpPr/>
          <p:nvPr/>
        </p:nvSpPr>
        <p:spPr>
          <a:xfrm>
            <a:off x="868029" y="2726776"/>
            <a:ext cx="3965521" cy="11835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5098528" y="3209295"/>
            <a:ext cx="968489" cy="461665"/>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400" dirty="0"/>
              <a:t>setter</a:t>
            </a:r>
          </a:p>
        </p:txBody>
      </p:sp>
      <p:sp>
        <p:nvSpPr>
          <p:cNvPr id="13" name="TextBox 12"/>
          <p:cNvSpPr txBox="1"/>
          <p:nvPr/>
        </p:nvSpPr>
        <p:spPr>
          <a:xfrm>
            <a:off x="4104232" y="5617764"/>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4" name="TextBox 13"/>
          <p:cNvSpPr txBox="1"/>
          <p:nvPr/>
        </p:nvSpPr>
        <p:spPr>
          <a:xfrm>
            <a:off x="4104232" y="6168928"/>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7" name="TextBox 16"/>
          <p:cNvSpPr txBox="1"/>
          <p:nvPr/>
        </p:nvSpPr>
        <p:spPr>
          <a:xfrm>
            <a:off x="5551344" y="1712636"/>
            <a:ext cx="3290659" cy="1323439"/>
          </a:xfrm>
          <a:prstGeom prst="rect">
            <a:avLst/>
          </a:prstGeom>
          <a:noFill/>
        </p:spPr>
        <p:txBody>
          <a:bodyPr wrap="square" rtlCol="0">
            <a:spAutoFit/>
          </a:bodyPr>
          <a:lstStyle/>
          <a:p>
            <a:pPr algn="ctr"/>
            <a:r>
              <a:rPr lang="en-US" altLang="zh-CN" sz="2000" dirty="0">
                <a:solidFill>
                  <a:srgbClr val="3366FF"/>
                </a:solidFill>
              </a:rPr>
              <a:t>why don’t</a:t>
            </a:r>
            <a:r>
              <a:rPr lang="zh-CN" altLang="en-US" sz="2000" dirty="0">
                <a:solidFill>
                  <a:srgbClr val="3366FF"/>
                </a:solidFill>
              </a:rPr>
              <a:t> </a:t>
            </a:r>
            <a:r>
              <a:rPr lang="en-US" altLang="zh-CN" sz="2000" dirty="0">
                <a:solidFill>
                  <a:srgbClr val="3366FF"/>
                </a:solidFill>
              </a:rPr>
              <a:t>we just make that member variable public? If we're exposing the ability to change and read it?</a:t>
            </a:r>
            <a:endParaRPr lang="en-US" sz="2000" dirty="0">
              <a:solidFill>
                <a:srgbClr val="3366FF"/>
              </a:solidFill>
            </a:endParaRPr>
          </a:p>
        </p:txBody>
      </p:sp>
    </p:spTree>
    <p:extLst>
      <p:ext uri="{BB962C8B-B14F-4D97-AF65-F5344CB8AC3E}">
        <p14:creationId xmlns:p14="http://schemas.microsoft.com/office/powerpoint/2010/main" val="304569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1" grpId="0" animBg="1"/>
      <p:bldP spid="12" grpId="0" animBg="1"/>
      <p:bldP spid="13" grpId="0" animBg="1"/>
      <p:bldP spid="14"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r>
              <a:rPr lang="zh-CN" altLang="en-US" dirty="0"/>
              <a:t> </a:t>
            </a:r>
            <a:r>
              <a:rPr lang="en-US" altLang="zh-CN" dirty="0"/>
              <a:t>of</a:t>
            </a:r>
            <a:r>
              <a:rPr lang="zh-CN" altLang="en-US" dirty="0"/>
              <a:t> </a:t>
            </a:r>
            <a:r>
              <a:rPr lang="en-US" dirty="0"/>
              <a:t>Setter</a:t>
            </a:r>
          </a:p>
        </p:txBody>
      </p:sp>
      <p:sp>
        <p:nvSpPr>
          <p:cNvPr id="4" name="Rectangle 3"/>
          <p:cNvSpPr/>
          <p:nvPr/>
        </p:nvSpPr>
        <p:spPr>
          <a:xfrm>
            <a:off x="584776" y="1579020"/>
            <a:ext cx="8102024" cy="3074689"/>
          </a:xfrm>
          <a:prstGeom prst="rect">
            <a:avLst/>
          </a:prstGeom>
        </p:spPr>
        <p:txBody>
          <a:bodyPr wrap="square">
            <a:spAutoFit/>
          </a:bodyPr>
          <a:lstStyle/>
          <a:p>
            <a:pPr>
              <a:lnSpc>
                <a:spcPct val="120000"/>
              </a:lnSpc>
            </a:pPr>
            <a:r>
              <a:rPr lang="en-US" b="1" dirty="0">
                <a:solidFill>
                  <a:srgbClr val="7F0055"/>
                </a:solidFill>
                <a:latin typeface="Menlo Bold"/>
                <a:cs typeface="Menlo Bold"/>
              </a:rPr>
              <a:t>public</a:t>
            </a:r>
            <a:r>
              <a:rPr lang="en-US" b="1" dirty="0">
                <a:solidFill>
                  <a:srgbClr val="000000"/>
                </a:solidFill>
                <a:latin typeface="Menlo Bold"/>
                <a:cs typeface="Menlo Bold"/>
              </a:rPr>
              <a:t> </a:t>
            </a:r>
            <a:r>
              <a:rPr lang="en-US" b="1" dirty="0">
                <a:solidFill>
                  <a:srgbClr val="7F0055"/>
                </a:solidFill>
                <a:latin typeface="Menlo Bold"/>
                <a:cs typeface="Menlo Bold"/>
              </a:rPr>
              <a:t>void</a:t>
            </a:r>
            <a:r>
              <a:rPr lang="en-US" b="1" dirty="0">
                <a:solidFill>
                  <a:srgbClr val="000000"/>
                </a:solidFill>
                <a:latin typeface="Menlo Bold"/>
                <a:cs typeface="Menlo Bold"/>
              </a:rPr>
              <a:t> setLatitude(</a:t>
            </a:r>
            <a:r>
              <a:rPr lang="en-US" b="1" dirty="0">
                <a:solidFill>
                  <a:srgbClr val="7F0055"/>
                </a:solidFill>
                <a:latin typeface="Menlo Bold"/>
                <a:cs typeface="Menlo Bold"/>
              </a:rPr>
              <a:t>double</a:t>
            </a:r>
            <a:r>
              <a:rPr lang="en-US" b="1" dirty="0">
                <a:solidFill>
                  <a:srgbClr val="000000"/>
                </a:solidFill>
                <a:latin typeface="Menlo Bold"/>
                <a:cs typeface="Menlo Bold"/>
              </a:rPr>
              <a:t> lat)</a:t>
            </a:r>
          </a:p>
          <a:p>
            <a:pPr>
              <a:lnSpc>
                <a:spcPct val="120000"/>
              </a:lnSpc>
            </a:pP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b="1" dirty="0">
                <a:solidFill>
                  <a:srgbClr val="7F0055"/>
                </a:solidFill>
                <a:latin typeface="Menlo Bold"/>
                <a:cs typeface="Menlo Bold"/>
              </a:rPr>
              <a:t>if</a:t>
            </a:r>
            <a:r>
              <a:rPr lang="mr-IN" b="1" dirty="0">
                <a:solidFill>
                  <a:srgbClr val="000000"/>
                </a:solidFill>
                <a:latin typeface="Menlo Bold"/>
                <a:cs typeface="Menlo Bold"/>
              </a:rPr>
              <a:t> </a:t>
            </a:r>
            <a:r>
              <a:rPr lang="en-US" b="1" dirty="0">
                <a:solidFill>
                  <a:srgbClr val="000000"/>
                </a:solidFill>
                <a:latin typeface="Menlo Bold"/>
                <a:cs typeface="Menlo Bold"/>
              </a:rPr>
              <a:t>(</a:t>
            </a:r>
            <a:r>
              <a:rPr lang="mr-IN" b="1" dirty="0">
                <a:solidFill>
                  <a:srgbClr val="000000"/>
                </a:solidFill>
                <a:latin typeface="Menlo Bold"/>
                <a:cs typeface="Menlo Bold"/>
              </a:rPr>
              <a:t>lat</a:t>
            </a:r>
            <a:r>
              <a:rPr lang="en-US" b="1" dirty="0">
                <a:solidFill>
                  <a:srgbClr val="000000"/>
                </a:solidFill>
                <a:latin typeface="Menlo Bold"/>
                <a:cs typeface="Menlo Bold"/>
              </a:rPr>
              <a:t> &lt;</a:t>
            </a:r>
            <a:r>
              <a:rPr lang="mr-IN" b="1" dirty="0">
                <a:solidFill>
                  <a:srgbClr val="000000"/>
                </a:solidFill>
                <a:latin typeface="Menlo Bold"/>
                <a:cs typeface="Menlo Bold"/>
              </a:rPr>
              <a:t> </a:t>
            </a:r>
            <a:r>
              <a:rPr lang="en-US" b="1" dirty="0">
                <a:solidFill>
                  <a:srgbClr val="000000"/>
                </a:solidFill>
                <a:latin typeface="Menlo Bold"/>
                <a:cs typeface="Menlo Bold"/>
              </a:rPr>
              <a:t>-</a:t>
            </a:r>
            <a:r>
              <a:rPr lang="mr-IN" b="1" dirty="0">
                <a:solidFill>
                  <a:srgbClr val="000000"/>
                </a:solidFill>
                <a:latin typeface="Menlo Bold"/>
                <a:cs typeface="Menlo Bold"/>
              </a:rPr>
              <a:t>180</a:t>
            </a:r>
            <a:r>
              <a:rPr lang="en-US" b="1" dirty="0">
                <a:solidFill>
                  <a:srgbClr val="000000"/>
                </a:solidFill>
                <a:latin typeface="Menlo Bold"/>
                <a:cs typeface="Menlo Bold"/>
              </a:rPr>
              <a:t> </a:t>
            </a:r>
            <a:r>
              <a:rPr lang="mr-IN" b="1" dirty="0">
                <a:solidFill>
                  <a:srgbClr val="000000"/>
                </a:solidFill>
                <a:latin typeface="Menlo Bold"/>
                <a:cs typeface="Menlo Bold"/>
              </a:rPr>
              <a:t>||</a:t>
            </a:r>
            <a:r>
              <a:rPr lang="en-US" b="1" dirty="0">
                <a:solidFill>
                  <a:srgbClr val="000000"/>
                </a:solidFill>
                <a:latin typeface="Menlo Bold"/>
                <a:cs typeface="Menlo Bold"/>
              </a:rPr>
              <a:t> </a:t>
            </a:r>
            <a:r>
              <a:rPr lang="mr-IN" b="1" dirty="0">
                <a:solidFill>
                  <a:srgbClr val="000000"/>
                </a:solidFill>
                <a:latin typeface="Menlo Bold"/>
                <a:cs typeface="Menlo Bold"/>
              </a:rPr>
              <a:t>lat</a:t>
            </a:r>
            <a:r>
              <a:rPr lang="en-US" b="1" dirty="0">
                <a:solidFill>
                  <a:srgbClr val="000000"/>
                </a:solidFill>
                <a:latin typeface="Menlo Bold"/>
                <a:cs typeface="Menlo Bold"/>
              </a:rPr>
              <a:t> &gt; </a:t>
            </a:r>
            <a:r>
              <a:rPr lang="mr-IN" b="1" dirty="0">
                <a:solidFill>
                  <a:srgbClr val="000000"/>
                </a:solidFill>
                <a:latin typeface="Menlo Bold"/>
                <a:cs typeface="Menlo Bold"/>
              </a:rPr>
              <a:t>180</a:t>
            </a:r>
            <a:r>
              <a:rPr lang="en-US" b="1" dirty="0">
                <a:solidFill>
                  <a:srgbClr val="000000"/>
                </a:solidFill>
                <a:latin typeface="Menlo Bold"/>
                <a:cs typeface="Menlo Bold"/>
              </a:rPr>
              <a:t>)</a:t>
            </a:r>
            <a:r>
              <a:rPr lang="mr-IN" b="1" dirty="0">
                <a:solidFill>
                  <a:srgbClr val="000000"/>
                </a:solidFill>
                <a:latin typeface="Menlo Bold"/>
                <a:cs typeface="Menlo Bold"/>
              </a:rPr>
              <a:t> </a:t>
            </a:r>
            <a:endParaRPr lang="en-US" b="1"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dirty="0">
                <a:solidFill>
                  <a:srgbClr val="000000"/>
                </a:solidFill>
                <a:latin typeface="Menlo Bold"/>
                <a:cs typeface="Menlo Bold"/>
              </a:rPr>
              <a:t>	</a:t>
            </a:r>
            <a:r>
              <a:rPr lang="zh-CN" altLang="en-US" dirty="0">
                <a:solidFill>
                  <a:srgbClr val="000000"/>
                </a:solidFill>
                <a:latin typeface="Menlo Bold"/>
                <a:cs typeface="Menlo Bold"/>
              </a:rPr>
              <a:t> </a:t>
            </a:r>
            <a:r>
              <a:rPr lang="en-US" altLang="zh-CN" dirty="0">
                <a:solidFill>
                  <a:srgbClr val="000000"/>
                </a:solidFill>
                <a:latin typeface="Menlo Bold"/>
                <a:cs typeface="Menlo Bold"/>
              </a:rPr>
              <a:t>	</a:t>
            </a:r>
            <a:r>
              <a:rPr lang="zh-CN" altLang="en-US" dirty="0">
                <a:solidFill>
                  <a:srgbClr val="000000"/>
                </a:solidFill>
                <a:latin typeface="Menlo Bold"/>
                <a:cs typeface="Menlo Bold"/>
              </a:rPr>
              <a:t> </a:t>
            </a:r>
            <a:r>
              <a:rPr lang="en-US" dirty="0">
                <a:solidFill>
                  <a:srgbClr val="000000"/>
                </a:solidFill>
                <a:latin typeface="Menlo Bold"/>
                <a:cs typeface="Menlo Bold"/>
              </a:rPr>
              <a:t>System.out.println(</a:t>
            </a:r>
            <a:r>
              <a:rPr lang="en-US" dirty="0">
                <a:solidFill>
                  <a:srgbClr val="2A00FF"/>
                </a:solidFill>
                <a:latin typeface="Menlo Bold"/>
                <a:cs typeface="Menlo Bold"/>
              </a:rPr>
              <a:t>"Illegal value for latitude"</a:t>
            </a:r>
            <a:r>
              <a:rPr lang="en-US" dirty="0">
                <a:solidFill>
                  <a:srgbClr val="000000"/>
                </a:solidFill>
                <a:latin typeface="Menlo Bold"/>
                <a:cs typeface="Menlo Bold"/>
              </a:rPr>
              <a:t>);</a:t>
            </a:r>
          </a:p>
          <a:p>
            <a:pPr>
              <a:lnSpc>
                <a:spcPct val="120000"/>
              </a:lnSpc>
            </a:pPr>
            <a:r>
              <a:rPr lang="en-US" dirty="0">
                <a:solidFill>
                  <a:srgbClr val="000000"/>
                </a:solidFill>
                <a:latin typeface="Menlo Bold"/>
                <a:cs typeface="Menlo Bold"/>
              </a:rPr>
              <a:t>	</a:t>
            </a:r>
            <a:r>
              <a:rPr lang="zh-CN" altLang="en-US" dirty="0">
                <a:solidFill>
                  <a:srgbClr val="000000"/>
                </a:solidFill>
                <a:latin typeface="Menlo Bold"/>
                <a:cs typeface="Menlo Bold"/>
              </a:rPr>
              <a:t> </a:t>
            </a:r>
            <a:r>
              <a:rPr lang="mr-IN" dirty="0">
                <a:solidFill>
                  <a:srgbClr val="000000"/>
                </a:solidFill>
                <a:latin typeface="Menlo Bold"/>
                <a:cs typeface="Menlo Bold"/>
              </a:rPr>
              <a:t>} </a:t>
            </a:r>
            <a:r>
              <a:rPr lang="mr-IN" b="1" dirty="0">
                <a:solidFill>
                  <a:srgbClr val="7F0055"/>
                </a:solidFill>
                <a:latin typeface="Menlo Bold"/>
                <a:cs typeface="Menlo Bold"/>
              </a:rPr>
              <a:t>else</a:t>
            </a:r>
            <a:r>
              <a:rPr lang="mr-IN"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en-US" altLang="zh-CN" b="1" dirty="0">
                <a:solidFill>
                  <a:srgbClr val="000000"/>
                </a:solidFill>
                <a:latin typeface="Menlo Bold"/>
                <a:cs typeface="Menlo Bold"/>
              </a:rPr>
              <a:t>	</a:t>
            </a:r>
            <a:r>
              <a:rPr lang="mr-IN" b="1" dirty="0">
                <a:solidFill>
                  <a:srgbClr val="7F0055"/>
                </a:solidFill>
                <a:latin typeface="Menlo Bold"/>
                <a:cs typeface="Menlo Bold"/>
              </a:rPr>
              <a:t>this</a:t>
            </a:r>
            <a:r>
              <a:rPr lang="mr-IN" b="1" dirty="0">
                <a:solidFill>
                  <a:srgbClr val="000000"/>
                </a:solidFill>
                <a:latin typeface="Menlo Bold"/>
                <a:cs typeface="Menlo Bold"/>
              </a:rPr>
              <a:t>.latitude = lat;</a:t>
            </a:r>
            <a:endParaRPr lang="en-US" b="1"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mr-IN" dirty="0">
                <a:solidFill>
                  <a:srgbClr val="000000"/>
                </a:solidFill>
                <a:latin typeface="Menlo Bold"/>
                <a:cs typeface="Menlo Bold"/>
              </a:rPr>
              <a:t>}</a:t>
            </a:r>
            <a:endParaRPr lang="en-US" dirty="0">
              <a:latin typeface="Menlo Bold"/>
              <a:cs typeface="Menlo Bold"/>
            </a:endParaRPr>
          </a:p>
        </p:txBody>
      </p:sp>
      <p:sp>
        <p:nvSpPr>
          <p:cNvPr id="5" name="Rounded Rectangle 4"/>
          <p:cNvSpPr/>
          <p:nvPr/>
        </p:nvSpPr>
        <p:spPr>
          <a:xfrm>
            <a:off x="1065909" y="2279094"/>
            <a:ext cx="7364541" cy="106482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2401928" y="4653709"/>
            <a:ext cx="4340144" cy="1206003"/>
          </a:xfrm>
          <a:prstGeom prst="round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800" dirty="0">
                <a:solidFill>
                  <a:prstClr val="white"/>
                </a:solidFill>
                <a:latin typeface="Arial"/>
                <a:cs typeface="Arial"/>
              </a:rPr>
              <a:t>getters</a:t>
            </a:r>
            <a:r>
              <a:rPr lang="zh-CN" altLang="en-US" sz="2800" dirty="0">
                <a:solidFill>
                  <a:prstClr val="white"/>
                </a:solidFill>
                <a:latin typeface="Arial"/>
                <a:cs typeface="Arial"/>
              </a:rPr>
              <a:t> </a:t>
            </a:r>
            <a:r>
              <a:rPr lang="en-US" altLang="zh-CN" sz="2800" dirty="0">
                <a:solidFill>
                  <a:prstClr val="white"/>
                </a:solidFill>
                <a:latin typeface="Arial"/>
                <a:cs typeface="Arial"/>
              </a:rPr>
              <a:t>and</a:t>
            </a:r>
            <a:r>
              <a:rPr lang="zh-CN" altLang="en-US" sz="2800" dirty="0">
                <a:solidFill>
                  <a:prstClr val="white"/>
                </a:solidFill>
                <a:latin typeface="Arial"/>
                <a:cs typeface="Arial"/>
              </a:rPr>
              <a:t> </a:t>
            </a:r>
            <a:r>
              <a:rPr lang="en-US" altLang="zh-CN" sz="2800" dirty="0">
                <a:solidFill>
                  <a:prstClr val="white"/>
                </a:solidFill>
                <a:latin typeface="Arial"/>
                <a:cs typeface="Arial"/>
              </a:rPr>
              <a:t>setters</a:t>
            </a:r>
            <a:r>
              <a:rPr lang="zh-CN" altLang="en-US" sz="2800" dirty="0">
                <a:solidFill>
                  <a:prstClr val="white"/>
                </a:solidFill>
                <a:latin typeface="Arial"/>
                <a:cs typeface="Arial"/>
              </a:rPr>
              <a:t> </a:t>
            </a:r>
            <a:r>
              <a:rPr lang="en-US" altLang="zh-CN" sz="2800" dirty="0">
                <a:solidFill>
                  <a:prstClr val="white"/>
                </a:solidFill>
                <a:latin typeface="Arial"/>
                <a:cs typeface="Arial"/>
              </a:rPr>
              <a:t>give</a:t>
            </a:r>
            <a:r>
              <a:rPr lang="zh-CN" altLang="en-US" sz="2800" dirty="0">
                <a:solidFill>
                  <a:prstClr val="white"/>
                </a:solidFill>
                <a:latin typeface="Arial"/>
                <a:cs typeface="Arial"/>
              </a:rPr>
              <a:t> </a:t>
            </a:r>
            <a:r>
              <a:rPr lang="en-US" altLang="zh-CN" sz="2800" dirty="0">
                <a:solidFill>
                  <a:prstClr val="white"/>
                </a:solidFill>
                <a:latin typeface="Arial"/>
                <a:cs typeface="Arial"/>
              </a:rPr>
              <a:t>us</a:t>
            </a:r>
            <a:r>
              <a:rPr lang="zh-CN" altLang="en-US" sz="2800" dirty="0">
                <a:solidFill>
                  <a:prstClr val="white"/>
                </a:solidFill>
                <a:latin typeface="Arial"/>
                <a:cs typeface="Arial"/>
              </a:rPr>
              <a:t> </a:t>
            </a:r>
            <a:r>
              <a:rPr lang="en-US" altLang="zh-CN" sz="2800" dirty="0">
                <a:solidFill>
                  <a:prstClr val="white"/>
                </a:solidFill>
                <a:latin typeface="Arial"/>
                <a:cs typeface="Arial"/>
              </a:rPr>
              <a:t>more</a:t>
            </a:r>
            <a:r>
              <a:rPr lang="zh-CN" altLang="en-US" sz="2800" dirty="0">
                <a:solidFill>
                  <a:prstClr val="white"/>
                </a:solidFill>
                <a:latin typeface="Arial"/>
                <a:cs typeface="Arial"/>
              </a:rPr>
              <a:t> </a:t>
            </a:r>
            <a:r>
              <a:rPr lang="en-US" altLang="zh-CN" sz="2800" dirty="0">
                <a:solidFill>
                  <a:prstClr val="white"/>
                </a:solidFill>
                <a:latin typeface="Arial"/>
                <a:cs typeface="Arial"/>
              </a:rPr>
              <a:t>control</a:t>
            </a:r>
            <a:endParaRPr lang="en-US" sz="2800" dirty="0">
              <a:solidFill>
                <a:prstClr val="white"/>
              </a:solidFill>
              <a:latin typeface="Arial"/>
              <a:cs typeface="Arial"/>
            </a:endParaRPr>
          </a:p>
        </p:txBody>
      </p:sp>
    </p:spTree>
    <p:extLst>
      <p:ext uri="{BB962C8B-B14F-4D97-AF65-F5344CB8AC3E}">
        <p14:creationId xmlns:p14="http://schemas.microsoft.com/office/powerpoint/2010/main" val="391177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343842" y="2319436"/>
            <a:ext cx="1574886"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343842" y="2762470"/>
            <a:ext cx="1465515" cy="42571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343842" y="3685894"/>
            <a:ext cx="1738478"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343842" y="3242860"/>
            <a:ext cx="1906554"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343842" y="1885741"/>
            <a:ext cx="1465515"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Trace</a:t>
            </a:r>
            <a:r>
              <a:rPr lang="zh-CN" altLang="en-US" dirty="0"/>
              <a:t> </a:t>
            </a:r>
            <a:r>
              <a:rPr lang="en-US" altLang="zh-CN" dirty="0"/>
              <a:t>Your</a:t>
            </a:r>
            <a:r>
              <a:rPr lang="zh-CN" altLang="en-US" dirty="0"/>
              <a:t> </a:t>
            </a:r>
            <a:r>
              <a:rPr lang="en-US" altLang="zh-CN" dirty="0"/>
              <a:t>Code:</a:t>
            </a:r>
            <a:r>
              <a:rPr lang="zh-CN" altLang="en-US" dirty="0"/>
              <a:t> </a:t>
            </a:r>
            <a:r>
              <a:rPr lang="en-US" altLang="zh-CN" dirty="0"/>
              <a:t>Drawing</a:t>
            </a:r>
            <a:r>
              <a:rPr lang="zh-CN" altLang="en-US" dirty="0"/>
              <a:t> </a:t>
            </a:r>
            <a:r>
              <a:rPr lang="en-US" altLang="zh-CN" dirty="0"/>
              <a:t>Memory</a:t>
            </a:r>
            <a:r>
              <a:rPr lang="zh-CN" altLang="en-US" dirty="0"/>
              <a:t> </a:t>
            </a:r>
            <a:r>
              <a:rPr lang="en-US" altLang="zh-CN" dirty="0"/>
              <a:t>Model</a:t>
            </a:r>
            <a:r>
              <a:rPr lang="en-US" dirty="0"/>
              <a:t>	</a:t>
            </a:r>
          </a:p>
        </p:txBody>
      </p:sp>
      <p:sp>
        <p:nvSpPr>
          <p:cNvPr id="4" name="Rectangle 3"/>
          <p:cNvSpPr/>
          <p:nvPr/>
        </p:nvSpPr>
        <p:spPr>
          <a:xfrm>
            <a:off x="292734" y="1751779"/>
            <a:ext cx="8541519" cy="3298339"/>
          </a:xfrm>
          <a:prstGeom prst="rect">
            <a:avLst/>
          </a:prstGeom>
        </p:spPr>
        <p:txBody>
          <a:bodyPr wrap="square">
            <a:spAutoFit/>
          </a:bodyPr>
          <a:lstStyle/>
          <a:p>
            <a:pPr>
              <a:lnSpc>
                <a:spcPct val="150000"/>
              </a:lnSpc>
            </a:pPr>
            <a:r>
              <a:rPr lang="mr-IN" sz="2000" b="1" dirty="0">
                <a:solidFill>
                  <a:srgbClr val="7F0055"/>
                </a:solidFill>
                <a:latin typeface="Menlo Bold"/>
                <a:cs typeface="Menlo Bold"/>
              </a:rPr>
              <a:t>int</a:t>
            </a:r>
            <a:r>
              <a:rPr lang="mr-IN" sz="2000" b="1" dirty="0">
                <a:solidFill>
                  <a:srgbClr val="000000"/>
                </a:solidFill>
                <a:latin typeface="Menlo Bold"/>
                <a:cs typeface="Menlo Bold"/>
              </a:rPr>
              <a:t> </a:t>
            </a:r>
            <a:r>
              <a:rPr lang="mr-IN" sz="2000" b="1" dirty="0">
                <a:solidFill>
                  <a:srgbClr val="6A3E3E"/>
                </a:solidFill>
                <a:latin typeface="Menlo Bold"/>
                <a:cs typeface="Menlo Bold"/>
              </a:rPr>
              <a:t>var1</a:t>
            </a:r>
            <a:r>
              <a:rPr lang="mr-IN" sz="2000" b="1"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var1</a:t>
            </a:r>
            <a:r>
              <a:rPr lang="mr-IN" sz="2000" dirty="0">
                <a:solidFill>
                  <a:srgbClr val="000000"/>
                </a:solidFill>
                <a:latin typeface="Menlo Bold"/>
                <a:cs typeface="Menlo Bold"/>
              </a:rPr>
              <a:t> = 52;</a:t>
            </a:r>
          </a:p>
          <a:p>
            <a:pPr>
              <a:lnSpc>
                <a:spcPct val="150000"/>
              </a:lnSpc>
            </a:pPr>
            <a:r>
              <a:rPr lang="mr-IN" sz="2000" b="1" dirty="0">
                <a:solidFill>
                  <a:srgbClr val="7F0055"/>
                </a:solidFill>
                <a:latin typeface="Menlo Bold"/>
                <a:cs typeface="Menlo Bold"/>
              </a:rPr>
              <a:t>int</a:t>
            </a:r>
            <a:r>
              <a:rPr lang="mr-IN" sz="2000" b="1" dirty="0">
                <a:solidFill>
                  <a:srgbClr val="000000"/>
                </a:solidFill>
                <a:latin typeface="Menlo Bold"/>
                <a:cs typeface="Menlo Bold"/>
              </a:rPr>
              <a:t> </a:t>
            </a:r>
            <a:r>
              <a:rPr lang="mr-IN" sz="2000" b="1" dirty="0">
                <a:solidFill>
                  <a:srgbClr val="6A3E3E"/>
                </a:solidFill>
                <a:latin typeface="Menlo Bold"/>
                <a:cs typeface="Menlo Bold"/>
              </a:rPr>
              <a:t>var2</a:t>
            </a:r>
            <a:r>
              <a:rPr lang="mr-IN" sz="2000" b="1"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var2</a:t>
            </a:r>
            <a:r>
              <a:rPr lang="mr-IN" sz="2000" dirty="0">
                <a:solidFill>
                  <a:srgbClr val="000000"/>
                </a:solidFill>
                <a:latin typeface="Menlo Bold"/>
                <a:cs typeface="Menlo Bold"/>
              </a:rPr>
              <a:t> = </a:t>
            </a:r>
            <a:r>
              <a:rPr lang="mr-IN" sz="2000" dirty="0">
                <a:solidFill>
                  <a:srgbClr val="6A3E3E"/>
                </a:solidFill>
                <a:latin typeface="Menlo Bold"/>
                <a:cs typeface="Menlo Bold"/>
              </a:rPr>
              <a:t>var1</a:t>
            </a:r>
            <a:r>
              <a:rPr lang="mr-IN" sz="2000"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var1</a:t>
            </a:r>
            <a:r>
              <a:rPr lang="mr-IN" sz="2000" dirty="0">
                <a:solidFill>
                  <a:srgbClr val="000000"/>
                </a:solidFill>
                <a:latin typeface="Menlo Bold"/>
                <a:cs typeface="Menlo Bold"/>
              </a:rPr>
              <a:t> = 127;</a:t>
            </a:r>
          </a:p>
          <a:p>
            <a:pPr>
              <a:lnSpc>
                <a:spcPct val="150000"/>
              </a:lnSpc>
            </a:pPr>
            <a:r>
              <a:rPr lang="en-US" sz="2000" dirty="0">
                <a:solidFill>
                  <a:srgbClr val="000000"/>
                </a:solidFill>
                <a:latin typeface="Menlo Bold"/>
                <a:cs typeface="Menlo Bold"/>
              </a:rPr>
              <a:t>System.</a:t>
            </a:r>
            <a:r>
              <a:rPr lang="en-US" sz="2000" b="1" i="1" dirty="0">
                <a:solidFill>
                  <a:srgbClr val="0000C0"/>
                </a:solidFill>
                <a:latin typeface="Menlo Bold"/>
                <a:cs typeface="Menlo Bold"/>
              </a:rPr>
              <a:t>out</a:t>
            </a:r>
            <a:r>
              <a:rPr lang="en-US" sz="2000" b="1" i="1" dirty="0">
                <a:solidFill>
                  <a:srgbClr val="000000"/>
                </a:solidFill>
                <a:latin typeface="Menlo Bold"/>
                <a:cs typeface="Menlo Bold"/>
              </a:rPr>
              <a:t>.println(</a:t>
            </a:r>
            <a:r>
              <a:rPr lang="mr-IN" sz="2000" dirty="0">
                <a:solidFill>
                  <a:srgbClr val="2A00FF"/>
                </a:solidFill>
                <a:latin typeface="Menlo Bold"/>
                <a:cs typeface="Menlo Bold"/>
              </a:rPr>
              <a:t>"</a:t>
            </a:r>
            <a:r>
              <a:rPr lang="en-US" sz="2000" i="1" dirty="0">
                <a:solidFill>
                  <a:srgbClr val="2A00FF"/>
                </a:solidFill>
                <a:latin typeface="Menlo Bold"/>
                <a:cs typeface="Menlo Bold"/>
              </a:rPr>
              <a:t>var1 is </a:t>
            </a:r>
            <a:r>
              <a:rPr lang="mr-IN" sz="2000" dirty="0">
                <a:solidFill>
                  <a:srgbClr val="2A00FF"/>
                </a:solidFill>
                <a:latin typeface="Menlo Bold"/>
                <a:cs typeface="Menlo Bold"/>
              </a:rPr>
              <a:t>"</a:t>
            </a:r>
            <a:r>
              <a:rPr lang="en-US" sz="2000" b="1" i="1" dirty="0">
                <a:solidFill>
                  <a:srgbClr val="000000"/>
                </a:solidFill>
                <a:latin typeface="Menlo Bold"/>
                <a:cs typeface="Menlo Bold"/>
              </a:rPr>
              <a:t> + </a:t>
            </a:r>
            <a:r>
              <a:rPr lang="en-US" sz="2000" dirty="0">
                <a:solidFill>
                  <a:srgbClr val="6A3E3E"/>
                </a:solidFill>
                <a:latin typeface="Menlo Bold"/>
                <a:cs typeface="Menlo Bold"/>
              </a:rPr>
              <a:t>var1</a:t>
            </a:r>
            <a:r>
              <a:rPr lang="en-US" sz="2000" b="1" i="1" dirty="0">
                <a:solidFill>
                  <a:srgbClr val="000000"/>
                </a:solidFill>
                <a:latin typeface="Menlo Bold"/>
                <a:cs typeface="Menlo Bold"/>
              </a:rPr>
              <a:t> +</a:t>
            </a:r>
            <a:r>
              <a:rPr lang="zh-CN" altLang="en-US" sz="2000" b="1" i="1" dirty="0">
                <a:solidFill>
                  <a:srgbClr val="000000"/>
                </a:solidFill>
                <a:latin typeface="Menlo Bold"/>
                <a:cs typeface="Menlo Bold"/>
              </a:rPr>
              <a:t> </a:t>
            </a:r>
            <a:endParaRPr lang="en-US" altLang="zh-CN" sz="2000" b="1" i="1" dirty="0">
              <a:solidFill>
                <a:srgbClr val="000000"/>
              </a:solidFill>
              <a:latin typeface="Menlo Bold"/>
              <a:cs typeface="Menlo Bold"/>
            </a:endParaRPr>
          </a:p>
          <a:p>
            <a:pPr>
              <a:lnSpc>
                <a:spcPct val="150000"/>
              </a:lnSpc>
            </a:pPr>
            <a:r>
              <a:rPr lang="en-US" sz="2000" b="1" i="1" dirty="0">
                <a:solidFill>
                  <a:srgbClr val="000000"/>
                </a:solidFill>
                <a:latin typeface="Menlo Bold"/>
                <a:cs typeface="Menlo Bold"/>
              </a:rPr>
              <a:t>						</a:t>
            </a:r>
            <a:r>
              <a:rPr lang="mr-IN" sz="2000" dirty="0">
                <a:solidFill>
                  <a:srgbClr val="2A00FF"/>
                </a:solidFill>
                <a:latin typeface="Menlo Bold"/>
                <a:cs typeface="Menlo Bold"/>
              </a:rPr>
              <a:t>", var2 is "</a:t>
            </a:r>
            <a:r>
              <a:rPr lang="mr-IN" sz="2000" dirty="0">
                <a:solidFill>
                  <a:srgbClr val="000000"/>
                </a:solidFill>
                <a:latin typeface="Menlo Bold"/>
                <a:cs typeface="Menlo Bold"/>
              </a:rPr>
              <a:t> </a:t>
            </a:r>
            <a:r>
              <a:rPr lang="mr-IN" sz="2000" b="1" dirty="0">
                <a:solidFill>
                  <a:srgbClr val="000000"/>
                </a:solidFill>
                <a:latin typeface="Menlo Bold"/>
                <a:cs typeface="Menlo Bold"/>
              </a:rPr>
              <a:t>+</a:t>
            </a:r>
            <a:r>
              <a:rPr lang="mr-IN" sz="2000" dirty="0">
                <a:solidFill>
                  <a:srgbClr val="000000"/>
                </a:solidFill>
                <a:latin typeface="Menlo Bold"/>
                <a:cs typeface="Menlo Bold"/>
              </a:rPr>
              <a:t> </a:t>
            </a:r>
            <a:r>
              <a:rPr lang="mr-IN" sz="2000" dirty="0">
                <a:solidFill>
                  <a:srgbClr val="6A3E3E"/>
                </a:solidFill>
                <a:latin typeface="Menlo Bold"/>
                <a:cs typeface="Menlo Bold"/>
              </a:rPr>
              <a:t>var2</a:t>
            </a:r>
            <a:r>
              <a:rPr lang="mr-IN" sz="2000" dirty="0">
                <a:solidFill>
                  <a:srgbClr val="000000"/>
                </a:solidFill>
                <a:latin typeface="Menlo Bold"/>
                <a:cs typeface="Menlo Bold"/>
              </a:rPr>
              <a:t>);</a:t>
            </a:r>
          </a:p>
        </p:txBody>
      </p:sp>
      <p:cxnSp>
        <p:nvCxnSpPr>
          <p:cNvPr id="5" name="Straight Connector 4"/>
          <p:cNvCxnSpPr/>
          <p:nvPr/>
        </p:nvCxnSpPr>
        <p:spPr>
          <a:xfrm>
            <a:off x="334504" y="5149632"/>
            <a:ext cx="8438444"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3535855" y="1326586"/>
            <a:ext cx="3177322" cy="400110"/>
          </a:xfrm>
          <a:prstGeom prst="rect">
            <a:avLst/>
          </a:prstGeom>
          <a:noFill/>
        </p:spPr>
        <p:txBody>
          <a:bodyPr wrap="none" rtlCol="0">
            <a:spAutoFit/>
          </a:bodyPr>
          <a:lstStyle/>
          <a:p>
            <a:r>
              <a:rPr lang="en-US" sz="2000" dirty="0">
                <a:solidFill>
                  <a:srgbClr val="FF6600"/>
                </a:solidFill>
                <a:latin typeface="Arial"/>
                <a:cs typeface="Arial"/>
              </a:rPr>
              <a:t>what does this code print?</a:t>
            </a:r>
          </a:p>
        </p:txBody>
      </p:sp>
      <p:sp>
        <p:nvSpPr>
          <p:cNvPr id="6" name="TextBox 5"/>
          <p:cNvSpPr txBox="1"/>
          <p:nvPr/>
        </p:nvSpPr>
        <p:spPr>
          <a:xfrm>
            <a:off x="2457893" y="1899061"/>
            <a:ext cx="6461249" cy="707886"/>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000" u="sng" dirty="0"/>
              <a:t>Variable declaration</a:t>
            </a:r>
            <a:r>
              <a:rPr lang="en-US" sz="2000" dirty="0"/>
              <a:t>: draw a box and label it with the variable's name</a:t>
            </a:r>
          </a:p>
        </p:txBody>
      </p:sp>
      <p:cxnSp>
        <p:nvCxnSpPr>
          <p:cNvPr id="8" name="Straight Arrow Connector 7"/>
          <p:cNvCxnSpPr/>
          <p:nvPr/>
        </p:nvCxnSpPr>
        <p:spPr>
          <a:xfrm flipH="1">
            <a:off x="1818298" y="2081674"/>
            <a:ext cx="554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37470" y="2812589"/>
            <a:ext cx="6461249" cy="707886"/>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000" u="sng" dirty="0"/>
              <a:t>Variable assignment</a:t>
            </a:r>
            <a:r>
              <a:rPr lang="en-US" sz="2000" dirty="0"/>
              <a:t>: put the value of the right hand side</a:t>
            </a:r>
            <a:r>
              <a:rPr lang="zh-CN" altLang="en-US" sz="2000" dirty="0"/>
              <a:t> </a:t>
            </a:r>
            <a:r>
              <a:rPr lang="en-US" sz="2000" dirty="0"/>
              <a:t>into the box for the variable on the left hand side</a:t>
            </a:r>
          </a:p>
        </p:txBody>
      </p:sp>
      <p:cxnSp>
        <p:nvCxnSpPr>
          <p:cNvPr id="11" name="Straight Arrow Connector 10"/>
          <p:cNvCxnSpPr/>
          <p:nvPr/>
        </p:nvCxnSpPr>
        <p:spPr>
          <a:xfrm flipH="1" flipV="1">
            <a:off x="1991901" y="2511087"/>
            <a:ext cx="465992" cy="426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1909390" y="2456268"/>
            <a:ext cx="521090" cy="4808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278410" y="3250933"/>
            <a:ext cx="207498" cy="874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157022" y="3438433"/>
            <a:ext cx="300872" cy="4744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85593" y="5602834"/>
            <a:ext cx="740557"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1</a:t>
            </a:r>
            <a:endParaRPr lang="en-US" dirty="0">
              <a:latin typeface="Menlo Bold"/>
              <a:cs typeface="Menlo Bold"/>
            </a:endParaRPr>
          </a:p>
        </p:txBody>
      </p:sp>
      <p:sp>
        <p:nvSpPr>
          <p:cNvPr id="39" name="TextBox 38"/>
          <p:cNvSpPr txBox="1"/>
          <p:nvPr/>
        </p:nvSpPr>
        <p:spPr>
          <a:xfrm>
            <a:off x="3382406" y="5602834"/>
            <a:ext cx="748923"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2</a:t>
            </a:r>
            <a:endParaRPr lang="en-US" dirty="0">
              <a:latin typeface="Menlo Bold"/>
              <a:cs typeface="Menlo Bold"/>
            </a:endParaRPr>
          </a:p>
        </p:txBody>
      </p:sp>
      <p:sp>
        <p:nvSpPr>
          <p:cNvPr id="40" name="Rectangle 39"/>
          <p:cNvSpPr/>
          <p:nvPr/>
        </p:nvSpPr>
        <p:spPr>
          <a:xfrm>
            <a:off x="1808956" y="5456651"/>
            <a:ext cx="1114730" cy="703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41" name="Rectangle 40"/>
          <p:cNvSpPr/>
          <p:nvPr/>
        </p:nvSpPr>
        <p:spPr>
          <a:xfrm>
            <a:off x="4369221" y="5456651"/>
            <a:ext cx="1114730" cy="703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44" name="Curved Right Arrow 43"/>
          <p:cNvSpPr/>
          <p:nvPr/>
        </p:nvSpPr>
        <p:spPr>
          <a:xfrm rot="5400000">
            <a:off x="658823" y="167778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2" name="Curved Right Arrow 51"/>
          <p:cNvSpPr/>
          <p:nvPr/>
        </p:nvSpPr>
        <p:spPr>
          <a:xfrm rot="5400000">
            <a:off x="771934" y="2521571"/>
            <a:ext cx="349520" cy="1114459"/>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Curved Right Arrow 52"/>
          <p:cNvSpPr/>
          <p:nvPr/>
        </p:nvSpPr>
        <p:spPr>
          <a:xfrm rot="5400000">
            <a:off x="681594" y="304625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4" name="Rounded Rectangle 53"/>
          <p:cNvSpPr/>
          <p:nvPr/>
        </p:nvSpPr>
        <p:spPr>
          <a:xfrm>
            <a:off x="2933024" y="3657052"/>
            <a:ext cx="4173010" cy="447103"/>
          </a:xfrm>
          <a:prstGeom prst="roundRect">
            <a:avLst/>
          </a:prstGeom>
          <a:solidFill>
            <a:srgbClr val="FB0008"/>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a:latin typeface="Arial"/>
                <a:cs typeface="Arial"/>
              </a:rPr>
              <a:t>NOT</a:t>
            </a:r>
            <a:r>
              <a:rPr lang="zh-CN" altLang="en-US" sz="1600" dirty="0">
                <a:latin typeface="Arial"/>
                <a:cs typeface="Arial"/>
              </a:rPr>
              <a:t> </a:t>
            </a:r>
            <a:r>
              <a:rPr lang="en-US" altLang="zh-CN" sz="1600" dirty="0">
                <a:latin typeface="Arial"/>
                <a:cs typeface="Arial"/>
              </a:rPr>
              <a:t>connected</a:t>
            </a:r>
            <a:r>
              <a:rPr lang="zh-CN" altLang="en-US" sz="1600" dirty="0">
                <a:latin typeface="Arial"/>
                <a:cs typeface="Arial"/>
              </a:rPr>
              <a:t> </a:t>
            </a:r>
            <a:r>
              <a:rPr lang="en-US" altLang="zh-CN" sz="1600" dirty="0">
                <a:latin typeface="Arial"/>
                <a:cs typeface="Arial"/>
              </a:rPr>
              <a:t>and</a:t>
            </a:r>
            <a:r>
              <a:rPr lang="zh-CN" altLang="en-US" sz="1600" dirty="0">
                <a:latin typeface="Arial"/>
                <a:cs typeface="Arial"/>
              </a:rPr>
              <a:t> </a:t>
            </a:r>
            <a:r>
              <a:rPr lang="en-US" altLang="zh-CN" sz="1600" dirty="0">
                <a:latin typeface="Arial"/>
                <a:cs typeface="Arial"/>
              </a:rPr>
              <a:t>just</a:t>
            </a:r>
            <a:r>
              <a:rPr lang="zh-CN" altLang="en-US" sz="1600" dirty="0">
                <a:latin typeface="Arial"/>
                <a:cs typeface="Arial"/>
              </a:rPr>
              <a:t> </a:t>
            </a:r>
            <a:r>
              <a:rPr lang="en-US" altLang="zh-CN" sz="1600" dirty="0">
                <a:latin typeface="Arial"/>
                <a:cs typeface="Arial"/>
              </a:rPr>
              <a:t>copy</a:t>
            </a:r>
            <a:r>
              <a:rPr lang="zh-CN" altLang="en-US" sz="1600" dirty="0">
                <a:latin typeface="Arial"/>
                <a:cs typeface="Arial"/>
              </a:rPr>
              <a:t> </a:t>
            </a:r>
            <a:r>
              <a:rPr lang="en-US" altLang="zh-CN" sz="1600" dirty="0">
                <a:latin typeface="Arial"/>
                <a:cs typeface="Arial"/>
              </a:rPr>
              <a:t>the</a:t>
            </a:r>
            <a:r>
              <a:rPr lang="zh-CN" altLang="en-US" sz="1600" dirty="0">
                <a:latin typeface="Arial"/>
                <a:cs typeface="Arial"/>
              </a:rPr>
              <a:t> </a:t>
            </a:r>
            <a:r>
              <a:rPr lang="en-US" altLang="zh-CN" sz="1600" dirty="0">
                <a:latin typeface="Arial"/>
                <a:cs typeface="Arial"/>
              </a:rPr>
              <a:t>value</a:t>
            </a:r>
            <a:endParaRPr lang="en-US" sz="1600" dirty="0">
              <a:latin typeface="Arial"/>
              <a:cs typeface="Arial"/>
            </a:endParaRPr>
          </a:p>
        </p:txBody>
      </p:sp>
      <p:cxnSp>
        <p:nvCxnSpPr>
          <p:cNvPr id="55" name="Straight Arrow Connector 54"/>
          <p:cNvCxnSpPr/>
          <p:nvPr/>
        </p:nvCxnSpPr>
        <p:spPr>
          <a:xfrm flipH="1" flipV="1">
            <a:off x="2250396" y="3582340"/>
            <a:ext cx="578945" cy="23712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8766" y="5602834"/>
            <a:ext cx="569800" cy="369332"/>
          </a:xfrm>
          <a:prstGeom prst="rect">
            <a:avLst/>
          </a:prstGeom>
          <a:solidFill>
            <a:schemeClr val="bg1"/>
          </a:solidFill>
        </p:spPr>
        <p:txBody>
          <a:bodyPr wrap="none" rtlCol="0">
            <a:spAutoFit/>
          </a:bodyPr>
          <a:lstStyle/>
          <a:p>
            <a:r>
              <a:rPr lang="en-US" altLang="zh-CN" dirty="0">
                <a:latin typeface="Arial"/>
                <a:cs typeface="Arial"/>
              </a:rPr>
              <a:t>127</a:t>
            </a:r>
            <a:endParaRPr lang="en-US" dirty="0">
              <a:latin typeface="Arial"/>
              <a:cs typeface="Arial"/>
            </a:endParaRPr>
          </a:p>
        </p:txBody>
      </p:sp>
      <p:sp>
        <p:nvSpPr>
          <p:cNvPr id="61" name="Rectangle 60"/>
          <p:cNvSpPr/>
          <p:nvPr/>
        </p:nvSpPr>
        <p:spPr>
          <a:xfrm>
            <a:off x="5992900" y="5611870"/>
            <a:ext cx="2916904"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sz="1400" spc="-5" dirty="0">
                <a:solidFill>
                  <a:srgbClr val="CCFFCC"/>
                </a:solidFill>
                <a:latin typeface="Courier New"/>
                <a:cs typeface="Courier New"/>
              </a:rPr>
              <a:t>var</a:t>
            </a:r>
            <a:r>
              <a:rPr lang="en-US" altLang="zh-CN" sz="1400" spc="-5" dirty="0">
                <a:solidFill>
                  <a:srgbClr val="CCFFCC"/>
                </a:solidFill>
                <a:latin typeface="Courier New"/>
                <a:cs typeface="Courier New"/>
              </a:rPr>
              <a:t>1</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is</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127,</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var2</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is</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52</a:t>
            </a:r>
            <a:endParaRPr lang="en-US" sz="1400" dirty="0">
              <a:solidFill>
                <a:srgbClr val="CCFFCC"/>
              </a:solidFill>
              <a:latin typeface="Courier New"/>
              <a:cs typeface="Courier New"/>
            </a:endParaRPr>
          </a:p>
        </p:txBody>
      </p:sp>
      <p:sp>
        <p:nvSpPr>
          <p:cNvPr id="66" name="TextBox 65"/>
          <p:cNvSpPr txBox="1"/>
          <p:nvPr/>
        </p:nvSpPr>
        <p:spPr>
          <a:xfrm>
            <a:off x="970676" y="6340878"/>
            <a:ext cx="7216263" cy="369332"/>
          </a:xfrm>
          <a:prstGeom prst="rect">
            <a:avLst/>
          </a:prstGeom>
          <a:noFill/>
          <a:ln>
            <a:solidFill>
              <a:srgbClr val="0000FF"/>
            </a:solidFill>
          </a:ln>
        </p:spPr>
        <p:txBody>
          <a:bodyPr wrap="none" rtlCol="0">
            <a:spAutoFit/>
          </a:bodyPr>
          <a:lstStyle/>
          <a:p>
            <a:r>
              <a:rPr lang="en-US" u="sng" dirty="0">
                <a:solidFill>
                  <a:srgbClr val="0000FF"/>
                </a:solidFill>
                <a:latin typeface="Arial"/>
                <a:cs typeface="Arial"/>
              </a:rPr>
              <a:t>P</a:t>
            </a:r>
            <a:r>
              <a:rPr lang="en-US" altLang="zh-CN" u="sng" dirty="0">
                <a:solidFill>
                  <a:srgbClr val="0000FF"/>
                </a:solidFill>
                <a:latin typeface="Arial"/>
                <a:cs typeface="Arial"/>
              </a:rPr>
              <a:t>rimitive</a:t>
            </a:r>
            <a:r>
              <a:rPr lang="zh-CN" altLang="en-US" u="sng" dirty="0">
                <a:solidFill>
                  <a:srgbClr val="0000FF"/>
                </a:solidFill>
                <a:latin typeface="Arial"/>
                <a:cs typeface="Arial"/>
              </a:rPr>
              <a:t> </a:t>
            </a:r>
            <a:r>
              <a:rPr lang="en-US" altLang="zh-CN" u="sng" dirty="0">
                <a:solidFill>
                  <a:srgbClr val="0000FF"/>
                </a:solidFill>
                <a:latin typeface="Arial"/>
                <a:cs typeface="Arial"/>
              </a:rPr>
              <a:t>type</a:t>
            </a:r>
            <a:r>
              <a:rPr lang="zh-CN" altLang="en-US" u="sng" dirty="0">
                <a:solidFill>
                  <a:srgbClr val="0000FF"/>
                </a:solidFill>
                <a:latin typeface="Arial"/>
                <a:cs typeface="Arial"/>
              </a:rPr>
              <a:t> </a:t>
            </a:r>
            <a:r>
              <a:rPr lang="en-US" altLang="zh-CN" u="sng" dirty="0">
                <a:solidFill>
                  <a:srgbClr val="0000FF"/>
                </a:solidFill>
                <a:latin typeface="Arial"/>
                <a:cs typeface="Arial"/>
              </a:rPr>
              <a:t>data</a:t>
            </a:r>
            <a:r>
              <a:rPr lang="zh-CN" altLang="en-US" dirty="0">
                <a:solidFill>
                  <a:srgbClr val="0000FF"/>
                </a:solidFill>
                <a:latin typeface="Arial"/>
                <a:cs typeface="Arial"/>
              </a:rPr>
              <a:t>: </a:t>
            </a:r>
            <a:r>
              <a:rPr lang="en-US" altLang="zh-CN" dirty="0">
                <a:solidFill>
                  <a:srgbClr val="0000FF"/>
                </a:solidFill>
                <a:latin typeface="Arial"/>
                <a:cs typeface="Arial"/>
              </a:rPr>
              <a:t>int</a:t>
            </a:r>
            <a:r>
              <a:rPr lang="zh-CN" altLang="en-US" dirty="0">
                <a:solidFill>
                  <a:srgbClr val="0000FF"/>
                </a:solidFill>
                <a:latin typeface="Arial"/>
                <a:cs typeface="Arial"/>
              </a:rPr>
              <a:t>,</a:t>
            </a:r>
            <a:r>
              <a:rPr lang="en-US" altLang="zh-CN" dirty="0">
                <a:solidFill>
                  <a:srgbClr val="0000FF"/>
                </a:solidFill>
                <a:latin typeface="Arial"/>
                <a:cs typeface="Arial"/>
              </a:rPr>
              <a:t>double,</a:t>
            </a:r>
            <a:r>
              <a:rPr lang="zh-CN" altLang="en-US" dirty="0">
                <a:solidFill>
                  <a:srgbClr val="0000FF"/>
                </a:solidFill>
                <a:latin typeface="Arial"/>
                <a:cs typeface="Arial"/>
              </a:rPr>
              <a:t> </a:t>
            </a:r>
            <a:r>
              <a:rPr lang="en-US" altLang="zh-CN" dirty="0">
                <a:solidFill>
                  <a:srgbClr val="0000FF"/>
                </a:solidFill>
                <a:latin typeface="Arial"/>
                <a:cs typeface="Arial"/>
              </a:rPr>
              <a:t>float,</a:t>
            </a:r>
            <a:r>
              <a:rPr lang="zh-CN" altLang="en-US" dirty="0">
                <a:solidFill>
                  <a:srgbClr val="0000FF"/>
                </a:solidFill>
                <a:latin typeface="Arial"/>
                <a:cs typeface="Arial"/>
              </a:rPr>
              <a:t> </a:t>
            </a:r>
            <a:r>
              <a:rPr lang="en-US" altLang="zh-CN" dirty="0">
                <a:solidFill>
                  <a:srgbClr val="0000FF"/>
                </a:solidFill>
                <a:latin typeface="Arial"/>
                <a:cs typeface="Arial"/>
              </a:rPr>
              <a:t>short,</a:t>
            </a:r>
            <a:r>
              <a:rPr lang="zh-CN" altLang="en-US" dirty="0">
                <a:solidFill>
                  <a:srgbClr val="0000FF"/>
                </a:solidFill>
                <a:latin typeface="Arial"/>
                <a:cs typeface="Arial"/>
              </a:rPr>
              <a:t> </a:t>
            </a:r>
            <a:r>
              <a:rPr lang="en-US" altLang="zh-CN" dirty="0">
                <a:solidFill>
                  <a:srgbClr val="0000FF"/>
                </a:solidFill>
                <a:latin typeface="Arial"/>
                <a:cs typeface="Arial"/>
              </a:rPr>
              <a:t>long,</a:t>
            </a:r>
            <a:r>
              <a:rPr lang="zh-CN" altLang="en-US" dirty="0">
                <a:solidFill>
                  <a:srgbClr val="0000FF"/>
                </a:solidFill>
                <a:latin typeface="Arial"/>
                <a:cs typeface="Arial"/>
              </a:rPr>
              <a:t> </a:t>
            </a:r>
            <a:r>
              <a:rPr lang="en-US" altLang="zh-CN" dirty="0">
                <a:solidFill>
                  <a:srgbClr val="0000FF"/>
                </a:solidFill>
                <a:latin typeface="Arial"/>
                <a:cs typeface="Arial"/>
              </a:rPr>
              <a:t>char,</a:t>
            </a:r>
            <a:r>
              <a:rPr lang="zh-CN" altLang="en-US" dirty="0">
                <a:solidFill>
                  <a:srgbClr val="0000FF"/>
                </a:solidFill>
                <a:latin typeface="Arial"/>
                <a:cs typeface="Arial"/>
              </a:rPr>
              <a:t> </a:t>
            </a:r>
            <a:r>
              <a:rPr lang="en-US" altLang="zh-CN" dirty="0">
                <a:solidFill>
                  <a:srgbClr val="0000FF"/>
                </a:solidFill>
                <a:latin typeface="Arial"/>
                <a:cs typeface="Arial"/>
              </a:rPr>
              <a:t>boolean,</a:t>
            </a:r>
            <a:r>
              <a:rPr lang="zh-CN" altLang="en-US" dirty="0">
                <a:solidFill>
                  <a:srgbClr val="0000FF"/>
                </a:solidFill>
                <a:latin typeface="Arial"/>
                <a:cs typeface="Arial"/>
              </a:rPr>
              <a:t> </a:t>
            </a:r>
            <a:r>
              <a:rPr lang="en-US" altLang="zh-CN" dirty="0">
                <a:solidFill>
                  <a:srgbClr val="0000FF"/>
                </a:solidFill>
                <a:latin typeface="Arial"/>
                <a:cs typeface="Arial"/>
              </a:rPr>
              <a:t>byte</a:t>
            </a:r>
            <a:endParaRPr lang="en-US" dirty="0">
              <a:solidFill>
                <a:srgbClr val="0000FF"/>
              </a:solidFill>
              <a:latin typeface="Arial"/>
              <a:cs typeface="Arial"/>
            </a:endParaRPr>
          </a:p>
        </p:txBody>
      </p:sp>
    </p:spTree>
    <p:extLst>
      <p:ext uri="{BB962C8B-B14F-4D97-AF65-F5344CB8AC3E}">
        <p14:creationId xmlns:p14="http://schemas.microsoft.com/office/powerpoint/2010/main" val="6035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1"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dissolv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dissolv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dissolve">
                                      <p:cBhvr>
                                        <p:cTn id="52" dur="500"/>
                                        <p:tgtEl>
                                          <p:spTgt spid="47"/>
                                        </p:tgtEl>
                                      </p:cBhvr>
                                    </p:animEffect>
                                  </p:childTnLst>
                                </p:cTn>
                              </p:par>
                              <p:par>
                                <p:cTn id="53" presetID="9"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dissolve">
                                      <p:cBhvr>
                                        <p:cTn id="60" dur="500"/>
                                        <p:tgtEl>
                                          <p:spTgt spid="3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dissolve">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dissolve">
                                      <p:cBhvr>
                                        <p:cTn id="68" dur="500"/>
                                        <p:tgtEl>
                                          <p:spTgt spid="49"/>
                                        </p:tgtEl>
                                      </p:cBhvr>
                                    </p:animEffect>
                                  </p:childTnLst>
                                </p:cTn>
                              </p:par>
                              <p:par>
                                <p:cTn id="69" presetID="9"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1"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dissolv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41">
                                            <p:txEl>
                                              <p:pRg st="0" end="0"/>
                                            </p:txEl>
                                          </p:spTgt>
                                        </p:tgtEl>
                                        <p:attrNameLst>
                                          <p:attrName>style.visibility</p:attrName>
                                        </p:attrNameLst>
                                      </p:cBhvr>
                                      <p:to>
                                        <p:strVal val="visible"/>
                                      </p:to>
                                    </p:set>
                                    <p:animEffect transition="in" filter="dissolve">
                                      <p:cBhvr>
                                        <p:cTn id="81" dur="500"/>
                                        <p:tgtEl>
                                          <p:spTgt spid="41">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par>
                                <p:cTn id="87" presetID="9" presetClass="entr" presetSubtype="0" fill="hold" nodeType="with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dissolve">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dissolve">
                                      <p:cBhvr>
                                        <p:cTn id="94" dur="500"/>
                                        <p:tgtEl>
                                          <p:spTgt spid="48"/>
                                        </p:tgtEl>
                                      </p:cBhvr>
                                    </p:animEffect>
                                  </p:childTnLst>
                                </p:cTn>
                              </p:par>
                              <p:par>
                                <p:cTn id="95" presetID="9" presetClass="entr" presetSubtype="0"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dissolve">
                                      <p:cBhvr>
                                        <p:cTn id="102" dur="500"/>
                                        <p:tgtEl>
                                          <p:spTgt spid="5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0"/>
                                        </p:tgtEl>
                                        <p:attrNameLst>
                                          <p:attrName>style.visibility</p:attrName>
                                        </p:attrNameLst>
                                      </p:cBhvr>
                                      <p:to>
                                        <p:strVal val="visible"/>
                                      </p:to>
                                    </p:set>
                                    <p:animEffect transition="in" filter="dissolve">
                                      <p:cBhvr>
                                        <p:cTn id="107" dur="500"/>
                                        <p:tgtEl>
                                          <p:spTgt spid="60"/>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61"/>
                                        </p:tgtEl>
                                        <p:attrNameLst>
                                          <p:attrName>style.visibility</p:attrName>
                                        </p:attrNameLst>
                                      </p:cBhvr>
                                      <p:to>
                                        <p:strVal val="visible"/>
                                      </p:to>
                                    </p:set>
                                    <p:animEffect transition="in" filter="dissolve">
                                      <p:cBhvr>
                                        <p:cTn id="112" dur="500"/>
                                        <p:tgtEl>
                                          <p:spTgt spid="61"/>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dissolve">
                                      <p:cBhvr>
                                        <p:cTn id="1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45" grpId="0" animBg="1"/>
      <p:bldP spid="3" grpId="0"/>
      <p:bldP spid="6" grpId="0" animBg="1"/>
      <p:bldP spid="10" grpId="0" animBg="1"/>
      <p:bldP spid="38" grpId="0"/>
      <p:bldP spid="39" grpId="0"/>
      <p:bldP spid="40" grpId="0" animBg="1"/>
      <p:bldP spid="41" grpId="0" animBg="1"/>
      <p:bldP spid="44" grpId="1" animBg="1"/>
      <p:bldP spid="52" grpId="1" animBg="1"/>
      <p:bldP spid="53" grpId="0" animBg="1"/>
      <p:bldP spid="54" grpId="0" animBg="1"/>
      <p:bldP spid="60" grpId="0" animBg="1"/>
      <p:bldP spid="61" grpId="0" animBg="1"/>
      <p:bldP spid="6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1809356" y="3840118"/>
            <a:ext cx="2222051" cy="1816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1809356" y="3566911"/>
            <a:ext cx="4727401" cy="23048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809357" y="3290151"/>
            <a:ext cx="3494490" cy="23048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809357" y="3059544"/>
            <a:ext cx="1542898" cy="1564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809357" y="2804976"/>
            <a:ext cx="1542898" cy="1564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a:t>
            </a:r>
            <a:r>
              <a:rPr lang="en-US" altLang="zh-CN" dirty="0"/>
              <a:t>rawing</a:t>
            </a:r>
            <a:r>
              <a:rPr lang="zh-CN" altLang="en-US" dirty="0"/>
              <a:t> </a:t>
            </a:r>
            <a:r>
              <a:rPr lang="en-US" dirty="0"/>
              <a:t>Memory Model with</a:t>
            </a:r>
            <a:r>
              <a:rPr lang="zh-CN" altLang="en-US" dirty="0"/>
              <a:t> </a:t>
            </a:r>
            <a:r>
              <a:rPr lang="en-US" dirty="0"/>
              <a:t>Objects</a:t>
            </a:r>
          </a:p>
        </p:txBody>
      </p:sp>
      <p:sp>
        <p:nvSpPr>
          <p:cNvPr id="4" name="Rectangle 3"/>
          <p:cNvSpPr/>
          <p:nvPr/>
        </p:nvSpPr>
        <p:spPr>
          <a:xfrm>
            <a:off x="376303" y="1417638"/>
            <a:ext cx="8696884" cy="2670475"/>
          </a:xfrm>
          <a:prstGeom prst="rect">
            <a:avLst/>
          </a:prstGeom>
        </p:spPr>
        <p:txBody>
          <a:bodyPr wrap="square">
            <a:spAutoFit/>
          </a:bodyPr>
          <a:lstStyle/>
          <a:p>
            <a:pPr>
              <a:lnSpc>
                <a:spcPct val="120000"/>
              </a:lnSpc>
            </a:pPr>
            <a:r>
              <a:rPr lang="en-US" sz="1400" b="1" dirty="0">
                <a:solidFill>
                  <a:srgbClr val="7F0055"/>
                </a:solidFill>
                <a:latin typeface="Menlo Regular"/>
                <a:cs typeface="Menlo Regular"/>
              </a:rPr>
              <a:t>public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class</a:t>
            </a:r>
            <a:r>
              <a:rPr lang="en-US" sz="1400" b="1" dirty="0">
                <a:solidFill>
                  <a:srgbClr val="000000"/>
                </a:solidFill>
                <a:latin typeface="Menlo Regular"/>
                <a:cs typeface="Menlo Regular"/>
              </a:rPr>
              <a:t> Location</a:t>
            </a:r>
          </a:p>
          <a:p>
            <a:pPr>
              <a:lnSpc>
                <a:spcPct val="120000"/>
              </a:lnSpc>
            </a:pPr>
            <a:r>
              <a:rPr lang="en-US" sz="1400" dirty="0">
                <a:solidFill>
                  <a:srgbClr val="000000"/>
                </a:solidFill>
                <a:latin typeface="Menlo Regular"/>
                <a:cs typeface="Menlo Regular"/>
              </a:rPr>
              <a:t>{</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private</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double</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latitude;</a:t>
            </a:r>
            <a:endParaRPr lang="en-US" sz="1400" dirty="0">
              <a:solidFill>
                <a:srgbClr val="000000"/>
              </a:solidFill>
              <a:latin typeface="Menlo Regular"/>
              <a:cs typeface="Menlo Regular"/>
            </a:endParaRPr>
          </a:p>
          <a:p>
            <a:pPr>
              <a:lnSpc>
                <a:spcPct val="120000"/>
              </a:lnSpc>
            </a:pPr>
            <a:r>
              <a:rPr lang="en-US" altLang="zh-CN" sz="1400" b="1" dirty="0">
                <a:solidFill>
                  <a:srgbClr val="008000"/>
                </a:solidFill>
                <a:latin typeface="Menlo Regular"/>
                <a:cs typeface="Menlo Regular"/>
              </a:rPr>
              <a:t>	//</a:t>
            </a:r>
            <a:r>
              <a:rPr lang="zh-CN" altLang="en-US" sz="1400" b="1" dirty="0">
                <a:solidFill>
                  <a:srgbClr val="008000"/>
                </a:solidFill>
                <a:latin typeface="Menlo Regular"/>
                <a:cs typeface="Menlo Regular"/>
              </a:rPr>
              <a:t> </a:t>
            </a:r>
            <a:r>
              <a:rPr lang="en-US" altLang="zh-CN" sz="1400" b="1" dirty="0">
                <a:solidFill>
                  <a:srgbClr val="008000"/>
                </a:solidFill>
                <a:latin typeface="Menlo Regular"/>
                <a:cs typeface="Menlo Regular"/>
              </a:rPr>
              <a:t>Code omitted here</a:t>
            </a:r>
            <a:endParaRPr lang="en-US" sz="1400" dirty="0">
              <a:solidFill>
                <a:srgbClr val="000000"/>
              </a:solidFill>
              <a:latin typeface="Menlo Regular"/>
              <a:cs typeface="Menlo Regular"/>
            </a:endParaRPr>
          </a:p>
          <a:p>
            <a:pPr>
              <a:lnSpc>
                <a:spcPct val="120000"/>
              </a:lnSpc>
            </a:pPr>
            <a:r>
              <a:rPr lang="en-US" sz="1400" dirty="0">
                <a:solidFill>
                  <a:srgbClr val="000000"/>
                </a:solidFill>
                <a:latin typeface="Menlo Regular"/>
                <a:cs typeface="Menlo Regular"/>
              </a:rPr>
              <a:t>	</a:t>
            </a:r>
            <a:r>
              <a:rPr lang="en-US" sz="1400" b="1" dirty="0">
                <a:solidFill>
                  <a:srgbClr val="7F0055"/>
                </a:solidFill>
                <a:latin typeface="Menlo Regular"/>
                <a:cs typeface="Menlo Regular"/>
              </a:rPr>
              <a:t>public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static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void</a:t>
            </a:r>
            <a:r>
              <a:rPr lang="en-US" sz="1400" b="1" dirty="0">
                <a:solidFill>
                  <a:srgbClr val="000000"/>
                </a:solidFill>
                <a:latin typeface="Menlo Regular"/>
                <a:cs typeface="Menlo Regular"/>
              </a:rPr>
              <a:t> main(String[] </a:t>
            </a:r>
            <a:r>
              <a:rPr lang="en-US" sz="1400" b="1" dirty="0">
                <a:solidFill>
                  <a:srgbClr val="6A3E3E"/>
                </a:solidFill>
                <a:latin typeface="Menlo Regular"/>
                <a:cs typeface="Menlo Regular"/>
              </a:rPr>
              <a:t>args</a:t>
            </a:r>
            <a:r>
              <a:rPr lang="en-US" sz="1400" b="1" dirty="0">
                <a:solidFill>
                  <a:srgbClr val="000000"/>
                </a:solidFill>
                <a:latin typeface="Menlo Regular"/>
                <a:cs typeface="Menlo Regular"/>
              </a:rPr>
              <a:t>)</a:t>
            </a:r>
          </a:p>
          <a:p>
            <a:pPr>
              <a:lnSpc>
                <a:spcPct val="120000"/>
              </a:lnSpc>
            </a:pPr>
            <a:r>
              <a:rPr lang="mr-IN" sz="1400" dirty="0">
                <a:solidFill>
                  <a:srgbClr val="000000"/>
                </a:solidFill>
                <a:latin typeface="Menlo Regular"/>
                <a:cs typeface="Menlo Regular"/>
              </a:rPr>
              <a:t> </a:t>
            </a:r>
            <a:r>
              <a:rPr lang="en-US" sz="1400" dirty="0">
                <a:solidFill>
                  <a:srgbClr val="000000"/>
                </a:solidFill>
                <a:latin typeface="Menlo Regular"/>
                <a:cs typeface="Menlo Regular"/>
              </a:rPr>
              <a:t>	</a:t>
            </a:r>
            <a:r>
              <a:rPr lang="mr-IN" sz="1400" dirty="0">
                <a:solidFill>
                  <a:srgbClr val="000000"/>
                </a:solidFill>
                <a:latin typeface="Menlo Regular"/>
                <a:cs typeface="Menlo Regular"/>
              </a:rPr>
              <a:t>{</a:t>
            </a:r>
            <a:r>
              <a:rPr lang="en-US" sz="1400" dirty="0">
                <a:solidFill>
                  <a:srgbClr val="000000"/>
                </a:solidFill>
                <a:latin typeface="Menlo Regular"/>
                <a:cs typeface="Menlo Regular"/>
              </a:rPr>
              <a:t>	</a:t>
            </a:r>
          </a:p>
          <a:p>
            <a:pPr>
              <a:lnSpc>
                <a:spcPct val="120000"/>
              </a:lnSpc>
            </a:pPr>
            <a:r>
              <a:rPr lang="en-US" sz="1400" dirty="0">
                <a:solidFill>
                  <a:srgbClr val="000000"/>
                </a:solidFill>
                <a:latin typeface="Menlo Regular"/>
                <a:cs typeface="Menlo Regular"/>
              </a:rPr>
              <a:t>			</a:t>
            </a:r>
            <a:r>
              <a:rPr lang="mr-IN" sz="1400" b="1" dirty="0">
                <a:solidFill>
                  <a:srgbClr val="7F0055"/>
                </a:solidFill>
                <a:latin typeface="Menlo Regular"/>
                <a:cs typeface="Menlo Regular"/>
              </a:rPr>
              <a:t>int</a:t>
            </a:r>
            <a:r>
              <a:rPr lang="mr-IN" sz="1400" b="1" dirty="0">
                <a:solidFill>
                  <a:srgbClr val="000000"/>
                </a:solidFill>
                <a:latin typeface="Menlo Regular"/>
                <a:cs typeface="Menlo Regular"/>
              </a:rPr>
              <a:t> </a:t>
            </a:r>
            <a:r>
              <a:rPr lang="mr-IN" sz="1400" b="1" dirty="0">
                <a:solidFill>
                  <a:srgbClr val="6A3E3E"/>
                </a:solidFill>
                <a:latin typeface="Menlo Regular"/>
                <a:cs typeface="Menlo Regular"/>
              </a:rPr>
              <a:t>var1</a:t>
            </a:r>
            <a:r>
              <a:rPr lang="mr-IN" sz="1400" b="1" dirty="0">
                <a:solidFill>
                  <a:srgbClr val="000000"/>
                </a:solidFill>
                <a:latin typeface="Menlo Regular"/>
                <a:cs typeface="Menlo Regular"/>
              </a:rPr>
              <a:t> </a:t>
            </a:r>
            <a:r>
              <a:rPr lang="mr-IN" sz="1400" dirty="0">
                <a:solidFill>
                  <a:srgbClr val="000000"/>
                </a:solidFill>
                <a:latin typeface="Menlo Regular"/>
                <a:cs typeface="Menlo Regular"/>
              </a:rPr>
              <a:t>=</a:t>
            </a:r>
            <a:r>
              <a:rPr lang="mr-IN" sz="1400" b="1" dirty="0">
                <a:solidFill>
                  <a:srgbClr val="000000"/>
                </a:solidFill>
                <a:latin typeface="Menlo Regular"/>
                <a:cs typeface="Menlo Regular"/>
              </a:rPr>
              <a:t> 52;</a:t>
            </a:r>
            <a:endParaRPr lang="en-US" sz="1400" dirty="0">
              <a:solidFill>
                <a:srgbClr val="000000"/>
              </a:solidFill>
              <a:latin typeface="Menlo Regular"/>
              <a:cs typeface="Menlo Regular"/>
            </a:endParaRPr>
          </a:p>
          <a:p>
            <a:pPr>
              <a:lnSpc>
                <a:spcPct val="120000"/>
              </a:lnSpc>
            </a:pPr>
            <a:r>
              <a:rPr lang="en-US" sz="1400" dirty="0">
                <a:solidFill>
                  <a:srgbClr val="000000"/>
                </a:solidFill>
                <a:latin typeface="Menlo Regular"/>
                <a:cs typeface="Menlo Regular"/>
              </a:rPr>
              <a:t>			Location </a:t>
            </a:r>
            <a:r>
              <a:rPr lang="en-US" sz="1400" dirty="0">
                <a:solidFill>
                  <a:srgbClr val="6A3E3E"/>
                </a:solidFill>
                <a:latin typeface="Menlo Regular"/>
                <a:cs typeface="Menlo Regular"/>
              </a:rPr>
              <a:t>hof</a:t>
            </a:r>
            <a:r>
              <a:rPr lang="en-US" altLang="zh-CN" sz="1400" dirty="0">
                <a:latin typeface="Menlo Regular"/>
                <a:cs typeface="Menlo Regular"/>
              </a:rPr>
              <a:t>;</a:t>
            </a:r>
            <a:r>
              <a:rPr lang="en-US" sz="1400" dirty="0">
                <a:latin typeface="Menlo Regular"/>
                <a:cs typeface="Menlo Regular"/>
              </a:rPr>
              <a:t>	</a:t>
            </a:r>
            <a:r>
              <a:rPr lang="en-US" sz="1400" dirty="0">
                <a:solidFill>
                  <a:srgbClr val="6A3E3E"/>
                </a:solidFill>
                <a:latin typeface="Menlo Regular"/>
                <a:cs typeface="Menlo Regular"/>
              </a:rPr>
              <a:t>		</a:t>
            </a:r>
          </a:p>
          <a:p>
            <a:pPr>
              <a:lnSpc>
                <a:spcPct val="120000"/>
              </a:lnSpc>
            </a:pPr>
            <a:r>
              <a:rPr lang="en-US" sz="1400" dirty="0">
                <a:solidFill>
                  <a:srgbClr val="6A3E3E"/>
                </a:solidFill>
                <a:latin typeface="Menlo Regular"/>
                <a:cs typeface="Menlo Regular"/>
              </a:rPr>
              <a:t>			hof</a:t>
            </a:r>
            <a:r>
              <a:rPr lang="en-US" sz="1400" dirty="0">
                <a:solidFill>
                  <a:srgbClr val="000000"/>
                </a:solidFill>
                <a:latin typeface="Menlo Regular"/>
                <a:cs typeface="Menlo Regular"/>
              </a:rPr>
              <a:t> =</a:t>
            </a:r>
            <a:r>
              <a:rPr lang="zh-CN" altLang="en-US" sz="1400" dirty="0">
                <a:solidFill>
                  <a:srgbClr val="000000"/>
                </a:solidFill>
                <a:latin typeface="Menlo Regular"/>
                <a:cs typeface="Menlo Regular"/>
              </a:rPr>
              <a:t> </a:t>
            </a:r>
            <a:r>
              <a:rPr lang="mr-IN" sz="1400" b="1" dirty="0">
                <a:solidFill>
                  <a:srgbClr val="7F0055"/>
                </a:solidFill>
                <a:latin typeface="Menlo Regular"/>
                <a:cs typeface="Menlo Regular"/>
              </a:rPr>
              <a:t>new</a:t>
            </a:r>
            <a:r>
              <a:rPr lang="mr-IN" sz="1400" b="1" dirty="0">
                <a:solidFill>
                  <a:srgbClr val="000000"/>
                </a:solidFill>
                <a:latin typeface="Menlo Regular"/>
                <a:cs typeface="Menlo Regular"/>
              </a:rPr>
              <a:t> Location</a:t>
            </a:r>
            <a:r>
              <a:rPr lang="en-US" sz="1400" b="1" dirty="0">
                <a:solidFill>
                  <a:srgbClr val="000000"/>
                </a:solidFill>
                <a:latin typeface="Menlo Regular"/>
                <a:cs typeface="Menlo Regular"/>
              </a:rPr>
              <a:t>(</a:t>
            </a:r>
            <a:r>
              <a:rPr lang="en-US" altLang="zh-CN" sz="1400" b="1" dirty="0">
                <a:solidFill>
                  <a:srgbClr val="000000"/>
                </a:solidFill>
                <a:latin typeface="Menlo Regular"/>
                <a:cs typeface="Menlo Regular"/>
              </a:rPr>
              <a:t>40.7</a:t>
            </a:r>
            <a:r>
              <a:rPr lang="mr-IN" sz="1400" b="1" dirty="0">
                <a:solidFill>
                  <a:srgbClr val="000000"/>
                </a:solidFill>
                <a:latin typeface="Menlo Regular"/>
                <a:cs typeface="Menlo Regular"/>
              </a:rPr>
              <a:t>, </a:t>
            </a:r>
            <a:r>
              <a:rPr lang="en-US" altLang="zh-CN" sz="1400" b="1" dirty="0">
                <a:solidFill>
                  <a:srgbClr val="000000"/>
                </a:solidFill>
                <a:latin typeface="Menlo Regular"/>
                <a:cs typeface="Menlo Regular"/>
              </a:rPr>
              <a:t>-73.6</a:t>
            </a:r>
            <a:r>
              <a:rPr lang="en-US" sz="1400" b="1" dirty="0">
                <a:solidFill>
                  <a:srgbClr val="000000"/>
                </a:solidFill>
                <a:latin typeface="Menlo Regular"/>
                <a:cs typeface="Menlo Regular"/>
              </a:rPr>
              <a:t>)</a:t>
            </a:r>
            <a:r>
              <a:rPr lang="mr-IN" sz="1400" b="1" dirty="0">
                <a:solidFill>
                  <a:srgbClr val="000000"/>
                </a:solidFill>
                <a:latin typeface="Menlo Regular"/>
                <a:cs typeface="Menlo Regular"/>
              </a:rPr>
              <a:t>;</a:t>
            </a:r>
          </a:p>
          <a:p>
            <a:pPr>
              <a:lnSpc>
                <a:spcPct val="120000"/>
              </a:lnSpc>
            </a:pPr>
            <a:r>
              <a:rPr lang="en-US" sz="1400" dirty="0">
                <a:solidFill>
                  <a:srgbClr val="000000"/>
                </a:solidFill>
                <a:latin typeface="Menlo Regular"/>
                <a:cs typeface="Menlo Regular"/>
              </a:rPr>
              <a:t>     		           Location </a:t>
            </a:r>
            <a:r>
              <a:rPr lang="en-US" sz="1400" dirty="0">
                <a:solidFill>
                  <a:srgbClr val="6A3E3E"/>
                </a:solidFill>
                <a:latin typeface="Menlo Regular"/>
                <a:cs typeface="Menlo Regular"/>
              </a:rPr>
              <a:t>oxford</a:t>
            </a:r>
            <a:r>
              <a:rPr lang="zh-CN" altLang="en-US" sz="1400" dirty="0">
                <a:solidFill>
                  <a:srgbClr val="6A3E3E"/>
                </a:solidFill>
                <a:latin typeface="Menlo Regular"/>
                <a:cs typeface="Menlo Regular"/>
              </a:rPr>
              <a:t> </a:t>
            </a:r>
            <a:r>
              <a:rPr lang="en-US" sz="1400" dirty="0">
                <a:solidFill>
                  <a:srgbClr val="000000"/>
                </a:solidFill>
                <a:latin typeface="Menlo Regular"/>
                <a:cs typeface="Menlo Regular"/>
              </a:rPr>
              <a:t>=</a:t>
            </a:r>
            <a:r>
              <a:rPr lang="zh-CN" altLang="en-US" sz="1400" dirty="0">
                <a:solidFill>
                  <a:srgbClr val="000000"/>
                </a:solidFill>
                <a:latin typeface="Menlo Regular"/>
                <a:cs typeface="Menlo Regular"/>
              </a:rPr>
              <a:t> </a:t>
            </a:r>
            <a:r>
              <a:rPr lang="mr-IN" sz="1400" b="1" dirty="0">
                <a:solidFill>
                  <a:srgbClr val="7F0055"/>
                </a:solidFill>
                <a:latin typeface="Menlo Regular"/>
                <a:cs typeface="Menlo Regular"/>
              </a:rPr>
              <a:t>new</a:t>
            </a:r>
            <a:r>
              <a:rPr lang="mr-IN" sz="1400" b="1" dirty="0">
                <a:solidFill>
                  <a:srgbClr val="000000"/>
                </a:solidFill>
                <a:latin typeface="Menlo Regular"/>
                <a:cs typeface="Menlo Regular"/>
              </a:rPr>
              <a:t> Location</a:t>
            </a:r>
            <a:r>
              <a:rPr lang="en-US" sz="1400" b="1" dirty="0">
                <a:solidFill>
                  <a:srgbClr val="000000"/>
                </a:solidFill>
                <a:latin typeface="Menlo Regular"/>
                <a:cs typeface="Menlo Regular"/>
              </a:rPr>
              <a:t>(</a:t>
            </a:r>
            <a:r>
              <a:rPr lang="en-US" altLang="zh-CN" sz="1400" b="1" dirty="0">
                <a:solidFill>
                  <a:srgbClr val="000000"/>
                </a:solidFill>
                <a:latin typeface="Menlo Regular"/>
                <a:cs typeface="Menlo Regular"/>
              </a:rPr>
              <a:t>51.7</a:t>
            </a:r>
            <a:r>
              <a:rPr lang="mr-IN" sz="1400" b="1" dirty="0">
                <a:solidFill>
                  <a:srgbClr val="000000"/>
                </a:solidFill>
                <a:latin typeface="Menlo Regular"/>
                <a:cs typeface="Menlo Regular"/>
              </a:rPr>
              <a:t> , </a:t>
            </a:r>
            <a:r>
              <a:rPr lang="en-US" altLang="zh-CN" sz="1400" b="1" dirty="0">
                <a:solidFill>
                  <a:srgbClr val="000000"/>
                </a:solidFill>
                <a:latin typeface="Menlo Regular"/>
                <a:cs typeface="Menlo Regular"/>
              </a:rPr>
              <a:t>-1.2)</a:t>
            </a:r>
            <a:r>
              <a:rPr lang="mr-IN" sz="1400" b="1" dirty="0">
                <a:solidFill>
                  <a:srgbClr val="000000"/>
                </a:solidFill>
                <a:latin typeface="Menlo Regular"/>
                <a:cs typeface="Menlo Regular"/>
              </a:rPr>
              <a:t>;</a:t>
            </a:r>
          </a:p>
          <a:p>
            <a:pPr>
              <a:lnSpc>
                <a:spcPct val="120000"/>
              </a:lnSpc>
            </a:pPr>
            <a:r>
              <a:rPr lang="en-US" sz="1400" dirty="0">
                <a:solidFill>
                  <a:srgbClr val="6A3E3E"/>
                </a:solidFill>
                <a:latin typeface="Menlo Regular"/>
                <a:cs typeface="Menlo Regular"/>
              </a:rPr>
              <a:t>			hof</a:t>
            </a:r>
            <a:r>
              <a:rPr lang="en-US" sz="1400" dirty="0">
                <a:latin typeface="Menlo Regular"/>
                <a:cs typeface="Menlo Regular"/>
              </a:rPr>
              <a:t>.latitude = 35.2;</a:t>
            </a:r>
            <a:r>
              <a:rPr lang="zh-CN" altLang="en-US" sz="1400" dirty="0">
                <a:latin typeface="Menlo Regular"/>
                <a:cs typeface="Menlo Regular"/>
              </a:rPr>
              <a:t> </a:t>
            </a:r>
            <a:endParaRPr lang="mr-IN" sz="1400" b="1" dirty="0">
              <a:solidFill>
                <a:srgbClr val="000000"/>
              </a:solidFill>
              <a:latin typeface="Menlo Regular"/>
              <a:cs typeface="Menlo Regular"/>
            </a:endParaRPr>
          </a:p>
        </p:txBody>
      </p:sp>
      <p:sp>
        <p:nvSpPr>
          <p:cNvPr id="5" name="TextBox 4"/>
          <p:cNvSpPr txBox="1"/>
          <p:nvPr/>
        </p:nvSpPr>
        <p:spPr>
          <a:xfrm>
            <a:off x="4031408" y="140830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cxnSp>
        <p:nvCxnSpPr>
          <p:cNvPr id="7" name="Straight Connector 6"/>
          <p:cNvCxnSpPr/>
          <p:nvPr/>
        </p:nvCxnSpPr>
        <p:spPr>
          <a:xfrm>
            <a:off x="525359" y="411082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26794" y="4570934"/>
            <a:ext cx="740557"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1</a:t>
            </a:r>
            <a:endParaRPr lang="en-US" dirty="0">
              <a:latin typeface="Menlo Bold"/>
              <a:cs typeface="Menlo Bold"/>
            </a:endParaRPr>
          </a:p>
        </p:txBody>
      </p:sp>
      <p:sp>
        <p:nvSpPr>
          <p:cNvPr id="10" name="Rectangle 9"/>
          <p:cNvSpPr/>
          <p:nvPr/>
        </p:nvSpPr>
        <p:spPr>
          <a:xfrm>
            <a:off x="2077615" y="4570934"/>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14" name="TextBox 13"/>
          <p:cNvSpPr txBox="1"/>
          <p:nvPr/>
        </p:nvSpPr>
        <p:spPr>
          <a:xfrm>
            <a:off x="1365767" y="5240925"/>
            <a:ext cx="601584" cy="369332"/>
          </a:xfrm>
          <a:prstGeom prst="rect">
            <a:avLst/>
          </a:prstGeom>
          <a:noFill/>
        </p:spPr>
        <p:txBody>
          <a:bodyPr wrap="none" rtlCol="0">
            <a:spAutoFit/>
          </a:bodyPr>
          <a:lstStyle/>
          <a:p>
            <a:r>
              <a:rPr lang="en-US" altLang="zh-CN" dirty="0">
                <a:latin typeface="Menlo Bold"/>
                <a:cs typeface="Menlo Bold"/>
              </a:rPr>
              <a:t>hof</a:t>
            </a:r>
            <a:endParaRPr lang="en-US" dirty="0">
              <a:latin typeface="Menlo Bold"/>
              <a:cs typeface="Menlo Bold"/>
            </a:endParaRPr>
          </a:p>
        </p:txBody>
      </p:sp>
      <p:sp>
        <p:nvSpPr>
          <p:cNvPr id="15" name="Rectangle 14"/>
          <p:cNvSpPr/>
          <p:nvPr/>
        </p:nvSpPr>
        <p:spPr>
          <a:xfrm>
            <a:off x="2077615" y="5240925"/>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latin typeface="Arial"/>
                <a:cs typeface="Arial"/>
              </a:rPr>
              <a:t>@20</a:t>
            </a:r>
          </a:p>
        </p:txBody>
      </p:sp>
      <p:sp>
        <p:nvSpPr>
          <p:cNvPr id="16" name="TextBox 15"/>
          <p:cNvSpPr txBox="1"/>
          <p:nvPr/>
        </p:nvSpPr>
        <p:spPr>
          <a:xfrm>
            <a:off x="948848" y="5910916"/>
            <a:ext cx="1018503" cy="369332"/>
          </a:xfrm>
          <a:prstGeom prst="rect">
            <a:avLst/>
          </a:prstGeom>
          <a:noFill/>
        </p:spPr>
        <p:txBody>
          <a:bodyPr wrap="none" rtlCol="0">
            <a:spAutoFit/>
          </a:bodyPr>
          <a:lstStyle/>
          <a:p>
            <a:r>
              <a:rPr lang="en-US" altLang="zh-CN" dirty="0">
                <a:latin typeface="Menlo Bold"/>
                <a:cs typeface="Menlo Bold"/>
              </a:rPr>
              <a:t>oxford</a:t>
            </a:r>
            <a:endParaRPr lang="en-US" dirty="0">
              <a:latin typeface="Menlo Bold"/>
              <a:cs typeface="Menlo Bold"/>
            </a:endParaRPr>
          </a:p>
        </p:txBody>
      </p:sp>
      <p:sp>
        <p:nvSpPr>
          <p:cNvPr id="17" name="Rectangle 16"/>
          <p:cNvSpPr/>
          <p:nvPr/>
        </p:nvSpPr>
        <p:spPr>
          <a:xfrm>
            <a:off x="2077615" y="5910916"/>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accent1"/>
                </a:solidFill>
                <a:latin typeface="Arial"/>
                <a:cs typeface="Arial"/>
              </a:rPr>
              <a:t>@30</a:t>
            </a:r>
            <a:endParaRPr lang="en-US" dirty="0">
              <a:solidFill>
                <a:schemeClr val="accent1"/>
              </a:solidFill>
              <a:latin typeface="Arial"/>
              <a:cs typeface="Arial"/>
            </a:endParaRPr>
          </a:p>
        </p:txBody>
      </p:sp>
      <p:sp>
        <p:nvSpPr>
          <p:cNvPr id="18" name="TextBox 17"/>
          <p:cNvSpPr txBox="1"/>
          <p:nvPr/>
        </p:nvSpPr>
        <p:spPr>
          <a:xfrm>
            <a:off x="4933445" y="4078359"/>
            <a:ext cx="1288221" cy="369332"/>
          </a:xfrm>
          <a:prstGeom prst="rect">
            <a:avLst/>
          </a:prstGeom>
          <a:noFill/>
        </p:spPr>
        <p:txBody>
          <a:bodyPr wrap="none" rtlCol="0">
            <a:spAutoFit/>
          </a:bodyPr>
          <a:lstStyle/>
          <a:p>
            <a:r>
              <a:rPr lang="en-US" u="sng" dirty="0">
                <a:solidFill>
                  <a:srgbClr val="660066"/>
                </a:solidFill>
                <a:latin typeface="Arial"/>
                <a:cs typeface="Arial"/>
              </a:rPr>
              <a:t>J</a:t>
            </a:r>
            <a:r>
              <a:rPr lang="en-US" altLang="zh-CN" u="sng" dirty="0">
                <a:solidFill>
                  <a:srgbClr val="660066"/>
                </a:solidFill>
                <a:latin typeface="Arial"/>
                <a:cs typeface="Arial"/>
              </a:rPr>
              <a:t>ava</a:t>
            </a:r>
            <a:r>
              <a:rPr lang="zh-CN" altLang="en-US" u="sng" dirty="0">
                <a:solidFill>
                  <a:srgbClr val="660066"/>
                </a:solidFill>
                <a:latin typeface="Arial"/>
                <a:cs typeface="Arial"/>
              </a:rPr>
              <a:t> </a:t>
            </a:r>
            <a:r>
              <a:rPr lang="en-US" altLang="zh-CN" u="sng" dirty="0">
                <a:solidFill>
                  <a:srgbClr val="660066"/>
                </a:solidFill>
                <a:latin typeface="Arial"/>
                <a:cs typeface="Arial"/>
              </a:rPr>
              <a:t>H</a:t>
            </a:r>
            <a:r>
              <a:rPr lang="en-US" u="sng" dirty="0">
                <a:solidFill>
                  <a:srgbClr val="660066"/>
                </a:solidFill>
                <a:latin typeface="Arial"/>
                <a:cs typeface="Arial"/>
              </a:rPr>
              <a:t>eap</a:t>
            </a:r>
          </a:p>
        </p:txBody>
      </p:sp>
      <p:sp>
        <p:nvSpPr>
          <p:cNvPr id="19" name="Rounded Rectangle 18"/>
          <p:cNvSpPr/>
          <p:nvPr/>
        </p:nvSpPr>
        <p:spPr>
          <a:xfrm>
            <a:off x="4617700" y="4489161"/>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20" name="Rectangle 19"/>
          <p:cNvSpPr/>
          <p:nvPr/>
        </p:nvSpPr>
        <p:spPr>
          <a:xfrm>
            <a:off x="5678793" y="4827196"/>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40.7</a:t>
            </a:r>
            <a:endParaRPr lang="en-US" sz="1600" dirty="0">
              <a:latin typeface="Arial"/>
              <a:cs typeface="Arial"/>
            </a:endParaRPr>
          </a:p>
        </p:txBody>
      </p:sp>
      <p:sp>
        <p:nvSpPr>
          <p:cNvPr id="21" name="Rectangle 20"/>
          <p:cNvSpPr/>
          <p:nvPr/>
        </p:nvSpPr>
        <p:spPr>
          <a:xfrm>
            <a:off x="5678792" y="5188011"/>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-73.6</a:t>
            </a:r>
            <a:endParaRPr lang="en-US" sz="1600" dirty="0">
              <a:latin typeface="Arial"/>
              <a:cs typeface="Arial"/>
            </a:endParaRPr>
          </a:p>
        </p:txBody>
      </p:sp>
      <p:sp>
        <p:nvSpPr>
          <p:cNvPr id="22" name="TextBox 21"/>
          <p:cNvSpPr txBox="1"/>
          <p:nvPr/>
        </p:nvSpPr>
        <p:spPr>
          <a:xfrm>
            <a:off x="4662722" y="4806007"/>
            <a:ext cx="914834" cy="338554"/>
          </a:xfrm>
          <a:prstGeom prst="rect">
            <a:avLst/>
          </a:prstGeom>
          <a:noFill/>
        </p:spPr>
        <p:txBody>
          <a:bodyPr wrap="none" rtlCol="0">
            <a:spAutoFit/>
          </a:bodyPr>
          <a:lstStyle/>
          <a:p>
            <a:r>
              <a:rPr lang="en-US" sz="1600" dirty="0">
                <a:latin typeface="Arial"/>
                <a:cs typeface="Arial"/>
              </a:rPr>
              <a:t>Latitude</a:t>
            </a:r>
          </a:p>
        </p:txBody>
      </p:sp>
      <p:sp>
        <p:nvSpPr>
          <p:cNvPr id="23" name="TextBox 22"/>
          <p:cNvSpPr txBox="1"/>
          <p:nvPr/>
        </p:nvSpPr>
        <p:spPr>
          <a:xfrm>
            <a:off x="4617700" y="5174315"/>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36" name="Rounded Rectangle 35"/>
          <p:cNvSpPr/>
          <p:nvPr/>
        </p:nvSpPr>
        <p:spPr>
          <a:xfrm>
            <a:off x="4617373" y="5691447"/>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7" name="Rectangle 36"/>
          <p:cNvSpPr/>
          <p:nvPr/>
        </p:nvSpPr>
        <p:spPr>
          <a:xfrm>
            <a:off x="5678466" y="6029482"/>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51.7</a:t>
            </a:r>
            <a:endParaRPr lang="en-US" sz="1600" dirty="0">
              <a:latin typeface="Arial"/>
              <a:cs typeface="Arial"/>
            </a:endParaRPr>
          </a:p>
        </p:txBody>
      </p:sp>
      <p:sp>
        <p:nvSpPr>
          <p:cNvPr id="38" name="Rectangle 37"/>
          <p:cNvSpPr/>
          <p:nvPr/>
        </p:nvSpPr>
        <p:spPr>
          <a:xfrm>
            <a:off x="5678465" y="6390297"/>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-1.2</a:t>
            </a:r>
            <a:endParaRPr lang="en-US" sz="1600" dirty="0">
              <a:latin typeface="Arial"/>
              <a:cs typeface="Arial"/>
            </a:endParaRPr>
          </a:p>
        </p:txBody>
      </p:sp>
      <p:sp>
        <p:nvSpPr>
          <p:cNvPr id="39" name="TextBox 38"/>
          <p:cNvSpPr txBox="1"/>
          <p:nvPr/>
        </p:nvSpPr>
        <p:spPr>
          <a:xfrm>
            <a:off x="4662395" y="6008293"/>
            <a:ext cx="914834" cy="338554"/>
          </a:xfrm>
          <a:prstGeom prst="rect">
            <a:avLst/>
          </a:prstGeom>
          <a:noFill/>
        </p:spPr>
        <p:txBody>
          <a:bodyPr wrap="none" rtlCol="0">
            <a:spAutoFit/>
          </a:bodyPr>
          <a:lstStyle/>
          <a:p>
            <a:r>
              <a:rPr lang="en-US" sz="1600" dirty="0">
                <a:latin typeface="Arial"/>
                <a:cs typeface="Arial"/>
              </a:rPr>
              <a:t>Latitude</a:t>
            </a:r>
          </a:p>
        </p:txBody>
      </p:sp>
      <p:sp>
        <p:nvSpPr>
          <p:cNvPr id="40" name="TextBox 39"/>
          <p:cNvSpPr txBox="1"/>
          <p:nvPr/>
        </p:nvSpPr>
        <p:spPr>
          <a:xfrm>
            <a:off x="4617373" y="6376601"/>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4" name="TextBox 43"/>
          <p:cNvSpPr txBox="1"/>
          <p:nvPr/>
        </p:nvSpPr>
        <p:spPr>
          <a:xfrm>
            <a:off x="6676497" y="4871593"/>
            <a:ext cx="621184" cy="338554"/>
          </a:xfrm>
          <a:prstGeom prst="rect">
            <a:avLst/>
          </a:prstGeom>
          <a:noFill/>
        </p:spPr>
        <p:txBody>
          <a:bodyPr wrap="none" rtlCol="0">
            <a:spAutoFit/>
          </a:bodyPr>
          <a:lstStyle/>
          <a:p>
            <a:r>
              <a:rPr lang="en-US" altLang="zh-CN" sz="1600" dirty="0">
                <a:solidFill>
                  <a:srgbClr val="4F81BD"/>
                </a:solidFill>
                <a:latin typeface="Arial"/>
                <a:cs typeface="Arial"/>
              </a:rPr>
              <a:t>@20</a:t>
            </a:r>
            <a:endParaRPr lang="en-US" sz="1600" dirty="0">
              <a:solidFill>
                <a:srgbClr val="4F81BD"/>
              </a:solidFill>
              <a:latin typeface="Arial"/>
              <a:cs typeface="Arial"/>
            </a:endParaRPr>
          </a:p>
        </p:txBody>
      </p:sp>
      <p:sp>
        <p:nvSpPr>
          <p:cNvPr id="45" name="TextBox 44"/>
          <p:cNvSpPr txBox="1"/>
          <p:nvPr/>
        </p:nvSpPr>
        <p:spPr>
          <a:xfrm>
            <a:off x="6676497" y="6043939"/>
            <a:ext cx="621184" cy="338554"/>
          </a:xfrm>
          <a:prstGeom prst="rect">
            <a:avLst/>
          </a:prstGeom>
          <a:noFill/>
        </p:spPr>
        <p:txBody>
          <a:bodyPr wrap="none" rtlCol="0">
            <a:spAutoFit/>
          </a:bodyPr>
          <a:lstStyle/>
          <a:p>
            <a:r>
              <a:rPr lang="en-US" altLang="zh-CN" sz="1600" dirty="0">
                <a:solidFill>
                  <a:srgbClr val="4F81BD"/>
                </a:solidFill>
                <a:latin typeface="Arial"/>
                <a:cs typeface="Arial"/>
              </a:rPr>
              <a:t>@30</a:t>
            </a:r>
            <a:endParaRPr lang="en-US" sz="1600" dirty="0">
              <a:solidFill>
                <a:srgbClr val="4F81BD"/>
              </a:solidFill>
              <a:latin typeface="Arial"/>
              <a:cs typeface="Arial"/>
            </a:endParaRPr>
          </a:p>
        </p:txBody>
      </p:sp>
      <p:sp>
        <p:nvSpPr>
          <p:cNvPr id="47" name="Rectangle 46"/>
          <p:cNvSpPr/>
          <p:nvPr/>
        </p:nvSpPr>
        <p:spPr>
          <a:xfrm>
            <a:off x="5675540" y="4824279"/>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8000"/>
                </a:solidFill>
                <a:latin typeface="Arial"/>
                <a:cs typeface="Arial"/>
              </a:rPr>
              <a:t>35.2</a:t>
            </a:r>
            <a:endParaRPr lang="en-US" sz="1600" dirty="0">
              <a:solidFill>
                <a:srgbClr val="008000"/>
              </a:solidFill>
              <a:latin typeface="Arial"/>
              <a:cs typeface="Arial"/>
            </a:endParaRPr>
          </a:p>
        </p:txBody>
      </p:sp>
      <p:sp>
        <p:nvSpPr>
          <p:cNvPr id="48" name="TextBox 47"/>
          <p:cNvSpPr txBox="1"/>
          <p:nvPr/>
        </p:nvSpPr>
        <p:spPr>
          <a:xfrm>
            <a:off x="4031407" y="2607184"/>
            <a:ext cx="4625446" cy="369332"/>
          </a:xfrm>
          <a:prstGeom prst="rect">
            <a:avLst/>
          </a:prstGeom>
          <a:solidFill>
            <a:srgbClr val="E6A20E"/>
          </a:solidFill>
          <a:ln>
            <a:solidFill>
              <a:schemeClr val="accent2"/>
            </a:solidFill>
          </a:ln>
        </p:spPr>
        <p:txBody>
          <a:bodyPr wrap="square" rtlCol="0">
            <a:spAutoFit/>
          </a:bodyPr>
          <a:lstStyle>
            <a:defPPr>
              <a:defRPr lang="en-US"/>
            </a:defPPr>
            <a:lvl1pPr>
              <a:defRPr sz="2000" u="sng">
                <a:latin typeface="Arial"/>
                <a:cs typeface="Arial"/>
              </a:defRPr>
            </a:lvl1pPr>
          </a:lstStyle>
          <a:p>
            <a:r>
              <a:rPr lang="en-US" altLang="zh-CN" sz="1800" u="none" dirty="0"/>
              <a:t>variable</a:t>
            </a:r>
            <a:r>
              <a:rPr lang="zh-CN" altLang="en-US" sz="1800" u="none" dirty="0"/>
              <a:t> </a:t>
            </a:r>
            <a:r>
              <a:rPr lang="en-US" altLang="zh-CN" sz="1800" u="none" dirty="0"/>
              <a:t>declaration</a:t>
            </a:r>
            <a:r>
              <a:rPr lang="zh-CN" altLang="en-US" sz="1800" u="none" dirty="0"/>
              <a:t> </a:t>
            </a:r>
            <a:r>
              <a:rPr lang="en-US" altLang="zh-CN" sz="1800" u="none" dirty="0"/>
              <a:t>and</a:t>
            </a:r>
            <a:r>
              <a:rPr lang="zh-CN" altLang="en-US" sz="1800" u="none" dirty="0"/>
              <a:t> </a:t>
            </a:r>
            <a:r>
              <a:rPr lang="en-US" altLang="zh-CN" sz="1800" u="none" dirty="0"/>
              <a:t>same</a:t>
            </a:r>
            <a:r>
              <a:rPr lang="zh-CN" altLang="en-US" sz="1800" u="none" dirty="0"/>
              <a:t> </a:t>
            </a:r>
            <a:r>
              <a:rPr lang="en-US" altLang="zh-CN" sz="1800" u="none" dirty="0"/>
              <a:t>as</a:t>
            </a:r>
            <a:r>
              <a:rPr lang="zh-CN" altLang="en-US" sz="1800" u="none" dirty="0"/>
              <a:t> </a:t>
            </a:r>
            <a:r>
              <a:rPr lang="en-US" altLang="zh-CN" sz="1800" u="none" dirty="0"/>
              <a:t>primitives</a:t>
            </a:r>
            <a:endParaRPr lang="en-US" sz="1800" u="none" dirty="0"/>
          </a:p>
        </p:txBody>
      </p:sp>
      <p:cxnSp>
        <p:nvCxnSpPr>
          <p:cNvPr id="50" name="Straight Arrow Connector 49"/>
          <p:cNvCxnSpPr/>
          <p:nvPr/>
        </p:nvCxnSpPr>
        <p:spPr>
          <a:xfrm flipH="1">
            <a:off x="3548348" y="2976516"/>
            <a:ext cx="398900" cy="198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5781053" y="3126247"/>
            <a:ext cx="2875800"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US" altLang="zh-CN" sz="1800" dirty="0"/>
              <a:t>assignment</a:t>
            </a:r>
            <a:r>
              <a:rPr lang="zh-CN" altLang="en-US" sz="1800" dirty="0"/>
              <a:t> </a:t>
            </a:r>
            <a:r>
              <a:rPr lang="en-US" altLang="zh-CN" sz="1800" dirty="0"/>
              <a:t>statement</a:t>
            </a:r>
            <a:endParaRPr lang="en-US" sz="1800" dirty="0"/>
          </a:p>
        </p:txBody>
      </p:sp>
      <p:cxnSp>
        <p:nvCxnSpPr>
          <p:cNvPr id="61" name="Straight Arrow Connector 60"/>
          <p:cNvCxnSpPr/>
          <p:nvPr/>
        </p:nvCxnSpPr>
        <p:spPr>
          <a:xfrm flipH="1">
            <a:off x="5369210" y="3390587"/>
            <a:ext cx="297193" cy="567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Curved Right Arrow 64"/>
          <p:cNvSpPr/>
          <p:nvPr/>
        </p:nvSpPr>
        <p:spPr>
          <a:xfrm rot="5400000">
            <a:off x="2177101" y="2578923"/>
            <a:ext cx="349520" cy="1114459"/>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66" name="Rounded Rectangle 65"/>
          <p:cNvSpPr/>
          <p:nvPr/>
        </p:nvSpPr>
        <p:spPr>
          <a:xfrm>
            <a:off x="308537" y="3242680"/>
            <a:ext cx="1313784" cy="688246"/>
          </a:xfrm>
          <a:prstGeom prst="round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1600" dirty="0">
                <a:solidFill>
                  <a:prstClr val="white"/>
                </a:solidFill>
                <a:latin typeface="Arial"/>
                <a:cs typeface="Arial"/>
              </a:rPr>
              <a:t>memory</a:t>
            </a:r>
            <a:r>
              <a:rPr lang="zh-CN" altLang="en-US" sz="1600" dirty="0">
                <a:solidFill>
                  <a:prstClr val="white"/>
                </a:solidFill>
                <a:latin typeface="Arial"/>
                <a:cs typeface="Arial"/>
              </a:rPr>
              <a:t> </a:t>
            </a:r>
            <a:r>
              <a:rPr lang="en-US" altLang="zh-CN" sz="1600" dirty="0">
                <a:solidFill>
                  <a:prstClr val="white"/>
                </a:solidFill>
                <a:latin typeface="Arial"/>
                <a:cs typeface="Arial"/>
              </a:rPr>
              <a:t>reference</a:t>
            </a:r>
            <a:endParaRPr lang="en-US" sz="1600" dirty="0">
              <a:solidFill>
                <a:prstClr val="white"/>
              </a:solidFill>
              <a:latin typeface="Arial"/>
              <a:cs typeface="Arial"/>
            </a:endParaRPr>
          </a:p>
        </p:txBody>
      </p:sp>
      <p:cxnSp>
        <p:nvCxnSpPr>
          <p:cNvPr id="68" name="Straight Connector 67"/>
          <p:cNvCxnSpPr/>
          <p:nvPr/>
        </p:nvCxnSpPr>
        <p:spPr>
          <a:xfrm>
            <a:off x="1809357" y="3531528"/>
            <a:ext cx="34766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809356" y="3795990"/>
            <a:ext cx="63414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5" name="Curved Right Arrow 74"/>
          <p:cNvSpPr/>
          <p:nvPr/>
        </p:nvSpPr>
        <p:spPr>
          <a:xfrm rot="5400000">
            <a:off x="3295763" y="2750768"/>
            <a:ext cx="349520" cy="1304251"/>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cxnSp>
        <p:nvCxnSpPr>
          <p:cNvPr id="79" name="Straight Arrow Connector 78"/>
          <p:cNvCxnSpPr>
            <a:stCxn id="15" idx="3"/>
            <a:endCxn id="19" idx="1"/>
          </p:cNvCxnSpPr>
          <p:nvPr/>
        </p:nvCxnSpPr>
        <p:spPr>
          <a:xfrm flipV="1">
            <a:off x="2904389" y="5049474"/>
            <a:ext cx="1713311" cy="4103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7" idx="3"/>
            <a:endCxn id="36" idx="1"/>
          </p:cNvCxnSpPr>
          <p:nvPr/>
        </p:nvCxnSpPr>
        <p:spPr>
          <a:xfrm>
            <a:off x="2904389" y="6129822"/>
            <a:ext cx="1712984" cy="12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4031408" y="3794508"/>
            <a:ext cx="4262705" cy="276999"/>
          </a:xfrm>
          <a:prstGeom prst="rect">
            <a:avLst/>
          </a:prstGeom>
          <a:noFill/>
        </p:spPr>
        <p:txBody>
          <a:bodyPr wrap="none" rtlCol="0">
            <a:spAutoFit/>
          </a:bodyPr>
          <a:lstStyle/>
          <a:p>
            <a:r>
              <a:rPr lang="en-US" altLang="zh-CN" sz="1200" b="1" dirty="0">
                <a:solidFill>
                  <a:srgbClr val="008000"/>
                </a:solidFill>
                <a:latin typeface="Menlo Regular"/>
                <a:cs typeface="Menlo Regular"/>
              </a:rPr>
              <a:t>//</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in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main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method</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and</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can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access</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private</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var</a:t>
            </a:r>
            <a:endParaRPr lang="en-US" sz="1200" dirty="0">
              <a:solidFill>
                <a:srgbClr val="000000"/>
              </a:solidFill>
              <a:latin typeface="Menlo Regular"/>
              <a:cs typeface="Menlo Regular"/>
            </a:endParaRPr>
          </a:p>
        </p:txBody>
      </p:sp>
      <p:sp>
        <p:nvSpPr>
          <p:cNvPr id="3" name="TextBox 2">
            <a:extLst>
              <a:ext uri="{FF2B5EF4-FFF2-40B4-BE49-F238E27FC236}">
                <a16:creationId xmlns:a16="http://schemas.microsoft.com/office/drawing/2014/main" id="{DF327AF8-044F-8271-F0BD-CEC7A35EF7BC}"/>
              </a:ext>
            </a:extLst>
          </p:cNvPr>
          <p:cNvSpPr txBox="1"/>
          <p:nvPr/>
        </p:nvSpPr>
        <p:spPr>
          <a:xfrm>
            <a:off x="7241633" y="4843938"/>
            <a:ext cx="1183721"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GB" altLang="zh-CN" sz="1800" dirty="0"/>
              <a:t>reference</a:t>
            </a:r>
            <a:endParaRPr lang="en-US" sz="1800" dirty="0"/>
          </a:p>
        </p:txBody>
      </p:sp>
      <p:sp>
        <p:nvSpPr>
          <p:cNvPr id="9" name="TextBox 8">
            <a:extLst>
              <a:ext uri="{FF2B5EF4-FFF2-40B4-BE49-F238E27FC236}">
                <a16:creationId xmlns:a16="http://schemas.microsoft.com/office/drawing/2014/main" id="{F91059E4-C1A3-B468-53EB-F5DF9CB9EA0A}"/>
              </a:ext>
            </a:extLst>
          </p:cNvPr>
          <p:cNvSpPr txBox="1"/>
          <p:nvPr/>
        </p:nvSpPr>
        <p:spPr>
          <a:xfrm>
            <a:off x="7259087" y="6020965"/>
            <a:ext cx="1183721"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GB" altLang="zh-CN" sz="1800" dirty="0"/>
              <a:t>reference</a:t>
            </a:r>
            <a:endParaRPr lang="en-US" sz="1800" dirty="0"/>
          </a:p>
        </p:txBody>
      </p:sp>
    </p:spTree>
    <p:extLst>
      <p:ext uri="{BB962C8B-B14F-4D97-AF65-F5344CB8AC3E}">
        <p14:creationId xmlns:p14="http://schemas.microsoft.com/office/powerpoint/2010/main" val="28198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dissolve">
                                      <p:cBhvr>
                                        <p:cTn id="20" dur="500"/>
                                        <p:tgtEl>
                                          <p:spTgt spid="5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dissolve">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dissolve">
                                      <p:cBhvr>
                                        <p:cTn id="41" dur="500"/>
                                        <p:tgtEl>
                                          <p:spTgt spid="5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dissolve">
                                      <p:cBhvr>
                                        <p:cTn id="46" dur="500"/>
                                        <p:tgtEl>
                                          <p:spTgt spid="60"/>
                                        </p:tgtEl>
                                      </p:cBhvr>
                                    </p:animEffect>
                                  </p:childTnLst>
                                </p:cTn>
                              </p:par>
                              <p:par>
                                <p:cTn id="47" presetID="9"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dissolve">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iterate type="lt">
                                    <p:tmPct val="0"/>
                                  </p:iterate>
                                  <p:childTnLst>
                                    <p:set>
                                      <p:cBhvr>
                                        <p:cTn id="61" dur="1" fill="hold">
                                          <p:stCondLst>
                                            <p:cond delay="0"/>
                                          </p:stCondLst>
                                        </p:cTn>
                                        <p:tgtEl>
                                          <p:spTgt spid="20"/>
                                        </p:tgtEl>
                                        <p:attrNameLst>
                                          <p:attrName>style.visibility</p:attrName>
                                        </p:attrNameLst>
                                      </p:cBhvr>
                                      <p:to>
                                        <p:strVal val="visible"/>
                                      </p:to>
                                    </p:set>
                                    <p:animEffect transition="in" filter="dissolve">
                                      <p:cBhvr>
                                        <p:cTn id="62" dur="500"/>
                                        <p:tgtEl>
                                          <p:spTgt spid="2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dissolve">
                                      <p:cBhvr>
                                        <p:cTn id="65" dur="500"/>
                                        <p:tgtEl>
                                          <p:spTgt spid="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dissolve">
                                      <p:cBhvr>
                                        <p:cTn id="68" dur="500"/>
                                        <p:tgtEl>
                                          <p:spTgt spid="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dissolv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dissolv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dissolve">
                                      <p:cBhvr>
                                        <p:cTn id="81" dur="500"/>
                                        <p:tgtEl>
                                          <p:spTgt spid="6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15">
                                            <p:txEl>
                                              <p:pRg st="0" end="0"/>
                                            </p:txEl>
                                          </p:spTgt>
                                        </p:tgtEl>
                                        <p:attrNameLst>
                                          <p:attrName>style.visibility</p:attrName>
                                        </p:attrNameLst>
                                      </p:cBhvr>
                                      <p:to>
                                        <p:strVal val="visible"/>
                                      </p:to>
                                    </p:set>
                                    <p:animEffect transition="in" filter="dissolve">
                                      <p:cBhvr>
                                        <p:cTn id="86" dur="500"/>
                                        <p:tgtEl>
                                          <p:spTgt spid="15">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79"/>
                                        </p:tgtEl>
                                        <p:attrNameLst>
                                          <p:attrName>style.visibility</p:attrName>
                                        </p:attrNameLst>
                                      </p:cBhvr>
                                      <p:to>
                                        <p:strVal val="visible"/>
                                      </p:to>
                                    </p:set>
                                    <p:animEffect transition="in" filter="dissolve">
                                      <p:cBhvr>
                                        <p:cTn id="91" dur="500"/>
                                        <p:tgtEl>
                                          <p:spTgt spid="79"/>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dissolve">
                                      <p:cBhvr>
                                        <p:cTn id="96" dur="500"/>
                                        <p:tgtEl>
                                          <p:spTgt spid="7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dissolve">
                                      <p:cBhvr>
                                        <p:cTn id="101" dur="500"/>
                                        <p:tgtEl>
                                          <p:spTgt spid="36"/>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dissolve">
                                      <p:cBhvr>
                                        <p:cTn id="106" dur="500"/>
                                        <p:tgtEl>
                                          <p:spTgt spid="39"/>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dissolve">
                                      <p:cBhvr>
                                        <p:cTn id="109" dur="500"/>
                                        <p:tgtEl>
                                          <p:spTgt spid="3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dissolve">
                                      <p:cBhvr>
                                        <p:cTn id="112" dur="500"/>
                                        <p:tgtEl>
                                          <p:spTgt spid="40"/>
                                        </p:tgtEl>
                                      </p:cBhvr>
                                    </p:animEffect>
                                  </p:childTnLst>
                                </p:cTn>
                              </p:par>
                              <p:par>
                                <p:cTn id="113" presetID="9" presetClass="entr" presetSubtype="0" fill="hold" grpId="0" nodeType="withEffect">
                                  <p:stCondLst>
                                    <p:cond delay="0"/>
                                  </p:stCondLst>
                                  <p:iterate type="lt">
                                    <p:tmPct val="0"/>
                                  </p:iterate>
                                  <p:childTnLst>
                                    <p:set>
                                      <p:cBhvr>
                                        <p:cTn id="114" dur="1" fill="hold">
                                          <p:stCondLst>
                                            <p:cond delay="0"/>
                                          </p:stCondLst>
                                        </p:cTn>
                                        <p:tgtEl>
                                          <p:spTgt spid="38"/>
                                        </p:tgtEl>
                                        <p:attrNameLst>
                                          <p:attrName>style.visibility</p:attrName>
                                        </p:attrNameLst>
                                      </p:cBhvr>
                                      <p:to>
                                        <p:strVal val="visible"/>
                                      </p:to>
                                    </p:set>
                                    <p:animEffect transition="in" filter="dissolve">
                                      <p:cBhvr>
                                        <p:cTn id="115" dur="500"/>
                                        <p:tgtEl>
                                          <p:spTgt spid="38"/>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6"/>
                                        </p:tgtEl>
                                        <p:attrNameLst>
                                          <p:attrName>style.visibility</p:attrName>
                                        </p:attrNameLst>
                                      </p:cBhvr>
                                      <p:to>
                                        <p:strVal val="visible"/>
                                      </p:to>
                                    </p:set>
                                    <p:animEffect transition="in" filter="dissolve">
                                      <p:cBhvr>
                                        <p:cTn id="120" dur="500"/>
                                        <p:tgtEl>
                                          <p:spTgt spid="16"/>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7"/>
                                        </p:tgtEl>
                                        <p:attrNameLst>
                                          <p:attrName>style.visibility</p:attrName>
                                        </p:attrNameLst>
                                      </p:cBhvr>
                                      <p:to>
                                        <p:strVal val="visible"/>
                                      </p:to>
                                    </p:set>
                                    <p:animEffect transition="in" filter="dissolve">
                                      <p:cBhvr>
                                        <p:cTn id="123" dur="500"/>
                                        <p:tgtEl>
                                          <p:spTgt spid="17"/>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45"/>
                                        </p:tgtEl>
                                        <p:attrNameLst>
                                          <p:attrName>style.visibility</p:attrName>
                                        </p:attrNameLst>
                                      </p:cBhvr>
                                      <p:to>
                                        <p:strVal val="visible"/>
                                      </p:to>
                                    </p:set>
                                    <p:animEffect transition="in" filter="dissolve">
                                      <p:cBhvr>
                                        <p:cTn id="128" dur="500"/>
                                        <p:tgtEl>
                                          <p:spTgt spid="45"/>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dissolve">
                                      <p:cBhvr>
                                        <p:cTn id="133" dur="500"/>
                                        <p:tgtEl>
                                          <p:spTgt spid="75"/>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17">
                                            <p:txEl>
                                              <p:pRg st="0" end="0"/>
                                            </p:txEl>
                                          </p:spTgt>
                                        </p:tgtEl>
                                        <p:attrNameLst>
                                          <p:attrName>style.visibility</p:attrName>
                                        </p:attrNameLst>
                                      </p:cBhvr>
                                      <p:to>
                                        <p:strVal val="visible"/>
                                      </p:to>
                                    </p:set>
                                    <p:animEffect transition="in" filter="dissolve">
                                      <p:cBhvr>
                                        <p:cTn id="138" dur="500"/>
                                        <p:tgtEl>
                                          <p:spTgt spid="17">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dissolve">
                                      <p:cBhvr>
                                        <p:cTn id="143" dur="500"/>
                                        <p:tgtEl>
                                          <p:spTgt spid="80"/>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dissolve">
                                      <p:cBhvr>
                                        <p:cTn id="148" dur="500"/>
                                        <p:tgtEl>
                                          <p:spTgt spid="66"/>
                                        </p:tgtEl>
                                      </p:cBhvr>
                                    </p:animEffect>
                                  </p:childTnLst>
                                </p:cTn>
                              </p:par>
                              <p:par>
                                <p:cTn id="149" presetID="9"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dissolve">
                                      <p:cBhvr>
                                        <p:cTn id="151" dur="500"/>
                                        <p:tgtEl>
                                          <p:spTgt spid="70"/>
                                        </p:tgtEl>
                                      </p:cBhvr>
                                    </p:animEffect>
                                  </p:childTnLst>
                                </p:cTn>
                              </p:par>
                              <p:par>
                                <p:cTn id="152" presetID="9"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dissolve">
                                      <p:cBhvr>
                                        <p:cTn id="154" dur="500"/>
                                        <p:tgtEl>
                                          <p:spTgt spid="68"/>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76"/>
                                        </p:tgtEl>
                                        <p:attrNameLst>
                                          <p:attrName>style.visibility</p:attrName>
                                        </p:attrNameLst>
                                      </p:cBhvr>
                                      <p:to>
                                        <p:strVal val="visible"/>
                                      </p:to>
                                    </p:set>
                                    <p:animEffect transition="in" filter="dissolve">
                                      <p:cBhvr>
                                        <p:cTn id="159" dur="500"/>
                                        <p:tgtEl>
                                          <p:spTgt spid="76"/>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84"/>
                                        </p:tgtEl>
                                        <p:attrNameLst>
                                          <p:attrName>style.visibility</p:attrName>
                                        </p:attrNameLst>
                                      </p:cBhvr>
                                      <p:to>
                                        <p:strVal val="visible"/>
                                      </p:to>
                                    </p:set>
                                    <p:animEffect transition="in" filter="dissolve">
                                      <p:cBhvr>
                                        <p:cTn id="164" dur="500"/>
                                        <p:tgtEl>
                                          <p:spTgt spid="84"/>
                                        </p:tgtEl>
                                      </p:cBhvr>
                                    </p:animEffect>
                                  </p:childTnLst>
                                </p:cTn>
                              </p:par>
                            </p:childTnLst>
                          </p:cTn>
                        </p:par>
                      </p:childTnLst>
                    </p:cTn>
                  </p:par>
                  <p:par>
                    <p:cTn id="165" fill="hold">
                      <p:stCondLst>
                        <p:cond delay="indefinite"/>
                      </p:stCondLst>
                      <p:childTnLst>
                        <p:par>
                          <p:cTn id="166" fill="hold">
                            <p:stCondLst>
                              <p:cond delay="0"/>
                            </p:stCondLst>
                            <p:childTnLst>
                              <p:par>
                                <p:cTn id="167" presetID="16" presetClass="emph" presetSubtype="0" fill="hold" grpId="1" nodeType="clickEffect">
                                  <p:stCondLst>
                                    <p:cond delay="0"/>
                                  </p:stCondLst>
                                  <p:iterate type="lt">
                                    <p:tmPct val="4000"/>
                                  </p:iterate>
                                  <p:childTnLst>
                                    <p:set>
                                      <p:cBhvr override="childStyle">
                                        <p:cTn id="168" dur="500" fill="hold"/>
                                        <p:tgtEl>
                                          <p:spTgt spid="20"/>
                                        </p:tgtEl>
                                        <p:attrNameLst>
                                          <p:attrName>style.color</p:attrName>
                                        </p:attrNameLst>
                                      </p:cBhvr>
                                      <p:to>
                                        <p:clrVal>
                                          <a:schemeClr val="accent2"/>
                                        </p:clrVal>
                                      </p:to>
                                    </p:set>
                                    <p:set>
                                      <p:cBhvr>
                                        <p:cTn id="169" dur="500" fill="hold"/>
                                        <p:tgtEl>
                                          <p:spTgt spid="20"/>
                                        </p:tgtEl>
                                        <p:attrNameLst>
                                          <p:attrName>fillcolor</p:attrName>
                                        </p:attrNameLst>
                                      </p:cBhvr>
                                      <p:to>
                                        <p:clrVal>
                                          <a:schemeClr val="accent2"/>
                                        </p:clrVal>
                                      </p:to>
                                    </p:set>
                                    <p:set>
                                      <p:cBhvr>
                                        <p:cTn id="170" dur="500" fill="hold"/>
                                        <p:tgtEl>
                                          <p:spTgt spid="20"/>
                                        </p:tgtEl>
                                        <p:attrNameLst>
                                          <p:attrName>fill.type</p:attrName>
                                        </p:attrNameLst>
                                      </p:cBhvr>
                                      <p:to>
                                        <p:strVal val="solid"/>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7"/>
                                        </p:tgtEl>
                                        <p:attrNameLst>
                                          <p:attrName>style.visibility</p:attrName>
                                        </p:attrNameLst>
                                      </p:cBhvr>
                                      <p:to>
                                        <p:strVal val="visible"/>
                                      </p:to>
                                    </p:set>
                                    <p:animEffect transition="in" filter="dissolve">
                                      <p:cBhvr>
                                        <p:cTn id="175" dur="500"/>
                                        <p:tgtEl>
                                          <p:spTgt spid="47"/>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9"/>
                                        </p:tgtEl>
                                        <p:attrNameLst>
                                          <p:attrName>style.visibility</p:attrName>
                                        </p:attrNameLst>
                                      </p:cBhvr>
                                      <p:to>
                                        <p:strVal val="visible"/>
                                      </p:to>
                                    </p:set>
                                    <p:animEffect transition="in" filter="dissolve">
                                      <p:cBhvr>
                                        <p:cTn id="18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4" grpId="0" animBg="1"/>
      <p:bldP spid="59" grpId="0" animBg="1"/>
      <p:bldP spid="54" grpId="0" animBg="1"/>
      <p:bldP spid="6" grpId="0" animBg="1"/>
      <p:bldP spid="8" grpId="0"/>
      <p:bldP spid="10" grpId="0" animBg="1"/>
      <p:bldP spid="14" grpId="0"/>
      <p:bldP spid="15" grpId="0" animBg="1"/>
      <p:bldP spid="16" grpId="0"/>
      <p:bldP spid="17" grpId="0" animBg="1"/>
      <p:bldP spid="18" grpId="0"/>
      <p:bldP spid="19" grpId="0" animBg="1"/>
      <p:bldP spid="20" grpId="0" animBg="1"/>
      <p:bldP spid="20" grpId="1" animBg="1"/>
      <p:bldP spid="21" grpId="0" animBg="1"/>
      <p:bldP spid="22" grpId="0"/>
      <p:bldP spid="23" grpId="0"/>
      <p:bldP spid="36" grpId="0" animBg="1"/>
      <p:bldP spid="37" grpId="0" animBg="1"/>
      <p:bldP spid="38" grpId="0" animBg="1"/>
      <p:bldP spid="39" grpId="0"/>
      <p:bldP spid="40" grpId="0"/>
      <p:bldP spid="44" grpId="0"/>
      <p:bldP spid="45" grpId="0"/>
      <p:bldP spid="47" grpId="0" animBg="1"/>
      <p:bldP spid="48" grpId="0" animBg="1"/>
      <p:bldP spid="60" grpId="0" animBg="1"/>
      <p:bldP spid="65" grpId="0" animBg="1"/>
      <p:bldP spid="66" grpId="0" animBg="1"/>
      <p:bldP spid="75" grpId="0" animBg="1"/>
      <p:bldP spid="84" grpId="0"/>
      <p:bldP spid="3"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653822" y="3134990"/>
            <a:ext cx="1672099" cy="24547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More Examples</a:t>
            </a:r>
          </a:p>
        </p:txBody>
      </p:sp>
      <p:sp>
        <p:nvSpPr>
          <p:cNvPr id="4" name="Rectangle 3"/>
          <p:cNvSpPr/>
          <p:nvPr/>
        </p:nvSpPr>
        <p:spPr>
          <a:xfrm>
            <a:off x="376303" y="1253190"/>
            <a:ext cx="8696884" cy="2670475"/>
          </a:xfrm>
          <a:prstGeom prst="rect">
            <a:avLst/>
          </a:prstGeom>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class</a:t>
            </a:r>
            <a:r>
              <a:rPr lang="en-US" sz="1400" b="1" dirty="0">
                <a:solidFill>
                  <a:srgbClr val="000000"/>
                </a:solidFill>
                <a:latin typeface="Menlo Bold"/>
                <a:cs typeface="Menlo Bold"/>
              </a:rPr>
              <a:t> Location</a:t>
            </a:r>
          </a:p>
          <a:p>
            <a:pPr>
              <a:lnSpc>
                <a:spcPct val="120000"/>
              </a:lnSpc>
            </a:pPr>
            <a:r>
              <a:rPr lang="en-US" sz="1400" dirty="0">
                <a:solidFill>
                  <a:srgbClr val="000000"/>
                </a:solidFill>
                <a:latin typeface="Menlo Bold"/>
                <a:cs typeface="Menlo Bold"/>
              </a:rPr>
              <a:t>{</a:t>
            </a:r>
          </a:p>
          <a:p>
            <a:pPr>
              <a:lnSpc>
                <a:spcPct val="120000"/>
              </a:lnSpc>
            </a:pPr>
            <a:r>
              <a:rPr lang="en-US" altLang="zh-CN" sz="1400" b="1" dirty="0">
                <a:solidFill>
                  <a:srgbClr val="008000"/>
                </a:solidFill>
                <a:latin typeface="Menlo Bold"/>
                <a:cs typeface="Menlo Bold"/>
              </a:rPr>
              <a:t>	//</a:t>
            </a:r>
            <a:r>
              <a:rPr lang="zh-CN" altLang="en-US" sz="1400" b="1" dirty="0">
                <a:solidFill>
                  <a:srgbClr val="008000"/>
                </a:solidFill>
                <a:latin typeface="Menlo Bold"/>
                <a:cs typeface="Menlo Bold"/>
              </a:rPr>
              <a:t> </a:t>
            </a:r>
            <a:r>
              <a:rPr lang="en-US" altLang="zh-CN" sz="1400" b="1" dirty="0">
                <a:solidFill>
                  <a:srgbClr val="008000"/>
                </a:solidFill>
                <a:latin typeface="Menlo Bold"/>
                <a:cs typeface="Menlo Bold"/>
              </a:rPr>
              <a:t>Code omitted here</a:t>
            </a:r>
            <a:endParaRPr lang="en-US" sz="1400" dirty="0">
              <a:solidFill>
                <a:srgbClr val="000000"/>
              </a:solidFill>
              <a:latin typeface="Menlo Bold"/>
              <a:cs typeface="Menlo Bold"/>
            </a:endParaRP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void</a:t>
            </a:r>
            <a:r>
              <a:rPr lang="en-US" sz="1400" b="1" dirty="0">
                <a:solidFill>
                  <a:srgbClr val="000000"/>
                </a:solidFill>
                <a:latin typeface="Menlo Bold"/>
                <a:cs typeface="Menlo Bold"/>
              </a:rPr>
              <a:t> main(String[] </a:t>
            </a:r>
            <a:r>
              <a:rPr lang="en-US" sz="1400" b="1" dirty="0">
                <a:solidFill>
                  <a:srgbClr val="6A3E3E"/>
                </a:solidFill>
                <a:latin typeface="Menlo Bold"/>
                <a:cs typeface="Menlo Bold"/>
              </a:rPr>
              <a:t>args</a:t>
            </a:r>
            <a:r>
              <a:rPr lang="en-US" sz="1400" b="1" dirty="0">
                <a:solidFill>
                  <a:srgbClr val="000000"/>
                </a:solidFill>
                <a:latin typeface="Menlo Bold"/>
                <a:cs typeface="Menlo Bold"/>
              </a:rPr>
              <a:t>)</a:t>
            </a:r>
          </a:p>
          <a:p>
            <a:pPr>
              <a:lnSpc>
                <a:spcPct val="120000"/>
              </a:lnSpc>
            </a:pPr>
            <a:r>
              <a:rPr lang="mr-IN" sz="1400" dirty="0">
                <a:solidFill>
                  <a:srgbClr val="000000"/>
                </a:solidFill>
                <a:latin typeface="Menlo Bold"/>
                <a:cs typeface="Menlo Bold"/>
              </a:rPr>
              <a:t> </a:t>
            </a:r>
            <a:r>
              <a:rPr lang="en-US" sz="1400" dirty="0">
                <a:solidFill>
                  <a:srgbClr val="000000"/>
                </a:solidFill>
                <a:latin typeface="Menlo Bold"/>
                <a:cs typeface="Menlo Bold"/>
              </a:rPr>
              <a:t>	</a:t>
            </a:r>
            <a:r>
              <a:rPr lang="mr-IN" sz="1400" dirty="0">
                <a:solidFill>
                  <a:srgbClr val="000000"/>
                </a:solidFill>
                <a:latin typeface="Menlo Bold"/>
                <a:cs typeface="Menlo Bold"/>
              </a:rPr>
              <a:t>{</a:t>
            </a:r>
            <a:r>
              <a:rPr lang="en-US" sz="1400" dirty="0">
                <a:solidFill>
                  <a:srgbClr val="000000"/>
                </a:solidFill>
                <a:latin typeface="Menlo Bold"/>
                <a:cs typeface="Menlo Bold"/>
              </a:rPr>
              <a:t>	</a:t>
            </a:r>
          </a:p>
          <a:p>
            <a:pPr>
              <a:lnSpc>
                <a:spcPct val="120000"/>
              </a:lnSpc>
            </a:pPr>
            <a:r>
              <a:rPr lang="en-US" sz="1400" dirty="0">
                <a:solidFill>
                  <a:srgbClr val="6A3E3E"/>
                </a:solidFill>
                <a:latin typeface="Menlo Bold"/>
                <a:cs typeface="Menlo Bold"/>
              </a:rPr>
              <a:t>			</a:t>
            </a:r>
            <a:r>
              <a:rPr lang="en-US" sz="1400" dirty="0">
                <a:solidFill>
                  <a:srgbClr val="000000"/>
                </a:solidFill>
                <a:latin typeface="Menlo Bold"/>
                <a:cs typeface="Menlo Bold"/>
              </a:rPr>
              <a:t>Location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1</a:t>
            </a:r>
            <a:r>
              <a:rPr lang="zh-CN" altLang="en-US" sz="1400" dirty="0">
                <a:solidFill>
                  <a:srgbClr val="6A3E3E"/>
                </a:solidFill>
                <a:latin typeface="Menlo Bold"/>
                <a:cs typeface="Menlo Bold"/>
              </a:rPr>
              <a:t> </a:t>
            </a:r>
            <a:r>
              <a:rPr lang="en-US" sz="1400" dirty="0">
                <a:solidFill>
                  <a:srgbClr val="000000"/>
                </a:solidFill>
                <a:latin typeface="Menlo Bold"/>
                <a:cs typeface="Menlo Bold"/>
              </a:rPr>
              <a:t>=</a:t>
            </a:r>
            <a:r>
              <a:rPr lang="zh-CN" altLang="en-US" sz="1400" dirty="0">
                <a:solidFill>
                  <a:srgbClr val="000000"/>
                </a:solidFill>
                <a:latin typeface="Menlo Bold"/>
                <a:cs typeface="Menlo Bold"/>
              </a:rPr>
              <a:t> </a:t>
            </a:r>
            <a:r>
              <a:rPr lang="mr-IN" sz="1400" b="1" dirty="0">
                <a:solidFill>
                  <a:srgbClr val="7F0055"/>
                </a:solidFill>
                <a:latin typeface="Menlo Bold"/>
                <a:cs typeface="Menlo Bold"/>
              </a:rPr>
              <a:t>new</a:t>
            </a:r>
            <a:r>
              <a:rPr lang="mr-IN" sz="1400" b="1" dirty="0">
                <a:solidFill>
                  <a:srgbClr val="000000"/>
                </a:solidFill>
                <a:latin typeface="Menlo Bold"/>
                <a:cs typeface="Menlo Bold"/>
              </a:rPr>
              <a:t> Location</a:t>
            </a:r>
            <a:r>
              <a:rPr lang="en-US" sz="1400" b="1" dirty="0">
                <a:solidFill>
                  <a:srgbClr val="000000"/>
                </a:solidFill>
                <a:latin typeface="Menlo Bold"/>
                <a:cs typeface="Menlo Bold"/>
              </a:rPr>
              <a:t>(</a:t>
            </a:r>
            <a:r>
              <a:rPr lang="en-US" altLang="zh-CN" sz="1400" b="1" dirty="0">
                <a:solidFill>
                  <a:srgbClr val="000000"/>
                </a:solidFill>
                <a:latin typeface="Menlo Bold"/>
                <a:cs typeface="Menlo Bold"/>
              </a:rPr>
              <a:t>40.7</a:t>
            </a:r>
            <a:r>
              <a:rPr lang="mr-IN" sz="1400" b="1" dirty="0">
                <a:solidFill>
                  <a:srgbClr val="000000"/>
                </a:solidFill>
                <a:latin typeface="Menlo Bold"/>
                <a:cs typeface="Menlo Bold"/>
              </a:rPr>
              <a:t>, </a:t>
            </a:r>
            <a:r>
              <a:rPr lang="en-US" altLang="zh-CN" sz="1400" b="1" dirty="0">
                <a:solidFill>
                  <a:srgbClr val="000000"/>
                </a:solidFill>
                <a:latin typeface="Menlo Bold"/>
                <a:cs typeface="Menlo Bold"/>
              </a:rPr>
              <a:t>-73.6</a:t>
            </a:r>
            <a:r>
              <a:rPr lang="en-US" sz="1400" b="1" dirty="0">
                <a:solidFill>
                  <a:srgbClr val="000000"/>
                </a:solidFill>
                <a:latin typeface="Menlo Bold"/>
                <a:cs typeface="Menlo Bold"/>
              </a:rPr>
              <a:t>)</a:t>
            </a:r>
            <a:r>
              <a:rPr lang="mr-IN" sz="1400" b="1"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Location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2</a:t>
            </a:r>
            <a:r>
              <a:rPr lang="zh-CN" altLang="en-US" sz="1400" dirty="0">
                <a:solidFill>
                  <a:srgbClr val="6A3E3E"/>
                </a:solidFill>
                <a:latin typeface="Menlo Bold"/>
                <a:cs typeface="Menlo Bold"/>
              </a:rPr>
              <a:t> </a:t>
            </a:r>
            <a:r>
              <a:rPr lang="en-US" sz="1400" dirty="0">
                <a:solidFill>
                  <a:srgbClr val="000000"/>
                </a:solidFill>
                <a:latin typeface="Menlo Bold"/>
                <a:cs typeface="Menlo Bold"/>
              </a:rPr>
              <a:t>=</a:t>
            </a:r>
            <a:r>
              <a:rPr lang="zh-CN" altLang="en-US" sz="1400" dirty="0">
                <a:solidFill>
                  <a:srgbClr val="000000"/>
                </a:solidFill>
                <a:latin typeface="Menlo Bold"/>
                <a:cs typeface="Menlo Bold"/>
              </a:rPr>
              <a:t> </a:t>
            </a:r>
            <a:r>
              <a:rPr lang="mr-IN" sz="1400" b="1" dirty="0">
                <a:solidFill>
                  <a:srgbClr val="7F0055"/>
                </a:solidFill>
                <a:latin typeface="Menlo Bold"/>
                <a:cs typeface="Menlo Bold"/>
              </a:rPr>
              <a:t>new</a:t>
            </a:r>
            <a:r>
              <a:rPr lang="mr-IN" sz="1400" b="1" dirty="0">
                <a:solidFill>
                  <a:srgbClr val="000000"/>
                </a:solidFill>
                <a:latin typeface="Menlo Bold"/>
                <a:cs typeface="Menlo Bold"/>
              </a:rPr>
              <a:t> Location</a:t>
            </a:r>
            <a:r>
              <a:rPr lang="en-US" sz="1400" b="1" dirty="0">
                <a:solidFill>
                  <a:srgbClr val="000000"/>
                </a:solidFill>
                <a:latin typeface="Menlo Bold"/>
                <a:cs typeface="Menlo Bold"/>
              </a:rPr>
              <a:t>(</a:t>
            </a:r>
            <a:r>
              <a:rPr lang="en-US" altLang="zh-CN" sz="1400" b="1" dirty="0">
                <a:solidFill>
                  <a:srgbClr val="000000"/>
                </a:solidFill>
                <a:latin typeface="Menlo Bold"/>
                <a:cs typeface="Menlo Bold"/>
              </a:rPr>
              <a:t>51.7</a:t>
            </a:r>
            <a:r>
              <a:rPr lang="mr-IN" sz="1400" b="1" dirty="0">
                <a:solidFill>
                  <a:srgbClr val="000000"/>
                </a:solidFill>
                <a:latin typeface="Menlo Bold"/>
                <a:cs typeface="Menlo Bold"/>
              </a:rPr>
              <a:t> , </a:t>
            </a:r>
            <a:r>
              <a:rPr lang="en-US" altLang="zh-CN" sz="1400" b="1" dirty="0">
                <a:solidFill>
                  <a:srgbClr val="000000"/>
                </a:solidFill>
                <a:latin typeface="Menlo Bold"/>
                <a:cs typeface="Menlo Bold"/>
              </a:rPr>
              <a:t>-1.2)</a:t>
            </a:r>
            <a:r>
              <a:rPr lang="mr-IN" sz="1400" b="1" dirty="0">
                <a:solidFill>
                  <a:srgbClr val="000000"/>
                </a:solidFill>
                <a:latin typeface="Menlo Bold"/>
                <a:cs typeface="Menlo Bold"/>
              </a:rPr>
              <a:t>;</a:t>
            </a:r>
          </a:p>
          <a:p>
            <a:pPr>
              <a:lnSpc>
                <a:spcPct val="120000"/>
              </a:lnSpc>
            </a:pPr>
            <a:r>
              <a:rPr lang="en-US" sz="1400" dirty="0">
                <a:solidFill>
                  <a:srgbClr val="6A3E3E"/>
                </a:solidFill>
                <a:latin typeface="Menlo Bold"/>
                <a:cs typeface="Menlo Bold"/>
              </a:rPr>
              <a:t>			loc</a:t>
            </a:r>
            <a:r>
              <a:rPr lang="en-US" altLang="zh-CN" sz="1400" dirty="0">
                <a:solidFill>
                  <a:srgbClr val="6A3E3E"/>
                </a:solidFill>
                <a:latin typeface="Menlo Bold"/>
                <a:cs typeface="Menlo Bold"/>
              </a:rPr>
              <a:t>1</a:t>
            </a:r>
            <a:r>
              <a:rPr lang="zh-CN" altLang="en-US" sz="1400" dirty="0">
                <a:solidFill>
                  <a:srgbClr val="6A3E3E"/>
                </a:solidFill>
                <a:latin typeface="Menlo Bold"/>
                <a:cs typeface="Menlo Bold"/>
              </a:rPr>
              <a:t> </a:t>
            </a:r>
            <a:r>
              <a:rPr lang="en-US" altLang="zh-CN" sz="1400" dirty="0">
                <a:latin typeface="Menlo Bold"/>
                <a:cs typeface="Menlo Bold"/>
              </a:rPr>
              <a:t>=</a:t>
            </a:r>
            <a:r>
              <a:rPr lang="zh-CN" altLang="en-US" sz="1400" dirty="0">
                <a:solidFill>
                  <a:srgbClr val="6A3E3E"/>
                </a:solidFill>
                <a:latin typeface="Menlo Bold"/>
                <a:cs typeface="Menlo Bold"/>
              </a:rPr>
              <a:t>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2</a:t>
            </a:r>
            <a:r>
              <a:rPr lang="en-US" altLang="zh-CN" sz="1400" dirty="0">
                <a:solidFill>
                  <a:srgbClr val="000000"/>
                </a:solidFill>
                <a:latin typeface="Menlo Bold"/>
                <a:cs typeface="Menlo Bold"/>
              </a:rPr>
              <a:t>;</a:t>
            </a:r>
          </a:p>
          <a:p>
            <a:pPr>
              <a:lnSpc>
                <a:spcPct val="120000"/>
              </a:lnSpc>
            </a:pPr>
            <a:r>
              <a:rPr lang="en-US" altLang="zh-CN" sz="1400" dirty="0">
                <a:solidFill>
                  <a:srgbClr val="000000"/>
                </a:solidFill>
                <a:latin typeface="Menlo Bold"/>
                <a:cs typeface="Menlo Bold"/>
              </a:rPr>
              <a:t> </a:t>
            </a:r>
            <a:r>
              <a:rPr lang="en-US" sz="1400" dirty="0">
                <a:solidFill>
                  <a:srgbClr val="6A3E3E"/>
                </a:solidFill>
                <a:latin typeface="Menlo Bold"/>
                <a:cs typeface="Menlo Bold"/>
              </a:rPr>
              <a:t>			loc</a:t>
            </a:r>
            <a:r>
              <a:rPr lang="en-US" altLang="zh-CN" sz="1400" dirty="0">
                <a:solidFill>
                  <a:srgbClr val="6A3E3E"/>
                </a:solidFill>
                <a:latin typeface="Menlo Bold"/>
                <a:cs typeface="Menlo Bold"/>
              </a:rPr>
              <a:t>1.</a:t>
            </a:r>
            <a:r>
              <a:rPr lang="en-US" sz="1400" dirty="0">
                <a:latin typeface="Menlo Bold"/>
                <a:cs typeface="Menlo Bold"/>
              </a:rPr>
              <a:t>latitude = 35.2;</a:t>
            </a:r>
          </a:p>
          <a:p>
            <a:pPr>
              <a:lnSpc>
                <a:spcPct val="120000"/>
              </a:lnSpc>
            </a:pPr>
            <a:r>
              <a:rPr lang="en-US" altLang="zh-CN" sz="1400" dirty="0">
                <a:latin typeface="Menlo Bold"/>
                <a:cs typeface="Menlo Bold"/>
              </a:rPr>
              <a:t>			</a:t>
            </a:r>
            <a:r>
              <a:rPr lang="en-US" sz="1400" dirty="0">
                <a:solidFill>
                  <a:srgbClr val="000000"/>
                </a:solidFill>
                <a:latin typeface="Menlo Bold"/>
                <a:cs typeface="Menlo Bold"/>
              </a:rPr>
              <a:t>System.</a:t>
            </a:r>
            <a:r>
              <a:rPr lang="en-US" sz="1400" b="1" i="1" dirty="0">
                <a:solidFill>
                  <a:srgbClr val="0000C0"/>
                </a:solidFill>
                <a:latin typeface="Menlo Bold"/>
                <a:cs typeface="Menlo Bold"/>
              </a:rPr>
              <a:t>out</a:t>
            </a:r>
            <a:r>
              <a:rPr lang="en-US" sz="1400" b="1" i="1" dirty="0">
                <a:solidFill>
                  <a:srgbClr val="000000"/>
                </a:solidFill>
                <a:latin typeface="Menlo Bold"/>
                <a:cs typeface="Menlo Bold"/>
              </a:rPr>
              <a:t>.println(</a:t>
            </a:r>
            <a:r>
              <a:rPr lang="en-US" sz="1400" b="1" i="1" dirty="0">
                <a:solidFill>
                  <a:srgbClr val="6A3E3E"/>
                </a:solidFill>
                <a:latin typeface="Menlo Bold"/>
                <a:cs typeface="Menlo Bold"/>
              </a:rPr>
              <a:t>loc</a:t>
            </a:r>
            <a:r>
              <a:rPr lang="en-US" altLang="zh-CN" sz="1400" b="1" i="1" dirty="0">
                <a:solidFill>
                  <a:srgbClr val="6A3E3E"/>
                </a:solidFill>
                <a:latin typeface="Menlo Bold"/>
                <a:cs typeface="Menlo Bold"/>
              </a:rPr>
              <a:t>2</a:t>
            </a:r>
            <a:r>
              <a:rPr lang="en-US" sz="1400" b="1" i="1" dirty="0">
                <a:solidFill>
                  <a:srgbClr val="000000"/>
                </a:solidFill>
                <a:latin typeface="Menlo Bold"/>
                <a:cs typeface="Menlo Bold"/>
              </a:rPr>
              <a:t>.latitute</a:t>
            </a:r>
            <a:r>
              <a:rPr lang="zh-CN" altLang="en-US" sz="1400" b="1" i="1" dirty="0">
                <a:solidFill>
                  <a:srgbClr val="000000"/>
                </a:solidFill>
                <a:latin typeface="Menlo Bold"/>
                <a:cs typeface="Menlo Bold"/>
              </a:rPr>
              <a:t> </a:t>
            </a:r>
            <a:r>
              <a:rPr lang="en-US" altLang="zh-CN" sz="1400" i="1" dirty="0">
                <a:solidFill>
                  <a:srgbClr val="000000"/>
                </a:solidFill>
                <a:latin typeface="Menlo Bold"/>
                <a:cs typeface="Menlo Bold"/>
              </a:rPr>
              <a:t>+</a:t>
            </a:r>
            <a:r>
              <a:rPr lang="zh-CN" altLang="en-US" sz="1400" b="1" i="1" dirty="0">
                <a:solidFill>
                  <a:srgbClr val="000000"/>
                </a:solidFill>
                <a:latin typeface="Menlo Bold"/>
                <a:cs typeface="Menlo Bold"/>
              </a:rPr>
              <a:t> </a:t>
            </a:r>
            <a:r>
              <a:rPr lang="mr-IN" sz="1400" dirty="0">
                <a:solidFill>
                  <a:srgbClr val="2A00FF"/>
                </a:solidFill>
                <a:latin typeface="Menlo Bold"/>
                <a:cs typeface="Menlo Bold"/>
              </a:rPr>
              <a:t>”</a:t>
            </a:r>
            <a:r>
              <a:rPr lang="en-US" altLang="zh-CN" sz="1400" dirty="0">
                <a:solidFill>
                  <a:srgbClr val="2A00FF"/>
                </a:solidFill>
                <a:latin typeface="Menlo Bold"/>
                <a:cs typeface="Menlo Bold"/>
              </a:rPr>
              <a:t>,</a:t>
            </a:r>
            <a:r>
              <a:rPr lang="en-US" sz="1400" i="1" dirty="0">
                <a:solidFill>
                  <a:srgbClr val="2A00FF"/>
                </a:solidFill>
                <a:latin typeface="Menlo Bold"/>
                <a:cs typeface="Menlo Bold"/>
              </a:rPr>
              <a:t> </a:t>
            </a:r>
            <a:r>
              <a:rPr lang="mr-IN" sz="1400" dirty="0">
                <a:solidFill>
                  <a:srgbClr val="2A00FF"/>
                </a:solidFill>
                <a:latin typeface="Menlo Bold"/>
                <a:cs typeface="Menlo Bold"/>
              </a:rPr>
              <a:t>"</a:t>
            </a:r>
            <a:r>
              <a:rPr lang="en-US" sz="1400" b="1" i="1" dirty="0">
                <a:solidFill>
                  <a:srgbClr val="000000"/>
                </a:solidFill>
                <a:latin typeface="Menlo Bold"/>
                <a:cs typeface="Menlo Bold"/>
              </a:rPr>
              <a:t> </a:t>
            </a:r>
            <a:r>
              <a:rPr lang="en-US" altLang="zh-CN" sz="1400" i="1" dirty="0">
                <a:solidFill>
                  <a:srgbClr val="000000"/>
                </a:solidFill>
                <a:latin typeface="Menlo Bold"/>
                <a:cs typeface="Menlo Bold"/>
              </a:rPr>
              <a:t>+</a:t>
            </a:r>
            <a:r>
              <a:rPr lang="zh-CN" altLang="en-US" sz="1400" b="1" i="1" dirty="0">
                <a:solidFill>
                  <a:srgbClr val="000000"/>
                </a:solidFill>
                <a:latin typeface="Menlo Bold"/>
                <a:cs typeface="Menlo Bold"/>
              </a:rPr>
              <a:t> </a:t>
            </a:r>
            <a:r>
              <a:rPr lang="en-US" altLang="zh-CN" sz="1400" b="1" i="1" dirty="0">
                <a:solidFill>
                  <a:srgbClr val="000000"/>
                </a:solidFill>
                <a:latin typeface="Menlo Bold"/>
                <a:cs typeface="Menlo Bold"/>
              </a:rPr>
              <a:t>loc2.longitude</a:t>
            </a:r>
            <a:r>
              <a:rPr lang="en-US" sz="1400" b="1" i="1" dirty="0">
                <a:solidFill>
                  <a:srgbClr val="000000"/>
                </a:solidFill>
                <a:latin typeface="Menlo Bold"/>
                <a:cs typeface="Menlo Bold"/>
              </a:rPr>
              <a:t>);</a:t>
            </a:r>
            <a:r>
              <a:rPr lang="zh-CN" altLang="en-US" sz="1400" dirty="0">
                <a:latin typeface="Menlo Bold"/>
                <a:cs typeface="Menlo Bold"/>
              </a:rPr>
              <a:t> </a:t>
            </a:r>
            <a:endParaRPr lang="mr-IN" sz="1400" b="1" dirty="0">
              <a:solidFill>
                <a:srgbClr val="000000"/>
              </a:solidFill>
              <a:latin typeface="Menlo Bold"/>
              <a:cs typeface="Menlo Bold"/>
            </a:endParaRPr>
          </a:p>
        </p:txBody>
      </p:sp>
      <p:cxnSp>
        <p:nvCxnSpPr>
          <p:cNvPr id="5" name="Straight Connector 4"/>
          <p:cNvCxnSpPr/>
          <p:nvPr/>
        </p:nvCxnSpPr>
        <p:spPr>
          <a:xfrm>
            <a:off x="525359" y="4055467"/>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35160" y="4825201"/>
            <a:ext cx="740557" cy="369332"/>
          </a:xfrm>
          <a:prstGeom prst="rect">
            <a:avLst/>
          </a:prstGeom>
          <a:noFill/>
        </p:spPr>
        <p:txBody>
          <a:bodyPr wrap="none" rtlCol="0">
            <a:spAutoFit/>
          </a:bodyPr>
          <a:lstStyle/>
          <a:p>
            <a:r>
              <a:rPr lang="en-US" altLang="zh-CN" dirty="0">
                <a:latin typeface="Menlo Bold"/>
                <a:cs typeface="Menlo Bold"/>
              </a:rPr>
              <a:t>loc1</a:t>
            </a:r>
            <a:endParaRPr lang="en-US" dirty="0">
              <a:latin typeface="Menlo Bold"/>
              <a:cs typeface="Menlo Bold"/>
            </a:endParaRPr>
          </a:p>
        </p:txBody>
      </p:sp>
      <p:sp>
        <p:nvSpPr>
          <p:cNvPr id="9" name="Rectangle 8"/>
          <p:cNvSpPr/>
          <p:nvPr/>
        </p:nvSpPr>
        <p:spPr>
          <a:xfrm>
            <a:off x="2077615" y="4790961"/>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latin typeface="Arial"/>
                <a:cs typeface="Arial"/>
              </a:rPr>
              <a:t>@</a:t>
            </a:r>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10" name="TextBox 9"/>
          <p:cNvSpPr txBox="1"/>
          <p:nvPr/>
        </p:nvSpPr>
        <p:spPr>
          <a:xfrm>
            <a:off x="1226794" y="5746468"/>
            <a:ext cx="748923" cy="369332"/>
          </a:xfrm>
          <a:prstGeom prst="rect">
            <a:avLst/>
          </a:prstGeom>
          <a:noFill/>
        </p:spPr>
        <p:txBody>
          <a:bodyPr wrap="none" rtlCol="0">
            <a:spAutoFit/>
          </a:bodyPr>
          <a:lstStyle/>
          <a:p>
            <a:r>
              <a:rPr lang="en-US" altLang="zh-CN" dirty="0">
                <a:latin typeface="Menlo Bold"/>
                <a:cs typeface="Menlo Bold"/>
              </a:rPr>
              <a:t>loc2</a:t>
            </a:r>
            <a:endParaRPr lang="en-US" dirty="0">
              <a:latin typeface="Menlo Bold"/>
              <a:cs typeface="Menlo Bold"/>
            </a:endParaRPr>
          </a:p>
        </p:txBody>
      </p:sp>
      <p:sp>
        <p:nvSpPr>
          <p:cNvPr id="11" name="Rectangle 10"/>
          <p:cNvSpPr/>
          <p:nvPr/>
        </p:nvSpPr>
        <p:spPr>
          <a:xfrm>
            <a:off x="2077615" y="5746468"/>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accent1"/>
                </a:solidFill>
                <a:latin typeface="Arial"/>
                <a:cs typeface="Arial"/>
              </a:rPr>
              <a:t>@2</a:t>
            </a:r>
            <a:endParaRPr lang="en-US" dirty="0">
              <a:solidFill>
                <a:schemeClr val="accent1"/>
              </a:solidFill>
              <a:latin typeface="Arial"/>
              <a:cs typeface="Arial"/>
            </a:endParaRPr>
          </a:p>
        </p:txBody>
      </p:sp>
      <p:sp>
        <p:nvSpPr>
          <p:cNvPr id="12" name="Rounded Rectangle 11"/>
          <p:cNvSpPr/>
          <p:nvPr/>
        </p:nvSpPr>
        <p:spPr>
          <a:xfrm>
            <a:off x="4325316" y="4324713"/>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13" name="Rectangle 12"/>
          <p:cNvSpPr/>
          <p:nvPr/>
        </p:nvSpPr>
        <p:spPr>
          <a:xfrm>
            <a:off x="5386409" y="4662748"/>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40.7</a:t>
            </a:r>
            <a:endParaRPr lang="en-US" sz="1600" dirty="0">
              <a:latin typeface="Arial"/>
              <a:cs typeface="Arial"/>
            </a:endParaRPr>
          </a:p>
        </p:txBody>
      </p:sp>
      <p:sp>
        <p:nvSpPr>
          <p:cNvPr id="14" name="Rectangle 13"/>
          <p:cNvSpPr/>
          <p:nvPr/>
        </p:nvSpPr>
        <p:spPr>
          <a:xfrm>
            <a:off x="5386408" y="5023563"/>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-73.6</a:t>
            </a:r>
            <a:endParaRPr lang="en-US" sz="1600" dirty="0">
              <a:latin typeface="Arial"/>
              <a:cs typeface="Arial"/>
            </a:endParaRPr>
          </a:p>
        </p:txBody>
      </p:sp>
      <p:sp>
        <p:nvSpPr>
          <p:cNvPr id="15" name="TextBox 14"/>
          <p:cNvSpPr txBox="1"/>
          <p:nvPr/>
        </p:nvSpPr>
        <p:spPr>
          <a:xfrm>
            <a:off x="4370338" y="4641559"/>
            <a:ext cx="914834" cy="338554"/>
          </a:xfrm>
          <a:prstGeom prst="rect">
            <a:avLst/>
          </a:prstGeom>
          <a:noFill/>
        </p:spPr>
        <p:txBody>
          <a:bodyPr wrap="none" rtlCol="0">
            <a:spAutoFit/>
          </a:bodyPr>
          <a:lstStyle/>
          <a:p>
            <a:r>
              <a:rPr lang="en-US" sz="1600" dirty="0">
                <a:latin typeface="Arial"/>
                <a:cs typeface="Arial"/>
              </a:rPr>
              <a:t>Latitude</a:t>
            </a:r>
          </a:p>
        </p:txBody>
      </p:sp>
      <p:sp>
        <p:nvSpPr>
          <p:cNvPr id="16" name="TextBox 15"/>
          <p:cNvSpPr txBox="1"/>
          <p:nvPr/>
        </p:nvSpPr>
        <p:spPr>
          <a:xfrm>
            <a:off x="4325316" y="5009867"/>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17" name="Rounded Rectangle 16"/>
          <p:cNvSpPr/>
          <p:nvPr/>
        </p:nvSpPr>
        <p:spPr>
          <a:xfrm>
            <a:off x="4324989" y="5526999"/>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18" name="Rectangle 17"/>
          <p:cNvSpPr/>
          <p:nvPr/>
        </p:nvSpPr>
        <p:spPr>
          <a:xfrm>
            <a:off x="5386082" y="5865034"/>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51.7</a:t>
            </a:r>
            <a:endParaRPr lang="en-US" sz="1600" dirty="0">
              <a:latin typeface="Arial"/>
              <a:cs typeface="Arial"/>
            </a:endParaRPr>
          </a:p>
        </p:txBody>
      </p:sp>
      <p:sp>
        <p:nvSpPr>
          <p:cNvPr id="19" name="Rectangle 18"/>
          <p:cNvSpPr/>
          <p:nvPr/>
        </p:nvSpPr>
        <p:spPr>
          <a:xfrm>
            <a:off x="5386081" y="6225849"/>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-1.2</a:t>
            </a:r>
            <a:endParaRPr lang="en-US" sz="1600" dirty="0">
              <a:latin typeface="Arial"/>
              <a:cs typeface="Arial"/>
            </a:endParaRPr>
          </a:p>
        </p:txBody>
      </p:sp>
      <p:sp>
        <p:nvSpPr>
          <p:cNvPr id="20" name="TextBox 19"/>
          <p:cNvSpPr txBox="1"/>
          <p:nvPr/>
        </p:nvSpPr>
        <p:spPr>
          <a:xfrm>
            <a:off x="4370011" y="5843845"/>
            <a:ext cx="914834" cy="338554"/>
          </a:xfrm>
          <a:prstGeom prst="rect">
            <a:avLst/>
          </a:prstGeom>
          <a:noFill/>
        </p:spPr>
        <p:txBody>
          <a:bodyPr wrap="none" rtlCol="0">
            <a:spAutoFit/>
          </a:bodyPr>
          <a:lstStyle/>
          <a:p>
            <a:r>
              <a:rPr lang="en-US" sz="1600" dirty="0">
                <a:latin typeface="Arial"/>
                <a:cs typeface="Arial"/>
              </a:rPr>
              <a:t>Latitude</a:t>
            </a:r>
          </a:p>
        </p:txBody>
      </p:sp>
      <p:sp>
        <p:nvSpPr>
          <p:cNvPr id="21" name="TextBox 20"/>
          <p:cNvSpPr txBox="1"/>
          <p:nvPr/>
        </p:nvSpPr>
        <p:spPr>
          <a:xfrm>
            <a:off x="4324989" y="6212153"/>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22" name="TextBox 21"/>
          <p:cNvSpPr txBox="1"/>
          <p:nvPr/>
        </p:nvSpPr>
        <p:spPr>
          <a:xfrm>
            <a:off x="6384113" y="4707145"/>
            <a:ext cx="507070" cy="338554"/>
          </a:xfrm>
          <a:prstGeom prst="rect">
            <a:avLst/>
          </a:prstGeom>
          <a:noFill/>
        </p:spPr>
        <p:txBody>
          <a:bodyPr wrap="none" rtlCol="0">
            <a:spAutoFit/>
          </a:bodyPr>
          <a:lstStyle/>
          <a:p>
            <a:r>
              <a:rPr lang="en-US" altLang="zh-CN" sz="1600" dirty="0">
                <a:solidFill>
                  <a:srgbClr val="4F81BD"/>
                </a:solidFill>
                <a:latin typeface="Arial"/>
                <a:cs typeface="Arial"/>
              </a:rPr>
              <a:t>@1</a:t>
            </a:r>
            <a:endParaRPr lang="en-US" sz="1600" dirty="0">
              <a:solidFill>
                <a:srgbClr val="4F81BD"/>
              </a:solidFill>
              <a:latin typeface="Arial"/>
              <a:cs typeface="Arial"/>
            </a:endParaRPr>
          </a:p>
        </p:txBody>
      </p:sp>
      <p:sp>
        <p:nvSpPr>
          <p:cNvPr id="23" name="TextBox 22"/>
          <p:cNvSpPr txBox="1"/>
          <p:nvPr/>
        </p:nvSpPr>
        <p:spPr>
          <a:xfrm>
            <a:off x="6384113" y="5879491"/>
            <a:ext cx="507070" cy="338554"/>
          </a:xfrm>
          <a:prstGeom prst="rect">
            <a:avLst/>
          </a:prstGeom>
          <a:noFill/>
        </p:spPr>
        <p:txBody>
          <a:bodyPr wrap="none" rtlCol="0">
            <a:spAutoFit/>
          </a:bodyPr>
          <a:lstStyle/>
          <a:p>
            <a:r>
              <a:rPr lang="en-US" altLang="zh-CN" sz="1600" dirty="0">
                <a:solidFill>
                  <a:srgbClr val="4F81BD"/>
                </a:solidFill>
                <a:latin typeface="Arial"/>
                <a:cs typeface="Arial"/>
              </a:rPr>
              <a:t>@2</a:t>
            </a:r>
            <a:endParaRPr lang="en-US" sz="1600" dirty="0">
              <a:solidFill>
                <a:srgbClr val="4F81BD"/>
              </a:solidFill>
              <a:latin typeface="Arial"/>
              <a:cs typeface="Arial"/>
            </a:endParaRPr>
          </a:p>
        </p:txBody>
      </p:sp>
      <p:cxnSp>
        <p:nvCxnSpPr>
          <p:cNvPr id="25" name="Straight Arrow Connector 24"/>
          <p:cNvCxnSpPr>
            <a:stCxn id="9" idx="3"/>
            <a:endCxn id="12" idx="1"/>
          </p:cNvCxnSpPr>
          <p:nvPr/>
        </p:nvCxnSpPr>
        <p:spPr>
          <a:xfrm flipV="1">
            <a:off x="2904389" y="4885026"/>
            <a:ext cx="1420927" cy="124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1" idx="3"/>
            <a:endCxn id="17" idx="1"/>
          </p:cNvCxnSpPr>
          <p:nvPr/>
        </p:nvCxnSpPr>
        <p:spPr>
          <a:xfrm>
            <a:off x="2904389" y="5965374"/>
            <a:ext cx="1420600" cy="12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1617274" y="2494240"/>
            <a:ext cx="4824415" cy="621275"/>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Left Arrow 29"/>
          <p:cNvSpPr/>
          <p:nvPr/>
        </p:nvSpPr>
        <p:spPr>
          <a:xfrm>
            <a:off x="6676497" y="2686105"/>
            <a:ext cx="539092" cy="264955"/>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Curved Right Arrow 32"/>
          <p:cNvSpPr/>
          <p:nvPr/>
        </p:nvSpPr>
        <p:spPr>
          <a:xfrm rot="5400000">
            <a:off x="2068609" y="2472237"/>
            <a:ext cx="349520" cy="93703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2077615" y="4790961"/>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Arial"/>
                <a:cs typeface="Arial"/>
              </a:rPr>
              <a:t>@</a:t>
            </a:r>
            <a:r>
              <a:rPr lang="en-US" altLang="zh-CN" dirty="0">
                <a:solidFill>
                  <a:srgbClr val="FF0000"/>
                </a:solidFill>
                <a:latin typeface="Arial"/>
                <a:cs typeface="Arial"/>
              </a:rPr>
              <a:t>2</a:t>
            </a:r>
            <a:endParaRPr lang="en-US" dirty="0">
              <a:solidFill>
                <a:srgbClr val="FF0000"/>
              </a:solidFill>
              <a:latin typeface="Arial"/>
              <a:cs typeface="Arial"/>
            </a:endParaRPr>
          </a:p>
        </p:txBody>
      </p:sp>
      <p:cxnSp>
        <p:nvCxnSpPr>
          <p:cNvPr id="35" name="Straight Connector 34"/>
          <p:cNvCxnSpPr/>
          <p:nvPr/>
        </p:nvCxnSpPr>
        <p:spPr>
          <a:xfrm>
            <a:off x="1653822" y="3611587"/>
            <a:ext cx="211613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7" name="Left Arrow 36"/>
          <p:cNvSpPr/>
          <p:nvPr/>
        </p:nvSpPr>
        <p:spPr>
          <a:xfrm>
            <a:off x="4206536" y="3330534"/>
            <a:ext cx="539092" cy="264955"/>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a:stCxn id="9" idx="3"/>
          </p:cNvCxnSpPr>
          <p:nvPr/>
        </p:nvCxnSpPr>
        <p:spPr>
          <a:xfrm>
            <a:off x="2904389" y="5009867"/>
            <a:ext cx="1097681" cy="95550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5386081" y="5861219"/>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8000"/>
                </a:solidFill>
                <a:latin typeface="Arial"/>
                <a:cs typeface="Arial"/>
              </a:rPr>
              <a:t>35.2</a:t>
            </a:r>
            <a:endParaRPr lang="en-US" sz="1600" dirty="0">
              <a:solidFill>
                <a:srgbClr val="008000"/>
              </a:solidFill>
              <a:latin typeface="Arial"/>
              <a:cs typeface="Arial"/>
            </a:endParaRPr>
          </a:p>
        </p:txBody>
      </p:sp>
      <p:sp>
        <p:nvSpPr>
          <p:cNvPr id="42" name="Rectangle 41"/>
          <p:cNvSpPr/>
          <p:nvPr/>
        </p:nvSpPr>
        <p:spPr>
          <a:xfrm>
            <a:off x="7041988" y="5137560"/>
            <a:ext cx="1546931"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altLang="zh-CN" sz="1400" dirty="0">
                <a:solidFill>
                  <a:srgbClr val="CCFFCC"/>
                </a:solidFill>
                <a:latin typeface="Courier New"/>
                <a:cs typeface="Courier New"/>
              </a:rPr>
              <a:t>35.2</a:t>
            </a:r>
            <a:r>
              <a:rPr lang="en-US" altLang="zh-CN" sz="1400" spc="-5" dirty="0">
                <a:solidFill>
                  <a:srgbClr val="CCFFCC"/>
                </a:solidFill>
                <a:latin typeface="Courier New"/>
                <a:cs typeface="Courier New"/>
              </a:rPr>
              <a:t>,</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-1.2</a:t>
            </a:r>
            <a:endParaRPr lang="en-US" sz="1400" dirty="0">
              <a:solidFill>
                <a:srgbClr val="CCFFCC"/>
              </a:solidFill>
              <a:latin typeface="Courier New"/>
              <a:cs typeface="Courier New"/>
            </a:endParaRPr>
          </a:p>
        </p:txBody>
      </p:sp>
      <p:sp>
        <p:nvSpPr>
          <p:cNvPr id="3" name="TextBox 2">
            <a:extLst>
              <a:ext uri="{FF2B5EF4-FFF2-40B4-BE49-F238E27FC236}">
                <a16:creationId xmlns:a16="http://schemas.microsoft.com/office/drawing/2014/main" id="{C5511749-D434-1F77-A6A1-A624C669F785}"/>
              </a:ext>
            </a:extLst>
          </p:cNvPr>
          <p:cNvSpPr txBox="1"/>
          <p:nvPr/>
        </p:nvSpPr>
        <p:spPr>
          <a:xfrm>
            <a:off x="6244046" y="3708641"/>
            <a:ext cx="2829141" cy="954107"/>
          </a:xfrm>
          <a:prstGeom prst="rect">
            <a:avLst/>
          </a:prstGeom>
          <a:solidFill>
            <a:srgbClr val="E6A20E"/>
          </a:solidFill>
          <a:ln>
            <a:solidFill>
              <a:schemeClr val="accent2"/>
            </a:solidFill>
          </a:ln>
        </p:spPr>
        <p:txBody>
          <a:bodyPr wrap="square" rtlCol="0">
            <a:spAutoFit/>
          </a:bodyPr>
          <a:lstStyle>
            <a:defPPr>
              <a:defRPr lang="en-US"/>
            </a:defPPr>
            <a:lvl1pPr>
              <a:defRPr sz="2000" u="sng">
                <a:latin typeface="Arial"/>
                <a:cs typeface="Arial"/>
              </a:defRPr>
            </a:lvl1pPr>
          </a:lstStyle>
          <a:p>
            <a:r>
              <a:rPr lang="en-US" altLang="zh-CN" sz="1400" u="none" dirty="0"/>
              <a:t>After assignment loc1 = loc2, the Object Location(40.7, -73.6) is unreachable and should be garbage</a:t>
            </a:r>
            <a:r>
              <a:rPr lang="en-GB" altLang="zh-CN" sz="1400" u="none" dirty="0"/>
              <a:t>-</a:t>
            </a:r>
            <a:r>
              <a:rPr lang="en-US" altLang="zh-CN" sz="1400" u="none" dirty="0"/>
              <a:t>collected.</a:t>
            </a:r>
            <a:endParaRPr lang="en-US" sz="1400" u="none" dirty="0"/>
          </a:p>
        </p:txBody>
      </p:sp>
    </p:spTree>
    <p:extLst>
      <p:ext uri="{BB962C8B-B14F-4D97-AF65-F5344CB8AC3E}">
        <p14:creationId xmlns:p14="http://schemas.microsoft.com/office/powerpoint/2010/main" val="26787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par>
                                <p:cTn id="43" presetID="9" presetClass="entr" presetSubtype="0" fill="hold" grpId="0" nodeType="withEffect">
                                  <p:stCondLst>
                                    <p:cond delay="0"/>
                                  </p:stCondLst>
                                  <p:iterate type="lt">
                                    <p:tmPct val="0"/>
                                  </p:iterate>
                                  <p:childTnLst>
                                    <p:set>
                                      <p:cBhvr>
                                        <p:cTn id="44" dur="1" fill="hold">
                                          <p:stCondLst>
                                            <p:cond delay="0"/>
                                          </p:stCondLst>
                                        </p:cTn>
                                        <p:tgtEl>
                                          <p:spTgt spid="18"/>
                                        </p:tgtEl>
                                        <p:attrNameLst>
                                          <p:attrName>style.visibility</p:attrName>
                                        </p:attrNameLst>
                                      </p:cBhvr>
                                      <p:to>
                                        <p:strVal val="visible"/>
                                      </p:to>
                                    </p:set>
                                    <p:animEffect transition="in" filter="dissolve">
                                      <p:cBhvr>
                                        <p:cTn id="45" dur="500"/>
                                        <p:tgtEl>
                                          <p:spTgt spid="1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dissolve">
                                      <p:cBhvr>
                                        <p:cTn id="48" dur="500"/>
                                        <p:tgtEl>
                                          <p:spTgt spid="1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dissolve">
                                      <p:cBhvr>
                                        <p:cTn id="51" dur="500"/>
                                        <p:tgtEl>
                                          <p:spTgt spid="2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dissolve">
                                      <p:cBhvr>
                                        <p:cTn id="54" dur="500"/>
                                        <p:tgtEl>
                                          <p:spTgt spid="2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dissolve">
                                      <p:cBhvr>
                                        <p:cTn id="57" dur="500"/>
                                        <p:tgtEl>
                                          <p:spTgt spid="2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par>
                                <p:cTn id="64" presetID="9"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dissolv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dissolve">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dissolve">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dissolve">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2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dissolve">
                                      <p:cBhvr>
                                        <p:cTn id="95" dur="500"/>
                                        <p:tgtEl>
                                          <p:spTgt spid="3"/>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dissolve">
                                      <p:cBhvr>
                                        <p:cTn id="103" dur="500"/>
                                        <p:tgtEl>
                                          <p:spTgt spid="37"/>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mph" presetSubtype="0" fill="hold" grpId="1" nodeType="clickEffect">
                                  <p:stCondLst>
                                    <p:cond delay="0"/>
                                  </p:stCondLst>
                                  <p:iterate type="lt">
                                    <p:tmPct val="4000"/>
                                  </p:iterate>
                                  <p:childTnLst>
                                    <p:set>
                                      <p:cBhvr override="childStyle">
                                        <p:cTn id="107" dur="500" fill="hold"/>
                                        <p:tgtEl>
                                          <p:spTgt spid="18"/>
                                        </p:tgtEl>
                                        <p:attrNameLst>
                                          <p:attrName>style.color</p:attrName>
                                        </p:attrNameLst>
                                      </p:cBhvr>
                                      <p:to>
                                        <p:clrVal>
                                          <a:schemeClr val="accent2"/>
                                        </p:clrVal>
                                      </p:to>
                                    </p:set>
                                    <p:set>
                                      <p:cBhvr>
                                        <p:cTn id="108" dur="500" fill="hold"/>
                                        <p:tgtEl>
                                          <p:spTgt spid="18"/>
                                        </p:tgtEl>
                                        <p:attrNameLst>
                                          <p:attrName>fillcolor</p:attrName>
                                        </p:attrNameLst>
                                      </p:cBhvr>
                                      <p:to>
                                        <p:clrVal>
                                          <a:schemeClr val="accent2"/>
                                        </p:clrVal>
                                      </p:to>
                                    </p:set>
                                    <p:set>
                                      <p:cBhvr>
                                        <p:cTn id="109" dur="500" fill="hold"/>
                                        <p:tgtEl>
                                          <p:spTgt spid="18"/>
                                        </p:tgtEl>
                                        <p:attrNameLst>
                                          <p:attrName>fill.type</p:attrName>
                                        </p:attrNameLst>
                                      </p:cBhvr>
                                      <p:to>
                                        <p:strVal val="solid"/>
                                      </p:to>
                                    </p:se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dissolve">
                                      <p:cBhvr>
                                        <p:cTn id="11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p:bldP spid="9" grpId="0" animBg="1"/>
      <p:bldP spid="10" grpId="0"/>
      <p:bldP spid="11" grpId="0" animBg="1"/>
      <p:bldP spid="12" grpId="0" animBg="1"/>
      <p:bldP spid="13" grpId="0" animBg="1"/>
      <p:bldP spid="14" grpId="0" animBg="1"/>
      <p:bldP spid="15" grpId="0"/>
      <p:bldP spid="16" grpId="0"/>
      <p:bldP spid="17" grpId="0" animBg="1"/>
      <p:bldP spid="18" grpId="0" animBg="1"/>
      <p:bldP spid="18" grpId="1" animBg="1"/>
      <p:bldP spid="19" grpId="0" animBg="1"/>
      <p:bldP spid="20" grpId="0"/>
      <p:bldP spid="21" grpId="0"/>
      <p:bldP spid="22" grpId="0"/>
      <p:bldP spid="23" grpId="0"/>
      <p:bldP spid="29" grpId="0" animBg="1"/>
      <p:bldP spid="30" grpId="0" animBg="1"/>
      <p:bldP spid="33" grpId="0" animBg="1"/>
      <p:bldP spid="34" grpId="0" animBg="1"/>
      <p:bldP spid="37" grpId="0" animBg="1"/>
      <p:bldP spid="41" grpId="0" animBg="1"/>
      <p:bldP spid="4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248861" y="5351708"/>
            <a:ext cx="1684165"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Reason Y</a:t>
            </a:r>
            <a:r>
              <a:rPr lang="en-US" altLang="zh-CN" dirty="0"/>
              <a:t>our</a:t>
            </a:r>
            <a:r>
              <a:rPr lang="zh-CN" altLang="en-US" dirty="0"/>
              <a:t> </a:t>
            </a:r>
            <a:r>
              <a:rPr lang="en-US" dirty="0"/>
              <a:t>Code with Scope</a:t>
            </a:r>
          </a:p>
        </p:txBody>
      </p:sp>
      <p:sp>
        <p:nvSpPr>
          <p:cNvPr id="4" name="Rectangle 3"/>
          <p:cNvSpPr/>
          <p:nvPr/>
        </p:nvSpPr>
        <p:spPr>
          <a:xfrm>
            <a:off x="294071" y="1417638"/>
            <a:ext cx="8203252" cy="2411942"/>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294071" y="4008974"/>
            <a:ext cx="6820370" cy="2153410"/>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dirty="0">
                <a:solidFill>
                  <a:srgbClr val="000000"/>
                </a:solidFill>
                <a:latin typeface="Menlo"/>
              </a:rPr>
              <a:t>		</a:t>
            </a:r>
            <a:r>
              <a:rPr lang="en-US" altLang="zh-CN" sz="1400" dirty="0" err="1">
                <a:solidFill>
                  <a:srgbClr val="000000"/>
                </a:solidFill>
                <a:latin typeface="Menlo"/>
              </a:rPr>
              <a:t>hof.</a:t>
            </a:r>
            <a:r>
              <a:rPr lang="en-US" sz="1400" dirty="0" err="1">
                <a:solidFill>
                  <a:srgbClr val="6A3E3E"/>
                </a:solidFill>
                <a:latin typeface="Menlo"/>
              </a:rPr>
              <a:t>latitude</a:t>
            </a:r>
            <a:r>
              <a:rPr lang="en-US" sz="1400" dirty="0">
                <a:solidFill>
                  <a:srgbClr val="000000"/>
                </a:solidFill>
                <a:latin typeface="Menlo"/>
              </a:rPr>
              <a:t> </a:t>
            </a:r>
            <a:r>
              <a:rPr lang="en-US" altLang="zh-CN" sz="1400" dirty="0">
                <a:solidFill>
                  <a:srgbClr val="000000"/>
                </a:solidFill>
                <a:latin typeface="Menlo"/>
              </a:rPr>
              <a:t>=</a:t>
            </a:r>
            <a:r>
              <a:rPr lang="zh-CN" altLang="en-US" sz="1400" dirty="0">
                <a:solidFill>
                  <a:srgbClr val="000000"/>
                </a:solidFill>
                <a:latin typeface="Menlo"/>
              </a:rPr>
              <a:t> </a:t>
            </a:r>
            <a:r>
              <a:rPr lang="en-US" altLang="zh-CN" sz="1400" dirty="0">
                <a:solidFill>
                  <a:srgbClr val="000000"/>
                </a:solidFill>
                <a:latin typeface="Menlo"/>
              </a:rPr>
              <a:t>2.5</a:t>
            </a:r>
            <a:r>
              <a:rPr lang="en-US" sz="1400" b="1" i="1" dirty="0">
                <a:solidFill>
                  <a:srgbClr val="000000"/>
                </a:solidFill>
                <a:latin typeface="Menlo"/>
              </a:rPr>
              <a:t>;</a:t>
            </a:r>
            <a:endParaRPr lang="mr-IN" sz="1400" b="1" dirty="0">
              <a:solidFill>
                <a:srgbClr val="000000"/>
              </a:solidFill>
              <a:latin typeface="Menlo"/>
            </a:endParaRP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270545" y="3829580"/>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351558"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632124" y="4171899"/>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3" name="TextBox 12"/>
          <p:cNvSpPr txBox="1"/>
          <p:nvPr/>
        </p:nvSpPr>
        <p:spPr>
          <a:xfrm>
            <a:off x="3157371" y="5595154"/>
            <a:ext cx="4106662" cy="338554"/>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sz="1600" dirty="0">
                <a:solidFill>
                  <a:schemeClr val="bg1"/>
                </a:solidFill>
              </a:rPr>
              <a:t>ERROR</a:t>
            </a:r>
            <a:r>
              <a:rPr lang="en-US" altLang="zh-CN" sz="1600" dirty="0">
                <a:solidFill>
                  <a:schemeClr val="bg1"/>
                </a:solidFill>
              </a:rPr>
              <a:t>.</a:t>
            </a:r>
            <a:r>
              <a:rPr lang="zh-CN" altLang="en-US" sz="1600" dirty="0">
                <a:solidFill>
                  <a:schemeClr val="bg1"/>
                </a:solidFill>
              </a:rPr>
              <a:t> </a:t>
            </a:r>
            <a:r>
              <a:rPr lang="en-US" sz="1600" dirty="0">
                <a:solidFill>
                  <a:schemeClr val="bg1"/>
                </a:solidFill>
              </a:rPr>
              <a:t>Variable not defined here </a:t>
            </a:r>
          </a:p>
        </p:txBody>
      </p:sp>
      <p:sp>
        <p:nvSpPr>
          <p:cNvPr id="3" name="Rectangle 2"/>
          <p:cNvSpPr/>
          <p:nvPr/>
        </p:nvSpPr>
        <p:spPr>
          <a:xfrm>
            <a:off x="895442" y="1955187"/>
            <a:ext cx="2649772" cy="548183"/>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345958" y="2503370"/>
            <a:ext cx="2552834" cy="25581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028300" y="5085679"/>
            <a:ext cx="1391776" cy="25581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743946" y="1952741"/>
            <a:ext cx="5400054"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Member variables are declared outside any method</a:t>
            </a:r>
          </a:p>
        </p:txBody>
      </p:sp>
      <p:sp>
        <p:nvSpPr>
          <p:cNvPr id="21" name="TextBox 20"/>
          <p:cNvSpPr txBox="1"/>
          <p:nvPr/>
        </p:nvSpPr>
        <p:spPr>
          <a:xfrm>
            <a:off x="3743946" y="2934614"/>
            <a:ext cx="4095727"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Parameters behave like local variables</a:t>
            </a:r>
          </a:p>
        </p:txBody>
      </p:sp>
      <p:sp>
        <p:nvSpPr>
          <p:cNvPr id="22" name="TextBox 21"/>
          <p:cNvSpPr txBox="1"/>
          <p:nvPr/>
        </p:nvSpPr>
        <p:spPr>
          <a:xfrm>
            <a:off x="4203088" y="4989291"/>
            <a:ext cx="4761741"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Local variables are declared inside a method </a:t>
            </a:r>
            <a:endParaRPr lang="en-US" sz="1800" dirty="0">
              <a:effectLst/>
            </a:endParaRPr>
          </a:p>
        </p:txBody>
      </p:sp>
      <p:sp>
        <p:nvSpPr>
          <p:cNvPr id="23" name="Rounded Rectangle 22"/>
          <p:cNvSpPr/>
          <p:nvPr/>
        </p:nvSpPr>
        <p:spPr>
          <a:xfrm>
            <a:off x="730972" y="6084837"/>
            <a:ext cx="7766351" cy="4586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latin typeface="Arial"/>
                <a:cs typeface="Arial"/>
              </a:rPr>
              <a:t>The </a:t>
            </a:r>
            <a:r>
              <a:rPr lang="en-US" dirty="0">
                <a:solidFill>
                  <a:srgbClr val="FFFF00"/>
                </a:solidFill>
                <a:latin typeface="Arial"/>
                <a:cs typeface="Arial"/>
              </a:rPr>
              <a:t>scope </a:t>
            </a:r>
            <a:r>
              <a:rPr lang="en-US" dirty="0">
                <a:latin typeface="Arial"/>
                <a:cs typeface="Arial"/>
              </a:rPr>
              <a:t>of a variable is the area where it is defined to have a value </a:t>
            </a:r>
            <a:endParaRPr lang="en-US" dirty="0">
              <a:effectLst/>
              <a:latin typeface="Arial"/>
              <a:cs typeface="Arial"/>
            </a:endParaRPr>
          </a:p>
        </p:txBody>
      </p:sp>
    </p:spTree>
    <p:extLst>
      <p:ext uri="{BB962C8B-B14F-4D97-AF65-F5344CB8AC3E}">
        <p14:creationId xmlns:p14="http://schemas.microsoft.com/office/powerpoint/2010/main" val="4758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3" grpId="0" animBg="1"/>
      <p:bldP spid="18" grpId="0" animBg="1"/>
      <p:bldP spid="19" grpId="0" animBg="1"/>
      <p:bldP spid="20" grpId="0" animBg="1"/>
      <p:bldP spid="21" grpId="0" animBg="1"/>
      <p:bldP spid="22" grpId="0" animBg="1"/>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
            </a:r>
            <a:r>
              <a:rPr lang="zh-CN" altLang="en-US" dirty="0"/>
              <a:t> </a:t>
            </a:r>
            <a:r>
              <a:rPr lang="en-US" altLang="zh-CN" dirty="0"/>
              <a:t>Example</a:t>
            </a:r>
            <a:endParaRPr lang="en-US" dirty="0"/>
          </a:p>
        </p:txBody>
      </p:sp>
      <p:sp>
        <p:nvSpPr>
          <p:cNvPr id="4" name="Rectangle 3"/>
          <p:cNvSpPr/>
          <p:nvPr/>
        </p:nvSpPr>
        <p:spPr>
          <a:xfrm>
            <a:off x="196381" y="1609494"/>
            <a:ext cx="4300727" cy="2115194"/>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latitude</a:t>
            </a:r>
            <a:r>
              <a:rPr lang="en-US" sz="1100" b="1"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longitude</a:t>
            </a:r>
            <a:r>
              <a:rPr lang="en-US" sz="1100" b="1" dirty="0">
                <a:solidFill>
                  <a:srgbClr val="000000"/>
                </a:solidFill>
                <a:latin typeface="Menlo"/>
              </a:rPr>
              <a:t>;</a:t>
            </a:r>
          </a:p>
          <a:p>
            <a:pPr>
              <a:lnSpc>
                <a:spcPct val="120000"/>
              </a:lnSpc>
            </a:pPr>
            <a:r>
              <a:rPr lang="en-US" sz="1100" b="1" dirty="0">
                <a:solidFill>
                  <a:srgbClr val="7F0055"/>
                </a:solidFill>
                <a:latin typeface="Menlo"/>
              </a:rPr>
              <a:t>	 public</a:t>
            </a:r>
            <a:r>
              <a:rPr lang="en-US" sz="1100" b="1" dirty="0">
                <a:solidFill>
                  <a:srgbClr val="000000"/>
                </a:solidFill>
                <a:latin typeface="Menlo"/>
              </a:rPr>
              <a:t> Location(</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latIn</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lonIn</a:t>
            </a:r>
            <a:r>
              <a:rPr lang="en-US" sz="1100" b="1"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latitude</a:t>
            </a:r>
            <a:r>
              <a:rPr lang="en-US" sz="1100" b="1" dirty="0">
                <a:solidFill>
                  <a:srgbClr val="000000"/>
                </a:solidFill>
                <a:latin typeface="Menlo"/>
              </a:rPr>
              <a:t> = </a:t>
            </a:r>
            <a:r>
              <a:rPr lang="en-US" sz="1100" b="1" dirty="0">
                <a:solidFill>
                  <a:srgbClr val="6A3E3E"/>
                </a:solidFill>
                <a:latin typeface="Menlo"/>
              </a:rPr>
              <a:t>latIn</a:t>
            </a:r>
            <a:r>
              <a:rPr lang="en-US" sz="1100" b="1" dirty="0">
                <a:solidFill>
                  <a:srgbClr val="000000"/>
                </a:solidFill>
                <a:latin typeface="Menlo"/>
              </a:rPr>
              <a:t>;</a:t>
            </a: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longitude</a:t>
            </a:r>
            <a:r>
              <a:rPr lang="en-US" sz="1100" b="1" dirty="0">
                <a:solidFill>
                  <a:srgbClr val="000000"/>
                </a:solidFill>
                <a:latin typeface="Menlo"/>
              </a:rPr>
              <a:t> = </a:t>
            </a:r>
            <a:r>
              <a:rPr lang="en-US" sz="1100" b="1" dirty="0" err="1">
                <a:solidFill>
                  <a:srgbClr val="6A3E3E"/>
                </a:solidFill>
                <a:latin typeface="Menlo"/>
              </a:rPr>
              <a:t>lonIn</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p>
          <a:p>
            <a:pPr>
              <a:lnSpc>
                <a:spcPct val="120000"/>
              </a:lnSpc>
            </a:pPr>
            <a:r>
              <a:rPr lang="mr-IN" sz="1100" dirty="0">
                <a:solidFill>
                  <a:srgbClr val="000000"/>
                </a:solidFill>
                <a:latin typeface="Menlo"/>
              </a:rPr>
              <a:t>}</a:t>
            </a:r>
            <a:endParaRPr lang="en-US" sz="1100" dirty="0"/>
          </a:p>
        </p:txBody>
      </p:sp>
      <p:sp>
        <p:nvSpPr>
          <p:cNvPr id="5" name="Rectangle 4"/>
          <p:cNvSpPr/>
          <p:nvPr/>
        </p:nvSpPr>
        <p:spPr>
          <a:xfrm>
            <a:off x="4460610" y="1627366"/>
            <a:ext cx="4454619" cy="1711750"/>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LocationTester</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static</a:t>
            </a:r>
            <a:r>
              <a:rPr lang="en-US" sz="1100" b="1" dirty="0">
                <a:solidFill>
                  <a:srgbClr val="000000"/>
                </a:solidFill>
                <a:latin typeface="Menlo"/>
              </a:rPr>
              <a:t> </a:t>
            </a:r>
            <a:r>
              <a:rPr lang="en-US" sz="1100" b="1" dirty="0">
                <a:solidFill>
                  <a:srgbClr val="7F0055"/>
                </a:solidFill>
                <a:latin typeface="Menlo"/>
              </a:rPr>
              <a:t>void</a:t>
            </a:r>
            <a:r>
              <a:rPr lang="en-US" sz="1100" b="1" dirty="0">
                <a:solidFill>
                  <a:srgbClr val="000000"/>
                </a:solidFill>
                <a:latin typeface="Menlo"/>
              </a:rPr>
              <a:t> main(String[] </a:t>
            </a:r>
            <a:r>
              <a:rPr lang="en-US" sz="1100" b="1" dirty="0">
                <a:solidFill>
                  <a:srgbClr val="6A3E3E"/>
                </a:solidFill>
                <a:latin typeface="Menlo"/>
              </a:rPr>
              <a:t>args</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a:t>
            </a:r>
            <a:r>
              <a:rPr lang="zh-CN" altLang="en-US" sz="1100" b="1" dirty="0">
                <a:solidFill>
                  <a:srgbClr val="0000C0"/>
                </a:solidFill>
                <a:latin typeface="Menlo"/>
              </a:rPr>
              <a:t> </a:t>
            </a:r>
            <a:r>
              <a:rPr lang="en-US" altLang="zh-CN" sz="1100" dirty="0">
                <a:latin typeface="Menlo"/>
              </a:rPr>
              <a:t>=</a:t>
            </a:r>
            <a:r>
              <a:rPr lang="zh-CN" altLang="en-US" sz="1100" dirty="0">
                <a:latin typeface="Menlo"/>
              </a:rPr>
              <a:t> </a:t>
            </a:r>
            <a:r>
              <a:rPr lang="en-US" altLang="zh-CN" sz="1100" dirty="0">
                <a:latin typeface="Menlo"/>
              </a:rPr>
              <a:t>40.7;</a:t>
            </a:r>
            <a:r>
              <a:rPr lang="en-US" sz="1100" dirty="0">
                <a:solidFill>
                  <a:srgbClr val="000000"/>
                </a:solidFill>
                <a:latin typeface="Menlo"/>
              </a:rPr>
              <a:t>	</a:t>
            </a:r>
          </a:p>
          <a:p>
            <a:pPr>
              <a:lnSpc>
                <a:spcPct val="120000"/>
              </a:lnSpc>
            </a:pPr>
            <a:r>
              <a:rPr lang="en-US" sz="1100" dirty="0">
                <a:solidFill>
                  <a:srgbClr val="000000"/>
                </a:solidFill>
                <a:latin typeface="Menlo"/>
              </a:rPr>
              <a:t>		Location </a:t>
            </a:r>
            <a:r>
              <a:rPr lang="en-US" sz="1100" dirty="0">
                <a:solidFill>
                  <a:srgbClr val="6A3E3E"/>
                </a:solidFill>
                <a:latin typeface="Menlo"/>
              </a:rPr>
              <a:t>hof</a:t>
            </a:r>
            <a:r>
              <a:rPr lang="en-US" sz="1100" dirty="0">
                <a:solidFill>
                  <a:srgbClr val="000000"/>
                </a:solidFill>
                <a:latin typeface="Menlo"/>
              </a:rPr>
              <a:t> =</a:t>
            </a:r>
            <a:r>
              <a:rPr lang="zh-CN" altLang="en-US" sz="1100" dirty="0">
                <a:solidFill>
                  <a:srgbClr val="000000"/>
                </a:solidFill>
                <a:latin typeface="Menlo"/>
              </a:rPr>
              <a:t> </a:t>
            </a:r>
            <a:r>
              <a:rPr lang="mr-IN" sz="1100" b="1" dirty="0">
                <a:solidFill>
                  <a:srgbClr val="7F0055"/>
                </a:solidFill>
                <a:latin typeface="Menlo"/>
              </a:rPr>
              <a:t>new</a:t>
            </a:r>
            <a:r>
              <a:rPr lang="mr-IN" sz="1100" b="1" dirty="0">
                <a:solidFill>
                  <a:srgbClr val="000000"/>
                </a:solidFill>
                <a:latin typeface="Menlo"/>
              </a:rPr>
              <a:t> Location</a:t>
            </a:r>
            <a:r>
              <a:rPr lang="en-US" sz="1100" b="1" dirty="0">
                <a:solidFill>
                  <a:srgbClr val="000000"/>
                </a:solidFill>
                <a:latin typeface="Menlo"/>
              </a:rPr>
              <a:t>(</a:t>
            </a:r>
            <a:r>
              <a:rPr lang="en-US" sz="1100" b="1" dirty="0">
                <a:solidFill>
                  <a:srgbClr val="7F0055"/>
                </a:solidFill>
                <a:latin typeface="Menlo"/>
              </a:rPr>
              <a:t>lat</a:t>
            </a:r>
            <a:r>
              <a:rPr lang="mr-IN" sz="1100" b="1" dirty="0">
                <a:solidFill>
                  <a:srgbClr val="000000"/>
                </a:solidFill>
                <a:latin typeface="Menlo"/>
              </a:rPr>
              <a:t>, </a:t>
            </a:r>
            <a:r>
              <a:rPr lang="en-US" altLang="zh-CN" sz="1100" b="1" dirty="0">
                <a:solidFill>
                  <a:srgbClr val="000000"/>
                </a:solidFill>
                <a:latin typeface="Menlo"/>
              </a:rPr>
              <a:t>-73.6</a:t>
            </a:r>
            <a:r>
              <a:rPr lang="en-US" sz="1100" b="1" dirty="0">
                <a:solidFill>
                  <a:srgbClr val="000000"/>
                </a:solidFill>
                <a:latin typeface="Menlo"/>
              </a:rPr>
              <a:t>)</a:t>
            </a:r>
            <a:r>
              <a:rPr lang="mr-IN" sz="1100" b="1" dirty="0">
                <a:solidFill>
                  <a:srgbClr val="000000"/>
                </a:solidFill>
                <a:latin typeface="Menlo"/>
              </a:rPr>
              <a:t>;</a:t>
            </a:r>
            <a:endParaRPr lang="en-US" sz="1100" b="1" dirty="0">
              <a:solidFill>
                <a:srgbClr val="000000"/>
              </a:solidFill>
              <a:latin typeface="Menlo"/>
            </a:endParaRPr>
          </a:p>
          <a:p>
            <a:pPr>
              <a:lnSpc>
                <a:spcPct val="120000"/>
              </a:lnSpc>
            </a:pP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mr-IN" sz="1100" dirty="0">
                <a:solidFill>
                  <a:srgbClr val="000000"/>
                </a:solidFill>
                <a:latin typeface="Menlo"/>
              </a:rPr>
              <a:t>}</a:t>
            </a:r>
            <a:endParaRPr lang="en-US" sz="1100" dirty="0"/>
          </a:p>
        </p:txBody>
      </p:sp>
      <p:cxnSp>
        <p:nvCxnSpPr>
          <p:cNvPr id="6" name="Straight Connector 5"/>
          <p:cNvCxnSpPr/>
          <p:nvPr/>
        </p:nvCxnSpPr>
        <p:spPr>
          <a:xfrm>
            <a:off x="4443179" y="1442115"/>
            <a:ext cx="0" cy="2082262"/>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421499" y="1414093"/>
            <a:ext cx="1340273"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In file </a:t>
            </a:r>
          </a:p>
          <a:p>
            <a:r>
              <a:rPr lang="en-US" sz="1100" dirty="0">
                <a:latin typeface="Courier New"/>
                <a:cs typeface="Courier New"/>
              </a:rPr>
              <a:t>Location.java</a:t>
            </a:r>
          </a:p>
        </p:txBody>
      </p:sp>
      <p:sp>
        <p:nvSpPr>
          <p:cNvPr id="17" name="TextBox 16"/>
          <p:cNvSpPr txBox="1"/>
          <p:nvPr/>
        </p:nvSpPr>
        <p:spPr>
          <a:xfrm>
            <a:off x="7139754" y="1414093"/>
            <a:ext cx="1848572"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a:t>
            </a:r>
            <a:r>
              <a:rPr lang="en-US" altLang="zh-CN" sz="1100" dirty="0"/>
              <a:t>n</a:t>
            </a:r>
            <a:r>
              <a:rPr lang="zh-CN" altLang="en-US" sz="1100" dirty="0"/>
              <a:t> </a:t>
            </a:r>
            <a:r>
              <a:rPr lang="en-US" sz="1100" dirty="0"/>
              <a:t>file </a:t>
            </a:r>
          </a:p>
          <a:p>
            <a:r>
              <a:rPr lang="en-US" sz="1100" dirty="0">
                <a:latin typeface="Courier New"/>
                <a:cs typeface="Courier New"/>
              </a:rPr>
              <a:t>L</a:t>
            </a:r>
            <a:r>
              <a:rPr lang="en-US" altLang="zh-CN" sz="1100" dirty="0">
                <a:latin typeface="Courier New"/>
                <a:cs typeface="Courier New"/>
              </a:rPr>
              <a:t>ocationTester</a:t>
            </a:r>
            <a:r>
              <a:rPr lang="en-US" sz="1100" dirty="0">
                <a:latin typeface="Courier New"/>
                <a:cs typeface="Courier New"/>
              </a:rPr>
              <a:t>.java</a:t>
            </a:r>
          </a:p>
        </p:txBody>
      </p:sp>
      <p:cxnSp>
        <p:nvCxnSpPr>
          <p:cNvPr id="25" name="Straight Connector 24"/>
          <p:cNvCxnSpPr/>
          <p:nvPr/>
        </p:nvCxnSpPr>
        <p:spPr>
          <a:xfrm>
            <a:off x="335322" y="369136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758380" y="4138783"/>
            <a:ext cx="1818292" cy="1123776"/>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933630" y="4265264"/>
            <a:ext cx="555260" cy="338554"/>
          </a:xfrm>
          <a:prstGeom prst="rect">
            <a:avLst/>
          </a:prstGeom>
          <a:noFill/>
        </p:spPr>
        <p:txBody>
          <a:bodyPr wrap="none" rtlCol="0">
            <a:spAutoFit/>
          </a:bodyPr>
          <a:lstStyle/>
          <a:p>
            <a:r>
              <a:rPr lang="en-US" altLang="zh-CN" sz="1600" dirty="0">
                <a:latin typeface="Menlo Bold"/>
                <a:cs typeface="Menlo Bold"/>
              </a:rPr>
              <a:t>lat</a:t>
            </a:r>
            <a:endParaRPr lang="en-US" sz="1600" dirty="0">
              <a:latin typeface="Menlo Bold"/>
              <a:cs typeface="Menlo Bold"/>
            </a:endParaRPr>
          </a:p>
        </p:txBody>
      </p:sp>
      <p:sp>
        <p:nvSpPr>
          <p:cNvPr id="30" name="Rounded Rectangle 29"/>
          <p:cNvSpPr/>
          <p:nvPr/>
        </p:nvSpPr>
        <p:spPr>
          <a:xfrm>
            <a:off x="5692439" y="4449420"/>
            <a:ext cx="2247738" cy="13354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1" name="Rectangle 30"/>
          <p:cNvSpPr/>
          <p:nvPr/>
        </p:nvSpPr>
        <p:spPr>
          <a:xfrm>
            <a:off x="7003679" y="4911113"/>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Rectangle 31"/>
          <p:cNvSpPr/>
          <p:nvPr/>
        </p:nvSpPr>
        <p:spPr>
          <a:xfrm>
            <a:off x="7003678" y="5308472"/>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3" name="TextBox 32"/>
          <p:cNvSpPr txBox="1"/>
          <p:nvPr/>
        </p:nvSpPr>
        <p:spPr>
          <a:xfrm>
            <a:off x="5951060" y="4889924"/>
            <a:ext cx="914834" cy="338554"/>
          </a:xfrm>
          <a:prstGeom prst="rect">
            <a:avLst/>
          </a:prstGeom>
          <a:noFill/>
        </p:spPr>
        <p:txBody>
          <a:bodyPr wrap="none" rtlCol="0">
            <a:spAutoFit/>
          </a:bodyPr>
          <a:lstStyle/>
          <a:p>
            <a:r>
              <a:rPr lang="en-US" sz="1600" dirty="0">
                <a:latin typeface="Arial"/>
                <a:cs typeface="Arial"/>
              </a:rPr>
              <a:t>Latitude</a:t>
            </a:r>
          </a:p>
        </p:txBody>
      </p:sp>
      <p:sp>
        <p:nvSpPr>
          <p:cNvPr id="34" name="TextBox 33"/>
          <p:cNvSpPr txBox="1"/>
          <p:nvPr/>
        </p:nvSpPr>
        <p:spPr>
          <a:xfrm>
            <a:off x="5906038" y="5294776"/>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5" name="TextBox 44"/>
          <p:cNvSpPr txBox="1"/>
          <p:nvPr/>
        </p:nvSpPr>
        <p:spPr>
          <a:xfrm>
            <a:off x="933630" y="4794837"/>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1580262" y="482453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4F81BD"/>
                </a:solidFill>
                <a:latin typeface="Arial"/>
                <a:cs typeface="Arial"/>
              </a:rPr>
              <a:t>@1</a:t>
            </a:r>
            <a:endParaRPr lang="en-US" sz="1400" dirty="0">
              <a:solidFill>
                <a:srgbClr val="4F81BD"/>
              </a:solidFill>
              <a:latin typeface="Arial"/>
              <a:cs typeface="Arial"/>
            </a:endParaRPr>
          </a:p>
        </p:txBody>
      </p:sp>
      <p:sp>
        <p:nvSpPr>
          <p:cNvPr id="14" name="TextBox 13"/>
          <p:cNvSpPr txBox="1"/>
          <p:nvPr/>
        </p:nvSpPr>
        <p:spPr>
          <a:xfrm>
            <a:off x="933630" y="5415584"/>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3071717" y="4129370"/>
            <a:ext cx="1818292" cy="1675309"/>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090663" y="4265264"/>
            <a:ext cx="802323" cy="338554"/>
          </a:xfrm>
          <a:prstGeom prst="rect">
            <a:avLst/>
          </a:prstGeom>
          <a:noFill/>
        </p:spPr>
        <p:txBody>
          <a:bodyPr wrap="none" rtlCol="0">
            <a:spAutoFit/>
          </a:bodyPr>
          <a:lstStyle/>
          <a:p>
            <a:r>
              <a:rPr lang="en-US" altLang="zh-CN" sz="1600" dirty="0">
                <a:latin typeface="Menlo Bold"/>
                <a:cs typeface="Menlo Bold"/>
              </a:rPr>
              <a:t>latIn</a:t>
            </a:r>
            <a:endParaRPr lang="en-US" sz="1600" dirty="0">
              <a:latin typeface="Menlo Bold"/>
              <a:cs typeface="Menlo Bold"/>
            </a:endParaRPr>
          </a:p>
        </p:txBody>
      </p:sp>
      <p:sp>
        <p:nvSpPr>
          <p:cNvPr id="49" name="Rectangle 48"/>
          <p:cNvSpPr/>
          <p:nvPr/>
        </p:nvSpPr>
        <p:spPr>
          <a:xfrm>
            <a:off x="3893599" y="4267555"/>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0" name="TextBox 49"/>
          <p:cNvSpPr txBox="1"/>
          <p:nvPr/>
        </p:nvSpPr>
        <p:spPr>
          <a:xfrm>
            <a:off x="3090663" y="4794837"/>
            <a:ext cx="802323" cy="338554"/>
          </a:xfrm>
          <a:prstGeom prst="rect">
            <a:avLst/>
          </a:prstGeom>
          <a:noFill/>
        </p:spPr>
        <p:txBody>
          <a:bodyPr wrap="none" rtlCol="0">
            <a:spAutoFit/>
          </a:bodyPr>
          <a:lstStyle/>
          <a:p>
            <a:r>
              <a:rPr lang="en-US" altLang="zh-CN" sz="1600" dirty="0">
                <a:latin typeface="Menlo Bold"/>
                <a:cs typeface="Menlo Bold"/>
              </a:rPr>
              <a:t>lonIn</a:t>
            </a:r>
            <a:endParaRPr lang="en-US" sz="1600" dirty="0">
              <a:latin typeface="Menlo Bold"/>
              <a:cs typeface="Menlo Bold"/>
            </a:endParaRPr>
          </a:p>
        </p:txBody>
      </p:sp>
      <p:sp>
        <p:nvSpPr>
          <p:cNvPr id="51" name="Rectangle 50"/>
          <p:cNvSpPr/>
          <p:nvPr/>
        </p:nvSpPr>
        <p:spPr>
          <a:xfrm>
            <a:off x="3893599" y="479483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52" name="TextBox 51"/>
          <p:cNvSpPr txBox="1"/>
          <p:nvPr/>
        </p:nvSpPr>
        <p:spPr>
          <a:xfrm>
            <a:off x="3021356" y="5998757"/>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201282" y="5302051"/>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3893599" y="533174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153056" y="3954117"/>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cxnSp>
        <p:nvCxnSpPr>
          <p:cNvPr id="56" name="Straight Arrow Connector 55"/>
          <p:cNvCxnSpPr>
            <a:endCxn id="30" idx="1"/>
          </p:cNvCxnSpPr>
          <p:nvPr/>
        </p:nvCxnSpPr>
        <p:spPr>
          <a:xfrm flipV="1">
            <a:off x="4193947" y="5117168"/>
            <a:ext cx="1498492" cy="383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6" idx="3"/>
            <a:endCxn id="30" idx="1"/>
          </p:cNvCxnSpPr>
          <p:nvPr/>
        </p:nvCxnSpPr>
        <p:spPr>
          <a:xfrm>
            <a:off x="2183774" y="4993809"/>
            <a:ext cx="3508665" cy="1233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141194" y="4887967"/>
            <a:ext cx="547370" cy="369332"/>
          </a:xfrm>
          <a:prstGeom prst="rect">
            <a:avLst/>
          </a:prstGeom>
          <a:noFill/>
        </p:spPr>
        <p:txBody>
          <a:bodyPr wrap="none" rtlCol="0">
            <a:spAutoFit/>
          </a:bodyPr>
          <a:lstStyle/>
          <a:p>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61" name="Rounded Rectangle 60"/>
          <p:cNvSpPr/>
          <p:nvPr/>
        </p:nvSpPr>
        <p:spPr>
          <a:xfrm>
            <a:off x="5348873" y="2421150"/>
            <a:ext cx="1723279" cy="26496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Left Arrow 61"/>
          <p:cNvSpPr/>
          <p:nvPr/>
        </p:nvSpPr>
        <p:spPr>
          <a:xfrm>
            <a:off x="7139754" y="23908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348873" y="2692336"/>
            <a:ext cx="3337927" cy="21303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4" name="Left Arrow 63"/>
          <p:cNvSpPr/>
          <p:nvPr/>
        </p:nvSpPr>
        <p:spPr>
          <a:xfrm>
            <a:off x="8706755" y="2671145"/>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Left Arrow 64"/>
          <p:cNvSpPr/>
          <p:nvPr/>
        </p:nvSpPr>
        <p:spPr>
          <a:xfrm>
            <a:off x="4395092" y="2402199"/>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65"/>
          <p:cNvSpPr/>
          <p:nvPr/>
        </p:nvSpPr>
        <p:spPr>
          <a:xfrm>
            <a:off x="789324" y="2450228"/>
            <a:ext cx="3521426" cy="85114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9" name="Left Arrow 68"/>
          <p:cNvSpPr/>
          <p:nvPr/>
        </p:nvSpPr>
        <p:spPr>
          <a:xfrm>
            <a:off x="933630" y="3333127"/>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Curved Right Arrow 69"/>
          <p:cNvSpPr/>
          <p:nvPr/>
        </p:nvSpPr>
        <p:spPr>
          <a:xfrm rot="5400000">
            <a:off x="6237481" y="205185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2" name="Rectangle 41"/>
          <p:cNvSpPr/>
          <p:nvPr/>
        </p:nvSpPr>
        <p:spPr>
          <a:xfrm>
            <a:off x="1580262" y="429495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8" name="Rectangle 77"/>
          <p:cNvSpPr/>
          <p:nvPr/>
        </p:nvSpPr>
        <p:spPr>
          <a:xfrm>
            <a:off x="1580262" y="4297250"/>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9" name="Rectangle 78"/>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80" name="Rectangle 79"/>
          <p:cNvSpPr/>
          <p:nvPr/>
        </p:nvSpPr>
        <p:spPr>
          <a:xfrm>
            <a:off x="3895797" y="479254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Tree>
    <p:extLst>
      <p:ext uri="{BB962C8B-B14F-4D97-AF65-F5344CB8AC3E}">
        <p14:creationId xmlns:p14="http://schemas.microsoft.com/office/powerpoint/2010/main" val="116672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dissolv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1" nodeType="click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dissolve">
                                      <p:cBhvr>
                                        <p:cTn id="23" dur="500"/>
                                        <p:tgtEl>
                                          <p:spTgt spid="7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dissolv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dissolve">
                                      <p:cBhvr>
                                        <p:cTn id="34" dur="500"/>
                                        <p:tgtEl>
                                          <p:spTgt spid="6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dissolv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dissolve">
                                      <p:cBhvr>
                                        <p:cTn id="42" dur="500"/>
                                        <p:tgtEl>
                                          <p:spTgt spid="45"/>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dissolve">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dissolve">
                                      <p:cBhvr>
                                        <p:cTn id="50" dur="500"/>
                                        <p:tgtEl>
                                          <p:spTgt spid="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dissolve">
                                      <p:cBhvr>
                                        <p:cTn id="53" dur="500"/>
                                        <p:tgtEl>
                                          <p:spTgt spid="60"/>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dissolve">
                                      <p:cBhvr>
                                        <p:cTn id="56" dur="500"/>
                                        <p:tgtEl>
                                          <p:spTgt spid="3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dissolve">
                                      <p:cBhvr>
                                        <p:cTn id="59" dur="500"/>
                                        <p:tgtEl>
                                          <p:spTgt spid="3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dissolve">
                                      <p:cBhvr>
                                        <p:cTn id="62" dur="500"/>
                                        <p:tgtEl>
                                          <p:spTgt spid="3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dissolve">
                                      <p:cBhvr>
                                        <p:cTn id="65" dur="500"/>
                                        <p:tgtEl>
                                          <p:spTgt spid="3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dissolve">
                                      <p:cBhvr>
                                        <p:cTn id="68" dur="500"/>
                                        <p:tgtEl>
                                          <p:spTgt spid="32"/>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dissolve">
                                      <p:cBhvr>
                                        <p:cTn id="73" dur="500"/>
                                        <p:tgtEl>
                                          <p:spTgt spid="6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dissolv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dissolve">
                                      <p:cBhvr>
                                        <p:cTn id="81" dur="500"/>
                                        <p:tgtEl>
                                          <p:spTgt spid="4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dissolve">
                                      <p:cBhvr>
                                        <p:cTn id="84" dur="500"/>
                                        <p:tgtEl>
                                          <p:spTgt spid="4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dissolve">
                                      <p:cBhvr>
                                        <p:cTn id="87" dur="500"/>
                                        <p:tgtEl>
                                          <p:spTgt spid="4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dissolve">
                                      <p:cBhvr>
                                        <p:cTn id="90" dur="500"/>
                                        <p:tgtEl>
                                          <p:spTgt spid="50"/>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dissolve">
                                      <p:cBhvr>
                                        <p:cTn id="93" dur="500"/>
                                        <p:tgtEl>
                                          <p:spTgt spid="5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dissolve">
                                      <p:cBhvr>
                                        <p:cTn id="96" dur="500"/>
                                        <p:tgtEl>
                                          <p:spTgt spid="52"/>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dissolve">
                                      <p:cBhvr>
                                        <p:cTn id="99" dur="500"/>
                                        <p:tgtEl>
                                          <p:spTgt spid="53"/>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dissolve">
                                      <p:cBhvr>
                                        <p:cTn id="102" dur="500"/>
                                        <p:tgtEl>
                                          <p:spTgt spid="54"/>
                                        </p:tgtEl>
                                      </p:cBhvr>
                                    </p:animEffec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grpId="0" nodeType="clickEffect">
                                  <p:stCondLst>
                                    <p:cond delay="0"/>
                                  </p:stCondLst>
                                  <p:childTnLst>
                                    <p:animMotion origin="layout" path="M -4.88974E-6 1.82681E-6 L 0.25317 -0.00463 " pathEditMode="relative" rAng="0" ptsTypes="AA">
                                      <p:cBhvr>
                                        <p:cTn id="106" dur="2000" fill="hold"/>
                                        <p:tgtEl>
                                          <p:spTgt spid="78"/>
                                        </p:tgtEl>
                                        <p:attrNameLst>
                                          <p:attrName>ppt_x</p:attrName>
                                          <p:attrName>ppt_y</p:attrName>
                                        </p:attrNameLst>
                                      </p:cBhvr>
                                      <p:rCtr x="12658" y="-232"/>
                                    </p:animMotion>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51">
                                            <p:txEl>
                                              <p:pRg st="0" end="0"/>
                                            </p:txEl>
                                          </p:spTgt>
                                        </p:tgtEl>
                                        <p:attrNameLst>
                                          <p:attrName>style.visibility</p:attrName>
                                        </p:attrNameLst>
                                      </p:cBhvr>
                                      <p:to>
                                        <p:strVal val="visible"/>
                                      </p:to>
                                    </p:set>
                                    <p:animEffect transition="in" filter="dissolve">
                                      <p:cBhvr>
                                        <p:cTn id="111" dur="500"/>
                                        <p:tgtEl>
                                          <p:spTgt spid="51">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1" nodeType="click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dissolve">
                                      <p:cBhvr>
                                        <p:cTn id="116" dur="500"/>
                                        <p:tgtEl>
                                          <p:spTgt spid="80"/>
                                        </p:tgtEl>
                                      </p:cBhvr>
                                    </p:animEffect>
                                  </p:childTnLst>
                                </p:cTn>
                              </p:par>
                              <p:par>
                                <p:cTn id="117" presetID="9" presetClass="entr" presetSubtype="0" fill="hold" grpId="1" nodeType="with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dissolve">
                                      <p:cBhvr>
                                        <p:cTn id="119" dur="500"/>
                                        <p:tgtEl>
                                          <p:spTgt spid="79"/>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dissolve">
                                      <p:cBhvr>
                                        <p:cTn id="124" dur="500"/>
                                        <p:tgtEl>
                                          <p:spTgt spid="56"/>
                                        </p:tgtEl>
                                      </p:cBhvr>
                                    </p:animEffect>
                                  </p:childTnLst>
                                </p:cTn>
                              </p:par>
                            </p:childTnLst>
                          </p:cTn>
                        </p:par>
                      </p:childTnLst>
                    </p:cTn>
                  </p:par>
                  <p:par>
                    <p:cTn id="125" fill="hold">
                      <p:stCondLst>
                        <p:cond delay="indefinite"/>
                      </p:stCondLst>
                      <p:childTnLst>
                        <p:par>
                          <p:cTn id="126" fill="hold">
                            <p:stCondLst>
                              <p:cond delay="0"/>
                            </p:stCondLst>
                            <p:childTnLst>
                              <p:par>
                                <p:cTn id="127" presetID="0" presetClass="path" presetSubtype="0" accel="50000" decel="50000" fill="hold" grpId="0" nodeType="clickEffect">
                                  <p:stCondLst>
                                    <p:cond delay="0"/>
                                  </p:stCondLst>
                                  <p:childTnLst>
                                    <p:animMotion origin="layout" path="M 0.03368 2.88261E-6 L 0.34155 0.06923 " pathEditMode="relative" rAng="0" ptsTypes="AA">
                                      <p:cBhvr>
                                        <p:cTn id="128" dur="2000" fill="hold"/>
                                        <p:tgtEl>
                                          <p:spTgt spid="80"/>
                                        </p:tgtEl>
                                        <p:attrNameLst>
                                          <p:attrName>ppt_x</p:attrName>
                                          <p:attrName>ppt_y</p:attrName>
                                        </p:attrNameLst>
                                      </p:cBhvr>
                                      <p:rCtr x="15385" y="3450"/>
                                    </p:animMotion>
                                  </p:childTnLst>
                                </p:cTn>
                              </p:par>
                              <p:par>
                                <p:cTn id="129" presetID="0" presetClass="path" presetSubtype="0" accel="50000" decel="50000" fill="hold" grpId="0" nodeType="withEffect">
                                  <p:stCondLst>
                                    <p:cond delay="0"/>
                                  </p:stCondLst>
                                  <p:childTnLst>
                                    <p:animMotion origin="layout" path="M -0.00035 1.40213E-6 L 0.34115 0.08908 " pathEditMode="relative" rAng="0" ptsTypes="AA">
                                      <p:cBhvr>
                                        <p:cTn id="130" dur="2000" fill="hold"/>
                                        <p:tgtEl>
                                          <p:spTgt spid="79"/>
                                        </p:tgtEl>
                                        <p:attrNameLst>
                                          <p:attrName>ppt_x</p:attrName>
                                          <p:attrName>ppt_y</p:attrName>
                                        </p:attrNameLst>
                                      </p:cBhvr>
                                      <p:rCtr x="17075" y="4442"/>
                                    </p:animMotion>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dissolve">
                                      <p:cBhvr>
                                        <p:cTn id="135" dur="500"/>
                                        <p:tgtEl>
                                          <p:spTgt spid="69"/>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48"/>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4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50"/>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51">
                                            <p:txEl>
                                              <p:pRg st="0" end="0"/>
                                            </p:txEl>
                                          </p:spTgt>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51">
                                            <p:bg/>
                                          </p:spTgt>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52"/>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53"/>
                                        </p:tgtEl>
                                        <p:attrNameLst>
                                          <p:attrName>style.visibility</p:attrName>
                                        </p:attrNameLst>
                                      </p:cBhvr>
                                      <p:to>
                                        <p:strVal val="hidden"/>
                                      </p:to>
                                    </p:set>
                                  </p:childTnLst>
                                </p:cTn>
                              </p:par>
                              <p:par>
                                <p:cTn id="152" presetID="1" presetClass="exit" presetSubtype="0" fill="hold" grpId="2" nodeType="withEffect">
                                  <p:stCondLst>
                                    <p:cond delay="0"/>
                                  </p:stCondLst>
                                  <p:childTnLst>
                                    <p:set>
                                      <p:cBhvr>
                                        <p:cTn id="153" dur="1" fill="hold">
                                          <p:stCondLst>
                                            <p:cond delay="0"/>
                                          </p:stCondLst>
                                        </p:cTn>
                                        <p:tgtEl>
                                          <p:spTgt spid="78"/>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54"/>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47"/>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5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dissolve">
                                      <p:cBhvr>
                                        <p:cTn id="164" dur="500"/>
                                        <p:tgtEl>
                                          <p:spTgt spid="70"/>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46">
                                            <p:txEl>
                                              <p:pRg st="0" end="0"/>
                                            </p:txEl>
                                          </p:spTgt>
                                        </p:tgtEl>
                                        <p:attrNameLst>
                                          <p:attrName>style.visibility</p:attrName>
                                        </p:attrNameLst>
                                      </p:cBhvr>
                                      <p:to>
                                        <p:strVal val="visible"/>
                                      </p:to>
                                    </p:set>
                                    <p:animEffect transition="in" filter="dissolve">
                                      <p:cBhvr>
                                        <p:cTn id="169" dur="500"/>
                                        <p:tgtEl>
                                          <p:spTgt spid="46">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57"/>
                                        </p:tgtEl>
                                        <p:attrNameLst>
                                          <p:attrName>style.visibility</p:attrName>
                                        </p:attrNameLst>
                                      </p:cBhvr>
                                      <p:to>
                                        <p:strVal val="visible"/>
                                      </p:to>
                                    </p:set>
                                    <p:animEffect transition="in" filter="dissolve">
                                      <p:cBhvr>
                                        <p:cTn id="17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30" grpId="0" animBg="1"/>
      <p:bldP spid="31" grpId="0" animBg="1"/>
      <p:bldP spid="32" grpId="0" animBg="1"/>
      <p:bldP spid="33" grpId="0"/>
      <p:bldP spid="34" grpId="0"/>
      <p:bldP spid="45" grpId="0"/>
      <p:bldP spid="46" grpId="0" animBg="1"/>
      <p:bldP spid="14" grpId="0"/>
      <p:bldP spid="47" grpId="0" animBg="1"/>
      <p:bldP spid="47" grpId="1" animBg="1"/>
      <p:bldP spid="48" grpId="0"/>
      <p:bldP spid="48" grpId="1"/>
      <p:bldP spid="49" grpId="0" animBg="1"/>
      <p:bldP spid="49" grpId="1" animBg="1"/>
      <p:bldP spid="50" grpId="0"/>
      <p:bldP spid="50" grpId="1"/>
      <p:bldP spid="51" grpId="0" animBg="1"/>
      <p:bldP spid="51" grpId="1" build="allAtOnce" animBg="1"/>
      <p:bldP spid="52" grpId="0"/>
      <p:bldP spid="52" grpId="1"/>
      <p:bldP spid="53" grpId="0"/>
      <p:bldP spid="53" grpId="1"/>
      <p:bldP spid="54" grpId="0" animBg="1"/>
      <p:bldP spid="54" grpId="1" animBg="1"/>
      <p:bldP spid="55" grpId="0"/>
      <p:bldP spid="60" grpId="0"/>
      <p:bldP spid="61" grpId="0" animBg="1"/>
      <p:bldP spid="62" grpId="0" animBg="1"/>
      <p:bldP spid="63" grpId="0" animBg="1"/>
      <p:bldP spid="64" grpId="0" animBg="1"/>
      <p:bldP spid="65" grpId="0" animBg="1"/>
      <p:bldP spid="66" grpId="0" animBg="1"/>
      <p:bldP spid="69" grpId="0" animBg="1"/>
      <p:bldP spid="70" grpId="0" animBg="1"/>
      <p:bldP spid="42" grpId="0" animBg="1"/>
      <p:bldP spid="78" grpId="0"/>
      <p:bldP spid="78" grpId="1"/>
      <p:bldP spid="78" grpId="2"/>
      <p:bldP spid="79" grpId="0"/>
      <p:bldP spid="79" grpId="1"/>
      <p:bldP spid="80" grpId="0"/>
      <p:bldP spid="80"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995441" y="2706062"/>
            <a:ext cx="447847" cy="34204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a:t>
            </a:r>
            <a:r>
              <a:rPr lang="zh-CN" altLang="en-US" dirty="0"/>
              <a:t> </a:t>
            </a:r>
            <a:r>
              <a:rPr lang="en-US" altLang="zh-CN" dirty="0"/>
              <a:t>Example</a:t>
            </a:r>
            <a:r>
              <a:rPr lang="zh-CN" altLang="en-US" dirty="0"/>
              <a:t> </a:t>
            </a:r>
            <a:r>
              <a:rPr lang="en-US" altLang="zh-CN" dirty="0"/>
              <a:t>(Contd.)</a:t>
            </a:r>
            <a:endParaRPr lang="en-US" dirty="0"/>
          </a:p>
        </p:txBody>
      </p:sp>
      <p:sp>
        <p:nvSpPr>
          <p:cNvPr id="4" name="Rectangle 3"/>
          <p:cNvSpPr/>
          <p:nvPr/>
        </p:nvSpPr>
        <p:spPr>
          <a:xfrm>
            <a:off x="196381" y="1609494"/>
            <a:ext cx="4274503" cy="1914883"/>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latitude</a:t>
            </a:r>
            <a:r>
              <a:rPr lang="en-US" sz="1100" b="1"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longitude</a:t>
            </a:r>
            <a:r>
              <a:rPr lang="en-US" sz="1100" b="1" dirty="0">
                <a:solidFill>
                  <a:srgbClr val="000000"/>
                </a:solidFill>
                <a:latin typeface="Menlo"/>
              </a:rPr>
              <a:t>;</a:t>
            </a:r>
          </a:p>
          <a:p>
            <a:pPr>
              <a:lnSpc>
                <a:spcPct val="120000"/>
              </a:lnSpc>
            </a:pPr>
            <a:r>
              <a:rPr lang="en-US" sz="1100" b="1" dirty="0">
                <a:solidFill>
                  <a:srgbClr val="7F0055"/>
                </a:solidFill>
                <a:latin typeface="Menlo"/>
              </a:rPr>
              <a:t>	 public</a:t>
            </a:r>
            <a:r>
              <a:rPr lang="en-US" sz="1100" b="1" dirty="0">
                <a:solidFill>
                  <a:srgbClr val="000000"/>
                </a:solidFill>
                <a:latin typeface="Menlo"/>
              </a:rPr>
              <a:t> Location(</a:t>
            </a:r>
            <a:r>
              <a:rPr lang="en-US" sz="1100" b="1" dirty="0">
                <a:solidFill>
                  <a:srgbClr val="7F0055"/>
                </a:solidFill>
                <a:latin typeface="Menlo"/>
              </a:rPr>
              <a:t>double</a:t>
            </a:r>
            <a:r>
              <a:rPr lang="en-US" sz="1100" b="1" dirty="0">
                <a:solidFill>
                  <a:srgbClr val="000000"/>
                </a:solidFill>
                <a:latin typeface="Menlo"/>
              </a:rPr>
              <a:t> </a:t>
            </a:r>
            <a:r>
              <a:rPr lang="en-US" sz="1100" b="1" dirty="0" err="1">
                <a:solidFill>
                  <a:srgbClr val="6A3E3E"/>
                </a:solidFill>
                <a:latin typeface="Menlo"/>
              </a:rPr>
              <a:t>latIn</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lonIn</a:t>
            </a:r>
            <a:r>
              <a:rPr lang="en-US" sz="1100" b="1"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latitude</a:t>
            </a:r>
            <a:r>
              <a:rPr lang="en-US" sz="1100" b="1" dirty="0">
                <a:solidFill>
                  <a:srgbClr val="000000"/>
                </a:solidFill>
                <a:latin typeface="Menlo"/>
              </a:rPr>
              <a:t> = </a:t>
            </a:r>
            <a:r>
              <a:rPr lang="en-US" sz="1100" b="1" dirty="0" err="1">
                <a:solidFill>
                  <a:srgbClr val="6A3E3E"/>
                </a:solidFill>
                <a:latin typeface="Menlo"/>
              </a:rPr>
              <a:t>latIn</a:t>
            </a:r>
            <a:r>
              <a:rPr lang="en-US" sz="1100" b="1" dirty="0">
                <a:solidFill>
                  <a:srgbClr val="000000"/>
                </a:solidFill>
                <a:latin typeface="Menlo"/>
              </a:rPr>
              <a:t>;</a:t>
            </a: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longitude</a:t>
            </a:r>
            <a:r>
              <a:rPr lang="en-US" sz="1100" b="1" dirty="0">
                <a:solidFill>
                  <a:srgbClr val="000000"/>
                </a:solidFill>
                <a:latin typeface="Menlo"/>
              </a:rPr>
              <a:t> = </a:t>
            </a:r>
            <a:r>
              <a:rPr lang="en-US" sz="1100" b="1" dirty="0">
                <a:solidFill>
                  <a:srgbClr val="6A3E3E"/>
                </a:solidFill>
                <a:latin typeface="Menlo"/>
              </a:rPr>
              <a:t>lonIn</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p>
          <a:p>
            <a:pPr>
              <a:lnSpc>
                <a:spcPct val="120000"/>
              </a:lnSpc>
            </a:pPr>
            <a:r>
              <a:rPr lang="mr-IN" sz="1100" dirty="0">
                <a:solidFill>
                  <a:srgbClr val="000000"/>
                </a:solidFill>
                <a:latin typeface="Menlo"/>
              </a:rPr>
              <a:t>}</a:t>
            </a:r>
            <a:endParaRPr lang="en-US" sz="1100" dirty="0"/>
          </a:p>
        </p:txBody>
      </p:sp>
      <p:sp>
        <p:nvSpPr>
          <p:cNvPr id="5" name="Rectangle 4"/>
          <p:cNvSpPr/>
          <p:nvPr/>
        </p:nvSpPr>
        <p:spPr>
          <a:xfrm>
            <a:off x="4460610" y="1627366"/>
            <a:ext cx="4454619" cy="1711750"/>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LocationTester</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static</a:t>
            </a:r>
            <a:r>
              <a:rPr lang="en-US" sz="1100" b="1" dirty="0">
                <a:solidFill>
                  <a:srgbClr val="000000"/>
                </a:solidFill>
                <a:latin typeface="Menlo"/>
              </a:rPr>
              <a:t> </a:t>
            </a:r>
            <a:r>
              <a:rPr lang="en-US" sz="1100" b="1" dirty="0">
                <a:solidFill>
                  <a:srgbClr val="7F0055"/>
                </a:solidFill>
                <a:latin typeface="Menlo"/>
              </a:rPr>
              <a:t>void</a:t>
            </a:r>
            <a:r>
              <a:rPr lang="en-US" sz="1100" b="1" dirty="0">
                <a:solidFill>
                  <a:srgbClr val="000000"/>
                </a:solidFill>
                <a:latin typeface="Menlo"/>
              </a:rPr>
              <a:t> main(String[] </a:t>
            </a:r>
            <a:r>
              <a:rPr lang="en-US" sz="1100" b="1" dirty="0">
                <a:solidFill>
                  <a:srgbClr val="6A3E3E"/>
                </a:solidFill>
                <a:latin typeface="Menlo"/>
              </a:rPr>
              <a:t>args</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a:t>
            </a:r>
            <a:r>
              <a:rPr lang="zh-CN" altLang="en-US" sz="1100" b="1" dirty="0">
                <a:solidFill>
                  <a:srgbClr val="0000C0"/>
                </a:solidFill>
                <a:latin typeface="Menlo"/>
              </a:rPr>
              <a:t> </a:t>
            </a:r>
            <a:r>
              <a:rPr lang="en-US" altLang="zh-CN" sz="1100" dirty="0">
                <a:latin typeface="Menlo"/>
              </a:rPr>
              <a:t>=</a:t>
            </a:r>
            <a:r>
              <a:rPr lang="zh-CN" altLang="en-US" sz="1100" dirty="0">
                <a:latin typeface="Menlo"/>
              </a:rPr>
              <a:t> </a:t>
            </a:r>
            <a:r>
              <a:rPr lang="en-US" altLang="zh-CN" sz="1100" dirty="0">
                <a:latin typeface="Menlo"/>
              </a:rPr>
              <a:t>40.7;</a:t>
            </a:r>
            <a:r>
              <a:rPr lang="en-US" sz="1100" dirty="0">
                <a:solidFill>
                  <a:srgbClr val="000000"/>
                </a:solidFill>
                <a:latin typeface="Menlo"/>
              </a:rPr>
              <a:t>	</a:t>
            </a:r>
          </a:p>
          <a:p>
            <a:pPr>
              <a:lnSpc>
                <a:spcPct val="120000"/>
              </a:lnSpc>
            </a:pPr>
            <a:r>
              <a:rPr lang="en-US" sz="1100" dirty="0">
                <a:solidFill>
                  <a:srgbClr val="000000"/>
                </a:solidFill>
                <a:latin typeface="Menlo"/>
              </a:rPr>
              <a:t>		Location </a:t>
            </a:r>
            <a:r>
              <a:rPr lang="en-US" sz="1100" dirty="0">
                <a:solidFill>
                  <a:srgbClr val="6A3E3E"/>
                </a:solidFill>
                <a:latin typeface="Menlo"/>
              </a:rPr>
              <a:t>hof</a:t>
            </a:r>
            <a:r>
              <a:rPr lang="en-US" sz="1100" dirty="0">
                <a:solidFill>
                  <a:srgbClr val="000000"/>
                </a:solidFill>
                <a:latin typeface="Menlo"/>
              </a:rPr>
              <a:t> =</a:t>
            </a:r>
            <a:r>
              <a:rPr lang="zh-CN" altLang="en-US" sz="1100" dirty="0">
                <a:solidFill>
                  <a:srgbClr val="000000"/>
                </a:solidFill>
                <a:latin typeface="Menlo"/>
              </a:rPr>
              <a:t> </a:t>
            </a:r>
            <a:r>
              <a:rPr lang="mr-IN" sz="1100" b="1" dirty="0">
                <a:solidFill>
                  <a:srgbClr val="7F0055"/>
                </a:solidFill>
                <a:latin typeface="Menlo"/>
              </a:rPr>
              <a:t>new</a:t>
            </a:r>
            <a:r>
              <a:rPr lang="mr-IN" sz="1100" b="1" dirty="0">
                <a:solidFill>
                  <a:srgbClr val="000000"/>
                </a:solidFill>
                <a:latin typeface="Menlo"/>
              </a:rPr>
              <a:t> Location</a:t>
            </a:r>
            <a:r>
              <a:rPr lang="en-US" sz="1100" b="1" dirty="0">
                <a:solidFill>
                  <a:srgbClr val="000000"/>
                </a:solidFill>
                <a:latin typeface="Menlo"/>
              </a:rPr>
              <a:t>(</a:t>
            </a:r>
            <a:r>
              <a:rPr lang="en-US" sz="1100" b="1" dirty="0">
                <a:solidFill>
                  <a:srgbClr val="7F0055"/>
                </a:solidFill>
                <a:latin typeface="Menlo"/>
              </a:rPr>
              <a:t>lat</a:t>
            </a:r>
            <a:r>
              <a:rPr lang="mr-IN" sz="1100" b="1" dirty="0">
                <a:solidFill>
                  <a:srgbClr val="000000"/>
                </a:solidFill>
                <a:latin typeface="Menlo"/>
              </a:rPr>
              <a:t>, </a:t>
            </a:r>
            <a:r>
              <a:rPr lang="en-US" altLang="zh-CN" sz="1100" b="1" dirty="0">
                <a:solidFill>
                  <a:srgbClr val="000000"/>
                </a:solidFill>
                <a:latin typeface="Menlo"/>
              </a:rPr>
              <a:t>-73.6</a:t>
            </a:r>
            <a:r>
              <a:rPr lang="en-US" sz="1100" b="1" dirty="0">
                <a:solidFill>
                  <a:srgbClr val="000000"/>
                </a:solidFill>
                <a:latin typeface="Menlo"/>
              </a:rPr>
              <a:t>)</a:t>
            </a:r>
            <a:r>
              <a:rPr lang="mr-IN" sz="1100" b="1" dirty="0">
                <a:solidFill>
                  <a:srgbClr val="000000"/>
                </a:solidFill>
                <a:latin typeface="Menlo"/>
              </a:rPr>
              <a:t>;</a:t>
            </a:r>
            <a:endParaRPr lang="en-US" sz="1100" b="1" dirty="0">
              <a:solidFill>
                <a:srgbClr val="000000"/>
              </a:solidFill>
              <a:latin typeface="Menlo"/>
            </a:endParaRPr>
          </a:p>
          <a:p>
            <a:pPr>
              <a:lnSpc>
                <a:spcPct val="120000"/>
              </a:lnSpc>
            </a:pP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mr-IN" sz="1100" dirty="0">
                <a:solidFill>
                  <a:srgbClr val="000000"/>
                </a:solidFill>
                <a:latin typeface="Menlo"/>
              </a:rPr>
              <a:t>}</a:t>
            </a:r>
            <a:endParaRPr lang="en-US" sz="1100" dirty="0"/>
          </a:p>
        </p:txBody>
      </p:sp>
      <p:cxnSp>
        <p:nvCxnSpPr>
          <p:cNvPr id="6" name="Straight Connector 5"/>
          <p:cNvCxnSpPr/>
          <p:nvPr/>
        </p:nvCxnSpPr>
        <p:spPr>
          <a:xfrm>
            <a:off x="4443179" y="1442115"/>
            <a:ext cx="0" cy="2082262"/>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421499" y="1414093"/>
            <a:ext cx="1272727"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In file </a:t>
            </a:r>
          </a:p>
          <a:p>
            <a:r>
              <a:rPr lang="en-US" sz="1100" dirty="0">
                <a:latin typeface="Courier New"/>
                <a:cs typeface="Courier New"/>
              </a:rPr>
              <a:t>Location.java</a:t>
            </a:r>
          </a:p>
        </p:txBody>
      </p:sp>
      <p:sp>
        <p:nvSpPr>
          <p:cNvPr id="17" name="TextBox 16"/>
          <p:cNvSpPr txBox="1"/>
          <p:nvPr/>
        </p:nvSpPr>
        <p:spPr>
          <a:xfrm>
            <a:off x="7139754" y="1414093"/>
            <a:ext cx="1848572"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a:t>
            </a:r>
            <a:r>
              <a:rPr lang="en-US" altLang="zh-CN" sz="1100" dirty="0"/>
              <a:t>n</a:t>
            </a:r>
            <a:r>
              <a:rPr lang="zh-CN" altLang="en-US" sz="1100" dirty="0"/>
              <a:t> </a:t>
            </a:r>
            <a:r>
              <a:rPr lang="en-US" sz="1100" dirty="0"/>
              <a:t>file </a:t>
            </a:r>
          </a:p>
          <a:p>
            <a:r>
              <a:rPr lang="en-US" sz="1100" dirty="0">
                <a:latin typeface="Courier New"/>
                <a:cs typeface="Courier New"/>
              </a:rPr>
              <a:t>L</a:t>
            </a:r>
            <a:r>
              <a:rPr lang="en-US" altLang="zh-CN" sz="1100" dirty="0">
                <a:latin typeface="Courier New"/>
                <a:cs typeface="Courier New"/>
              </a:rPr>
              <a:t>ocationTester</a:t>
            </a:r>
            <a:r>
              <a:rPr lang="en-US" sz="1100" dirty="0">
                <a:latin typeface="Courier New"/>
                <a:cs typeface="Courier New"/>
              </a:rPr>
              <a:t>.java</a:t>
            </a:r>
          </a:p>
        </p:txBody>
      </p:sp>
      <p:cxnSp>
        <p:nvCxnSpPr>
          <p:cNvPr id="25" name="Straight Connector 24"/>
          <p:cNvCxnSpPr/>
          <p:nvPr/>
        </p:nvCxnSpPr>
        <p:spPr>
          <a:xfrm>
            <a:off x="335322" y="369136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758380" y="4138783"/>
            <a:ext cx="1818292" cy="1123776"/>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933630" y="4265264"/>
            <a:ext cx="555260" cy="338554"/>
          </a:xfrm>
          <a:prstGeom prst="rect">
            <a:avLst/>
          </a:prstGeom>
          <a:noFill/>
        </p:spPr>
        <p:txBody>
          <a:bodyPr wrap="none" rtlCol="0">
            <a:spAutoFit/>
          </a:bodyPr>
          <a:lstStyle/>
          <a:p>
            <a:r>
              <a:rPr lang="en-US" altLang="zh-CN" sz="1600" dirty="0">
                <a:latin typeface="Menlo Bold"/>
                <a:cs typeface="Menlo Bold"/>
              </a:rPr>
              <a:t>lat</a:t>
            </a:r>
            <a:endParaRPr lang="en-US" sz="1600" dirty="0">
              <a:latin typeface="Menlo Bold"/>
              <a:cs typeface="Menlo Bold"/>
            </a:endParaRPr>
          </a:p>
        </p:txBody>
      </p:sp>
      <p:sp>
        <p:nvSpPr>
          <p:cNvPr id="30" name="Rounded Rectangle 29"/>
          <p:cNvSpPr/>
          <p:nvPr/>
        </p:nvSpPr>
        <p:spPr>
          <a:xfrm>
            <a:off x="5692439" y="4449420"/>
            <a:ext cx="2247738" cy="13354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1" name="Rectangle 30"/>
          <p:cNvSpPr/>
          <p:nvPr/>
        </p:nvSpPr>
        <p:spPr>
          <a:xfrm>
            <a:off x="7003679" y="4911113"/>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Rectangle 31"/>
          <p:cNvSpPr/>
          <p:nvPr/>
        </p:nvSpPr>
        <p:spPr>
          <a:xfrm>
            <a:off x="7003678" y="5308472"/>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3" name="TextBox 32"/>
          <p:cNvSpPr txBox="1"/>
          <p:nvPr/>
        </p:nvSpPr>
        <p:spPr>
          <a:xfrm>
            <a:off x="5951060" y="4889924"/>
            <a:ext cx="914834" cy="338554"/>
          </a:xfrm>
          <a:prstGeom prst="rect">
            <a:avLst/>
          </a:prstGeom>
          <a:noFill/>
        </p:spPr>
        <p:txBody>
          <a:bodyPr wrap="none" rtlCol="0">
            <a:spAutoFit/>
          </a:bodyPr>
          <a:lstStyle/>
          <a:p>
            <a:r>
              <a:rPr lang="en-US" sz="1600" dirty="0">
                <a:latin typeface="Arial"/>
                <a:cs typeface="Arial"/>
              </a:rPr>
              <a:t>Latitude</a:t>
            </a:r>
          </a:p>
        </p:txBody>
      </p:sp>
      <p:sp>
        <p:nvSpPr>
          <p:cNvPr id="34" name="TextBox 33"/>
          <p:cNvSpPr txBox="1"/>
          <p:nvPr/>
        </p:nvSpPr>
        <p:spPr>
          <a:xfrm>
            <a:off x="5906038" y="5294776"/>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5" name="TextBox 44"/>
          <p:cNvSpPr txBox="1"/>
          <p:nvPr/>
        </p:nvSpPr>
        <p:spPr>
          <a:xfrm>
            <a:off x="933630" y="4794837"/>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1580262" y="482453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14" name="TextBox 13"/>
          <p:cNvSpPr txBox="1"/>
          <p:nvPr/>
        </p:nvSpPr>
        <p:spPr>
          <a:xfrm>
            <a:off x="933630" y="5415584"/>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3071717" y="4129370"/>
            <a:ext cx="1818292" cy="1675309"/>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090663" y="4265264"/>
            <a:ext cx="802323" cy="338554"/>
          </a:xfrm>
          <a:prstGeom prst="rect">
            <a:avLst/>
          </a:prstGeom>
          <a:noFill/>
        </p:spPr>
        <p:txBody>
          <a:bodyPr wrap="none" rtlCol="0">
            <a:spAutoFit/>
          </a:bodyPr>
          <a:lstStyle/>
          <a:p>
            <a:r>
              <a:rPr lang="en-US" altLang="zh-CN" sz="1600" dirty="0">
                <a:latin typeface="Menlo Bold"/>
                <a:cs typeface="Menlo Bold"/>
              </a:rPr>
              <a:t>latIn</a:t>
            </a:r>
            <a:endParaRPr lang="en-US" sz="1600" dirty="0">
              <a:latin typeface="Menlo Bold"/>
              <a:cs typeface="Menlo Bold"/>
            </a:endParaRPr>
          </a:p>
        </p:txBody>
      </p:sp>
      <p:sp>
        <p:nvSpPr>
          <p:cNvPr id="49" name="Rectangle 48"/>
          <p:cNvSpPr/>
          <p:nvPr/>
        </p:nvSpPr>
        <p:spPr>
          <a:xfrm>
            <a:off x="3893599" y="4267555"/>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0" name="TextBox 49"/>
          <p:cNvSpPr txBox="1"/>
          <p:nvPr/>
        </p:nvSpPr>
        <p:spPr>
          <a:xfrm>
            <a:off x="3090663" y="4794837"/>
            <a:ext cx="802323" cy="338554"/>
          </a:xfrm>
          <a:prstGeom prst="rect">
            <a:avLst/>
          </a:prstGeom>
          <a:noFill/>
        </p:spPr>
        <p:txBody>
          <a:bodyPr wrap="none" rtlCol="0">
            <a:spAutoFit/>
          </a:bodyPr>
          <a:lstStyle/>
          <a:p>
            <a:r>
              <a:rPr lang="en-US" altLang="zh-CN" sz="1600" dirty="0">
                <a:latin typeface="Menlo Bold"/>
                <a:cs typeface="Menlo Bold"/>
              </a:rPr>
              <a:t>lonIn</a:t>
            </a:r>
            <a:endParaRPr lang="en-US" sz="1600" dirty="0">
              <a:latin typeface="Menlo Bold"/>
              <a:cs typeface="Menlo Bold"/>
            </a:endParaRPr>
          </a:p>
        </p:txBody>
      </p:sp>
      <p:sp>
        <p:nvSpPr>
          <p:cNvPr id="51" name="Rectangle 50"/>
          <p:cNvSpPr/>
          <p:nvPr/>
        </p:nvSpPr>
        <p:spPr>
          <a:xfrm>
            <a:off x="3892508" y="479198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52" name="TextBox 51"/>
          <p:cNvSpPr txBox="1"/>
          <p:nvPr/>
        </p:nvSpPr>
        <p:spPr>
          <a:xfrm>
            <a:off x="3021356" y="5998757"/>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201282" y="5302051"/>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3893599" y="533174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153056" y="3954117"/>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cxnSp>
        <p:nvCxnSpPr>
          <p:cNvPr id="56" name="Straight Arrow Connector 55"/>
          <p:cNvCxnSpPr>
            <a:endCxn id="30" idx="1"/>
          </p:cNvCxnSpPr>
          <p:nvPr/>
        </p:nvCxnSpPr>
        <p:spPr>
          <a:xfrm flipV="1">
            <a:off x="4193947" y="5117168"/>
            <a:ext cx="1498492" cy="383855"/>
          </a:xfrm>
          <a:prstGeom prst="straightConnector1">
            <a:avLst/>
          </a:prstGeom>
          <a:ln>
            <a:solidFill>
              <a:srgbClr val="E6A20E"/>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141194" y="4887967"/>
            <a:ext cx="547370" cy="369332"/>
          </a:xfrm>
          <a:prstGeom prst="rect">
            <a:avLst/>
          </a:prstGeom>
          <a:noFill/>
        </p:spPr>
        <p:txBody>
          <a:bodyPr wrap="none" rtlCol="0">
            <a:spAutoFit/>
          </a:bodyPr>
          <a:lstStyle/>
          <a:p>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61" name="Rounded Rectangle 60"/>
          <p:cNvSpPr/>
          <p:nvPr/>
        </p:nvSpPr>
        <p:spPr>
          <a:xfrm>
            <a:off x="5348873" y="2421150"/>
            <a:ext cx="1723279" cy="26496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Left Arrow 61"/>
          <p:cNvSpPr/>
          <p:nvPr/>
        </p:nvSpPr>
        <p:spPr>
          <a:xfrm>
            <a:off x="7139754" y="23908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348873" y="2692336"/>
            <a:ext cx="3337927" cy="21303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4" name="Left Arrow 63"/>
          <p:cNvSpPr/>
          <p:nvPr/>
        </p:nvSpPr>
        <p:spPr>
          <a:xfrm>
            <a:off x="8706755" y="2671145"/>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Left Arrow 64"/>
          <p:cNvSpPr/>
          <p:nvPr/>
        </p:nvSpPr>
        <p:spPr>
          <a:xfrm>
            <a:off x="4526428" y="24502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65"/>
          <p:cNvSpPr/>
          <p:nvPr/>
        </p:nvSpPr>
        <p:spPr>
          <a:xfrm>
            <a:off x="790300" y="2474568"/>
            <a:ext cx="3517089" cy="1047521"/>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Rounded Rectangle 70"/>
          <p:cNvSpPr/>
          <p:nvPr/>
        </p:nvSpPr>
        <p:spPr>
          <a:xfrm>
            <a:off x="2208107" y="3414929"/>
            <a:ext cx="1699509" cy="3569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a:solidFill>
                  <a:srgbClr val="FFFF00"/>
                </a:solidFill>
                <a:latin typeface="Arial"/>
                <a:cs typeface="Arial"/>
              </a:rPr>
              <a:t>this</a:t>
            </a:r>
            <a:r>
              <a:rPr lang="en-US" dirty="0">
                <a:solidFill>
                  <a:srgbClr val="FFFF00"/>
                </a:solidFill>
                <a:latin typeface="Arial"/>
                <a:cs typeface="Arial"/>
              </a:rPr>
              <a:t> </a:t>
            </a:r>
            <a:r>
              <a:rPr lang="en-US" dirty="0">
                <a:latin typeface="Arial"/>
                <a:cs typeface="Arial"/>
              </a:rPr>
              <a:t>is optional</a:t>
            </a:r>
            <a:endParaRPr lang="en-US" dirty="0">
              <a:effectLst/>
              <a:latin typeface="Arial"/>
              <a:cs typeface="Arial"/>
            </a:endParaRPr>
          </a:p>
        </p:txBody>
      </p:sp>
      <p:sp>
        <p:nvSpPr>
          <p:cNvPr id="73" name="Rectangle 72"/>
          <p:cNvSpPr/>
          <p:nvPr/>
        </p:nvSpPr>
        <p:spPr>
          <a:xfrm>
            <a:off x="963295" y="2696801"/>
            <a:ext cx="512140" cy="34204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222251" y="3077506"/>
            <a:ext cx="4095727" cy="307777"/>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400" dirty="0"/>
              <a:t>Looks for latitude in the constructor‘s local scope</a:t>
            </a:r>
          </a:p>
        </p:txBody>
      </p:sp>
      <p:sp>
        <p:nvSpPr>
          <p:cNvPr id="75" name="Rounded Rectangle 74"/>
          <p:cNvSpPr/>
          <p:nvPr/>
        </p:nvSpPr>
        <p:spPr>
          <a:xfrm>
            <a:off x="5692439" y="4448421"/>
            <a:ext cx="2247738" cy="1335496"/>
          </a:xfrm>
          <a:prstGeom prst="roundRect">
            <a:avLst/>
          </a:prstGeom>
          <a:solidFill>
            <a:srgbClr val="E6A20E">
              <a:alpha val="27000"/>
            </a:srgb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77" name="TextBox 76"/>
          <p:cNvSpPr txBox="1"/>
          <p:nvPr/>
        </p:nvSpPr>
        <p:spPr>
          <a:xfrm>
            <a:off x="4222252" y="3469334"/>
            <a:ext cx="3918942" cy="307777"/>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400" dirty="0"/>
              <a:t>Doesn't find it, so looks in calling object scope </a:t>
            </a:r>
          </a:p>
        </p:txBody>
      </p:sp>
      <p:sp>
        <p:nvSpPr>
          <p:cNvPr id="42" name="Rectangle 41"/>
          <p:cNvSpPr/>
          <p:nvPr/>
        </p:nvSpPr>
        <p:spPr>
          <a:xfrm>
            <a:off x="1580262" y="429495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8" name="Rectangle 77"/>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9" name="Rectangle 78"/>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80" name="Rectangle 79"/>
          <p:cNvSpPr/>
          <p:nvPr/>
        </p:nvSpPr>
        <p:spPr>
          <a:xfrm>
            <a:off x="3895797" y="479254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81" name="Rectangle 80"/>
          <p:cNvSpPr/>
          <p:nvPr/>
        </p:nvSpPr>
        <p:spPr>
          <a:xfrm>
            <a:off x="3044200" y="4151286"/>
            <a:ext cx="1818292" cy="1675309"/>
          </a:xfrm>
          <a:prstGeom prst="rect">
            <a:avLst/>
          </a:prstGeom>
          <a:solidFill>
            <a:srgbClr val="E6A20E">
              <a:alpha val="27000"/>
            </a:srgb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3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dissolve">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dissolve">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dissolve">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dissolve">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dissolve">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dissolve">
                                      <p:cBhvr>
                                        <p:cTn id="37" dur="500"/>
                                        <p:tgtEl>
                                          <p:spTgt spid="75"/>
                                        </p:tgtEl>
                                      </p:cBhvr>
                                    </p:animEffect>
                                  </p:childTnLst>
                                </p:cTn>
                              </p:par>
                              <p:par>
                                <p:cTn id="38" presetID="9" presetClass="entr" presetSubtype="0"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dissolve">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22222E-6 2.22222E-6 L 0.33941 0.08889 " pathEditMode="relative" rAng="0" ptsTypes="AA">
                                      <p:cBhvr>
                                        <p:cTn id="44" dur="2000" fill="hold"/>
                                        <p:tgtEl>
                                          <p:spTgt spid="78"/>
                                        </p:tgtEl>
                                        <p:attrNameLst>
                                          <p:attrName>ppt_x</p:attrName>
                                          <p:attrName>ppt_y</p:attrName>
                                        </p:attrNameLst>
                                      </p:cBhvr>
                                      <p:rCtr x="16962" y="4444"/>
                                    </p:animMotion>
                                  </p:childTnLst>
                                </p:cTn>
                              </p:par>
                              <p:par>
                                <p:cTn id="45" presetID="0" presetClass="path" presetSubtype="0" accel="50000" decel="50000" fill="hold" grpId="0" nodeType="withEffect">
                                  <p:stCondLst>
                                    <p:cond delay="0"/>
                                  </p:stCondLst>
                                  <p:childTnLst>
                                    <p:animMotion origin="layout" path="M 2.22222E-6 3.7037E-7 L 0.33958 0.07222 " pathEditMode="relative" rAng="0" ptsTypes="AA">
                                      <p:cBhvr>
                                        <p:cTn id="46" dur="2000" fill="hold"/>
                                        <p:tgtEl>
                                          <p:spTgt spid="80"/>
                                        </p:tgtEl>
                                        <p:attrNameLst>
                                          <p:attrName>ppt_x</p:attrName>
                                          <p:attrName>ppt_y</p:attrName>
                                        </p:attrNameLst>
                                      </p:cBhvr>
                                      <p:rCtr x="16979" y="3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1" grpId="0" animBg="1"/>
      <p:bldP spid="73" grpId="0" animBg="1"/>
      <p:bldP spid="74" grpId="0" animBg="1"/>
      <p:bldP spid="75" grpId="0" animBg="1"/>
      <p:bldP spid="77" grpId="0" animBg="1"/>
      <p:bldP spid="78" grpId="0"/>
      <p:bldP spid="80" grpId="0"/>
      <p:bldP spid="8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Reasons to Choose Java</a:t>
            </a:r>
            <a:endParaRPr lang="en-US" dirty="0"/>
          </a:p>
        </p:txBody>
      </p:sp>
      <p:sp>
        <p:nvSpPr>
          <p:cNvPr id="3" name="Content Placeholder 2"/>
          <p:cNvSpPr>
            <a:spLocks noGrp="1"/>
          </p:cNvSpPr>
          <p:nvPr>
            <p:ph idx="1"/>
          </p:nvPr>
        </p:nvSpPr>
        <p:spPr/>
        <p:txBody>
          <a:bodyPr>
            <a:normAutofit/>
          </a:bodyPr>
          <a:lstStyle/>
          <a:p>
            <a:pPr>
              <a:lnSpc>
                <a:spcPct val="120000"/>
              </a:lnSpc>
            </a:pPr>
            <a:r>
              <a:rPr lang="en-US" sz="2800" dirty="0"/>
              <a:t>Promise</a:t>
            </a:r>
            <a:r>
              <a:rPr lang="zh-CN" altLang="en-US" sz="2800" dirty="0"/>
              <a:t> </a:t>
            </a:r>
            <a:r>
              <a:rPr lang="en-US" altLang="zh-CN" sz="2800" dirty="0"/>
              <a:t>of</a:t>
            </a:r>
            <a:r>
              <a:rPr lang="zh-CN" altLang="en-US" sz="2800" dirty="0"/>
              <a:t> </a:t>
            </a:r>
            <a:r>
              <a:rPr lang="en-US" altLang="zh-CN" sz="2800" dirty="0"/>
              <a:t>p</a:t>
            </a:r>
            <a:r>
              <a:rPr lang="en-US" sz="2800" dirty="0"/>
              <a:t>ortabilit</a:t>
            </a:r>
            <a:r>
              <a:rPr lang="en-US" altLang="zh-CN" sz="2800" dirty="0"/>
              <a:t>y</a:t>
            </a:r>
          </a:p>
          <a:p>
            <a:pPr lvl="1">
              <a:lnSpc>
                <a:spcPct val="120000"/>
              </a:lnSpc>
            </a:pPr>
            <a:r>
              <a:rPr lang="en-US" altLang="zh-CN" sz="2400" dirty="0">
                <a:solidFill>
                  <a:srgbClr val="4F81BD"/>
                </a:solidFill>
              </a:rPr>
              <a:t>write-once/run-anywhere</a:t>
            </a:r>
          </a:p>
          <a:p>
            <a:pPr>
              <a:lnSpc>
                <a:spcPct val="120000"/>
              </a:lnSpc>
            </a:pPr>
            <a:r>
              <a:rPr lang="en-US" altLang="zh-CN" sz="2800" dirty="0"/>
              <a:t>Efficient</a:t>
            </a:r>
            <a:r>
              <a:rPr lang="zh-CN" altLang="en-US" sz="2800" dirty="0"/>
              <a:t> </a:t>
            </a:r>
            <a:r>
              <a:rPr lang="en-US" altLang="zh-CN" sz="2800" dirty="0"/>
              <a:t>memory</a:t>
            </a:r>
            <a:r>
              <a:rPr lang="zh-CN" altLang="en-US" sz="2800" dirty="0"/>
              <a:t> </a:t>
            </a:r>
            <a:r>
              <a:rPr lang="en-US" altLang="zh-CN" sz="2800" dirty="0"/>
              <a:t>management</a:t>
            </a:r>
          </a:p>
          <a:p>
            <a:pPr lvl="1">
              <a:lnSpc>
                <a:spcPct val="120000"/>
              </a:lnSpc>
            </a:pPr>
            <a:r>
              <a:rPr lang="en-US" altLang="zh-CN" sz="2400" dirty="0">
                <a:solidFill>
                  <a:srgbClr val="4F81BD"/>
                </a:solidFill>
              </a:rPr>
              <a:t>garbage</a:t>
            </a:r>
            <a:r>
              <a:rPr lang="zh-CN" altLang="en-US" sz="2400" dirty="0">
                <a:solidFill>
                  <a:srgbClr val="4F81BD"/>
                </a:solidFill>
              </a:rPr>
              <a:t> </a:t>
            </a:r>
            <a:r>
              <a:rPr lang="en-US" altLang="zh-CN" sz="2400" dirty="0">
                <a:solidFill>
                  <a:srgbClr val="4F81BD"/>
                </a:solidFill>
              </a:rPr>
              <a:t>collection</a:t>
            </a:r>
          </a:p>
          <a:p>
            <a:pPr>
              <a:lnSpc>
                <a:spcPct val="120000"/>
              </a:lnSpc>
            </a:pPr>
            <a:r>
              <a:rPr lang="en-US" sz="2800" dirty="0"/>
              <a:t>Powerful o</a:t>
            </a:r>
            <a:r>
              <a:rPr lang="en-US" altLang="zh-CN" sz="2800" dirty="0"/>
              <a:t>bject-oriented</a:t>
            </a:r>
            <a:r>
              <a:rPr lang="zh-CN" altLang="en-US" sz="2800" dirty="0"/>
              <a:t> </a:t>
            </a:r>
            <a:r>
              <a:rPr lang="en-US" altLang="zh-CN" sz="2800" dirty="0"/>
              <a:t>programming</a:t>
            </a:r>
          </a:p>
          <a:p>
            <a:pPr lvl="1">
              <a:lnSpc>
                <a:spcPct val="120000"/>
              </a:lnSpc>
            </a:pPr>
            <a:r>
              <a:rPr lang="en-US" altLang="zh-CN" sz="2400" dirty="0">
                <a:solidFill>
                  <a:srgbClr val="4F81BD"/>
                </a:solidFill>
              </a:rPr>
              <a:t>Inheritance and Polymorphism</a:t>
            </a:r>
          </a:p>
        </p:txBody>
      </p:sp>
    </p:spTree>
    <p:extLst>
      <p:ext uri="{BB962C8B-B14F-4D97-AF65-F5344CB8AC3E}">
        <p14:creationId xmlns:p14="http://schemas.microsoft.com/office/powerpoint/2010/main" val="3536275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2315503" y="3675799"/>
            <a:ext cx="1086449" cy="24837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761071" y="1885472"/>
            <a:ext cx="3718510" cy="64604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Another</a:t>
            </a:r>
            <a:r>
              <a:rPr lang="zh-CN" altLang="en-US" dirty="0"/>
              <a:t> </a:t>
            </a:r>
            <a:r>
              <a:rPr lang="en-US" altLang="zh-CN" dirty="0"/>
              <a:t>Example</a:t>
            </a:r>
            <a:endParaRPr lang="en-US" dirty="0"/>
          </a:p>
        </p:txBody>
      </p:sp>
      <p:sp>
        <p:nvSpPr>
          <p:cNvPr id="4" name="Rectangle 3"/>
          <p:cNvSpPr/>
          <p:nvPr/>
        </p:nvSpPr>
        <p:spPr>
          <a:xfrm>
            <a:off x="196381" y="1248033"/>
            <a:ext cx="8370560" cy="3225498"/>
          </a:xfrm>
          <a:prstGeom prst="rect">
            <a:avLst/>
          </a:prstGeom>
        </p:spPr>
        <p:txBody>
          <a:bodyPr wrap="square">
            <a:spAutoFit/>
          </a:bodyPr>
          <a:lstStyle/>
          <a:p>
            <a:pPr>
              <a:lnSpc>
                <a:spcPct val="11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class</a:t>
            </a:r>
            <a:r>
              <a:rPr lang="en-US" sz="1200" b="1" dirty="0">
                <a:solidFill>
                  <a:srgbClr val="000000"/>
                </a:solidFill>
                <a:latin typeface="Menlo Bold"/>
                <a:cs typeface="Menlo Bold"/>
              </a:rPr>
              <a:t> ArrayLocation</a:t>
            </a:r>
          </a:p>
          <a:p>
            <a:pPr>
              <a:lnSpc>
                <a:spcPct val="110000"/>
              </a:lnSpc>
            </a:pPr>
            <a:r>
              <a:rPr lang="en-US" sz="1200"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private double</a:t>
            </a:r>
            <a:r>
              <a:rPr lang="en-US" sz="1200" b="1" dirty="0">
                <a:solidFill>
                  <a:srgbClr val="000000"/>
                </a:solidFill>
                <a:latin typeface="Menlo Bold"/>
                <a:cs typeface="Menlo Bold"/>
              </a:rPr>
              <a:t> </a:t>
            </a:r>
            <a:r>
              <a:rPr lang="en-US" sz="1200" b="1" dirty="0">
                <a:solidFill>
                  <a:srgbClr val="0000C0"/>
                </a:solidFill>
                <a:latin typeface="Menlo Bold"/>
                <a:cs typeface="Menlo Bold"/>
              </a:rPr>
              <a:t>coords[]</a:t>
            </a:r>
            <a:r>
              <a:rPr lang="en-US" sz="1200" b="1" dirty="0">
                <a:solidFill>
                  <a:srgbClr val="000000"/>
                </a:solidFill>
                <a:latin typeface="Menlo Bold"/>
                <a:cs typeface="Menlo Bold"/>
              </a:rPr>
              <a:t>;</a:t>
            </a:r>
          </a:p>
          <a:p>
            <a:pPr>
              <a:lnSpc>
                <a:spcPct val="110000"/>
              </a:lnSpc>
            </a:pPr>
            <a:r>
              <a:rPr lang="en-US" sz="1200" b="1" dirty="0">
                <a:solidFill>
                  <a:srgbClr val="7F0055"/>
                </a:solidFill>
                <a:latin typeface="Menlo Bold"/>
                <a:cs typeface="Menlo Bold"/>
              </a:rPr>
              <a:t>	 public</a:t>
            </a:r>
            <a:r>
              <a:rPr lang="en-US" sz="1200" b="1" dirty="0">
                <a:solidFill>
                  <a:srgbClr val="000000"/>
                </a:solidFill>
                <a:latin typeface="Menlo Bold"/>
                <a:cs typeface="Menlo Bold"/>
              </a:rPr>
              <a:t> ArrayLocation(</a:t>
            </a:r>
            <a:r>
              <a:rPr lang="en-US" sz="1200" b="1" dirty="0">
                <a:solidFill>
                  <a:srgbClr val="7F0055"/>
                </a:solidFill>
                <a:latin typeface="Menlo Bold"/>
                <a:cs typeface="Menlo Bold"/>
              </a:rPr>
              <a:t>double[]</a:t>
            </a:r>
            <a:r>
              <a:rPr lang="en-US" sz="1200" b="1" dirty="0">
                <a:solidFill>
                  <a:srgbClr val="000000"/>
                </a:solidFill>
                <a:latin typeface="Menlo Bold"/>
                <a:cs typeface="Menlo Bold"/>
              </a:rPr>
              <a:t>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 </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this</a:t>
            </a:r>
            <a:r>
              <a:rPr lang="en-US" sz="1200" b="1" dirty="0">
                <a:solidFill>
                  <a:srgbClr val="000000"/>
                </a:solidFill>
                <a:latin typeface="Menlo Bold"/>
                <a:cs typeface="Menlo Bold"/>
              </a:rPr>
              <a:t>.</a:t>
            </a:r>
            <a:r>
              <a:rPr lang="en-US" sz="1200" b="1" dirty="0">
                <a:solidFill>
                  <a:srgbClr val="0000C0"/>
                </a:solidFill>
                <a:latin typeface="Menlo Bold"/>
                <a:cs typeface="Menlo Bold"/>
              </a:rPr>
              <a:t>coords</a:t>
            </a:r>
            <a:r>
              <a:rPr lang="en-US" sz="1200" b="1" dirty="0">
                <a:solidFill>
                  <a:srgbClr val="000000"/>
                </a:solidFill>
                <a:latin typeface="Menlo Bold"/>
                <a:cs typeface="Menlo Bold"/>
              </a:rPr>
              <a:t> =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b="1" dirty="0">
                <a:solidFill>
                  <a:srgbClr val="7F0055"/>
                </a:solidFill>
                <a:latin typeface="Menlo Bold"/>
                <a:cs typeface="Menlo Bold"/>
              </a:rPr>
              <a:t>	 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sz="1200" b="1" dirty="0">
                <a:solidFill>
                  <a:srgbClr val="7F0055"/>
                </a:solidFill>
                <a:latin typeface="Menlo Bold"/>
                <a:cs typeface="Menlo Bold"/>
              </a:rPr>
              <a:t>void</a:t>
            </a:r>
            <a:r>
              <a:rPr lang="en-US" sz="1200" b="1" dirty="0">
                <a:solidFill>
                  <a:srgbClr val="000000"/>
                </a:solidFill>
                <a:latin typeface="Menlo Bold"/>
                <a:cs typeface="Menlo Bold"/>
              </a:rPr>
              <a:t> main(String[] </a:t>
            </a:r>
            <a:r>
              <a:rPr lang="en-US" sz="1200" b="1" dirty="0">
                <a:solidFill>
                  <a:srgbClr val="6A3E3E"/>
                </a:solidFill>
                <a:latin typeface="Menlo Bold"/>
                <a:cs typeface="Menlo Bold"/>
              </a:rPr>
              <a:t>args</a:t>
            </a:r>
            <a:r>
              <a:rPr lang="en-US" sz="1200" b="1"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en-US" sz="1200" dirty="0">
                <a:solidFill>
                  <a:srgbClr val="000000"/>
                </a:solidFill>
                <a:latin typeface="Menlo Bold"/>
                <a:cs typeface="Menlo Bold"/>
              </a:rPr>
              <a:t>	 {</a:t>
            </a:r>
          </a:p>
          <a:p>
            <a:pPr>
              <a:lnSpc>
                <a:spcPct val="11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double</a:t>
            </a:r>
            <a:r>
              <a:rPr lang="en-US" sz="1200" b="1" dirty="0">
                <a:solidFill>
                  <a:srgbClr val="000000"/>
                </a:solidFill>
                <a:latin typeface="Menlo Bold"/>
                <a:cs typeface="Menlo Bold"/>
              </a:rPr>
              <a:t>[]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 </a:t>
            </a:r>
            <a:r>
              <a:rPr lang="en-US" sz="1200" dirty="0">
                <a:solidFill>
                  <a:srgbClr val="000000"/>
                </a:solidFill>
                <a:latin typeface="Menlo Bold"/>
                <a:cs typeface="Menlo Bold"/>
              </a:rPr>
              <a:t>=</a:t>
            </a:r>
            <a:r>
              <a:rPr lang="en-US" sz="1200" b="1" dirty="0">
                <a:solidFill>
                  <a:srgbClr val="000000"/>
                </a:solidFill>
                <a:latin typeface="Menlo Bold"/>
                <a:cs typeface="Menlo Bold"/>
              </a:rPr>
              <a:t> </a:t>
            </a:r>
            <a:r>
              <a:rPr lang="en-US" sz="1200" dirty="0">
                <a:solidFill>
                  <a:srgbClr val="000000"/>
                </a:solidFill>
                <a:latin typeface="Menlo Bold"/>
                <a:cs typeface="Menlo Bold"/>
              </a:rPr>
              <a:t>{5.0, 0.0}</a:t>
            </a:r>
            <a:r>
              <a:rPr lang="en-US" sz="1200" b="1"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ArrayLocation </a:t>
            </a:r>
            <a:r>
              <a:rPr lang="en-US" sz="1200" dirty="0">
                <a:solidFill>
                  <a:srgbClr val="6A3E3E"/>
                </a:solidFill>
                <a:latin typeface="Menlo Bold"/>
                <a:cs typeface="Menlo Bold"/>
              </a:rPr>
              <a:t>hof </a:t>
            </a:r>
            <a:r>
              <a:rPr lang="en-US" sz="1200" dirty="0">
                <a:solidFill>
                  <a:srgbClr val="000000"/>
                </a:solidFill>
                <a:latin typeface="Menlo Bold"/>
                <a:cs typeface="Menlo Bold"/>
              </a:rPr>
              <a:t>= </a:t>
            </a:r>
            <a:r>
              <a:rPr lang="en-US" sz="1200" b="1" dirty="0">
                <a:solidFill>
                  <a:srgbClr val="7F0055"/>
                </a:solidFill>
                <a:latin typeface="Menlo Bold"/>
                <a:cs typeface="Menlo Bold"/>
              </a:rPr>
              <a:t>new</a:t>
            </a:r>
            <a:r>
              <a:rPr lang="en-US" sz="1200" b="1" dirty="0">
                <a:solidFill>
                  <a:srgbClr val="000000"/>
                </a:solidFill>
                <a:latin typeface="Menlo Bold"/>
                <a:cs typeface="Menlo Bold"/>
              </a:rPr>
              <a:t> ArrayLocation(</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mr-IN" sz="1200" dirty="0">
                <a:solidFill>
                  <a:srgbClr val="6A3E3E"/>
                </a:solidFill>
                <a:latin typeface="Menlo Bold"/>
                <a:cs typeface="Menlo Bold"/>
              </a:rPr>
              <a:t>coord</a:t>
            </a:r>
            <a:r>
              <a:rPr lang="en-US" sz="1200" dirty="0">
                <a:solidFill>
                  <a:srgbClr val="6A3E3E"/>
                </a:solidFill>
                <a:latin typeface="Menlo Bold"/>
                <a:cs typeface="Menlo Bold"/>
              </a:rPr>
              <a:t>s[</a:t>
            </a:r>
            <a:r>
              <a:rPr lang="mr-IN" sz="1200" dirty="0">
                <a:solidFill>
                  <a:srgbClr val="000000"/>
                </a:solidFill>
                <a:latin typeface="Menlo Bold"/>
                <a:cs typeface="Menlo Bold"/>
              </a:rPr>
              <a:t>0</a:t>
            </a:r>
            <a:r>
              <a:rPr lang="en-US" sz="1200" dirty="0">
                <a:solidFill>
                  <a:srgbClr val="000000"/>
                </a:solidFill>
                <a:latin typeface="Menlo Bold"/>
                <a:cs typeface="Menlo Bold"/>
              </a:rPr>
              <a:t>] = 40.7</a:t>
            </a:r>
            <a:r>
              <a:rPr lang="mr-IN" sz="1200"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mr-IN" sz="1200" dirty="0">
                <a:solidFill>
                  <a:srgbClr val="6A3E3E"/>
                </a:solidFill>
                <a:latin typeface="Menlo Bold"/>
                <a:cs typeface="Menlo Bold"/>
              </a:rPr>
              <a:t>coords</a:t>
            </a:r>
            <a:r>
              <a:rPr lang="en-US" sz="1200" dirty="0">
                <a:solidFill>
                  <a:srgbClr val="000000"/>
                </a:solidFill>
                <a:latin typeface="Menlo Bold"/>
                <a:cs typeface="Menlo Bold"/>
              </a:rPr>
              <a:t>[</a:t>
            </a:r>
            <a:r>
              <a:rPr lang="mr-IN" sz="1200" dirty="0">
                <a:solidFill>
                  <a:srgbClr val="000000"/>
                </a:solidFill>
                <a:latin typeface="Menlo Bold"/>
                <a:cs typeface="Menlo Bold"/>
              </a:rPr>
              <a:t>1</a:t>
            </a:r>
            <a:r>
              <a:rPr lang="en-US" sz="1200" dirty="0">
                <a:solidFill>
                  <a:srgbClr val="000000"/>
                </a:solidFill>
                <a:latin typeface="Menlo Bold"/>
                <a:cs typeface="Menlo Bold"/>
              </a:rPr>
              <a:t>] = -73.6</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dirty="0">
                <a:solidFill>
                  <a:srgbClr val="000000"/>
                </a:solidFill>
                <a:latin typeface="Menlo Bold"/>
                <a:cs typeface="Menlo Bold"/>
              </a:rPr>
              <a:t>		System.</a:t>
            </a:r>
            <a:r>
              <a:rPr lang="en-US" sz="1200" b="1" i="1" dirty="0">
                <a:solidFill>
                  <a:srgbClr val="0000C0"/>
                </a:solidFill>
                <a:latin typeface="Menlo Bold"/>
                <a:cs typeface="Menlo Bold"/>
              </a:rPr>
              <a:t>out</a:t>
            </a:r>
            <a:r>
              <a:rPr lang="en-US" sz="1200" b="1" i="1" dirty="0">
                <a:solidFill>
                  <a:srgbClr val="000000"/>
                </a:solidFill>
                <a:latin typeface="Menlo Bold"/>
                <a:cs typeface="Menlo Bold"/>
              </a:rPr>
              <a:t>.println(</a:t>
            </a:r>
            <a:r>
              <a:rPr lang="en-US" sz="1200" b="1" i="1" dirty="0">
                <a:solidFill>
                  <a:srgbClr val="6A3E3E"/>
                </a:solidFill>
                <a:latin typeface="Menlo Bold"/>
                <a:cs typeface="Menlo Bold"/>
              </a:rPr>
              <a:t>hof</a:t>
            </a:r>
            <a:r>
              <a:rPr lang="en-US" sz="1200" b="1" i="1" dirty="0">
                <a:solidFill>
                  <a:srgbClr val="000000"/>
                </a:solidFill>
                <a:latin typeface="Menlo Bold"/>
                <a:cs typeface="Menlo Bold"/>
              </a:rPr>
              <a:t>.</a:t>
            </a:r>
            <a:r>
              <a:rPr lang="en-US" sz="1200" b="1" i="1" dirty="0">
                <a:solidFill>
                  <a:srgbClr val="0000C0"/>
                </a:solidFill>
                <a:latin typeface="Menlo Bold"/>
                <a:cs typeface="Menlo Bold"/>
              </a:rPr>
              <a:t>coords</a:t>
            </a:r>
            <a:r>
              <a:rPr lang="en-US" sz="1200" b="1" i="1" dirty="0">
                <a:solidFill>
                  <a:srgbClr val="000000"/>
                </a:solidFill>
                <a:latin typeface="Menlo Bold"/>
                <a:cs typeface="Menlo Bold"/>
              </a:rPr>
              <a:t>[0]);</a:t>
            </a:r>
            <a:endParaRPr lang="en-US" sz="1200" dirty="0">
              <a:solidFill>
                <a:srgbClr val="000000"/>
              </a:solidFill>
              <a:latin typeface="Menlo Bold"/>
              <a:cs typeface="Menlo Bold"/>
            </a:endParaRPr>
          </a:p>
          <a:p>
            <a:pPr>
              <a:lnSpc>
                <a:spcPct val="110000"/>
              </a:lnSpc>
            </a:pPr>
            <a:r>
              <a:rPr lang="en-US" sz="1200" dirty="0">
                <a:solidFill>
                  <a:srgbClr val="000000"/>
                </a:solidFill>
                <a:latin typeface="Menlo Bold"/>
                <a:cs typeface="Menlo Bold"/>
              </a:rPr>
              <a:t>	 }</a:t>
            </a:r>
            <a:endParaRPr lang="mr-IN" sz="1200" dirty="0">
              <a:solidFill>
                <a:srgbClr val="000000"/>
              </a:solidFill>
              <a:latin typeface="Menlo Bold"/>
              <a:cs typeface="Menlo Bold"/>
            </a:endParaRPr>
          </a:p>
          <a:p>
            <a:pPr>
              <a:lnSpc>
                <a:spcPct val="110000"/>
              </a:lnSpc>
            </a:pPr>
            <a:r>
              <a:rPr lang="mr-IN" sz="1200" dirty="0">
                <a:solidFill>
                  <a:srgbClr val="000000"/>
                </a:solidFill>
                <a:latin typeface="Menlo Bold"/>
                <a:cs typeface="Menlo Bold"/>
              </a:rPr>
              <a:t>}</a:t>
            </a:r>
            <a:endParaRPr lang="en-US" sz="1200" dirty="0">
              <a:latin typeface="Menlo Bold"/>
              <a:cs typeface="Menlo Bold"/>
            </a:endParaRPr>
          </a:p>
        </p:txBody>
      </p:sp>
      <p:sp>
        <p:nvSpPr>
          <p:cNvPr id="9" name="TextBox 8"/>
          <p:cNvSpPr txBox="1"/>
          <p:nvPr/>
        </p:nvSpPr>
        <p:spPr>
          <a:xfrm>
            <a:off x="5951059" y="1502016"/>
            <a:ext cx="1874095"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p>
          <a:p>
            <a:r>
              <a:rPr lang="en-US" sz="1200" dirty="0">
                <a:latin typeface="Courier New"/>
                <a:cs typeface="Courier New"/>
              </a:rPr>
              <a:t>ArrayLocation.java</a:t>
            </a:r>
          </a:p>
        </p:txBody>
      </p:sp>
      <p:cxnSp>
        <p:nvCxnSpPr>
          <p:cNvPr id="25" name="Straight Connector 24"/>
          <p:cNvCxnSpPr/>
          <p:nvPr/>
        </p:nvCxnSpPr>
        <p:spPr>
          <a:xfrm>
            <a:off x="322404" y="4416532"/>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1748520" y="4663225"/>
            <a:ext cx="1677809" cy="1027668"/>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723114" y="4792049"/>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31" name="Rectangle 30"/>
          <p:cNvSpPr/>
          <p:nvPr/>
        </p:nvSpPr>
        <p:spPr>
          <a:xfrm>
            <a:off x="6273029" y="5049724"/>
            <a:ext cx="671240"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Arial"/>
                <a:cs typeface="Arial"/>
              </a:rPr>
              <a:t>5.0</a:t>
            </a:r>
          </a:p>
        </p:txBody>
      </p:sp>
      <p:sp>
        <p:nvSpPr>
          <p:cNvPr id="32" name="Rectangle 31"/>
          <p:cNvSpPr/>
          <p:nvPr/>
        </p:nvSpPr>
        <p:spPr>
          <a:xfrm>
            <a:off x="6944269" y="5049724"/>
            <a:ext cx="671241"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Arial"/>
                <a:cs typeface="Arial"/>
              </a:rPr>
              <a:t>0.0</a:t>
            </a:r>
          </a:p>
        </p:txBody>
      </p:sp>
      <p:sp>
        <p:nvSpPr>
          <p:cNvPr id="45" name="TextBox 44"/>
          <p:cNvSpPr txBox="1"/>
          <p:nvPr/>
        </p:nvSpPr>
        <p:spPr>
          <a:xfrm>
            <a:off x="1898364" y="5247681"/>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2631976" y="5247681"/>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14" name="TextBox 13"/>
          <p:cNvSpPr txBox="1"/>
          <p:nvPr/>
        </p:nvSpPr>
        <p:spPr>
          <a:xfrm>
            <a:off x="355478" y="4981050"/>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2157557" y="6061666"/>
            <a:ext cx="2995004" cy="548032"/>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2174550" y="6175177"/>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51" name="Rectangle 50"/>
          <p:cNvSpPr/>
          <p:nvPr/>
        </p:nvSpPr>
        <p:spPr>
          <a:xfrm>
            <a:off x="3100404" y="617517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2" name="TextBox 51"/>
          <p:cNvSpPr txBox="1"/>
          <p:nvPr/>
        </p:nvSpPr>
        <p:spPr>
          <a:xfrm>
            <a:off x="216000" y="6061666"/>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704905" y="6175177"/>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4397222" y="617517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273029" y="4473531"/>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sp>
        <p:nvSpPr>
          <p:cNvPr id="42" name="Rectangle 41"/>
          <p:cNvSpPr/>
          <p:nvPr/>
        </p:nvSpPr>
        <p:spPr>
          <a:xfrm>
            <a:off x="2631976" y="479204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57" name="Rounded Rectangle 56"/>
          <p:cNvSpPr/>
          <p:nvPr/>
        </p:nvSpPr>
        <p:spPr>
          <a:xfrm>
            <a:off x="5828451" y="5719714"/>
            <a:ext cx="2231636" cy="8350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80000"/>
              </a:lnSpc>
            </a:pPr>
            <a:r>
              <a:rPr lang="en-US" sz="1600" i="1" dirty="0">
                <a:latin typeface="Arial"/>
                <a:cs typeface="Arial"/>
              </a:rPr>
              <a:t>ArrayL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58" name="TextBox 57"/>
          <p:cNvSpPr txBox="1"/>
          <p:nvPr/>
        </p:nvSpPr>
        <p:spPr>
          <a:xfrm>
            <a:off x="6122791" y="6104876"/>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59" name="Rectangle 58"/>
          <p:cNvSpPr/>
          <p:nvPr/>
        </p:nvSpPr>
        <p:spPr>
          <a:xfrm>
            <a:off x="7048645" y="610487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cxnSp>
        <p:nvCxnSpPr>
          <p:cNvPr id="67" name="Straight Arrow Connector 66"/>
          <p:cNvCxnSpPr/>
          <p:nvPr/>
        </p:nvCxnSpPr>
        <p:spPr>
          <a:xfrm flipH="1" flipV="1">
            <a:off x="6944269" y="5352454"/>
            <a:ext cx="406132" cy="89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endCxn id="31" idx="1"/>
          </p:cNvCxnSpPr>
          <p:nvPr/>
        </p:nvCxnSpPr>
        <p:spPr>
          <a:xfrm>
            <a:off x="2884404" y="4939227"/>
            <a:ext cx="3388625" cy="2608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endCxn id="57" idx="1"/>
          </p:cNvCxnSpPr>
          <p:nvPr/>
        </p:nvCxnSpPr>
        <p:spPr>
          <a:xfrm flipV="1">
            <a:off x="4665416" y="6137262"/>
            <a:ext cx="1163035" cy="19554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3366721" y="5350383"/>
            <a:ext cx="2906308" cy="982422"/>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76" name="Rounded Rectangle 75"/>
          <p:cNvSpPr/>
          <p:nvPr/>
        </p:nvSpPr>
        <p:spPr>
          <a:xfrm>
            <a:off x="1161125" y="2901599"/>
            <a:ext cx="2700883" cy="20206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2" name="Left Arrow 81"/>
          <p:cNvSpPr/>
          <p:nvPr/>
        </p:nvSpPr>
        <p:spPr>
          <a:xfrm>
            <a:off x="4062634" y="2849275"/>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ounded Rectangle 82"/>
          <p:cNvSpPr/>
          <p:nvPr/>
        </p:nvSpPr>
        <p:spPr>
          <a:xfrm>
            <a:off x="1161125" y="3103659"/>
            <a:ext cx="4283958" cy="207018"/>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4" name="Rounded Rectangle 83"/>
          <p:cNvSpPr/>
          <p:nvPr/>
        </p:nvSpPr>
        <p:spPr>
          <a:xfrm>
            <a:off x="1161125" y="3310677"/>
            <a:ext cx="1723279" cy="421803"/>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6" name="Left Arrow 85"/>
          <p:cNvSpPr/>
          <p:nvPr/>
        </p:nvSpPr>
        <p:spPr>
          <a:xfrm>
            <a:off x="5528204" y="3102705"/>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Left Arrow 86"/>
          <p:cNvSpPr/>
          <p:nvPr/>
        </p:nvSpPr>
        <p:spPr>
          <a:xfrm>
            <a:off x="3009382" y="3426160"/>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6273029" y="5051795"/>
            <a:ext cx="671240"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8000"/>
                </a:solidFill>
                <a:latin typeface="Arial"/>
                <a:cs typeface="Arial"/>
              </a:rPr>
              <a:t>40.7</a:t>
            </a:r>
          </a:p>
        </p:txBody>
      </p:sp>
      <p:sp>
        <p:nvSpPr>
          <p:cNvPr id="90" name="Rectangle 89"/>
          <p:cNvSpPr/>
          <p:nvPr/>
        </p:nvSpPr>
        <p:spPr>
          <a:xfrm>
            <a:off x="6944269" y="5051795"/>
            <a:ext cx="671241"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8000"/>
                </a:solidFill>
                <a:latin typeface="Arial"/>
                <a:cs typeface="Arial"/>
              </a:rPr>
              <a:t>-73.6</a:t>
            </a:r>
          </a:p>
        </p:txBody>
      </p:sp>
      <p:sp>
        <p:nvSpPr>
          <p:cNvPr id="93" name="Left Arrow 92"/>
          <p:cNvSpPr/>
          <p:nvPr/>
        </p:nvSpPr>
        <p:spPr>
          <a:xfrm>
            <a:off x="4383697" y="3714620"/>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Curved Right Arrow 94"/>
          <p:cNvSpPr/>
          <p:nvPr/>
        </p:nvSpPr>
        <p:spPr>
          <a:xfrm rot="5400000">
            <a:off x="2915134" y="2381498"/>
            <a:ext cx="349520" cy="1094804"/>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cxnSp>
        <p:nvCxnSpPr>
          <p:cNvPr id="96" name="Straight Arrow Connector 95"/>
          <p:cNvCxnSpPr>
            <a:endCxn id="57" idx="1"/>
          </p:cNvCxnSpPr>
          <p:nvPr/>
        </p:nvCxnSpPr>
        <p:spPr>
          <a:xfrm>
            <a:off x="2949196" y="5425922"/>
            <a:ext cx="2879255" cy="711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6014320" y="3578591"/>
            <a:ext cx="1034326"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altLang="zh-CN" sz="1400" dirty="0">
                <a:solidFill>
                  <a:srgbClr val="CCFFCC"/>
                </a:solidFill>
                <a:latin typeface="Courier New"/>
                <a:cs typeface="Courier New"/>
              </a:rPr>
              <a:t>40.7</a:t>
            </a:r>
            <a:endParaRPr lang="en-US" sz="1400" dirty="0">
              <a:solidFill>
                <a:srgbClr val="CCFFCC"/>
              </a:solidFill>
              <a:latin typeface="Courier New"/>
              <a:cs typeface="Courier New"/>
            </a:endParaRPr>
          </a:p>
        </p:txBody>
      </p:sp>
    </p:spTree>
    <p:extLst>
      <p:ext uri="{BB962C8B-B14F-4D97-AF65-F5344CB8AC3E}">
        <p14:creationId xmlns:p14="http://schemas.microsoft.com/office/powerpoint/2010/main" val="428533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dissolv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dissolve">
                                      <p:cBhvr>
                                        <p:cTn id="15" dur="500"/>
                                        <p:tgtEl>
                                          <p:spTgt spid="5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dissolve">
                                      <p:cBhvr>
                                        <p:cTn id="18" dur="500"/>
                                        <p:tgtEl>
                                          <p:spTgt spid="3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dissolv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9" presetClass="entr" presetSubtype="0" fill="hold" grpId="0" nodeType="withEffect">
                                  <p:stCondLst>
                                    <p:cond delay="0"/>
                                  </p:stCondLst>
                                  <p:iterate type="lt">
                                    <p:tmPct val="0"/>
                                  </p:iterate>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dissolve">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dissolve">
                                      <p:cBhvr>
                                        <p:cTn id="40" dur="500"/>
                                        <p:tgtEl>
                                          <p:spTgt spid="6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dissolve">
                                      <p:cBhvr>
                                        <p:cTn id="45" dur="500"/>
                                        <p:tgtEl>
                                          <p:spTgt spid="8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dissolve">
                                      <p:cBhvr>
                                        <p:cTn id="48" dur="500"/>
                                        <p:tgtEl>
                                          <p:spTgt spid="8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dissolve">
                                      <p:cBhvr>
                                        <p:cTn id="53" dur="500"/>
                                        <p:tgtEl>
                                          <p:spTgt spid="5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dissolve">
                                      <p:cBhvr>
                                        <p:cTn id="56" dur="500"/>
                                        <p:tgtEl>
                                          <p:spTgt spid="5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dissolve">
                                      <p:cBhvr>
                                        <p:cTn id="59" dur="500"/>
                                        <p:tgtEl>
                                          <p:spTgt spid="5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dissolve">
                                      <p:cBhvr>
                                        <p:cTn id="64" dur="500"/>
                                        <p:tgtEl>
                                          <p:spTgt spid="4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dissolve">
                                      <p:cBhvr>
                                        <p:cTn id="72" dur="500"/>
                                        <p:tgtEl>
                                          <p:spTgt spid="9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dissolve">
                                      <p:cBhvr>
                                        <p:cTn id="77" dur="500"/>
                                        <p:tgtEl>
                                          <p:spTgt spid="52"/>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dissolve">
                                      <p:cBhvr>
                                        <p:cTn id="85" dur="500"/>
                                        <p:tgtEl>
                                          <p:spTgt spid="5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dissolve">
                                      <p:cBhvr>
                                        <p:cTn id="88" dur="500"/>
                                        <p:tgtEl>
                                          <p:spTgt spid="51"/>
                                        </p:tgtEl>
                                      </p:cBhvr>
                                    </p:animEffect>
                                  </p:childTnLst>
                                </p:cTn>
                              </p:par>
                              <p:par>
                                <p:cTn id="89" presetID="9" presetClass="entr" presetSubtype="0" fill="hold" grpId="2" nodeType="withEffect">
                                  <p:stCondLst>
                                    <p:cond delay="0"/>
                                  </p:stCondLst>
                                  <p:iterate type="lt">
                                    <p:tmPct val="0"/>
                                  </p:iterate>
                                  <p:childTnLst>
                                    <p:set>
                                      <p:cBhvr>
                                        <p:cTn id="90" dur="1" fill="hold">
                                          <p:stCondLst>
                                            <p:cond delay="0"/>
                                          </p:stCondLst>
                                        </p:cTn>
                                        <p:tgtEl>
                                          <p:spTgt spid="50">
                                            <p:txEl>
                                              <p:pRg st="0" end="0"/>
                                            </p:txEl>
                                          </p:spTgt>
                                        </p:tgtEl>
                                        <p:attrNameLst>
                                          <p:attrName>style.visibility</p:attrName>
                                        </p:attrNameLst>
                                      </p:cBhvr>
                                      <p:to>
                                        <p:strVal val="visible"/>
                                      </p:to>
                                    </p:set>
                                    <p:animEffect transition="in" filter="dissolve">
                                      <p:cBhvr>
                                        <p:cTn id="91" dur="500"/>
                                        <p:tgtEl>
                                          <p:spTgt spid="50">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mph" presetSubtype="0" fill="hold" grpId="1" nodeType="clickEffect">
                                  <p:stCondLst>
                                    <p:cond delay="0"/>
                                  </p:stCondLst>
                                  <p:iterate type="lt">
                                    <p:tmPct val="4000"/>
                                  </p:iterate>
                                  <p:childTnLst>
                                    <p:set>
                                      <p:cBhvr override="childStyle">
                                        <p:cTn id="95" dur="500" fill="hold"/>
                                        <p:tgtEl>
                                          <p:spTgt spid="26"/>
                                        </p:tgtEl>
                                        <p:attrNameLst>
                                          <p:attrName>style.color</p:attrName>
                                        </p:attrNameLst>
                                      </p:cBhvr>
                                      <p:to>
                                        <p:clrVal>
                                          <a:schemeClr val="accent2"/>
                                        </p:clrVal>
                                      </p:to>
                                    </p:set>
                                    <p:set>
                                      <p:cBhvr>
                                        <p:cTn id="96" dur="500" fill="hold"/>
                                        <p:tgtEl>
                                          <p:spTgt spid="26"/>
                                        </p:tgtEl>
                                        <p:attrNameLst>
                                          <p:attrName>fillcolor</p:attrName>
                                        </p:attrNameLst>
                                      </p:cBhvr>
                                      <p:to>
                                        <p:clrVal>
                                          <a:schemeClr val="accent2"/>
                                        </p:clrVal>
                                      </p:to>
                                    </p:set>
                                    <p:set>
                                      <p:cBhvr>
                                        <p:cTn id="97" dur="500" fill="hold"/>
                                        <p:tgtEl>
                                          <p:spTgt spid="26"/>
                                        </p:tgtEl>
                                        <p:attrNameLst>
                                          <p:attrName>fill.type</p:attrName>
                                        </p:attrNameLst>
                                      </p:cBhvr>
                                      <p:to>
                                        <p:strVal val="solid"/>
                                      </p:to>
                                    </p:set>
                                  </p:childTnLst>
                                </p:cTn>
                              </p:par>
                            </p:childTnLst>
                          </p:cTn>
                        </p:par>
                      </p:childTnLst>
                    </p:cTn>
                  </p:par>
                  <p:par>
                    <p:cTn id="98" fill="hold">
                      <p:stCondLst>
                        <p:cond delay="indefinite"/>
                      </p:stCondLst>
                      <p:childTnLst>
                        <p:par>
                          <p:cTn id="99" fill="hold">
                            <p:stCondLst>
                              <p:cond delay="0"/>
                            </p:stCondLst>
                            <p:childTnLst>
                              <p:par>
                                <p:cTn id="100" presetID="21" presetClass="emph" presetSubtype="0" fill="hold" nodeType="clickEffect">
                                  <p:stCondLst>
                                    <p:cond delay="0"/>
                                  </p:stCondLst>
                                  <p:childTnLst>
                                    <p:animClr clrSpc="hsl" dir="cw">
                                      <p:cBhvr override="childStyle">
                                        <p:cTn id="101" dur="500" fill="hold"/>
                                        <p:tgtEl>
                                          <p:spTgt spid="68"/>
                                        </p:tgtEl>
                                        <p:attrNameLst>
                                          <p:attrName>style.color</p:attrName>
                                        </p:attrNameLst>
                                      </p:cBhvr>
                                      <p:by>
                                        <p:hsl h="7200000" s="0" l="0"/>
                                      </p:by>
                                    </p:animClr>
                                    <p:animClr clrSpc="hsl" dir="cw">
                                      <p:cBhvr>
                                        <p:cTn id="102" dur="500" fill="hold"/>
                                        <p:tgtEl>
                                          <p:spTgt spid="68"/>
                                        </p:tgtEl>
                                        <p:attrNameLst>
                                          <p:attrName>fillcolor</p:attrName>
                                        </p:attrNameLst>
                                      </p:cBhvr>
                                      <p:by>
                                        <p:hsl h="7200000" s="0" l="0"/>
                                      </p:by>
                                    </p:animClr>
                                    <p:animClr clrSpc="hsl" dir="cw">
                                      <p:cBhvr>
                                        <p:cTn id="103" dur="500" fill="hold"/>
                                        <p:tgtEl>
                                          <p:spTgt spid="68"/>
                                        </p:tgtEl>
                                        <p:attrNameLst>
                                          <p:attrName>stroke.color</p:attrName>
                                        </p:attrNameLst>
                                      </p:cBhvr>
                                      <p:by>
                                        <p:hsl h="7200000" s="0" l="0"/>
                                      </p:by>
                                    </p:animClr>
                                    <p:set>
                                      <p:cBhvr>
                                        <p:cTn id="104" dur="500" fill="hold"/>
                                        <p:tgtEl>
                                          <p:spTgt spid="68"/>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70"/>
                                        </p:tgtEl>
                                        <p:attrNameLst>
                                          <p:attrName>style.visibility</p:attrName>
                                        </p:attrNameLst>
                                      </p:cBhvr>
                                      <p:to>
                                        <p:strVal val="visible"/>
                                      </p:to>
                                    </p:set>
                                    <p:animEffect transition="in" filter="dissolve">
                                      <p:cBhvr>
                                        <p:cTn id="109" dur="500"/>
                                        <p:tgtEl>
                                          <p:spTgt spid="70"/>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dissolve">
                                      <p:cBhvr>
                                        <p:cTn id="114" dur="500"/>
                                        <p:tgtEl>
                                          <p:spTgt spid="5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dissolve">
                                      <p:cBhvr>
                                        <p:cTn id="117" dur="500"/>
                                        <p:tgtEl>
                                          <p:spTgt spid="54"/>
                                        </p:tgtEl>
                                      </p:cBhvr>
                                    </p:animEffect>
                                  </p:childTnLst>
                                </p:cTn>
                              </p:par>
                              <p:par>
                                <p:cTn id="118" presetID="9" presetClass="entr" presetSubtype="0" fill="hold" nodeType="with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dissolve">
                                      <p:cBhvr>
                                        <p:cTn id="120" dur="500"/>
                                        <p:tgtEl>
                                          <p:spTgt spid="69"/>
                                        </p:tgtEl>
                                      </p:cBhvr>
                                    </p:animEffect>
                                  </p:childTnLst>
                                </p:cTn>
                              </p:par>
                            </p:childTnLst>
                          </p:cTn>
                        </p:par>
                      </p:childTnLst>
                    </p:cTn>
                  </p:par>
                  <p:par>
                    <p:cTn id="121" fill="hold">
                      <p:stCondLst>
                        <p:cond delay="indefinite"/>
                      </p:stCondLst>
                      <p:childTnLst>
                        <p:par>
                          <p:cTn id="122" fill="hold">
                            <p:stCondLst>
                              <p:cond delay="0"/>
                            </p:stCondLst>
                            <p:childTnLst>
                              <p:par>
                                <p:cTn id="123" presetID="16" presetClass="emph" presetSubtype="0" fill="hold" nodeType="clickEffect">
                                  <p:stCondLst>
                                    <p:cond delay="0"/>
                                  </p:stCondLst>
                                  <p:iterate type="lt">
                                    <p:tmPct val="4000"/>
                                  </p:iterate>
                                  <p:childTnLst>
                                    <p:set>
                                      <p:cBhvr override="childStyle">
                                        <p:cTn id="124" dur="500" fill="hold"/>
                                        <p:tgtEl>
                                          <p:spTgt spid="50">
                                            <p:txEl>
                                              <p:pRg st="0" end="0"/>
                                            </p:txEl>
                                          </p:spTgt>
                                        </p:tgtEl>
                                        <p:attrNameLst>
                                          <p:attrName>style.color</p:attrName>
                                        </p:attrNameLst>
                                      </p:cBhvr>
                                      <p:to>
                                        <p:clrVal>
                                          <a:schemeClr val="accent2"/>
                                        </p:clrVal>
                                      </p:to>
                                    </p:set>
                                    <p:set>
                                      <p:cBhvr>
                                        <p:cTn id="125" dur="500" fill="hold"/>
                                        <p:tgtEl>
                                          <p:spTgt spid="50">
                                            <p:txEl>
                                              <p:pRg st="0" end="0"/>
                                            </p:txEl>
                                          </p:spTgt>
                                        </p:tgtEl>
                                        <p:attrNameLst>
                                          <p:attrName>fillcolor</p:attrName>
                                        </p:attrNameLst>
                                      </p:cBhvr>
                                      <p:to>
                                        <p:clrVal>
                                          <a:schemeClr val="accent2"/>
                                        </p:clrVal>
                                      </p:to>
                                    </p:set>
                                    <p:set>
                                      <p:cBhvr>
                                        <p:cTn id="126" dur="500" fill="hold"/>
                                        <p:tgtEl>
                                          <p:spTgt spid="50">
                                            <p:txEl>
                                              <p:pRg st="0" end="0"/>
                                            </p:txEl>
                                          </p:spTgt>
                                        </p:tgtEl>
                                        <p:attrNameLst>
                                          <p:attrName>fill.type</p:attrName>
                                        </p:attrNameLst>
                                      </p:cBhvr>
                                      <p:to>
                                        <p:strVal val="solid"/>
                                      </p:to>
                                    </p:set>
                                  </p:childTnLst>
                                </p:cTn>
                              </p:par>
                            </p:childTnLst>
                          </p:cTn>
                        </p:par>
                      </p:childTnLst>
                    </p:cTn>
                  </p:par>
                  <p:par>
                    <p:cTn id="127" fill="hold">
                      <p:stCondLst>
                        <p:cond delay="indefinite"/>
                      </p:stCondLst>
                      <p:childTnLst>
                        <p:par>
                          <p:cTn id="128" fill="hold">
                            <p:stCondLst>
                              <p:cond delay="0"/>
                            </p:stCondLst>
                            <p:childTnLst>
                              <p:par>
                                <p:cTn id="129" presetID="21" presetClass="emph" presetSubtype="0" fill="hold" nodeType="clickEffect">
                                  <p:stCondLst>
                                    <p:cond delay="0"/>
                                  </p:stCondLst>
                                  <p:childTnLst>
                                    <p:animClr clrSpc="hsl" dir="cw">
                                      <p:cBhvr override="childStyle">
                                        <p:cTn id="130" dur="500" fill="hold"/>
                                        <p:tgtEl>
                                          <p:spTgt spid="70"/>
                                        </p:tgtEl>
                                        <p:attrNameLst>
                                          <p:attrName>style.color</p:attrName>
                                        </p:attrNameLst>
                                      </p:cBhvr>
                                      <p:by>
                                        <p:hsl h="7200000" s="0" l="0"/>
                                      </p:by>
                                    </p:animClr>
                                    <p:animClr clrSpc="hsl" dir="cw">
                                      <p:cBhvr>
                                        <p:cTn id="131" dur="500" fill="hold"/>
                                        <p:tgtEl>
                                          <p:spTgt spid="70"/>
                                        </p:tgtEl>
                                        <p:attrNameLst>
                                          <p:attrName>fillcolor</p:attrName>
                                        </p:attrNameLst>
                                      </p:cBhvr>
                                      <p:by>
                                        <p:hsl h="7200000" s="0" l="0"/>
                                      </p:by>
                                    </p:animClr>
                                    <p:animClr clrSpc="hsl" dir="cw">
                                      <p:cBhvr>
                                        <p:cTn id="132" dur="500" fill="hold"/>
                                        <p:tgtEl>
                                          <p:spTgt spid="70"/>
                                        </p:tgtEl>
                                        <p:attrNameLst>
                                          <p:attrName>stroke.color</p:attrName>
                                        </p:attrNameLst>
                                      </p:cBhvr>
                                      <p:by>
                                        <p:hsl h="7200000" s="0" l="0"/>
                                      </p:by>
                                    </p:animClr>
                                    <p:set>
                                      <p:cBhvr>
                                        <p:cTn id="133" dur="500" fill="hold"/>
                                        <p:tgtEl>
                                          <p:spTgt spid="70"/>
                                        </p:tgtEl>
                                        <p:attrNameLst>
                                          <p:attrName>fill.type</p:attrName>
                                        </p:attrNameLst>
                                      </p:cBhvr>
                                      <p:to>
                                        <p:strVal val="solid"/>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dissolve">
                                      <p:cBhvr>
                                        <p:cTn id="138" dur="500"/>
                                        <p:tgtEl>
                                          <p:spTgt spid="67"/>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7"/>
                                        </p:tgtEl>
                                        <p:attrNameLst>
                                          <p:attrName>style.visibility</p:attrName>
                                        </p:attrNameLst>
                                      </p:cBhvr>
                                      <p:to>
                                        <p:strVal val="hidden"/>
                                      </p:to>
                                    </p:set>
                                  </p:childTnLst>
                                </p:cTn>
                              </p:par>
                              <p:par>
                                <p:cTn id="143" presetID="1" presetClass="exit" presetSubtype="0" fill="hold" grpId="1" nodeType="withEffect">
                                  <p:stCondLst>
                                    <p:cond delay="0"/>
                                  </p:stCondLst>
                                  <p:iterate type="lt">
                                    <p:tmAbs val="0"/>
                                  </p:iterate>
                                  <p:childTnLst>
                                    <p:set>
                                      <p:cBhvr>
                                        <p:cTn id="144" dur="1" fill="hold">
                                          <p:stCondLst>
                                            <p:cond delay="0"/>
                                          </p:stCondLst>
                                        </p:cTn>
                                        <p:tgtEl>
                                          <p:spTgt spid="50">
                                            <p:txEl>
                                              <p:pRg st="0" end="0"/>
                                            </p:txEl>
                                          </p:spTgt>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51"/>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52"/>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53"/>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54"/>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69"/>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95"/>
                                        </p:tgtEl>
                                        <p:attrNameLst>
                                          <p:attrName>style.visibility</p:attrName>
                                        </p:attrNameLst>
                                      </p:cBhvr>
                                      <p:to>
                                        <p:strVal val="visible"/>
                                      </p:to>
                                    </p:set>
                                    <p:animEffect transition="in" filter="dissolve">
                                      <p:cBhvr>
                                        <p:cTn id="161" dur="500"/>
                                        <p:tgtEl>
                                          <p:spTgt spid="95"/>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96"/>
                                        </p:tgtEl>
                                        <p:attrNameLst>
                                          <p:attrName>style.visibility</p:attrName>
                                        </p:attrNameLst>
                                      </p:cBhvr>
                                      <p:to>
                                        <p:strVal val="visible"/>
                                      </p:to>
                                    </p:set>
                                    <p:animEffect transition="in" filter="dissolve">
                                      <p:cBhvr>
                                        <p:cTn id="166" dur="500"/>
                                        <p:tgtEl>
                                          <p:spTgt spid="96"/>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87"/>
                                        </p:tgtEl>
                                        <p:attrNameLst>
                                          <p:attrName>style.visibility</p:attrName>
                                        </p:attrNameLst>
                                      </p:cBhvr>
                                      <p:to>
                                        <p:strVal val="visible"/>
                                      </p:to>
                                    </p:set>
                                    <p:animEffect transition="in" filter="dissolve">
                                      <p:cBhvr>
                                        <p:cTn id="171" dur="500"/>
                                        <p:tgtEl>
                                          <p:spTgt spid="8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84"/>
                                        </p:tgtEl>
                                        <p:attrNameLst>
                                          <p:attrName>style.visibility</p:attrName>
                                        </p:attrNameLst>
                                      </p:cBhvr>
                                      <p:to>
                                        <p:strVal val="visible"/>
                                      </p:to>
                                    </p:set>
                                    <p:animEffect transition="in" filter="dissolve">
                                      <p:cBhvr>
                                        <p:cTn id="174" dur="500"/>
                                        <p:tgtEl>
                                          <p:spTgt spid="84"/>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89"/>
                                        </p:tgtEl>
                                        <p:attrNameLst>
                                          <p:attrName>style.visibility</p:attrName>
                                        </p:attrNameLst>
                                      </p:cBhvr>
                                      <p:to>
                                        <p:strVal val="visible"/>
                                      </p:to>
                                    </p:set>
                                    <p:animEffect transition="in" filter="dissolve">
                                      <p:cBhvr>
                                        <p:cTn id="179" dur="500"/>
                                        <p:tgtEl>
                                          <p:spTgt spid="89"/>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93"/>
                                        </p:tgtEl>
                                        <p:attrNameLst>
                                          <p:attrName>style.visibility</p:attrName>
                                        </p:attrNameLst>
                                      </p:cBhvr>
                                      <p:to>
                                        <p:strVal val="visible"/>
                                      </p:to>
                                    </p:set>
                                    <p:animEffect transition="in" filter="dissolve">
                                      <p:cBhvr>
                                        <p:cTn id="187" dur="500"/>
                                        <p:tgtEl>
                                          <p:spTgt spid="93"/>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94"/>
                                        </p:tgtEl>
                                        <p:attrNameLst>
                                          <p:attrName>style.visibility</p:attrName>
                                        </p:attrNameLst>
                                      </p:cBhvr>
                                      <p:to>
                                        <p:strVal val="visible"/>
                                      </p:to>
                                    </p:set>
                                    <p:animEffect transition="in" filter="dissolve">
                                      <p:cBhvr>
                                        <p:cTn id="192" dur="500"/>
                                        <p:tgtEl>
                                          <p:spTgt spid="94"/>
                                        </p:tgtEl>
                                      </p:cBhvr>
                                    </p:animEffect>
                                  </p:childTnLst>
                                </p:cTn>
                              </p:par>
                            </p:childTnLst>
                          </p:cTn>
                        </p:par>
                      </p:childTnLst>
                    </p:cTn>
                  </p:par>
                  <p:par>
                    <p:cTn id="193" fill="hold">
                      <p:stCondLst>
                        <p:cond delay="indefinite"/>
                      </p:stCondLst>
                      <p:childTnLst>
                        <p:par>
                          <p:cTn id="194" fill="hold">
                            <p:stCondLst>
                              <p:cond delay="0"/>
                            </p:stCondLst>
                            <p:childTnLst>
                              <p:par>
                                <p:cTn id="195" presetID="21" presetClass="emph" presetSubtype="0" fill="hold" nodeType="clickEffect">
                                  <p:stCondLst>
                                    <p:cond delay="0"/>
                                  </p:stCondLst>
                                  <p:childTnLst>
                                    <p:animClr clrSpc="hsl" dir="cw">
                                      <p:cBhvr override="childStyle">
                                        <p:cTn id="196" dur="500" fill="hold"/>
                                        <p:tgtEl>
                                          <p:spTgt spid="96"/>
                                        </p:tgtEl>
                                        <p:attrNameLst>
                                          <p:attrName>style.color</p:attrName>
                                        </p:attrNameLst>
                                      </p:cBhvr>
                                      <p:by>
                                        <p:hsl h="7200000" s="0" l="0"/>
                                      </p:by>
                                    </p:animClr>
                                    <p:animClr clrSpc="hsl" dir="cw">
                                      <p:cBhvr>
                                        <p:cTn id="197" dur="500" fill="hold"/>
                                        <p:tgtEl>
                                          <p:spTgt spid="96"/>
                                        </p:tgtEl>
                                        <p:attrNameLst>
                                          <p:attrName>fillcolor</p:attrName>
                                        </p:attrNameLst>
                                      </p:cBhvr>
                                      <p:by>
                                        <p:hsl h="7200000" s="0" l="0"/>
                                      </p:by>
                                    </p:animClr>
                                    <p:animClr clrSpc="hsl" dir="cw">
                                      <p:cBhvr>
                                        <p:cTn id="198" dur="500" fill="hold"/>
                                        <p:tgtEl>
                                          <p:spTgt spid="96"/>
                                        </p:tgtEl>
                                        <p:attrNameLst>
                                          <p:attrName>stroke.color</p:attrName>
                                        </p:attrNameLst>
                                      </p:cBhvr>
                                      <p:by>
                                        <p:hsl h="7200000" s="0" l="0"/>
                                      </p:by>
                                    </p:animClr>
                                    <p:set>
                                      <p:cBhvr>
                                        <p:cTn id="199" dur="500" fill="hold"/>
                                        <p:tgtEl>
                                          <p:spTgt spid="96"/>
                                        </p:tgtEl>
                                        <p:attrNameLst>
                                          <p:attrName>fill.type</p:attrName>
                                        </p:attrNameLst>
                                      </p:cBhvr>
                                      <p:to>
                                        <p:strVal val="solid"/>
                                      </p:to>
                                    </p:set>
                                  </p:childTnLst>
                                </p:cTn>
                              </p:par>
                            </p:childTnLst>
                          </p:cTn>
                        </p:par>
                      </p:childTnLst>
                    </p:cTn>
                  </p:par>
                  <p:par>
                    <p:cTn id="200" fill="hold">
                      <p:stCondLst>
                        <p:cond delay="indefinite"/>
                      </p:stCondLst>
                      <p:childTnLst>
                        <p:par>
                          <p:cTn id="201" fill="hold">
                            <p:stCondLst>
                              <p:cond delay="0"/>
                            </p:stCondLst>
                            <p:childTnLst>
                              <p:par>
                                <p:cTn id="202" presetID="21" presetClass="emph" presetSubtype="0" fill="hold" nodeType="clickEffect">
                                  <p:stCondLst>
                                    <p:cond delay="0"/>
                                  </p:stCondLst>
                                  <p:childTnLst>
                                    <p:animClr clrSpc="hsl" dir="cw">
                                      <p:cBhvr override="childStyle">
                                        <p:cTn id="203" dur="500" fill="hold"/>
                                        <p:tgtEl>
                                          <p:spTgt spid="67"/>
                                        </p:tgtEl>
                                        <p:attrNameLst>
                                          <p:attrName>style.color</p:attrName>
                                        </p:attrNameLst>
                                      </p:cBhvr>
                                      <p:by>
                                        <p:hsl h="7200000" s="0" l="0"/>
                                      </p:by>
                                    </p:animClr>
                                    <p:animClr clrSpc="hsl" dir="cw">
                                      <p:cBhvr>
                                        <p:cTn id="204" dur="500" fill="hold"/>
                                        <p:tgtEl>
                                          <p:spTgt spid="67"/>
                                        </p:tgtEl>
                                        <p:attrNameLst>
                                          <p:attrName>fillcolor</p:attrName>
                                        </p:attrNameLst>
                                      </p:cBhvr>
                                      <p:by>
                                        <p:hsl h="7200000" s="0" l="0"/>
                                      </p:by>
                                    </p:animClr>
                                    <p:animClr clrSpc="hsl" dir="cw">
                                      <p:cBhvr>
                                        <p:cTn id="205" dur="500" fill="hold"/>
                                        <p:tgtEl>
                                          <p:spTgt spid="67"/>
                                        </p:tgtEl>
                                        <p:attrNameLst>
                                          <p:attrName>stroke.color</p:attrName>
                                        </p:attrNameLst>
                                      </p:cBhvr>
                                      <p:by>
                                        <p:hsl h="7200000" s="0" l="0"/>
                                      </p:by>
                                    </p:animClr>
                                    <p:set>
                                      <p:cBhvr>
                                        <p:cTn id="206" dur="500" fill="hold"/>
                                        <p:tgtEl>
                                          <p:spTgt spid="67"/>
                                        </p:tgtEl>
                                        <p:attrNameLst>
                                          <p:attrName>fill.type</p:attrName>
                                        </p:attrNameLst>
                                      </p:cBhvr>
                                      <p:to>
                                        <p:strVal val="solid"/>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2" fill="hold" nodeType="clickEffect">
                                  <p:stCondLst>
                                    <p:cond delay="0"/>
                                  </p:stCondLst>
                                  <p:childTnLst>
                                    <p:animClr clrSpc="rgb" dir="cw">
                                      <p:cBhvr>
                                        <p:cTn id="210" dur="2000" fill="hold"/>
                                        <p:tgtEl>
                                          <p:spTgt spid="89"/>
                                        </p:tgtEl>
                                        <p:attrNameLst>
                                          <p:attrName>fillcolor</p:attrName>
                                        </p:attrNameLst>
                                      </p:cBhvr>
                                      <p:to>
                                        <a:schemeClr val="accent2"/>
                                      </p:to>
                                    </p:animClr>
                                    <p:set>
                                      <p:cBhvr>
                                        <p:cTn id="211" dur="2000" fill="hold"/>
                                        <p:tgtEl>
                                          <p:spTgt spid="89"/>
                                        </p:tgtEl>
                                        <p:attrNameLst>
                                          <p:attrName>fill.type</p:attrName>
                                        </p:attrNameLst>
                                      </p:cBhvr>
                                      <p:to>
                                        <p:strVal val="solid"/>
                                      </p:to>
                                    </p:set>
                                    <p:set>
                                      <p:cBhvr>
                                        <p:cTn id="212" dur="2000" fill="hold"/>
                                        <p:tgtEl>
                                          <p:spTgt spid="89"/>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97"/>
                                        </p:tgtEl>
                                        <p:attrNameLst>
                                          <p:attrName>style.visibility</p:attrName>
                                        </p:attrNameLst>
                                      </p:cBhvr>
                                      <p:to>
                                        <p:strVal val="visible"/>
                                      </p:to>
                                    </p:set>
                                    <p:animEffect transition="in" filter="dissolve">
                                      <p:cBhvr>
                                        <p:cTn id="21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2" grpId="0" animBg="1"/>
      <p:bldP spid="12" grpId="0" animBg="1"/>
      <p:bldP spid="26" grpId="0"/>
      <p:bldP spid="26" grpId="1"/>
      <p:bldP spid="31" grpId="0" animBg="1"/>
      <p:bldP spid="32" grpId="0" animBg="1"/>
      <p:bldP spid="45" grpId="0"/>
      <p:bldP spid="46" grpId="0" animBg="1"/>
      <p:bldP spid="14" grpId="0"/>
      <p:bldP spid="47" grpId="0" animBg="1"/>
      <p:bldP spid="47" grpId="1" animBg="1"/>
      <p:bldP spid="50" grpId="0"/>
      <p:bldP spid="50" grpId="1" build="allAtOnce"/>
      <p:bldP spid="50" grpId="2" build="allAtOnce"/>
      <p:bldP spid="51" grpId="0" animBg="1"/>
      <p:bldP spid="51" grpId="1" animBg="1"/>
      <p:bldP spid="52" grpId="0"/>
      <p:bldP spid="52" grpId="1"/>
      <p:bldP spid="53" grpId="0"/>
      <p:bldP spid="53" grpId="1"/>
      <p:bldP spid="54" grpId="0" animBg="1"/>
      <p:bldP spid="54" grpId="1" animBg="1"/>
      <p:bldP spid="55" grpId="0"/>
      <p:bldP spid="42" grpId="0" animBg="1"/>
      <p:bldP spid="57" grpId="0" animBg="1"/>
      <p:bldP spid="58" grpId="0"/>
      <p:bldP spid="59" grpId="0" animBg="1"/>
      <p:bldP spid="76" grpId="0" animBg="1"/>
      <p:bldP spid="82" grpId="0" animBg="1"/>
      <p:bldP spid="83" grpId="0" animBg="1"/>
      <p:bldP spid="84" grpId="0" animBg="1"/>
      <p:bldP spid="86" grpId="0" animBg="1"/>
      <p:bldP spid="87" grpId="0" animBg="1"/>
      <p:bldP spid="89" grpId="0" animBg="1"/>
      <p:bldP spid="90" grpId="0" animBg="1"/>
      <p:bldP spid="93" grpId="0" animBg="1"/>
      <p:bldP spid="95" grpId="0" animBg="1"/>
      <p:bldP spid="9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Once and Run Anywhere</a:t>
            </a:r>
          </a:p>
        </p:txBody>
      </p:sp>
      <p:sp>
        <p:nvSpPr>
          <p:cNvPr id="14" name="Rectangle 13"/>
          <p:cNvSpPr/>
          <p:nvPr/>
        </p:nvSpPr>
        <p:spPr>
          <a:xfrm>
            <a:off x="329282" y="1865572"/>
            <a:ext cx="4031698" cy="938719"/>
          </a:xfrm>
          <a:prstGeom prst="rect">
            <a:avLst/>
          </a:prstGeom>
          <a:solidFill>
            <a:schemeClr val="bg1">
              <a:lumMod val="85000"/>
            </a:schemeClr>
          </a:solidFill>
          <a:ln>
            <a:solidFill>
              <a:schemeClr val="accent1"/>
            </a:solidFill>
          </a:ln>
        </p:spPr>
        <p:txBody>
          <a:bodyPr wrap="square">
            <a:spAutoFit/>
          </a:bodyPr>
          <a:lstStyle/>
          <a:p>
            <a:r>
              <a:rPr lang="en-US" sz="1100" dirty="0">
                <a:solidFill>
                  <a:srgbClr val="7F0055"/>
                </a:solidFill>
                <a:latin typeface="Menlo"/>
              </a:rPr>
              <a:t>public</a:t>
            </a:r>
            <a:r>
              <a:rPr lang="en-US" sz="1100" dirty="0">
                <a:solidFill>
                  <a:srgbClr val="000000"/>
                </a:solidFill>
                <a:latin typeface="Menlo"/>
              </a:rPr>
              <a:t> </a:t>
            </a:r>
            <a:r>
              <a:rPr lang="en-US" sz="1100" dirty="0">
                <a:solidFill>
                  <a:srgbClr val="7F0055"/>
                </a:solidFill>
                <a:latin typeface="Menlo"/>
              </a:rPr>
              <a:t>class</a:t>
            </a:r>
            <a:r>
              <a:rPr lang="en-US" sz="1100" dirty="0">
                <a:solidFill>
                  <a:srgbClr val="000000"/>
                </a:solidFill>
                <a:latin typeface="Menlo"/>
              </a:rPr>
              <a:t> HelloWorld {</a:t>
            </a:r>
          </a:p>
          <a:p>
            <a:r>
              <a:rPr lang="en-US" sz="1100" dirty="0">
                <a:solidFill>
                  <a:srgbClr val="000000"/>
                </a:solidFill>
                <a:latin typeface="Menlo"/>
              </a:rPr>
              <a:t>	</a:t>
            </a:r>
            <a:r>
              <a:rPr lang="en-US" sz="1100" dirty="0">
                <a:solidFill>
                  <a:srgbClr val="7F0055"/>
                </a:solidFill>
                <a:latin typeface="Menlo"/>
              </a:rPr>
              <a:t>public</a:t>
            </a:r>
            <a:r>
              <a:rPr lang="en-US" sz="1100" dirty="0">
                <a:solidFill>
                  <a:srgbClr val="000000"/>
                </a:solidFill>
                <a:latin typeface="Menlo"/>
              </a:rPr>
              <a:t> </a:t>
            </a:r>
            <a:r>
              <a:rPr lang="en-US" sz="1100" dirty="0">
                <a:solidFill>
                  <a:srgbClr val="7F0055"/>
                </a:solidFill>
                <a:latin typeface="Menlo"/>
              </a:rPr>
              <a:t>static</a:t>
            </a:r>
            <a:r>
              <a:rPr lang="en-US" sz="1100" dirty="0">
                <a:solidFill>
                  <a:srgbClr val="000000"/>
                </a:solidFill>
                <a:latin typeface="Menlo"/>
              </a:rPr>
              <a:t> </a:t>
            </a:r>
            <a:r>
              <a:rPr lang="en-US" sz="1100" dirty="0">
                <a:solidFill>
                  <a:srgbClr val="7F0055"/>
                </a:solidFill>
                <a:latin typeface="Menlo"/>
              </a:rPr>
              <a:t>void</a:t>
            </a:r>
            <a:r>
              <a:rPr lang="en-US" sz="1100" dirty="0">
                <a:solidFill>
                  <a:srgbClr val="000000"/>
                </a:solidFill>
                <a:latin typeface="Menlo"/>
              </a:rPr>
              <a:t> main(String[] </a:t>
            </a:r>
            <a:r>
              <a:rPr lang="en-US" sz="1100" dirty="0">
                <a:solidFill>
                  <a:srgbClr val="6A3E3E"/>
                </a:solidFill>
                <a:latin typeface="Menlo"/>
              </a:rPr>
              <a:t>args</a:t>
            </a:r>
            <a:r>
              <a:rPr lang="en-US" sz="1100" dirty="0">
                <a:solidFill>
                  <a:srgbClr val="000000"/>
                </a:solidFill>
                <a:latin typeface="Menlo"/>
              </a:rPr>
              <a:t>) {</a:t>
            </a:r>
          </a:p>
          <a:p>
            <a:r>
              <a:rPr lang="en-US" sz="1100" dirty="0">
                <a:solidFill>
                  <a:srgbClr val="000000"/>
                </a:solidFill>
                <a:latin typeface="Menlo"/>
              </a:rPr>
              <a:t>		System.</a:t>
            </a:r>
            <a:r>
              <a:rPr lang="en-US" sz="1100" i="1" dirty="0">
                <a:solidFill>
                  <a:srgbClr val="0000C0"/>
                </a:solidFill>
                <a:latin typeface="Menlo"/>
              </a:rPr>
              <a:t>out</a:t>
            </a:r>
            <a:r>
              <a:rPr lang="en-US" sz="1100" i="1" dirty="0">
                <a:solidFill>
                  <a:srgbClr val="000000"/>
                </a:solidFill>
                <a:latin typeface="Menlo"/>
              </a:rPr>
              <a:t>.println(</a:t>
            </a:r>
            <a:r>
              <a:rPr lang="en-US" sz="1100" i="1" dirty="0">
                <a:solidFill>
                  <a:srgbClr val="2A00FF"/>
                </a:solidFill>
                <a:latin typeface="Menlo"/>
              </a:rPr>
              <a:t>"Hello World"</a:t>
            </a:r>
            <a:r>
              <a:rPr lang="en-US" sz="1100" i="1" dirty="0">
                <a:solidFill>
                  <a:srgbClr val="000000"/>
                </a:solidFill>
                <a:latin typeface="Menlo"/>
              </a:rPr>
              <a:t>);</a:t>
            </a:r>
          </a:p>
          <a:p>
            <a:r>
              <a:rPr lang="en-US" sz="1100" dirty="0">
                <a:solidFill>
                  <a:srgbClr val="000000"/>
                </a:solidFill>
                <a:latin typeface="Menlo"/>
              </a:rPr>
              <a:t>	}</a:t>
            </a:r>
            <a:endParaRPr lang="en-US" sz="1100" dirty="0">
              <a:latin typeface="Menlo"/>
            </a:endParaRPr>
          </a:p>
          <a:p>
            <a:r>
              <a:rPr lang="en-US" sz="1100" dirty="0">
                <a:solidFill>
                  <a:srgbClr val="000000"/>
                </a:solidFill>
                <a:latin typeface="Menlo"/>
              </a:rPr>
              <a:t>}</a:t>
            </a:r>
            <a:endParaRPr lang="en-US" sz="1100" dirty="0"/>
          </a:p>
        </p:txBody>
      </p:sp>
      <p:sp>
        <p:nvSpPr>
          <p:cNvPr id="15" name="Rectangle 14"/>
          <p:cNvSpPr/>
          <p:nvPr/>
        </p:nvSpPr>
        <p:spPr>
          <a:xfrm>
            <a:off x="1507630" y="3872571"/>
            <a:ext cx="1176954" cy="539047"/>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Compiler</a:t>
            </a:r>
          </a:p>
        </p:txBody>
      </p:sp>
      <p:sp>
        <p:nvSpPr>
          <p:cNvPr id="18" name="Rectangle 17"/>
          <p:cNvSpPr/>
          <p:nvPr/>
        </p:nvSpPr>
        <p:spPr>
          <a:xfrm>
            <a:off x="5258870" y="1730965"/>
            <a:ext cx="2177572" cy="730911"/>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Java</a:t>
            </a:r>
            <a:r>
              <a:rPr lang="zh-CN" altLang="en-US" dirty="0">
                <a:latin typeface="Times New Roman"/>
                <a:cs typeface="Times New Roman"/>
              </a:rPr>
              <a:t> </a:t>
            </a:r>
            <a:r>
              <a:rPr lang="en-US" altLang="zh-CN" dirty="0">
                <a:latin typeface="Times New Roman"/>
                <a:cs typeface="Times New Roman"/>
              </a:rPr>
              <a:t>Virtual</a:t>
            </a:r>
            <a:r>
              <a:rPr lang="zh-CN" altLang="en-US" dirty="0">
                <a:latin typeface="Times New Roman"/>
                <a:cs typeface="Times New Roman"/>
              </a:rPr>
              <a:t> </a:t>
            </a:r>
            <a:r>
              <a:rPr lang="en-US" altLang="zh-CN" dirty="0">
                <a:latin typeface="Times New Roman"/>
                <a:cs typeface="Times New Roman"/>
              </a:rPr>
              <a:t>Machine</a:t>
            </a:r>
            <a:endParaRPr lang="en-US" dirty="0">
              <a:latin typeface="Times New Roman"/>
              <a:cs typeface="Times New Roman"/>
            </a:endParaRPr>
          </a:p>
        </p:txBody>
      </p:sp>
      <p:sp>
        <p:nvSpPr>
          <p:cNvPr id="23" name="TextBox 22"/>
          <p:cNvSpPr txBox="1"/>
          <p:nvPr/>
        </p:nvSpPr>
        <p:spPr>
          <a:xfrm>
            <a:off x="288167" y="1364322"/>
            <a:ext cx="3782437" cy="369332"/>
          </a:xfrm>
          <a:prstGeom prst="rect">
            <a:avLst/>
          </a:prstGeom>
          <a:noFill/>
        </p:spPr>
        <p:txBody>
          <a:bodyPr wrap="square" rtlCol="0">
            <a:spAutoFit/>
          </a:bodyPr>
          <a:lstStyle/>
          <a:p>
            <a:r>
              <a:rPr lang="en-US" altLang="zh-CN" dirty="0"/>
              <a:t>1.</a:t>
            </a:r>
            <a:r>
              <a:rPr lang="zh-CN" altLang="en-US" dirty="0"/>
              <a:t> </a:t>
            </a:r>
            <a:r>
              <a:rPr lang="en-US" dirty="0"/>
              <a:t>Write</a:t>
            </a:r>
            <a:r>
              <a:rPr lang="zh-CN" altLang="en-US" dirty="0"/>
              <a:t> </a:t>
            </a:r>
            <a:r>
              <a:rPr lang="en-US" altLang="zh-CN" dirty="0"/>
              <a:t>source</a:t>
            </a:r>
            <a:r>
              <a:rPr lang="zh-CN" altLang="en-US" dirty="0"/>
              <a:t> </a:t>
            </a:r>
            <a:r>
              <a:rPr lang="en-US" altLang="zh-CN" dirty="0"/>
              <a:t>code</a:t>
            </a:r>
            <a:r>
              <a:rPr lang="zh-CN" altLang="en-US" dirty="0"/>
              <a:t> </a:t>
            </a:r>
            <a:r>
              <a:rPr lang="en-US" altLang="zh-CN" dirty="0"/>
              <a:t>-</a:t>
            </a:r>
            <a:r>
              <a:rPr lang="zh-CN" altLang="en-US" dirty="0"/>
              <a:t> </a:t>
            </a:r>
            <a:r>
              <a:rPr lang="en-US" altLang="zh-CN" dirty="0"/>
              <a:t>HelloWorld.java</a:t>
            </a:r>
            <a:endParaRPr lang="en-US" dirty="0"/>
          </a:p>
        </p:txBody>
      </p:sp>
      <p:cxnSp>
        <p:nvCxnSpPr>
          <p:cNvPr id="26" name="Straight Arrow Connector 25"/>
          <p:cNvCxnSpPr/>
          <p:nvPr/>
        </p:nvCxnSpPr>
        <p:spPr>
          <a:xfrm>
            <a:off x="2147229" y="2911595"/>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5616696" y="3180115"/>
            <a:ext cx="1489182" cy="913639"/>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r>
              <a:rPr lang="en-US" altLang="zh-CN" dirty="0"/>
              <a:t>ative</a:t>
            </a:r>
            <a:r>
              <a:rPr lang="zh-CN" altLang="en-US" dirty="0"/>
              <a:t> </a:t>
            </a:r>
            <a:r>
              <a:rPr lang="en-US" altLang="zh-CN" dirty="0"/>
              <a:t>Machine</a:t>
            </a:r>
            <a:r>
              <a:rPr lang="zh-CN" altLang="en-US" dirty="0"/>
              <a:t> </a:t>
            </a:r>
            <a:r>
              <a:rPr lang="en-US" altLang="zh-CN" dirty="0"/>
              <a:t>Code</a:t>
            </a:r>
            <a:endParaRPr lang="en-US" dirty="0"/>
          </a:p>
        </p:txBody>
      </p:sp>
      <p:cxnSp>
        <p:nvCxnSpPr>
          <p:cNvPr id="29" name="Straight Arrow Connector 28"/>
          <p:cNvCxnSpPr/>
          <p:nvPr/>
        </p:nvCxnSpPr>
        <p:spPr>
          <a:xfrm>
            <a:off x="2028448" y="4509010"/>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82581" y="3389767"/>
            <a:ext cx="4613915" cy="369332"/>
          </a:xfrm>
          <a:prstGeom prst="rect">
            <a:avLst/>
          </a:prstGeom>
          <a:noFill/>
        </p:spPr>
        <p:txBody>
          <a:bodyPr wrap="square" rtlCol="0">
            <a:spAutoFit/>
          </a:bodyPr>
          <a:lstStyle/>
          <a:p>
            <a:r>
              <a:rPr lang="en-US" altLang="zh-CN" dirty="0"/>
              <a:t>2.</a:t>
            </a:r>
            <a:r>
              <a:rPr lang="zh-CN" altLang="en-US" dirty="0"/>
              <a:t> </a:t>
            </a:r>
            <a:r>
              <a:rPr lang="en-US" dirty="0"/>
              <a:t>Compile</a:t>
            </a:r>
            <a:r>
              <a:rPr lang="zh-CN" altLang="en-US" dirty="0"/>
              <a:t> </a:t>
            </a:r>
            <a:r>
              <a:rPr lang="en-US" altLang="zh-CN" dirty="0"/>
              <a:t>source</a:t>
            </a:r>
            <a:r>
              <a:rPr lang="zh-CN" altLang="en-US" dirty="0"/>
              <a:t> </a:t>
            </a:r>
            <a:r>
              <a:rPr lang="en-US" altLang="zh-CN" dirty="0"/>
              <a:t>code</a:t>
            </a:r>
            <a:r>
              <a:rPr lang="zh-CN" altLang="en-US" dirty="0"/>
              <a:t> </a:t>
            </a:r>
            <a:r>
              <a:rPr lang="en-US" altLang="zh-CN" dirty="0"/>
              <a:t>-</a:t>
            </a:r>
            <a:r>
              <a:rPr lang="zh-CN" altLang="en-US" dirty="0"/>
              <a:t> </a:t>
            </a:r>
            <a:r>
              <a:rPr lang="en-US" altLang="zh-CN" dirty="0"/>
              <a:t>javac</a:t>
            </a:r>
            <a:r>
              <a:rPr lang="zh-CN" altLang="en-US" dirty="0"/>
              <a:t> </a:t>
            </a:r>
            <a:r>
              <a:rPr lang="en-US" altLang="zh-CN" dirty="0"/>
              <a:t>HelloWorld.java</a:t>
            </a:r>
          </a:p>
        </p:txBody>
      </p:sp>
      <p:sp>
        <p:nvSpPr>
          <p:cNvPr id="35" name="Rectangle 34"/>
          <p:cNvSpPr/>
          <p:nvPr/>
        </p:nvSpPr>
        <p:spPr>
          <a:xfrm>
            <a:off x="5175014" y="4737147"/>
            <a:ext cx="2002230" cy="516396"/>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Operating</a:t>
            </a:r>
            <a:r>
              <a:rPr lang="zh-CN" altLang="en-US" dirty="0">
                <a:latin typeface="Times New Roman"/>
                <a:cs typeface="Times New Roman"/>
              </a:rPr>
              <a:t> </a:t>
            </a:r>
            <a:r>
              <a:rPr lang="en-US" altLang="zh-CN" dirty="0">
                <a:latin typeface="Times New Roman"/>
                <a:cs typeface="Times New Roman"/>
              </a:rPr>
              <a:t>Systems</a:t>
            </a:r>
            <a:endParaRPr lang="en-US" dirty="0">
              <a:latin typeface="Times New Roman"/>
              <a:cs typeface="Times New Roman"/>
            </a:endParaRPr>
          </a:p>
        </p:txBody>
      </p:sp>
      <p:sp>
        <p:nvSpPr>
          <p:cNvPr id="36" name="Rectangle 35"/>
          <p:cNvSpPr/>
          <p:nvPr/>
        </p:nvSpPr>
        <p:spPr>
          <a:xfrm>
            <a:off x="5175014" y="5245440"/>
            <a:ext cx="2002230" cy="414483"/>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H</a:t>
            </a:r>
            <a:r>
              <a:rPr lang="en-US" altLang="zh-CN" dirty="0">
                <a:latin typeface="Times New Roman"/>
                <a:cs typeface="Times New Roman"/>
              </a:rPr>
              <a:t>ardware</a:t>
            </a:r>
            <a:endParaRPr lang="en-US" dirty="0">
              <a:latin typeface="Times New Roman"/>
              <a:cs typeface="Times New Roman"/>
            </a:endParaRPr>
          </a:p>
        </p:txBody>
      </p:sp>
      <p:sp>
        <p:nvSpPr>
          <p:cNvPr id="37" name="TextBox 36"/>
          <p:cNvSpPr txBox="1"/>
          <p:nvPr/>
        </p:nvSpPr>
        <p:spPr>
          <a:xfrm>
            <a:off x="447723" y="5947800"/>
            <a:ext cx="3486539" cy="369332"/>
          </a:xfrm>
          <a:prstGeom prst="rect">
            <a:avLst/>
          </a:prstGeom>
          <a:noFill/>
        </p:spPr>
        <p:txBody>
          <a:bodyPr wrap="none" rtlCol="0">
            <a:spAutoFit/>
          </a:bodyPr>
          <a:lstStyle/>
          <a:p>
            <a:r>
              <a:rPr lang="en-US" dirty="0"/>
              <a:t>Obtain</a:t>
            </a:r>
            <a:r>
              <a:rPr lang="zh-CN" altLang="en-US" dirty="0"/>
              <a:t> </a:t>
            </a:r>
            <a:r>
              <a:rPr lang="en-US" altLang="zh-CN" dirty="0"/>
              <a:t>bytecode</a:t>
            </a:r>
            <a:r>
              <a:rPr lang="zh-CN" altLang="en-US" dirty="0"/>
              <a:t> </a:t>
            </a:r>
            <a:r>
              <a:rPr lang="en-US" altLang="zh-CN" dirty="0"/>
              <a:t>-</a:t>
            </a:r>
            <a:r>
              <a:rPr lang="zh-CN" altLang="en-US" dirty="0"/>
              <a:t> </a:t>
            </a:r>
            <a:r>
              <a:rPr lang="en-US" altLang="zh-CN" dirty="0"/>
              <a:t>HelloWorld.class</a:t>
            </a:r>
            <a:endParaRPr lang="en-US" dirty="0"/>
          </a:p>
        </p:txBody>
      </p:sp>
      <p:sp>
        <p:nvSpPr>
          <p:cNvPr id="42" name="Freeform 41"/>
          <p:cNvSpPr/>
          <p:nvPr/>
        </p:nvSpPr>
        <p:spPr>
          <a:xfrm>
            <a:off x="3855881" y="2046561"/>
            <a:ext cx="1306612" cy="4038283"/>
          </a:xfrm>
          <a:custGeom>
            <a:avLst/>
            <a:gdLst>
              <a:gd name="connsiteX0" fmla="*/ 0 w 1306612"/>
              <a:gd name="connsiteY0" fmla="*/ 4038283 h 4038283"/>
              <a:gd name="connsiteX1" fmla="*/ 840617 w 1306612"/>
              <a:gd name="connsiteY1" fmla="*/ 2996735 h 4038283"/>
              <a:gd name="connsiteX2" fmla="*/ 840617 w 1306612"/>
              <a:gd name="connsiteY2" fmla="*/ 0 h 4038283"/>
              <a:gd name="connsiteX3" fmla="*/ 1306612 w 1306612"/>
              <a:gd name="connsiteY3" fmla="*/ 0 h 4038283"/>
            </a:gdLst>
            <a:ahLst/>
            <a:cxnLst>
              <a:cxn ang="0">
                <a:pos x="connsiteX0" y="connsiteY0"/>
              </a:cxn>
              <a:cxn ang="0">
                <a:pos x="connsiteX1" y="connsiteY1"/>
              </a:cxn>
              <a:cxn ang="0">
                <a:pos x="connsiteX2" y="connsiteY2"/>
              </a:cxn>
              <a:cxn ang="0">
                <a:pos x="connsiteX3" y="connsiteY3"/>
              </a:cxn>
            </a:cxnLst>
            <a:rect l="l" t="t" r="r" b="b"/>
            <a:pathLst>
              <a:path w="1306612" h="4038283">
                <a:moveTo>
                  <a:pt x="0" y="4038283"/>
                </a:moveTo>
                <a:lnTo>
                  <a:pt x="840617" y="2996735"/>
                </a:lnTo>
                <a:lnTo>
                  <a:pt x="840617" y="0"/>
                </a:lnTo>
                <a:lnTo>
                  <a:pt x="1306612" y="0"/>
                </a:lnTo>
              </a:path>
            </a:pathLst>
          </a:custGeom>
          <a:ln w="190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4823227" y="1185623"/>
            <a:ext cx="3389879" cy="369332"/>
          </a:xfrm>
          <a:prstGeom prst="rect">
            <a:avLst/>
          </a:prstGeom>
          <a:noFill/>
        </p:spPr>
        <p:txBody>
          <a:bodyPr wrap="square" rtlCol="0">
            <a:spAutoFit/>
          </a:bodyPr>
          <a:lstStyle/>
          <a:p>
            <a:r>
              <a:rPr lang="en-US" altLang="zh-CN" dirty="0"/>
              <a:t>2.</a:t>
            </a:r>
            <a:r>
              <a:rPr lang="zh-CN" altLang="en-US" dirty="0"/>
              <a:t> </a:t>
            </a:r>
            <a:r>
              <a:rPr lang="en-US" dirty="0"/>
              <a:t>Run</a:t>
            </a:r>
            <a:r>
              <a:rPr lang="zh-CN" altLang="en-US" dirty="0"/>
              <a:t> </a:t>
            </a:r>
            <a:r>
              <a:rPr lang="en-US" altLang="zh-CN" dirty="0"/>
              <a:t>in</a:t>
            </a:r>
            <a:r>
              <a:rPr lang="zh-CN" altLang="en-US" dirty="0"/>
              <a:t> </a:t>
            </a:r>
            <a:r>
              <a:rPr lang="en-US" altLang="zh-CN" dirty="0"/>
              <a:t>JVM</a:t>
            </a:r>
            <a:r>
              <a:rPr lang="zh-CN" altLang="en-US" dirty="0"/>
              <a:t> </a:t>
            </a:r>
            <a:r>
              <a:rPr lang="en-US" altLang="zh-CN" dirty="0"/>
              <a:t>-</a:t>
            </a:r>
            <a:r>
              <a:rPr lang="zh-CN" altLang="en-US" dirty="0"/>
              <a:t> </a:t>
            </a:r>
            <a:r>
              <a:rPr lang="en-US" altLang="zh-CN" dirty="0"/>
              <a:t>java</a:t>
            </a:r>
            <a:r>
              <a:rPr lang="zh-CN" altLang="en-US" dirty="0"/>
              <a:t> </a:t>
            </a:r>
            <a:r>
              <a:rPr lang="en-US" altLang="zh-CN" dirty="0"/>
              <a:t>HelloWorld</a:t>
            </a:r>
          </a:p>
        </p:txBody>
      </p:sp>
      <p:sp>
        <p:nvSpPr>
          <p:cNvPr id="44" name="Oval 43"/>
          <p:cNvSpPr/>
          <p:nvPr/>
        </p:nvSpPr>
        <p:spPr>
          <a:xfrm>
            <a:off x="1288338" y="5095201"/>
            <a:ext cx="1572091" cy="831411"/>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Java</a:t>
            </a:r>
            <a:r>
              <a:rPr lang="zh-CN" altLang="en-US" dirty="0"/>
              <a:t> </a:t>
            </a:r>
            <a:r>
              <a:rPr lang="en-US" altLang="zh-CN" dirty="0"/>
              <a:t>Bytecode</a:t>
            </a:r>
            <a:endParaRPr lang="en-US" dirty="0"/>
          </a:p>
        </p:txBody>
      </p:sp>
      <p:cxnSp>
        <p:nvCxnSpPr>
          <p:cNvPr id="45" name="Straight Arrow Connector 44"/>
          <p:cNvCxnSpPr/>
          <p:nvPr/>
        </p:nvCxnSpPr>
        <p:spPr>
          <a:xfrm>
            <a:off x="6426797" y="2572733"/>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7882535" y="1863863"/>
            <a:ext cx="1148002" cy="411752"/>
          </a:xfrm>
          <a:prstGeom prst="rect">
            <a:avLst/>
          </a:prstGeom>
          <a:solidFill>
            <a:schemeClr val="bg1">
              <a:lumMod val="85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J</a:t>
            </a:r>
            <a:r>
              <a:rPr lang="en-US" altLang="zh-CN" dirty="0">
                <a:latin typeface="Times New Roman"/>
                <a:cs typeface="Times New Roman"/>
              </a:rPr>
              <a:t>ava</a:t>
            </a:r>
            <a:r>
              <a:rPr lang="zh-CN" altLang="en-US" dirty="0">
                <a:latin typeface="Times New Roman"/>
                <a:cs typeface="Times New Roman"/>
              </a:rPr>
              <a:t> </a:t>
            </a:r>
            <a:r>
              <a:rPr lang="en-US" altLang="zh-CN" dirty="0">
                <a:latin typeface="Times New Roman"/>
                <a:cs typeface="Times New Roman"/>
              </a:rPr>
              <a:t>API</a:t>
            </a:r>
            <a:endParaRPr lang="en-US" dirty="0">
              <a:latin typeface="Times New Roman"/>
              <a:cs typeface="Times New Roman"/>
            </a:endParaRPr>
          </a:p>
        </p:txBody>
      </p:sp>
      <p:cxnSp>
        <p:nvCxnSpPr>
          <p:cNvPr id="47" name="Straight Arrow Connector 46"/>
          <p:cNvCxnSpPr/>
          <p:nvPr/>
        </p:nvCxnSpPr>
        <p:spPr>
          <a:xfrm flipH="1">
            <a:off x="7535328" y="2074436"/>
            <a:ext cx="319798" cy="0"/>
          </a:xfrm>
          <a:prstGeom prst="straightConnector1">
            <a:avLst/>
          </a:prstGeom>
          <a:ln w="190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6439209" y="4164308"/>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52" name="Picture 51" descr="arm.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366" y="6226412"/>
            <a:ext cx="540785" cy="528873"/>
          </a:xfrm>
          <a:prstGeom prst="rect">
            <a:avLst/>
          </a:prstGeom>
        </p:spPr>
      </p:pic>
      <p:pic>
        <p:nvPicPr>
          <p:cNvPr id="53" name="Picture 52" descr="android.png"/>
          <p:cNvPicPr>
            <a:picLocks noChangeAspect="1"/>
          </p:cNvPicPr>
          <p:nvPr/>
        </p:nvPicPr>
        <p:blipFill rotWithShape="1">
          <a:blip r:embed="rId3">
            <a:extLst>
              <a:ext uri="{28A0092B-C50C-407E-A947-70E740481C1C}">
                <a14:useLocalDpi xmlns:a14="http://schemas.microsoft.com/office/drawing/2010/main" val="0"/>
              </a:ext>
            </a:extLst>
          </a:blip>
          <a:srcRect l="24819" t="6381" r="26018" b="3265"/>
          <a:stretch/>
        </p:blipFill>
        <p:spPr>
          <a:xfrm>
            <a:off x="5945326" y="5792616"/>
            <a:ext cx="387309" cy="398612"/>
          </a:xfrm>
          <a:prstGeom prst="rect">
            <a:avLst/>
          </a:prstGeom>
        </p:spPr>
      </p:pic>
      <p:pic>
        <p:nvPicPr>
          <p:cNvPr id="55" name="Picture 54" descr="AMD.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951" y="6261086"/>
            <a:ext cx="615857" cy="459524"/>
          </a:xfrm>
          <a:prstGeom prst="rect">
            <a:avLst/>
          </a:prstGeom>
        </p:spPr>
      </p:pic>
      <p:pic>
        <p:nvPicPr>
          <p:cNvPr id="56" name="Picture 55" descr="intel.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0877" y="6254183"/>
            <a:ext cx="473330" cy="473330"/>
          </a:xfrm>
          <a:prstGeom prst="rect">
            <a:avLst/>
          </a:prstGeom>
        </p:spPr>
      </p:pic>
      <p:pic>
        <p:nvPicPr>
          <p:cNvPr id="57" name="Picture 56" descr="mac.jpeg"/>
          <p:cNvPicPr>
            <a:picLocks noChangeAspect="1"/>
          </p:cNvPicPr>
          <p:nvPr/>
        </p:nvPicPr>
        <p:blipFill rotWithShape="1">
          <a:blip r:embed="rId6">
            <a:extLst>
              <a:ext uri="{28A0092B-C50C-407E-A947-70E740481C1C}">
                <a14:useLocalDpi xmlns:a14="http://schemas.microsoft.com/office/drawing/2010/main" val="0"/>
              </a:ext>
            </a:extLst>
          </a:blip>
          <a:srcRect l="12043" r="18702"/>
          <a:stretch/>
        </p:blipFill>
        <p:spPr>
          <a:xfrm>
            <a:off x="7453165" y="5782778"/>
            <a:ext cx="371616" cy="418289"/>
          </a:xfrm>
          <a:prstGeom prst="rect">
            <a:avLst/>
          </a:prstGeom>
        </p:spPr>
      </p:pic>
      <p:pic>
        <p:nvPicPr>
          <p:cNvPr id="58" name="Picture 57" descr="linux.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3138" y="5799617"/>
            <a:ext cx="624992" cy="384611"/>
          </a:xfrm>
          <a:prstGeom prst="rect">
            <a:avLst/>
          </a:prstGeom>
        </p:spPr>
      </p:pic>
      <p:pic>
        <p:nvPicPr>
          <p:cNvPr id="60" name="Picture 59" descr="windows.png"/>
          <p:cNvPicPr>
            <a:picLocks noChangeAspect="1"/>
          </p:cNvPicPr>
          <p:nvPr/>
        </p:nvPicPr>
        <p:blipFill rotWithShape="1">
          <a:blip r:embed="rId8">
            <a:extLst>
              <a:ext uri="{28A0092B-C50C-407E-A947-70E740481C1C}">
                <a14:useLocalDpi xmlns:a14="http://schemas.microsoft.com/office/drawing/2010/main" val="0"/>
              </a:ext>
            </a:extLst>
          </a:blip>
          <a:srcRect t="38039" b="32299"/>
          <a:stretch/>
        </p:blipFill>
        <p:spPr>
          <a:xfrm>
            <a:off x="6523423" y="5883203"/>
            <a:ext cx="733055" cy="217438"/>
          </a:xfrm>
          <a:prstGeom prst="rect">
            <a:avLst/>
          </a:prstGeom>
        </p:spPr>
      </p:pic>
      <p:pic>
        <p:nvPicPr>
          <p:cNvPr id="61" name="Picture 60" descr="apple-chips.jpeg"/>
          <p:cNvPicPr>
            <a:picLocks noChangeAspect="1"/>
          </p:cNvPicPr>
          <p:nvPr/>
        </p:nvPicPr>
        <p:blipFill rotWithShape="1">
          <a:blip r:embed="rId9">
            <a:extLst>
              <a:ext uri="{28A0092B-C50C-407E-A947-70E740481C1C}">
                <a14:useLocalDpi xmlns:a14="http://schemas.microsoft.com/office/drawing/2010/main" val="0"/>
              </a:ext>
            </a:extLst>
          </a:blip>
          <a:srcRect l="30692" t="12794" r="30892" b="31270"/>
          <a:stretch/>
        </p:blipFill>
        <p:spPr>
          <a:xfrm>
            <a:off x="7444557" y="6311990"/>
            <a:ext cx="380224" cy="357717"/>
          </a:xfrm>
          <a:prstGeom prst="rect">
            <a:avLst/>
          </a:prstGeom>
        </p:spPr>
      </p:pic>
      <p:pic>
        <p:nvPicPr>
          <p:cNvPr id="64" name="Picture 63" descr="Screen Shot 2018-08-10 at 6.39.05 PM.png"/>
          <p:cNvPicPr>
            <a:picLocks noChangeAspect="1"/>
          </p:cNvPicPr>
          <p:nvPr/>
        </p:nvPicPr>
        <p:blipFill rotWithShape="1">
          <a:blip r:embed="rId10">
            <a:extLst>
              <a:ext uri="{28A0092B-C50C-407E-A947-70E740481C1C}">
                <a14:useLocalDpi xmlns:a14="http://schemas.microsoft.com/office/drawing/2010/main" val="0"/>
              </a:ext>
            </a:extLst>
          </a:blip>
          <a:srcRect t="9746"/>
          <a:stretch/>
        </p:blipFill>
        <p:spPr>
          <a:xfrm>
            <a:off x="7243473" y="4962066"/>
            <a:ext cx="1842772" cy="382081"/>
          </a:xfrm>
          <a:prstGeom prst="rect">
            <a:avLst/>
          </a:prstGeom>
        </p:spPr>
      </p:pic>
    </p:spTree>
    <p:extLst>
      <p:ext uri="{BB962C8B-B14F-4D97-AF65-F5344CB8AC3E}">
        <p14:creationId xmlns:p14="http://schemas.microsoft.com/office/powerpoint/2010/main" val="240169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is</a:t>
            </a:r>
            <a:r>
              <a:rPr lang="zh-CN" altLang="en-US" dirty="0"/>
              <a:t> </a:t>
            </a:r>
            <a:r>
              <a:rPr lang="en-US" altLang="zh-CN" dirty="0"/>
              <a:t>a</a:t>
            </a:r>
            <a:r>
              <a:rPr lang="zh-CN" altLang="en-US" dirty="0"/>
              <a:t> </a:t>
            </a:r>
            <a:r>
              <a:rPr lang="en-US" dirty="0"/>
              <a:t>P</a:t>
            </a:r>
            <a:r>
              <a:rPr lang="en-US" altLang="zh-CN" dirty="0"/>
              <a:t>latform</a:t>
            </a:r>
            <a:endParaRPr lang="en-US" dirty="0"/>
          </a:p>
        </p:txBody>
      </p:sp>
      <p:sp>
        <p:nvSpPr>
          <p:cNvPr id="4" name="Rectangle 3"/>
          <p:cNvSpPr/>
          <p:nvPr/>
        </p:nvSpPr>
        <p:spPr>
          <a:xfrm>
            <a:off x="457200" y="1416478"/>
            <a:ext cx="8334343" cy="5307838"/>
          </a:xfrm>
          <a:prstGeom prst="rect">
            <a:avLst/>
          </a:prstGeom>
          <a:solidFill>
            <a:schemeClr val="accent5">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b="1" dirty="0">
                <a:latin typeface="Times New Roman"/>
                <a:cs typeface="Times New Roman"/>
              </a:rPr>
              <a:t>Java</a:t>
            </a:r>
            <a:r>
              <a:rPr lang="zh-CN" altLang="en-US" b="1" dirty="0">
                <a:latin typeface="Times New Roman"/>
                <a:cs typeface="Times New Roman"/>
              </a:rPr>
              <a:t> </a:t>
            </a:r>
            <a:r>
              <a:rPr lang="en-US" altLang="zh-CN" b="1" dirty="0">
                <a:latin typeface="Times New Roman"/>
                <a:cs typeface="Times New Roman"/>
              </a:rPr>
              <a:t>Development</a:t>
            </a:r>
            <a:r>
              <a:rPr lang="zh-CN" altLang="en-US" b="1" dirty="0">
                <a:latin typeface="Times New Roman"/>
                <a:cs typeface="Times New Roman"/>
              </a:rPr>
              <a:t> </a:t>
            </a:r>
            <a:r>
              <a:rPr lang="en-US" altLang="zh-CN" b="1" dirty="0">
                <a:latin typeface="Times New Roman"/>
                <a:cs typeface="Times New Roman"/>
              </a:rPr>
              <a:t>Kit</a:t>
            </a:r>
            <a:r>
              <a:rPr lang="zh-CN" altLang="en-US" b="1" dirty="0">
                <a:latin typeface="Times New Roman"/>
                <a:cs typeface="Times New Roman"/>
              </a:rPr>
              <a:t> </a:t>
            </a:r>
            <a:r>
              <a:rPr lang="en-US" altLang="zh-CN" b="1" dirty="0">
                <a:latin typeface="Times New Roman"/>
                <a:cs typeface="Times New Roman"/>
              </a:rPr>
              <a:t>(JDK)</a:t>
            </a:r>
            <a:endParaRPr lang="en-US" b="1" dirty="0">
              <a:latin typeface="Times New Roman"/>
              <a:cs typeface="Times New Roman"/>
            </a:endParaRPr>
          </a:p>
        </p:txBody>
      </p:sp>
      <p:sp>
        <p:nvSpPr>
          <p:cNvPr id="5" name="Rectangle 4"/>
          <p:cNvSpPr/>
          <p:nvPr/>
        </p:nvSpPr>
        <p:spPr>
          <a:xfrm>
            <a:off x="1267484" y="1795754"/>
            <a:ext cx="1159267" cy="539047"/>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Compiler</a:t>
            </a:r>
          </a:p>
        </p:txBody>
      </p:sp>
      <p:sp>
        <p:nvSpPr>
          <p:cNvPr id="6" name="Rectangle 5"/>
          <p:cNvSpPr/>
          <p:nvPr/>
        </p:nvSpPr>
        <p:spPr>
          <a:xfrm>
            <a:off x="670256" y="2539800"/>
            <a:ext cx="7846368" cy="4184515"/>
          </a:xfrm>
          <a:prstGeom prst="rect">
            <a:avLst/>
          </a:prstGeom>
          <a:solidFill>
            <a:schemeClr val="accent6">
              <a:lumMod val="40000"/>
              <a:lumOff val="6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b="1" dirty="0">
                <a:latin typeface="Times New Roman"/>
                <a:cs typeface="Times New Roman"/>
              </a:rPr>
              <a:t>Java</a:t>
            </a:r>
            <a:r>
              <a:rPr lang="zh-CN" altLang="en-US" b="1" dirty="0">
                <a:latin typeface="Times New Roman"/>
                <a:cs typeface="Times New Roman"/>
              </a:rPr>
              <a:t> </a:t>
            </a:r>
            <a:r>
              <a:rPr lang="en-US" altLang="zh-CN" b="1" dirty="0">
                <a:latin typeface="Times New Roman"/>
                <a:cs typeface="Times New Roman"/>
              </a:rPr>
              <a:t>Runtime</a:t>
            </a:r>
            <a:r>
              <a:rPr lang="zh-CN" altLang="en-US" b="1" dirty="0">
                <a:latin typeface="Times New Roman"/>
                <a:cs typeface="Times New Roman"/>
              </a:rPr>
              <a:t> </a:t>
            </a:r>
            <a:r>
              <a:rPr lang="en-US" altLang="zh-CN" b="1" dirty="0">
                <a:latin typeface="Times New Roman"/>
                <a:cs typeface="Times New Roman"/>
              </a:rPr>
              <a:t>Environment</a:t>
            </a:r>
            <a:r>
              <a:rPr lang="zh-CN" altLang="en-US" b="1" dirty="0">
                <a:latin typeface="Times New Roman"/>
                <a:cs typeface="Times New Roman"/>
              </a:rPr>
              <a:t> </a:t>
            </a:r>
            <a:r>
              <a:rPr lang="en-US" altLang="zh-CN" b="1" dirty="0">
                <a:latin typeface="Times New Roman"/>
                <a:cs typeface="Times New Roman"/>
              </a:rPr>
              <a:t>(JRE)</a:t>
            </a:r>
            <a:endParaRPr lang="en-US" b="1" dirty="0">
              <a:latin typeface="Times New Roman"/>
              <a:cs typeface="Times New Roman"/>
            </a:endParaRPr>
          </a:p>
        </p:txBody>
      </p:sp>
      <p:sp>
        <p:nvSpPr>
          <p:cNvPr id="7" name="Rectangle 6"/>
          <p:cNvSpPr/>
          <p:nvPr/>
        </p:nvSpPr>
        <p:spPr>
          <a:xfrm>
            <a:off x="5760436" y="1861224"/>
            <a:ext cx="2756188" cy="539047"/>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O</a:t>
            </a:r>
            <a:r>
              <a:rPr lang="en-US" altLang="zh-CN" dirty="0">
                <a:latin typeface="Times New Roman"/>
                <a:cs typeface="Times New Roman"/>
              </a:rPr>
              <a:t>ther</a:t>
            </a:r>
            <a:r>
              <a:rPr lang="zh-CN" altLang="en-US" dirty="0">
                <a:latin typeface="Times New Roman"/>
                <a:cs typeface="Times New Roman"/>
              </a:rPr>
              <a:t> </a:t>
            </a:r>
            <a:r>
              <a:rPr lang="en-US" altLang="zh-CN" dirty="0">
                <a:latin typeface="Times New Roman"/>
                <a:cs typeface="Times New Roman"/>
              </a:rPr>
              <a:t>development</a:t>
            </a:r>
            <a:r>
              <a:rPr lang="zh-CN" altLang="en-US" dirty="0">
                <a:latin typeface="Times New Roman"/>
                <a:cs typeface="Times New Roman"/>
              </a:rPr>
              <a:t> </a:t>
            </a:r>
            <a:r>
              <a:rPr lang="en-US" altLang="zh-CN" dirty="0">
                <a:latin typeface="Times New Roman"/>
                <a:cs typeface="Times New Roman"/>
              </a:rPr>
              <a:t>tools</a:t>
            </a:r>
            <a:endParaRPr lang="en-US" dirty="0">
              <a:latin typeface="Times New Roman"/>
              <a:cs typeface="Times New Roman"/>
            </a:endParaRPr>
          </a:p>
        </p:txBody>
      </p:sp>
      <p:sp>
        <p:nvSpPr>
          <p:cNvPr id="10" name="Rounded Rectangle 9"/>
          <p:cNvSpPr/>
          <p:nvPr/>
        </p:nvSpPr>
        <p:spPr>
          <a:xfrm>
            <a:off x="73086" y="945093"/>
            <a:ext cx="1807882" cy="362232"/>
          </a:xfrm>
          <a:prstGeom prst="roundRect">
            <a:avLst/>
          </a:prstGeom>
          <a:solidFill>
            <a:srgbClr val="D9D9D9"/>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dk1"/>
                </a:solidFill>
                <a:latin typeface="Times New Roman"/>
                <a:cs typeface="Times New Roman"/>
              </a:rPr>
              <a:t>H</a:t>
            </a:r>
            <a:r>
              <a:rPr lang="en-US" altLang="zh-CN" dirty="0">
                <a:solidFill>
                  <a:schemeClr val="dk1"/>
                </a:solidFill>
                <a:latin typeface="Times New Roman"/>
                <a:cs typeface="Times New Roman"/>
              </a:rPr>
              <a:t>elloWorld.java</a:t>
            </a:r>
            <a:endParaRPr lang="en-US" dirty="0">
              <a:solidFill>
                <a:schemeClr val="dk1"/>
              </a:solidFill>
              <a:latin typeface="Times New Roman"/>
              <a:cs typeface="Times New Roman"/>
            </a:endParaRPr>
          </a:p>
        </p:txBody>
      </p:sp>
      <p:sp>
        <p:nvSpPr>
          <p:cNvPr id="13" name="Freeform 12"/>
          <p:cNvSpPr/>
          <p:nvPr/>
        </p:nvSpPr>
        <p:spPr>
          <a:xfrm>
            <a:off x="1902526" y="1131070"/>
            <a:ext cx="261108" cy="654702"/>
          </a:xfrm>
          <a:custGeom>
            <a:avLst/>
            <a:gdLst>
              <a:gd name="connsiteX0" fmla="*/ 0 w 458264"/>
              <a:gd name="connsiteY0" fmla="*/ 0 h 654702"/>
              <a:gd name="connsiteX1" fmla="*/ 458264 w 458264"/>
              <a:gd name="connsiteY1" fmla="*/ 0 h 654702"/>
              <a:gd name="connsiteX2" fmla="*/ 458264 w 458264"/>
              <a:gd name="connsiteY2" fmla="*/ 654702 h 654702"/>
            </a:gdLst>
            <a:ahLst/>
            <a:cxnLst>
              <a:cxn ang="0">
                <a:pos x="connsiteX0" y="connsiteY0"/>
              </a:cxn>
              <a:cxn ang="0">
                <a:pos x="connsiteX1" y="connsiteY1"/>
              </a:cxn>
              <a:cxn ang="0">
                <a:pos x="connsiteX2" y="connsiteY2"/>
              </a:cxn>
            </a:cxnLst>
            <a:rect l="l" t="t" r="r" b="b"/>
            <a:pathLst>
              <a:path w="458264" h="654702">
                <a:moveTo>
                  <a:pt x="0" y="0"/>
                </a:moveTo>
                <a:lnTo>
                  <a:pt x="458264" y="0"/>
                </a:lnTo>
                <a:lnTo>
                  <a:pt x="458264" y="654702"/>
                </a:lnTo>
              </a:path>
            </a:pathLst>
          </a:cu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ounded Rectangle 13"/>
          <p:cNvSpPr/>
          <p:nvPr/>
        </p:nvSpPr>
        <p:spPr>
          <a:xfrm>
            <a:off x="2831542" y="1846524"/>
            <a:ext cx="1991276" cy="389454"/>
          </a:xfrm>
          <a:prstGeom prst="roundRect">
            <a:avLst/>
          </a:prstGeom>
          <a:solidFill>
            <a:schemeClr val="bg1">
              <a:lumMod val="85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dk1"/>
                </a:solidFill>
                <a:latin typeface="Times New Roman"/>
                <a:cs typeface="Times New Roman"/>
              </a:rPr>
              <a:t>H</a:t>
            </a:r>
            <a:r>
              <a:rPr lang="en-US" altLang="zh-CN" dirty="0">
                <a:solidFill>
                  <a:schemeClr val="dk1"/>
                </a:solidFill>
                <a:latin typeface="Times New Roman"/>
                <a:cs typeface="Times New Roman"/>
              </a:rPr>
              <a:t>elloWorld.class</a:t>
            </a:r>
            <a:endParaRPr lang="en-US" dirty="0">
              <a:solidFill>
                <a:schemeClr val="dk1"/>
              </a:solidFill>
              <a:latin typeface="Times New Roman"/>
              <a:cs typeface="Times New Roman"/>
            </a:endParaRPr>
          </a:p>
        </p:txBody>
      </p:sp>
      <p:cxnSp>
        <p:nvCxnSpPr>
          <p:cNvPr id="18" name="Straight Arrow Connector 17"/>
          <p:cNvCxnSpPr/>
          <p:nvPr/>
        </p:nvCxnSpPr>
        <p:spPr>
          <a:xfrm>
            <a:off x="2466030" y="2069123"/>
            <a:ext cx="288053" cy="0"/>
          </a:xfrm>
          <a:prstGeom prst="straightConnector1">
            <a:avLst/>
          </a:pr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2368218" y="3009011"/>
            <a:ext cx="5972184" cy="3715304"/>
          </a:xfrm>
          <a:prstGeom prst="rect">
            <a:avLst/>
          </a:prstGeom>
          <a:solidFill>
            <a:srgbClr val="CCFFCC"/>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b="1" dirty="0">
                <a:latin typeface="Times New Roman"/>
                <a:cs typeface="Times New Roman"/>
              </a:rPr>
              <a:t>J</a:t>
            </a:r>
            <a:r>
              <a:rPr lang="en-US" altLang="zh-CN" b="1" dirty="0">
                <a:latin typeface="Times New Roman"/>
                <a:cs typeface="Times New Roman"/>
              </a:rPr>
              <a:t>ava</a:t>
            </a:r>
            <a:r>
              <a:rPr lang="zh-CN" altLang="en-US" b="1" dirty="0">
                <a:latin typeface="Times New Roman"/>
                <a:cs typeface="Times New Roman"/>
              </a:rPr>
              <a:t> </a:t>
            </a:r>
            <a:r>
              <a:rPr lang="en-US" altLang="zh-CN" b="1" dirty="0">
                <a:latin typeface="Times New Roman"/>
                <a:cs typeface="Times New Roman"/>
              </a:rPr>
              <a:t>Virtual</a:t>
            </a:r>
            <a:r>
              <a:rPr lang="zh-CN" altLang="en-US" b="1" dirty="0">
                <a:latin typeface="Times New Roman"/>
                <a:cs typeface="Times New Roman"/>
              </a:rPr>
              <a:t> </a:t>
            </a:r>
            <a:r>
              <a:rPr lang="en-US" altLang="zh-CN" b="1" dirty="0">
                <a:latin typeface="Times New Roman"/>
                <a:cs typeface="Times New Roman"/>
              </a:rPr>
              <a:t>Machine</a:t>
            </a:r>
            <a:r>
              <a:rPr lang="zh-CN" altLang="en-US" b="1" dirty="0">
                <a:latin typeface="Times New Roman"/>
                <a:cs typeface="Times New Roman"/>
              </a:rPr>
              <a:t> </a:t>
            </a:r>
            <a:r>
              <a:rPr lang="en-US" altLang="zh-CN" b="1" dirty="0">
                <a:latin typeface="Times New Roman"/>
                <a:cs typeface="Times New Roman"/>
              </a:rPr>
              <a:t>(JVM)</a:t>
            </a:r>
            <a:endParaRPr lang="en-US" b="1" dirty="0">
              <a:latin typeface="Times New Roman"/>
              <a:cs typeface="Times New Roman"/>
            </a:endParaRPr>
          </a:p>
        </p:txBody>
      </p:sp>
      <p:sp>
        <p:nvSpPr>
          <p:cNvPr id="24" name="Rectangle 23"/>
          <p:cNvSpPr/>
          <p:nvPr/>
        </p:nvSpPr>
        <p:spPr>
          <a:xfrm>
            <a:off x="2749114" y="3518684"/>
            <a:ext cx="1575272" cy="429937"/>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Class</a:t>
            </a:r>
            <a:r>
              <a:rPr lang="zh-CN" altLang="en-US" dirty="0">
                <a:latin typeface="Times New Roman"/>
                <a:cs typeface="Times New Roman"/>
              </a:rPr>
              <a:t> </a:t>
            </a:r>
            <a:r>
              <a:rPr lang="en-US" altLang="zh-CN" dirty="0">
                <a:latin typeface="Times New Roman"/>
                <a:cs typeface="Times New Roman"/>
              </a:rPr>
              <a:t>Loader</a:t>
            </a:r>
            <a:endParaRPr lang="en-US" dirty="0">
              <a:latin typeface="Times New Roman"/>
              <a:cs typeface="Times New Roman"/>
            </a:endParaRPr>
          </a:p>
        </p:txBody>
      </p:sp>
      <p:sp>
        <p:nvSpPr>
          <p:cNvPr id="25" name="Rectangle 24"/>
          <p:cNvSpPr/>
          <p:nvPr/>
        </p:nvSpPr>
        <p:spPr>
          <a:xfrm>
            <a:off x="799165" y="3009011"/>
            <a:ext cx="1416109" cy="925694"/>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L</a:t>
            </a:r>
            <a:r>
              <a:rPr lang="en-US" altLang="zh-CN" dirty="0">
                <a:latin typeface="Times New Roman"/>
                <a:cs typeface="Times New Roman"/>
              </a:rPr>
              <a:t>ibraries</a:t>
            </a:r>
            <a:r>
              <a:rPr lang="zh-CN" altLang="en-US" dirty="0">
                <a:latin typeface="Times New Roman"/>
                <a:cs typeface="Times New Roman"/>
              </a:rPr>
              <a:t> </a:t>
            </a:r>
            <a:r>
              <a:rPr lang="en-US" altLang="zh-CN" dirty="0">
                <a:latin typeface="Times New Roman"/>
                <a:cs typeface="Times New Roman"/>
              </a:rPr>
              <a:t>and</a:t>
            </a:r>
            <a:r>
              <a:rPr lang="zh-CN" altLang="en-US" dirty="0">
                <a:latin typeface="Times New Roman"/>
                <a:cs typeface="Times New Roman"/>
              </a:rPr>
              <a:t> </a:t>
            </a:r>
            <a:r>
              <a:rPr lang="en-US" altLang="zh-CN" dirty="0">
                <a:latin typeface="Times New Roman"/>
                <a:cs typeface="Times New Roman"/>
              </a:rPr>
              <a:t>Compiled</a:t>
            </a:r>
            <a:r>
              <a:rPr lang="zh-CN" altLang="en-US" dirty="0">
                <a:latin typeface="Times New Roman"/>
                <a:cs typeface="Times New Roman"/>
              </a:rPr>
              <a:t> </a:t>
            </a:r>
            <a:r>
              <a:rPr lang="en-US" altLang="zh-CN" dirty="0">
                <a:latin typeface="Times New Roman"/>
                <a:cs typeface="Times New Roman"/>
              </a:rPr>
              <a:t>Class</a:t>
            </a:r>
            <a:r>
              <a:rPr lang="zh-CN" altLang="en-US" dirty="0">
                <a:latin typeface="Times New Roman"/>
                <a:cs typeface="Times New Roman"/>
              </a:rPr>
              <a:t> </a:t>
            </a:r>
            <a:r>
              <a:rPr lang="en-US" altLang="zh-CN" dirty="0">
                <a:latin typeface="Times New Roman"/>
                <a:cs typeface="Times New Roman"/>
              </a:rPr>
              <a:t>files</a:t>
            </a:r>
            <a:endParaRPr lang="en-US" dirty="0">
              <a:latin typeface="Times New Roman"/>
              <a:cs typeface="Times New Roman"/>
            </a:endParaRPr>
          </a:p>
        </p:txBody>
      </p:sp>
      <p:cxnSp>
        <p:nvCxnSpPr>
          <p:cNvPr id="26" name="Straight Arrow Connector 25"/>
          <p:cNvCxnSpPr/>
          <p:nvPr/>
        </p:nvCxnSpPr>
        <p:spPr>
          <a:xfrm>
            <a:off x="2217106" y="3682943"/>
            <a:ext cx="492637" cy="0"/>
          </a:xfrm>
          <a:prstGeom prst="straightConnector1">
            <a:avLst/>
          </a:pr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403863" y="2314910"/>
            <a:ext cx="0" cy="1209254"/>
          </a:xfrm>
          <a:prstGeom prst="straightConnector1">
            <a:avLst/>
          </a:pr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2709743" y="4194793"/>
            <a:ext cx="2034642" cy="845292"/>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cs typeface="Times New Roman"/>
              </a:rPr>
              <a:t>Execution</a:t>
            </a:r>
            <a:r>
              <a:rPr lang="zh-CN" altLang="en-US" dirty="0">
                <a:cs typeface="Times New Roman"/>
              </a:rPr>
              <a:t> </a:t>
            </a:r>
            <a:r>
              <a:rPr lang="en-US" altLang="zh-CN" dirty="0">
                <a:cs typeface="Times New Roman"/>
              </a:rPr>
              <a:t>Engine</a:t>
            </a:r>
          </a:p>
        </p:txBody>
      </p:sp>
      <p:sp>
        <p:nvSpPr>
          <p:cNvPr id="62" name="Rectangle 61"/>
          <p:cNvSpPr/>
          <p:nvPr/>
        </p:nvSpPr>
        <p:spPr>
          <a:xfrm>
            <a:off x="2634523" y="6196143"/>
            <a:ext cx="2585664" cy="408292"/>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Native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Library</a:t>
            </a:r>
          </a:p>
        </p:txBody>
      </p:sp>
      <p:sp>
        <p:nvSpPr>
          <p:cNvPr id="63" name="Rectangle 62"/>
          <p:cNvSpPr/>
          <p:nvPr/>
        </p:nvSpPr>
        <p:spPr>
          <a:xfrm>
            <a:off x="5633853" y="6181296"/>
            <a:ext cx="2585664" cy="408292"/>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Native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Interface</a:t>
            </a:r>
          </a:p>
        </p:txBody>
      </p:sp>
      <p:cxnSp>
        <p:nvCxnSpPr>
          <p:cNvPr id="64" name="Straight Arrow Connector 63"/>
          <p:cNvCxnSpPr/>
          <p:nvPr/>
        </p:nvCxnSpPr>
        <p:spPr>
          <a:xfrm>
            <a:off x="4324386" y="3723327"/>
            <a:ext cx="1436050" cy="0"/>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3714364" y="5040085"/>
            <a:ext cx="0" cy="608482"/>
          </a:xfrm>
          <a:prstGeom prst="straightConnector1">
            <a:avLst/>
          </a:prstGeom>
          <a:ln w="28575"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95" idx="3"/>
            <a:endCxn id="86" idx="1"/>
          </p:cNvCxnSpPr>
          <p:nvPr/>
        </p:nvCxnSpPr>
        <p:spPr>
          <a:xfrm flipV="1">
            <a:off x="5483152" y="4625509"/>
            <a:ext cx="281725" cy="433543"/>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3" idx="0"/>
            <a:endCxn id="86" idx="2"/>
          </p:cNvCxnSpPr>
          <p:nvPr/>
        </p:nvCxnSpPr>
        <p:spPr>
          <a:xfrm flipV="1">
            <a:off x="6926685" y="5842320"/>
            <a:ext cx="65512" cy="338976"/>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63" idx="1"/>
            <a:endCxn id="62" idx="3"/>
          </p:cNvCxnSpPr>
          <p:nvPr/>
        </p:nvCxnSpPr>
        <p:spPr>
          <a:xfrm flipH="1">
            <a:off x="5220187" y="6385442"/>
            <a:ext cx="413666" cy="14847"/>
          </a:xfrm>
          <a:prstGeom prst="straightConnector1">
            <a:avLst/>
          </a:prstGeom>
          <a:ln w="28575"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5764877" y="3408697"/>
            <a:ext cx="2454640" cy="2433623"/>
          </a:xfrm>
          <a:prstGeom prst="rect">
            <a:avLst/>
          </a:prstGeom>
          <a:solidFill>
            <a:srgbClr val="FFFF00"/>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latin typeface="Times New Roman"/>
                <a:cs typeface="Times New Roman"/>
              </a:rPr>
              <a:t>Run</a:t>
            </a:r>
            <a:r>
              <a:rPr lang="zh-CN" altLang="en-US" dirty="0">
                <a:latin typeface="Times New Roman"/>
                <a:cs typeface="Times New Roman"/>
              </a:rPr>
              <a:t> </a:t>
            </a:r>
            <a:r>
              <a:rPr lang="en-US" altLang="zh-CN" dirty="0">
                <a:latin typeface="Times New Roman"/>
                <a:cs typeface="Times New Roman"/>
              </a:rPr>
              <a:t>Time</a:t>
            </a:r>
            <a:r>
              <a:rPr lang="zh-CN" altLang="en-US" dirty="0">
                <a:latin typeface="Times New Roman"/>
                <a:cs typeface="Times New Roman"/>
              </a:rPr>
              <a:t> </a:t>
            </a:r>
            <a:r>
              <a:rPr lang="en-US" altLang="zh-CN" dirty="0">
                <a:latin typeface="Times New Roman"/>
                <a:cs typeface="Times New Roman"/>
              </a:rPr>
              <a:t>Data</a:t>
            </a:r>
            <a:r>
              <a:rPr lang="zh-CN" altLang="en-US" dirty="0">
                <a:latin typeface="Times New Roman"/>
                <a:cs typeface="Times New Roman"/>
              </a:rPr>
              <a:t> </a:t>
            </a:r>
            <a:r>
              <a:rPr lang="en-US" altLang="zh-CN" dirty="0">
                <a:latin typeface="Times New Roman"/>
                <a:cs typeface="Times New Roman"/>
              </a:rPr>
              <a:t>Areas</a:t>
            </a:r>
          </a:p>
        </p:txBody>
      </p:sp>
      <p:sp>
        <p:nvSpPr>
          <p:cNvPr id="87" name="Rectangle 86"/>
          <p:cNvSpPr/>
          <p:nvPr/>
        </p:nvSpPr>
        <p:spPr>
          <a:xfrm>
            <a:off x="5925164" y="3893452"/>
            <a:ext cx="1077827" cy="440534"/>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Heap</a:t>
            </a:r>
          </a:p>
        </p:txBody>
      </p:sp>
      <p:sp>
        <p:nvSpPr>
          <p:cNvPr id="88" name="Rectangle 87"/>
          <p:cNvSpPr/>
          <p:nvPr/>
        </p:nvSpPr>
        <p:spPr>
          <a:xfrm>
            <a:off x="5925163" y="4425380"/>
            <a:ext cx="2147301" cy="393549"/>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Method</a:t>
            </a:r>
            <a:r>
              <a:rPr lang="zh-CN" altLang="en-US" dirty="0">
                <a:latin typeface="Times New Roman"/>
                <a:cs typeface="Times New Roman"/>
              </a:rPr>
              <a:t> </a:t>
            </a:r>
            <a:r>
              <a:rPr lang="en-US" altLang="zh-CN" dirty="0">
                <a:latin typeface="Times New Roman"/>
                <a:cs typeface="Times New Roman"/>
              </a:rPr>
              <a:t>Area</a:t>
            </a:r>
          </a:p>
        </p:txBody>
      </p:sp>
      <p:sp>
        <p:nvSpPr>
          <p:cNvPr id="89" name="Rectangle 88"/>
          <p:cNvSpPr/>
          <p:nvPr/>
        </p:nvSpPr>
        <p:spPr>
          <a:xfrm>
            <a:off x="7147110" y="3893452"/>
            <a:ext cx="925354" cy="440534"/>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Stack</a:t>
            </a:r>
          </a:p>
        </p:txBody>
      </p:sp>
      <p:sp>
        <p:nvSpPr>
          <p:cNvPr id="90" name="Rectangle 89"/>
          <p:cNvSpPr/>
          <p:nvPr/>
        </p:nvSpPr>
        <p:spPr>
          <a:xfrm>
            <a:off x="5925164" y="4927673"/>
            <a:ext cx="2147301" cy="360533"/>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PC</a:t>
            </a:r>
            <a:r>
              <a:rPr lang="zh-CN" altLang="en-US" dirty="0">
                <a:latin typeface="Times New Roman"/>
                <a:cs typeface="Times New Roman"/>
              </a:rPr>
              <a:t> </a:t>
            </a:r>
            <a:r>
              <a:rPr lang="en-US" altLang="zh-CN" dirty="0">
                <a:latin typeface="Times New Roman"/>
                <a:cs typeface="Times New Roman"/>
              </a:rPr>
              <a:t>Register</a:t>
            </a:r>
          </a:p>
        </p:txBody>
      </p:sp>
      <p:sp>
        <p:nvSpPr>
          <p:cNvPr id="91" name="Rectangle 90"/>
          <p:cNvSpPr/>
          <p:nvPr/>
        </p:nvSpPr>
        <p:spPr>
          <a:xfrm>
            <a:off x="5925164" y="5379864"/>
            <a:ext cx="2147301" cy="393549"/>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Native</a:t>
            </a:r>
            <a:r>
              <a:rPr lang="zh-CN" altLang="en-US" dirty="0">
                <a:latin typeface="Times New Roman"/>
                <a:cs typeface="Times New Roman"/>
              </a:rPr>
              <a:t> </a:t>
            </a:r>
            <a:r>
              <a:rPr lang="en-US" altLang="zh-CN" dirty="0">
                <a:latin typeface="Times New Roman"/>
                <a:cs typeface="Times New Roman"/>
              </a:rPr>
              <a:t>Method</a:t>
            </a:r>
            <a:r>
              <a:rPr lang="zh-CN" altLang="en-US" dirty="0">
                <a:latin typeface="Times New Roman"/>
                <a:cs typeface="Times New Roman"/>
              </a:rPr>
              <a:t> </a:t>
            </a:r>
            <a:r>
              <a:rPr lang="en-US" altLang="zh-CN" dirty="0">
                <a:latin typeface="Times New Roman"/>
                <a:cs typeface="Times New Roman"/>
              </a:rPr>
              <a:t>Stack</a:t>
            </a:r>
          </a:p>
        </p:txBody>
      </p:sp>
      <p:sp>
        <p:nvSpPr>
          <p:cNvPr id="95" name="Rectangle 94"/>
          <p:cNvSpPr/>
          <p:nvPr/>
        </p:nvSpPr>
        <p:spPr>
          <a:xfrm>
            <a:off x="2543238" y="4033187"/>
            <a:ext cx="2939914" cy="2051730"/>
          </a:xfrm>
          <a:prstGeom prst="rect">
            <a:avLst/>
          </a:prstGeom>
          <a:solidFill>
            <a:srgbClr val="FFFF00"/>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latin typeface="Times New Roman"/>
                <a:cs typeface="Times New Roman"/>
              </a:rPr>
              <a:t>Execution</a:t>
            </a:r>
            <a:r>
              <a:rPr lang="zh-CN" altLang="en-US" dirty="0">
                <a:latin typeface="Times New Roman"/>
                <a:cs typeface="Times New Roman"/>
              </a:rPr>
              <a:t> </a:t>
            </a:r>
            <a:r>
              <a:rPr lang="en-US" altLang="zh-CN" dirty="0">
                <a:latin typeface="Times New Roman"/>
                <a:cs typeface="Times New Roman"/>
              </a:rPr>
              <a:t>Engine</a:t>
            </a:r>
          </a:p>
        </p:txBody>
      </p:sp>
      <p:sp>
        <p:nvSpPr>
          <p:cNvPr id="96" name="Rectangle 95"/>
          <p:cNvSpPr/>
          <p:nvPr/>
        </p:nvSpPr>
        <p:spPr>
          <a:xfrm>
            <a:off x="2703525" y="4504573"/>
            <a:ext cx="2119293" cy="440534"/>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Java</a:t>
            </a:r>
            <a:r>
              <a:rPr lang="zh-CN" altLang="en-US" dirty="0">
                <a:latin typeface="Times New Roman"/>
                <a:cs typeface="Times New Roman"/>
              </a:rPr>
              <a:t> </a:t>
            </a:r>
            <a:r>
              <a:rPr lang="en-US" altLang="zh-CN" dirty="0">
                <a:latin typeface="Times New Roman"/>
                <a:cs typeface="Times New Roman"/>
              </a:rPr>
              <a:t>Interpreter</a:t>
            </a:r>
          </a:p>
        </p:txBody>
      </p:sp>
      <p:sp>
        <p:nvSpPr>
          <p:cNvPr id="97" name="Rectangle 96"/>
          <p:cNvSpPr/>
          <p:nvPr/>
        </p:nvSpPr>
        <p:spPr>
          <a:xfrm>
            <a:off x="2703525" y="5152893"/>
            <a:ext cx="2570134" cy="393549"/>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Just-In-Time</a:t>
            </a:r>
            <a:r>
              <a:rPr lang="zh-CN" altLang="en-US" dirty="0">
                <a:latin typeface="Times New Roman"/>
                <a:cs typeface="Times New Roman"/>
              </a:rPr>
              <a:t> </a:t>
            </a:r>
            <a:r>
              <a:rPr lang="en-US" altLang="zh-CN" dirty="0">
                <a:latin typeface="Times New Roman"/>
                <a:cs typeface="Times New Roman"/>
              </a:rPr>
              <a:t>Compiler</a:t>
            </a:r>
          </a:p>
        </p:txBody>
      </p:sp>
      <p:sp>
        <p:nvSpPr>
          <p:cNvPr id="99" name="Rectangle 98"/>
          <p:cNvSpPr/>
          <p:nvPr/>
        </p:nvSpPr>
        <p:spPr>
          <a:xfrm>
            <a:off x="2703525" y="5637687"/>
            <a:ext cx="2570134" cy="360533"/>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Garbage</a:t>
            </a:r>
            <a:r>
              <a:rPr lang="zh-CN" altLang="en-US" dirty="0">
                <a:latin typeface="Times New Roman"/>
                <a:cs typeface="Times New Roman"/>
              </a:rPr>
              <a:t> </a:t>
            </a:r>
            <a:r>
              <a:rPr lang="en-US" altLang="zh-CN" dirty="0">
                <a:latin typeface="Times New Roman"/>
                <a:cs typeface="Times New Roman"/>
              </a:rPr>
              <a:t>Collector</a:t>
            </a:r>
          </a:p>
        </p:txBody>
      </p:sp>
      <p:cxnSp>
        <p:nvCxnSpPr>
          <p:cNvPr id="124" name="Straight Arrow Connector 123"/>
          <p:cNvCxnSpPr/>
          <p:nvPr/>
        </p:nvCxnSpPr>
        <p:spPr>
          <a:xfrm flipH="1" flipV="1">
            <a:off x="5483153" y="5842321"/>
            <a:ext cx="706426" cy="338975"/>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6F58394-7710-754C-BA28-C1E786DA015C}"/>
              </a:ext>
            </a:extLst>
          </p:cNvPr>
          <p:cNvSpPr txBox="1"/>
          <p:nvPr/>
        </p:nvSpPr>
        <p:spPr>
          <a:xfrm>
            <a:off x="2737492" y="4271225"/>
            <a:ext cx="1598515" cy="430887"/>
          </a:xfrm>
          <a:prstGeom prst="rect">
            <a:avLst/>
          </a:prstGeom>
          <a:noFill/>
        </p:spPr>
        <p:txBody>
          <a:bodyPr wrap="none" rtlCol="0">
            <a:spAutoFit/>
          </a:bodyPr>
          <a:lstStyle/>
          <a:p>
            <a:r>
              <a:rPr lang="en-US" altLang="zh-CN" sz="1100" dirty="0">
                <a:solidFill>
                  <a:srgbClr val="FF0000"/>
                </a:solidFill>
              </a:rPr>
              <a:t>Per</a:t>
            </a:r>
            <a:r>
              <a:rPr lang="zh-CN" altLang="en-US" sz="1100" dirty="0">
                <a:solidFill>
                  <a:srgbClr val="FF0000"/>
                </a:solidFill>
              </a:rPr>
              <a:t> </a:t>
            </a:r>
            <a:r>
              <a:rPr lang="en-US" altLang="zh-CN" sz="1100" dirty="0">
                <a:solidFill>
                  <a:srgbClr val="FF0000"/>
                </a:solidFill>
              </a:rPr>
              <a:t>instruction</a:t>
            </a:r>
            <a:r>
              <a:rPr lang="zh-CN" altLang="en-US" sz="1100" dirty="0">
                <a:solidFill>
                  <a:srgbClr val="FF0000"/>
                </a:solidFill>
              </a:rPr>
              <a:t> </a:t>
            </a:r>
            <a:r>
              <a:rPr lang="en-US" altLang="zh-CN" sz="1100" dirty="0">
                <a:solidFill>
                  <a:srgbClr val="FF0000"/>
                </a:solidFill>
              </a:rPr>
              <a:t>on</a:t>
            </a:r>
            <a:r>
              <a:rPr lang="zh-CN" altLang="en-US" sz="1100" dirty="0">
                <a:solidFill>
                  <a:srgbClr val="FF0000"/>
                </a:solidFill>
              </a:rPr>
              <a:t> </a:t>
            </a:r>
            <a:r>
              <a:rPr lang="en-US" altLang="zh-CN" sz="1100" dirty="0">
                <a:solidFill>
                  <a:srgbClr val="FF0000"/>
                </a:solidFill>
              </a:rPr>
              <a:t>the</a:t>
            </a:r>
            <a:r>
              <a:rPr lang="zh-CN" altLang="en-US" sz="1100" dirty="0">
                <a:solidFill>
                  <a:srgbClr val="FF0000"/>
                </a:solidFill>
              </a:rPr>
              <a:t> </a:t>
            </a:r>
            <a:r>
              <a:rPr lang="en-US" altLang="zh-CN" sz="1100" dirty="0">
                <a:solidFill>
                  <a:srgbClr val="FF0000"/>
                </a:solidFill>
              </a:rPr>
              <a:t>fly</a:t>
            </a:r>
          </a:p>
          <a:p>
            <a:endParaRPr lang="en-US" sz="1100" dirty="0">
              <a:solidFill>
                <a:srgbClr val="FF0000"/>
              </a:solidFill>
            </a:endParaRPr>
          </a:p>
        </p:txBody>
      </p:sp>
      <p:sp>
        <p:nvSpPr>
          <p:cNvPr id="8" name="TextBox 7">
            <a:extLst>
              <a:ext uri="{FF2B5EF4-FFF2-40B4-BE49-F238E27FC236}">
                <a16:creationId xmlns:a16="http://schemas.microsoft.com/office/drawing/2014/main" id="{3E572B88-48CF-F84F-9D2F-424A54CC0735}"/>
              </a:ext>
            </a:extLst>
          </p:cNvPr>
          <p:cNvSpPr txBox="1"/>
          <p:nvPr/>
        </p:nvSpPr>
        <p:spPr>
          <a:xfrm>
            <a:off x="2736639" y="4923677"/>
            <a:ext cx="2159566" cy="261610"/>
          </a:xfrm>
          <a:prstGeom prst="rect">
            <a:avLst/>
          </a:prstGeom>
          <a:noFill/>
        </p:spPr>
        <p:txBody>
          <a:bodyPr wrap="none" rtlCol="0">
            <a:spAutoFit/>
          </a:bodyPr>
          <a:lstStyle/>
          <a:p>
            <a:r>
              <a:rPr lang="en-US" altLang="zh-CN" sz="1100" dirty="0">
                <a:solidFill>
                  <a:srgbClr val="FF0000"/>
                </a:solidFill>
              </a:rPr>
              <a:t>Block</a:t>
            </a:r>
            <a:r>
              <a:rPr lang="zh-CN" altLang="en-US" sz="1100" dirty="0">
                <a:solidFill>
                  <a:srgbClr val="FF0000"/>
                </a:solidFill>
              </a:rPr>
              <a:t> </a:t>
            </a:r>
            <a:r>
              <a:rPr lang="en-US" altLang="zh-CN" sz="1100" dirty="0">
                <a:solidFill>
                  <a:srgbClr val="FF0000"/>
                </a:solidFill>
              </a:rPr>
              <a:t>of</a:t>
            </a:r>
            <a:r>
              <a:rPr lang="zh-CN" altLang="en-US" sz="1100" dirty="0">
                <a:solidFill>
                  <a:srgbClr val="FF0000"/>
                </a:solidFill>
              </a:rPr>
              <a:t> </a:t>
            </a:r>
            <a:r>
              <a:rPr lang="en-US" altLang="zh-CN" sz="1100" dirty="0">
                <a:solidFill>
                  <a:srgbClr val="FF0000"/>
                </a:solidFill>
              </a:rPr>
              <a:t>source</a:t>
            </a:r>
            <a:r>
              <a:rPr lang="zh-CN" altLang="en-US" sz="1100" dirty="0">
                <a:solidFill>
                  <a:srgbClr val="FF0000"/>
                </a:solidFill>
              </a:rPr>
              <a:t> </a:t>
            </a:r>
            <a:r>
              <a:rPr lang="en-US" altLang="zh-CN" sz="1100" dirty="0">
                <a:solidFill>
                  <a:srgbClr val="FF0000"/>
                </a:solidFill>
              </a:rPr>
              <a:t>code</a:t>
            </a:r>
            <a:r>
              <a:rPr lang="zh-CN" altLang="en-US" sz="1100" dirty="0">
                <a:solidFill>
                  <a:srgbClr val="FF0000"/>
                </a:solidFill>
              </a:rPr>
              <a:t> </a:t>
            </a:r>
            <a:r>
              <a:rPr lang="en-US" altLang="zh-CN" sz="1100" dirty="0">
                <a:solidFill>
                  <a:srgbClr val="FF0000"/>
                </a:solidFill>
              </a:rPr>
              <a:t>pre-compiled</a:t>
            </a:r>
            <a:endParaRPr lang="en-US" sz="1100" dirty="0">
              <a:solidFill>
                <a:srgbClr val="FF0000"/>
              </a:solidFill>
            </a:endParaRPr>
          </a:p>
        </p:txBody>
      </p:sp>
    </p:spTree>
    <p:extLst>
      <p:ext uri="{BB962C8B-B14F-4D97-AF65-F5344CB8AC3E}">
        <p14:creationId xmlns:p14="http://schemas.microsoft.com/office/powerpoint/2010/main" val="273459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p:cNvSpPr/>
          <p:nvPr/>
        </p:nvSpPr>
        <p:spPr>
          <a:xfrm>
            <a:off x="4922263" y="3358958"/>
            <a:ext cx="3271587" cy="3301485"/>
          </a:xfrm>
          <a:prstGeom prst="rect">
            <a:avLst/>
          </a:prstGeom>
          <a:blipFill>
            <a:blip r:embed="rId2" cstate="print"/>
            <a:stretch>
              <a:fillRect/>
            </a:stretch>
          </a:blipFill>
        </p:spPr>
        <p:txBody>
          <a:bodyPr wrap="square" lIns="0" tIns="0" rIns="0" bIns="0" rtlCol="0"/>
          <a:lstStyle/>
          <a:p>
            <a:endParaRPr/>
          </a:p>
        </p:txBody>
      </p:sp>
      <p:sp>
        <p:nvSpPr>
          <p:cNvPr id="7" name="Rectangle 6"/>
          <p:cNvSpPr/>
          <p:nvPr/>
        </p:nvSpPr>
        <p:spPr>
          <a:xfrm>
            <a:off x="1845698" y="2847632"/>
            <a:ext cx="3170591"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849753" y="2019140"/>
            <a:ext cx="3663997"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O</a:t>
            </a:r>
            <a:r>
              <a:rPr lang="en-US" altLang="zh-CN" dirty="0"/>
              <a:t>bject</a:t>
            </a:r>
            <a:r>
              <a:rPr lang="zh-CN" altLang="en-US" dirty="0"/>
              <a:t> </a:t>
            </a:r>
            <a:r>
              <a:rPr lang="en-US" altLang="zh-CN" dirty="0"/>
              <a:t>Oriented</a:t>
            </a:r>
            <a:r>
              <a:rPr lang="zh-CN" altLang="en-US" dirty="0"/>
              <a:t> </a:t>
            </a:r>
            <a:r>
              <a:rPr lang="en-US" altLang="zh-CN" dirty="0"/>
              <a:t>Programming</a:t>
            </a:r>
            <a:r>
              <a:rPr lang="zh-CN" altLang="en-US" dirty="0"/>
              <a:t> </a:t>
            </a:r>
            <a:r>
              <a:rPr lang="en-US" altLang="zh-CN" dirty="0"/>
              <a:t>(OOP)</a:t>
            </a:r>
            <a:r>
              <a:rPr lang="zh-CN" altLang="en-US" dirty="0"/>
              <a:t> </a:t>
            </a:r>
            <a:endParaRPr lang="en-US" dirty="0"/>
          </a:p>
        </p:txBody>
      </p:sp>
      <p:sp>
        <p:nvSpPr>
          <p:cNvPr id="3" name="Content Placeholder 2"/>
          <p:cNvSpPr>
            <a:spLocks noGrp="1"/>
          </p:cNvSpPr>
          <p:nvPr>
            <p:ph idx="1"/>
          </p:nvPr>
        </p:nvSpPr>
        <p:spPr/>
        <p:txBody>
          <a:bodyPr>
            <a:normAutofit/>
          </a:bodyPr>
          <a:lstStyle/>
          <a:p>
            <a:pPr>
              <a:buClr>
                <a:srgbClr val="FF6600"/>
              </a:buClr>
              <a:buFont typeface="Wingdings" charset="2"/>
              <a:buChar char="§"/>
            </a:pPr>
            <a:r>
              <a:rPr lang="en-US" sz="2400" i="1" dirty="0">
                <a:solidFill>
                  <a:srgbClr val="008000"/>
                </a:solidFill>
              </a:rPr>
              <a:t>Computer science </a:t>
            </a:r>
            <a:r>
              <a:rPr lang="en-US" altLang="zh-CN" sz="2400" i="1" dirty="0">
                <a:solidFill>
                  <a:srgbClr val="008000"/>
                </a:solidFill>
              </a:rPr>
              <a:t>--</a:t>
            </a:r>
            <a:r>
              <a:rPr lang="zh-CN" altLang="en-US" sz="2400" i="1" dirty="0">
                <a:solidFill>
                  <a:srgbClr val="008000"/>
                </a:solidFill>
              </a:rPr>
              <a:t> </a:t>
            </a:r>
            <a:r>
              <a:rPr lang="en-US" sz="2400" dirty="0"/>
              <a:t>is the science of using and processing large amounts of information to automate useful tasks and learn about the world around us</a:t>
            </a:r>
            <a:r>
              <a:rPr lang="zh-CN" altLang="en-US" sz="2400" dirty="0"/>
              <a:t> </a:t>
            </a:r>
            <a:r>
              <a:rPr lang="en-US" sz="2400" dirty="0"/>
              <a:t>using a computer</a:t>
            </a:r>
            <a:r>
              <a:rPr lang="en-US" altLang="zh-CN" sz="2400" dirty="0"/>
              <a:t>.</a:t>
            </a:r>
          </a:p>
          <a:p>
            <a:pPr>
              <a:buClr>
                <a:srgbClr val="FF6600"/>
              </a:buClr>
              <a:buFont typeface="Wingdings" charset="2"/>
              <a:buChar char="§"/>
            </a:pPr>
            <a:r>
              <a:rPr lang="en-US" sz="2400" i="1" dirty="0">
                <a:solidFill>
                  <a:srgbClr val="008000"/>
                </a:solidFill>
              </a:rPr>
              <a:t>OOP</a:t>
            </a:r>
            <a:r>
              <a:rPr lang="zh-CN" altLang="en-US" sz="2400" i="1" dirty="0">
                <a:solidFill>
                  <a:srgbClr val="008000"/>
                </a:solidFill>
              </a:rPr>
              <a:t> </a:t>
            </a:r>
            <a:r>
              <a:rPr lang="en-US" altLang="zh-CN" sz="2400" i="1" dirty="0">
                <a:solidFill>
                  <a:srgbClr val="008000"/>
                </a:solidFill>
              </a:rPr>
              <a:t>--</a:t>
            </a:r>
            <a:r>
              <a:rPr lang="zh-CN" altLang="en-US" sz="2400" dirty="0"/>
              <a:t> </a:t>
            </a:r>
            <a:r>
              <a:rPr lang="en-US" altLang="zh-CN" sz="2400" dirty="0"/>
              <a:t>organizes</a:t>
            </a:r>
            <a:r>
              <a:rPr lang="zh-CN" altLang="en-US" sz="2400" dirty="0"/>
              <a:t> </a:t>
            </a:r>
            <a:r>
              <a:rPr lang="en-US" altLang="zh-CN" sz="2400" dirty="0"/>
              <a:t>the</a:t>
            </a:r>
            <a:r>
              <a:rPr lang="zh-CN" altLang="en-US" sz="2400" dirty="0"/>
              <a:t> </a:t>
            </a:r>
            <a:r>
              <a:rPr lang="en-US" altLang="zh-CN" sz="2400" dirty="0"/>
              <a:t>information</a:t>
            </a:r>
            <a:r>
              <a:rPr lang="zh-CN" altLang="en-US" sz="2400" dirty="0"/>
              <a:t> </a:t>
            </a:r>
            <a:r>
              <a:rPr lang="en-US" altLang="zh-CN" sz="2400" dirty="0"/>
              <a:t>based</a:t>
            </a:r>
            <a:r>
              <a:rPr lang="zh-CN" altLang="en-US" sz="2400" dirty="0"/>
              <a:t> </a:t>
            </a:r>
            <a:r>
              <a:rPr lang="en-US" altLang="zh-CN" sz="2400" dirty="0"/>
              <a:t>on</a:t>
            </a:r>
            <a:r>
              <a:rPr lang="zh-CN" altLang="en-US" sz="2400" dirty="0"/>
              <a:t> </a:t>
            </a:r>
            <a:r>
              <a:rPr lang="en-US" altLang="zh-CN" sz="2400" dirty="0"/>
              <a:t>real-world</a:t>
            </a:r>
            <a:r>
              <a:rPr lang="zh-CN" altLang="en-US" sz="2400" dirty="0"/>
              <a:t> </a:t>
            </a:r>
            <a:r>
              <a:rPr lang="en-US" altLang="zh-CN" sz="2400" dirty="0"/>
              <a:t>objects</a:t>
            </a:r>
            <a:r>
              <a:rPr lang="zh-CN" altLang="en-US" sz="2400" dirty="0"/>
              <a:t> </a:t>
            </a:r>
            <a:r>
              <a:rPr lang="en-US" altLang="zh-CN" sz="2400" dirty="0"/>
              <a:t>such</a:t>
            </a:r>
            <a:r>
              <a:rPr lang="zh-CN" altLang="en-US" sz="2400" dirty="0"/>
              <a:t> </a:t>
            </a:r>
            <a:r>
              <a:rPr lang="en-US" altLang="zh-CN" sz="2400" dirty="0"/>
              <a:t>that</a:t>
            </a:r>
            <a:r>
              <a:rPr lang="zh-CN" altLang="en-US" sz="2400" dirty="0"/>
              <a:t> </a:t>
            </a:r>
            <a:r>
              <a:rPr lang="en-US" altLang="zh-CN" sz="2400" dirty="0"/>
              <a:t>program</a:t>
            </a:r>
            <a:r>
              <a:rPr lang="zh-CN" altLang="en-US" sz="2400" dirty="0"/>
              <a:t> </a:t>
            </a:r>
            <a:r>
              <a:rPr lang="en-US" altLang="zh-CN" sz="2400" dirty="0"/>
              <a:t>can</a:t>
            </a:r>
            <a:r>
              <a:rPr lang="zh-CN" altLang="en-US" sz="2400" dirty="0"/>
              <a:t> </a:t>
            </a:r>
            <a:r>
              <a:rPr lang="en-US" altLang="zh-CN" sz="2400" dirty="0"/>
              <a:t>be:</a:t>
            </a:r>
            <a:endParaRPr lang="en-US" altLang="zh-CN" sz="1600" dirty="0"/>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match</a:t>
            </a:r>
            <a:r>
              <a:rPr lang="zh-CN" altLang="en-US" sz="2400" dirty="0">
                <a:solidFill>
                  <a:schemeClr val="accent1"/>
                </a:solidFill>
              </a:rPr>
              <a:t> </a:t>
            </a:r>
            <a:r>
              <a:rPr lang="en-US" altLang="zh-CN" sz="2400" dirty="0">
                <a:solidFill>
                  <a:schemeClr val="accent1"/>
                </a:solidFill>
              </a:rPr>
              <a:t>the</a:t>
            </a:r>
            <a:r>
              <a:rPr lang="zh-CN" altLang="en-US" sz="2400" dirty="0">
                <a:solidFill>
                  <a:schemeClr val="accent1"/>
                </a:solidFill>
              </a:rPr>
              <a:t> </a:t>
            </a:r>
            <a:r>
              <a:rPr lang="en-US" altLang="zh-CN" sz="2400" dirty="0">
                <a:solidFill>
                  <a:schemeClr val="accent1"/>
                </a:solidFill>
              </a:rPr>
              <a:t>problem</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write</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maintain</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debug</a:t>
            </a:r>
          </a:p>
        </p:txBody>
      </p:sp>
      <p:sp>
        <p:nvSpPr>
          <p:cNvPr id="6" name="Rectangle 5"/>
          <p:cNvSpPr/>
          <p:nvPr/>
        </p:nvSpPr>
        <p:spPr>
          <a:xfrm>
            <a:off x="5623748" y="4562969"/>
            <a:ext cx="1450621" cy="1777623"/>
          </a:xfrm>
          <a:prstGeom prst="rect">
            <a:avLst/>
          </a:prstGeom>
          <a:solidFill>
            <a:srgbClr val="FFFF0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en-US" dirty="0">
                <a:solidFill>
                  <a:schemeClr val="tx1"/>
                </a:solidFill>
                <a:latin typeface="Arial"/>
                <a:cs typeface="Arial"/>
              </a:rPr>
              <a:t>M</a:t>
            </a:r>
            <a:r>
              <a:rPr lang="en-US" altLang="zh-CN" dirty="0">
                <a:solidFill>
                  <a:schemeClr val="tx1"/>
                </a:solidFill>
                <a:latin typeface="Arial"/>
                <a:cs typeface="Arial"/>
              </a:rPr>
              <a:t>ap</a:t>
            </a:r>
          </a:p>
          <a:p>
            <a:pPr algn="ctr">
              <a:lnSpc>
                <a:spcPct val="120000"/>
              </a:lnSpc>
            </a:pPr>
            <a:r>
              <a:rPr lang="en-US" altLang="zh-CN" dirty="0">
                <a:solidFill>
                  <a:schemeClr val="tx1"/>
                </a:solidFill>
                <a:latin typeface="Arial"/>
                <a:cs typeface="Arial"/>
              </a:rPr>
              <a:t>Location</a:t>
            </a:r>
          </a:p>
          <a:p>
            <a:pPr algn="ctr">
              <a:lnSpc>
                <a:spcPct val="120000"/>
              </a:lnSpc>
            </a:pPr>
            <a:r>
              <a:rPr lang="en-US" altLang="zh-CN" dirty="0">
                <a:solidFill>
                  <a:schemeClr val="tx1"/>
                </a:solidFill>
                <a:latin typeface="Arial"/>
                <a:cs typeface="Arial"/>
              </a:rPr>
              <a:t>Shape</a:t>
            </a:r>
          </a:p>
          <a:p>
            <a:pPr algn="ctr">
              <a:lnSpc>
                <a:spcPct val="120000"/>
              </a:lnSpc>
            </a:pPr>
            <a:r>
              <a:rPr lang="en-US" altLang="zh-CN" dirty="0">
                <a:solidFill>
                  <a:schemeClr val="tx1"/>
                </a:solidFill>
                <a:latin typeface="Arial"/>
                <a:cs typeface="Arial"/>
              </a:rPr>
              <a:t>Color</a:t>
            </a:r>
          </a:p>
          <a:p>
            <a:pPr algn="ctr">
              <a:lnSpc>
                <a:spcPct val="120000"/>
              </a:lnSpc>
            </a:pPr>
            <a:r>
              <a:rPr lang="en-US" altLang="zh-CN" dirty="0">
                <a:solidFill>
                  <a:schemeClr val="tx1"/>
                </a:solidFill>
                <a:latin typeface="Arial"/>
                <a:cs typeface="Arial"/>
              </a:rPr>
              <a:t>......</a:t>
            </a:r>
            <a:endParaRPr lang="en-US" dirty="0">
              <a:solidFill>
                <a:schemeClr val="tx1"/>
              </a:solidFill>
              <a:latin typeface="Arial"/>
              <a:cs typeface="Arial"/>
            </a:endParaRPr>
          </a:p>
        </p:txBody>
      </p:sp>
      <p:sp>
        <p:nvSpPr>
          <p:cNvPr id="8" name="Rectangle 7"/>
          <p:cNvSpPr/>
          <p:nvPr/>
        </p:nvSpPr>
        <p:spPr>
          <a:xfrm>
            <a:off x="5623748" y="3706520"/>
            <a:ext cx="3048000" cy="677332"/>
          </a:xfrm>
          <a:prstGeom prst="rect">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latin typeface="Arial"/>
                <a:cs typeface="Arial"/>
              </a:rPr>
              <a:t>Visualiz</a:t>
            </a:r>
            <a:r>
              <a:rPr lang="en-US" altLang="zh-CN" dirty="0">
                <a:solidFill>
                  <a:schemeClr val="bg1"/>
                </a:solidFill>
                <a:latin typeface="Arial"/>
                <a:cs typeface="Arial"/>
              </a:rPr>
              <a:t>ing</a:t>
            </a:r>
            <a:r>
              <a:rPr lang="en-US" dirty="0">
                <a:solidFill>
                  <a:schemeClr val="bg1"/>
                </a:solidFill>
                <a:latin typeface="Arial"/>
                <a:cs typeface="Arial"/>
              </a:rPr>
              <a:t> geospatial data</a:t>
            </a:r>
          </a:p>
        </p:txBody>
      </p:sp>
    </p:spTree>
    <p:extLst>
      <p:ext uri="{BB962C8B-B14F-4D97-AF65-F5344CB8AC3E}">
        <p14:creationId xmlns:p14="http://schemas.microsoft.com/office/powerpoint/2010/main" val="15669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4" grpId="0" animBg="1"/>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64371" y="3915362"/>
            <a:ext cx="910636"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3264371" y="3342451"/>
            <a:ext cx="2775185" cy="563504"/>
          </a:xfrm>
          <a:prstGeom prst="roundRect">
            <a:avLst/>
          </a:prstGeom>
          <a:ln w="28575" cmpd="sng">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2018833" y="2625668"/>
            <a:ext cx="910636"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495778" y="2163704"/>
            <a:ext cx="1110073"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2530593" y="1600200"/>
            <a:ext cx="743185" cy="563504"/>
          </a:xfrm>
          <a:prstGeom prst="roundRect">
            <a:avLst/>
          </a:prstGeom>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Definitions of Class and Object</a:t>
            </a:r>
          </a:p>
        </p:txBody>
      </p:sp>
      <p:sp>
        <p:nvSpPr>
          <p:cNvPr id="3" name="Content Placeholder 2"/>
          <p:cNvSpPr>
            <a:spLocks noGrp="1"/>
          </p:cNvSpPr>
          <p:nvPr>
            <p:ph idx="1"/>
          </p:nvPr>
        </p:nvSpPr>
        <p:spPr>
          <a:xfrm>
            <a:off x="457200" y="1600200"/>
            <a:ext cx="8229600" cy="4674541"/>
          </a:xfrm>
        </p:spPr>
        <p:txBody>
          <a:bodyPr>
            <a:normAutofit/>
          </a:bodyPr>
          <a:lstStyle/>
          <a:p>
            <a:r>
              <a:rPr lang="en-US" sz="2800" dirty="0"/>
              <a:t>A </a:t>
            </a:r>
            <a:r>
              <a:rPr lang="en-US" sz="2800" i="1" dirty="0">
                <a:solidFill>
                  <a:srgbClr val="008000"/>
                </a:solidFill>
              </a:rPr>
              <a:t>class</a:t>
            </a:r>
            <a:r>
              <a:rPr lang="en-US" sz="2800" dirty="0"/>
              <a:t> is a </a:t>
            </a:r>
            <a:r>
              <a:rPr lang="en-US" sz="2800" b="1" dirty="0"/>
              <a:t>type</a:t>
            </a:r>
            <a:r>
              <a:rPr lang="en-US" sz="2800" dirty="0"/>
              <a:t> of data</a:t>
            </a:r>
          </a:p>
          <a:p>
            <a:pPr lvl="1"/>
            <a:r>
              <a:rPr lang="en-US" sz="2400" dirty="0"/>
              <a:t>a</a:t>
            </a:r>
            <a:r>
              <a:rPr lang="zh-CN" altLang="en-US" sz="2400" dirty="0"/>
              <a:t> </a:t>
            </a:r>
            <a:r>
              <a:rPr lang="en-US" sz="2400" dirty="0"/>
              <a:t>template</a:t>
            </a:r>
            <a:r>
              <a:rPr lang="zh-CN" altLang="en-US" sz="2400" dirty="0"/>
              <a:t> </a:t>
            </a:r>
            <a:r>
              <a:rPr lang="en-US" sz="2400" dirty="0"/>
              <a:t>defined</a:t>
            </a:r>
            <a:r>
              <a:rPr lang="zh-CN" altLang="en-US" sz="2400" dirty="0"/>
              <a:t> </a:t>
            </a:r>
            <a:r>
              <a:rPr lang="en-US" altLang="zh-CN" sz="2400" dirty="0"/>
              <a:t>by</a:t>
            </a:r>
            <a:r>
              <a:rPr lang="zh-CN" altLang="en-US" sz="2400" dirty="0"/>
              <a:t> </a:t>
            </a:r>
            <a:r>
              <a:rPr lang="en-US" altLang="zh-CN" sz="2400" dirty="0"/>
              <a:t>the</a:t>
            </a:r>
            <a:r>
              <a:rPr lang="zh-CN" altLang="en-US" sz="2400" dirty="0"/>
              <a:t> </a:t>
            </a:r>
            <a:r>
              <a:rPr lang="en-US" altLang="zh-CN" sz="2400" dirty="0"/>
              <a:t>programmer</a:t>
            </a:r>
          </a:p>
          <a:p>
            <a:pPr lvl="1"/>
            <a:r>
              <a:rPr lang="en-US" sz="2400" dirty="0"/>
              <a:t>like a factory</a:t>
            </a:r>
            <a:r>
              <a:rPr lang="zh-CN" altLang="en-US" sz="2400" dirty="0"/>
              <a:t> </a:t>
            </a:r>
            <a:r>
              <a:rPr lang="en-US" altLang="zh-CN" sz="2400" dirty="0"/>
              <a:t>and</a:t>
            </a:r>
            <a:r>
              <a:rPr lang="zh-CN" altLang="en-US" sz="2400" dirty="0"/>
              <a:t> </a:t>
            </a:r>
            <a:r>
              <a:rPr lang="en-US" sz="2400" dirty="0"/>
              <a:t>can produce pieces of data with the template</a:t>
            </a:r>
          </a:p>
          <a:p>
            <a:r>
              <a:rPr lang="en-US" sz="2800" dirty="0"/>
              <a:t>An </a:t>
            </a:r>
            <a:r>
              <a:rPr lang="en-US" sz="2800" i="1" dirty="0">
                <a:solidFill>
                  <a:schemeClr val="accent2"/>
                </a:solidFill>
              </a:rPr>
              <a:t>object</a:t>
            </a:r>
            <a:r>
              <a:rPr lang="en-US" sz="2800" dirty="0">
                <a:solidFill>
                  <a:schemeClr val="accent2"/>
                </a:solidFill>
              </a:rPr>
              <a:t> </a:t>
            </a:r>
            <a:r>
              <a:rPr lang="en-US" sz="2800" dirty="0"/>
              <a:t>is one </a:t>
            </a:r>
            <a:r>
              <a:rPr lang="en-US" sz="2800" b="1" dirty="0"/>
              <a:t>such piece of data </a:t>
            </a:r>
          </a:p>
          <a:p>
            <a:pPr lvl="1"/>
            <a:r>
              <a:rPr lang="en-US" sz="2400" dirty="0"/>
              <a:t>made</a:t>
            </a:r>
            <a:r>
              <a:rPr lang="zh-CN" altLang="en-US" sz="2400" dirty="0"/>
              <a:t> </a:t>
            </a:r>
            <a:r>
              <a:rPr lang="en-US" altLang="zh-CN" sz="2400" dirty="0"/>
              <a:t>out</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factory</a:t>
            </a:r>
            <a:endParaRPr lang="en-US" sz="2400" dirty="0"/>
          </a:p>
          <a:p>
            <a:pPr lvl="1"/>
            <a:r>
              <a:rPr lang="en-US" sz="2400" dirty="0"/>
              <a:t>with associated functionality</a:t>
            </a:r>
          </a:p>
          <a:p>
            <a:r>
              <a:rPr lang="en-US" sz="2800" dirty="0"/>
              <a:t>A class can be used to produce </a:t>
            </a:r>
            <a:r>
              <a:rPr lang="en-US" sz="2800" dirty="0">
                <a:solidFill>
                  <a:srgbClr val="0000FF"/>
                </a:solidFill>
              </a:rPr>
              <a:t>multiple objects</a:t>
            </a:r>
          </a:p>
          <a:p>
            <a:r>
              <a:rPr lang="en-US" sz="2800" dirty="0"/>
              <a:t>Each </a:t>
            </a:r>
            <a:r>
              <a:rPr lang="en-US" sz="2800" dirty="0">
                <a:solidFill>
                  <a:srgbClr val="0000FF"/>
                </a:solidFill>
              </a:rPr>
              <a:t>individual object</a:t>
            </a:r>
            <a:r>
              <a:rPr lang="zh-CN" altLang="en-US" sz="2800" dirty="0"/>
              <a:t> </a:t>
            </a:r>
            <a:r>
              <a:rPr lang="en-US" sz="2800" dirty="0"/>
              <a:t>can be customized</a:t>
            </a:r>
            <a:r>
              <a:rPr lang="zh-CN" altLang="en-US" sz="2800" dirty="0"/>
              <a:t> </a:t>
            </a:r>
            <a:r>
              <a:rPr lang="en-US" altLang="zh-CN" sz="2800" dirty="0"/>
              <a:t>and</a:t>
            </a:r>
            <a:r>
              <a:rPr lang="zh-CN" altLang="en-US" sz="2800" dirty="0"/>
              <a:t> </a:t>
            </a:r>
            <a:r>
              <a:rPr lang="en-US" altLang="zh-CN" sz="2800" dirty="0"/>
              <a:t>changed</a:t>
            </a:r>
            <a:r>
              <a:rPr lang="zh-CN" altLang="en-US" sz="2800" dirty="0"/>
              <a:t> </a:t>
            </a:r>
            <a:r>
              <a:rPr lang="en-US" altLang="zh-CN" sz="2800" dirty="0"/>
              <a:t>without</a:t>
            </a:r>
            <a:r>
              <a:rPr lang="zh-CN" altLang="en-US" sz="2800" dirty="0"/>
              <a:t> </a:t>
            </a:r>
            <a:r>
              <a:rPr lang="en-US" altLang="zh-CN" sz="2800" dirty="0"/>
              <a:t>affecting</a:t>
            </a:r>
            <a:r>
              <a:rPr lang="zh-CN" altLang="en-US" sz="2800" dirty="0"/>
              <a:t> </a:t>
            </a:r>
            <a:r>
              <a:rPr lang="en-US" altLang="zh-CN" sz="2800" dirty="0"/>
              <a:t>others</a:t>
            </a:r>
            <a:endParaRPr lang="en-US" sz="2800" dirty="0"/>
          </a:p>
        </p:txBody>
      </p:sp>
      <p:pic>
        <p:nvPicPr>
          <p:cNvPr id="11" name="Picture 10" descr="images (1).jpeg"/>
          <p:cNvPicPr>
            <a:picLocks noChangeAspect="1"/>
          </p:cNvPicPr>
          <p:nvPr/>
        </p:nvPicPr>
        <p:blipFill rotWithShape="1">
          <a:blip r:embed="rId2">
            <a:extLst>
              <a:ext uri="{28A0092B-C50C-407E-A947-70E740481C1C}">
                <a14:useLocalDpi xmlns:a14="http://schemas.microsoft.com/office/drawing/2010/main" val="0"/>
              </a:ext>
            </a:extLst>
          </a:blip>
          <a:srcRect b="9721"/>
          <a:stretch/>
        </p:blipFill>
        <p:spPr>
          <a:xfrm>
            <a:off x="7544742" y="5324591"/>
            <a:ext cx="1247576" cy="1204150"/>
          </a:xfrm>
          <a:prstGeom prst="rect">
            <a:avLst/>
          </a:prstGeom>
        </p:spPr>
      </p:pic>
      <p:pic>
        <p:nvPicPr>
          <p:cNvPr id="12" name="Picture 11"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11" y="3152798"/>
            <a:ext cx="2398889" cy="1343377"/>
          </a:xfrm>
          <a:prstGeom prst="rect">
            <a:avLst/>
          </a:prstGeom>
        </p:spPr>
      </p:pic>
      <p:cxnSp>
        <p:nvCxnSpPr>
          <p:cNvPr id="14" name="Straight Arrow Connector 13"/>
          <p:cNvCxnSpPr>
            <a:stCxn id="11" idx="0"/>
          </p:cNvCxnSpPr>
          <p:nvPr/>
        </p:nvCxnSpPr>
        <p:spPr>
          <a:xfrm flipH="1" flipV="1">
            <a:off x="7544742" y="4496175"/>
            <a:ext cx="623788" cy="8284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9551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ssolve">
                                      <p:cBhvr>
                                        <p:cTn id="25" dur="500"/>
                                        <p:tgtEl>
                                          <p:spTgt spid="3">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dissolv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dissolve">
                                      <p:cBhvr>
                                        <p:cTn id="43" dur="500"/>
                                        <p:tgtEl>
                                          <p:spTgt spid="3">
                                            <p:txEl>
                                              <p:pRg st="4" end="4"/>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dissolv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dissolv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dissolve">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dissolve">
                                      <p:cBhvr>
                                        <p:cTn id="61" dur="5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dissolve">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dissolve">
                                      <p:cBhvr>
                                        <p:cTn id="71" dur="500"/>
                                        <p:tgtEl>
                                          <p:spTgt spid="14"/>
                                        </p:tgtEl>
                                      </p:cBhvr>
                                    </p:animEffect>
                                  </p:childTnLst>
                                </p:cTn>
                              </p:par>
                              <p:par>
                                <p:cTn id="72" presetID="9" presetClass="entr" presetSubtype="0"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6"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altLang="zh-CN" dirty="0"/>
              <a:t>Example of Class and Object</a:t>
            </a:r>
            <a:endParaRPr lang="en-US" dirty="0"/>
          </a:p>
        </p:txBody>
      </p:sp>
      <p:pic>
        <p:nvPicPr>
          <p:cNvPr id="5" name="Picture 4" descr="Screen Shot 2018-08-14 at 3.18.2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249" y="1417637"/>
            <a:ext cx="7303502" cy="3479904"/>
          </a:xfrm>
          <a:prstGeom prst="rect">
            <a:avLst/>
          </a:prstGeom>
        </p:spPr>
      </p:pic>
      <p:pic>
        <p:nvPicPr>
          <p:cNvPr id="8" name="Picture 7" descr="Screen Shot 2018-08-14 at 3.24.1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0368" y="2414700"/>
            <a:ext cx="5286966" cy="4057595"/>
          </a:xfrm>
          <a:prstGeom prst="rect">
            <a:avLst/>
          </a:prstGeom>
        </p:spPr>
      </p:pic>
      <p:cxnSp>
        <p:nvCxnSpPr>
          <p:cNvPr id="10" name="Straight Arrow Connector 9"/>
          <p:cNvCxnSpPr/>
          <p:nvPr/>
        </p:nvCxnSpPr>
        <p:spPr>
          <a:xfrm>
            <a:off x="2615259" y="2694128"/>
            <a:ext cx="1702741" cy="2592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13979" y="4573681"/>
            <a:ext cx="3486493" cy="1938992"/>
          </a:xfrm>
          <a:prstGeom prst="rect">
            <a:avLst/>
          </a:prstGeom>
          <a:solidFill>
            <a:srgbClr val="E6A20E"/>
          </a:solidFill>
          <a:ln>
            <a:solidFill>
              <a:schemeClr val="accent2"/>
            </a:solidFill>
          </a:ln>
        </p:spPr>
        <p:txBody>
          <a:bodyPr wrap="square" rtlCol="0">
            <a:spAutoFit/>
          </a:bodyPr>
          <a:lstStyle/>
          <a:p>
            <a:r>
              <a:rPr lang="en-US" sz="2400" dirty="0">
                <a:latin typeface="Arial"/>
                <a:cs typeface="Arial"/>
              </a:rPr>
              <a:t>I want to build a </a:t>
            </a:r>
            <a:r>
              <a:rPr lang="en-US" sz="2400" b="1" dirty="0">
                <a:latin typeface="Arial"/>
                <a:cs typeface="Arial"/>
              </a:rPr>
              <a:t>class</a:t>
            </a:r>
            <a:r>
              <a:rPr lang="en-US" sz="2400" dirty="0">
                <a:latin typeface="Arial"/>
                <a:cs typeface="Arial"/>
              </a:rPr>
              <a:t> that can represent my </a:t>
            </a:r>
            <a:r>
              <a:rPr lang="en-US" sz="2400" b="1" dirty="0">
                <a:latin typeface="Arial"/>
                <a:cs typeface="Arial"/>
              </a:rPr>
              <a:t>location</a:t>
            </a:r>
            <a:r>
              <a:rPr lang="en-US" sz="2400" dirty="0">
                <a:latin typeface="Arial"/>
                <a:cs typeface="Arial"/>
              </a:rPr>
              <a:t> in the world, or can represent anyone's location in the world.</a:t>
            </a:r>
          </a:p>
        </p:txBody>
      </p:sp>
      <p:sp>
        <p:nvSpPr>
          <p:cNvPr id="14" name="Right Arrow 13"/>
          <p:cNvSpPr/>
          <p:nvPr/>
        </p:nvSpPr>
        <p:spPr>
          <a:xfrm rot="17848092">
            <a:off x="4410627" y="4628048"/>
            <a:ext cx="650974" cy="259791"/>
          </a:xfrm>
          <a:prstGeom prst="rightArrow">
            <a:avLst/>
          </a:prstGeom>
          <a:solidFill>
            <a:srgbClr val="E6A20E"/>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810841" y="3048980"/>
            <a:ext cx="3486493" cy="1200328"/>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Concept of </a:t>
            </a:r>
            <a:r>
              <a:rPr lang="en-US" b="1" dirty="0"/>
              <a:t>location</a:t>
            </a:r>
            <a:r>
              <a:rPr lang="en-US" dirty="0"/>
              <a:t> </a:t>
            </a:r>
            <a:r>
              <a:rPr lang="en-US" i="1" dirty="0"/>
              <a:t>Latitude</a:t>
            </a:r>
            <a:r>
              <a:rPr lang="en-US" dirty="0"/>
              <a:t>: 40.7 </a:t>
            </a:r>
            <a:r>
              <a:rPr lang="en-US" i="1" dirty="0"/>
              <a:t>Longitude</a:t>
            </a:r>
            <a:r>
              <a:rPr lang="en-US" dirty="0"/>
              <a:t>: -73.6</a:t>
            </a:r>
          </a:p>
        </p:txBody>
      </p:sp>
    </p:spTree>
    <p:extLst>
      <p:ext uri="{BB962C8B-B14F-4D97-AF65-F5344CB8AC3E}">
        <p14:creationId xmlns:p14="http://schemas.microsoft.com/office/powerpoint/2010/main" val="145766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487314" y="1450761"/>
            <a:ext cx="1222963" cy="563504"/>
          </a:xfrm>
          <a:prstGeom prst="roundRect">
            <a:avLst/>
          </a:prstGeom>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1601124" y="1569452"/>
            <a:ext cx="775208" cy="35669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991480" y="2915968"/>
            <a:ext cx="5377335" cy="158372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9448" y="2864760"/>
            <a:ext cx="5879629" cy="2643811"/>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564444" y="2264301"/>
            <a:ext cx="3414892" cy="600459"/>
          </a:xfrm>
          <a:prstGeom prst="roundRect">
            <a:avLst/>
          </a:prstGeom>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Defining a Class</a:t>
            </a:r>
          </a:p>
        </p:txBody>
      </p:sp>
      <p:sp>
        <p:nvSpPr>
          <p:cNvPr id="5" name="Rectangle 4"/>
          <p:cNvSpPr/>
          <p:nvPr/>
        </p:nvSpPr>
        <p:spPr>
          <a:xfrm>
            <a:off x="376304" y="1509421"/>
            <a:ext cx="8203252" cy="4404284"/>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a:t>
            </a:r>
          </a:p>
          <a:p>
            <a:pPr>
              <a:lnSpc>
                <a:spcPct val="120000"/>
              </a:lnSpc>
            </a:pP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zh-CN" alt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mr-IN" dirty="0">
                <a:solidFill>
                  <a:srgbClr val="000000"/>
                </a:solidFill>
                <a:latin typeface="Menlo"/>
              </a:rPr>
              <a:t>}</a:t>
            </a:r>
            <a:endParaRPr lang="en-US" dirty="0"/>
          </a:p>
        </p:txBody>
      </p:sp>
      <p:sp>
        <p:nvSpPr>
          <p:cNvPr id="7" name="TextBox 6"/>
          <p:cNvSpPr txBox="1"/>
          <p:nvPr/>
        </p:nvSpPr>
        <p:spPr>
          <a:xfrm>
            <a:off x="4506141" y="2001719"/>
            <a:ext cx="4308592"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Member variables: </a:t>
            </a:r>
          </a:p>
          <a:p>
            <a:r>
              <a:rPr lang="en-US" dirty="0"/>
              <a:t>data the objects need to store</a:t>
            </a:r>
            <a:endParaRPr lang="en-US" dirty="0">
              <a:latin typeface="Courier New"/>
              <a:cs typeface="Courier New"/>
            </a:endParaRPr>
          </a:p>
        </p:txBody>
      </p:sp>
      <p:sp>
        <p:nvSpPr>
          <p:cNvPr id="10" name="TextBox 9"/>
          <p:cNvSpPr txBox="1"/>
          <p:nvPr/>
        </p:nvSpPr>
        <p:spPr>
          <a:xfrm>
            <a:off x="1309512" y="5635034"/>
            <a:ext cx="4062118"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Methods: </a:t>
            </a:r>
          </a:p>
          <a:p>
            <a:r>
              <a:rPr lang="en-US" dirty="0"/>
              <a:t>The things this class can do</a:t>
            </a:r>
            <a:endParaRPr lang="en-US" dirty="0">
              <a:latin typeface="Courier New"/>
              <a:cs typeface="Courier New"/>
            </a:endParaRPr>
          </a:p>
        </p:txBody>
      </p:sp>
      <p:sp>
        <p:nvSpPr>
          <p:cNvPr id="14" name="TextBox 13"/>
          <p:cNvSpPr txBox="1"/>
          <p:nvPr/>
        </p:nvSpPr>
        <p:spPr>
          <a:xfrm>
            <a:off x="4722519" y="4636243"/>
            <a:ext cx="4308592" cy="830997"/>
          </a:xfrm>
          <a:prstGeom prst="rect">
            <a:avLst/>
          </a:prstGeom>
          <a:solidFill>
            <a:srgbClr val="BFBFBF"/>
          </a:solidFill>
          <a:ln>
            <a:noFill/>
          </a:ln>
        </p:spPr>
        <p:txBody>
          <a:bodyPr wrap="square" rtlCol="0">
            <a:spAutoFit/>
          </a:bodyPr>
          <a:lstStyle>
            <a:defPPr>
              <a:defRPr lang="en-US"/>
            </a:defPPr>
            <a:lvl1pPr>
              <a:defRPr sz="2400">
                <a:latin typeface="Arial"/>
                <a:cs typeface="Arial"/>
              </a:defRPr>
            </a:lvl1pPr>
          </a:lstStyle>
          <a:p>
            <a:r>
              <a:rPr lang="en-US" dirty="0"/>
              <a:t>Constructor: </a:t>
            </a:r>
          </a:p>
          <a:p>
            <a:r>
              <a:rPr lang="en-US" dirty="0"/>
              <a:t>Method to create a new object</a:t>
            </a:r>
            <a:endParaRPr lang="en-US" dirty="0">
              <a:latin typeface="Courier New"/>
              <a:cs typeface="Courier New"/>
            </a:endParaRPr>
          </a:p>
        </p:txBody>
      </p:sp>
      <p:sp>
        <p:nvSpPr>
          <p:cNvPr id="18" name="TextBox 17"/>
          <p:cNvSpPr txBox="1"/>
          <p:nvPr/>
        </p:nvSpPr>
        <p:spPr>
          <a:xfrm>
            <a:off x="6419508" y="953056"/>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Must be in file </a:t>
            </a:r>
            <a:r>
              <a:rPr lang="en-US" dirty="0">
                <a:latin typeface="Courier New"/>
                <a:cs typeface="Courier New"/>
              </a:rPr>
              <a:t>Location.java</a:t>
            </a:r>
          </a:p>
        </p:txBody>
      </p:sp>
      <p:sp>
        <p:nvSpPr>
          <p:cNvPr id="19" name="Rounded Rectangle 18"/>
          <p:cNvSpPr/>
          <p:nvPr/>
        </p:nvSpPr>
        <p:spPr>
          <a:xfrm>
            <a:off x="6267212" y="1329471"/>
            <a:ext cx="1832562" cy="563504"/>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0" name="Straight Arrow Connector 19"/>
          <p:cNvCxnSpPr>
            <a:cxnSpLocks/>
          </p:cNvCxnSpPr>
          <p:nvPr/>
        </p:nvCxnSpPr>
        <p:spPr>
          <a:xfrm flipV="1">
            <a:off x="2710277" y="1577487"/>
            <a:ext cx="3556935" cy="155026"/>
          </a:xfrm>
          <a:prstGeom prst="straightConnector1">
            <a:avLst/>
          </a:prstGeom>
          <a:ln w="28575" cmpd="sng">
            <a:solidFill>
              <a:srgbClr val="008000"/>
            </a:solidFill>
            <a:headEnd type="arrow"/>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5488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ssolve">
                                      <p:cBhvr>
                                        <p:cTn id="38" dur="500"/>
                                        <p:tgtEl>
                                          <p:spTgt spid="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13" grpId="0" animBg="1"/>
      <p:bldP spid="8" grpId="0" animBg="1"/>
      <p:bldP spid="7" grpId="0" animBg="1"/>
      <p:bldP spid="10" grpId="0" animBg="1"/>
      <p:bldP spid="14" grpId="0" animBg="1"/>
      <p:bldP spid="18" grpId="0" animBg="1"/>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10607</TotalTime>
  <Words>3368</Words>
  <Application>Microsoft Office PowerPoint</Application>
  <PresentationFormat>On-screen Show (4:3)</PresentationFormat>
  <Paragraphs>615</Paragraphs>
  <Slides>30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Menlo</vt:lpstr>
      <vt:lpstr>Menlo Bold</vt:lpstr>
      <vt:lpstr>Menlo Regular</vt:lpstr>
      <vt:lpstr>Zapf Dingbats</vt:lpstr>
      <vt:lpstr>Arial</vt:lpstr>
      <vt:lpstr>Calibri</vt:lpstr>
      <vt:lpstr>Courier New</vt:lpstr>
      <vt:lpstr>Helvetica</vt:lpstr>
      <vt:lpstr>Times New Roman</vt:lpstr>
      <vt:lpstr>Wingdings</vt:lpstr>
      <vt:lpstr>Office Theme</vt:lpstr>
      <vt:lpstr>Lecture 1-2 Classes and Objects in Java</vt:lpstr>
      <vt:lpstr>Lecture Goals</vt:lpstr>
      <vt:lpstr>Reasons to Choose Java</vt:lpstr>
      <vt:lpstr>Write Once and Run Anywhere</vt:lpstr>
      <vt:lpstr>Java is a Platform</vt:lpstr>
      <vt:lpstr>Object Oriented Programming (OOP) </vt:lpstr>
      <vt:lpstr>Definitions of Class and Object</vt:lpstr>
      <vt:lpstr>An Example of Class and Object</vt:lpstr>
      <vt:lpstr>Defining a Class</vt:lpstr>
      <vt:lpstr>Creating and Using Objects</vt:lpstr>
      <vt:lpstr>Creating and Using Objects (Contd.)</vt:lpstr>
      <vt:lpstr>The Main Method in Java</vt:lpstr>
      <vt:lpstr>Overloading Methods</vt:lpstr>
      <vt:lpstr>Overloading Methods (Contd.)</vt:lpstr>
      <vt:lpstr>Overloading Methods (Contd.)</vt:lpstr>
      <vt:lpstr>A Real-world Example of Overloading </vt:lpstr>
      <vt:lpstr>CAUTION</vt:lpstr>
      <vt:lpstr>Public vs. Private: Protect Data and Method</vt:lpstr>
      <vt:lpstr>Public vs. Private: Protect Data and Method</vt:lpstr>
      <vt:lpstr>Basic Class Design Rules</vt:lpstr>
      <vt:lpstr>An Example of Getter</vt:lpstr>
      <vt:lpstr>An Example of Setter</vt:lpstr>
      <vt:lpstr>Another Example of Setter</vt:lpstr>
      <vt:lpstr>Trace Your Code: Drawing Memory Model </vt:lpstr>
      <vt:lpstr>Drawing Memory Model with Objects</vt:lpstr>
      <vt:lpstr>More Examples</vt:lpstr>
      <vt:lpstr>Reason Your Code with Scope</vt:lpstr>
      <vt:lpstr>An Example</vt:lpstr>
      <vt:lpstr>An Example (Contd.)</vt:lpstr>
      <vt:lpstr>Another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158</cp:revision>
  <dcterms:created xsi:type="dcterms:W3CDTF">2018-08-13T22:58:39Z</dcterms:created>
  <dcterms:modified xsi:type="dcterms:W3CDTF">2025-01-27T09:28:50Z</dcterms:modified>
</cp:coreProperties>
</file>