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57" r:id="rId3"/>
    <p:sldId id="258" r:id="rId4"/>
    <p:sldId id="259" r:id="rId5"/>
    <p:sldId id="261" r:id="rId6"/>
    <p:sldId id="263" r:id="rId7"/>
    <p:sldId id="264" r:id="rId8"/>
    <p:sldId id="266" r:id="rId9"/>
    <p:sldId id="267" r:id="rId10"/>
    <p:sldId id="265" r:id="rId11"/>
    <p:sldId id="280" r:id="rId12"/>
    <p:sldId id="262" r:id="rId13"/>
    <p:sldId id="285" r:id="rId14"/>
    <p:sldId id="286" r:id="rId15"/>
    <p:sldId id="288" r:id="rId16"/>
    <p:sldId id="289" r:id="rId17"/>
    <p:sldId id="290" r:id="rId18"/>
    <p:sldId id="269" r:id="rId19"/>
    <p:sldId id="271" r:id="rId20"/>
    <p:sldId id="273" r:id="rId21"/>
    <p:sldId id="274" r:id="rId22"/>
    <p:sldId id="275" r:id="rId23"/>
    <p:sldId id="276" r:id="rId24"/>
    <p:sldId id="291" r:id="rId25"/>
    <p:sldId id="292" r:id="rId26"/>
    <p:sldId id="293" r:id="rId27"/>
    <p:sldId id="294" r:id="rId28"/>
    <p:sldId id="295" r:id="rId29"/>
    <p:sldId id="296"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0087"/>
    <a:srgbClr val="1700AE"/>
    <a:srgbClr val="2000EA"/>
    <a:srgbClr val="1123AE"/>
    <a:srgbClr val="1B8E1D"/>
    <a:srgbClr val="FB0008"/>
    <a:srgbClr val="E6A20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83529" autoAdjust="0"/>
  </p:normalViewPr>
  <p:slideViewPr>
    <p:cSldViewPr snapToGrid="0" snapToObjects="1">
      <p:cViewPr varScale="1">
        <p:scale>
          <a:sx n="69" d="100"/>
          <a:sy n="69" d="100"/>
        </p:scale>
        <p:origin x="1819" y="58"/>
      </p:cViewPr>
      <p:guideLst>
        <p:guide orient="horz" pos="2160"/>
        <p:guide pos="2880"/>
      </p:guideLst>
    </p:cSldViewPr>
  </p:slideViewPr>
  <p:notesTextViewPr>
    <p:cViewPr>
      <p:scale>
        <a:sx n="75" d="100"/>
        <a:sy n="75" d="100"/>
      </p:scale>
      <p:origin x="0" y="0"/>
    </p:cViewPr>
  </p:notesTextViewPr>
  <p:sorterViewPr>
    <p:cViewPr varScale="1">
      <p:scale>
        <a:sx n="100" d="100"/>
        <a:sy n="100" d="100"/>
      </p:scale>
      <p:origin x="0" y="-482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15:20:38.155"/>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4:41:21.526"/>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4:41:21.935"/>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4:41:22.296"/>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14:41:22.627"/>
    </inkml:context>
    <inkml:brush xml:id="br0">
      <inkml:brushProperty name="width" value="0.05" units="cm"/>
      <inkml:brushProperty name="height" value="0.05" units="cm"/>
      <inkml:brushProperty name="ignorePressure" value="1"/>
    </inkml:brush>
  </inkml:definitions>
  <inkml:trace contextRef="#ctx0" brushRef="#br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F5AFE9-BAB7-5D40-9442-B8F9D989980D}" type="datetimeFigureOut">
              <a:rPr lang="en-US" smtClean="0"/>
              <a:t>2/5/2025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E15405-4035-CE49-BC40-DA4BE7098E7F}" type="slidenum">
              <a:rPr lang="en-US" smtClean="0"/>
              <a:t>‹#›</a:t>
            </a:fld>
            <a:endParaRPr lang="en-US"/>
          </a:p>
        </p:txBody>
      </p:sp>
    </p:spTree>
    <p:extLst>
      <p:ext uri="{BB962C8B-B14F-4D97-AF65-F5344CB8AC3E}">
        <p14:creationId xmlns:p14="http://schemas.microsoft.com/office/powerpoint/2010/main" val="2342216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D1E15405-4035-CE49-BC40-DA4BE7098E7F}" type="slidenum">
              <a:rPr lang="en-US" smtClean="0"/>
              <a:t>5</a:t>
            </a:fld>
            <a:endParaRPr lang="en-US"/>
          </a:p>
        </p:txBody>
      </p:sp>
    </p:spTree>
    <p:extLst>
      <p:ext uri="{BB962C8B-B14F-4D97-AF65-F5344CB8AC3E}">
        <p14:creationId xmlns:p14="http://schemas.microsoft.com/office/powerpoint/2010/main" val="2436700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buFontTx/>
              <a:buNone/>
            </a:pPr>
            <a:r>
              <a:rPr lang="en-US" altLang="en-SE" b="1" i="1" dirty="0" err="1">
                <a:latin typeface="Consolas" panose="020B0609020204030204" pitchFamily="49" charset="0"/>
              </a:rPr>
              <a:t>string</a:t>
            </a:r>
            <a:r>
              <a:rPr lang="en-US" altLang="en-SE" dirty="0" err="1">
                <a:latin typeface="Consolas" panose="020B0609020204030204" pitchFamily="49" charset="0"/>
              </a:rPr>
              <a:t>.match</a:t>
            </a:r>
            <a:r>
              <a:rPr lang="en-US" altLang="en-SE" dirty="0">
                <a:latin typeface="Consolas" panose="020B0609020204030204" pitchFamily="49" charset="0"/>
              </a:rPr>
              <a:t>(</a:t>
            </a:r>
            <a:r>
              <a:rPr lang="en-US" altLang="en-SE" b="1" i="1" dirty="0">
                <a:latin typeface="Consolas" panose="020B0609020204030204" pitchFamily="49" charset="0"/>
              </a:rPr>
              <a:t>regex</a:t>
            </a:r>
            <a:r>
              <a:rPr lang="en-US" altLang="en-SE" dirty="0">
                <a:latin typeface="Consolas" panose="020B0609020204030204" pitchFamily="49" charset="0"/>
              </a:rPr>
              <a:t>)</a:t>
            </a:r>
          </a:p>
          <a:p>
            <a:pPr algn="ctr">
              <a:buFontTx/>
              <a:buNone/>
            </a:pPr>
            <a:endParaRPr lang="en-US" altLang="en-SE" sz="1200" dirty="0">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"A contiguous sequence of characters that does NOT include end of sentence punctuation." </a:t>
            </a:r>
          </a:p>
          <a:p>
            <a:endParaRPr lang="en-US" altLang="en-SE" dirty="0"/>
          </a:p>
          <a:p>
            <a:r>
              <a:rPr lang="en-US" altLang="en-SE" dirty="0"/>
              <a:t>if string fits pattern, returns matching text; else </a:t>
            </a:r>
            <a:r>
              <a:rPr lang="en-US" altLang="en-SE" dirty="0">
                <a:latin typeface="Consolas" panose="020B0609020204030204" pitchFamily="49" charset="0"/>
              </a:rPr>
              <a:t>null</a:t>
            </a:r>
          </a:p>
          <a:p>
            <a:pPr lvl="1"/>
            <a:r>
              <a:rPr lang="en-US" altLang="en-SE" dirty="0"/>
              <a:t>can be used as a Boolean truthy/</a:t>
            </a:r>
            <a:r>
              <a:rPr lang="en-US" altLang="en-SE" dirty="0" err="1"/>
              <a:t>falsey</a:t>
            </a:r>
            <a:r>
              <a:rPr lang="en-US" altLang="en-SE" dirty="0"/>
              <a:t> test:</a:t>
            </a:r>
            <a:br>
              <a:rPr lang="en-US" altLang="en-SE" dirty="0"/>
            </a:br>
            <a:br>
              <a:rPr lang="en-US" altLang="en-SE" sz="800" dirty="0"/>
            </a:br>
            <a:r>
              <a:rPr lang="en-US" altLang="en-SE" dirty="0">
                <a:latin typeface="Consolas" panose="020B0609020204030204" pitchFamily="49" charset="0"/>
              </a:rPr>
              <a:t>if (</a:t>
            </a:r>
            <a:r>
              <a:rPr lang="en-US" altLang="en-SE" dirty="0" err="1">
                <a:latin typeface="Consolas" panose="020B0609020204030204" pitchFamily="49" charset="0"/>
              </a:rPr>
              <a:t>name.match</a:t>
            </a:r>
            <a:r>
              <a:rPr lang="en-US" altLang="en-SE" dirty="0">
                <a:latin typeface="Consolas" panose="020B0609020204030204" pitchFamily="49" charset="0"/>
              </a:rPr>
              <a:t>(/[a-z]+/)) { ... }</a:t>
            </a:r>
          </a:p>
          <a:p>
            <a:pPr lvl="1"/>
            <a:endParaRPr lang="en-US" altLang="en-SE" sz="1800" dirty="0">
              <a:latin typeface="Consolas" panose="020B0609020204030204" pitchFamily="49" charset="0"/>
            </a:endParaRPr>
          </a:p>
          <a:p>
            <a:r>
              <a:rPr lang="en-US" altLang="en-SE" b="1" dirty="0">
                <a:solidFill>
                  <a:srgbClr val="6600CC"/>
                </a:solidFill>
                <a:latin typeface="Consolas" panose="020B0609020204030204" pitchFamily="49" charset="0"/>
              </a:rPr>
              <a:t>g</a:t>
            </a:r>
            <a:r>
              <a:rPr lang="en-US" altLang="en-SE" dirty="0"/>
              <a:t> after regex for array of </a:t>
            </a:r>
            <a:r>
              <a:rPr lang="en-US" altLang="en-SE" i="1" dirty="0"/>
              <a:t>global </a:t>
            </a:r>
            <a:r>
              <a:rPr lang="en-US" altLang="en-SE" dirty="0"/>
              <a:t>matches</a:t>
            </a:r>
          </a:p>
          <a:p>
            <a:pPr lvl="1"/>
            <a:r>
              <a:rPr lang="en-US" altLang="en-SE" dirty="0">
                <a:latin typeface="Consolas" panose="020B0609020204030204" pitchFamily="49" charset="0"/>
              </a:rPr>
              <a:t>"</a:t>
            </a:r>
            <a:r>
              <a:rPr lang="en-US" altLang="en-SE" dirty="0" err="1">
                <a:latin typeface="Consolas" panose="020B0609020204030204" pitchFamily="49" charset="0"/>
              </a:rPr>
              <a:t>obama</a:t>
            </a:r>
            <a:r>
              <a:rPr lang="en-US" altLang="en-SE" dirty="0">
                <a:latin typeface="Consolas" panose="020B0609020204030204" pitchFamily="49" charset="0"/>
              </a:rPr>
              <a:t>".match(/.a/g)</a:t>
            </a:r>
            <a:r>
              <a:rPr lang="en-US" altLang="en-SE" dirty="0"/>
              <a:t> returns </a:t>
            </a:r>
            <a:r>
              <a:rPr lang="en-US" altLang="en-SE" dirty="0">
                <a:latin typeface="Consolas" panose="020B0609020204030204" pitchFamily="49" charset="0"/>
              </a:rPr>
              <a:t>["</a:t>
            </a:r>
            <a:r>
              <a:rPr lang="en-US" altLang="en-SE" dirty="0" err="1">
                <a:latin typeface="Consolas" panose="020B0609020204030204" pitchFamily="49" charset="0"/>
              </a:rPr>
              <a:t>ba</a:t>
            </a:r>
            <a:r>
              <a:rPr lang="en-US" altLang="en-SE" dirty="0">
                <a:latin typeface="Consolas" panose="020B0609020204030204" pitchFamily="49" charset="0"/>
              </a:rPr>
              <a:t>", "ma"]</a:t>
            </a:r>
            <a:endParaRPr lang="en-US" altLang="en-SE" dirty="0"/>
          </a:p>
          <a:p>
            <a:pPr lvl="1"/>
            <a:endParaRPr lang="en-US" altLang="en-SE" sz="1800" dirty="0"/>
          </a:p>
          <a:p>
            <a:r>
              <a:rPr lang="en-US" altLang="en-SE" b="1" dirty="0">
                <a:solidFill>
                  <a:srgbClr val="6600CC"/>
                </a:solidFill>
                <a:latin typeface="Consolas" panose="020B0609020204030204" pitchFamily="49" charset="0"/>
              </a:rPr>
              <a:t>i</a:t>
            </a:r>
            <a:r>
              <a:rPr lang="en-US" altLang="en-SE" dirty="0"/>
              <a:t> after regex for case-</a:t>
            </a:r>
            <a:r>
              <a:rPr lang="en-US" altLang="en-SE" i="1" dirty="0"/>
              <a:t>insensitive</a:t>
            </a:r>
            <a:r>
              <a:rPr lang="en-US" altLang="en-SE" dirty="0"/>
              <a:t> match</a:t>
            </a:r>
          </a:p>
          <a:p>
            <a:pPr lvl="1"/>
            <a:r>
              <a:rPr lang="en-US" altLang="en-SE" dirty="0" err="1">
                <a:latin typeface="Consolas" panose="020B0609020204030204" pitchFamily="49" charset="0"/>
              </a:rPr>
              <a:t>name.match</a:t>
            </a:r>
            <a:r>
              <a:rPr lang="en-US" altLang="en-SE" dirty="0">
                <a:latin typeface="Consolas" panose="020B0609020204030204" pitchFamily="49" charset="0"/>
              </a:rPr>
              <a:t>(/Marty/i)</a:t>
            </a:r>
            <a:r>
              <a:rPr lang="en-US" altLang="en-SE" dirty="0"/>
              <a:t> matches </a:t>
            </a:r>
            <a:r>
              <a:rPr lang="en-US" altLang="en-SE" dirty="0">
                <a:latin typeface="Consolas" panose="020B0609020204030204" pitchFamily="49" charset="0"/>
              </a:rPr>
              <a:t>"</a:t>
            </a:r>
            <a:r>
              <a:rPr lang="en-US" altLang="en-SE" dirty="0" err="1">
                <a:latin typeface="Consolas" panose="020B0609020204030204" pitchFamily="49" charset="0"/>
              </a:rPr>
              <a:t>marty</a:t>
            </a:r>
            <a:r>
              <a:rPr lang="en-US" altLang="en-SE" dirty="0">
                <a:latin typeface="Consolas" panose="020B0609020204030204" pitchFamily="49" charset="0"/>
              </a:rPr>
              <a:t>"</a:t>
            </a:r>
            <a:r>
              <a:rPr lang="en-US" altLang="en-SE" dirty="0"/>
              <a:t>, </a:t>
            </a:r>
            <a:r>
              <a:rPr lang="en-US" altLang="en-SE" dirty="0">
                <a:latin typeface="Consolas" panose="020B0609020204030204" pitchFamily="49" charset="0"/>
              </a:rPr>
              <a:t>"</a:t>
            </a:r>
            <a:r>
              <a:rPr lang="en-US" altLang="en-SE" dirty="0" err="1">
                <a:latin typeface="Consolas" panose="020B0609020204030204" pitchFamily="49" charset="0"/>
              </a:rPr>
              <a:t>MaRtY</a:t>
            </a:r>
            <a:r>
              <a:rPr lang="en-US" altLang="en-SE" dirty="0">
                <a:latin typeface="Consolas" panose="020B0609020204030204" pitchFamily="49" charset="0"/>
              </a:rPr>
              <a:t>“</a:t>
            </a:r>
          </a:p>
          <a:p>
            <a:pPr lvl="1"/>
            <a:endParaRPr lang="en-US" altLang="en-SE" dirty="0">
              <a:latin typeface="Consolas" panose="020B0609020204030204" pitchFamily="49" charset="0"/>
            </a:endParaRPr>
          </a:p>
          <a:p>
            <a:pPr algn="ctr">
              <a:buFontTx/>
              <a:buNone/>
            </a:pPr>
            <a:r>
              <a:rPr lang="en-US" altLang="en-SE" b="1" i="1" dirty="0" err="1">
                <a:latin typeface="Consolas" panose="020B0609020204030204" pitchFamily="49" charset="0"/>
              </a:rPr>
              <a:t>string</a:t>
            </a:r>
            <a:r>
              <a:rPr lang="en-US" altLang="en-SE" dirty="0" err="1">
                <a:latin typeface="Consolas" panose="020B0609020204030204" pitchFamily="49" charset="0"/>
              </a:rPr>
              <a:t>.replace</a:t>
            </a:r>
            <a:r>
              <a:rPr lang="en-US" altLang="en-SE" dirty="0">
                <a:latin typeface="Consolas" panose="020B0609020204030204" pitchFamily="49" charset="0"/>
              </a:rPr>
              <a:t>(</a:t>
            </a:r>
            <a:r>
              <a:rPr lang="en-US" altLang="en-SE" b="1" i="1" dirty="0">
                <a:latin typeface="Consolas" panose="020B0609020204030204" pitchFamily="49" charset="0"/>
              </a:rPr>
              <a:t>regex</a:t>
            </a:r>
            <a:r>
              <a:rPr lang="en-US" altLang="en-SE" dirty="0">
                <a:latin typeface="Consolas" panose="020B0609020204030204" pitchFamily="49" charset="0"/>
              </a:rPr>
              <a:t>, "</a:t>
            </a:r>
            <a:r>
              <a:rPr lang="en-US" altLang="en-SE" b="1" i="1" dirty="0">
                <a:latin typeface="Consolas" panose="020B0609020204030204" pitchFamily="49" charset="0"/>
              </a:rPr>
              <a:t>text</a:t>
            </a:r>
            <a:r>
              <a:rPr lang="en-US" altLang="en-SE" dirty="0">
                <a:latin typeface="Consolas" panose="020B0609020204030204" pitchFamily="49" charset="0"/>
              </a:rPr>
              <a:t>") </a:t>
            </a:r>
          </a:p>
          <a:p>
            <a:pPr>
              <a:buFontTx/>
              <a:buNone/>
            </a:pPr>
            <a:endParaRPr lang="en-US" altLang="en-SE" sz="1200" dirty="0"/>
          </a:p>
          <a:p>
            <a:r>
              <a:rPr lang="en-US" altLang="en-SE" dirty="0"/>
              <a:t>replaces </a:t>
            </a:r>
            <a:r>
              <a:rPr lang="en-US" altLang="en-SE" i="1" dirty="0"/>
              <a:t>first occurrence</a:t>
            </a:r>
            <a:r>
              <a:rPr lang="en-US" altLang="en-SE" dirty="0"/>
              <a:t> of pattern with the given text</a:t>
            </a:r>
          </a:p>
          <a:p>
            <a:pPr lvl="1"/>
            <a:r>
              <a:rPr lang="en-US" altLang="en-SE" dirty="0">
                <a:latin typeface="Consolas" panose="020B0609020204030204" pitchFamily="49" charset="0"/>
              </a:rPr>
              <a:t>var state = "Mississippi";</a:t>
            </a:r>
            <a:br>
              <a:rPr lang="en-US" altLang="en-SE" dirty="0">
                <a:latin typeface="Consolas" panose="020B0609020204030204" pitchFamily="49" charset="0"/>
              </a:rPr>
            </a:br>
            <a:r>
              <a:rPr lang="en-US" altLang="en-SE" dirty="0" err="1">
                <a:latin typeface="Consolas" panose="020B0609020204030204" pitchFamily="49" charset="0"/>
              </a:rPr>
              <a:t>state.replace</a:t>
            </a:r>
            <a:r>
              <a:rPr lang="en-US" altLang="en-SE" dirty="0">
                <a:latin typeface="Consolas" panose="020B0609020204030204" pitchFamily="49" charset="0"/>
              </a:rPr>
              <a:t>(/s/, "x") </a:t>
            </a:r>
            <a:r>
              <a:rPr lang="en-US" altLang="en-SE" dirty="0"/>
              <a:t> returns </a:t>
            </a:r>
            <a:r>
              <a:rPr lang="en-US" altLang="en-SE" dirty="0">
                <a:latin typeface="Consolas" panose="020B0609020204030204" pitchFamily="49" charset="0"/>
              </a:rPr>
              <a:t>"</a:t>
            </a:r>
            <a:r>
              <a:rPr lang="en-US" altLang="en-SE" dirty="0" err="1">
                <a:latin typeface="Consolas" panose="020B0609020204030204" pitchFamily="49" charset="0"/>
              </a:rPr>
              <a:t>Mi</a:t>
            </a:r>
            <a:r>
              <a:rPr lang="en-US" altLang="en-SE" b="1" dirty="0" err="1">
                <a:latin typeface="Consolas" panose="020B0609020204030204" pitchFamily="49" charset="0"/>
              </a:rPr>
              <a:t>x</a:t>
            </a:r>
            <a:r>
              <a:rPr lang="en-US" altLang="en-SE" dirty="0" err="1">
                <a:latin typeface="Consolas" panose="020B0609020204030204" pitchFamily="49" charset="0"/>
              </a:rPr>
              <a:t>sissippi</a:t>
            </a:r>
            <a:r>
              <a:rPr lang="en-US" altLang="en-SE" dirty="0">
                <a:latin typeface="Consolas" panose="020B0609020204030204" pitchFamily="49" charset="0"/>
              </a:rPr>
              <a:t>"</a:t>
            </a:r>
            <a:endParaRPr lang="en-US" altLang="en-SE" dirty="0"/>
          </a:p>
          <a:p>
            <a:pPr lvl="1"/>
            <a:endParaRPr lang="en-US" altLang="en-SE" sz="1100" dirty="0"/>
          </a:p>
          <a:p>
            <a:r>
              <a:rPr lang="en-US" altLang="en-SE" b="1" dirty="0">
                <a:solidFill>
                  <a:srgbClr val="6600CC"/>
                </a:solidFill>
                <a:latin typeface="Consolas" panose="020B0609020204030204" pitchFamily="49" charset="0"/>
              </a:rPr>
              <a:t>g</a:t>
            </a:r>
            <a:r>
              <a:rPr lang="en-US" altLang="en-SE" dirty="0"/>
              <a:t> after regex to replace </a:t>
            </a:r>
            <a:r>
              <a:rPr lang="en-US" altLang="en-SE" i="1" dirty="0"/>
              <a:t>all occurrences</a:t>
            </a:r>
          </a:p>
          <a:p>
            <a:pPr lvl="1"/>
            <a:r>
              <a:rPr lang="en-US" altLang="en-SE" dirty="0" err="1">
                <a:latin typeface="Consolas" panose="020B0609020204030204" pitchFamily="49" charset="0"/>
              </a:rPr>
              <a:t>state.replace</a:t>
            </a:r>
            <a:r>
              <a:rPr lang="en-US" altLang="en-SE" dirty="0">
                <a:latin typeface="Consolas" panose="020B0609020204030204" pitchFamily="49" charset="0"/>
              </a:rPr>
              <a:t>(/s/</a:t>
            </a:r>
            <a:r>
              <a:rPr lang="en-US" altLang="en-SE" b="1" dirty="0">
                <a:solidFill>
                  <a:srgbClr val="6600CC"/>
                </a:solidFill>
                <a:latin typeface="Consolas" panose="020B0609020204030204" pitchFamily="49" charset="0"/>
              </a:rPr>
              <a:t>g</a:t>
            </a:r>
            <a:r>
              <a:rPr lang="en-US" altLang="en-SE" dirty="0">
                <a:latin typeface="Consolas" panose="020B0609020204030204" pitchFamily="49" charset="0"/>
              </a:rPr>
              <a:t>, "x")</a:t>
            </a:r>
            <a:r>
              <a:rPr lang="en-US" altLang="en-SE" dirty="0"/>
              <a:t> returns </a:t>
            </a:r>
            <a:r>
              <a:rPr lang="en-US" altLang="en-SE" dirty="0">
                <a:latin typeface="Consolas" panose="020B0609020204030204" pitchFamily="49" charset="0"/>
              </a:rPr>
              <a:t>"</a:t>
            </a:r>
            <a:r>
              <a:rPr lang="en-US" altLang="en-SE" dirty="0" err="1">
                <a:latin typeface="Consolas" panose="020B0609020204030204" pitchFamily="49" charset="0"/>
              </a:rPr>
              <a:t>Mi</a:t>
            </a:r>
            <a:r>
              <a:rPr lang="en-US" altLang="en-SE" b="1" dirty="0" err="1">
                <a:latin typeface="Consolas" panose="020B0609020204030204" pitchFamily="49" charset="0"/>
              </a:rPr>
              <a:t>xx</a:t>
            </a:r>
            <a:r>
              <a:rPr lang="en-US" altLang="en-SE" dirty="0" err="1">
                <a:latin typeface="Consolas" panose="020B0609020204030204" pitchFamily="49" charset="0"/>
              </a:rPr>
              <a:t>i</a:t>
            </a:r>
            <a:r>
              <a:rPr lang="en-US" altLang="en-SE" b="1" dirty="0" err="1">
                <a:latin typeface="Consolas" panose="020B0609020204030204" pitchFamily="49" charset="0"/>
              </a:rPr>
              <a:t>xx</a:t>
            </a:r>
            <a:r>
              <a:rPr lang="en-US" altLang="en-SE" dirty="0" err="1">
                <a:latin typeface="Consolas" panose="020B0609020204030204" pitchFamily="49" charset="0"/>
              </a:rPr>
              <a:t>ippi</a:t>
            </a:r>
            <a:r>
              <a:rPr lang="en-US" altLang="en-SE" dirty="0">
                <a:latin typeface="Consolas" panose="020B0609020204030204" pitchFamily="49" charset="0"/>
              </a:rPr>
              <a:t>"</a:t>
            </a:r>
            <a:endParaRPr lang="en-US" altLang="en-SE" dirty="0"/>
          </a:p>
          <a:p>
            <a:pPr lvl="1"/>
            <a:endParaRPr lang="en-US" altLang="en-SE" sz="1200" dirty="0"/>
          </a:p>
          <a:p>
            <a:r>
              <a:rPr lang="en-US" altLang="en-SE" i="1" dirty="0"/>
              <a:t>returns</a:t>
            </a:r>
            <a:r>
              <a:rPr lang="en-US" altLang="en-SE" dirty="0"/>
              <a:t> the modified string as its result; must be stored</a:t>
            </a:r>
          </a:p>
          <a:p>
            <a:pPr lvl="1"/>
            <a:r>
              <a:rPr lang="en-US" altLang="en-SE" b="1" dirty="0">
                <a:latin typeface="Consolas" panose="020B0609020204030204" pitchFamily="49" charset="0"/>
              </a:rPr>
              <a:t>state = </a:t>
            </a:r>
            <a:r>
              <a:rPr lang="en-US" altLang="en-SE" b="1" dirty="0" err="1">
                <a:latin typeface="Consolas" panose="020B0609020204030204" pitchFamily="49" charset="0"/>
              </a:rPr>
              <a:t>state</a:t>
            </a:r>
            <a:r>
              <a:rPr lang="en-US" altLang="en-SE" dirty="0" err="1">
                <a:latin typeface="Consolas" panose="020B0609020204030204" pitchFamily="49" charset="0"/>
              </a:rPr>
              <a:t>.replace</a:t>
            </a:r>
            <a:r>
              <a:rPr lang="en-US" altLang="en-SE" dirty="0">
                <a:latin typeface="Consolas" panose="020B0609020204030204" pitchFamily="49" charset="0"/>
              </a:rPr>
              <a:t>(/s/g, "x");</a:t>
            </a:r>
          </a:p>
          <a:p>
            <a:endParaRPr lang="en-US" altLang="en-SE" dirty="0">
              <a:latin typeface="Consolas" panose="020B0609020204030204" pitchFamily="49" charset="0"/>
            </a:endParaRPr>
          </a:p>
          <a:p>
            <a:pPr lvl="1"/>
            <a:endParaRPr lang="en-US" altLang="en-SE" dirty="0">
              <a:latin typeface="Consolas" panose="020B0609020204030204" pitchFamily="49" charset="0"/>
            </a:endParaRPr>
          </a:p>
          <a:p>
            <a:endParaRPr lang="en-SE" dirty="0"/>
          </a:p>
          <a:p>
            <a:endParaRPr lang="en-SE" dirty="0"/>
          </a:p>
        </p:txBody>
      </p:sp>
      <p:sp>
        <p:nvSpPr>
          <p:cNvPr id="4" name="Slide Number Placeholder 3"/>
          <p:cNvSpPr>
            <a:spLocks noGrp="1"/>
          </p:cNvSpPr>
          <p:nvPr>
            <p:ph type="sldNum" sz="quarter" idx="5"/>
          </p:nvPr>
        </p:nvSpPr>
        <p:spPr/>
        <p:txBody>
          <a:bodyPr/>
          <a:lstStyle/>
          <a:p>
            <a:fld id="{D1E15405-4035-CE49-BC40-DA4BE7098E7F}" type="slidenum">
              <a:rPr lang="en-US" smtClean="0"/>
              <a:t>22</a:t>
            </a:fld>
            <a:endParaRPr lang="en-US"/>
          </a:p>
        </p:txBody>
      </p:sp>
    </p:spTree>
    <p:extLst>
      <p:ext uri="{BB962C8B-B14F-4D97-AF65-F5344CB8AC3E}">
        <p14:creationId xmlns:p14="http://schemas.microsoft.com/office/powerpoint/2010/main" val="2726791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(\d|2[0-3]):[0-5]\d</a:t>
            </a:r>
          </a:p>
          <a:p>
            <a:pPr lvl="1"/>
            <a:r>
              <a:rPr lang="en-GB" dirty="0"/>
              <a:t>Does not match hours 10, 11,12,13…</a:t>
            </a:r>
          </a:p>
          <a:p>
            <a:pPr lvl="1"/>
            <a:r>
              <a:rPr lang="en-GB" dirty="0"/>
              <a:t>\d: Matches any single digit from 0 to 9. This allows for single-digit hours like "0" to "9".</a:t>
            </a:r>
          </a:p>
          <a:p>
            <a:pPr lvl="1"/>
            <a:r>
              <a:rPr lang="en-GB" dirty="0"/>
              <a:t>2[0-3]: Matches hours from "20" to "23". This ensures that valid two-digit hours in the range of 20 to 23 are captured.</a:t>
            </a:r>
          </a:p>
          <a:p>
            <a:endParaRPr lang="en-SE" dirty="0"/>
          </a:p>
        </p:txBody>
      </p:sp>
      <p:sp>
        <p:nvSpPr>
          <p:cNvPr id="4" name="Slide Number Placeholder 3"/>
          <p:cNvSpPr>
            <a:spLocks noGrp="1"/>
          </p:cNvSpPr>
          <p:nvPr>
            <p:ph type="sldNum" sz="quarter" idx="5"/>
          </p:nvPr>
        </p:nvSpPr>
        <p:spPr/>
        <p:txBody>
          <a:bodyPr/>
          <a:lstStyle/>
          <a:p>
            <a:fld id="{D1E15405-4035-CE49-BC40-DA4BE7098E7F}" type="slidenum">
              <a:rPr lang="en-US" smtClean="0"/>
              <a:t>29</a:t>
            </a:fld>
            <a:endParaRPr lang="en-US"/>
          </a:p>
        </p:txBody>
      </p:sp>
    </p:spTree>
    <p:extLst>
      <p:ext uri="{BB962C8B-B14F-4D97-AF65-F5344CB8AC3E}">
        <p14:creationId xmlns:p14="http://schemas.microsoft.com/office/powerpoint/2010/main" val="2591661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572DF53-CCB4-9214-2BAA-900E6161E79B}"/>
              </a:ext>
            </a:extLst>
          </p:cNvPr>
          <p:cNvSpPr>
            <a:spLocks noGrp="1" noChangeArrowheads="1"/>
          </p:cNvSpPr>
          <p:nvPr>
            <p:ph type="sldNum" sz="quarter" idx="5"/>
          </p:nvPr>
        </p:nvSpPr>
        <p:spPr>
          <a:ln/>
        </p:spPr>
        <p:txBody>
          <a:bodyPr/>
          <a:lstStyle/>
          <a:p>
            <a:fld id="{BE74F817-F68D-4606-A14D-8157CD6C92A4}" type="slidenum">
              <a:rPr lang="en-US" altLang="en-SE"/>
              <a:pPr/>
              <a:t>11</a:t>
            </a:fld>
            <a:endParaRPr lang="en-US" altLang="en-SE"/>
          </a:p>
        </p:txBody>
      </p:sp>
      <p:sp>
        <p:nvSpPr>
          <p:cNvPr id="976898" name="Slide Image Placeholder 1">
            <a:extLst>
              <a:ext uri="{FF2B5EF4-FFF2-40B4-BE49-F238E27FC236}">
                <a16:creationId xmlns:a16="http://schemas.microsoft.com/office/drawing/2014/main" id="{5FF93970-F33A-0694-D3FA-7F91DFD05064}"/>
              </a:ext>
            </a:extLst>
          </p:cNvPr>
          <p:cNvSpPr>
            <a:spLocks noGrp="1" noRot="1" noChangeAspect="1" noTextEdit="1"/>
          </p:cNvSpPr>
          <p:nvPr>
            <p:ph type="sldImg"/>
          </p:nvPr>
        </p:nvSpPr>
        <p:spPr>
          <a:xfrm>
            <a:off x="1144588" y="685800"/>
            <a:ext cx="4572000" cy="3429000"/>
          </a:xfrm>
          <a:ln/>
        </p:spPr>
      </p:sp>
      <p:sp>
        <p:nvSpPr>
          <p:cNvPr id="976899" name="Notes Placeholder 2">
            <a:extLst>
              <a:ext uri="{FF2B5EF4-FFF2-40B4-BE49-F238E27FC236}">
                <a16:creationId xmlns:a16="http://schemas.microsoft.com/office/drawing/2014/main" id="{CAFF4FBA-DC7D-6863-8899-EC3D76E1B545}"/>
              </a:ext>
            </a:extLst>
          </p:cNvPr>
          <p:cNvSpPr>
            <a:spLocks noGrp="1"/>
          </p:cNvSpPr>
          <p:nvPr>
            <p:ph type="body" idx="1"/>
          </p:nvPr>
        </p:nvSpPr>
        <p:spPr/>
        <p:txBody>
          <a:bodyPr lIns="91433" tIns="45716" rIns="91433" bIns="45716"/>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SE" sz="1200" b="1" dirty="0">
                <a:latin typeface="Consolas" panose="020B0609020204030204" pitchFamily="49" charset="0"/>
              </a:rPr>
              <a:t>/</a:t>
            </a:r>
            <a:r>
              <a:rPr lang="en-US" altLang="en-SE" sz="1200" dirty="0">
                <a:solidFill>
                  <a:srgbClr val="6600CC"/>
                </a:solidFill>
                <a:latin typeface="Consolas" panose="020B0609020204030204" pitchFamily="49" charset="0"/>
              </a:rPr>
              <a:t>[a-</a:t>
            </a:r>
            <a:r>
              <a:rPr lang="en-US" altLang="en-SE" sz="1200" dirty="0" err="1">
                <a:solidFill>
                  <a:srgbClr val="6600CC"/>
                </a:solidFill>
                <a:latin typeface="Consolas" panose="020B0609020204030204" pitchFamily="49" charset="0"/>
              </a:rPr>
              <a:t>zA</a:t>
            </a:r>
            <a:r>
              <a:rPr lang="en-US" altLang="en-SE" sz="1200" dirty="0">
                <a:solidFill>
                  <a:srgbClr val="6600CC"/>
                </a:solidFill>
                <a:latin typeface="Consolas" panose="020B0609020204030204" pitchFamily="49" charset="0"/>
              </a:rPr>
              <a:t>-Z_\-]+</a:t>
            </a:r>
            <a:r>
              <a:rPr lang="en-US" altLang="en-SE" sz="1200" b="1" dirty="0">
                <a:latin typeface="Consolas" panose="020B0609020204030204" pitchFamily="49" charset="0"/>
              </a:rPr>
              <a:t>@</a:t>
            </a:r>
            <a:r>
              <a:rPr lang="en-US" altLang="en-SE" sz="1200" dirty="0">
                <a:solidFill>
                  <a:srgbClr val="CC0000"/>
                </a:solidFill>
                <a:latin typeface="Consolas" panose="020B0609020204030204" pitchFamily="49" charset="0"/>
              </a:rPr>
              <a:t>(</a:t>
            </a:r>
            <a:r>
              <a:rPr lang="en-US" altLang="en-SE" sz="1200" dirty="0">
                <a:solidFill>
                  <a:schemeClr val="hlink"/>
                </a:solidFill>
                <a:latin typeface="Consolas" panose="020B0609020204030204" pitchFamily="49" charset="0"/>
              </a:rPr>
              <a:t>([a-</a:t>
            </a:r>
            <a:r>
              <a:rPr lang="en-US" altLang="en-SE" sz="1200" dirty="0" err="1">
                <a:solidFill>
                  <a:schemeClr val="hlink"/>
                </a:solidFill>
                <a:latin typeface="Consolas" panose="020B0609020204030204" pitchFamily="49" charset="0"/>
              </a:rPr>
              <a:t>zA</a:t>
            </a:r>
            <a:r>
              <a:rPr lang="en-US" altLang="en-SE" sz="1200" dirty="0">
                <a:solidFill>
                  <a:schemeClr val="hlink"/>
                </a:solidFill>
                <a:latin typeface="Consolas" panose="020B0609020204030204" pitchFamily="49" charset="0"/>
              </a:rPr>
              <a:t>-Z_\-])+</a:t>
            </a:r>
            <a:r>
              <a:rPr lang="en-US" altLang="en-SE" sz="1200" dirty="0">
                <a:solidFill>
                  <a:srgbClr val="CC0000"/>
                </a:solidFill>
                <a:latin typeface="Consolas" panose="020B0609020204030204" pitchFamily="49" charset="0"/>
              </a:rPr>
              <a:t>\.)+</a:t>
            </a:r>
            <a:r>
              <a:rPr lang="en-US" altLang="en-SE" sz="1200" dirty="0">
                <a:solidFill>
                  <a:srgbClr val="008000"/>
                </a:solidFill>
                <a:latin typeface="Consolas" panose="020B0609020204030204" pitchFamily="49" charset="0"/>
              </a:rPr>
              <a:t>[a-</a:t>
            </a:r>
            <a:r>
              <a:rPr lang="en-US" altLang="en-SE" sz="1200" dirty="0" err="1">
                <a:solidFill>
                  <a:srgbClr val="008000"/>
                </a:solidFill>
                <a:latin typeface="Consolas" panose="020B0609020204030204" pitchFamily="49" charset="0"/>
              </a:rPr>
              <a:t>zA</a:t>
            </a:r>
            <a:r>
              <a:rPr lang="en-US" altLang="en-SE" sz="1200" dirty="0">
                <a:solidFill>
                  <a:srgbClr val="008000"/>
                </a:solidFill>
                <a:latin typeface="Consolas" panose="020B0609020204030204" pitchFamily="49" charset="0"/>
              </a:rPr>
              <a:t>-Z]{2,4}</a:t>
            </a:r>
            <a:r>
              <a:rPr lang="en-US" altLang="en-SE" sz="1200" b="1" dirty="0">
                <a:latin typeface="Consolas" panose="020B0609020204030204" pitchFamily="49" charset="0"/>
              </a:rPr>
              <a:t>/</a:t>
            </a:r>
          </a:p>
          <a:p>
            <a:endParaRPr lang="en-SE" altLang="en-SE" dirty="0"/>
          </a:p>
        </p:txBody>
      </p:sp>
      <p:sp>
        <p:nvSpPr>
          <p:cNvPr id="976900" name="Slide Number Placeholder 3">
            <a:extLst>
              <a:ext uri="{FF2B5EF4-FFF2-40B4-BE49-F238E27FC236}">
                <a16:creationId xmlns:a16="http://schemas.microsoft.com/office/drawing/2014/main" id="{29A925BE-75F4-4DEF-933B-C3F5ED44FBCC}"/>
              </a:ext>
            </a:extLst>
          </p:cNvPr>
          <p:cNvSpPr txBox="1">
            <a:spLocks noGrp="1"/>
          </p:cNvSpPr>
          <p:nvPr/>
        </p:nvSpPr>
        <p:spPr bwMode="auto">
          <a:xfrm>
            <a:off x="3883025" y="8685213"/>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nchor="b"/>
          <a:lstStyle>
            <a:lvl1pPr algn="l">
              <a:defRPr>
                <a:solidFill>
                  <a:schemeClr val="tx1"/>
                </a:solidFill>
                <a:latin typeface="Arial" panose="020B0604020202020204" pitchFamily="34" charset="0"/>
              </a:defRPr>
            </a:lvl1pPr>
            <a:lvl2pPr marL="806450" indent="-309563" algn="l">
              <a:defRPr>
                <a:solidFill>
                  <a:schemeClr val="tx1"/>
                </a:solidFill>
                <a:latin typeface="Arial" panose="020B0604020202020204" pitchFamily="34" charset="0"/>
              </a:defRPr>
            </a:lvl2pPr>
            <a:lvl3pPr marL="1239838" indent="-247650" algn="l">
              <a:defRPr>
                <a:solidFill>
                  <a:schemeClr val="tx1"/>
                </a:solidFill>
                <a:latin typeface="Arial" panose="020B0604020202020204" pitchFamily="34" charset="0"/>
              </a:defRPr>
            </a:lvl3pPr>
            <a:lvl4pPr marL="1736725" indent="-247650" algn="l">
              <a:defRPr>
                <a:solidFill>
                  <a:schemeClr val="tx1"/>
                </a:solidFill>
                <a:latin typeface="Arial" panose="020B0604020202020204" pitchFamily="34" charset="0"/>
              </a:defRPr>
            </a:lvl4pPr>
            <a:lvl5pPr marL="2232025" indent="-247650" algn="l">
              <a:defRPr>
                <a:solidFill>
                  <a:schemeClr val="tx1"/>
                </a:solidFill>
                <a:latin typeface="Arial" panose="020B0604020202020204" pitchFamily="34" charset="0"/>
              </a:defRPr>
            </a:lvl5pPr>
            <a:lvl6pPr marL="2689225" indent="-247650" fontAlgn="base">
              <a:spcBef>
                <a:spcPct val="0"/>
              </a:spcBef>
              <a:spcAft>
                <a:spcPct val="0"/>
              </a:spcAft>
              <a:defRPr>
                <a:solidFill>
                  <a:schemeClr val="tx1"/>
                </a:solidFill>
                <a:latin typeface="Arial" panose="020B0604020202020204" pitchFamily="34" charset="0"/>
              </a:defRPr>
            </a:lvl6pPr>
            <a:lvl7pPr marL="3146425" indent="-247650" fontAlgn="base">
              <a:spcBef>
                <a:spcPct val="0"/>
              </a:spcBef>
              <a:spcAft>
                <a:spcPct val="0"/>
              </a:spcAft>
              <a:defRPr>
                <a:solidFill>
                  <a:schemeClr val="tx1"/>
                </a:solidFill>
                <a:latin typeface="Arial" panose="020B0604020202020204" pitchFamily="34" charset="0"/>
              </a:defRPr>
            </a:lvl7pPr>
            <a:lvl8pPr marL="3603625" indent="-247650" fontAlgn="base">
              <a:spcBef>
                <a:spcPct val="0"/>
              </a:spcBef>
              <a:spcAft>
                <a:spcPct val="0"/>
              </a:spcAft>
              <a:defRPr>
                <a:solidFill>
                  <a:schemeClr val="tx1"/>
                </a:solidFill>
                <a:latin typeface="Arial" panose="020B0604020202020204" pitchFamily="34" charset="0"/>
              </a:defRPr>
            </a:lvl8pPr>
            <a:lvl9pPr marL="4060825" indent="-247650" fontAlgn="base">
              <a:spcBef>
                <a:spcPct val="0"/>
              </a:spcBef>
              <a:spcAft>
                <a:spcPct val="0"/>
              </a:spcAft>
              <a:defRPr>
                <a:solidFill>
                  <a:schemeClr val="tx1"/>
                </a:solidFill>
                <a:latin typeface="Arial" panose="020B0604020202020204" pitchFamily="34" charset="0"/>
              </a:defRPr>
            </a:lvl9pPr>
          </a:lstStyle>
          <a:p>
            <a:pPr algn="r"/>
            <a:fld id="{14A41D87-9294-4619-A331-8E12B666738F}" type="slidenum">
              <a:rPr lang="en-US" altLang="en-SE" sz="1200" i="0"/>
              <a:pPr algn="r"/>
              <a:t>11</a:t>
            </a:fld>
            <a:endParaRPr lang="en-US" altLang="en-SE" sz="1200" i="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F2A4C42-9209-2D40-8E04-28771C1BBCF6}"/>
              </a:ext>
            </a:extLst>
          </p:cNvPr>
          <p:cNvSpPr>
            <a:spLocks noGrp="1" noChangeArrowheads="1"/>
          </p:cNvSpPr>
          <p:nvPr>
            <p:ph type="sldNum" sz="quarter" idx="5"/>
          </p:nvPr>
        </p:nvSpPr>
        <p:spPr>
          <a:ln/>
        </p:spPr>
        <p:txBody>
          <a:bodyPr/>
          <a:lstStyle/>
          <a:p>
            <a:fld id="{EB95AFB1-E0CE-4EC1-9676-A2F58E37782C}" type="slidenum">
              <a:rPr lang="en-US" altLang="en-SE"/>
              <a:pPr/>
              <a:t>12</a:t>
            </a:fld>
            <a:endParaRPr lang="en-US" altLang="en-SE"/>
          </a:p>
        </p:txBody>
      </p:sp>
      <p:sp>
        <p:nvSpPr>
          <p:cNvPr id="983042" name="Rectangle 2">
            <a:extLst>
              <a:ext uri="{FF2B5EF4-FFF2-40B4-BE49-F238E27FC236}">
                <a16:creationId xmlns:a16="http://schemas.microsoft.com/office/drawing/2014/main" id="{94FD7801-13AD-CB16-15FB-98A6E581CF5E}"/>
              </a:ext>
            </a:extLst>
          </p:cNvPr>
          <p:cNvSpPr>
            <a:spLocks noGrp="1" noRot="1" noChangeAspect="1" noChangeArrowheads="1" noTextEdit="1"/>
          </p:cNvSpPr>
          <p:nvPr>
            <p:ph type="sldImg"/>
          </p:nvPr>
        </p:nvSpPr>
        <p:spPr>
          <a:xfrm>
            <a:off x="1144588" y="685800"/>
            <a:ext cx="4572000" cy="3429000"/>
          </a:xfrm>
          <a:ln/>
        </p:spPr>
      </p:sp>
      <p:sp>
        <p:nvSpPr>
          <p:cNvPr id="983043" name="Rectangle 3">
            <a:extLst>
              <a:ext uri="{FF2B5EF4-FFF2-40B4-BE49-F238E27FC236}">
                <a16:creationId xmlns:a16="http://schemas.microsoft.com/office/drawing/2014/main" id="{29D2E8B7-8022-B0D5-5129-5EFEDF63FA55}"/>
              </a:ext>
            </a:extLst>
          </p:cNvPr>
          <p:cNvSpPr>
            <a:spLocks noGrp="1" noChangeArrowheads="1"/>
          </p:cNvSpPr>
          <p:nvPr>
            <p:ph type="body" idx="1"/>
          </p:nvPr>
        </p:nvSpPr>
        <p:spPr/>
        <p:txBody>
          <a:bodyPr lIns="91433" tIns="45716" rIns="91433" bIns="45716"/>
          <a:lstStyle/>
          <a:p>
            <a:r>
              <a:rPr lang="en-US" altLang="en-SE" dirty="0"/>
              <a:t>Answer:</a:t>
            </a:r>
          </a:p>
          <a:p>
            <a:endParaRPr lang="en-US" altLang="en-SE" dirty="0"/>
          </a:p>
          <a:p>
            <a:endParaRPr lang="en-US" altLang="en-SE" dirty="0"/>
          </a:p>
          <a:p>
            <a:endParaRPr lang="en-US" altLang="en-SE"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SE" dirty="0">
                <a:latin typeface="Consolas" panose="020B0609020204030204" pitchFamily="49" charset="0"/>
              </a:rPr>
              <a:t>if$</a:t>
            </a:r>
            <a:r>
              <a:rPr lang="en-US" altLang="en-SE" dirty="0"/>
              <a:t> matches lines that consist entirely of </a:t>
            </a:r>
            <a:r>
              <a:rPr lang="en-US" altLang="en-SE" dirty="0">
                <a:latin typeface="Consolas" panose="020B0609020204030204" pitchFamily="49" charset="0"/>
              </a:rPr>
              <a:t>if</a:t>
            </a:r>
          </a:p>
          <a:p>
            <a:endParaRPr lang="en-US" altLang="en-SE" dirty="0"/>
          </a:p>
          <a:p>
            <a:endParaRPr lang="en-US" altLang="en-SE" dirty="0"/>
          </a:p>
          <a:p>
            <a:r>
              <a:rPr lang="en-US" altLang="en-SE" dirty="0" err="1"/>
              <a:t>egrep</a:t>
            </a:r>
            <a:r>
              <a:rPr lang="en-US" altLang="en-SE" dirty="0"/>
              <a:t> "\&lt;C\&gt;" ideas.txt</a:t>
            </a:r>
          </a:p>
          <a:p>
            <a:r>
              <a:rPr lang="en-US" altLang="en-SE" dirty="0" err="1"/>
              <a:t>egrep</a:t>
            </a:r>
            <a:r>
              <a:rPr lang="en-US" altLang="en-SE" dirty="0"/>
              <a:t> "^ACT|^Scene" hamlet.txt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D5D7BC0-1253-639F-0879-F41921624F3D}"/>
              </a:ext>
            </a:extLst>
          </p:cNvPr>
          <p:cNvSpPr>
            <a:spLocks noGrp="1" noChangeArrowheads="1"/>
          </p:cNvSpPr>
          <p:nvPr>
            <p:ph type="sldNum" sz="quarter" idx="5"/>
          </p:nvPr>
        </p:nvSpPr>
        <p:spPr>
          <a:ln/>
        </p:spPr>
        <p:txBody>
          <a:bodyPr/>
          <a:lstStyle/>
          <a:p>
            <a:fld id="{C25C7FFA-BF3D-4156-8676-F233C244DEA7}" type="slidenum">
              <a:rPr lang="en-US" altLang="en-SE"/>
              <a:pPr/>
              <a:t>13</a:t>
            </a:fld>
            <a:endParaRPr lang="en-US" altLang="en-SE"/>
          </a:p>
        </p:txBody>
      </p:sp>
      <p:sp>
        <p:nvSpPr>
          <p:cNvPr id="985090" name="Slide Image Placeholder 1">
            <a:extLst>
              <a:ext uri="{FF2B5EF4-FFF2-40B4-BE49-F238E27FC236}">
                <a16:creationId xmlns:a16="http://schemas.microsoft.com/office/drawing/2014/main" id="{4825FD6F-50E4-F820-99B1-701F399E2341}"/>
              </a:ext>
            </a:extLst>
          </p:cNvPr>
          <p:cNvSpPr>
            <a:spLocks noGrp="1" noRot="1" noChangeAspect="1" noTextEdit="1"/>
          </p:cNvSpPr>
          <p:nvPr>
            <p:ph type="sldImg"/>
          </p:nvPr>
        </p:nvSpPr>
        <p:spPr>
          <a:xfrm>
            <a:off x="1144588" y="685800"/>
            <a:ext cx="4572000" cy="3429000"/>
          </a:xfrm>
          <a:ln/>
        </p:spPr>
      </p:sp>
      <p:sp>
        <p:nvSpPr>
          <p:cNvPr id="985091" name="Notes Placeholder 2">
            <a:extLst>
              <a:ext uri="{FF2B5EF4-FFF2-40B4-BE49-F238E27FC236}">
                <a16:creationId xmlns:a16="http://schemas.microsoft.com/office/drawing/2014/main" id="{110B3E1F-5789-5D16-42A1-BB8E5D2374F6}"/>
              </a:ext>
            </a:extLst>
          </p:cNvPr>
          <p:cNvSpPr>
            <a:spLocks noGrp="1"/>
          </p:cNvSpPr>
          <p:nvPr>
            <p:ph type="body" idx="1"/>
          </p:nvPr>
        </p:nvSpPr>
        <p:spPr/>
        <p:txBody>
          <a:bodyPr lIns="91433" tIns="45716" rIns="91433" bIns="45716"/>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SE" dirty="0"/>
              <a:t>There's no AND &amp; symbol.  Why not?</a:t>
            </a:r>
          </a:p>
          <a:p>
            <a:endParaRPr lang="en-SE" altLang="en-SE" dirty="0"/>
          </a:p>
        </p:txBody>
      </p:sp>
      <p:sp>
        <p:nvSpPr>
          <p:cNvPr id="985092" name="Slide Number Placeholder 3">
            <a:extLst>
              <a:ext uri="{FF2B5EF4-FFF2-40B4-BE49-F238E27FC236}">
                <a16:creationId xmlns:a16="http://schemas.microsoft.com/office/drawing/2014/main" id="{3FBA20CF-9728-DCFE-155E-9A929FA010FA}"/>
              </a:ext>
            </a:extLst>
          </p:cNvPr>
          <p:cNvSpPr txBox="1">
            <a:spLocks noGrp="1"/>
          </p:cNvSpPr>
          <p:nvPr/>
        </p:nvSpPr>
        <p:spPr bwMode="auto">
          <a:xfrm>
            <a:off x="3883025" y="8685213"/>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nchor="b"/>
          <a:lstStyle>
            <a:lvl1pPr algn="l">
              <a:defRPr>
                <a:solidFill>
                  <a:schemeClr val="tx1"/>
                </a:solidFill>
                <a:latin typeface="Arial" panose="020B0604020202020204" pitchFamily="34" charset="0"/>
              </a:defRPr>
            </a:lvl1pPr>
            <a:lvl2pPr marL="806450" indent="-309563" algn="l">
              <a:defRPr>
                <a:solidFill>
                  <a:schemeClr val="tx1"/>
                </a:solidFill>
                <a:latin typeface="Arial" panose="020B0604020202020204" pitchFamily="34" charset="0"/>
              </a:defRPr>
            </a:lvl2pPr>
            <a:lvl3pPr marL="1239838" indent="-247650" algn="l">
              <a:defRPr>
                <a:solidFill>
                  <a:schemeClr val="tx1"/>
                </a:solidFill>
                <a:latin typeface="Arial" panose="020B0604020202020204" pitchFamily="34" charset="0"/>
              </a:defRPr>
            </a:lvl3pPr>
            <a:lvl4pPr marL="1736725" indent="-247650" algn="l">
              <a:defRPr>
                <a:solidFill>
                  <a:schemeClr val="tx1"/>
                </a:solidFill>
                <a:latin typeface="Arial" panose="020B0604020202020204" pitchFamily="34" charset="0"/>
              </a:defRPr>
            </a:lvl4pPr>
            <a:lvl5pPr marL="2232025" indent="-247650" algn="l">
              <a:defRPr>
                <a:solidFill>
                  <a:schemeClr val="tx1"/>
                </a:solidFill>
                <a:latin typeface="Arial" panose="020B0604020202020204" pitchFamily="34" charset="0"/>
              </a:defRPr>
            </a:lvl5pPr>
            <a:lvl6pPr marL="2689225" indent="-247650" fontAlgn="base">
              <a:spcBef>
                <a:spcPct val="0"/>
              </a:spcBef>
              <a:spcAft>
                <a:spcPct val="0"/>
              </a:spcAft>
              <a:defRPr>
                <a:solidFill>
                  <a:schemeClr val="tx1"/>
                </a:solidFill>
                <a:latin typeface="Arial" panose="020B0604020202020204" pitchFamily="34" charset="0"/>
              </a:defRPr>
            </a:lvl6pPr>
            <a:lvl7pPr marL="3146425" indent="-247650" fontAlgn="base">
              <a:spcBef>
                <a:spcPct val="0"/>
              </a:spcBef>
              <a:spcAft>
                <a:spcPct val="0"/>
              </a:spcAft>
              <a:defRPr>
                <a:solidFill>
                  <a:schemeClr val="tx1"/>
                </a:solidFill>
                <a:latin typeface="Arial" panose="020B0604020202020204" pitchFamily="34" charset="0"/>
              </a:defRPr>
            </a:lvl7pPr>
            <a:lvl8pPr marL="3603625" indent="-247650" fontAlgn="base">
              <a:spcBef>
                <a:spcPct val="0"/>
              </a:spcBef>
              <a:spcAft>
                <a:spcPct val="0"/>
              </a:spcAft>
              <a:defRPr>
                <a:solidFill>
                  <a:schemeClr val="tx1"/>
                </a:solidFill>
                <a:latin typeface="Arial" panose="020B0604020202020204" pitchFamily="34" charset="0"/>
              </a:defRPr>
            </a:lvl8pPr>
            <a:lvl9pPr marL="4060825" indent="-247650" fontAlgn="base">
              <a:spcBef>
                <a:spcPct val="0"/>
              </a:spcBef>
              <a:spcAft>
                <a:spcPct val="0"/>
              </a:spcAft>
              <a:defRPr>
                <a:solidFill>
                  <a:schemeClr val="tx1"/>
                </a:solidFill>
                <a:latin typeface="Arial" panose="020B0604020202020204" pitchFamily="34" charset="0"/>
              </a:defRPr>
            </a:lvl9pPr>
          </a:lstStyle>
          <a:p>
            <a:pPr algn="r"/>
            <a:fld id="{16673D4B-E2A0-4ABD-9CE0-AB11DC21D2D3}" type="slidenum">
              <a:rPr lang="en-US" altLang="en-SE" sz="1200" i="0"/>
              <a:pPr algn="r"/>
              <a:t>13</a:t>
            </a:fld>
            <a:endParaRPr lang="en-US" altLang="en-SE" sz="1200" i="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B5A1F7C-3BC6-5223-A74C-DD026775B3D0}"/>
              </a:ext>
            </a:extLst>
          </p:cNvPr>
          <p:cNvSpPr>
            <a:spLocks noGrp="1" noChangeArrowheads="1"/>
          </p:cNvSpPr>
          <p:nvPr>
            <p:ph type="sldNum" sz="quarter" idx="5"/>
          </p:nvPr>
        </p:nvSpPr>
        <p:spPr>
          <a:ln/>
        </p:spPr>
        <p:txBody>
          <a:bodyPr/>
          <a:lstStyle/>
          <a:p>
            <a:fld id="{45A169D5-E075-4069-BA51-F2DD89DA4FF6}" type="slidenum">
              <a:rPr lang="en-US" altLang="en-SE"/>
              <a:pPr/>
              <a:t>14</a:t>
            </a:fld>
            <a:endParaRPr lang="en-US" altLang="en-SE"/>
          </a:p>
        </p:txBody>
      </p:sp>
      <p:sp>
        <p:nvSpPr>
          <p:cNvPr id="987138" name="Rectangle 2">
            <a:extLst>
              <a:ext uri="{FF2B5EF4-FFF2-40B4-BE49-F238E27FC236}">
                <a16:creationId xmlns:a16="http://schemas.microsoft.com/office/drawing/2014/main" id="{59C0287F-6573-F3A7-D3E9-951B20EE8D4B}"/>
              </a:ext>
            </a:extLst>
          </p:cNvPr>
          <p:cNvSpPr>
            <a:spLocks noGrp="1" noRot="1" noChangeAspect="1" noChangeArrowheads="1" noTextEdit="1"/>
          </p:cNvSpPr>
          <p:nvPr>
            <p:ph type="sldImg"/>
          </p:nvPr>
        </p:nvSpPr>
        <p:spPr>
          <a:xfrm>
            <a:off x="1144588" y="685800"/>
            <a:ext cx="4572000" cy="3429000"/>
          </a:xfrm>
          <a:ln/>
        </p:spPr>
      </p:sp>
      <p:sp>
        <p:nvSpPr>
          <p:cNvPr id="987139" name="Rectangle 3">
            <a:extLst>
              <a:ext uri="{FF2B5EF4-FFF2-40B4-BE49-F238E27FC236}">
                <a16:creationId xmlns:a16="http://schemas.microsoft.com/office/drawing/2014/main" id="{591FC2AA-8BF9-54C0-51E6-557BD2F4F52D}"/>
              </a:ext>
            </a:extLst>
          </p:cNvPr>
          <p:cNvSpPr>
            <a:spLocks noGrp="1" noChangeArrowheads="1"/>
          </p:cNvSpPr>
          <p:nvPr>
            <p:ph type="body" idx="1"/>
          </p:nvPr>
        </p:nvSpPr>
        <p:spPr/>
        <p:txBody>
          <a:bodyPr lIns="91433" tIns="45716" rIns="91433" bIns="45716"/>
          <a:lstStyle/>
          <a:p>
            <a:pPr algn="l">
              <a:buFont typeface="+mj-lt"/>
              <a:buAutoNum type="arabicPeriod"/>
            </a:pPr>
            <a:r>
              <a:rPr lang="en-US" b="0" i="0" dirty="0">
                <a:effectLst/>
                <a:latin typeface="__fkGroteskNeue_598ab8"/>
              </a:rPr>
              <a:t>This regular expression will match: Any sequence of 'r' and 'e' characters, including an empty string</a:t>
            </a:r>
          </a:p>
          <a:p>
            <a:pPr algn="l">
              <a:buFont typeface="+mj-lt"/>
              <a:buAutoNum type="arabicPeriod"/>
            </a:pPr>
            <a:r>
              <a:rPr lang="en-US" b="0" i="0" dirty="0">
                <a:effectLst/>
                <a:latin typeface="__fkGroteskNeue_598ab8"/>
              </a:rPr>
              <a:t>The characters 'r' and 'e' can appear in any order and any number of times</a:t>
            </a:r>
          </a:p>
          <a:p>
            <a:pPr algn="l"/>
            <a:r>
              <a:rPr lang="en-US" b="0" i="0" dirty="0">
                <a:effectLst/>
                <a:latin typeface="var(--font-fk-grotesk)"/>
              </a:rPr>
              <a:t>Examples of Matching Strings</a:t>
            </a:r>
          </a:p>
          <a:p>
            <a:pPr lvl="1">
              <a:buFont typeface="Arial" panose="020B0604020202020204" pitchFamily="34" charset="0"/>
              <a:buChar char="•"/>
            </a:pPr>
            <a:r>
              <a:rPr lang="en-US" b="0" i="0" dirty="0">
                <a:effectLst/>
                <a:latin typeface="__fkGroteskNeue_598ab8"/>
              </a:rPr>
              <a:t>"" (empty string)</a:t>
            </a:r>
          </a:p>
          <a:p>
            <a:pPr lvl="1">
              <a:buFont typeface="Arial" panose="020B0604020202020204" pitchFamily="34" charset="0"/>
              <a:buChar char="•"/>
            </a:pPr>
            <a:r>
              <a:rPr lang="en-US" b="0" i="0" dirty="0">
                <a:effectLst/>
                <a:latin typeface="__fkGroteskNeue_598ab8"/>
              </a:rPr>
              <a:t>"r"</a:t>
            </a:r>
          </a:p>
          <a:p>
            <a:pPr lvl="1">
              <a:buFont typeface="Arial" panose="020B0604020202020204" pitchFamily="34" charset="0"/>
              <a:buChar char="•"/>
            </a:pPr>
            <a:r>
              <a:rPr lang="en-US" b="0" i="0" dirty="0">
                <a:effectLst/>
                <a:latin typeface="__fkGroteskNeue_598ab8"/>
              </a:rPr>
              <a:t>"e"</a:t>
            </a:r>
          </a:p>
          <a:p>
            <a:pPr lvl="1">
              <a:buFont typeface="Arial" panose="020B0604020202020204" pitchFamily="34" charset="0"/>
              <a:buChar char="•"/>
            </a:pPr>
            <a:r>
              <a:rPr lang="en-US" b="0" i="0" dirty="0">
                <a:effectLst/>
                <a:latin typeface="__fkGroteskNeue_598ab8"/>
              </a:rPr>
              <a:t>"re"</a:t>
            </a:r>
          </a:p>
          <a:p>
            <a:pPr lvl="1">
              <a:buFont typeface="Arial" panose="020B0604020202020204" pitchFamily="34" charset="0"/>
              <a:buChar char="•"/>
            </a:pPr>
            <a:r>
              <a:rPr lang="en-US" b="0" i="0" dirty="0">
                <a:effectLst/>
                <a:latin typeface="__fkGroteskNeue_598ab8"/>
              </a:rPr>
              <a:t>"er"</a:t>
            </a:r>
          </a:p>
          <a:p>
            <a:pPr lvl="1">
              <a:buFont typeface="Arial" panose="020B0604020202020204" pitchFamily="34" charset="0"/>
              <a:buChar char="•"/>
            </a:pPr>
            <a:r>
              <a:rPr lang="en-US" b="0" i="0" dirty="0">
                <a:effectLst/>
                <a:latin typeface="__fkGroteskNeue_598ab8"/>
              </a:rPr>
              <a:t>"</a:t>
            </a:r>
            <a:r>
              <a:rPr lang="en-US" b="0" i="0" dirty="0" err="1">
                <a:effectLst/>
                <a:latin typeface="__fkGroteskNeue_598ab8"/>
              </a:rPr>
              <a:t>ree</a:t>
            </a:r>
            <a:r>
              <a:rPr lang="en-US" b="0" i="0" dirty="0">
                <a:effectLst/>
                <a:latin typeface="__fkGroteskNeue_598ab8"/>
              </a:rPr>
              <a:t>"</a:t>
            </a:r>
          </a:p>
          <a:p>
            <a:pPr lvl="1">
              <a:buFont typeface="Arial" panose="020B0604020202020204" pitchFamily="34" charset="0"/>
              <a:buChar char="•"/>
            </a:pPr>
            <a:r>
              <a:rPr lang="en-US" b="0" i="0" dirty="0">
                <a:effectLst/>
                <a:latin typeface="__fkGroteskNeue_598ab8"/>
              </a:rPr>
              <a:t>"</a:t>
            </a:r>
            <a:r>
              <a:rPr lang="en-US" b="0" i="0" dirty="0" err="1">
                <a:effectLst/>
                <a:latin typeface="__fkGroteskNeue_598ab8"/>
              </a:rPr>
              <a:t>rre</a:t>
            </a:r>
            <a:r>
              <a:rPr lang="en-US" b="0" i="0" dirty="0">
                <a:effectLst/>
                <a:latin typeface="__fkGroteskNeue_598ab8"/>
              </a:rPr>
              <a:t>"</a:t>
            </a:r>
          </a:p>
          <a:p>
            <a:pPr lvl="1">
              <a:buFont typeface="Arial" panose="020B0604020202020204" pitchFamily="34" charset="0"/>
              <a:buChar char="•"/>
            </a:pPr>
            <a:r>
              <a:rPr lang="en-US" b="0" i="0" dirty="0">
                <a:effectLst/>
                <a:latin typeface="__fkGroteskNeue_598ab8"/>
              </a:rPr>
              <a:t>"</a:t>
            </a:r>
            <a:r>
              <a:rPr lang="en-US" b="0" i="0" dirty="0" err="1">
                <a:effectLst/>
                <a:latin typeface="__fkGroteskNeue_598ab8"/>
              </a:rPr>
              <a:t>eerr</a:t>
            </a:r>
            <a:r>
              <a:rPr lang="en-US" b="0" i="0" dirty="0">
                <a:effectLst/>
                <a:latin typeface="__fkGroteskNeue_598ab8"/>
              </a:rPr>
              <a:t>“</a:t>
            </a:r>
          </a:p>
          <a:p>
            <a:pPr lvl="1">
              <a:buFont typeface="Arial" panose="020B0604020202020204" pitchFamily="34" charset="0"/>
              <a:buChar char="•"/>
            </a:pPr>
            <a:r>
              <a:rPr lang="en-US" b="0" i="0" dirty="0">
                <a:effectLst/>
                <a:latin typeface="__fkGroteskNeue_598ab8"/>
              </a:rPr>
              <a:t>"</a:t>
            </a:r>
            <a:r>
              <a:rPr lang="en-US" b="0" i="0" dirty="0" err="1">
                <a:effectLst/>
                <a:latin typeface="__fkGroteskNeue_598ab8"/>
              </a:rPr>
              <a:t>rererere</a:t>
            </a:r>
            <a:r>
              <a:rPr lang="en-US" b="0" i="0" dirty="0">
                <a:effectLst/>
                <a:latin typeface="__fkGroteskNeue_598ab8"/>
              </a:rPr>
              <a:t>"</a:t>
            </a:r>
          </a:p>
          <a:p>
            <a:pPr algn="l"/>
            <a:r>
              <a:rPr lang="en-US" b="0" i="0" dirty="0">
                <a:effectLst/>
                <a:latin typeface="var(--font-fk-grotesk)"/>
              </a:rPr>
              <a:t>Examples of Non-Matching Strings</a:t>
            </a:r>
          </a:p>
          <a:p>
            <a:pPr lvl="1">
              <a:buFont typeface="Arial" panose="020B0604020202020204" pitchFamily="34" charset="0"/>
              <a:buChar char="•"/>
            </a:pPr>
            <a:r>
              <a:rPr lang="en-US" b="0" i="0" dirty="0">
                <a:effectLst/>
                <a:latin typeface="__fkGroteskNeue_598ab8"/>
              </a:rPr>
              <a:t>"a" (contains a character other than 'r' or 'e')</a:t>
            </a:r>
          </a:p>
          <a:p>
            <a:pPr lvl="1">
              <a:buFont typeface="Arial" panose="020B0604020202020204" pitchFamily="34" charset="0"/>
              <a:buChar char="•"/>
            </a:pPr>
            <a:r>
              <a:rPr lang="en-US" b="0" i="0" dirty="0">
                <a:effectLst/>
                <a:latin typeface="__fkGroteskNeue_598ab8"/>
              </a:rPr>
              <a:t>"read" (contains characters other than 'r' or 'e')</a:t>
            </a:r>
          </a:p>
          <a:p>
            <a:pPr lvl="1">
              <a:buFont typeface="Arial" panose="020B0604020202020204" pitchFamily="34" charset="0"/>
              <a:buChar char="•"/>
            </a:pPr>
            <a:r>
              <a:rPr lang="en-US" b="0" i="0" dirty="0">
                <a:effectLst/>
                <a:latin typeface="__fkGroteskNeue_598ab8"/>
              </a:rPr>
              <a:t>"RED" (case-sensitive, uppercase letters don't match)</a:t>
            </a:r>
          </a:p>
          <a:p>
            <a:pPr>
              <a:buFont typeface="Arial" panose="020B0604020202020204" pitchFamily="34" charset="0"/>
              <a:buChar char="•"/>
            </a:pPr>
            <a:r>
              <a:rPr lang="en-US" dirty="0">
                <a:latin typeface="__fkGroteskNeue_598ab8"/>
              </a:rPr>
              <a:t>[re]+ will match a</a:t>
            </a:r>
            <a:r>
              <a:rPr lang="en-US" b="0" i="0" dirty="0">
                <a:effectLst/>
                <a:latin typeface="__fkGroteskNeue_598ab8"/>
              </a:rPr>
              <a:t>ny sequence of 'r' and 'e' characters, </a:t>
            </a:r>
            <a:r>
              <a:rPr lang="en-US" dirty="0">
                <a:latin typeface="__fkGroteskNeue_598ab8"/>
              </a:rPr>
              <a:t>will not match "" (empty string)</a:t>
            </a:r>
          </a:p>
          <a:p>
            <a:pPr>
              <a:buFont typeface="Arial" panose="020B0604020202020204" pitchFamily="34" charset="0"/>
              <a:buChar char="•"/>
            </a:pPr>
            <a:endParaRPr lang="en-US" dirty="0">
              <a:latin typeface="__fkGroteskNeue_598ab8"/>
            </a:endParaRPr>
          </a:p>
          <a:p>
            <a:r>
              <a:rPr lang="en-US" dirty="0"/>
              <a:t>[^re]The ^ inside the square brackets [] negates the character class, meaning it matches any character except those listed.</a:t>
            </a:r>
          </a:p>
          <a:p>
            <a:r>
              <a:rPr lang="en-US" dirty="0"/>
              <a:t>Components of the Regular Expression</a:t>
            </a:r>
          </a:p>
          <a:p>
            <a:pPr lvl="1"/>
            <a:r>
              <a:rPr lang="en-US" dirty="0"/>
              <a:t>[^re] - A negated character class that matches any single character that is NOT 'r' or 'e'</a:t>
            </a:r>
          </a:p>
          <a:p>
            <a:pPr lvl="1"/>
            <a:r>
              <a:rPr lang="en-US" dirty="0"/>
              <a:t>+ - Quantifier that matches one or more occurrences of the preceding pattern</a:t>
            </a:r>
          </a:p>
          <a:p>
            <a:pPr lvl="1"/>
            <a:r>
              <a:rPr lang="en-US" dirty="0"/>
              <a:t>Matching Pattern</a:t>
            </a:r>
          </a:p>
          <a:p>
            <a:pPr lvl="1"/>
            <a:r>
              <a:rPr lang="en-US" dirty="0"/>
              <a:t>This regular expression will match:</a:t>
            </a:r>
          </a:p>
          <a:p>
            <a:pPr lvl="1"/>
            <a:r>
              <a:rPr lang="en-US" dirty="0"/>
              <a:t>One or more characters that are neither 'r' nor 'e'</a:t>
            </a:r>
          </a:p>
          <a:p>
            <a:pPr lvl="1"/>
            <a:r>
              <a:rPr lang="en-US" dirty="0"/>
              <a:t>Any sequence of characters as long as it doesn't contain 'r' or 'e'</a:t>
            </a:r>
          </a:p>
          <a:p>
            <a:r>
              <a:rPr lang="en-US" dirty="0"/>
              <a:t>Examples of Matching Strings</a:t>
            </a:r>
          </a:p>
          <a:p>
            <a:pPr lvl="1"/>
            <a:r>
              <a:rPr lang="en-US" dirty="0"/>
              <a:t>"a"</a:t>
            </a:r>
          </a:p>
          <a:p>
            <a:pPr lvl="1"/>
            <a:r>
              <a:rPr lang="en-US" dirty="0"/>
              <a:t>"</a:t>
            </a:r>
            <a:r>
              <a:rPr lang="en-US" dirty="0" err="1"/>
              <a:t>abc</a:t>
            </a:r>
            <a:r>
              <a:rPr lang="en-US" dirty="0"/>
              <a:t>"</a:t>
            </a:r>
          </a:p>
          <a:p>
            <a:pPr lvl="1"/>
            <a:r>
              <a:rPr lang="en-US" dirty="0"/>
              <a:t>"123"</a:t>
            </a:r>
          </a:p>
          <a:p>
            <a:pPr lvl="1"/>
            <a:r>
              <a:rPr lang="en-US" dirty="0"/>
              <a:t>"</a:t>
            </a:r>
            <a:r>
              <a:rPr lang="en-US" dirty="0" err="1"/>
              <a:t>xyz</a:t>
            </a:r>
            <a:r>
              <a:rPr lang="en-US" dirty="0"/>
              <a:t>"</a:t>
            </a:r>
          </a:p>
          <a:p>
            <a:pPr lvl="1"/>
            <a:r>
              <a:rPr lang="en-US" dirty="0"/>
              <a:t>"!@#"</a:t>
            </a:r>
          </a:p>
          <a:p>
            <a:pPr lvl="1"/>
            <a:r>
              <a:rPr lang="en-US" dirty="0"/>
              <a:t>"The quick brown fox"</a:t>
            </a:r>
          </a:p>
          <a:p>
            <a:r>
              <a:rPr lang="en-US" dirty="0"/>
              <a:t>Examples of Non-Matching Strings</a:t>
            </a:r>
          </a:p>
          <a:p>
            <a:pPr lvl="1"/>
            <a:r>
              <a:rPr lang="en-US" dirty="0"/>
              <a:t>"" (empty string, doesn't match because + requires at least one character)</a:t>
            </a:r>
          </a:p>
          <a:p>
            <a:pPr lvl="1"/>
            <a:r>
              <a:rPr lang="en-US" dirty="0"/>
              <a:t>"r" (contains 'r')</a:t>
            </a:r>
          </a:p>
          <a:p>
            <a:pPr lvl="1"/>
            <a:r>
              <a:rPr lang="en-US" dirty="0"/>
              <a:t>"e" (contains 'e')</a:t>
            </a:r>
          </a:p>
          <a:p>
            <a:pPr lvl="1"/>
            <a:r>
              <a:rPr lang="en-US" dirty="0"/>
              <a:t>"read" (contains both 'r' and 'e')</a:t>
            </a:r>
          </a:p>
          <a:p>
            <a:pPr>
              <a:buFont typeface="Arial" panose="020B0604020202020204" pitchFamily="34" charset="0"/>
              <a:buChar char="•"/>
            </a:pPr>
            <a:endParaRPr lang="en-US" dirty="0">
              <a:latin typeface="__fkGroteskNeue_598ab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DD270D5-5CFC-C285-8073-4181E3EFC803}"/>
              </a:ext>
            </a:extLst>
          </p:cNvPr>
          <p:cNvSpPr>
            <a:spLocks noGrp="1" noChangeArrowheads="1"/>
          </p:cNvSpPr>
          <p:nvPr>
            <p:ph type="sldNum" sz="quarter" idx="5"/>
          </p:nvPr>
        </p:nvSpPr>
        <p:spPr>
          <a:ln/>
        </p:spPr>
        <p:txBody>
          <a:bodyPr/>
          <a:lstStyle/>
          <a:p>
            <a:fld id="{881F7CA4-E1E0-425F-842F-D9EF6306E63A}" type="slidenum">
              <a:rPr lang="en-US" altLang="en-SE"/>
              <a:pPr/>
              <a:t>15</a:t>
            </a:fld>
            <a:endParaRPr lang="en-US" altLang="en-SE"/>
          </a:p>
        </p:txBody>
      </p:sp>
      <p:sp>
        <p:nvSpPr>
          <p:cNvPr id="991234" name="Rectangle 2">
            <a:extLst>
              <a:ext uri="{FF2B5EF4-FFF2-40B4-BE49-F238E27FC236}">
                <a16:creationId xmlns:a16="http://schemas.microsoft.com/office/drawing/2014/main" id="{68C53C14-51C0-7F87-4C58-3F90E55B544D}"/>
              </a:ext>
            </a:extLst>
          </p:cNvPr>
          <p:cNvSpPr>
            <a:spLocks noGrp="1" noRot="1" noChangeAspect="1" noChangeArrowheads="1" noTextEdit="1"/>
          </p:cNvSpPr>
          <p:nvPr>
            <p:ph type="sldImg"/>
          </p:nvPr>
        </p:nvSpPr>
        <p:spPr>
          <a:xfrm>
            <a:off x="1144588" y="685800"/>
            <a:ext cx="4572000" cy="3429000"/>
          </a:xfrm>
          <a:ln/>
        </p:spPr>
      </p:sp>
      <p:sp>
        <p:nvSpPr>
          <p:cNvPr id="991235" name="Rectangle 3">
            <a:extLst>
              <a:ext uri="{FF2B5EF4-FFF2-40B4-BE49-F238E27FC236}">
                <a16:creationId xmlns:a16="http://schemas.microsoft.com/office/drawing/2014/main" id="{C004CD69-3170-5269-4FE0-ACDA3F460C42}"/>
              </a:ext>
            </a:extLst>
          </p:cNvPr>
          <p:cNvSpPr>
            <a:spLocks noGrp="1" noChangeArrowheads="1"/>
          </p:cNvSpPr>
          <p:nvPr>
            <p:ph type="body" idx="1"/>
          </p:nvPr>
        </p:nvSpPr>
        <p:spPr/>
        <p:txBody>
          <a:bodyPr lIns="91433" tIns="45716" rIns="91433" bIns="45716"/>
          <a:lstStyle/>
          <a:p>
            <a:pPr marL="854075" lvl="1"/>
            <a:r>
              <a:rPr lang="en-US" altLang="en-SE" dirty="0">
                <a:latin typeface="Consolas" panose="020B0609020204030204" pitchFamily="49" charset="0"/>
              </a:rPr>
              <a:t>Answer:</a:t>
            </a:r>
            <a:endParaRPr lang="en-US" altLang="en-SE" dirty="0"/>
          </a:p>
          <a:p>
            <a:pPr marL="1143000" lvl="2"/>
            <a:r>
              <a:rPr lang="en-US" altLang="en-SE" i="1" dirty="0"/>
              <a:t>Exercise </a:t>
            </a:r>
            <a:r>
              <a:rPr lang="en-US" altLang="en-SE" dirty="0"/>
              <a:t>: Match letter grades e.g. A+, B-, D.</a:t>
            </a:r>
          </a:p>
          <a:p>
            <a:endParaRPr lang="en-US" altLang="en-SE" dirty="0">
              <a:latin typeface="Consolas" panose="020B0609020204030204" pitchFamily="49" charset="0"/>
            </a:endParaRPr>
          </a:p>
          <a:p>
            <a:endParaRPr lang="en-US" altLang="en-SE" dirty="0">
              <a:latin typeface="Consolas" panose="020B0609020204030204" pitchFamily="49" charset="0"/>
            </a:endParaRPr>
          </a:p>
          <a:p>
            <a:endParaRPr lang="en-US" altLang="en-SE" dirty="0">
              <a:latin typeface="Consolas" panose="020B0609020204030204" pitchFamily="49" charset="0"/>
            </a:endParaRPr>
          </a:p>
          <a:p>
            <a:endParaRPr lang="en-US" altLang="en-SE" dirty="0">
              <a:latin typeface="Consolas" panose="020B0609020204030204" pitchFamily="49" charset="0"/>
            </a:endParaRPr>
          </a:p>
          <a:p>
            <a:endParaRPr lang="en-US" altLang="en-SE" dirty="0">
              <a:latin typeface="Consolas" panose="020B0609020204030204" pitchFamily="49" charset="0"/>
            </a:endParaRPr>
          </a:p>
          <a:p>
            <a:endParaRPr lang="en-US" altLang="en-SE" dirty="0">
              <a:latin typeface="Consolas" panose="020B0609020204030204" pitchFamily="49" charset="0"/>
            </a:endParaRPr>
          </a:p>
          <a:p>
            <a:r>
              <a:rPr lang="en-US" altLang="en-SE" dirty="0" err="1">
                <a:latin typeface="Consolas" panose="020B0609020204030204" pitchFamily="49" charset="0"/>
              </a:rPr>
              <a:t>egrep</a:t>
            </a:r>
            <a:r>
              <a:rPr lang="en-US" altLang="en-SE" dirty="0">
                <a:latin typeface="Consolas" panose="020B0609020204030204" pitchFamily="49" charset="0"/>
              </a:rPr>
              <a:t> "</a:t>
            </a:r>
            <a:r>
              <a:rPr lang="en-US" altLang="en-SE" dirty="0"/>
              <a:t>[ABCDF][+\-]?" 143.txt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A6B9F15-838E-252A-47B9-33D631D217BC}"/>
              </a:ext>
            </a:extLst>
          </p:cNvPr>
          <p:cNvSpPr>
            <a:spLocks noGrp="1" noChangeArrowheads="1"/>
          </p:cNvSpPr>
          <p:nvPr>
            <p:ph type="sldNum" sz="quarter" idx="5"/>
          </p:nvPr>
        </p:nvSpPr>
        <p:spPr>
          <a:ln/>
        </p:spPr>
        <p:txBody>
          <a:bodyPr/>
          <a:lstStyle/>
          <a:p>
            <a:fld id="{01D444E6-642B-45DD-A9B4-CA6A75117F71}" type="slidenum">
              <a:rPr lang="en-US" altLang="en-SE"/>
              <a:pPr/>
              <a:t>16</a:t>
            </a:fld>
            <a:endParaRPr lang="en-US" altLang="en-SE"/>
          </a:p>
        </p:txBody>
      </p:sp>
      <p:sp>
        <p:nvSpPr>
          <p:cNvPr id="993282" name="Rectangle 2">
            <a:extLst>
              <a:ext uri="{FF2B5EF4-FFF2-40B4-BE49-F238E27FC236}">
                <a16:creationId xmlns:a16="http://schemas.microsoft.com/office/drawing/2014/main" id="{6853C0F6-079F-A9F1-26EA-FB08EF7506F4}"/>
              </a:ext>
            </a:extLst>
          </p:cNvPr>
          <p:cNvSpPr>
            <a:spLocks noGrp="1" noRot="1" noChangeAspect="1" noChangeArrowheads="1" noTextEdit="1"/>
          </p:cNvSpPr>
          <p:nvPr>
            <p:ph type="sldImg"/>
          </p:nvPr>
        </p:nvSpPr>
        <p:spPr>
          <a:xfrm>
            <a:off x="1144588" y="685800"/>
            <a:ext cx="4572000" cy="3429000"/>
          </a:xfrm>
          <a:ln/>
        </p:spPr>
      </p:sp>
      <p:sp>
        <p:nvSpPr>
          <p:cNvPr id="993283" name="Rectangle 3">
            <a:extLst>
              <a:ext uri="{FF2B5EF4-FFF2-40B4-BE49-F238E27FC236}">
                <a16:creationId xmlns:a16="http://schemas.microsoft.com/office/drawing/2014/main" id="{2BDFE66C-8036-7C7B-6EA9-263D59CB2988}"/>
              </a:ext>
            </a:extLst>
          </p:cNvPr>
          <p:cNvSpPr>
            <a:spLocks noGrp="1" noChangeArrowheads="1"/>
          </p:cNvSpPr>
          <p:nvPr>
            <p:ph type="body" idx="1"/>
          </p:nvPr>
        </p:nvSpPr>
        <p:spPr/>
        <p:txBody>
          <a:bodyPr lIns="91433" tIns="45716" rIns="91433" bIns="45716"/>
          <a:lstStyle/>
          <a:p>
            <a:pPr marL="460375" indent="-231775"/>
            <a:endParaRPr lang="en-US" altLang="en-SE" dirty="0">
              <a:latin typeface="Consolas" panose="020B0609020204030204" pitchFamily="49" charset="0"/>
            </a:endParaRPr>
          </a:p>
          <a:p>
            <a:pPr marL="460375" indent="-231775"/>
            <a:endParaRPr lang="en-US" altLang="en-SE" dirty="0">
              <a:latin typeface="Consolas" panose="020B0609020204030204" pitchFamily="49" charset="0"/>
            </a:endParaRPr>
          </a:p>
          <a:p>
            <a:pPr marL="460375" indent="-231775"/>
            <a:r>
              <a:rPr lang="en-US" altLang="en-SE" dirty="0" err="1">
                <a:latin typeface="Consolas" panose="020B0609020204030204" pitchFamily="49" charset="0"/>
              </a:rPr>
              <a:t>Answer:</a:t>
            </a:r>
            <a:r>
              <a:rPr lang="en-US" altLang="en-SE" dirty="0" err="1"/>
              <a:t>inside</a:t>
            </a:r>
            <a:r>
              <a:rPr lang="en-US" altLang="en-SE" dirty="0"/>
              <a:t> a character set, </a:t>
            </a:r>
            <a:r>
              <a:rPr lang="en-US" altLang="en-SE" dirty="0">
                <a:latin typeface="Consolas" panose="020B0609020204030204" pitchFamily="49" charset="0"/>
              </a:rPr>
              <a:t>-</a:t>
            </a:r>
            <a:r>
              <a:rPr lang="en-US" altLang="en-SE" dirty="0"/>
              <a:t> must be escaped with</a:t>
            </a:r>
          </a:p>
          <a:p>
            <a:pPr marL="854075" lvl="1"/>
            <a:r>
              <a:rPr lang="en-US" altLang="en-SE" dirty="0">
                <a:latin typeface="Consolas" panose="020B0609020204030204" pitchFamily="49" charset="0"/>
              </a:rPr>
              <a:t>[\-+]?[0-9]+</a:t>
            </a:r>
            <a:r>
              <a:rPr lang="en-US" altLang="en-SE" dirty="0"/>
              <a:t> matches optional - or +, followed by at least one digit “+9”, “1”, “-2” </a:t>
            </a:r>
          </a:p>
          <a:p>
            <a:pPr marL="854075" lvl="1"/>
            <a:r>
              <a:rPr lang="en-US" altLang="en-SE" dirty="0"/>
              <a:t>can also be written as </a:t>
            </a:r>
            <a:r>
              <a:rPr lang="en-GB" sz="2100" dirty="0">
                <a:latin typeface="Consolas" panose="020B0609020204030204" pitchFamily="49" charset="0"/>
              </a:rPr>
              <a:t>[\\-+]?\d+</a:t>
            </a:r>
            <a:r>
              <a:rPr lang="en-GB" sz="2100" dirty="0"/>
              <a:t>, since</a:t>
            </a:r>
            <a:r>
              <a:rPr lang="en-US" altLang="en-SE" dirty="0">
                <a:latin typeface="Consolas" panose="020B0609020204030204" pitchFamily="49" charset="0"/>
              </a:rPr>
              <a:t>[0-9]</a:t>
            </a:r>
            <a:r>
              <a:rPr lang="en-US" altLang="en-SE" sz="2400" dirty="0"/>
              <a:t> is equivalent to </a:t>
            </a:r>
            <a:r>
              <a:rPr lang="en-US" altLang="en-SE" dirty="0">
                <a:latin typeface="Consolas" panose="020B0609020204030204" pitchFamily="49" charset="0"/>
              </a:rPr>
              <a:t>\d </a:t>
            </a:r>
            <a:r>
              <a:rPr lang="en-GB" altLang="en-SE" dirty="0"/>
              <a:t>(</a:t>
            </a:r>
            <a:r>
              <a:rPr lang="en-US" altLang="en-SE" dirty="0"/>
              <a:t>The two regexes are equivalent as </a:t>
            </a:r>
            <a:r>
              <a:rPr lang="en-GB" altLang="en-SE" dirty="0"/>
              <a:t>[0-9] is equivalent to \d.)</a:t>
            </a:r>
            <a:endParaRPr lang="en-US" altLang="en-SE" dirty="0"/>
          </a:p>
          <a:p>
            <a:endParaRPr lang="en-US" altLang="en-SE" dirty="0">
              <a:latin typeface="Consolas" panose="020B0609020204030204" pitchFamily="49" charset="0"/>
            </a:endParaRPr>
          </a:p>
          <a:p>
            <a:endParaRPr lang="en-US" altLang="en-SE" dirty="0">
              <a:latin typeface="Consolas" panose="020B0609020204030204" pitchFamily="49" charset="0"/>
            </a:endParaRPr>
          </a:p>
          <a:p>
            <a:r>
              <a:rPr lang="en-GB" altLang="en-SE" dirty="0">
                <a:latin typeface="Consolas" panose="020B0609020204030204" pitchFamily="49" charset="0"/>
              </a:rPr>
              <a:t>Expression</a:t>
            </a:r>
          </a:p>
          <a:p>
            <a:r>
              <a:rPr lang="en-GB" altLang="en-SE" dirty="0">
                <a:latin typeface="Consolas" panose="020B0609020204030204" pitchFamily="49" charset="0"/>
              </a:rPr>
              <a:t>Matches</a:t>
            </a:r>
          </a:p>
          <a:p>
            <a:r>
              <a:rPr lang="en-GB" altLang="en-SE" dirty="0">
                <a:latin typeface="Consolas" panose="020B0609020204030204" pitchFamily="49" charset="0"/>
              </a:rPr>
              <a:t>"a*"</a:t>
            </a:r>
          </a:p>
          <a:p>
            <a:r>
              <a:rPr lang="en-GB" altLang="en-SE" dirty="0">
                <a:latin typeface="Consolas" panose="020B0609020204030204" pitchFamily="49" charset="0"/>
              </a:rPr>
              <a:t>Zero or more a's</a:t>
            </a:r>
          </a:p>
          <a:p>
            <a:r>
              <a:rPr lang="en-GB" altLang="en-SE" dirty="0">
                <a:latin typeface="Consolas" panose="020B0609020204030204" pitchFamily="49" charset="0"/>
              </a:rPr>
              <a:t>"a+"</a:t>
            </a:r>
          </a:p>
          <a:p>
            <a:r>
              <a:rPr lang="en-GB" altLang="en-SE" dirty="0">
                <a:latin typeface="Consolas" panose="020B0609020204030204" pitchFamily="49" charset="0"/>
              </a:rPr>
              <a:t>1 or more a's</a:t>
            </a:r>
          </a:p>
          <a:p>
            <a:r>
              <a:rPr lang="en-GB" altLang="en-SE" dirty="0">
                <a:latin typeface="Consolas" panose="020B0609020204030204" pitchFamily="49" charset="0"/>
              </a:rPr>
              <a:t>"[a-f]"</a:t>
            </a:r>
          </a:p>
          <a:p>
            <a:r>
              <a:rPr lang="en-GB" altLang="en-SE" dirty="0">
                <a:latin typeface="Consolas" panose="020B0609020204030204" pitchFamily="49" charset="0"/>
              </a:rPr>
              <a:t>Any character between a</a:t>
            </a:r>
          </a:p>
          <a:p>
            <a:r>
              <a:rPr lang="en-GB" altLang="en-SE" dirty="0">
                <a:latin typeface="Consolas" panose="020B0609020204030204" pitchFamily="49" charset="0"/>
              </a:rPr>
              <a:t>and f</a:t>
            </a:r>
          </a:p>
          <a:p>
            <a:r>
              <a:rPr lang="en-GB" altLang="en-SE" dirty="0">
                <a:latin typeface="Consolas" panose="020B0609020204030204" pitchFamily="49" charset="0"/>
              </a:rPr>
              <a:t>" [^a-</a:t>
            </a:r>
            <a:r>
              <a:rPr lang="en-GB" altLang="en-SE" dirty="0" err="1">
                <a:latin typeface="Consolas" panose="020B0609020204030204" pitchFamily="49" charset="0"/>
              </a:rPr>
              <a:t>cz</a:t>
            </a:r>
            <a:r>
              <a:rPr lang="en-GB" altLang="en-SE" dirty="0">
                <a:latin typeface="Consolas" panose="020B0609020204030204" pitchFamily="49" charset="0"/>
              </a:rPr>
              <a:t>]"</a:t>
            </a:r>
          </a:p>
          <a:p>
            <a:r>
              <a:rPr lang="en-GB" altLang="en-SE" dirty="0">
                <a:latin typeface="Consolas" panose="020B0609020204030204" pitchFamily="49" charset="0"/>
              </a:rPr>
              <a:t>" [</a:t>
            </a:r>
            <a:r>
              <a:rPr lang="en-GB" altLang="en-SE" dirty="0" err="1">
                <a:latin typeface="Consolas" panose="020B0609020204030204" pitchFamily="49" charset="0"/>
              </a:rPr>
              <a:t>abc</a:t>
            </a:r>
            <a:r>
              <a:rPr lang="en-GB" altLang="en-SE" dirty="0">
                <a:latin typeface="Consolas" panose="020B0609020204030204" pitchFamily="49" charset="0"/>
              </a:rPr>
              <a:t>] +"</a:t>
            </a:r>
          </a:p>
          <a:p>
            <a:r>
              <a:rPr lang="en-GB" altLang="en-SE" dirty="0">
                <a:latin typeface="Consolas" panose="020B0609020204030204" pitchFamily="49" charset="0"/>
              </a:rPr>
              <a:t>1 or more of the character a, b. or c in a row</a:t>
            </a:r>
          </a:p>
          <a:p>
            <a:r>
              <a:rPr lang="en-GB" altLang="en-SE" dirty="0">
                <a:latin typeface="Consolas" panose="020B0609020204030204" pitchFamily="49" charset="0"/>
              </a:rPr>
              <a:t>"</a:t>
            </a:r>
            <a:r>
              <a:rPr lang="en-GB" altLang="en-SE" dirty="0" err="1">
                <a:latin typeface="Consolas" panose="020B0609020204030204" pitchFamily="49" charset="0"/>
              </a:rPr>
              <a:t>abc</a:t>
            </a:r>
            <a:r>
              <a:rPr lang="en-GB" altLang="en-SE" dirty="0">
                <a:latin typeface="Consolas" panose="020B0609020204030204" pitchFamily="49" charset="0"/>
              </a:rPr>
              <a:t>"</a:t>
            </a:r>
          </a:p>
          <a:p>
            <a:r>
              <a:rPr lang="en-GB" altLang="en-SE" dirty="0">
                <a:latin typeface="Consolas" panose="020B0609020204030204" pitchFamily="49" charset="0"/>
              </a:rPr>
              <a:t>The characters </a:t>
            </a:r>
            <a:r>
              <a:rPr lang="en-GB" altLang="en-SE" dirty="0" err="1">
                <a:latin typeface="Consolas" panose="020B0609020204030204" pitchFamily="49" charset="0"/>
              </a:rPr>
              <a:t>abc</a:t>
            </a:r>
            <a:r>
              <a:rPr lang="en-GB" altLang="en-SE" dirty="0">
                <a:latin typeface="Consolas" panose="020B0609020204030204" pitchFamily="49" charset="0"/>
              </a:rPr>
              <a:t> in a row "</a:t>
            </a:r>
            <a:r>
              <a:rPr lang="en-GB" altLang="en-SE" dirty="0" err="1">
                <a:latin typeface="Consolas" panose="020B0609020204030204" pitchFamily="49" charset="0"/>
              </a:rPr>
              <a:t>alb</a:t>
            </a:r>
            <a:r>
              <a:rPr lang="en-GB" altLang="en-SE" dirty="0">
                <a:latin typeface="Consolas" panose="020B0609020204030204" pitchFamily="49" charset="0"/>
              </a:rPr>
              <a:t>"</a:t>
            </a:r>
          </a:p>
          <a:p>
            <a:r>
              <a:rPr lang="en-GB" altLang="en-SE" dirty="0">
                <a:latin typeface="Consolas" panose="020B0609020204030204" pitchFamily="49" charset="0"/>
              </a:rPr>
              <a:t>The character a or the</a:t>
            </a:r>
          </a:p>
          <a:p>
            <a:r>
              <a:rPr lang="en-GB" altLang="en-SE" dirty="0">
                <a:latin typeface="Consolas" panose="020B0609020204030204" pitchFamily="49" charset="0"/>
              </a:rPr>
              <a:t>character b</a:t>
            </a:r>
            <a:endParaRPr lang="en-US" altLang="en-SE" dirty="0">
              <a:latin typeface="Consolas" panose="020B0609020204030204" pitchFamily="49" charset="0"/>
            </a:endParaRPr>
          </a:p>
          <a:p>
            <a:endParaRPr lang="en-US" altLang="en-SE" dirty="0">
              <a:latin typeface="Consolas" panose="020B0609020204030204" pitchFamily="49" charset="0"/>
            </a:endParaRPr>
          </a:p>
          <a:p>
            <a:endParaRPr lang="en-US" altLang="en-SE" dirty="0">
              <a:latin typeface="Consolas" panose="020B0609020204030204" pitchFamily="49" charset="0"/>
            </a:endParaRPr>
          </a:p>
          <a:p>
            <a:r>
              <a:rPr lang="en-US" altLang="en-SE" dirty="0" err="1">
                <a:latin typeface="Consolas" panose="020B0609020204030204" pitchFamily="49" charset="0"/>
              </a:rPr>
              <a:t>egrep</a:t>
            </a:r>
            <a:r>
              <a:rPr lang="en-US" altLang="en-SE" dirty="0">
                <a:latin typeface="Consolas" panose="020B0609020204030204" pitchFamily="49" charset="0"/>
              </a:rPr>
              <a:t> "[0-9]{3}-[0-9]{3}-[0-9]{4}" faculty.html</a:t>
            </a:r>
            <a:endParaRPr lang="en-US" altLang="en-SE"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60375" indent="-231775"/>
            <a:r>
              <a:rPr lang="en-US" altLang="en-SE" dirty="0"/>
              <a:t>text "captured" in </a:t>
            </a:r>
            <a:r>
              <a:rPr lang="en-US" altLang="en-SE" b="1" dirty="0">
                <a:solidFill>
                  <a:srgbClr val="6600CC"/>
                </a:solidFill>
                <a:latin typeface="Consolas" panose="020B0609020204030204" pitchFamily="49" charset="0"/>
              </a:rPr>
              <a:t>()</a:t>
            </a:r>
            <a:r>
              <a:rPr lang="en-US" altLang="en-SE" dirty="0"/>
              <a:t> is given an internal number; </a:t>
            </a:r>
            <a:br>
              <a:rPr lang="en-US" altLang="en-SE" dirty="0"/>
            </a:br>
            <a:r>
              <a:rPr lang="en-US" altLang="en-SE" dirty="0"/>
              <a:t>use </a:t>
            </a:r>
            <a:r>
              <a:rPr lang="en-US" altLang="en-SE" dirty="0">
                <a:latin typeface="Consolas" panose="020B0609020204030204" pitchFamily="49" charset="0"/>
              </a:rPr>
              <a:t>\</a:t>
            </a:r>
            <a:r>
              <a:rPr lang="en-US" altLang="en-SE" b="1" i="1" dirty="0">
                <a:latin typeface="Consolas" panose="020B0609020204030204" pitchFamily="49" charset="0"/>
              </a:rPr>
              <a:t>number</a:t>
            </a:r>
            <a:r>
              <a:rPr lang="en-US" altLang="en-SE" dirty="0"/>
              <a:t> to refer to it elsewhere in the pattern</a:t>
            </a:r>
            <a:endParaRPr lang="en-US" altLang="en-SE" dirty="0">
              <a:latin typeface="Consolas" panose="020B0609020204030204" pitchFamily="49" charset="0"/>
            </a:endParaRPr>
          </a:p>
          <a:p>
            <a:pPr marL="854075" lvl="1"/>
            <a:r>
              <a:rPr lang="en-US" altLang="en-SE" b="1" dirty="0">
                <a:solidFill>
                  <a:srgbClr val="6600CC"/>
                </a:solidFill>
                <a:latin typeface="Consolas" panose="020B0609020204030204" pitchFamily="49" charset="0"/>
              </a:rPr>
              <a:t>\0</a:t>
            </a:r>
            <a:r>
              <a:rPr lang="en-US" altLang="en-SE" dirty="0"/>
              <a:t> is the overall pattern, </a:t>
            </a:r>
          </a:p>
          <a:p>
            <a:pPr marL="854075" lvl="1"/>
            <a:r>
              <a:rPr lang="en-US" altLang="en-SE" b="1" dirty="0">
                <a:solidFill>
                  <a:srgbClr val="6600CC"/>
                </a:solidFill>
                <a:latin typeface="Consolas" panose="020B0609020204030204" pitchFamily="49" charset="0"/>
              </a:rPr>
              <a:t>\1</a:t>
            </a:r>
            <a:r>
              <a:rPr lang="en-US" altLang="en-SE" dirty="0"/>
              <a:t> is the first parenthetical capture, </a:t>
            </a:r>
            <a:r>
              <a:rPr lang="en-US" altLang="en-SE" b="1" dirty="0">
                <a:solidFill>
                  <a:srgbClr val="6600CC"/>
                </a:solidFill>
                <a:latin typeface="Consolas" panose="020B0609020204030204" pitchFamily="49" charset="0"/>
              </a:rPr>
              <a:t>\2</a:t>
            </a:r>
            <a:r>
              <a:rPr lang="en-US" altLang="en-SE" dirty="0"/>
              <a:t> the second, ...</a:t>
            </a:r>
          </a:p>
          <a:p>
            <a:pPr marL="854075" lvl="1"/>
            <a:r>
              <a:rPr lang="en-US" altLang="en-SE" dirty="0">
                <a:solidFill>
                  <a:srgbClr val="404040"/>
                </a:solidFill>
              </a:rPr>
              <a:t>Example: </a:t>
            </a:r>
            <a:r>
              <a:rPr lang="en-US" altLang="en-SE" dirty="0"/>
              <a:t>"A" surrounded by same character: </a:t>
            </a:r>
            <a:r>
              <a:rPr lang="en-US" altLang="en-SE" dirty="0">
                <a:latin typeface="Consolas" panose="020B0609020204030204" pitchFamily="49" charset="0"/>
              </a:rPr>
              <a:t>/(.)A</a:t>
            </a:r>
            <a:r>
              <a:rPr lang="en-US" altLang="en-SE" b="1" dirty="0">
                <a:latin typeface="Consolas" panose="020B0609020204030204" pitchFamily="49" charset="0"/>
              </a:rPr>
              <a:t>\1</a:t>
            </a:r>
            <a:r>
              <a:rPr lang="en-US" altLang="en-SE" dirty="0">
                <a:latin typeface="Consolas" panose="020B0609020204030204" pitchFamily="49" charset="0"/>
              </a:rPr>
              <a:t>/</a:t>
            </a:r>
          </a:p>
          <a:p>
            <a:pPr marL="1143000" lvl="2"/>
            <a:endParaRPr lang="en-US" altLang="en-SE" dirty="0"/>
          </a:p>
          <a:p>
            <a:pPr marL="854075" lvl="1"/>
            <a:r>
              <a:rPr lang="en-US" altLang="en-SE" dirty="0"/>
              <a:t>variations</a:t>
            </a:r>
          </a:p>
          <a:p>
            <a:pPr marL="1143000" lvl="2"/>
            <a:r>
              <a:rPr lang="en-US" altLang="en-SE" dirty="0">
                <a:latin typeface="Consolas" panose="020B0609020204030204" pitchFamily="49" charset="0"/>
              </a:rPr>
              <a:t>(?:</a:t>
            </a:r>
            <a:r>
              <a:rPr lang="en-US" altLang="en-SE" b="1" i="1" dirty="0">
                <a:latin typeface="Consolas" panose="020B0609020204030204" pitchFamily="49" charset="0"/>
              </a:rPr>
              <a:t>text</a:t>
            </a:r>
            <a:r>
              <a:rPr lang="en-US" altLang="en-SE" dirty="0">
                <a:latin typeface="Consolas" panose="020B0609020204030204" pitchFamily="49" charset="0"/>
              </a:rPr>
              <a:t>)</a:t>
            </a:r>
            <a:r>
              <a:rPr lang="en-US" altLang="en-SE" dirty="0"/>
              <a:t>	match </a:t>
            </a:r>
            <a:r>
              <a:rPr lang="en-US" altLang="en-SE" b="1" i="1" dirty="0">
                <a:latin typeface="Consolas" panose="020B0609020204030204" pitchFamily="49" charset="0"/>
              </a:rPr>
              <a:t>text</a:t>
            </a:r>
            <a:r>
              <a:rPr lang="en-US" altLang="en-SE" dirty="0"/>
              <a:t> but don't capture</a:t>
            </a:r>
          </a:p>
          <a:p>
            <a:pPr marL="1143000" lvl="2"/>
            <a:r>
              <a:rPr lang="en-US" altLang="en-SE" b="1" i="1" dirty="0">
                <a:latin typeface="Consolas" panose="020B0609020204030204" pitchFamily="49" charset="0"/>
              </a:rPr>
              <a:t>a</a:t>
            </a:r>
            <a:r>
              <a:rPr lang="en-US" altLang="en-SE" dirty="0">
                <a:latin typeface="Consolas" panose="020B0609020204030204" pitchFamily="49" charset="0"/>
              </a:rPr>
              <a:t>(?=</a:t>
            </a:r>
            <a:r>
              <a:rPr lang="en-US" altLang="en-SE" b="1" i="1" dirty="0">
                <a:latin typeface="Consolas" panose="020B0609020204030204" pitchFamily="49" charset="0"/>
              </a:rPr>
              <a:t>b</a:t>
            </a:r>
            <a:r>
              <a:rPr lang="en-US" altLang="en-SE" dirty="0">
                <a:latin typeface="Consolas" panose="020B0609020204030204" pitchFamily="49" charset="0"/>
              </a:rPr>
              <a:t>)</a:t>
            </a:r>
            <a:r>
              <a:rPr lang="en-US" altLang="en-SE" dirty="0"/>
              <a:t>	capture pattern </a:t>
            </a:r>
            <a:r>
              <a:rPr lang="en-US" altLang="en-SE" b="1" i="1" dirty="0">
                <a:latin typeface="Consolas" panose="020B0609020204030204" pitchFamily="49" charset="0"/>
              </a:rPr>
              <a:t>b</a:t>
            </a:r>
            <a:r>
              <a:rPr lang="en-US" altLang="en-SE" dirty="0"/>
              <a:t> but only if preceded by </a:t>
            </a:r>
            <a:r>
              <a:rPr lang="en-US" altLang="en-SE" b="1" i="1" dirty="0">
                <a:latin typeface="Consolas" panose="020B0609020204030204" pitchFamily="49" charset="0"/>
              </a:rPr>
              <a:t>a</a:t>
            </a:r>
          </a:p>
          <a:p>
            <a:pPr marL="1143000" lvl="2"/>
            <a:r>
              <a:rPr lang="en-US" altLang="en-SE" b="1" i="1" dirty="0">
                <a:latin typeface="Consolas" panose="020B0609020204030204" pitchFamily="49" charset="0"/>
              </a:rPr>
              <a:t>a</a:t>
            </a:r>
            <a:r>
              <a:rPr lang="en-US" altLang="en-SE" dirty="0">
                <a:latin typeface="Consolas" panose="020B0609020204030204" pitchFamily="49" charset="0"/>
              </a:rPr>
              <a:t>(?!</a:t>
            </a:r>
            <a:r>
              <a:rPr lang="en-US" altLang="en-SE" b="1" i="1" dirty="0">
                <a:latin typeface="Consolas" panose="020B0609020204030204" pitchFamily="49" charset="0"/>
              </a:rPr>
              <a:t>b</a:t>
            </a:r>
            <a:r>
              <a:rPr lang="en-US" altLang="en-SE" dirty="0">
                <a:latin typeface="Consolas" panose="020B0609020204030204" pitchFamily="49" charset="0"/>
              </a:rPr>
              <a:t>)</a:t>
            </a:r>
            <a:r>
              <a:rPr lang="en-US" altLang="en-SE" dirty="0"/>
              <a:t>	capture pattern </a:t>
            </a:r>
            <a:r>
              <a:rPr lang="en-US" altLang="en-SE" b="1" i="1" dirty="0">
                <a:latin typeface="Consolas" panose="020B0609020204030204" pitchFamily="49" charset="0"/>
              </a:rPr>
              <a:t>b</a:t>
            </a:r>
            <a:r>
              <a:rPr lang="en-US" altLang="en-SE" dirty="0"/>
              <a:t> but only if not preceded by </a:t>
            </a:r>
            <a:r>
              <a:rPr lang="en-US" altLang="en-SE" b="1" i="1" dirty="0">
                <a:latin typeface="Consolas" panose="020B0609020204030204" pitchFamily="49" charset="0"/>
              </a:rPr>
              <a:t>a</a:t>
            </a:r>
          </a:p>
          <a:p>
            <a:r>
              <a:rPr lang="en-US" altLang="en-SE" dirty="0"/>
              <a:t>you can use back-references when replacing text:</a:t>
            </a:r>
          </a:p>
          <a:p>
            <a:pPr lvl="1"/>
            <a:r>
              <a:rPr lang="en-US" altLang="en-SE" dirty="0"/>
              <a:t>refer to captures as </a:t>
            </a:r>
            <a:r>
              <a:rPr lang="en-US" altLang="en-SE" b="1" dirty="0">
                <a:solidFill>
                  <a:srgbClr val="6600CC"/>
                </a:solidFill>
                <a:latin typeface="Consolas" panose="020B0609020204030204" pitchFamily="49" charset="0"/>
              </a:rPr>
              <a:t>$</a:t>
            </a:r>
            <a:r>
              <a:rPr lang="en-US" altLang="en-SE" b="1" i="1" dirty="0">
                <a:latin typeface="Consolas" panose="020B0609020204030204" pitchFamily="49" charset="0"/>
              </a:rPr>
              <a:t>number</a:t>
            </a:r>
            <a:r>
              <a:rPr lang="en-US" altLang="en-SE" dirty="0"/>
              <a:t> in the replacement string</a:t>
            </a:r>
          </a:p>
          <a:p>
            <a:pPr lvl="1"/>
            <a:r>
              <a:rPr lang="en-US" altLang="en-SE" dirty="0"/>
              <a:t>Example: to swap a last name with a first name:</a:t>
            </a:r>
            <a:endParaRPr lang="pt-BR" altLang="en-SE" dirty="0">
              <a:latin typeface="Consolas" panose="020B0609020204030204" pitchFamily="49" charset="0"/>
            </a:endParaRPr>
          </a:p>
          <a:p>
            <a:pPr lvl="2"/>
            <a:endParaRPr lang="pt-BR" altLang="en-SE" sz="1200" dirty="0">
              <a:latin typeface="Consolas" panose="020B0609020204030204" pitchFamily="49" charset="0"/>
            </a:endParaRPr>
          </a:p>
          <a:p>
            <a:pPr lvl="1">
              <a:buFont typeface="Wingdings" panose="05000000000000000000" pitchFamily="2" charset="2"/>
              <a:buNone/>
            </a:pPr>
            <a:r>
              <a:rPr lang="pt-BR" altLang="en-SE" sz="2200" dirty="0">
                <a:latin typeface="Consolas" panose="020B0609020204030204" pitchFamily="49" charset="0"/>
              </a:rPr>
              <a:t>	var name = "Durden,    Tyler";</a:t>
            </a:r>
          </a:p>
          <a:p>
            <a:pPr lvl="1">
              <a:buFont typeface="Wingdings" panose="05000000000000000000" pitchFamily="2" charset="2"/>
              <a:buNone/>
            </a:pPr>
            <a:r>
              <a:rPr lang="pt-BR" altLang="en-SE" sz="2200" dirty="0">
                <a:latin typeface="Consolas" panose="020B0609020204030204" pitchFamily="49" charset="0"/>
              </a:rPr>
              <a:t>	name = name.replace(/(\w+),\s+(\w+)/, "$2 $1");</a:t>
            </a:r>
          </a:p>
          <a:p>
            <a:pPr lvl="1">
              <a:buFont typeface="Wingdings" panose="05000000000000000000" pitchFamily="2" charset="2"/>
              <a:buNone/>
            </a:pPr>
            <a:r>
              <a:rPr lang="pt-BR" altLang="en-SE" sz="2200" dirty="0">
                <a:latin typeface="Consolas" panose="020B0609020204030204" pitchFamily="49" charset="0"/>
              </a:rPr>
              <a:t>	</a:t>
            </a:r>
            <a:r>
              <a:rPr lang="pt-BR" altLang="en-SE" sz="2200" dirty="0">
                <a:solidFill>
                  <a:srgbClr val="008000"/>
                </a:solidFill>
                <a:latin typeface="Consolas" panose="020B0609020204030204" pitchFamily="49" charset="0"/>
              </a:rPr>
              <a:t>// "Tyler Durden"</a:t>
            </a:r>
          </a:p>
          <a:p>
            <a:pPr lvl="1">
              <a:buFont typeface="Wingdings" panose="05000000000000000000" pitchFamily="2" charset="2"/>
              <a:buNone/>
            </a:pPr>
            <a:endParaRPr lang="pt-BR" altLang="en-SE" sz="2200" dirty="0">
              <a:solidFill>
                <a:srgbClr val="008000"/>
              </a:solidFill>
              <a:latin typeface="Consolas" panose="020B0609020204030204" pitchFamily="49" charset="0"/>
            </a:endParaRPr>
          </a:p>
          <a:p>
            <a:pPr lvl="2"/>
            <a:endParaRPr lang="pt-BR" altLang="en-SE" sz="1200" dirty="0">
              <a:latin typeface="Consolas" panose="020B0609020204030204" pitchFamily="49" charset="0"/>
            </a:endParaRPr>
          </a:p>
          <a:p>
            <a:pPr lvl="2"/>
            <a:r>
              <a:rPr lang="en-US" altLang="en-SE" i="1" dirty="0"/>
              <a:t>Exercise </a:t>
            </a:r>
            <a:r>
              <a:rPr lang="en-US" altLang="en-SE" dirty="0"/>
              <a:t>: Reformat phone numbers from 206-685-2181 format to (206) 685.2181 format.</a:t>
            </a:r>
          </a:p>
          <a:p>
            <a:endParaRPr lang="en-US" altLang="en-SE" dirty="0"/>
          </a:p>
          <a:p>
            <a:pPr lvl="1"/>
            <a:endParaRPr lang="en-US" altLang="en-SE" b="1" i="1" dirty="0">
              <a:latin typeface="Consolas" panose="020B0609020204030204" pitchFamily="49" charset="0"/>
            </a:endParaRPr>
          </a:p>
          <a:p>
            <a:pPr marL="460375" indent="-231775">
              <a:buFontTx/>
              <a:buNone/>
            </a:pPr>
            <a:endParaRPr lang="en-US" altLang="en-SE" dirty="0"/>
          </a:p>
          <a:p>
            <a:endParaRPr lang="en-SE" dirty="0"/>
          </a:p>
        </p:txBody>
      </p:sp>
      <p:sp>
        <p:nvSpPr>
          <p:cNvPr id="4" name="Slide Number Placeholder 3"/>
          <p:cNvSpPr>
            <a:spLocks noGrp="1"/>
          </p:cNvSpPr>
          <p:nvPr>
            <p:ph type="sldNum" sz="quarter" idx="5"/>
          </p:nvPr>
        </p:nvSpPr>
        <p:spPr/>
        <p:txBody>
          <a:bodyPr/>
          <a:lstStyle/>
          <a:p>
            <a:fld id="{D1E15405-4035-CE49-BC40-DA4BE7098E7F}" type="slidenum">
              <a:rPr lang="en-US" smtClean="0"/>
              <a:t>17</a:t>
            </a:fld>
            <a:endParaRPr lang="en-US"/>
          </a:p>
        </p:txBody>
      </p:sp>
    </p:spTree>
    <p:extLst>
      <p:ext uri="{BB962C8B-B14F-4D97-AF65-F5344CB8AC3E}">
        <p14:creationId xmlns:p14="http://schemas.microsoft.com/office/powerpoint/2010/main" val="2172245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t>
            </a:r>
            <a:endParaRPr lang="en-US" dirty="0"/>
          </a:p>
        </p:txBody>
      </p:sp>
      <p:sp>
        <p:nvSpPr>
          <p:cNvPr id="4" name="Slide Number Placeholder 3"/>
          <p:cNvSpPr>
            <a:spLocks noGrp="1"/>
          </p:cNvSpPr>
          <p:nvPr>
            <p:ph type="sldNum" sz="quarter" idx="5"/>
          </p:nvPr>
        </p:nvSpPr>
        <p:spPr/>
        <p:txBody>
          <a:bodyPr/>
          <a:lstStyle/>
          <a:p>
            <a:fld id="{D1E15405-4035-CE49-BC40-DA4BE7098E7F}" type="slidenum">
              <a:rPr lang="en-US" smtClean="0"/>
              <a:t>21</a:t>
            </a:fld>
            <a:endParaRPr lang="en-US"/>
          </a:p>
        </p:txBody>
      </p:sp>
    </p:spTree>
    <p:extLst>
      <p:ext uri="{BB962C8B-B14F-4D97-AF65-F5344CB8AC3E}">
        <p14:creationId xmlns:p14="http://schemas.microsoft.com/office/powerpoint/2010/main" val="1916224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010400" y="6492875"/>
            <a:ext cx="2133600" cy="365125"/>
          </a:xfrm>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010400" y="6522171"/>
            <a:ext cx="2133600" cy="365125"/>
          </a:xfrm>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010400" y="6492875"/>
            <a:ext cx="2133600" cy="365125"/>
          </a:xfrm>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010400" y="6492875"/>
            <a:ext cx="2133600" cy="365125"/>
          </a:xfrm>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010400" y="6492875"/>
            <a:ext cx="2133600" cy="365125"/>
          </a:xfrm>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8686800" y="6514522"/>
            <a:ext cx="457200" cy="365125"/>
          </a:xfrm>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2/5/2025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10400" y="65315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8" Type="http://schemas.openxmlformats.org/officeDocument/2006/relationships/image" Target="../media/image5.png"/><Relationship Id="rId3" Type="http://schemas.openxmlformats.org/officeDocument/2006/relationships/customXml" Target="../ink/ink1.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7" Type="http://schemas.openxmlformats.org/officeDocument/2006/relationships/customXml" Target="../ink/ink5.xml"/><Relationship Id="rId2" Type="http://schemas.openxmlformats.org/officeDocument/2006/relationships/customXml" Target="../ink/ink2.xml"/><Relationship Id="rId16" Type="http://schemas.openxmlformats.org/officeDocument/2006/relationships/customXml" Target="../ink/ink4.xml"/><Relationship Id="rId1" Type="http://schemas.openxmlformats.org/officeDocument/2006/relationships/slideLayout" Target="../slideLayouts/slideLayout2.xml"/><Relationship Id="rId15" Type="http://schemas.openxmlformats.org/officeDocument/2006/relationships/customXml" Target="../ink/ink3.xml"/><Relationship Id="rId14"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46697"/>
            <a:ext cx="7772400" cy="1470025"/>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4</a:t>
            </a:r>
            <a:br>
              <a:rPr lang="en-US" altLang="zh-CN" dirty="0">
                <a:solidFill>
                  <a:schemeClr val="accent1"/>
                </a:solidFill>
              </a:rPr>
            </a:br>
            <a:r>
              <a:rPr lang="en-US" altLang="zh-CN" dirty="0"/>
              <a:t>String in Java</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Count number of words in a string</a:t>
            </a:r>
          </a:p>
        </p:txBody>
      </p:sp>
      <p:sp>
        <p:nvSpPr>
          <p:cNvPr id="5" name="Rectangle 4"/>
          <p:cNvSpPr/>
          <p:nvPr/>
        </p:nvSpPr>
        <p:spPr>
          <a:xfrm>
            <a:off x="483292" y="1078432"/>
            <a:ext cx="7969827" cy="646331"/>
          </a:xfrm>
          <a:prstGeom prst="rect">
            <a:avLst/>
          </a:prstGeom>
          <a:solidFill>
            <a:srgbClr val="E6A20E"/>
          </a:solidFill>
        </p:spPr>
        <p:txBody>
          <a:bodyPr wrap="square">
            <a:spAutoFit/>
          </a:bodyPr>
          <a:lstStyle/>
          <a:p>
            <a:r>
              <a:rPr lang="en-US" altLang="zh-CN" dirty="0">
                <a:latin typeface="Arial"/>
                <a:cs typeface="Arial"/>
              </a:rPr>
              <a:t>Use</a:t>
            </a:r>
            <a:r>
              <a:rPr lang="zh-CN" altLang="en-US" dirty="0">
                <a:latin typeface="Arial"/>
                <a:cs typeface="Arial"/>
              </a:rPr>
              <a:t> </a:t>
            </a:r>
            <a:r>
              <a:rPr lang="en-US" altLang="zh-CN" dirty="0">
                <a:latin typeface="Arial"/>
                <a:cs typeface="Arial"/>
              </a:rPr>
              <a:t>String</a:t>
            </a:r>
            <a:r>
              <a:rPr lang="zh-CN" altLang="en-US" dirty="0">
                <a:latin typeface="Arial"/>
                <a:cs typeface="Arial"/>
              </a:rPr>
              <a:t> </a:t>
            </a:r>
            <a:r>
              <a:rPr lang="en-US" altLang="zh-CN" dirty="0">
                <a:latin typeface="Arial"/>
                <a:cs typeface="Arial"/>
              </a:rPr>
              <a:t>method</a:t>
            </a:r>
            <a:r>
              <a:rPr lang="zh-CN" altLang="en-US" dirty="0">
                <a:latin typeface="Arial"/>
                <a:cs typeface="Arial"/>
              </a:rPr>
              <a:t> </a:t>
            </a:r>
            <a:r>
              <a:rPr lang="en-US" dirty="0">
                <a:solidFill>
                  <a:schemeClr val="accent1"/>
                </a:solidFill>
                <a:latin typeface="Courier"/>
                <a:cs typeface="Courier"/>
              </a:rPr>
              <a:t>spli</a:t>
            </a:r>
            <a:r>
              <a:rPr lang="en-US" altLang="zh-CN" dirty="0">
                <a:solidFill>
                  <a:schemeClr val="accent1"/>
                </a:solidFill>
                <a:latin typeface="Courier"/>
                <a:cs typeface="Courier"/>
              </a:rPr>
              <a:t>t(String</a:t>
            </a:r>
            <a:r>
              <a:rPr lang="zh-CN" altLang="en-US" dirty="0">
                <a:solidFill>
                  <a:schemeClr val="accent1"/>
                </a:solidFill>
                <a:latin typeface="Courier"/>
                <a:cs typeface="Courier"/>
              </a:rPr>
              <a:t> </a:t>
            </a:r>
            <a:r>
              <a:rPr lang="en-US" altLang="zh-CN" dirty="0">
                <a:solidFill>
                  <a:schemeClr val="accent1"/>
                </a:solidFill>
                <a:latin typeface="Courier"/>
                <a:cs typeface="Courier"/>
              </a:rPr>
              <a:t>regex)</a:t>
            </a:r>
            <a:r>
              <a:rPr lang="zh-CN" altLang="en-US" dirty="0">
                <a:latin typeface="Arial"/>
                <a:cs typeface="Arial"/>
              </a:rPr>
              <a:t> </a:t>
            </a:r>
            <a:r>
              <a:rPr lang="en-US" dirty="0">
                <a:latin typeface="Arial"/>
                <a:cs typeface="Arial"/>
              </a:rPr>
              <a:t>to</a:t>
            </a:r>
            <a:r>
              <a:rPr lang="zh-CN" altLang="en-US" dirty="0">
                <a:latin typeface="Arial"/>
                <a:cs typeface="Arial"/>
              </a:rPr>
              <a:t> </a:t>
            </a:r>
            <a:r>
              <a:rPr lang="en-US" dirty="0">
                <a:latin typeface="Arial"/>
                <a:cs typeface="Arial"/>
              </a:rPr>
              <a:t>split apart the String into separate words, where regex stands for regular expression. </a:t>
            </a:r>
          </a:p>
        </p:txBody>
      </p:sp>
      <p:sp>
        <p:nvSpPr>
          <p:cNvPr id="6" name="Rectangle 5"/>
          <p:cNvSpPr/>
          <p:nvPr/>
        </p:nvSpPr>
        <p:spPr>
          <a:xfrm>
            <a:off x="483293" y="1897062"/>
            <a:ext cx="5509777" cy="523220"/>
          </a:xfrm>
          <a:prstGeom prst="rect">
            <a:avLst/>
          </a:prstGeom>
          <a:solidFill>
            <a:schemeClr val="accent1">
              <a:lumMod val="20000"/>
              <a:lumOff val="80000"/>
            </a:schemeClr>
          </a:solidFill>
        </p:spPr>
        <p:txBody>
          <a:bodyPr wrap="square">
            <a:spAutoFit/>
          </a:bodyPr>
          <a:lstStyle/>
          <a:p>
            <a:r>
              <a:rPr lang="en-US" sz="1400" dirty="0">
                <a:solidFill>
                  <a:srgbClr val="000000"/>
                </a:solidFill>
                <a:latin typeface="Menlo Bold"/>
                <a:cs typeface="Menlo Bold"/>
              </a:rPr>
              <a:t>String text = </a:t>
            </a:r>
            <a:r>
              <a:rPr lang="en-US" sz="1400" dirty="0">
                <a:solidFill>
                  <a:srgbClr val="2A00FF"/>
                </a:solidFill>
                <a:latin typeface="Menlo Bold"/>
                <a:cs typeface="Menlo Bold"/>
              </a:rPr>
              <a:t>"Can you hear me? Hello, hello?"</a:t>
            </a:r>
            <a:r>
              <a:rPr lang="en-US" sz="1400" dirty="0">
                <a:latin typeface="Menlo Bold"/>
                <a:cs typeface="Menlo Bold"/>
              </a:rPr>
              <a:t>;</a:t>
            </a:r>
          </a:p>
          <a:p>
            <a:r>
              <a:rPr lang="en-US" sz="1400" dirty="0">
                <a:solidFill>
                  <a:srgbClr val="000000"/>
                </a:solidFill>
                <a:latin typeface="Menlo Bold"/>
                <a:cs typeface="Menlo Bold"/>
              </a:rPr>
              <a:t>S</a:t>
            </a:r>
            <a:r>
              <a:rPr lang="en-US" altLang="zh-CN" sz="1400" dirty="0">
                <a:solidFill>
                  <a:srgbClr val="000000"/>
                </a:solidFill>
                <a:latin typeface="Menlo Bold"/>
                <a:cs typeface="Menlo Bold"/>
              </a:rPr>
              <a:t>tring[]</a:t>
            </a:r>
            <a:r>
              <a:rPr lang="zh-CN" altLang="en-US" sz="1400" dirty="0">
                <a:solidFill>
                  <a:srgbClr val="000000"/>
                </a:solidFill>
                <a:latin typeface="Menlo Bold"/>
                <a:cs typeface="Menlo Bold"/>
              </a:rPr>
              <a:t> </a:t>
            </a:r>
            <a:r>
              <a:rPr lang="en-US" altLang="zh-CN" sz="1400" dirty="0">
                <a:solidFill>
                  <a:srgbClr val="000000"/>
                </a:solidFill>
                <a:latin typeface="Menlo Bold"/>
                <a:cs typeface="Menlo Bold"/>
              </a:rPr>
              <a:t>words</a:t>
            </a:r>
            <a:r>
              <a:rPr lang="zh-CN" altLang="en-US" sz="1400" dirty="0">
                <a:solidFill>
                  <a:srgbClr val="000000"/>
                </a:solidFill>
                <a:latin typeface="Menlo Bold"/>
                <a:cs typeface="Menlo Bold"/>
              </a:rPr>
              <a:t> </a:t>
            </a:r>
            <a:r>
              <a:rPr lang="en-US" altLang="zh-CN" sz="1400" dirty="0">
                <a:solidFill>
                  <a:srgbClr val="000000"/>
                </a:solidFill>
                <a:latin typeface="Menlo Bold"/>
                <a:cs typeface="Menlo Bold"/>
              </a:rPr>
              <a:t>=</a:t>
            </a:r>
            <a:r>
              <a:rPr lang="zh-CN" altLang="en-US" sz="1400" dirty="0">
                <a:solidFill>
                  <a:srgbClr val="000000"/>
                </a:solidFill>
                <a:latin typeface="Menlo Bold"/>
                <a:cs typeface="Menlo Bold"/>
              </a:rPr>
              <a:t> </a:t>
            </a:r>
            <a:r>
              <a:rPr lang="en-US" altLang="zh-CN" sz="1400" dirty="0">
                <a:solidFill>
                  <a:srgbClr val="000000"/>
                </a:solidFill>
                <a:latin typeface="Menlo Bold"/>
                <a:cs typeface="Menlo Bold"/>
              </a:rPr>
              <a:t>text.split(</a:t>
            </a:r>
            <a:r>
              <a:rPr lang="en-US" sz="1400" dirty="0">
                <a:solidFill>
                  <a:srgbClr val="2A00FF"/>
                </a:solidFill>
                <a:latin typeface="Menlo Bold"/>
                <a:cs typeface="Menlo Bold"/>
              </a:rPr>
              <a:t>"</a:t>
            </a:r>
            <a:r>
              <a:rPr lang="zh-CN" altLang="en-US" sz="1400" dirty="0">
                <a:solidFill>
                  <a:srgbClr val="2A00FF"/>
                </a:solidFill>
                <a:latin typeface="Menlo Bold"/>
                <a:cs typeface="Menlo Bold"/>
              </a:rPr>
              <a:t> </a:t>
            </a:r>
            <a:r>
              <a:rPr lang="en-US" sz="1400" dirty="0">
                <a:solidFill>
                  <a:srgbClr val="2A00FF"/>
                </a:solidFill>
                <a:latin typeface="Menlo Bold"/>
                <a:cs typeface="Menlo Bold"/>
              </a:rPr>
              <a:t>"</a:t>
            </a:r>
            <a:r>
              <a:rPr lang="en-US" altLang="zh-CN" sz="1400" dirty="0">
                <a:solidFill>
                  <a:srgbClr val="000000"/>
                </a:solidFill>
                <a:latin typeface="Menlo Bold"/>
                <a:cs typeface="Menlo Bold"/>
              </a:rPr>
              <a:t>); //</a:t>
            </a:r>
            <a:r>
              <a:rPr lang="en-US" sz="1400" dirty="0">
                <a:solidFill>
                  <a:srgbClr val="000000"/>
                </a:solidFill>
                <a:latin typeface="Menlo Bold"/>
                <a:cs typeface="Menlo Bold"/>
              </a:rPr>
              <a:t>" “ matches a single space</a:t>
            </a:r>
          </a:p>
        </p:txBody>
      </p:sp>
      <p:sp>
        <p:nvSpPr>
          <p:cNvPr id="8" name="Rectangle 7"/>
          <p:cNvSpPr/>
          <p:nvPr/>
        </p:nvSpPr>
        <p:spPr>
          <a:xfrm>
            <a:off x="1422158" y="2556974"/>
            <a:ext cx="443609" cy="4436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2600768" y="2522137"/>
            <a:ext cx="808753"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“Can”</a:t>
            </a:r>
          </a:p>
        </p:txBody>
      </p:sp>
      <p:sp>
        <p:nvSpPr>
          <p:cNvPr id="10" name="Rectangle 9"/>
          <p:cNvSpPr/>
          <p:nvPr/>
        </p:nvSpPr>
        <p:spPr>
          <a:xfrm>
            <a:off x="3400823" y="2522137"/>
            <a:ext cx="852244"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“you”</a:t>
            </a:r>
          </a:p>
        </p:txBody>
      </p:sp>
      <p:sp>
        <p:nvSpPr>
          <p:cNvPr id="11" name="Rectangle 10"/>
          <p:cNvSpPr/>
          <p:nvPr/>
        </p:nvSpPr>
        <p:spPr>
          <a:xfrm>
            <a:off x="4244369" y="2522137"/>
            <a:ext cx="922192"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“hear”</a:t>
            </a:r>
          </a:p>
        </p:txBody>
      </p:sp>
      <p:sp>
        <p:nvSpPr>
          <p:cNvPr id="12" name="Rectangle 11"/>
          <p:cNvSpPr/>
          <p:nvPr/>
        </p:nvSpPr>
        <p:spPr>
          <a:xfrm>
            <a:off x="5166561" y="2522141"/>
            <a:ext cx="800236"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“me</a:t>
            </a:r>
            <a:r>
              <a:rPr lang="en-US" altLang="zh-CN" sz="1600" dirty="0">
                <a:latin typeface="Courier"/>
                <a:cs typeface="Courier"/>
              </a:rPr>
              <a:t>?</a:t>
            </a:r>
            <a:r>
              <a:rPr lang="en-US" sz="1600" dirty="0">
                <a:latin typeface="Courier"/>
                <a:cs typeface="Courier"/>
              </a:rPr>
              <a:t>”</a:t>
            </a:r>
          </a:p>
        </p:txBody>
      </p:sp>
      <p:sp>
        <p:nvSpPr>
          <p:cNvPr id="13" name="Rectangle 12"/>
          <p:cNvSpPr/>
          <p:nvPr/>
        </p:nvSpPr>
        <p:spPr>
          <a:xfrm>
            <a:off x="5958098" y="2522144"/>
            <a:ext cx="1199540"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“H</a:t>
            </a:r>
            <a:r>
              <a:rPr lang="en-US" altLang="zh-CN" sz="1600" dirty="0">
                <a:latin typeface="Courier"/>
                <a:cs typeface="Courier"/>
              </a:rPr>
              <a:t>ello,</a:t>
            </a:r>
            <a:r>
              <a:rPr lang="en-US" sz="1600" dirty="0">
                <a:latin typeface="Courier"/>
                <a:cs typeface="Courier"/>
              </a:rPr>
              <a:t>”</a:t>
            </a:r>
          </a:p>
        </p:txBody>
      </p:sp>
      <p:sp>
        <p:nvSpPr>
          <p:cNvPr id="14" name="Rectangle 13"/>
          <p:cNvSpPr/>
          <p:nvPr/>
        </p:nvSpPr>
        <p:spPr>
          <a:xfrm>
            <a:off x="7157637" y="2522137"/>
            <a:ext cx="1166376"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“hello</a:t>
            </a:r>
            <a:r>
              <a:rPr lang="en-US" altLang="zh-CN" sz="1600" dirty="0">
                <a:latin typeface="Courier"/>
                <a:cs typeface="Courier"/>
              </a:rPr>
              <a:t>?</a:t>
            </a:r>
            <a:r>
              <a:rPr lang="en-US" sz="1600" dirty="0">
                <a:latin typeface="Courier"/>
                <a:cs typeface="Courier"/>
              </a:rPr>
              <a:t>”</a:t>
            </a:r>
          </a:p>
        </p:txBody>
      </p:sp>
      <p:sp>
        <p:nvSpPr>
          <p:cNvPr id="15" name="TextBox 14"/>
          <p:cNvSpPr txBox="1"/>
          <p:nvPr/>
        </p:nvSpPr>
        <p:spPr>
          <a:xfrm>
            <a:off x="483293" y="2565673"/>
            <a:ext cx="877276" cy="369332"/>
          </a:xfrm>
          <a:prstGeom prst="rect">
            <a:avLst/>
          </a:prstGeom>
          <a:noFill/>
        </p:spPr>
        <p:txBody>
          <a:bodyPr wrap="none" rtlCol="0">
            <a:spAutoFit/>
          </a:bodyPr>
          <a:lstStyle/>
          <a:p>
            <a:r>
              <a:rPr lang="en-US" dirty="0">
                <a:latin typeface="Courier"/>
                <a:cs typeface="Courier"/>
              </a:rPr>
              <a:t>words</a:t>
            </a:r>
          </a:p>
        </p:txBody>
      </p:sp>
      <p:cxnSp>
        <p:nvCxnSpPr>
          <p:cNvPr id="17" name="Straight Arrow Connector 16"/>
          <p:cNvCxnSpPr>
            <a:endCxn id="9" idx="1"/>
          </p:cNvCxnSpPr>
          <p:nvPr/>
        </p:nvCxnSpPr>
        <p:spPr>
          <a:xfrm>
            <a:off x="1652660" y="2787453"/>
            <a:ext cx="94810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62" name="Group 61">
            <a:extLst>
              <a:ext uri="{FF2B5EF4-FFF2-40B4-BE49-F238E27FC236}">
                <a16:creationId xmlns:a16="http://schemas.microsoft.com/office/drawing/2014/main" id="{3DE4D78D-CDFA-BB64-4DE8-32111D09FDE1}"/>
              </a:ext>
            </a:extLst>
          </p:cNvPr>
          <p:cNvGrpSpPr/>
          <p:nvPr/>
        </p:nvGrpSpPr>
        <p:grpSpPr>
          <a:xfrm>
            <a:off x="335281" y="3046499"/>
            <a:ext cx="8441029" cy="1767908"/>
            <a:chOff x="335281" y="3046499"/>
            <a:chExt cx="8441029" cy="1767908"/>
          </a:xfrm>
        </p:grpSpPr>
        <p:sp>
          <p:nvSpPr>
            <p:cNvPr id="19" name="Rectangle 18"/>
            <p:cNvSpPr/>
            <p:nvPr/>
          </p:nvSpPr>
          <p:spPr>
            <a:xfrm>
              <a:off x="483294" y="3641228"/>
              <a:ext cx="5509777" cy="523220"/>
            </a:xfrm>
            <a:prstGeom prst="rect">
              <a:avLst/>
            </a:prstGeom>
            <a:solidFill>
              <a:schemeClr val="accent1">
                <a:lumMod val="20000"/>
                <a:lumOff val="80000"/>
              </a:schemeClr>
            </a:solidFill>
          </p:spPr>
          <p:txBody>
            <a:bodyPr wrap="square">
              <a:spAutoFit/>
            </a:bodyPr>
            <a:lstStyle/>
            <a:p>
              <a:r>
                <a:rPr lang="en-US" sz="1400" dirty="0">
                  <a:solidFill>
                    <a:srgbClr val="000000"/>
                  </a:solidFill>
                  <a:latin typeface="Menlo Bold"/>
                  <a:cs typeface="Menlo Bold"/>
                </a:rPr>
                <a:t>String text = </a:t>
              </a:r>
              <a:r>
                <a:rPr lang="en-US" sz="1400" dirty="0">
                  <a:solidFill>
                    <a:srgbClr val="2A00FF"/>
                  </a:solidFill>
                  <a:latin typeface="Menlo Bold"/>
                  <a:cs typeface="Menlo Bold"/>
                </a:rPr>
                <a:t>“Can you hear me? </a:t>
              </a:r>
              <a:r>
                <a:rPr lang="zh-CN" altLang="en-US" sz="1400" dirty="0">
                  <a:solidFill>
                    <a:srgbClr val="2A00FF"/>
                  </a:solidFill>
                  <a:latin typeface="Menlo Bold"/>
                  <a:cs typeface="Menlo Bold"/>
                </a:rPr>
                <a:t> </a:t>
              </a:r>
              <a:r>
                <a:rPr lang="en-US" sz="1400" dirty="0">
                  <a:solidFill>
                    <a:srgbClr val="2A00FF"/>
                  </a:solidFill>
                  <a:latin typeface="Menlo Bold"/>
                  <a:cs typeface="Menlo Bold"/>
                </a:rPr>
                <a:t>Hello, hello?"</a:t>
              </a:r>
              <a:r>
                <a:rPr lang="en-US" altLang="zh-CN" sz="1400" dirty="0">
                  <a:solidFill>
                    <a:srgbClr val="000000"/>
                  </a:solidFill>
                  <a:latin typeface="Menlo Bold"/>
                  <a:cs typeface="Menlo Bold"/>
                </a:rPr>
                <a:t>;</a:t>
              </a:r>
              <a:endParaRPr lang="en-US" sz="1400" dirty="0">
                <a:solidFill>
                  <a:srgbClr val="000000"/>
                </a:solidFill>
                <a:latin typeface="Menlo Bold"/>
                <a:cs typeface="Menlo Bold"/>
              </a:endParaRPr>
            </a:p>
            <a:p>
              <a:r>
                <a:rPr lang="en-US" sz="1400" dirty="0">
                  <a:solidFill>
                    <a:srgbClr val="000000"/>
                  </a:solidFill>
                  <a:latin typeface="Menlo Bold"/>
                  <a:cs typeface="Menlo Bold"/>
                </a:rPr>
                <a:t>S</a:t>
              </a:r>
              <a:r>
                <a:rPr lang="en-US" altLang="zh-CN" sz="1400" dirty="0">
                  <a:solidFill>
                    <a:srgbClr val="000000"/>
                  </a:solidFill>
                  <a:latin typeface="Menlo Bold"/>
                  <a:cs typeface="Menlo Bold"/>
                </a:rPr>
                <a:t>tring[]</a:t>
              </a:r>
              <a:r>
                <a:rPr lang="zh-CN" altLang="en-US" sz="1400" dirty="0">
                  <a:solidFill>
                    <a:srgbClr val="000000"/>
                  </a:solidFill>
                  <a:latin typeface="Menlo Bold"/>
                  <a:cs typeface="Menlo Bold"/>
                </a:rPr>
                <a:t> </a:t>
              </a:r>
              <a:r>
                <a:rPr lang="en-US" altLang="zh-CN" sz="1400" dirty="0">
                  <a:solidFill>
                    <a:srgbClr val="000000"/>
                  </a:solidFill>
                  <a:latin typeface="Menlo Bold"/>
                  <a:cs typeface="Menlo Bold"/>
                </a:rPr>
                <a:t>words</a:t>
              </a:r>
              <a:r>
                <a:rPr lang="zh-CN" altLang="en-US" sz="1400" dirty="0">
                  <a:solidFill>
                    <a:srgbClr val="000000"/>
                  </a:solidFill>
                  <a:latin typeface="Menlo Bold"/>
                  <a:cs typeface="Menlo Bold"/>
                </a:rPr>
                <a:t> </a:t>
              </a:r>
              <a:r>
                <a:rPr lang="en-US" altLang="zh-CN" sz="1400" dirty="0">
                  <a:solidFill>
                    <a:srgbClr val="000000"/>
                  </a:solidFill>
                  <a:latin typeface="Menlo Bold"/>
                  <a:cs typeface="Menlo Bold"/>
                </a:rPr>
                <a:t>=</a:t>
              </a:r>
              <a:r>
                <a:rPr lang="zh-CN" altLang="en-US" sz="1400" dirty="0">
                  <a:solidFill>
                    <a:srgbClr val="000000"/>
                  </a:solidFill>
                  <a:latin typeface="Menlo Bold"/>
                  <a:cs typeface="Menlo Bold"/>
                </a:rPr>
                <a:t> </a:t>
              </a:r>
              <a:r>
                <a:rPr lang="en-US" altLang="zh-CN" sz="1400" dirty="0">
                  <a:solidFill>
                    <a:srgbClr val="000000"/>
                  </a:solidFill>
                  <a:latin typeface="Menlo Bold"/>
                  <a:cs typeface="Menlo Bold"/>
                </a:rPr>
                <a:t>text.split(</a:t>
              </a:r>
              <a:r>
                <a:rPr lang="en-US" sz="1400" dirty="0">
                  <a:solidFill>
                    <a:srgbClr val="2A00FF"/>
                  </a:solidFill>
                  <a:latin typeface="Menlo Bold"/>
                  <a:cs typeface="Menlo Bold"/>
                </a:rPr>
                <a:t>"</a:t>
              </a:r>
              <a:r>
                <a:rPr lang="zh-CN" altLang="en-US" sz="1400" dirty="0">
                  <a:solidFill>
                    <a:srgbClr val="2A00FF"/>
                  </a:solidFill>
                  <a:latin typeface="Menlo Bold"/>
                  <a:cs typeface="Menlo Bold"/>
                </a:rPr>
                <a:t> </a:t>
              </a:r>
              <a:r>
                <a:rPr lang="en-US" sz="1400" dirty="0">
                  <a:solidFill>
                    <a:srgbClr val="2A00FF"/>
                  </a:solidFill>
                  <a:latin typeface="Menlo Bold"/>
                  <a:cs typeface="Menlo Bold"/>
                </a:rPr>
                <a:t>"</a:t>
              </a:r>
              <a:r>
                <a:rPr lang="en-US" altLang="zh-CN" sz="1400" dirty="0">
                  <a:solidFill>
                    <a:srgbClr val="000000"/>
                  </a:solidFill>
                  <a:latin typeface="Menlo Bold"/>
                  <a:cs typeface="Menlo Bold"/>
                </a:rPr>
                <a:t>); //</a:t>
              </a:r>
              <a:r>
                <a:rPr lang="en-US" sz="1400" dirty="0">
                  <a:solidFill>
                    <a:srgbClr val="000000"/>
                  </a:solidFill>
                  <a:latin typeface="Menlo Bold"/>
                  <a:cs typeface="Menlo Bold"/>
                </a:rPr>
                <a:t>" “ matches a single space</a:t>
              </a:r>
              <a:endParaRPr lang="en-US" sz="1400" dirty="0">
                <a:latin typeface="Menlo Bold"/>
                <a:cs typeface="Menlo Bold"/>
              </a:endParaRPr>
            </a:p>
          </p:txBody>
        </p:sp>
        <p:sp>
          <p:nvSpPr>
            <p:cNvPr id="20" name="Rectangle 19"/>
            <p:cNvSpPr/>
            <p:nvPr/>
          </p:nvSpPr>
          <p:spPr>
            <a:xfrm>
              <a:off x="1422159" y="4318605"/>
              <a:ext cx="443609" cy="4436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Rectangle 20"/>
            <p:cNvSpPr/>
            <p:nvPr/>
          </p:nvSpPr>
          <p:spPr>
            <a:xfrm>
              <a:off x="2583373" y="4283768"/>
              <a:ext cx="808753"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“Can”</a:t>
              </a:r>
            </a:p>
          </p:txBody>
        </p:sp>
        <p:sp>
          <p:nvSpPr>
            <p:cNvPr id="22" name="Rectangle 21"/>
            <p:cNvSpPr/>
            <p:nvPr/>
          </p:nvSpPr>
          <p:spPr>
            <a:xfrm>
              <a:off x="3383428" y="4283768"/>
              <a:ext cx="852244"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“you”</a:t>
              </a:r>
            </a:p>
          </p:txBody>
        </p:sp>
        <p:sp>
          <p:nvSpPr>
            <p:cNvPr id="23" name="Rectangle 22"/>
            <p:cNvSpPr/>
            <p:nvPr/>
          </p:nvSpPr>
          <p:spPr>
            <a:xfrm>
              <a:off x="4226974" y="4283768"/>
              <a:ext cx="922192"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“hear”</a:t>
              </a:r>
            </a:p>
          </p:txBody>
        </p:sp>
        <p:sp>
          <p:nvSpPr>
            <p:cNvPr id="24" name="Rectangle 23"/>
            <p:cNvSpPr/>
            <p:nvPr/>
          </p:nvSpPr>
          <p:spPr>
            <a:xfrm>
              <a:off x="5149166" y="4283772"/>
              <a:ext cx="800236"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“me</a:t>
              </a:r>
              <a:r>
                <a:rPr lang="en-US" altLang="zh-CN" sz="1600" dirty="0">
                  <a:latin typeface="Courier"/>
                  <a:cs typeface="Courier"/>
                </a:rPr>
                <a:t>?</a:t>
              </a:r>
              <a:r>
                <a:rPr lang="en-US" sz="1600" dirty="0">
                  <a:latin typeface="Courier"/>
                  <a:cs typeface="Courier"/>
                </a:rPr>
                <a:t>”</a:t>
              </a:r>
            </a:p>
          </p:txBody>
        </p:sp>
        <p:sp>
          <p:nvSpPr>
            <p:cNvPr id="25" name="Rectangle 24"/>
            <p:cNvSpPr/>
            <p:nvPr/>
          </p:nvSpPr>
          <p:spPr>
            <a:xfrm>
              <a:off x="6410395" y="4283775"/>
              <a:ext cx="1199540"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“H</a:t>
              </a:r>
              <a:r>
                <a:rPr lang="en-US" altLang="zh-CN" sz="1600" dirty="0">
                  <a:latin typeface="Courier"/>
                  <a:cs typeface="Courier"/>
                </a:rPr>
                <a:t>ello,</a:t>
              </a:r>
              <a:r>
                <a:rPr lang="en-US" sz="1600" dirty="0">
                  <a:latin typeface="Courier"/>
                  <a:cs typeface="Courier"/>
                </a:rPr>
                <a:t>”</a:t>
              </a:r>
            </a:p>
          </p:txBody>
        </p:sp>
        <p:sp>
          <p:nvSpPr>
            <p:cNvPr id="26" name="Rectangle 25"/>
            <p:cNvSpPr/>
            <p:nvPr/>
          </p:nvSpPr>
          <p:spPr>
            <a:xfrm>
              <a:off x="7609934" y="4283768"/>
              <a:ext cx="1166376"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“hello</a:t>
              </a:r>
              <a:r>
                <a:rPr lang="en-US" altLang="zh-CN" sz="1600" dirty="0">
                  <a:latin typeface="Courier"/>
                  <a:cs typeface="Courier"/>
                </a:rPr>
                <a:t>?</a:t>
              </a:r>
              <a:r>
                <a:rPr lang="en-US" sz="1600" dirty="0">
                  <a:latin typeface="Courier"/>
                  <a:cs typeface="Courier"/>
                </a:rPr>
                <a:t>”</a:t>
              </a:r>
            </a:p>
          </p:txBody>
        </p:sp>
        <p:sp>
          <p:nvSpPr>
            <p:cNvPr id="27" name="TextBox 26"/>
            <p:cNvSpPr txBox="1"/>
            <p:nvPr/>
          </p:nvSpPr>
          <p:spPr>
            <a:xfrm>
              <a:off x="483294" y="4327304"/>
              <a:ext cx="877276" cy="369332"/>
            </a:xfrm>
            <a:prstGeom prst="rect">
              <a:avLst/>
            </a:prstGeom>
            <a:noFill/>
          </p:spPr>
          <p:txBody>
            <a:bodyPr wrap="none" rtlCol="0">
              <a:spAutoFit/>
            </a:bodyPr>
            <a:lstStyle/>
            <a:p>
              <a:r>
                <a:rPr lang="en-US" dirty="0">
                  <a:latin typeface="Courier"/>
                  <a:cs typeface="Courier"/>
                </a:rPr>
                <a:t>words</a:t>
              </a:r>
            </a:p>
          </p:txBody>
        </p:sp>
        <p:cxnSp>
          <p:nvCxnSpPr>
            <p:cNvPr id="28" name="Straight Arrow Connector 27"/>
            <p:cNvCxnSpPr>
              <a:endCxn id="21" idx="1"/>
            </p:cNvCxnSpPr>
            <p:nvPr/>
          </p:nvCxnSpPr>
          <p:spPr>
            <a:xfrm>
              <a:off x="1652660" y="4549084"/>
              <a:ext cx="93071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335281" y="3046499"/>
              <a:ext cx="8351520" cy="523220"/>
            </a:xfrm>
            <a:prstGeom prst="rect">
              <a:avLst/>
            </a:prstGeom>
          </p:spPr>
          <p:txBody>
            <a:bodyPr wrap="square">
              <a:spAutoFit/>
            </a:bodyPr>
            <a:lstStyle/>
            <a:p>
              <a:r>
                <a:rPr lang="en-GB" altLang="zh-CN" sz="1400" dirty="0">
                  <a:solidFill>
                    <a:schemeClr val="accent6"/>
                  </a:solidFill>
                  <a:latin typeface="Arial"/>
                  <a:cs typeface="Arial"/>
                </a:rPr>
                <a:t>I</a:t>
              </a:r>
              <a:r>
                <a:rPr lang="en-US" altLang="zh-CN" sz="1400" dirty="0">
                  <a:solidFill>
                    <a:schemeClr val="accent6"/>
                  </a:solidFill>
                  <a:latin typeface="Arial"/>
                  <a:cs typeface="Arial"/>
                </a:rPr>
                <a:t>f</a:t>
              </a:r>
              <a:r>
                <a:rPr lang="zh-CN" altLang="en-US" sz="1400" dirty="0">
                  <a:solidFill>
                    <a:schemeClr val="accent6"/>
                  </a:solidFill>
                  <a:latin typeface="Arial"/>
                  <a:cs typeface="Arial"/>
                </a:rPr>
                <a:t> </a:t>
              </a:r>
              <a:r>
                <a:rPr lang="en-US" altLang="zh-CN" sz="1400" dirty="0">
                  <a:solidFill>
                    <a:schemeClr val="accent6"/>
                  </a:solidFill>
                  <a:latin typeface="Arial"/>
                  <a:cs typeface="Arial"/>
                </a:rPr>
                <a:t>we</a:t>
              </a:r>
              <a:r>
                <a:rPr lang="zh-CN" altLang="en-US" sz="1400" dirty="0">
                  <a:solidFill>
                    <a:schemeClr val="accent6"/>
                  </a:solidFill>
                  <a:latin typeface="Arial"/>
                  <a:cs typeface="Arial"/>
                </a:rPr>
                <a:t> </a:t>
              </a:r>
              <a:r>
                <a:rPr lang="en-US" altLang="zh-CN" sz="1400" dirty="0">
                  <a:solidFill>
                    <a:schemeClr val="accent6"/>
                  </a:solidFill>
                  <a:latin typeface="Arial"/>
                  <a:cs typeface="Arial"/>
                </a:rPr>
                <a:t>have 2 spaces in front of Hello, then the results include an extra space. </a:t>
              </a:r>
              <a:r>
                <a:rPr lang="en-US" sz="1400" dirty="0">
                  <a:solidFill>
                    <a:schemeClr val="accent6"/>
                  </a:solidFill>
                  <a:latin typeface="Arial"/>
                  <a:cs typeface="Arial"/>
                </a:rPr>
                <a:t>This is not desirable, </a:t>
              </a:r>
            </a:p>
            <a:p>
              <a:r>
                <a:rPr lang="en-US" sz="1400" dirty="0">
                  <a:solidFill>
                    <a:schemeClr val="accent6"/>
                  </a:solidFill>
                  <a:latin typeface="Arial"/>
                  <a:cs typeface="Arial"/>
                </a:rPr>
                <a:t>as we want the result to contain the 6 words only regardless of how many spaces are in-between words.</a:t>
              </a:r>
            </a:p>
          </p:txBody>
        </p:sp>
        <p:cxnSp>
          <p:nvCxnSpPr>
            <p:cNvPr id="32" name="Straight Arrow Connector 31"/>
            <p:cNvCxnSpPr/>
            <p:nvPr/>
          </p:nvCxnSpPr>
          <p:spPr>
            <a:xfrm flipH="1">
              <a:off x="2896417" y="3455159"/>
              <a:ext cx="182663" cy="231913"/>
            </a:xfrm>
            <a:prstGeom prst="straightConnector1">
              <a:avLst/>
            </a:prstGeom>
            <a:ln>
              <a:solidFill>
                <a:srgbClr val="F79646"/>
              </a:solidFill>
              <a:tailEnd type="arrow"/>
            </a:ln>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5940702" y="4283768"/>
              <a:ext cx="469692" cy="530632"/>
            </a:xfrm>
            <a:prstGeom prst="rect">
              <a:avLst/>
            </a:prstGeom>
            <a:ln>
              <a:solidFill>
                <a:srgbClr val="F79646"/>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F79646"/>
                  </a:solidFill>
                  <a:latin typeface="Courier"/>
                  <a:cs typeface="Courier"/>
                </a:rPr>
                <a:t>“”</a:t>
              </a:r>
            </a:p>
          </p:txBody>
        </p:sp>
      </p:grpSp>
      <p:sp>
        <p:nvSpPr>
          <p:cNvPr id="3" name="Slide Number Placeholder 5">
            <a:extLst>
              <a:ext uri="{FF2B5EF4-FFF2-40B4-BE49-F238E27FC236}">
                <a16:creationId xmlns:a16="http://schemas.microsoft.com/office/drawing/2014/main" id="{1402E603-D205-102C-6D65-81E94994EAB8}"/>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10</a:t>
            </a:fld>
            <a:endParaRPr lang="en-US"/>
          </a:p>
        </p:txBody>
      </p:sp>
      <p:grpSp>
        <p:nvGrpSpPr>
          <p:cNvPr id="63" name="Group 62">
            <a:extLst>
              <a:ext uri="{FF2B5EF4-FFF2-40B4-BE49-F238E27FC236}">
                <a16:creationId xmlns:a16="http://schemas.microsoft.com/office/drawing/2014/main" id="{37CBAF2A-2990-0C17-9B93-FF2105D75151}"/>
              </a:ext>
            </a:extLst>
          </p:cNvPr>
          <p:cNvGrpSpPr/>
          <p:nvPr/>
        </p:nvGrpSpPr>
        <p:grpSpPr>
          <a:xfrm>
            <a:off x="457200" y="4887339"/>
            <a:ext cx="7858117" cy="1437355"/>
            <a:chOff x="457200" y="4887339"/>
            <a:chExt cx="7858117" cy="1437355"/>
          </a:xfrm>
        </p:grpSpPr>
        <p:sp>
          <p:nvSpPr>
            <p:cNvPr id="4" name="Rectangle 3">
              <a:extLst>
                <a:ext uri="{FF2B5EF4-FFF2-40B4-BE49-F238E27FC236}">
                  <a16:creationId xmlns:a16="http://schemas.microsoft.com/office/drawing/2014/main" id="{3F931086-5F9B-2959-ADF1-1D767C6065DE}"/>
                </a:ext>
              </a:extLst>
            </p:cNvPr>
            <p:cNvSpPr/>
            <p:nvPr/>
          </p:nvSpPr>
          <p:spPr>
            <a:xfrm>
              <a:off x="457200" y="5194199"/>
              <a:ext cx="5509777" cy="523220"/>
            </a:xfrm>
            <a:prstGeom prst="rect">
              <a:avLst/>
            </a:prstGeom>
            <a:solidFill>
              <a:schemeClr val="accent1">
                <a:lumMod val="20000"/>
                <a:lumOff val="80000"/>
              </a:schemeClr>
            </a:solidFill>
          </p:spPr>
          <p:txBody>
            <a:bodyPr wrap="square">
              <a:spAutoFit/>
            </a:bodyPr>
            <a:lstStyle/>
            <a:p>
              <a:r>
                <a:rPr lang="en-US" sz="1400" dirty="0">
                  <a:solidFill>
                    <a:srgbClr val="000000"/>
                  </a:solidFill>
                  <a:latin typeface="Menlo Bold"/>
                  <a:cs typeface="Menlo Bold"/>
                </a:rPr>
                <a:t>String text = </a:t>
              </a:r>
              <a:r>
                <a:rPr lang="en-US" sz="1400" dirty="0">
                  <a:solidFill>
                    <a:srgbClr val="2A00FF"/>
                  </a:solidFill>
                  <a:latin typeface="Menlo Bold"/>
                  <a:cs typeface="Menlo Bold"/>
                </a:rPr>
                <a:t>“Can you hear me? </a:t>
              </a:r>
              <a:r>
                <a:rPr lang="zh-CN" altLang="en-US" sz="1400" dirty="0">
                  <a:solidFill>
                    <a:srgbClr val="2A00FF"/>
                  </a:solidFill>
                  <a:latin typeface="Menlo Bold"/>
                  <a:cs typeface="Menlo Bold"/>
                </a:rPr>
                <a:t> </a:t>
              </a:r>
              <a:r>
                <a:rPr lang="en-US" sz="1400" dirty="0">
                  <a:solidFill>
                    <a:srgbClr val="2A00FF"/>
                  </a:solidFill>
                  <a:latin typeface="Menlo Bold"/>
                  <a:cs typeface="Menlo Bold"/>
                </a:rPr>
                <a:t>Hello, hello?"</a:t>
              </a:r>
              <a:r>
                <a:rPr lang="en-US" altLang="zh-CN" sz="1400" dirty="0">
                  <a:solidFill>
                    <a:srgbClr val="000000"/>
                  </a:solidFill>
                  <a:latin typeface="Menlo Bold"/>
                  <a:cs typeface="Menlo Bold"/>
                </a:rPr>
                <a:t>;</a:t>
              </a:r>
              <a:endParaRPr lang="en-US" sz="1400" dirty="0">
                <a:solidFill>
                  <a:srgbClr val="000000"/>
                </a:solidFill>
                <a:latin typeface="Menlo Bold"/>
                <a:cs typeface="Menlo Bold"/>
              </a:endParaRPr>
            </a:p>
            <a:p>
              <a:r>
                <a:rPr lang="en-US" sz="1400" dirty="0">
                  <a:solidFill>
                    <a:srgbClr val="000000"/>
                  </a:solidFill>
                  <a:latin typeface="Menlo Bold"/>
                  <a:cs typeface="Menlo Bold"/>
                </a:rPr>
                <a:t>S</a:t>
              </a:r>
              <a:r>
                <a:rPr lang="en-US" altLang="zh-CN" sz="1400" dirty="0">
                  <a:solidFill>
                    <a:srgbClr val="000000"/>
                  </a:solidFill>
                  <a:latin typeface="Menlo Bold"/>
                  <a:cs typeface="Menlo Bold"/>
                </a:rPr>
                <a:t>tring[]</a:t>
              </a:r>
              <a:r>
                <a:rPr lang="zh-CN" altLang="en-US" sz="1400" dirty="0">
                  <a:solidFill>
                    <a:srgbClr val="000000"/>
                  </a:solidFill>
                  <a:latin typeface="Menlo Bold"/>
                  <a:cs typeface="Menlo Bold"/>
                </a:rPr>
                <a:t> </a:t>
              </a:r>
              <a:r>
                <a:rPr lang="en-US" altLang="zh-CN" sz="1400" dirty="0">
                  <a:solidFill>
                    <a:srgbClr val="000000"/>
                  </a:solidFill>
                  <a:latin typeface="Menlo Bold"/>
                  <a:cs typeface="Menlo Bold"/>
                </a:rPr>
                <a:t>words</a:t>
              </a:r>
              <a:r>
                <a:rPr lang="zh-CN" altLang="en-US" sz="1400" dirty="0">
                  <a:solidFill>
                    <a:srgbClr val="000000"/>
                  </a:solidFill>
                  <a:latin typeface="Menlo Bold"/>
                  <a:cs typeface="Menlo Bold"/>
                </a:rPr>
                <a:t> </a:t>
              </a:r>
              <a:r>
                <a:rPr lang="en-US" altLang="zh-CN" sz="1400" dirty="0">
                  <a:solidFill>
                    <a:srgbClr val="000000"/>
                  </a:solidFill>
                  <a:latin typeface="Menlo Bold"/>
                  <a:cs typeface="Menlo Bold"/>
                </a:rPr>
                <a:t>=</a:t>
              </a:r>
              <a:r>
                <a:rPr lang="zh-CN" altLang="en-US" sz="1400" dirty="0">
                  <a:solidFill>
                    <a:srgbClr val="000000"/>
                  </a:solidFill>
                  <a:latin typeface="Menlo Bold"/>
                  <a:cs typeface="Menlo Bold"/>
                </a:rPr>
                <a:t> </a:t>
              </a:r>
              <a:r>
                <a:rPr lang="en-US" altLang="zh-CN" sz="1400" dirty="0" err="1">
                  <a:solidFill>
                    <a:srgbClr val="000000"/>
                  </a:solidFill>
                  <a:latin typeface="Menlo Bold"/>
                  <a:cs typeface="Menlo Bold"/>
                </a:rPr>
                <a:t>text.split</a:t>
              </a:r>
              <a:r>
                <a:rPr lang="en-US" altLang="zh-CN" sz="1400" dirty="0">
                  <a:solidFill>
                    <a:srgbClr val="000000"/>
                  </a:solidFill>
                  <a:latin typeface="Menlo Bold"/>
                  <a:cs typeface="Menlo Bold"/>
                </a:rPr>
                <a:t>(</a:t>
              </a:r>
              <a:r>
                <a:rPr lang="en-US" sz="1400" dirty="0">
                  <a:solidFill>
                    <a:srgbClr val="0000FF"/>
                  </a:solidFill>
                  <a:latin typeface="Menlo Bold"/>
                  <a:cs typeface="Menlo Bold"/>
                </a:rPr>
                <a:t>" </a:t>
              </a:r>
              <a:r>
                <a:rPr lang="en-US" altLang="zh-CN" sz="1400" dirty="0">
                  <a:solidFill>
                    <a:srgbClr val="0000FF"/>
                  </a:solidFill>
                  <a:latin typeface="Menlo Bold"/>
                  <a:cs typeface="Menlo Bold"/>
                </a:rPr>
                <a:t>+</a:t>
              </a:r>
              <a:r>
                <a:rPr lang="en-US" sz="1400" dirty="0">
                  <a:solidFill>
                    <a:srgbClr val="0000FF"/>
                  </a:solidFill>
                  <a:latin typeface="Menlo Bold"/>
                  <a:cs typeface="Menlo Bold"/>
                </a:rPr>
                <a:t>"</a:t>
              </a:r>
              <a:r>
                <a:rPr lang="en-US" altLang="zh-CN" sz="1400" dirty="0">
                  <a:solidFill>
                    <a:srgbClr val="000000"/>
                  </a:solidFill>
                  <a:latin typeface="Menlo Bold"/>
                  <a:cs typeface="Menlo Bold"/>
                </a:rPr>
                <a:t>); //</a:t>
              </a:r>
              <a:r>
                <a:rPr lang="en-US" sz="1400" dirty="0">
                  <a:solidFill>
                    <a:srgbClr val="000000"/>
                  </a:solidFill>
                  <a:latin typeface="Menlo Bold"/>
                  <a:cs typeface="Menlo Bold"/>
                </a:rPr>
                <a:t>" +“ matches </a:t>
              </a:r>
              <a:r>
                <a:rPr lang="en-GB" sz="1400" dirty="0">
                  <a:solidFill>
                    <a:srgbClr val="000000"/>
                  </a:solidFill>
                  <a:latin typeface="Menlo Bold"/>
                  <a:cs typeface="Menlo Bold"/>
                </a:rPr>
                <a:t>1 or more spaces in a row </a:t>
              </a:r>
              <a:r>
                <a:rPr lang="en-US" sz="1400" dirty="0">
                  <a:solidFill>
                    <a:srgbClr val="000000"/>
                  </a:solidFill>
                  <a:latin typeface="Menlo Bold"/>
                  <a:cs typeface="Menlo Bold"/>
                </a:rPr>
                <a:t> </a:t>
              </a:r>
              <a:endParaRPr lang="en-US" sz="1400" dirty="0">
                <a:latin typeface="Menlo Bold"/>
                <a:cs typeface="Menlo Bold"/>
              </a:endParaRPr>
            </a:p>
          </p:txBody>
        </p:sp>
        <p:sp>
          <p:nvSpPr>
            <p:cNvPr id="43" name="Rectangle 42">
              <a:extLst>
                <a:ext uri="{FF2B5EF4-FFF2-40B4-BE49-F238E27FC236}">
                  <a16:creationId xmlns:a16="http://schemas.microsoft.com/office/drawing/2014/main" id="{CAE30A52-5126-0177-FDFD-FCF925457C4F}"/>
                </a:ext>
              </a:extLst>
            </p:cNvPr>
            <p:cNvSpPr/>
            <p:nvPr/>
          </p:nvSpPr>
          <p:spPr>
            <a:xfrm>
              <a:off x="1413462" y="5828892"/>
              <a:ext cx="443609" cy="4436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Rectangle 43">
              <a:extLst>
                <a:ext uri="{FF2B5EF4-FFF2-40B4-BE49-F238E27FC236}">
                  <a16:creationId xmlns:a16="http://schemas.microsoft.com/office/drawing/2014/main" id="{4AD6FF14-6E03-8DCD-03D3-FE4A6CA5988D}"/>
                </a:ext>
              </a:extLst>
            </p:cNvPr>
            <p:cNvSpPr/>
            <p:nvPr/>
          </p:nvSpPr>
          <p:spPr>
            <a:xfrm>
              <a:off x="2592072" y="5794055"/>
              <a:ext cx="808753"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“Can”</a:t>
              </a:r>
            </a:p>
          </p:txBody>
        </p:sp>
        <p:sp>
          <p:nvSpPr>
            <p:cNvPr id="45" name="Rectangle 44">
              <a:extLst>
                <a:ext uri="{FF2B5EF4-FFF2-40B4-BE49-F238E27FC236}">
                  <a16:creationId xmlns:a16="http://schemas.microsoft.com/office/drawing/2014/main" id="{7B2156E1-B936-A820-EE2D-3B9284BD142A}"/>
                </a:ext>
              </a:extLst>
            </p:cNvPr>
            <p:cNvSpPr/>
            <p:nvPr/>
          </p:nvSpPr>
          <p:spPr>
            <a:xfrm>
              <a:off x="3392127" y="5794055"/>
              <a:ext cx="852244"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“you”</a:t>
              </a:r>
            </a:p>
          </p:txBody>
        </p:sp>
        <p:sp>
          <p:nvSpPr>
            <p:cNvPr id="46" name="Rectangle 45">
              <a:extLst>
                <a:ext uri="{FF2B5EF4-FFF2-40B4-BE49-F238E27FC236}">
                  <a16:creationId xmlns:a16="http://schemas.microsoft.com/office/drawing/2014/main" id="{468F2986-73AC-64C4-BBDA-60BB5C947D68}"/>
                </a:ext>
              </a:extLst>
            </p:cNvPr>
            <p:cNvSpPr/>
            <p:nvPr/>
          </p:nvSpPr>
          <p:spPr>
            <a:xfrm>
              <a:off x="4235673" y="5794055"/>
              <a:ext cx="922192"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“hear”</a:t>
              </a:r>
            </a:p>
          </p:txBody>
        </p:sp>
        <p:sp>
          <p:nvSpPr>
            <p:cNvPr id="47" name="Rectangle 46">
              <a:extLst>
                <a:ext uri="{FF2B5EF4-FFF2-40B4-BE49-F238E27FC236}">
                  <a16:creationId xmlns:a16="http://schemas.microsoft.com/office/drawing/2014/main" id="{F1674F8A-6B38-CC0D-4C60-748488410C11}"/>
                </a:ext>
              </a:extLst>
            </p:cNvPr>
            <p:cNvSpPr/>
            <p:nvPr/>
          </p:nvSpPr>
          <p:spPr>
            <a:xfrm>
              <a:off x="5157865" y="5794059"/>
              <a:ext cx="800236"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“me</a:t>
              </a:r>
              <a:r>
                <a:rPr lang="en-US" altLang="zh-CN" sz="1600" dirty="0">
                  <a:latin typeface="Courier"/>
                  <a:cs typeface="Courier"/>
                </a:rPr>
                <a:t>?</a:t>
              </a:r>
              <a:r>
                <a:rPr lang="en-US" sz="1600" dirty="0">
                  <a:latin typeface="Courier"/>
                  <a:cs typeface="Courier"/>
                </a:rPr>
                <a:t>”</a:t>
              </a:r>
            </a:p>
          </p:txBody>
        </p:sp>
        <p:sp>
          <p:nvSpPr>
            <p:cNvPr id="48" name="Rectangle 47">
              <a:extLst>
                <a:ext uri="{FF2B5EF4-FFF2-40B4-BE49-F238E27FC236}">
                  <a16:creationId xmlns:a16="http://schemas.microsoft.com/office/drawing/2014/main" id="{B8ADC664-8B12-FE84-64D1-AF3461EDA40E}"/>
                </a:ext>
              </a:extLst>
            </p:cNvPr>
            <p:cNvSpPr/>
            <p:nvPr/>
          </p:nvSpPr>
          <p:spPr>
            <a:xfrm>
              <a:off x="5949402" y="5794062"/>
              <a:ext cx="1199540"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“H</a:t>
              </a:r>
              <a:r>
                <a:rPr lang="en-US" altLang="zh-CN" sz="1600" dirty="0">
                  <a:latin typeface="Courier"/>
                  <a:cs typeface="Courier"/>
                </a:rPr>
                <a:t>ello,</a:t>
              </a:r>
              <a:r>
                <a:rPr lang="en-US" sz="1600" dirty="0">
                  <a:latin typeface="Courier"/>
                  <a:cs typeface="Courier"/>
                </a:rPr>
                <a:t>”</a:t>
              </a:r>
            </a:p>
          </p:txBody>
        </p:sp>
        <p:sp>
          <p:nvSpPr>
            <p:cNvPr id="49" name="Rectangle 48">
              <a:extLst>
                <a:ext uri="{FF2B5EF4-FFF2-40B4-BE49-F238E27FC236}">
                  <a16:creationId xmlns:a16="http://schemas.microsoft.com/office/drawing/2014/main" id="{3A455C23-B651-B4DD-CE17-56584FC62B2D}"/>
                </a:ext>
              </a:extLst>
            </p:cNvPr>
            <p:cNvSpPr/>
            <p:nvPr/>
          </p:nvSpPr>
          <p:spPr>
            <a:xfrm>
              <a:off x="7148941" y="5794055"/>
              <a:ext cx="1166376" cy="530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Courier"/>
                  <a:cs typeface="Courier"/>
                </a:rPr>
                <a:t>“hello</a:t>
              </a:r>
              <a:r>
                <a:rPr lang="en-US" altLang="zh-CN" sz="1600" dirty="0">
                  <a:latin typeface="Courier"/>
                  <a:cs typeface="Courier"/>
                </a:rPr>
                <a:t>?</a:t>
              </a:r>
              <a:r>
                <a:rPr lang="en-US" sz="1600" dirty="0">
                  <a:latin typeface="Courier"/>
                  <a:cs typeface="Courier"/>
                </a:rPr>
                <a:t>”</a:t>
              </a:r>
            </a:p>
          </p:txBody>
        </p:sp>
        <p:sp>
          <p:nvSpPr>
            <p:cNvPr id="50" name="TextBox 49">
              <a:extLst>
                <a:ext uri="{FF2B5EF4-FFF2-40B4-BE49-F238E27FC236}">
                  <a16:creationId xmlns:a16="http://schemas.microsoft.com/office/drawing/2014/main" id="{A38522B8-0FE3-15F1-7C26-227FB1B3286D}"/>
                </a:ext>
              </a:extLst>
            </p:cNvPr>
            <p:cNvSpPr txBox="1"/>
            <p:nvPr/>
          </p:nvSpPr>
          <p:spPr>
            <a:xfrm>
              <a:off x="474597" y="5837591"/>
              <a:ext cx="877276" cy="369332"/>
            </a:xfrm>
            <a:prstGeom prst="rect">
              <a:avLst/>
            </a:prstGeom>
            <a:noFill/>
          </p:spPr>
          <p:txBody>
            <a:bodyPr wrap="none" rtlCol="0">
              <a:spAutoFit/>
            </a:bodyPr>
            <a:lstStyle/>
            <a:p>
              <a:r>
                <a:rPr lang="en-US" dirty="0">
                  <a:latin typeface="Courier"/>
                  <a:cs typeface="Courier"/>
                </a:rPr>
                <a:t>words</a:t>
              </a:r>
            </a:p>
          </p:txBody>
        </p:sp>
        <p:cxnSp>
          <p:nvCxnSpPr>
            <p:cNvPr id="51" name="Straight Arrow Connector 50">
              <a:extLst>
                <a:ext uri="{FF2B5EF4-FFF2-40B4-BE49-F238E27FC236}">
                  <a16:creationId xmlns:a16="http://schemas.microsoft.com/office/drawing/2014/main" id="{F9618747-9C87-7724-6F88-C1FAA2620469}"/>
                </a:ext>
              </a:extLst>
            </p:cNvPr>
            <p:cNvCxnSpPr>
              <a:endCxn id="44" idx="1"/>
            </p:cNvCxnSpPr>
            <p:nvPr/>
          </p:nvCxnSpPr>
          <p:spPr>
            <a:xfrm>
              <a:off x="1643964" y="6059371"/>
              <a:ext cx="94810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1" name="Rectangle 60">
              <a:extLst>
                <a:ext uri="{FF2B5EF4-FFF2-40B4-BE49-F238E27FC236}">
                  <a16:creationId xmlns:a16="http://schemas.microsoft.com/office/drawing/2014/main" id="{C3187AF4-9999-DE98-8DAA-4E6A74711D6D}"/>
                </a:ext>
              </a:extLst>
            </p:cNvPr>
            <p:cNvSpPr/>
            <p:nvPr/>
          </p:nvSpPr>
          <p:spPr>
            <a:xfrm>
              <a:off x="474596" y="4887339"/>
              <a:ext cx="5590923" cy="307777"/>
            </a:xfrm>
            <a:prstGeom prst="rect">
              <a:avLst/>
            </a:prstGeom>
          </p:spPr>
          <p:txBody>
            <a:bodyPr wrap="square">
              <a:spAutoFit/>
            </a:bodyPr>
            <a:lstStyle/>
            <a:p>
              <a:r>
                <a:rPr lang="en-US" sz="1400" dirty="0">
                  <a:solidFill>
                    <a:schemeClr val="accent6"/>
                  </a:solidFill>
                  <a:latin typeface="Arial"/>
                  <a:cs typeface="Arial"/>
                </a:rPr>
                <a:t>This can be accomplished by using regex " </a:t>
              </a:r>
              <a:r>
                <a:rPr lang="en-US" altLang="zh-CN" sz="1400" dirty="0">
                  <a:solidFill>
                    <a:schemeClr val="accent6"/>
                  </a:solidFill>
                  <a:latin typeface="Arial"/>
                  <a:cs typeface="Arial"/>
                </a:rPr>
                <a:t>+</a:t>
              </a:r>
              <a:r>
                <a:rPr lang="en-US" sz="1400" dirty="0">
                  <a:solidFill>
                    <a:schemeClr val="accent6"/>
                  </a:solidFill>
                  <a:latin typeface="Arial"/>
                  <a:cs typeface="Arial"/>
                </a:rPr>
                <a:t>“ (space followed by +) </a:t>
              </a:r>
            </a:p>
          </p:txBody>
        </p:sp>
      </p:grpSp>
    </p:spTree>
    <p:extLst>
      <p:ext uri="{BB962C8B-B14F-4D97-AF65-F5344CB8AC3E}">
        <p14:creationId xmlns:p14="http://schemas.microsoft.com/office/powerpoint/2010/main" val="539252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par>
                                <p:cTn id="13" presetID="9" presetClass="entr" presetSubtype="0" fill="hold"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dissolve">
                                      <p:cBhvr>
                                        <p:cTn id="15" dur="500"/>
                                        <p:tgtEl>
                                          <p:spTgt spid="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dissolve">
                                      <p:cBhvr>
                                        <p:cTn id="20" dur="500"/>
                                        <p:tgtEl>
                                          <p:spTgt spid="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dissolve">
                                      <p:cBhvr>
                                        <p:cTn id="25" dur="500"/>
                                        <p:tgtEl>
                                          <p:spTgt spid="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dissolve">
                                      <p:cBhvr>
                                        <p:cTn id="31" dur="500"/>
                                        <p:tgtEl>
                                          <p:spTgt spid="1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dissolve">
                                      <p:cBhvr>
                                        <p:cTn id="34" dur="500"/>
                                        <p:tgtEl>
                                          <p:spTgt spid="1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dissolve">
                                      <p:cBhvr>
                                        <p:cTn id="37" dur="500"/>
                                        <p:tgtEl>
                                          <p:spTgt spid="12"/>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dissolve">
                                      <p:cBhvr>
                                        <p:cTn id="40" dur="500"/>
                                        <p:tgtEl>
                                          <p:spTgt spid="13"/>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dissolve">
                                      <p:cBhvr>
                                        <p:cTn id="43" dur="500"/>
                                        <p:tgtEl>
                                          <p:spTgt spid="14"/>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dissolve">
                                      <p:cBhvr>
                                        <p:cTn id="46" dur="500"/>
                                        <p:tgtEl>
                                          <p:spTgt spid="15"/>
                                        </p:tgtEl>
                                      </p:cBhvr>
                                    </p:animEffect>
                                  </p:childTnLst>
                                </p:cTn>
                              </p:par>
                              <p:par>
                                <p:cTn id="47" presetID="9"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dissolve">
                                      <p:cBhvr>
                                        <p:cTn id="49" dur="500"/>
                                        <p:tgtEl>
                                          <p:spTgt spid="17"/>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62"/>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0" grpId="0" animBg="1"/>
      <p:bldP spid="11" grpId="0" animBg="1"/>
      <p:bldP spid="12" grpId="0" animBg="1"/>
      <p:bldP spid="13" grpId="0" animBg="1"/>
      <p:bldP spid="14" grpId="0" animBg="1"/>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874" name="Rectangle 2">
            <a:extLst>
              <a:ext uri="{FF2B5EF4-FFF2-40B4-BE49-F238E27FC236}">
                <a16:creationId xmlns:a16="http://schemas.microsoft.com/office/drawing/2014/main" id="{BB3CC133-3A75-DB2D-DA4B-35A5A9B74156}"/>
              </a:ext>
            </a:extLst>
          </p:cNvPr>
          <p:cNvSpPr>
            <a:spLocks noGrp="1" noChangeArrowheads="1"/>
          </p:cNvSpPr>
          <p:nvPr>
            <p:ph type="title" idx="4294967295"/>
          </p:nvPr>
        </p:nvSpPr>
        <p:spPr/>
        <p:txBody>
          <a:bodyPr>
            <a:normAutofit fontScale="90000"/>
          </a:bodyPr>
          <a:lstStyle/>
          <a:p>
            <a:r>
              <a:rPr lang="en-US" dirty="0"/>
              <a:t>Introduction to Regular Expressions (Regex)</a:t>
            </a:r>
            <a:endParaRPr lang="en-US" altLang="en-SE" dirty="0"/>
          </a:p>
        </p:txBody>
      </p:sp>
      <p:sp>
        <p:nvSpPr>
          <p:cNvPr id="975875" name="Rectangle 3">
            <a:extLst>
              <a:ext uri="{FF2B5EF4-FFF2-40B4-BE49-F238E27FC236}">
                <a16:creationId xmlns:a16="http://schemas.microsoft.com/office/drawing/2014/main" id="{B366CEA8-FAD1-6B8D-D4BB-97BE01AF5028}"/>
              </a:ext>
            </a:extLst>
          </p:cNvPr>
          <p:cNvSpPr>
            <a:spLocks noGrp="1" noChangeArrowheads="1"/>
          </p:cNvSpPr>
          <p:nvPr>
            <p:ph type="body" idx="4294967295"/>
          </p:nvPr>
        </p:nvSpPr>
        <p:spPr>
          <a:xfrm>
            <a:off x="457200" y="1199536"/>
            <a:ext cx="8229600" cy="3075764"/>
          </a:xfrm>
        </p:spPr>
        <p:txBody>
          <a:bodyPr>
            <a:normAutofit/>
          </a:bodyPr>
          <a:lstStyle/>
          <a:p>
            <a:pPr marL="460375" indent="-231775"/>
            <a:r>
              <a:rPr lang="en-US" altLang="en-SE" b="1" dirty="0"/>
              <a:t>Regular expression </a:t>
            </a:r>
            <a:r>
              <a:rPr lang="en-US" altLang="en-SE" dirty="0"/>
              <a:t>("regex"): describes a pattern of text</a:t>
            </a:r>
          </a:p>
          <a:p>
            <a:pPr marL="854075" lvl="1"/>
            <a:r>
              <a:rPr lang="en-US" altLang="en-SE" dirty="0"/>
              <a:t>can test whether a string matches the expr's pattern</a:t>
            </a:r>
          </a:p>
          <a:p>
            <a:pPr marL="854075" lvl="1"/>
            <a:r>
              <a:rPr lang="en-US" altLang="en-SE" dirty="0"/>
              <a:t>can use a regex to search/replace characters in a string</a:t>
            </a:r>
          </a:p>
          <a:p>
            <a:pPr marL="460375" indent="-231775"/>
            <a:r>
              <a:rPr lang="en-US" altLang="en-SE" dirty="0"/>
              <a:t>Regular expressions occur in many places:</a:t>
            </a:r>
          </a:p>
          <a:p>
            <a:pPr marL="854075" lvl="1"/>
            <a:r>
              <a:rPr lang="en-US" altLang="en-SE" dirty="0"/>
              <a:t>text editors (</a:t>
            </a:r>
            <a:r>
              <a:rPr lang="en-US" altLang="en-SE" dirty="0" err="1"/>
              <a:t>TextPad</a:t>
            </a:r>
            <a:r>
              <a:rPr lang="en-US" altLang="en-SE" dirty="0"/>
              <a:t>) allow regexes in search/replace</a:t>
            </a:r>
          </a:p>
          <a:p>
            <a:pPr marL="854075" lvl="1"/>
            <a:r>
              <a:rPr lang="en-US" altLang="en-SE" dirty="0"/>
              <a:t>Unix/Linux/Mac shell commands (</a:t>
            </a:r>
            <a:r>
              <a:rPr lang="en-US" altLang="en-SE" dirty="0">
                <a:latin typeface="Consolas" panose="020B0609020204030204" pitchFamily="49" charset="0"/>
              </a:rPr>
              <a:t>grep</a:t>
            </a:r>
            <a:r>
              <a:rPr lang="en-US" altLang="en-SE" dirty="0"/>
              <a:t>, </a:t>
            </a:r>
            <a:r>
              <a:rPr lang="en-US" altLang="en-SE" dirty="0">
                <a:latin typeface="Consolas" panose="020B0609020204030204" pitchFamily="49" charset="0"/>
              </a:rPr>
              <a:t>sed</a:t>
            </a:r>
            <a:r>
              <a:rPr lang="en-US" altLang="en-SE" dirty="0"/>
              <a:t>, </a:t>
            </a:r>
            <a:r>
              <a:rPr lang="en-US" altLang="en-SE" dirty="0">
                <a:latin typeface="Consolas" panose="020B0609020204030204" pitchFamily="49" charset="0"/>
              </a:rPr>
              <a:t>find</a:t>
            </a:r>
            <a:r>
              <a:rPr lang="en-US" altLang="en-SE" dirty="0"/>
              <a:t>, etc.)</a:t>
            </a:r>
          </a:p>
          <a:p>
            <a:pPr marL="854075" lvl="1"/>
            <a:r>
              <a:rPr lang="en-US" altLang="en-SE" dirty="0"/>
              <a:t>languages: Java, JavaScript</a:t>
            </a:r>
          </a:p>
        </p:txBody>
      </p:sp>
      <p:sp>
        <p:nvSpPr>
          <p:cNvPr id="3" name="Slide Number Placeholder 5">
            <a:extLst>
              <a:ext uri="{FF2B5EF4-FFF2-40B4-BE49-F238E27FC236}">
                <a16:creationId xmlns:a16="http://schemas.microsoft.com/office/drawing/2014/main" id="{28089383-9282-DD3B-1E5F-5D2EA531E2B5}"/>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11</a:t>
            </a:fld>
            <a:endParaRPr lang="en-US"/>
          </a:p>
        </p:txBody>
      </p:sp>
      <p:graphicFrame>
        <p:nvGraphicFramePr>
          <p:cNvPr id="973903" name="Group 79">
            <a:extLst>
              <a:ext uri="{FF2B5EF4-FFF2-40B4-BE49-F238E27FC236}">
                <a16:creationId xmlns:a16="http://schemas.microsoft.com/office/drawing/2014/main" id="{A93461A5-D14C-3444-228E-D363C9169BF5}"/>
              </a:ext>
            </a:extLst>
          </p:cNvPr>
          <p:cNvGraphicFramePr>
            <a:graphicFrameLocks noGrp="1"/>
          </p:cNvGraphicFramePr>
          <p:nvPr>
            <p:extLst>
              <p:ext uri="{D42A27DB-BD31-4B8C-83A1-F6EECF244321}">
                <p14:modId xmlns:p14="http://schemas.microsoft.com/office/powerpoint/2010/main" val="690428495"/>
              </p:ext>
            </p:extLst>
          </p:nvPr>
        </p:nvGraphicFramePr>
        <p:xfrm>
          <a:off x="152400" y="4058515"/>
          <a:ext cx="8839200" cy="2093976"/>
        </p:xfrm>
        <a:graphic>
          <a:graphicData uri="http://schemas.openxmlformats.org/drawingml/2006/table">
            <a:tbl>
              <a:tblPr/>
              <a:tblGrid>
                <a:gridCol w="2512142">
                  <a:extLst>
                    <a:ext uri="{9D8B030D-6E8A-4147-A177-3AD203B41FA5}">
                      <a16:colId xmlns:a16="http://schemas.microsoft.com/office/drawing/2014/main" val="2001577159"/>
                    </a:ext>
                  </a:extLst>
                </a:gridCol>
                <a:gridCol w="6327058">
                  <a:extLst>
                    <a:ext uri="{9D8B030D-6E8A-4147-A177-3AD203B41FA5}">
                      <a16:colId xmlns:a16="http://schemas.microsoft.com/office/drawing/2014/main" val="1559775184"/>
                    </a:ext>
                  </a:extLst>
                </a:gridCol>
              </a:tblGrid>
              <a:tr h="395288">
                <a:tc>
                  <a:txBody>
                    <a:bodyPr/>
                    <a:lstStyle>
                      <a:lvl1pPr algn="l">
                        <a:spcBef>
                          <a:spcPct val="20000"/>
                        </a:spcBef>
                        <a:defRPr sz="2400">
                          <a:solidFill>
                            <a:schemeClr val="tx1"/>
                          </a:solidFill>
                          <a:latin typeface="Calibri" panose="020F0502020204030204" pitchFamily="34" charset="0"/>
                        </a:defRPr>
                      </a:lvl1pPr>
                      <a:lvl2pPr marL="406400" algn="l">
                        <a:spcBef>
                          <a:spcPct val="20000"/>
                        </a:spcBef>
                        <a:buFont typeface="Wingdings" panose="05000000000000000000" pitchFamily="2" charset="2"/>
                        <a:defRPr sz="2200">
                          <a:solidFill>
                            <a:schemeClr val="tx1"/>
                          </a:solidFill>
                          <a:latin typeface="Calibri" panose="020F0502020204030204" pitchFamily="34" charset="0"/>
                        </a:defRPr>
                      </a:lvl2pPr>
                      <a:lvl3pPr marL="800100" algn="l">
                        <a:spcBef>
                          <a:spcPct val="20000"/>
                        </a:spcBef>
                        <a:buFont typeface="Calibri" panose="020F0502020204030204" pitchFamily="34" charset="0"/>
                        <a:defRPr sz="2000">
                          <a:solidFill>
                            <a:schemeClr val="tx1"/>
                          </a:solidFill>
                          <a:latin typeface="Calibri" panose="020F0502020204030204" pitchFamily="34" charset="0"/>
                        </a:defRPr>
                      </a:lvl3pPr>
                      <a:lvl4pPr marL="1143000" algn="l">
                        <a:spcBef>
                          <a:spcPct val="20000"/>
                        </a:spcBef>
                        <a:defRPr>
                          <a:solidFill>
                            <a:schemeClr val="tx1"/>
                          </a:solidFill>
                          <a:latin typeface="Calibri" panose="020F0502020204030204" pitchFamily="34" charset="0"/>
                        </a:defRPr>
                      </a:lvl4pPr>
                      <a:lvl5pPr marL="1430338" algn="l">
                        <a:spcBef>
                          <a:spcPct val="20000"/>
                        </a:spcBef>
                        <a:defRPr>
                          <a:solidFill>
                            <a:schemeClr val="tx1"/>
                          </a:solidFill>
                          <a:latin typeface="Calibri" panose="020F0502020204030204" pitchFamily="34" charset="0"/>
                        </a:defRPr>
                      </a:lvl5pPr>
                      <a:lvl6pPr marL="1887538" fontAlgn="base">
                        <a:spcBef>
                          <a:spcPct val="20000"/>
                        </a:spcBef>
                        <a:spcAft>
                          <a:spcPct val="0"/>
                        </a:spcAft>
                        <a:defRPr>
                          <a:solidFill>
                            <a:schemeClr val="tx1"/>
                          </a:solidFill>
                          <a:latin typeface="Calibri" panose="020F0502020204030204" pitchFamily="34" charset="0"/>
                        </a:defRPr>
                      </a:lvl6pPr>
                      <a:lvl7pPr marL="2344738" fontAlgn="base">
                        <a:spcBef>
                          <a:spcPct val="20000"/>
                        </a:spcBef>
                        <a:spcAft>
                          <a:spcPct val="0"/>
                        </a:spcAft>
                        <a:defRPr>
                          <a:solidFill>
                            <a:schemeClr val="tx1"/>
                          </a:solidFill>
                          <a:latin typeface="Calibri" panose="020F0502020204030204" pitchFamily="34" charset="0"/>
                        </a:defRPr>
                      </a:lvl7pPr>
                      <a:lvl8pPr marL="2801938" fontAlgn="base">
                        <a:spcBef>
                          <a:spcPct val="20000"/>
                        </a:spcBef>
                        <a:spcAft>
                          <a:spcPct val="0"/>
                        </a:spcAft>
                        <a:defRPr>
                          <a:solidFill>
                            <a:schemeClr val="tx1"/>
                          </a:solidFill>
                          <a:latin typeface="Calibri" panose="020F0502020204030204" pitchFamily="34" charset="0"/>
                        </a:defRPr>
                      </a:lvl8pPr>
                      <a:lvl9pPr marL="3259138" fontAlgn="base">
                        <a:spcBef>
                          <a:spcPct val="2000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SE" sz="1800" b="0" i="0" u="none" strike="noStrike" cap="none" normalizeH="0" baseline="0">
                          <a:ln>
                            <a:noFill/>
                          </a:ln>
                          <a:solidFill>
                            <a:schemeClr val="tx1"/>
                          </a:solidFill>
                          <a:effectLst/>
                          <a:latin typeface="Consolas" panose="020B0609020204030204" pitchFamily="49" charset="0"/>
                        </a:rPr>
                        <a:t>.match(</a:t>
                      </a:r>
                      <a:r>
                        <a:rPr kumimoji="0" lang="en-US" altLang="en-SE" sz="1800" b="1" i="1" u="none" strike="noStrike" cap="none" normalizeH="0" baseline="0">
                          <a:ln>
                            <a:noFill/>
                          </a:ln>
                          <a:solidFill>
                            <a:schemeClr val="tx1"/>
                          </a:solidFill>
                          <a:effectLst/>
                          <a:latin typeface="Consolas" panose="020B0609020204030204" pitchFamily="49" charset="0"/>
                        </a:rPr>
                        <a:t>regexp</a:t>
                      </a:r>
                      <a:r>
                        <a:rPr kumimoji="0" lang="en-US" altLang="en-SE" sz="1800" b="0" i="0" u="none" strike="noStrike" cap="none" normalizeH="0" baseline="0">
                          <a:ln>
                            <a:noFill/>
                          </a:ln>
                          <a:solidFill>
                            <a:schemeClr val="tx1"/>
                          </a:solidFill>
                          <a:effectLst/>
                          <a:latin typeface="Consolas" panose="020B0609020204030204" pitchFamily="49"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Calibri" panose="020F0502020204030204" pitchFamily="34" charset="0"/>
                        </a:defRPr>
                      </a:lvl1pPr>
                      <a:lvl2pPr marL="406400" algn="l">
                        <a:spcBef>
                          <a:spcPct val="20000"/>
                        </a:spcBef>
                        <a:buFont typeface="Wingdings" panose="05000000000000000000" pitchFamily="2" charset="2"/>
                        <a:defRPr sz="2200">
                          <a:solidFill>
                            <a:schemeClr val="tx1"/>
                          </a:solidFill>
                          <a:latin typeface="Calibri" panose="020F0502020204030204" pitchFamily="34" charset="0"/>
                        </a:defRPr>
                      </a:lvl2pPr>
                      <a:lvl3pPr marL="800100" algn="l">
                        <a:spcBef>
                          <a:spcPct val="20000"/>
                        </a:spcBef>
                        <a:buFont typeface="Calibri" panose="020F0502020204030204" pitchFamily="34" charset="0"/>
                        <a:defRPr sz="2000">
                          <a:solidFill>
                            <a:schemeClr val="tx1"/>
                          </a:solidFill>
                          <a:latin typeface="Calibri" panose="020F0502020204030204" pitchFamily="34" charset="0"/>
                        </a:defRPr>
                      </a:lvl3pPr>
                      <a:lvl4pPr marL="1143000" algn="l">
                        <a:spcBef>
                          <a:spcPct val="20000"/>
                        </a:spcBef>
                        <a:defRPr>
                          <a:solidFill>
                            <a:schemeClr val="tx1"/>
                          </a:solidFill>
                          <a:latin typeface="Calibri" panose="020F0502020204030204" pitchFamily="34" charset="0"/>
                        </a:defRPr>
                      </a:lvl4pPr>
                      <a:lvl5pPr marL="1430338" algn="l">
                        <a:spcBef>
                          <a:spcPct val="20000"/>
                        </a:spcBef>
                        <a:defRPr>
                          <a:solidFill>
                            <a:schemeClr val="tx1"/>
                          </a:solidFill>
                          <a:latin typeface="Calibri" panose="020F0502020204030204" pitchFamily="34" charset="0"/>
                        </a:defRPr>
                      </a:lvl5pPr>
                      <a:lvl6pPr marL="1887538" fontAlgn="base">
                        <a:spcBef>
                          <a:spcPct val="20000"/>
                        </a:spcBef>
                        <a:spcAft>
                          <a:spcPct val="0"/>
                        </a:spcAft>
                        <a:defRPr>
                          <a:solidFill>
                            <a:schemeClr val="tx1"/>
                          </a:solidFill>
                          <a:latin typeface="Calibri" panose="020F0502020204030204" pitchFamily="34" charset="0"/>
                        </a:defRPr>
                      </a:lvl6pPr>
                      <a:lvl7pPr marL="2344738" fontAlgn="base">
                        <a:spcBef>
                          <a:spcPct val="20000"/>
                        </a:spcBef>
                        <a:spcAft>
                          <a:spcPct val="0"/>
                        </a:spcAft>
                        <a:defRPr>
                          <a:solidFill>
                            <a:schemeClr val="tx1"/>
                          </a:solidFill>
                          <a:latin typeface="Calibri" panose="020F0502020204030204" pitchFamily="34" charset="0"/>
                        </a:defRPr>
                      </a:lvl7pPr>
                      <a:lvl8pPr marL="2801938" fontAlgn="base">
                        <a:spcBef>
                          <a:spcPct val="20000"/>
                        </a:spcBef>
                        <a:spcAft>
                          <a:spcPct val="0"/>
                        </a:spcAft>
                        <a:defRPr>
                          <a:solidFill>
                            <a:schemeClr val="tx1"/>
                          </a:solidFill>
                          <a:latin typeface="Calibri" panose="020F0502020204030204" pitchFamily="34" charset="0"/>
                        </a:defRPr>
                      </a:lvl8pPr>
                      <a:lvl9pPr marL="3259138" fontAlgn="base">
                        <a:spcBef>
                          <a:spcPct val="2000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SE" sz="1800" b="0" i="0" u="none" strike="noStrike" cap="none" normalizeH="0" baseline="0">
                          <a:ln>
                            <a:noFill/>
                          </a:ln>
                          <a:solidFill>
                            <a:schemeClr val="tx1"/>
                          </a:solidFill>
                          <a:effectLst/>
                          <a:latin typeface="Calibri" panose="020F0502020204030204" pitchFamily="34" charset="0"/>
                        </a:rPr>
                        <a:t>returns first match for this string against the given regular expression; if global /g flag is used, returns array of all matches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38932650"/>
                  </a:ext>
                </a:extLst>
              </a:tr>
              <a:tr h="395288">
                <a:tc>
                  <a:txBody>
                    <a:bodyPr/>
                    <a:lstStyle>
                      <a:lvl1pPr algn="l">
                        <a:spcBef>
                          <a:spcPct val="20000"/>
                        </a:spcBef>
                        <a:defRPr sz="2400">
                          <a:solidFill>
                            <a:schemeClr val="tx1"/>
                          </a:solidFill>
                          <a:latin typeface="Calibri" panose="020F0502020204030204" pitchFamily="34" charset="0"/>
                        </a:defRPr>
                      </a:lvl1pPr>
                      <a:lvl2pPr marL="406400" algn="l">
                        <a:spcBef>
                          <a:spcPct val="20000"/>
                        </a:spcBef>
                        <a:buFont typeface="Wingdings" panose="05000000000000000000" pitchFamily="2" charset="2"/>
                        <a:defRPr sz="2200">
                          <a:solidFill>
                            <a:schemeClr val="tx1"/>
                          </a:solidFill>
                          <a:latin typeface="Calibri" panose="020F0502020204030204" pitchFamily="34" charset="0"/>
                        </a:defRPr>
                      </a:lvl2pPr>
                      <a:lvl3pPr marL="800100" algn="l">
                        <a:spcBef>
                          <a:spcPct val="20000"/>
                        </a:spcBef>
                        <a:buFont typeface="Calibri" panose="020F0502020204030204" pitchFamily="34" charset="0"/>
                        <a:defRPr sz="2000">
                          <a:solidFill>
                            <a:schemeClr val="tx1"/>
                          </a:solidFill>
                          <a:latin typeface="Calibri" panose="020F0502020204030204" pitchFamily="34" charset="0"/>
                        </a:defRPr>
                      </a:lvl3pPr>
                      <a:lvl4pPr marL="1143000" algn="l">
                        <a:spcBef>
                          <a:spcPct val="20000"/>
                        </a:spcBef>
                        <a:defRPr>
                          <a:solidFill>
                            <a:schemeClr val="tx1"/>
                          </a:solidFill>
                          <a:latin typeface="Calibri" panose="020F0502020204030204" pitchFamily="34" charset="0"/>
                        </a:defRPr>
                      </a:lvl4pPr>
                      <a:lvl5pPr marL="1430338" algn="l">
                        <a:spcBef>
                          <a:spcPct val="20000"/>
                        </a:spcBef>
                        <a:defRPr>
                          <a:solidFill>
                            <a:schemeClr val="tx1"/>
                          </a:solidFill>
                          <a:latin typeface="Calibri" panose="020F0502020204030204" pitchFamily="34" charset="0"/>
                        </a:defRPr>
                      </a:lvl5pPr>
                      <a:lvl6pPr marL="1887538" fontAlgn="base">
                        <a:spcBef>
                          <a:spcPct val="20000"/>
                        </a:spcBef>
                        <a:spcAft>
                          <a:spcPct val="0"/>
                        </a:spcAft>
                        <a:defRPr>
                          <a:solidFill>
                            <a:schemeClr val="tx1"/>
                          </a:solidFill>
                          <a:latin typeface="Calibri" panose="020F0502020204030204" pitchFamily="34" charset="0"/>
                        </a:defRPr>
                      </a:lvl6pPr>
                      <a:lvl7pPr marL="2344738" fontAlgn="base">
                        <a:spcBef>
                          <a:spcPct val="20000"/>
                        </a:spcBef>
                        <a:spcAft>
                          <a:spcPct val="0"/>
                        </a:spcAft>
                        <a:defRPr>
                          <a:solidFill>
                            <a:schemeClr val="tx1"/>
                          </a:solidFill>
                          <a:latin typeface="Calibri" panose="020F0502020204030204" pitchFamily="34" charset="0"/>
                        </a:defRPr>
                      </a:lvl7pPr>
                      <a:lvl8pPr marL="2801938" fontAlgn="base">
                        <a:spcBef>
                          <a:spcPct val="20000"/>
                        </a:spcBef>
                        <a:spcAft>
                          <a:spcPct val="0"/>
                        </a:spcAft>
                        <a:defRPr>
                          <a:solidFill>
                            <a:schemeClr val="tx1"/>
                          </a:solidFill>
                          <a:latin typeface="Calibri" panose="020F0502020204030204" pitchFamily="34" charset="0"/>
                        </a:defRPr>
                      </a:lvl8pPr>
                      <a:lvl9pPr marL="3259138" fontAlgn="base">
                        <a:spcBef>
                          <a:spcPct val="2000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SE" sz="1800" b="0" i="0" u="none" strike="noStrike" cap="none" normalizeH="0" baseline="0">
                          <a:ln>
                            <a:noFill/>
                          </a:ln>
                          <a:solidFill>
                            <a:schemeClr val="tx1"/>
                          </a:solidFill>
                          <a:effectLst/>
                          <a:latin typeface="Consolas" panose="020B0609020204030204" pitchFamily="49" charset="0"/>
                        </a:rPr>
                        <a:t>.replace(</a:t>
                      </a:r>
                      <a:r>
                        <a:rPr kumimoji="0" lang="en-US" altLang="en-SE" sz="1800" b="1" i="1" u="none" strike="noStrike" cap="none" normalizeH="0" baseline="0">
                          <a:ln>
                            <a:noFill/>
                          </a:ln>
                          <a:solidFill>
                            <a:schemeClr val="tx1"/>
                          </a:solidFill>
                          <a:effectLst/>
                          <a:latin typeface="Consolas" panose="020B0609020204030204" pitchFamily="49" charset="0"/>
                        </a:rPr>
                        <a:t>regexp</a:t>
                      </a:r>
                      <a:r>
                        <a:rPr kumimoji="0" lang="en-US" altLang="en-SE" sz="1800" b="0" i="0" u="none" strike="noStrike" cap="none" normalizeH="0" baseline="0">
                          <a:ln>
                            <a:noFill/>
                          </a:ln>
                          <a:solidFill>
                            <a:schemeClr val="tx1"/>
                          </a:solidFill>
                          <a:effectLst/>
                          <a:latin typeface="Consolas" panose="020B0609020204030204" pitchFamily="49" charset="0"/>
                        </a:rPr>
                        <a:t>, </a:t>
                      </a:r>
                      <a:r>
                        <a:rPr kumimoji="0" lang="en-US" altLang="en-SE" sz="1800" b="1" i="1" u="none" strike="noStrike" cap="none" normalizeH="0" baseline="0">
                          <a:ln>
                            <a:noFill/>
                          </a:ln>
                          <a:solidFill>
                            <a:schemeClr val="tx1"/>
                          </a:solidFill>
                          <a:effectLst/>
                          <a:latin typeface="Consolas" panose="020B0609020204030204" pitchFamily="49" charset="0"/>
                        </a:rPr>
                        <a:t>text</a:t>
                      </a:r>
                      <a:r>
                        <a:rPr kumimoji="0" lang="en-US" altLang="en-SE" sz="1800" b="0" i="0" u="none" strike="noStrike" cap="none" normalizeH="0" baseline="0">
                          <a:ln>
                            <a:noFill/>
                          </a:ln>
                          <a:solidFill>
                            <a:schemeClr val="tx1"/>
                          </a:solidFill>
                          <a:effectLst/>
                          <a:latin typeface="Consolas" panose="020B0609020204030204" pitchFamily="49"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Calibri" panose="020F0502020204030204" pitchFamily="34" charset="0"/>
                        </a:defRPr>
                      </a:lvl1pPr>
                      <a:lvl2pPr marL="406400" algn="l">
                        <a:spcBef>
                          <a:spcPct val="20000"/>
                        </a:spcBef>
                        <a:buFont typeface="Wingdings" panose="05000000000000000000" pitchFamily="2" charset="2"/>
                        <a:defRPr sz="2200">
                          <a:solidFill>
                            <a:schemeClr val="tx1"/>
                          </a:solidFill>
                          <a:latin typeface="Calibri" panose="020F0502020204030204" pitchFamily="34" charset="0"/>
                        </a:defRPr>
                      </a:lvl2pPr>
                      <a:lvl3pPr marL="800100" algn="l">
                        <a:spcBef>
                          <a:spcPct val="20000"/>
                        </a:spcBef>
                        <a:buFont typeface="Calibri" panose="020F0502020204030204" pitchFamily="34" charset="0"/>
                        <a:defRPr sz="2000">
                          <a:solidFill>
                            <a:schemeClr val="tx1"/>
                          </a:solidFill>
                          <a:latin typeface="Calibri" panose="020F0502020204030204" pitchFamily="34" charset="0"/>
                        </a:defRPr>
                      </a:lvl3pPr>
                      <a:lvl4pPr marL="1143000" algn="l">
                        <a:spcBef>
                          <a:spcPct val="20000"/>
                        </a:spcBef>
                        <a:defRPr>
                          <a:solidFill>
                            <a:schemeClr val="tx1"/>
                          </a:solidFill>
                          <a:latin typeface="Calibri" panose="020F0502020204030204" pitchFamily="34" charset="0"/>
                        </a:defRPr>
                      </a:lvl4pPr>
                      <a:lvl5pPr marL="1430338" algn="l">
                        <a:spcBef>
                          <a:spcPct val="20000"/>
                        </a:spcBef>
                        <a:defRPr>
                          <a:solidFill>
                            <a:schemeClr val="tx1"/>
                          </a:solidFill>
                          <a:latin typeface="Calibri" panose="020F0502020204030204" pitchFamily="34" charset="0"/>
                        </a:defRPr>
                      </a:lvl5pPr>
                      <a:lvl6pPr marL="1887538" fontAlgn="base">
                        <a:spcBef>
                          <a:spcPct val="20000"/>
                        </a:spcBef>
                        <a:spcAft>
                          <a:spcPct val="0"/>
                        </a:spcAft>
                        <a:defRPr>
                          <a:solidFill>
                            <a:schemeClr val="tx1"/>
                          </a:solidFill>
                          <a:latin typeface="Calibri" panose="020F0502020204030204" pitchFamily="34" charset="0"/>
                        </a:defRPr>
                      </a:lvl6pPr>
                      <a:lvl7pPr marL="2344738" fontAlgn="base">
                        <a:spcBef>
                          <a:spcPct val="20000"/>
                        </a:spcBef>
                        <a:spcAft>
                          <a:spcPct val="0"/>
                        </a:spcAft>
                        <a:defRPr>
                          <a:solidFill>
                            <a:schemeClr val="tx1"/>
                          </a:solidFill>
                          <a:latin typeface="Calibri" panose="020F0502020204030204" pitchFamily="34" charset="0"/>
                        </a:defRPr>
                      </a:lvl7pPr>
                      <a:lvl8pPr marL="2801938" fontAlgn="base">
                        <a:spcBef>
                          <a:spcPct val="20000"/>
                        </a:spcBef>
                        <a:spcAft>
                          <a:spcPct val="0"/>
                        </a:spcAft>
                        <a:defRPr>
                          <a:solidFill>
                            <a:schemeClr val="tx1"/>
                          </a:solidFill>
                          <a:latin typeface="Calibri" panose="020F0502020204030204" pitchFamily="34" charset="0"/>
                        </a:defRPr>
                      </a:lvl8pPr>
                      <a:lvl9pPr marL="3259138" fontAlgn="base">
                        <a:spcBef>
                          <a:spcPct val="2000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SE" sz="1800" b="0" i="0" u="none" strike="noStrike" cap="none" normalizeH="0" baseline="0">
                          <a:ln>
                            <a:noFill/>
                          </a:ln>
                          <a:solidFill>
                            <a:schemeClr val="tx1"/>
                          </a:solidFill>
                          <a:effectLst/>
                          <a:latin typeface="Calibri" panose="020F0502020204030204" pitchFamily="34" charset="0"/>
                        </a:rPr>
                        <a:t>replaces first occurrence of the regular expression with the given text; if global </a:t>
                      </a:r>
                      <a:r>
                        <a:rPr kumimoji="0" lang="en-US" altLang="en-SE" sz="1800" b="0" i="0" u="none" strike="noStrike" cap="none" normalizeH="0" baseline="0">
                          <a:ln>
                            <a:noFill/>
                          </a:ln>
                          <a:solidFill>
                            <a:schemeClr val="tx1"/>
                          </a:solidFill>
                          <a:effectLst/>
                          <a:latin typeface="Consolas" panose="020B0609020204030204" pitchFamily="49" charset="0"/>
                        </a:rPr>
                        <a:t>/g</a:t>
                      </a:r>
                      <a:r>
                        <a:rPr kumimoji="0" lang="en-US" altLang="en-SE" sz="1800" b="0" i="0" u="none" strike="noStrike" cap="none" normalizeH="0" baseline="0">
                          <a:ln>
                            <a:noFill/>
                          </a:ln>
                          <a:solidFill>
                            <a:schemeClr val="tx1"/>
                          </a:solidFill>
                          <a:effectLst/>
                          <a:latin typeface="Calibri" panose="020F0502020204030204" pitchFamily="34" charset="0"/>
                        </a:rPr>
                        <a:t> flag is used, replaces all occurrences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51117077"/>
                  </a:ext>
                </a:extLst>
              </a:tr>
              <a:tr h="227013">
                <a:tc>
                  <a:txBody>
                    <a:bodyPr/>
                    <a:lstStyle>
                      <a:lvl1pPr algn="l">
                        <a:spcBef>
                          <a:spcPct val="20000"/>
                        </a:spcBef>
                        <a:defRPr sz="2400">
                          <a:solidFill>
                            <a:schemeClr val="tx1"/>
                          </a:solidFill>
                          <a:latin typeface="Calibri" panose="020F0502020204030204" pitchFamily="34" charset="0"/>
                        </a:defRPr>
                      </a:lvl1pPr>
                      <a:lvl2pPr marL="406400" algn="l">
                        <a:spcBef>
                          <a:spcPct val="20000"/>
                        </a:spcBef>
                        <a:buFont typeface="Wingdings" panose="05000000000000000000" pitchFamily="2" charset="2"/>
                        <a:defRPr sz="2200">
                          <a:solidFill>
                            <a:schemeClr val="tx1"/>
                          </a:solidFill>
                          <a:latin typeface="Calibri" panose="020F0502020204030204" pitchFamily="34" charset="0"/>
                        </a:defRPr>
                      </a:lvl2pPr>
                      <a:lvl3pPr marL="800100" algn="l">
                        <a:spcBef>
                          <a:spcPct val="20000"/>
                        </a:spcBef>
                        <a:buFont typeface="Calibri" panose="020F0502020204030204" pitchFamily="34" charset="0"/>
                        <a:defRPr sz="2000">
                          <a:solidFill>
                            <a:schemeClr val="tx1"/>
                          </a:solidFill>
                          <a:latin typeface="Calibri" panose="020F0502020204030204" pitchFamily="34" charset="0"/>
                        </a:defRPr>
                      </a:lvl3pPr>
                      <a:lvl4pPr marL="1143000" algn="l">
                        <a:spcBef>
                          <a:spcPct val="20000"/>
                        </a:spcBef>
                        <a:defRPr>
                          <a:solidFill>
                            <a:schemeClr val="tx1"/>
                          </a:solidFill>
                          <a:latin typeface="Calibri" panose="020F0502020204030204" pitchFamily="34" charset="0"/>
                        </a:defRPr>
                      </a:lvl4pPr>
                      <a:lvl5pPr marL="1430338" algn="l">
                        <a:spcBef>
                          <a:spcPct val="20000"/>
                        </a:spcBef>
                        <a:defRPr>
                          <a:solidFill>
                            <a:schemeClr val="tx1"/>
                          </a:solidFill>
                          <a:latin typeface="Calibri" panose="020F0502020204030204" pitchFamily="34" charset="0"/>
                        </a:defRPr>
                      </a:lvl5pPr>
                      <a:lvl6pPr marL="1887538" fontAlgn="base">
                        <a:spcBef>
                          <a:spcPct val="20000"/>
                        </a:spcBef>
                        <a:spcAft>
                          <a:spcPct val="0"/>
                        </a:spcAft>
                        <a:defRPr>
                          <a:solidFill>
                            <a:schemeClr val="tx1"/>
                          </a:solidFill>
                          <a:latin typeface="Calibri" panose="020F0502020204030204" pitchFamily="34" charset="0"/>
                        </a:defRPr>
                      </a:lvl6pPr>
                      <a:lvl7pPr marL="2344738" fontAlgn="base">
                        <a:spcBef>
                          <a:spcPct val="20000"/>
                        </a:spcBef>
                        <a:spcAft>
                          <a:spcPct val="0"/>
                        </a:spcAft>
                        <a:defRPr>
                          <a:solidFill>
                            <a:schemeClr val="tx1"/>
                          </a:solidFill>
                          <a:latin typeface="Calibri" panose="020F0502020204030204" pitchFamily="34" charset="0"/>
                        </a:defRPr>
                      </a:lvl7pPr>
                      <a:lvl8pPr marL="2801938" fontAlgn="base">
                        <a:spcBef>
                          <a:spcPct val="20000"/>
                        </a:spcBef>
                        <a:spcAft>
                          <a:spcPct val="0"/>
                        </a:spcAft>
                        <a:defRPr>
                          <a:solidFill>
                            <a:schemeClr val="tx1"/>
                          </a:solidFill>
                          <a:latin typeface="Calibri" panose="020F0502020204030204" pitchFamily="34" charset="0"/>
                        </a:defRPr>
                      </a:lvl8pPr>
                      <a:lvl9pPr marL="3259138" fontAlgn="base">
                        <a:spcBef>
                          <a:spcPct val="2000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SE" sz="1800" b="0" i="0" u="none" strike="noStrike" cap="none" normalizeH="0" baseline="0">
                          <a:ln>
                            <a:noFill/>
                          </a:ln>
                          <a:solidFill>
                            <a:schemeClr val="tx1"/>
                          </a:solidFill>
                          <a:effectLst/>
                          <a:latin typeface="Consolas" panose="020B0609020204030204" pitchFamily="49" charset="0"/>
                        </a:rPr>
                        <a:t>.search(</a:t>
                      </a:r>
                      <a:r>
                        <a:rPr kumimoji="0" lang="en-US" altLang="en-SE" sz="1800" b="1" i="1" u="none" strike="noStrike" cap="none" normalizeH="0" baseline="0">
                          <a:ln>
                            <a:noFill/>
                          </a:ln>
                          <a:solidFill>
                            <a:schemeClr val="tx1"/>
                          </a:solidFill>
                          <a:effectLst/>
                          <a:latin typeface="Consolas" panose="020B0609020204030204" pitchFamily="49" charset="0"/>
                        </a:rPr>
                        <a:t>regexp</a:t>
                      </a:r>
                      <a:r>
                        <a:rPr kumimoji="0" lang="en-US" altLang="en-SE" sz="1800" b="0" i="0" u="none" strike="noStrike" cap="none" normalizeH="0" baseline="0">
                          <a:ln>
                            <a:noFill/>
                          </a:ln>
                          <a:solidFill>
                            <a:schemeClr val="tx1"/>
                          </a:solidFill>
                          <a:effectLst/>
                          <a:latin typeface="Consolas" panose="020B0609020204030204" pitchFamily="49"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Calibri" panose="020F0502020204030204" pitchFamily="34" charset="0"/>
                        </a:defRPr>
                      </a:lvl1pPr>
                      <a:lvl2pPr marL="406400" algn="l">
                        <a:spcBef>
                          <a:spcPct val="20000"/>
                        </a:spcBef>
                        <a:buFont typeface="Wingdings" panose="05000000000000000000" pitchFamily="2" charset="2"/>
                        <a:defRPr sz="2200">
                          <a:solidFill>
                            <a:schemeClr val="tx1"/>
                          </a:solidFill>
                          <a:latin typeface="Calibri" panose="020F0502020204030204" pitchFamily="34" charset="0"/>
                        </a:defRPr>
                      </a:lvl2pPr>
                      <a:lvl3pPr marL="800100" algn="l">
                        <a:spcBef>
                          <a:spcPct val="20000"/>
                        </a:spcBef>
                        <a:buFont typeface="Calibri" panose="020F0502020204030204" pitchFamily="34" charset="0"/>
                        <a:defRPr sz="2000">
                          <a:solidFill>
                            <a:schemeClr val="tx1"/>
                          </a:solidFill>
                          <a:latin typeface="Calibri" panose="020F0502020204030204" pitchFamily="34" charset="0"/>
                        </a:defRPr>
                      </a:lvl3pPr>
                      <a:lvl4pPr marL="1143000" algn="l">
                        <a:spcBef>
                          <a:spcPct val="20000"/>
                        </a:spcBef>
                        <a:defRPr>
                          <a:solidFill>
                            <a:schemeClr val="tx1"/>
                          </a:solidFill>
                          <a:latin typeface="Calibri" panose="020F0502020204030204" pitchFamily="34" charset="0"/>
                        </a:defRPr>
                      </a:lvl4pPr>
                      <a:lvl5pPr marL="1430338" algn="l">
                        <a:spcBef>
                          <a:spcPct val="20000"/>
                        </a:spcBef>
                        <a:defRPr>
                          <a:solidFill>
                            <a:schemeClr val="tx1"/>
                          </a:solidFill>
                          <a:latin typeface="Calibri" panose="020F0502020204030204" pitchFamily="34" charset="0"/>
                        </a:defRPr>
                      </a:lvl5pPr>
                      <a:lvl6pPr marL="1887538" fontAlgn="base">
                        <a:spcBef>
                          <a:spcPct val="20000"/>
                        </a:spcBef>
                        <a:spcAft>
                          <a:spcPct val="0"/>
                        </a:spcAft>
                        <a:defRPr>
                          <a:solidFill>
                            <a:schemeClr val="tx1"/>
                          </a:solidFill>
                          <a:latin typeface="Calibri" panose="020F0502020204030204" pitchFamily="34" charset="0"/>
                        </a:defRPr>
                      </a:lvl6pPr>
                      <a:lvl7pPr marL="2344738" fontAlgn="base">
                        <a:spcBef>
                          <a:spcPct val="20000"/>
                        </a:spcBef>
                        <a:spcAft>
                          <a:spcPct val="0"/>
                        </a:spcAft>
                        <a:defRPr>
                          <a:solidFill>
                            <a:schemeClr val="tx1"/>
                          </a:solidFill>
                          <a:latin typeface="Calibri" panose="020F0502020204030204" pitchFamily="34" charset="0"/>
                        </a:defRPr>
                      </a:lvl7pPr>
                      <a:lvl8pPr marL="2801938" fontAlgn="base">
                        <a:spcBef>
                          <a:spcPct val="20000"/>
                        </a:spcBef>
                        <a:spcAft>
                          <a:spcPct val="0"/>
                        </a:spcAft>
                        <a:defRPr>
                          <a:solidFill>
                            <a:schemeClr val="tx1"/>
                          </a:solidFill>
                          <a:latin typeface="Calibri" panose="020F0502020204030204" pitchFamily="34" charset="0"/>
                        </a:defRPr>
                      </a:lvl8pPr>
                      <a:lvl9pPr marL="3259138" fontAlgn="base">
                        <a:spcBef>
                          <a:spcPct val="2000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SE" sz="1800" b="0" i="0" u="none" strike="noStrike" cap="none" normalizeH="0" baseline="0">
                          <a:ln>
                            <a:noFill/>
                          </a:ln>
                          <a:solidFill>
                            <a:schemeClr val="tx1"/>
                          </a:solidFill>
                          <a:effectLst/>
                          <a:latin typeface="Calibri" panose="020F0502020204030204" pitchFamily="34" charset="0"/>
                        </a:rPr>
                        <a:t>returns first index where the given regular expression occurs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94946282"/>
                  </a:ext>
                </a:extLst>
              </a:tr>
              <a:tr h="304800">
                <a:tc>
                  <a:txBody>
                    <a:bodyPr/>
                    <a:lstStyle>
                      <a:lvl1pPr algn="l">
                        <a:spcBef>
                          <a:spcPct val="20000"/>
                        </a:spcBef>
                        <a:defRPr sz="2400">
                          <a:solidFill>
                            <a:schemeClr val="tx1"/>
                          </a:solidFill>
                          <a:latin typeface="Calibri" panose="020F0502020204030204" pitchFamily="34" charset="0"/>
                        </a:defRPr>
                      </a:lvl1pPr>
                      <a:lvl2pPr marL="406400" algn="l">
                        <a:spcBef>
                          <a:spcPct val="20000"/>
                        </a:spcBef>
                        <a:buFont typeface="Wingdings" panose="05000000000000000000" pitchFamily="2" charset="2"/>
                        <a:defRPr sz="2200">
                          <a:solidFill>
                            <a:schemeClr val="tx1"/>
                          </a:solidFill>
                          <a:latin typeface="Calibri" panose="020F0502020204030204" pitchFamily="34" charset="0"/>
                        </a:defRPr>
                      </a:lvl2pPr>
                      <a:lvl3pPr marL="800100" algn="l">
                        <a:spcBef>
                          <a:spcPct val="20000"/>
                        </a:spcBef>
                        <a:buFont typeface="Calibri" panose="020F0502020204030204" pitchFamily="34" charset="0"/>
                        <a:defRPr sz="2000">
                          <a:solidFill>
                            <a:schemeClr val="tx1"/>
                          </a:solidFill>
                          <a:latin typeface="Calibri" panose="020F0502020204030204" pitchFamily="34" charset="0"/>
                        </a:defRPr>
                      </a:lvl3pPr>
                      <a:lvl4pPr marL="1143000" algn="l">
                        <a:spcBef>
                          <a:spcPct val="20000"/>
                        </a:spcBef>
                        <a:defRPr>
                          <a:solidFill>
                            <a:schemeClr val="tx1"/>
                          </a:solidFill>
                          <a:latin typeface="Calibri" panose="020F0502020204030204" pitchFamily="34" charset="0"/>
                        </a:defRPr>
                      </a:lvl4pPr>
                      <a:lvl5pPr marL="1430338" algn="l">
                        <a:spcBef>
                          <a:spcPct val="20000"/>
                        </a:spcBef>
                        <a:defRPr>
                          <a:solidFill>
                            <a:schemeClr val="tx1"/>
                          </a:solidFill>
                          <a:latin typeface="Calibri" panose="020F0502020204030204" pitchFamily="34" charset="0"/>
                        </a:defRPr>
                      </a:lvl5pPr>
                      <a:lvl6pPr marL="1887538" fontAlgn="base">
                        <a:spcBef>
                          <a:spcPct val="20000"/>
                        </a:spcBef>
                        <a:spcAft>
                          <a:spcPct val="0"/>
                        </a:spcAft>
                        <a:defRPr>
                          <a:solidFill>
                            <a:schemeClr val="tx1"/>
                          </a:solidFill>
                          <a:latin typeface="Calibri" panose="020F0502020204030204" pitchFamily="34" charset="0"/>
                        </a:defRPr>
                      </a:lvl6pPr>
                      <a:lvl7pPr marL="2344738" fontAlgn="base">
                        <a:spcBef>
                          <a:spcPct val="20000"/>
                        </a:spcBef>
                        <a:spcAft>
                          <a:spcPct val="0"/>
                        </a:spcAft>
                        <a:defRPr>
                          <a:solidFill>
                            <a:schemeClr val="tx1"/>
                          </a:solidFill>
                          <a:latin typeface="Calibri" panose="020F0502020204030204" pitchFamily="34" charset="0"/>
                        </a:defRPr>
                      </a:lvl7pPr>
                      <a:lvl8pPr marL="2801938" fontAlgn="base">
                        <a:spcBef>
                          <a:spcPct val="20000"/>
                        </a:spcBef>
                        <a:spcAft>
                          <a:spcPct val="0"/>
                        </a:spcAft>
                        <a:defRPr>
                          <a:solidFill>
                            <a:schemeClr val="tx1"/>
                          </a:solidFill>
                          <a:latin typeface="Calibri" panose="020F0502020204030204" pitchFamily="34" charset="0"/>
                        </a:defRPr>
                      </a:lvl8pPr>
                      <a:lvl9pPr marL="3259138" fontAlgn="base">
                        <a:spcBef>
                          <a:spcPct val="2000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SE" sz="1800" b="0" i="0" u="none" strike="noStrike" cap="none" normalizeH="0" baseline="0" dirty="0">
                          <a:ln>
                            <a:noFill/>
                          </a:ln>
                          <a:solidFill>
                            <a:schemeClr val="tx1"/>
                          </a:solidFill>
                          <a:effectLst/>
                          <a:latin typeface="Consolas" panose="020B0609020204030204" pitchFamily="49" charset="0"/>
                        </a:rPr>
                        <a:t>.split(</a:t>
                      </a:r>
                      <a:r>
                        <a:rPr kumimoji="0" lang="en-US" altLang="en-SE" sz="1800" b="1" i="1" u="none" strike="noStrike" cap="none" normalizeH="0" baseline="0" dirty="0">
                          <a:ln>
                            <a:noFill/>
                          </a:ln>
                          <a:solidFill>
                            <a:schemeClr val="tx1"/>
                          </a:solidFill>
                          <a:effectLst/>
                          <a:latin typeface="Consolas" panose="020B0609020204030204" pitchFamily="49" charset="0"/>
                        </a:rPr>
                        <a:t>delimiter[</a:t>
                      </a:r>
                      <a:r>
                        <a:rPr kumimoji="0" lang="en-US" altLang="en-SE" sz="1800" b="0" i="0" u="none" strike="noStrike" cap="none" normalizeH="0" baseline="0" dirty="0">
                          <a:ln>
                            <a:noFill/>
                          </a:ln>
                          <a:solidFill>
                            <a:schemeClr val="tx1"/>
                          </a:solidFill>
                          <a:effectLst/>
                          <a:latin typeface="Consolas" panose="020B0609020204030204" pitchFamily="49" charset="0"/>
                        </a:rPr>
                        <a:t>,</a:t>
                      </a:r>
                      <a:r>
                        <a:rPr kumimoji="0" lang="en-US" altLang="en-SE" sz="1800" b="1" i="1" u="none" strike="noStrike" cap="none" normalizeH="0" baseline="0" dirty="0">
                          <a:ln>
                            <a:noFill/>
                          </a:ln>
                          <a:solidFill>
                            <a:schemeClr val="tx1"/>
                          </a:solidFill>
                          <a:effectLst/>
                          <a:latin typeface="Consolas" panose="020B0609020204030204" pitchFamily="49" charset="0"/>
                        </a:rPr>
                        <a:t>limit]</a:t>
                      </a:r>
                      <a:r>
                        <a:rPr kumimoji="0" lang="en-US" altLang="en-SE" sz="1800" b="0" i="0" u="none" strike="noStrike" cap="none" normalizeH="0" baseline="0" dirty="0">
                          <a:ln>
                            <a:noFill/>
                          </a:ln>
                          <a:solidFill>
                            <a:schemeClr val="tx1"/>
                          </a:solidFill>
                          <a:effectLst/>
                          <a:latin typeface="Consolas" panose="020B0609020204030204" pitchFamily="49"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Calibri" panose="020F0502020204030204" pitchFamily="34" charset="0"/>
                        </a:defRPr>
                      </a:lvl1pPr>
                      <a:lvl2pPr marL="406400" algn="l">
                        <a:spcBef>
                          <a:spcPct val="20000"/>
                        </a:spcBef>
                        <a:buFont typeface="Wingdings" panose="05000000000000000000" pitchFamily="2" charset="2"/>
                        <a:defRPr sz="2200">
                          <a:solidFill>
                            <a:schemeClr val="tx1"/>
                          </a:solidFill>
                          <a:latin typeface="Calibri" panose="020F0502020204030204" pitchFamily="34" charset="0"/>
                        </a:defRPr>
                      </a:lvl2pPr>
                      <a:lvl3pPr marL="800100" algn="l">
                        <a:spcBef>
                          <a:spcPct val="20000"/>
                        </a:spcBef>
                        <a:buFont typeface="Calibri" panose="020F0502020204030204" pitchFamily="34" charset="0"/>
                        <a:defRPr sz="2000">
                          <a:solidFill>
                            <a:schemeClr val="tx1"/>
                          </a:solidFill>
                          <a:latin typeface="Calibri" panose="020F0502020204030204" pitchFamily="34" charset="0"/>
                        </a:defRPr>
                      </a:lvl3pPr>
                      <a:lvl4pPr marL="1143000" algn="l">
                        <a:spcBef>
                          <a:spcPct val="20000"/>
                        </a:spcBef>
                        <a:defRPr>
                          <a:solidFill>
                            <a:schemeClr val="tx1"/>
                          </a:solidFill>
                          <a:latin typeface="Calibri" panose="020F0502020204030204" pitchFamily="34" charset="0"/>
                        </a:defRPr>
                      </a:lvl4pPr>
                      <a:lvl5pPr marL="1430338" algn="l">
                        <a:spcBef>
                          <a:spcPct val="20000"/>
                        </a:spcBef>
                        <a:defRPr>
                          <a:solidFill>
                            <a:schemeClr val="tx1"/>
                          </a:solidFill>
                          <a:latin typeface="Calibri" panose="020F0502020204030204" pitchFamily="34" charset="0"/>
                        </a:defRPr>
                      </a:lvl5pPr>
                      <a:lvl6pPr marL="1887538" fontAlgn="base">
                        <a:spcBef>
                          <a:spcPct val="20000"/>
                        </a:spcBef>
                        <a:spcAft>
                          <a:spcPct val="0"/>
                        </a:spcAft>
                        <a:defRPr>
                          <a:solidFill>
                            <a:schemeClr val="tx1"/>
                          </a:solidFill>
                          <a:latin typeface="Calibri" panose="020F0502020204030204" pitchFamily="34" charset="0"/>
                        </a:defRPr>
                      </a:lvl6pPr>
                      <a:lvl7pPr marL="2344738" fontAlgn="base">
                        <a:spcBef>
                          <a:spcPct val="20000"/>
                        </a:spcBef>
                        <a:spcAft>
                          <a:spcPct val="0"/>
                        </a:spcAft>
                        <a:defRPr>
                          <a:solidFill>
                            <a:schemeClr val="tx1"/>
                          </a:solidFill>
                          <a:latin typeface="Calibri" panose="020F0502020204030204" pitchFamily="34" charset="0"/>
                        </a:defRPr>
                      </a:lvl7pPr>
                      <a:lvl8pPr marL="2801938" fontAlgn="base">
                        <a:spcBef>
                          <a:spcPct val="20000"/>
                        </a:spcBef>
                        <a:spcAft>
                          <a:spcPct val="0"/>
                        </a:spcAft>
                        <a:defRPr>
                          <a:solidFill>
                            <a:schemeClr val="tx1"/>
                          </a:solidFill>
                          <a:latin typeface="Calibri" panose="020F0502020204030204" pitchFamily="34" charset="0"/>
                        </a:defRPr>
                      </a:lvl8pPr>
                      <a:lvl9pPr marL="3259138" fontAlgn="base">
                        <a:spcBef>
                          <a:spcPct val="2000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SE" sz="1800" b="0" i="0" u="none" strike="noStrike" cap="none" normalizeH="0" baseline="0" dirty="0">
                          <a:ln>
                            <a:noFill/>
                          </a:ln>
                          <a:solidFill>
                            <a:schemeClr val="tx1"/>
                          </a:solidFill>
                          <a:effectLst/>
                          <a:latin typeface="Calibri" panose="020F0502020204030204" pitchFamily="34" charset="0"/>
                        </a:rPr>
                        <a:t>breaks apart a string into an array of strings using the given regular as the delimiter; returns the array of tokens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11071638"/>
                  </a:ext>
                </a:extLst>
              </a:tr>
            </a:tbl>
          </a:graphicData>
        </a:graphic>
      </p:graphicFrame>
      <p:sp>
        <p:nvSpPr>
          <p:cNvPr id="5" name="TextBox 4">
            <a:extLst>
              <a:ext uri="{FF2B5EF4-FFF2-40B4-BE49-F238E27FC236}">
                <a16:creationId xmlns:a16="http://schemas.microsoft.com/office/drawing/2014/main" id="{68395660-C2C5-E504-0D84-8E27AF1CB234}"/>
              </a:ext>
            </a:extLst>
          </p:cNvPr>
          <p:cNvSpPr txBox="1"/>
          <p:nvPr/>
        </p:nvSpPr>
        <p:spPr>
          <a:xfrm>
            <a:off x="3340510" y="6403066"/>
            <a:ext cx="2735826" cy="369332"/>
          </a:xfrm>
          <a:prstGeom prst="rect">
            <a:avLst/>
          </a:prstGeom>
          <a:noFill/>
        </p:spPr>
        <p:txBody>
          <a:bodyPr wrap="square">
            <a:spAutoFit/>
          </a:bodyPr>
          <a:lstStyle/>
          <a:p>
            <a:r>
              <a:rPr lang="en-US" altLang="en-SE" dirty="0"/>
              <a:t>Java String </a:t>
            </a:r>
            <a:r>
              <a:rPr lang="en-US" altLang="en-SE" dirty="0" err="1"/>
              <a:t>regexp</a:t>
            </a:r>
            <a:r>
              <a:rPr lang="en-US" altLang="en-SE" dirty="0"/>
              <a:t> methods</a:t>
            </a:r>
            <a:endParaRPr lang="en-SE"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018" name="Rectangle 2">
            <a:extLst>
              <a:ext uri="{FF2B5EF4-FFF2-40B4-BE49-F238E27FC236}">
                <a16:creationId xmlns:a16="http://schemas.microsoft.com/office/drawing/2014/main" id="{064261C3-3A5E-092C-4AB7-A6BAC0A2DA3E}"/>
              </a:ext>
            </a:extLst>
          </p:cNvPr>
          <p:cNvSpPr>
            <a:spLocks noGrp="1" noChangeArrowheads="1"/>
          </p:cNvSpPr>
          <p:nvPr>
            <p:ph type="title" idx="4294967295"/>
          </p:nvPr>
        </p:nvSpPr>
        <p:spPr/>
        <p:txBody>
          <a:bodyPr/>
          <a:lstStyle/>
          <a:p>
            <a:r>
              <a:rPr lang="en-US" altLang="en-SE"/>
              <a:t>Wildcards and anchors</a:t>
            </a:r>
          </a:p>
        </p:txBody>
      </p:sp>
      <p:sp>
        <p:nvSpPr>
          <p:cNvPr id="106499" name="Rectangle 3">
            <a:extLst>
              <a:ext uri="{FF2B5EF4-FFF2-40B4-BE49-F238E27FC236}">
                <a16:creationId xmlns:a16="http://schemas.microsoft.com/office/drawing/2014/main" id="{DFF2A006-1C02-FE87-CEA4-C63FE8E6B70B}"/>
              </a:ext>
            </a:extLst>
          </p:cNvPr>
          <p:cNvSpPr>
            <a:spLocks noGrp="1" noChangeArrowheads="1"/>
          </p:cNvSpPr>
          <p:nvPr>
            <p:ph type="body" idx="4294967295"/>
          </p:nvPr>
        </p:nvSpPr>
        <p:spPr>
          <a:xfrm>
            <a:off x="457200" y="1600200"/>
            <a:ext cx="8229600" cy="5071533"/>
          </a:xfrm>
        </p:spPr>
        <p:txBody>
          <a:bodyPr>
            <a:normAutofit fontScale="92500" lnSpcReduction="10000"/>
          </a:bodyPr>
          <a:lstStyle/>
          <a:p>
            <a:pPr marL="460375" indent="-231775">
              <a:buFontTx/>
              <a:buNone/>
            </a:pPr>
            <a:r>
              <a:rPr lang="en-US" altLang="en-SE" dirty="0">
                <a:latin typeface="Consolas" panose="020B0609020204030204" pitchFamily="49" charset="0"/>
              </a:rPr>
              <a:t>	</a:t>
            </a:r>
            <a:r>
              <a:rPr lang="en-US" altLang="en-SE" b="1" dirty="0">
                <a:solidFill>
                  <a:srgbClr val="6600CC"/>
                </a:solidFill>
                <a:latin typeface="Consolas" panose="020B0609020204030204" pitchFamily="49" charset="0"/>
              </a:rPr>
              <a:t>.</a:t>
            </a:r>
            <a:r>
              <a:rPr lang="en-US" altLang="en-SE" dirty="0"/>
              <a:t>  (a dot) matches any character except newline </a:t>
            </a:r>
            <a:r>
              <a:rPr lang="en-US" altLang="en-SE" dirty="0">
                <a:latin typeface="Consolas" panose="020B0609020204030204" pitchFamily="49" charset="0"/>
              </a:rPr>
              <a:t>\n</a:t>
            </a:r>
            <a:endParaRPr lang="en-US" altLang="en-SE" dirty="0"/>
          </a:p>
          <a:p>
            <a:pPr marL="854075" lvl="1"/>
            <a:r>
              <a:rPr lang="en-US" altLang="en-SE" dirty="0">
                <a:latin typeface="Consolas" panose="020B0609020204030204" pitchFamily="49" charset="0"/>
              </a:rPr>
              <a:t>.</a:t>
            </a:r>
            <a:r>
              <a:rPr lang="en-US" altLang="en-SE" dirty="0" err="1">
                <a:latin typeface="Consolas" panose="020B0609020204030204" pitchFamily="49" charset="0"/>
              </a:rPr>
              <a:t>oo.y</a:t>
            </a:r>
            <a:r>
              <a:rPr lang="en-US" altLang="en-SE" dirty="0"/>
              <a:t> matches "Doocy",  "goofy", "</a:t>
            </a:r>
            <a:r>
              <a:rPr lang="en-US" altLang="en-SE" dirty="0" err="1"/>
              <a:t>LooPy</a:t>
            </a:r>
            <a:r>
              <a:rPr lang="en-US" altLang="en-SE" dirty="0"/>
              <a:t>", ...</a:t>
            </a:r>
          </a:p>
          <a:p>
            <a:pPr marL="854075" lvl="1"/>
            <a:r>
              <a:rPr lang="en-US" altLang="en-SE" dirty="0"/>
              <a:t>use </a:t>
            </a:r>
            <a:r>
              <a:rPr lang="en-US" altLang="en-SE" dirty="0">
                <a:latin typeface="Consolas" panose="020B0609020204030204" pitchFamily="49" charset="0"/>
              </a:rPr>
              <a:t>\.</a:t>
            </a:r>
            <a:r>
              <a:rPr lang="en-US" altLang="en-SE" dirty="0"/>
              <a:t> to match a literal dot </a:t>
            </a:r>
            <a:r>
              <a:rPr lang="en-US" altLang="en-SE" dirty="0">
                <a:latin typeface="Consolas" panose="020B0609020204030204" pitchFamily="49" charset="0"/>
              </a:rPr>
              <a:t>.</a:t>
            </a:r>
            <a:r>
              <a:rPr lang="en-US" altLang="en-SE" dirty="0"/>
              <a:t> character</a:t>
            </a:r>
          </a:p>
          <a:p>
            <a:pPr marL="854075" lvl="1">
              <a:buFont typeface="Wingdings" panose="05000000000000000000" pitchFamily="2" charset="2"/>
              <a:buNone/>
            </a:pPr>
            <a:endParaRPr lang="en-US" altLang="en-SE" sz="1400" dirty="0"/>
          </a:p>
          <a:p>
            <a:pPr marL="460375" indent="-231775">
              <a:buFontTx/>
              <a:buNone/>
            </a:pPr>
            <a:r>
              <a:rPr lang="en-US" altLang="en-SE" dirty="0">
                <a:latin typeface="Consolas" panose="020B0609020204030204" pitchFamily="49" charset="0"/>
              </a:rPr>
              <a:t>	</a:t>
            </a:r>
            <a:r>
              <a:rPr lang="en-US" altLang="en-SE" b="1" dirty="0">
                <a:solidFill>
                  <a:srgbClr val="6600CC"/>
                </a:solidFill>
                <a:latin typeface="Consolas" panose="020B0609020204030204" pitchFamily="49" charset="0"/>
              </a:rPr>
              <a:t>^</a:t>
            </a:r>
            <a:r>
              <a:rPr lang="en-US" altLang="en-SE" dirty="0"/>
              <a:t> matches the beginning of a string or line;  </a:t>
            </a:r>
            <a:r>
              <a:rPr lang="en-US" altLang="en-SE" b="1" dirty="0">
                <a:solidFill>
                  <a:srgbClr val="6600CC"/>
                </a:solidFill>
                <a:latin typeface="Consolas" panose="020B0609020204030204" pitchFamily="49" charset="0"/>
              </a:rPr>
              <a:t>$</a:t>
            </a:r>
            <a:r>
              <a:rPr lang="en-US" altLang="en-SE" dirty="0"/>
              <a:t> the end</a:t>
            </a:r>
          </a:p>
          <a:p>
            <a:pPr marL="854075" lvl="1"/>
            <a:r>
              <a:rPr lang="en-GB" altLang="en-SE" dirty="0">
                <a:latin typeface="Consolas" panose="020B0609020204030204" pitchFamily="49" charset="0"/>
              </a:rPr>
              <a:t>^hello</a:t>
            </a:r>
            <a:r>
              <a:rPr lang="en-US" altLang="en-SE" dirty="0"/>
              <a:t> </a:t>
            </a:r>
            <a:r>
              <a:rPr lang="en-GB" altLang="en-SE" dirty="0"/>
              <a:t>matches: "hello world", but not "world hello“</a:t>
            </a:r>
          </a:p>
          <a:p>
            <a:pPr marL="854075" lvl="1"/>
            <a:r>
              <a:rPr lang="en-GB" altLang="en-SE" dirty="0">
                <a:latin typeface="Consolas" panose="020B0609020204030204" pitchFamily="49" charset="0"/>
              </a:rPr>
              <a:t>world$</a:t>
            </a:r>
            <a:r>
              <a:rPr lang="en-US" altLang="en-SE" dirty="0"/>
              <a:t> </a:t>
            </a:r>
            <a:r>
              <a:rPr lang="en-GB" altLang="en-SE" dirty="0"/>
              <a:t>matches: "hello world", but not "world hello“</a:t>
            </a:r>
          </a:p>
          <a:p>
            <a:pPr marL="854075" lvl="1"/>
            <a:r>
              <a:rPr lang="en-GB" altLang="en-SE" dirty="0">
                <a:latin typeface="Consolas" panose="020B0609020204030204" pitchFamily="49" charset="0"/>
              </a:rPr>
              <a:t>^hello$</a:t>
            </a:r>
            <a:r>
              <a:rPr lang="en-US" altLang="en-SE" dirty="0"/>
              <a:t> </a:t>
            </a:r>
            <a:r>
              <a:rPr lang="en-GB" altLang="en-SE" dirty="0"/>
              <a:t>matches: "hello" (only if "hello" is the entire string), but not "hello world" or "world hello“</a:t>
            </a:r>
          </a:p>
          <a:p>
            <a:pPr marL="568325" lvl="1" indent="0">
              <a:buNone/>
            </a:pPr>
            <a:endParaRPr lang="en-US" altLang="en-SE" dirty="0"/>
          </a:p>
          <a:p>
            <a:pPr marL="460375" indent="-231775">
              <a:buFontTx/>
              <a:buNone/>
            </a:pPr>
            <a:r>
              <a:rPr lang="en-US" altLang="en-SE" dirty="0">
                <a:latin typeface="Consolas" panose="020B0609020204030204" pitchFamily="49" charset="0"/>
              </a:rPr>
              <a:t>	</a:t>
            </a:r>
            <a:r>
              <a:rPr lang="en-US" altLang="en-SE" b="1" dirty="0">
                <a:solidFill>
                  <a:srgbClr val="6600CC"/>
                </a:solidFill>
                <a:latin typeface="Consolas" panose="020B0609020204030204" pitchFamily="49" charset="0"/>
              </a:rPr>
              <a:t>\&lt;</a:t>
            </a:r>
            <a:r>
              <a:rPr lang="en-US" altLang="en-SE" dirty="0"/>
              <a:t> demands that pattern is the beginning of a </a:t>
            </a:r>
            <a:r>
              <a:rPr lang="en-US" altLang="en-SE" i="1" dirty="0"/>
              <a:t>word</a:t>
            </a:r>
            <a:br>
              <a:rPr lang="en-US" altLang="en-SE" dirty="0"/>
            </a:br>
            <a:r>
              <a:rPr lang="en-US" altLang="en-SE" b="1" dirty="0">
                <a:solidFill>
                  <a:srgbClr val="6600CC"/>
                </a:solidFill>
                <a:latin typeface="Consolas" panose="020B0609020204030204" pitchFamily="49" charset="0"/>
              </a:rPr>
              <a:t>\&gt;</a:t>
            </a:r>
            <a:r>
              <a:rPr lang="en-US" altLang="en-SE" dirty="0"/>
              <a:t> demands that pattern is the end of a word</a:t>
            </a:r>
          </a:p>
          <a:p>
            <a:pPr marL="854075" lvl="1"/>
            <a:r>
              <a:rPr lang="en-GB" altLang="en-SE" dirty="0">
                <a:latin typeface="Consolas" panose="020B0609020204030204" pitchFamily="49" charset="0"/>
              </a:rPr>
              <a:t>\&lt;cat </a:t>
            </a:r>
            <a:r>
              <a:rPr lang="en-GB" altLang="en-SE" dirty="0"/>
              <a:t>matches: "cat" in "catfish" or "a cat", but not "concatenate“</a:t>
            </a:r>
          </a:p>
          <a:p>
            <a:pPr marL="854075" lvl="1"/>
            <a:r>
              <a:rPr lang="en-GB" altLang="en-SE" dirty="0">
                <a:latin typeface="Consolas" panose="020B0609020204030204" pitchFamily="49" charset="0"/>
              </a:rPr>
              <a:t>cat\&gt; </a:t>
            </a:r>
            <a:r>
              <a:rPr lang="en-GB" altLang="en-SE" dirty="0"/>
              <a:t>matches: "cat" in "black cat" or "</a:t>
            </a:r>
            <a:r>
              <a:rPr lang="en-GB" altLang="en-SE" dirty="0" err="1"/>
              <a:t>concat</a:t>
            </a:r>
            <a:r>
              <a:rPr lang="en-GB" altLang="en-SE" dirty="0"/>
              <a:t>", but not "category“</a:t>
            </a:r>
          </a:p>
          <a:p>
            <a:pPr marL="854075" lvl="1"/>
            <a:r>
              <a:rPr lang="en-US" altLang="en-SE" dirty="0"/>
              <a:t>\&lt;cat\&gt; </a:t>
            </a:r>
            <a:r>
              <a:rPr lang="en-GB" altLang="en-SE" dirty="0"/>
              <a:t>matches: "cat" as a standalone word, but not if it is part of another word such as: "category“, "concatenate"</a:t>
            </a:r>
            <a:endParaRPr lang="en-US" altLang="en-SE" dirty="0"/>
          </a:p>
        </p:txBody>
      </p:sp>
      <p:sp>
        <p:nvSpPr>
          <p:cNvPr id="2" name="Slide Number Placeholder 5">
            <a:extLst>
              <a:ext uri="{FF2B5EF4-FFF2-40B4-BE49-F238E27FC236}">
                <a16:creationId xmlns:a16="http://schemas.microsoft.com/office/drawing/2014/main" id="{90F8E78C-2DB9-32DA-45C5-3A8637F12052}"/>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6499">
                                            <p:txEl>
                                              <p:pRg st="4" end="4"/>
                                            </p:txEl>
                                          </p:spTgt>
                                        </p:tgtEl>
                                        <p:attrNameLst>
                                          <p:attrName>style.visibility</p:attrName>
                                        </p:attrNameLst>
                                      </p:cBhvr>
                                      <p:to>
                                        <p:strVal val="visible"/>
                                      </p:to>
                                    </p:set>
                                    <p:animEffect transition="in" filter="fade">
                                      <p:cBhvr>
                                        <p:cTn id="7" dur="1000"/>
                                        <p:tgtEl>
                                          <p:spTgt spid="106499">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6499">
                                            <p:txEl>
                                              <p:pRg st="5" end="5"/>
                                            </p:txEl>
                                          </p:spTgt>
                                        </p:tgtEl>
                                        <p:attrNameLst>
                                          <p:attrName>style.visibility</p:attrName>
                                        </p:attrNameLst>
                                      </p:cBhvr>
                                      <p:to>
                                        <p:strVal val="visible"/>
                                      </p:to>
                                    </p:set>
                                    <p:animEffect transition="in" filter="fade">
                                      <p:cBhvr>
                                        <p:cTn id="10" dur="1000"/>
                                        <p:tgtEl>
                                          <p:spTgt spid="106499">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6499">
                                            <p:txEl>
                                              <p:pRg st="6" end="6"/>
                                            </p:txEl>
                                          </p:spTgt>
                                        </p:tgtEl>
                                        <p:attrNameLst>
                                          <p:attrName>style.visibility</p:attrName>
                                        </p:attrNameLst>
                                      </p:cBhvr>
                                      <p:to>
                                        <p:strVal val="visible"/>
                                      </p:to>
                                    </p:set>
                                    <p:animEffect transition="in" filter="fade">
                                      <p:cBhvr>
                                        <p:cTn id="13" dur="1000"/>
                                        <p:tgtEl>
                                          <p:spTgt spid="106499">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6499">
                                            <p:txEl>
                                              <p:pRg st="7" end="7"/>
                                            </p:txEl>
                                          </p:spTgt>
                                        </p:tgtEl>
                                        <p:attrNameLst>
                                          <p:attrName>style.visibility</p:attrName>
                                        </p:attrNameLst>
                                      </p:cBhvr>
                                      <p:to>
                                        <p:strVal val="visible"/>
                                      </p:to>
                                    </p:set>
                                    <p:animEffect transition="in" filter="fade">
                                      <p:cBhvr>
                                        <p:cTn id="16" dur="1000"/>
                                        <p:tgtEl>
                                          <p:spTgt spid="106499">
                                            <p:txEl>
                                              <p:pRg st="7" end="7"/>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106499">
                                            <p:txEl>
                                              <p:pRg st="9" end="9"/>
                                            </p:txEl>
                                          </p:spTgt>
                                        </p:tgtEl>
                                        <p:attrNameLst>
                                          <p:attrName>style.visibility</p:attrName>
                                        </p:attrNameLst>
                                      </p:cBhvr>
                                      <p:to>
                                        <p:strVal val="visible"/>
                                      </p:to>
                                    </p:set>
                                    <p:animEffect transition="in" filter="fade">
                                      <p:cBhvr>
                                        <p:cTn id="21" dur="1000"/>
                                        <p:tgtEl>
                                          <p:spTgt spid="106499">
                                            <p:txEl>
                                              <p:pRg st="9" end="9"/>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nodeType="clickEffect">
                                  <p:stCondLst>
                                    <p:cond delay="0"/>
                                  </p:stCondLst>
                                  <p:childTnLst>
                                    <p:set>
                                      <p:cBhvr>
                                        <p:cTn id="25" dur="1" fill="hold">
                                          <p:stCondLst>
                                            <p:cond delay="0"/>
                                          </p:stCondLst>
                                        </p:cTn>
                                        <p:tgtEl>
                                          <p:spTgt spid="106499">
                                            <p:txEl>
                                              <p:pRg st="10" end="10"/>
                                            </p:txEl>
                                          </p:spTgt>
                                        </p:tgtEl>
                                        <p:attrNameLst>
                                          <p:attrName>style.visibility</p:attrName>
                                        </p:attrNameLst>
                                      </p:cBhvr>
                                      <p:to>
                                        <p:strVal val="visible"/>
                                      </p:to>
                                    </p:set>
                                    <p:animEffect transition="in" filter="fade">
                                      <p:cBhvr>
                                        <p:cTn id="26" dur="1000"/>
                                        <p:tgtEl>
                                          <p:spTgt spid="106499">
                                            <p:txEl>
                                              <p:pRg st="10" end="1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6499">
                                            <p:txEl>
                                              <p:pRg st="11" end="11"/>
                                            </p:txEl>
                                          </p:spTgt>
                                        </p:tgtEl>
                                        <p:attrNameLst>
                                          <p:attrName>style.visibility</p:attrName>
                                        </p:attrNameLst>
                                      </p:cBhvr>
                                      <p:to>
                                        <p:strVal val="visible"/>
                                      </p:to>
                                    </p:set>
                                    <p:animEffect transition="in" filter="fade">
                                      <p:cBhvr>
                                        <p:cTn id="31" dur="1000"/>
                                        <p:tgtEl>
                                          <p:spTgt spid="106499">
                                            <p:txEl>
                                              <p:pRg st="11" end="1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06499">
                                            <p:txEl>
                                              <p:pRg st="12" end="12"/>
                                            </p:txEl>
                                          </p:spTgt>
                                        </p:tgtEl>
                                        <p:attrNameLst>
                                          <p:attrName>style.visibility</p:attrName>
                                        </p:attrNameLst>
                                      </p:cBhvr>
                                      <p:to>
                                        <p:strVal val="visible"/>
                                      </p:to>
                                    </p:set>
                                    <p:animEffect transition="in" filter="fade">
                                      <p:cBhvr>
                                        <p:cTn id="36" dur="1000"/>
                                        <p:tgtEl>
                                          <p:spTgt spid="10649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066" name="Rectangle 2">
            <a:extLst>
              <a:ext uri="{FF2B5EF4-FFF2-40B4-BE49-F238E27FC236}">
                <a16:creationId xmlns:a16="http://schemas.microsoft.com/office/drawing/2014/main" id="{24C97DCF-2632-3211-F826-6BC016F33434}"/>
              </a:ext>
            </a:extLst>
          </p:cNvPr>
          <p:cNvSpPr>
            <a:spLocks noGrp="1" noChangeArrowheads="1"/>
          </p:cNvSpPr>
          <p:nvPr>
            <p:ph type="title" idx="4294967295"/>
          </p:nvPr>
        </p:nvSpPr>
        <p:spPr/>
        <p:txBody>
          <a:bodyPr/>
          <a:lstStyle/>
          <a:p>
            <a:r>
              <a:rPr lang="en-US" altLang="en-SE"/>
              <a:t>Special characters</a:t>
            </a:r>
          </a:p>
        </p:txBody>
      </p:sp>
      <p:sp>
        <p:nvSpPr>
          <p:cNvPr id="107523" name="Rectangle 3">
            <a:extLst>
              <a:ext uri="{FF2B5EF4-FFF2-40B4-BE49-F238E27FC236}">
                <a16:creationId xmlns:a16="http://schemas.microsoft.com/office/drawing/2014/main" id="{E2DAFB15-89C8-0AA1-DBCB-52D0EF76BE8D}"/>
              </a:ext>
            </a:extLst>
          </p:cNvPr>
          <p:cNvSpPr>
            <a:spLocks noGrp="1" noChangeArrowheads="1"/>
          </p:cNvSpPr>
          <p:nvPr>
            <p:ph type="body" idx="4294967295"/>
          </p:nvPr>
        </p:nvSpPr>
        <p:spPr/>
        <p:txBody>
          <a:bodyPr/>
          <a:lstStyle/>
          <a:p>
            <a:pPr marL="460375" indent="-231775">
              <a:buFontTx/>
              <a:buNone/>
            </a:pPr>
            <a:r>
              <a:rPr lang="en-US" altLang="en-SE" dirty="0">
                <a:latin typeface="Consolas" panose="020B0609020204030204" pitchFamily="49" charset="0"/>
              </a:rPr>
              <a:t>	</a:t>
            </a:r>
            <a:r>
              <a:rPr lang="en-US" altLang="en-SE" b="1" dirty="0">
                <a:solidFill>
                  <a:srgbClr val="6600CC"/>
                </a:solidFill>
                <a:latin typeface="Consolas" panose="020B0609020204030204" pitchFamily="49" charset="0"/>
              </a:rPr>
              <a:t>|</a:t>
            </a:r>
            <a:r>
              <a:rPr lang="en-US" altLang="en-SE" dirty="0"/>
              <a:t> means OR</a:t>
            </a:r>
          </a:p>
          <a:p>
            <a:pPr marL="854075" lvl="1"/>
            <a:r>
              <a:rPr lang="en-US" altLang="en-SE" dirty="0" err="1">
                <a:latin typeface="Consolas" panose="020B0609020204030204" pitchFamily="49" charset="0"/>
              </a:rPr>
              <a:t>abc|def|g</a:t>
            </a:r>
            <a:r>
              <a:rPr lang="en-US" altLang="en-SE" dirty="0"/>
              <a:t> matches </a:t>
            </a:r>
            <a:r>
              <a:rPr lang="en-US" altLang="en-SE" dirty="0">
                <a:latin typeface="Consolas" panose="020B0609020204030204" pitchFamily="49" charset="0"/>
              </a:rPr>
              <a:t>"</a:t>
            </a:r>
            <a:r>
              <a:rPr lang="en-US" altLang="en-SE" dirty="0" err="1">
                <a:latin typeface="Consolas" panose="020B0609020204030204" pitchFamily="49" charset="0"/>
              </a:rPr>
              <a:t>abc</a:t>
            </a:r>
            <a:r>
              <a:rPr lang="en-US" altLang="en-SE" dirty="0">
                <a:latin typeface="Consolas" panose="020B0609020204030204" pitchFamily="49" charset="0"/>
              </a:rPr>
              <a:t>"</a:t>
            </a:r>
            <a:r>
              <a:rPr lang="en-US" altLang="en-SE" dirty="0"/>
              <a:t>, </a:t>
            </a:r>
            <a:r>
              <a:rPr lang="en-US" altLang="en-SE" dirty="0">
                <a:latin typeface="Consolas" panose="020B0609020204030204" pitchFamily="49" charset="0"/>
              </a:rPr>
              <a:t>"def"</a:t>
            </a:r>
            <a:r>
              <a:rPr lang="en-US" altLang="en-SE" dirty="0"/>
              <a:t>, or </a:t>
            </a:r>
            <a:r>
              <a:rPr lang="en-US" altLang="en-SE" dirty="0">
                <a:latin typeface="Consolas" panose="020B0609020204030204" pitchFamily="49" charset="0"/>
              </a:rPr>
              <a:t>"g"</a:t>
            </a:r>
          </a:p>
          <a:p>
            <a:pPr marL="854075" lvl="1"/>
            <a:r>
              <a:rPr lang="en-US" altLang="en-SE" dirty="0"/>
              <a:t>precedence:   </a:t>
            </a:r>
            <a:r>
              <a:rPr lang="en-US" altLang="en-SE" u="sng" dirty="0">
                <a:latin typeface="Consolas" panose="020B0609020204030204" pitchFamily="49" charset="0"/>
              </a:rPr>
              <a:t>^</a:t>
            </a:r>
            <a:r>
              <a:rPr lang="en-US" altLang="en-SE" u="sng" dirty="0" err="1">
                <a:latin typeface="Consolas" panose="020B0609020204030204" pitchFamily="49" charset="0"/>
              </a:rPr>
              <a:t>Subject</a:t>
            </a:r>
            <a:r>
              <a:rPr lang="en-US" altLang="en-SE" dirty="0" err="1">
                <a:latin typeface="Consolas" panose="020B0609020204030204" pitchFamily="49" charset="0"/>
              </a:rPr>
              <a:t>|Date</a:t>
            </a:r>
            <a:r>
              <a:rPr lang="en-US" altLang="en-SE" dirty="0">
                <a:latin typeface="Consolas" panose="020B0609020204030204" pitchFamily="49" charset="0"/>
              </a:rPr>
              <a:t>:</a:t>
            </a:r>
            <a:r>
              <a:rPr lang="en-US" altLang="en-SE" dirty="0"/>
              <a:t> vs.  </a:t>
            </a:r>
            <a:r>
              <a:rPr lang="en-US" altLang="en-SE" dirty="0">
                <a:latin typeface="Consolas" panose="020B0609020204030204" pitchFamily="49" charset="0"/>
              </a:rPr>
              <a:t>^</a:t>
            </a:r>
            <a:r>
              <a:rPr lang="en-US" altLang="en-SE" u="sng" dirty="0">
                <a:latin typeface="Consolas" panose="020B0609020204030204" pitchFamily="49" charset="0"/>
              </a:rPr>
              <a:t>(</a:t>
            </a:r>
            <a:r>
              <a:rPr lang="en-US" altLang="en-SE" u="sng" dirty="0" err="1">
                <a:latin typeface="Consolas" panose="020B0609020204030204" pitchFamily="49" charset="0"/>
              </a:rPr>
              <a:t>Subject|Date</a:t>
            </a:r>
            <a:r>
              <a:rPr lang="en-US" altLang="en-SE" u="sng" dirty="0">
                <a:latin typeface="Consolas" panose="020B0609020204030204" pitchFamily="49" charset="0"/>
              </a:rPr>
              <a:t>)</a:t>
            </a:r>
            <a:r>
              <a:rPr lang="en-US" altLang="en-SE" dirty="0">
                <a:latin typeface="Consolas" panose="020B0609020204030204" pitchFamily="49" charset="0"/>
              </a:rPr>
              <a:t>:</a:t>
            </a:r>
            <a:endParaRPr lang="en-US" altLang="en-SE" sz="1800" dirty="0">
              <a:latin typeface="Consolas" panose="020B0609020204030204" pitchFamily="49" charset="0"/>
            </a:endParaRPr>
          </a:p>
          <a:p>
            <a:pPr marL="854075" lvl="1"/>
            <a:endParaRPr lang="en-US" altLang="en-SE" sz="1400" dirty="0">
              <a:latin typeface="Consolas" panose="020B0609020204030204" pitchFamily="49" charset="0"/>
            </a:endParaRPr>
          </a:p>
          <a:p>
            <a:pPr marL="460375" indent="-231775">
              <a:buFontTx/>
              <a:buNone/>
            </a:pPr>
            <a:r>
              <a:rPr lang="en-US" altLang="en-SE" dirty="0">
                <a:latin typeface="Consolas" panose="020B0609020204030204" pitchFamily="49" charset="0"/>
              </a:rPr>
              <a:t>	</a:t>
            </a:r>
            <a:r>
              <a:rPr lang="en-US" altLang="en-SE" b="1" dirty="0">
                <a:solidFill>
                  <a:srgbClr val="6600CC"/>
                </a:solidFill>
                <a:latin typeface="Consolas" panose="020B0609020204030204" pitchFamily="49" charset="0"/>
              </a:rPr>
              <a:t>()</a:t>
            </a:r>
            <a:r>
              <a:rPr lang="en-US" altLang="en-SE" dirty="0"/>
              <a:t> are for grouping</a:t>
            </a:r>
          </a:p>
          <a:p>
            <a:pPr marL="854075" lvl="1"/>
            <a:r>
              <a:rPr lang="en-US" altLang="en-SE" dirty="0">
                <a:latin typeface="Consolas" panose="020B0609020204030204" pitchFamily="49" charset="0"/>
              </a:rPr>
              <a:t>(</a:t>
            </a:r>
            <a:r>
              <a:rPr lang="en-US" altLang="en-SE" dirty="0" err="1">
                <a:latin typeface="Consolas" panose="020B0609020204030204" pitchFamily="49" charset="0"/>
              </a:rPr>
              <a:t>Homer|Marge</a:t>
            </a:r>
            <a:r>
              <a:rPr lang="en-US" altLang="en-SE" dirty="0">
                <a:latin typeface="Consolas" panose="020B0609020204030204" pitchFamily="49" charset="0"/>
              </a:rPr>
              <a:t>) Simpson</a:t>
            </a:r>
            <a:r>
              <a:rPr lang="en-US" altLang="en-SE" dirty="0"/>
              <a:t> matches </a:t>
            </a:r>
            <a:r>
              <a:rPr lang="en-US" altLang="en-SE" dirty="0">
                <a:latin typeface="Consolas" panose="020B0609020204030204" pitchFamily="49" charset="0"/>
              </a:rPr>
              <a:t>"Homer Simpson"</a:t>
            </a:r>
            <a:r>
              <a:rPr lang="en-US" altLang="en-SE" dirty="0"/>
              <a:t> or </a:t>
            </a:r>
            <a:r>
              <a:rPr lang="en-US" altLang="en-SE" dirty="0">
                <a:latin typeface="Consolas" panose="020B0609020204030204" pitchFamily="49" charset="0"/>
              </a:rPr>
              <a:t>"Marge Simpson"</a:t>
            </a:r>
          </a:p>
          <a:p>
            <a:pPr marL="854075" lvl="1"/>
            <a:endParaRPr lang="en-US" altLang="en-SE" sz="1400" dirty="0"/>
          </a:p>
          <a:p>
            <a:pPr marL="460375" indent="-231775">
              <a:buFontTx/>
              <a:buNone/>
            </a:pPr>
            <a:r>
              <a:rPr lang="en-US" altLang="en-SE" dirty="0">
                <a:latin typeface="Consolas" panose="020B0609020204030204" pitchFamily="49" charset="0"/>
              </a:rPr>
              <a:t>	</a:t>
            </a:r>
            <a:r>
              <a:rPr lang="en-US" altLang="en-SE" b="1" dirty="0">
                <a:solidFill>
                  <a:srgbClr val="6600CC"/>
                </a:solidFill>
                <a:latin typeface="Consolas" panose="020B0609020204030204" pitchFamily="49" charset="0"/>
              </a:rPr>
              <a:t>\</a:t>
            </a:r>
            <a:r>
              <a:rPr lang="en-US" altLang="en-SE" dirty="0"/>
              <a:t> starts an escape sequence, to treat the letter after it as a literal with no special meaning</a:t>
            </a:r>
          </a:p>
          <a:p>
            <a:pPr marL="854075" lvl="1"/>
            <a:r>
              <a:rPr lang="en-US" altLang="en-SE" dirty="0"/>
              <a:t>many characters must be escaped:  / \ $ . [ ] ( ) ^ * + ?</a:t>
            </a:r>
          </a:p>
          <a:p>
            <a:pPr marL="854075" lvl="1"/>
            <a:r>
              <a:rPr lang="en-US" altLang="en-SE" dirty="0">
                <a:latin typeface="Consolas" panose="020B0609020204030204" pitchFamily="49" charset="0"/>
              </a:rPr>
              <a:t>\.\\n</a:t>
            </a:r>
            <a:r>
              <a:rPr lang="en-US" altLang="en-SE" dirty="0"/>
              <a:t> matches the string .\n</a:t>
            </a:r>
          </a:p>
        </p:txBody>
      </p:sp>
      <p:sp>
        <p:nvSpPr>
          <p:cNvPr id="2" name="Slide Number Placeholder 5">
            <a:extLst>
              <a:ext uri="{FF2B5EF4-FFF2-40B4-BE49-F238E27FC236}">
                <a16:creationId xmlns:a16="http://schemas.microsoft.com/office/drawing/2014/main" id="{5786D3C5-E864-B6E3-2F96-AD566433E2D0}"/>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7523">
                                            <p:txEl>
                                              <p:pRg st="4" end="4"/>
                                            </p:txEl>
                                          </p:spTgt>
                                        </p:tgtEl>
                                        <p:attrNameLst>
                                          <p:attrName>style.visibility</p:attrName>
                                        </p:attrNameLst>
                                      </p:cBhvr>
                                      <p:to>
                                        <p:strVal val="visible"/>
                                      </p:to>
                                    </p:set>
                                    <p:animEffect transition="in" filter="fade">
                                      <p:cBhvr>
                                        <p:cTn id="7" dur="1000"/>
                                        <p:tgtEl>
                                          <p:spTgt spid="10752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7523">
                                            <p:txEl>
                                              <p:pRg st="5" end="5"/>
                                            </p:txEl>
                                          </p:spTgt>
                                        </p:tgtEl>
                                        <p:attrNameLst>
                                          <p:attrName>style.visibility</p:attrName>
                                        </p:attrNameLst>
                                      </p:cBhvr>
                                      <p:to>
                                        <p:strVal val="visible"/>
                                      </p:to>
                                    </p:set>
                                    <p:animEffect transition="in" filter="fade">
                                      <p:cBhvr>
                                        <p:cTn id="10" dur="1000"/>
                                        <p:tgtEl>
                                          <p:spTgt spid="107523">
                                            <p:txEl>
                                              <p:pRg st="5" end="5"/>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07523">
                                            <p:txEl>
                                              <p:pRg st="7" end="7"/>
                                            </p:txEl>
                                          </p:spTgt>
                                        </p:tgtEl>
                                        <p:attrNameLst>
                                          <p:attrName>style.visibility</p:attrName>
                                        </p:attrNameLst>
                                      </p:cBhvr>
                                      <p:to>
                                        <p:strVal val="visible"/>
                                      </p:to>
                                    </p:set>
                                    <p:animEffect transition="in" filter="fade">
                                      <p:cBhvr>
                                        <p:cTn id="15" dur="1000"/>
                                        <p:tgtEl>
                                          <p:spTgt spid="107523">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7523">
                                            <p:txEl>
                                              <p:pRg st="8" end="8"/>
                                            </p:txEl>
                                          </p:spTgt>
                                        </p:tgtEl>
                                        <p:attrNameLst>
                                          <p:attrName>style.visibility</p:attrName>
                                        </p:attrNameLst>
                                      </p:cBhvr>
                                      <p:to>
                                        <p:strVal val="visible"/>
                                      </p:to>
                                    </p:set>
                                    <p:animEffect transition="in" filter="fade">
                                      <p:cBhvr>
                                        <p:cTn id="18" dur="1000"/>
                                        <p:tgtEl>
                                          <p:spTgt spid="107523">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07523">
                                            <p:txEl>
                                              <p:pRg st="9" end="9"/>
                                            </p:txEl>
                                          </p:spTgt>
                                        </p:tgtEl>
                                        <p:attrNameLst>
                                          <p:attrName>style.visibility</p:attrName>
                                        </p:attrNameLst>
                                      </p:cBhvr>
                                      <p:to>
                                        <p:strVal val="visible"/>
                                      </p:to>
                                    </p:set>
                                    <p:animEffect transition="in" filter="fade">
                                      <p:cBhvr>
                                        <p:cTn id="21" dur="1000"/>
                                        <p:tgtEl>
                                          <p:spTgt spid="10752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114" name="Rectangle 2">
            <a:extLst>
              <a:ext uri="{FF2B5EF4-FFF2-40B4-BE49-F238E27FC236}">
                <a16:creationId xmlns:a16="http://schemas.microsoft.com/office/drawing/2014/main" id="{045B2510-123F-1C1B-81A6-5B491524E8C8}"/>
              </a:ext>
            </a:extLst>
          </p:cNvPr>
          <p:cNvSpPr>
            <a:spLocks noGrp="1" noChangeArrowheads="1"/>
          </p:cNvSpPr>
          <p:nvPr>
            <p:ph type="title" idx="4294967295"/>
          </p:nvPr>
        </p:nvSpPr>
        <p:spPr/>
        <p:txBody>
          <a:bodyPr/>
          <a:lstStyle/>
          <a:p>
            <a:r>
              <a:rPr lang="en-US" altLang="en-SE" dirty="0"/>
              <a:t>Quantifiers:  * + ? {</a:t>
            </a:r>
            <a:r>
              <a:rPr lang="en-US" altLang="en-SE" dirty="0" err="1"/>
              <a:t>min,max</a:t>
            </a:r>
            <a:r>
              <a:rPr lang="en-US" altLang="en-SE" dirty="0"/>
              <a:t>}</a:t>
            </a:r>
          </a:p>
        </p:txBody>
      </p:sp>
      <p:sp>
        <p:nvSpPr>
          <p:cNvPr id="108547" name="Rectangle 3">
            <a:extLst>
              <a:ext uri="{FF2B5EF4-FFF2-40B4-BE49-F238E27FC236}">
                <a16:creationId xmlns:a16="http://schemas.microsoft.com/office/drawing/2014/main" id="{6EBBADDB-452C-3148-B3FA-00BC3F6FA5A6}"/>
              </a:ext>
            </a:extLst>
          </p:cNvPr>
          <p:cNvSpPr>
            <a:spLocks noGrp="1" noChangeArrowheads="1"/>
          </p:cNvSpPr>
          <p:nvPr>
            <p:ph type="body" idx="4294967295"/>
          </p:nvPr>
        </p:nvSpPr>
        <p:spPr/>
        <p:txBody>
          <a:bodyPr>
            <a:normAutofit fontScale="77500" lnSpcReduction="20000"/>
          </a:bodyPr>
          <a:lstStyle/>
          <a:p>
            <a:pPr marL="460375" indent="-231775">
              <a:buFontTx/>
              <a:buNone/>
            </a:pPr>
            <a:r>
              <a:rPr lang="en-US" altLang="en-SE" dirty="0">
                <a:latin typeface="Consolas" panose="020B0609020204030204" pitchFamily="49" charset="0"/>
              </a:rPr>
              <a:t>	</a:t>
            </a:r>
            <a:r>
              <a:rPr lang="en-US" altLang="en-SE" b="1" dirty="0">
                <a:solidFill>
                  <a:srgbClr val="6600CC"/>
                </a:solidFill>
                <a:latin typeface="Consolas" panose="020B0609020204030204" pitchFamily="49" charset="0"/>
              </a:rPr>
              <a:t>*</a:t>
            </a:r>
            <a:r>
              <a:rPr lang="en-US" altLang="en-SE" dirty="0"/>
              <a:t>  means 0 or more occurrences </a:t>
            </a:r>
          </a:p>
          <a:p>
            <a:pPr marL="854075" lvl="1">
              <a:lnSpc>
                <a:spcPct val="80000"/>
              </a:lnSpc>
            </a:pPr>
            <a:r>
              <a:rPr lang="en-US" altLang="en-SE" dirty="0" err="1">
                <a:latin typeface="Consolas" panose="020B0609020204030204" pitchFamily="49" charset="0"/>
              </a:rPr>
              <a:t>abc</a:t>
            </a:r>
            <a:r>
              <a:rPr lang="en-US" altLang="en-SE" dirty="0">
                <a:latin typeface="Consolas" panose="020B0609020204030204" pitchFamily="49" charset="0"/>
              </a:rPr>
              <a:t>*</a:t>
            </a:r>
            <a:r>
              <a:rPr lang="en-US" altLang="en-SE" dirty="0"/>
              <a:t> matches "ab", "</a:t>
            </a:r>
            <a:r>
              <a:rPr lang="en-US" altLang="en-SE" dirty="0" err="1"/>
              <a:t>abc</a:t>
            </a:r>
            <a:r>
              <a:rPr lang="en-US" altLang="en-SE" dirty="0"/>
              <a:t>", "</a:t>
            </a:r>
            <a:r>
              <a:rPr lang="en-US" altLang="en-SE" dirty="0" err="1"/>
              <a:t>abcc</a:t>
            </a:r>
            <a:r>
              <a:rPr lang="en-US" altLang="en-SE" dirty="0"/>
              <a:t>", "</a:t>
            </a:r>
            <a:r>
              <a:rPr lang="en-US" altLang="en-SE" dirty="0" err="1"/>
              <a:t>abccc</a:t>
            </a:r>
            <a:r>
              <a:rPr lang="en-US" altLang="en-SE" dirty="0"/>
              <a:t>", ... </a:t>
            </a:r>
          </a:p>
          <a:p>
            <a:pPr marL="854075" lvl="1">
              <a:lnSpc>
                <a:spcPct val="80000"/>
              </a:lnSpc>
            </a:pPr>
            <a:r>
              <a:rPr lang="en-US" altLang="en-SE" dirty="0">
                <a:latin typeface="Consolas" panose="020B0609020204030204" pitchFamily="49" charset="0"/>
              </a:rPr>
              <a:t>a(</a:t>
            </a:r>
            <a:r>
              <a:rPr lang="en-US" altLang="en-SE" dirty="0" err="1">
                <a:latin typeface="Consolas" panose="020B0609020204030204" pitchFamily="49" charset="0"/>
              </a:rPr>
              <a:t>bc</a:t>
            </a:r>
            <a:r>
              <a:rPr lang="en-US" altLang="en-SE" dirty="0">
                <a:latin typeface="Consolas" panose="020B0609020204030204" pitchFamily="49" charset="0"/>
              </a:rPr>
              <a:t>)*</a:t>
            </a:r>
            <a:r>
              <a:rPr lang="en-US" altLang="en-SE" dirty="0"/>
              <a:t> matches "a", "</a:t>
            </a:r>
            <a:r>
              <a:rPr lang="en-US" altLang="en-SE" dirty="0" err="1"/>
              <a:t>abc</a:t>
            </a:r>
            <a:r>
              <a:rPr lang="en-US" altLang="en-SE" dirty="0"/>
              <a:t>", "</a:t>
            </a:r>
            <a:r>
              <a:rPr lang="en-US" altLang="en-SE" dirty="0" err="1"/>
              <a:t>abcbc</a:t>
            </a:r>
            <a:r>
              <a:rPr lang="en-US" altLang="en-SE" dirty="0"/>
              <a:t>", "</a:t>
            </a:r>
            <a:r>
              <a:rPr lang="en-US" altLang="en-SE" dirty="0" err="1"/>
              <a:t>abcbcbc</a:t>
            </a:r>
            <a:r>
              <a:rPr lang="en-US" altLang="en-SE" dirty="0"/>
              <a:t>", ... </a:t>
            </a:r>
          </a:p>
          <a:p>
            <a:pPr marL="854075" lvl="1">
              <a:lnSpc>
                <a:spcPct val="80000"/>
              </a:lnSpc>
            </a:pPr>
            <a:r>
              <a:rPr lang="en-US" altLang="en-SE" dirty="0">
                <a:latin typeface="Consolas" panose="020B0609020204030204" pitchFamily="49" charset="0"/>
              </a:rPr>
              <a:t>a.*a</a:t>
            </a:r>
            <a:r>
              <a:rPr lang="en-US" altLang="en-SE" dirty="0"/>
              <a:t> matches "aa", "aba", "a8qa", "a!?_a", ... </a:t>
            </a:r>
          </a:p>
          <a:p>
            <a:pPr marL="854075" lvl="1">
              <a:lnSpc>
                <a:spcPct val="80000"/>
              </a:lnSpc>
            </a:pPr>
            <a:endParaRPr lang="en-US" altLang="en-SE" sz="1400" dirty="0"/>
          </a:p>
          <a:p>
            <a:pPr marL="460375" indent="-231775">
              <a:buFontTx/>
              <a:buNone/>
            </a:pPr>
            <a:r>
              <a:rPr lang="en-US" altLang="en-SE" dirty="0">
                <a:latin typeface="Consolas" panose="020B0609020204030204" pitchFamily="49" charset="0"/>
              </a:rPr>
              <a:t>	</a:t>
            </a:r>
            <a:r>
              <a:rPr lang="en-US" altLang="en-SE" b="1" dirty="0">
                <a:solidFill>
                  <a:srgbClr val="6600CC"/>
                </a:solidFill>
                <a:latin typeface="Consolas" panose="020B0609020204030204" pitchFamily="49" charset="0"/>
              </a:rPr>
              <a:t>+</a:t>
            </a:r>
            <a:r>
              <a:rPr lang="en-US" altLang="en-SE" dirty="0"/>
              <a:t>  means 1 or more occurrences </a:t>
            </a:r>
          </a:p>
          <a:p>
            <a:pPr marL="854075" lvl="1">
              <a:lnSpc>
                <a:spcPct val="80000"/>
              </a:lnSpc>
            </a:pPr>
            <a:r>
              <a:rPr lang="en-US" altLang="en-SE" dirty="0">
                <a:latin typeface="Consolas" panose="020B0609020204030204" pitchFamily="49" charset="0"/>
              </a:rPr>
              <a:t>a(</a:t>
            </a:r>
            <a:r>
              <a:rPr lang="en-US" altLang="en-SE" dirty="0" err="1">
                <a:latin typeface="Consolas" panose="020B0609020204030204" pitchFamily="49" charset="0"/>
              </a:rPr>
              <a:t>bc</a:t>
            </a:r>
            <a:r>
              <a:rPr lang="en-US" altLang="en-SE" dirty="0">
                <a:latin typeface="Consolas" panose="020B0609020204030204" pitchFamily="49" charset="0"/>
              </a:rPr>
              <a:t>)+</a:t>
            </a:r>
            <a:r>
              <a:rPr lang="en-US" altLang="en-SE" dirty="0"/>
              <a:t> matches "</a:t>
            </a:r>
            <a:r>
              <a:rPr lang="en-US" altLang="en-SE" dirty="0" err="1"/>
              <a:t>abc</a:t>
            </a:r>
            <a:r>
              <a:rPr lang="en-US" altLang="en-SE" dirty="0"/>
              <a:t>", "</a:t>
            </a:r>
            <a:r>
              <a:rPr lang="en-US" altLang="en-SE" dirty="0" err="1"/>
              <a:t>abcbc</a:t>
            </a:r>
            <a:r>
              <a:rPr lang="en-US" altLang="en-SE" dirty="0"/>
              <a:t>", "</a:t>
            </a:r>
            <a:r>
              <a:rPr lang="en-US" altLang="en-SE" dirty="0" err="1"/>
              <a:t>abcbcbc</a:t>
            </a:r>
            <a:r>
              <a:rPr lang="en-US" altLang="en-SE" dirty="0"/>
              <a:t>", ... </a:t>
            </a:r>
          </a:p>
          <a:p>
            <a:pPr marL="854075" lvl="1">
              <a:lnSpc>
                <a:spcPct val="80000"/>
              </a:lnSpc>
            </a:pPr>
            <a:r>
              <a:rPr lang="en-US" altLang="en-SE" dirty="0" err="1">
                <a:latin typeface="Consolas" panose="020B0609020204030204" pitchFamily="49" charset="0"/>
              </a:rPr>
              <a:t>Goo+gle</a:t>
            </a:r>
            <a:r>
              <a:rPr lang="en-US" altLang="en-SE" dirty="0"/>
              <a:t> matches "Google", "</a:t>
            </a:r>
            <a:r>
              <a:rPr lang="en-US" altLang="en-SE" dirty="0" err="1"/>
              <a:t>Gooogle</a:t>
            </a:r>
            <a:r>
              <a:rPr lang="en-US" altLang="en-SE" dirty="0"/>
              <a:t>", "</a:t>
            </a:r>
            <a:r>
              <a:rPr lang="en-US" altLang="en-SE" dirty="0" err="1"/>
              <a:t>Goooogle</a:t>
            </a:r>
            <a:r>
              <a:rPr lang="en-US" altLang="en-SE" dirty="0"/>
              <a:t>", ... </a:t>
            </a:r>
          </a:p>
          <a:p>
            <a:pPr marL="854075" lvl="1">
              <a:lnSpc>
                <a:spcPct val="80000"/>
              </a:lnSpc>
            </a:pPr>
            <a:endParaRPr lang="en-US" altLang="en-SE" sz="1400" dirty="0"/>
          </a:p>
          <a:p>
            <a:pPr marL="460375" indent="-231775">
              <a:buFontTx/>
              <a:buNone/>
            </a:pPr>
            <a:r>
              <a:rPr lang="en-US" altLang="en-SE" dirty="0">
                <a:latin typeface="Consolas" panose="020B0609020204030204" pitchFamily="49" charset="0"/>
              </a:rPr>
              <a:t>	</a:t>
            </a:r>
            <a:r>
              <a:rPr lang="en-US" altLang="en-SE" b="1" dirty="0">
                <a:solidFill>
                  <a:srgbClr val="6600CC"/>
                </a:solidFill>
                <a:latin typeface="Consolas" panose="020B0609020204030204" pitchFamily="49" charset="0"/>
              </a:rPr>
              <a:t>?</a:t>
            </a:r>
            <a:r>
              <a:rPr lang="en-US" altLang="en-SE" dirty="0"/>
              <a:t>  means 0 or 1 occurrences </a:t>
            </a:r>
          </a:p>
          <a:p>
            <a:pPr marL="854075" lvl="1"/>
            <a:r>
              <a:rPr lang="en-US" altLang="en-SE" dirty="0">
                <a:latin typeface="Consolas" panose="020B0609020204030204" pitchFamily="49" charset="0"/>
              </a:rPr>
              <a:t>Martina?</a:t>
            </a:r>
            <a:r>
              <a:rPr lang="en-US" altLang="en-SE" dirty="0"/>
              <a:t> matches lines with "Martin" or "Martina"</a:t>
            </a:r>
          </a:p>
          <a:p>
            <a:pPr marL="854075" lvl="1"/>
            <a:r>
              <a:rPr lang="en-US" altLang="en-SE" dirty="0">
                <a:latin typeface="Consolas" panose="020B0609020204030204" pitchFamily="49" charset="0"/>
              </a:rPr>
              <a:t>Dan(</a:t>
            </a:r>
            <a:r>
              <a:rPr lang="en-US" altLang="en-SE" dirty="0" err="1">
                <a:latin typeface="Consolas" panose="020B0609020204030204" pitchFamily="49" charset="0"/>
              </a:rPr>
              <a:t>iel</a:t>
            </a:r>
            <a:r>
              <a:rPr lang="en-US" altLang="en-SE" dirty="0">
                <a:latin typeface="Consolas" panose="020B0609020204030204" pitchFamily="49" charset="0"/>
              </a:rPr>
              <a:t>)?</a:t>
            </a:r>
            <a:r>
              <a:rPr lang="en-US" altLang="en-SE" dirty="0"/>
              <a:t> matches lines with "Dan" or "Daniel“</a:t>
            </a:r>
          </a:p>
          <a:p>
            <a:pPr marL="568325" lvl="1" indent="0">
              <a:buNone/>
            </a:pPr>
            <a:endParaRPr lang="en-US" altLang="en-SE" dirty="0"/>
          </a:p>
          <a:p>
            <a:pPr marL="460375" indent="-231775">
              <a:buFontTx/>
              <a:buNone/>
              <a:tabLst>
                <a:tab pos="2286000" algn="l"/>
              </a:tabLst>
            </a:pPr>
            <a:r>
              <a:rPr lang="en-US" altLang="en-SE" dirty="0">
                <a:latin typeface="Consolas" panose="020B0609020204030204" pitchFamily="49" charset="0"/>
              </a:rPr>
              <a:t>	</a:t>
            </a:r>
            <a:r>
              <a:rPr lang="en-US" altLang="en-SE" b="1" dirty="0">
                <a:solidFill>
                  <a:srgbClr val="6600CC"/>
                </a:solidFill>
                <a:latin typeface="Consolas" panose="020B0609020204030204" pitchFamily="49" charset="0"/>
              </a:rPr>
              <a:t>{</a:t>
            </a:r>
            <a:r>
              <a:rPr lang="en-US" altLang="en-SE" b="1" i="1" dirty="0" err="1">
                <a:latin typeface="Consolas" panose="020B0609020204030204" pitchFamily="49" charset="0"/>
              </a:rPr>
              <a:t>min</a:t>
            </a:r>
            <a:r>
              <a:rPr lang="en-US" altLang="en-SE" b="1" dirty="0" err="1">
                <a:solidFill>
                  <a:srgbClr val="6600CC"/>
                </a:solidFill>
                <a:latin typeface="Consolas" panose="020B0609020204030204" pitchFamily="49" charset="0"/>
              </a:rPr>
              <a:t>,</a:t>
            </a:r>
            <a:r>
              <a:rPr lang="en-US" altLang="en-SE" b="1" i="1" dirty="0" err="1">
                <a:latin typeface="Consolas" panose="020B0609020204030204" pitchFamily="49" charset="0"/>
              </a:rPr>
              <a:t>max</a:t>
            </a:r>
            <a:r>
              <a:rPr lang="en-US" altLang="en-SE" b="1" dirty="0">
                <a:solidFill>
                  <a:srgbClr val="6600CC"/>
                </a:solidFill>
                <a:latin typeface="Consolas" panose="020B0609020204030204" pitchFamily="49" charset="0"/>
              </a:rPr>
              <a:t>}</a:t>
            </a:r>
            <a:r>
              <a:rPr lang="en-US" altLang="en-SE" dirty="0"/>
              <a:t> means between </a:t>
            </a:r>
            <a:r>
              <a:rPr lang="en-US" altLang="en-SE" b="1" i="1" dirty="0"/>
              <a:t>min </a:t>
            </a:r>
            <a:r>
              <a:rPr lang="en-US" altLang="en-SE" dirty="0"/>
              <a:t>and </a:t>
            </a:r>
            <a:r>
              <a:rPr lang="en-US" altLang="en-SE" b="1" i="1" dirty="0"/>
              <a:t>max </a:t>
            </a:r>
            <a:r>
              <a:rPr lang="en-US" altLang="en-SE" dirty="0"/>
              <a:t>occurrences (</a:t>
            </a:r>
            <a:r>
              <a:rPr lang="en-US" altLang="en-SE" b="1" i="1" dirty="0"/>
              <a:t>min </a:t>
            </a:r>
            <a:r>
              <a:rPr lang="en-US" altLang="en-SE" dirty="0"/>
              <a:t>or </a:t>
            </a:r>
            <a:r>
              <a:rPr lang="en-US" altLang="en-SE" b="1" i="1" dirty="0"/>
              <a:t>max </a:t>
            </a:r>
            <a:r>
              <a:rPr lang="en-GB" altLang="en-SE" dirty="0"/>
              <a:t>may be omitted to specify no lower or upper bound</a:t>
            </a:r>
            <a:r>
              <a:rPr lang="en-US" altLang="en-SE" dirty="0"/>
              <a:t>)</a:t>
            </a:r>
          </a:p>
          <a:p>
            <a:pPr marL="854075" lvl="1">
              <a:tabLst>
                <a:tab pos="2286000" algn="l"/>
              </a:tabLst>
            </a:pPr>
            <a:r>
              <a:rPr lang="en-US" altLang="en-SE" dirty="0">
                <a:latin typeface="Consolas" panose="020B0609020204030204" pitchFamily="49" charset="0"/>
              </a:rPr>
              <a:t>a(</a:t>
            </a:r>
            <a:r>
              <a:rPr lang="en-US" altLang="en-SE" dirty="0" err="1">
                <a:latin typeface="Consolas" panose="020B0609020204030204" pitchFamily="49" charset="0"/>
              </a:rPr>
              <a:t>bc</a:t>
            </a:r>
            <a:r>
              <a:rPr lang="en-US" altLang="en-SE" dirty="0">
                <a:latin typeface="Consolas" panose="020B0609020204030204" pitchFamily="49" charset="0"/>
              </a:rPr>
              <a:t>){2,4}</a:t>
            </a:r>
            <a:r>
              <a:rPr lang="en-US" altLang="en-SE" dirty="0"/>
              <a:t> matches "</a:t>
            </a:r>
            <a:r>
              <a:rPr lang="en-US" altLang="en-SE" dirty="0" err="1"/>
              <a:t>abcbc</a:t>
            </a:r>
            <a:r>
              <a:rPr lang="en-US" altLang="en-SE" dirty="0"/>
              <a:t>", "</a:t>
            </a:r>
            <a:r>
              <a:rPr lang="en-US" altLang="en-SE" dirty="0" err="1"/>
              <a:t>abcbcbc</a:t>
            </a:r>
            <a:r>
              <a:rPr lang="en-US" altLang="en-SE" dirty="0"/>
              <a:t>", or "</a:t>
            </a:r>
            <a:r>
              <a:rPr lang="en-US" altLang="en-SE" dirty="0" err="1"/>
              <a:t>abcbcbcbc</a:t>
            </a:r>
            <a:r>
              <a:rPr lang="en-US" altLang="en-SE" dirty="0"/>
              <a:t>" </a:t>
            </a:r>
          </a:p>
          <a:p>
            <a:pPr marL="854075" lvl="1">
              <a:tabLst>
                <a:tab pos="2286000" algn="l"/>
              </a:tabLst>
            </a:pPr>
            <a:r>
              <a:rPr lang="en-US" altLang="en-SE" dirty="0">
                <a:latin typeface="Consolas" panose="020B0609020204030204" pitchFamily="49" charset="0"/>
              </a:rPr>
              <a:t>{2,} </a:t>
            </a:r>
            <a:r>
              <a:rPr lang="en-US" altLang="en-SE" sz="2100" dirty="0"/>
              <a:t>means 2 </a:t>
            </a:r>
            <a:r>
              <a:rPr lang="en-US" altLang="en-SE" dirty="0"/>
              <a:t>or more repetitions </a:t>
            </a:r>
          </a:p>
          <a:p>
            <a:pPr marL="854075" lvl="1">
              <a:tabLst>
                <a:tab pos="2286000" algn="l"/>
              </a:tabLst>
            </a:pPr>
            <a:r>
              <a:rPr lang="en-US" altLang="en-SE" dirty="0">
                <a:latin typeface="Consolas" panose="020B0609020204030204" pitchFamily="49" charset="0"/>
              </a:rPr>
              <a:t>{,6} </a:t>
            </a:r>
            <a:r>
              <a:rPr lang="en-US" altLang="en-SE" sz="2000" dirty="0"/>
              <a:t>means 0 </a:t>
            </a:r>
            <a:r>
              <a:rPr lang="en-US" altLang="en-SE" dirty="0"/>
              <a:t>up to 6 repetitions</a:t>
            </a:r>
          </a:p>
          <a:p>
            <a:pPr marL="854075" lvl="1">
              <a:tabLst>
                <a:tab pos="2286000" algn="l"/>
              </a:tabLst>
            </a:pPr>
            <a:r>
              <a:rPr lang="en-US" altLang="en-SE" dirty="0">
                <a:latin typeface="Consolas" panose="020B0609020204030204" pitchFamily="49" charset="0"/>
              </a:rPr>
              <a:t>{3}</a:t>
            </a:r>
            <a:r>
              <a:rPr lang="en-US" altLang="en-SE" sz="2000" dirty="0"/>
              <a:t> means </a:t>
            </a:r>
            <a:r>
              <a:rPr lang="en-US" altLang="en-SE" dirty="0"/>
              <a:t>exactly 3 repetitions</a:t>
            </a:r>
          </a:p>
          <a:p>
            <a:pPr marL="854075" lvl="1"/>
            <a:endParaRPr lang="en-US" altLang="en-SE" dirty="0"/>
          </a:p>
        </p:txBody>
      </p:sp>
      <p:sp>
        <p:nvSpPr>
          <p:cNvPr id="2" name="Slide Number Placeholder 5">
            <a:extLst>
              <a:ext uri="{FF2B5EF4-FFF2-40B4-BE49-F238E27FC236}">
                <a16:creationId xmlns:a16="http://schemas.microsoft.com/office/drawing/2014/main" id="{BC8A9899-A073-ED8C-DD89-BC9560E45635}"/>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210" name="Rectangle 2">
            <a:extLst>
              <a:ext uri="{FF2B5EF4-FFF2-40B4-BE49-F238E27FC236}">
                <a16:creationId xmlns:a16="http://schemas.microsoft.com/office/drawing/2014/main" id="{BF8DE2E8-2489-BE81-276E-9B09FA3C703F}"/>
              </a:ext>
            </a:extLst>
          </p:cNvPr>
          <p:cNvSpPr>
            <a:spLocks noGrp="1" noChangeArrowheads="1"/>
          </p:cNvSpPr>
          <p:nvPr>
            <p:ph type="title" idx="4294967295"/>
          </p:nvPr>
        </p:nvSpPr>
        <p:spPr/>
        <p:txBody>
          <a:bodyPr/>
          <a:lstStyle/>
          <a:p>
            <a:r>
              <a:rPr lang="en-US" altLang="en-SE"/>
              <a:t>Character sets</a:t>
            </a:r>
          </a:p>
        </p:txBody>
      </p:sp>
      <p:sp>
        <p:nvSpPr>
          <p:cNvPr id="990211" name="Rectangle 3">
            <a:extLst>
              <a:ext uri="{FF2B5EF4-FFF2-40B4-BE49-F238E27FC236}">
                <a16:creationId xmlns:a16="http://schemas.microsoft.com/office/drawing/2014/main" id="{80EE2562-6AA2-382F-8951-1A92245A56CE}"/>
              </a:ext>
            </a:extLst>
          </p:cNvPr>
          <p:cNvSpPr>
            <a:spLocks noGrp="1" noChangeArrowheads="1"/>
          </p:cNvSpPr>
          <p:nvPr>
            <p:ph type="body" idx="4294967295"/>
          </p:nvPr>
        </p:nvSpPr>
        <p:spPr/>
        <p:txBody>
          <a:bodyPr/>
          <a:lstStyle/>
          <a:p>
            <a:pPr marL="460375" indent="-231775">
              <a:buFontTx/>
              <a:buNone/>
            </a:pPr>
            <a:r>
              <a:rPr lang="en-US" altLang="en-SE" dirty="0">
                <a:latin typeface="Consolas" panose="020B0609020204030204" pitchFamily="49" charset="0"/>
              </a:rPr>
              <a:t>	</a:t>
            </a:r>
            <a:r>
              <a:rPr lang="en-US" altLang="en-SE" b="1" dirty="0">
                <a:solidFill>
                  <a:srgbClr val="6600CC"/>
                </a:solidFill>
                <a:latin typeface="Consolas" panose="020B0609020204030204" pitchFamily="49" charset="0"/>
              </a:rPr>
              <a:t>[ ]</a:t>
            </a:r>
            <a:r>
              <a:rPr lang="en-US" altLang="en-SE" dirty="0"/>
              <a:t> group characters into a </a:t>
            </a:r>
            <a:r>
              <a:rPr lang="en-US" altLang="en-SE" i="1" dirty="0"/>
              <a:t>character set</a:t>
            </a:r>
            <a:r>
              <a:rPr lang="en-US" altLang="en-SE" dirty="0"/>
              <a:t>; will match any single character from the set </a:t>
            </a:r>
          </a:p>
          <a:p>
            <a:pPr marL="854075" lvl="1"/>
            <a:r>
              <a:rPr lang="en-US" altLang="en-SE" dirty="0">
                <a:latin typeface="Consolas" panose="020B0609020204030204" pitchFamily="49" charset="0"/>
              </a:rPr>
              <a:t>[</a:t>
            </a:r>
            <a:r>
              <a:rPr lang="en-US" altLang="en-SE" dirty="0" err="1">
                <a:latin typeface="Consolas" panose="020B0609020204030204" pitchFamily="49" charset="0"/>
              </a:rPr>
              <a:t>bcd</a:t>
            </a:r>
            <a:r>
              <a:rPr lang="en-US" altLang="en-SE" dirty="0">
                <a:latin typeface="Consolas" panose="020B0609020204030204" pitchFamily="49" charset="0"/>
              </a:rPr>
              <a:t>]art</a:t>
            </a:r>
            <a:r>
              <a:rPr lang="en-US" altLang="en-SE" dirty="0"/>
              <a:t> matches "</a:t>
            </a:r>
            <a:r>
              <a:rPr lang="en-US" altLang="en-SE" dirty="0" err="1"/>
              <a:t>bart</a:t>
            </a:r>
            <a:r>
              <a:rPr lang="en-US" altLang="en-SE" dirty="0"/>
              <a:t>", "cart", and "dart" </a:t>
            </a:r>
          </a:p>
          <a:p>
            <a:pPr marL="854075" lvl="1"/>
            <a:r>
              <a:rPr lang="en-US" altLang="en-SE" dirty="0"/>
              <a:t>equivalent to </a:t>
            </a:r>
            <a:r>
              <a:rPr lang="en-US" altLang="en-SE" dirty="0">
                <a:latin typeface="Consolas" panose="020B0609020204030204" pitchFamily="49" charset="0"/>
              </a:rPr>
              <a:t>(</a:t>
            </a:r>
            <a:r>
              <a:rPr lang="en-US" altLang="en-SE" dirty="0" err="1">
                <a:latin typeface="Consolas" panose="020B0609020204030204" pitchFamily="49" charset="0"/>
              </a:rPr>
              <a:t>b|c|d</a:t>
            </a:r>
            <a:r>
              <a:rPr lang="en-US" altLang="en-SE" dirty="0">
                <a:latin typeface="Consolas" panose="020B0609020204030204" pitchFamily="49" charset="0"/>
              </a:rPr>
              <a:t>)art</a:t>
            </a:r>
            <a:r>
              <a:rPr lang="en-US" altLang="en-SE" dirty="0"/>
              <a:t> but shorter </a:t>
            </a:r>
          </a:p>
          <a:p>
            <a:pPr marL="854075" lvl="1"/>
            <a:endParaRPr lang="en-US" altLang="en-SE" dirty="0"/>
          </a:p>
          <a:p>
            <a:pPr marL="460375" indent="-231775"/>
            <a:r>
              <a:rPr lang="en-US" altLang="en-SE" dirty="0"/>
              <a:t>inside </a:t>
            </a:r>
            <a:r>
              <a:rPr lang="en-US" altLang="en-SE" dirty="0">
                <a:latin typeface="Consolas" panose="020B0609020204030204" pitchFamily="49" charset="0"/>
              </a:rPr>
              <a:t>[]</a:t>
            </a:r>
            <a:r>
              <a:rPr lang="en-US" altLang="en-SE" dirty="0"/>
              <a:t>, most modifier keys act as regular characters </a:t>
            </a:r>
          </a:p>
          <a:p>
            <a:pPr marL="854075" lvl="1"/>
            <a:r>
              <a:rPr lang="en-US" altLang="en-SE" dirty="0">
                <a:latin typeface="Consolas" panose="020B0609020204030204" pitchFamily="49" charset="0"/>
              </a:rPr>
              <a:t>what[.!*?]*</a:t>
            </a:r>
            <a:r>
              <a:rPr lang="en-US" altLang="en-SE" dirty="0"/>
              <a:t>  matches "what", "what.", "what!", "what?**!", ... </a:t>
            </a:r>
          </a:p>
        </p:txBody>
      </p:sp>
      <p:sp>
        <p:nvSpPr>
          <p:cNvPr id="2" name="Slide Number Placeholder 5">
            <a:extLst>
              <a:ext uri="{FF2B5EF4-FFF2-40B4-BE49-F238E27FC236}">
                <a16:creationId xmlns:a16="http://schemas.microsoft.com/office/drawing/2014/main" id="{8445A5A8-5AB7-66E7-31E8-EE833DCD7A68}"/>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2258" name="Rectangle 2">
            <a:extLst>
              <a:ext uri="{FF2B5EF4-FFF2-40B4-BE49-F238E27FC236}">
                <a16:creationId xmlns:a16="http://schemas.microsoft.com/office/drawing/2014/main" id="{7D61A896-1D7D-F3E3-C203-0852DC3A4ADA}"/>
              </a:ext>
            </a:extLst>
          </p:cNvPr>
          <p:cNvSpPr>
            <a:spLocks noGrp="1" noChangeArrowheads="1"/>
          </p:cNvSpPr>
          <p:nvPr>
            <p:ph type="title" idx="4294967295"/>
          </p:nvPr>
        </p:nvSpPr>
        <p:spPr/>
        <p:txBody>
          <a:bodyPr/>
          <a:lstStyle/>
          <a:p>
            <a:r>
              <a:rPr lang="en-US" altLang="en-SE"/>
              <a:t>Character ranges</a:t>
            </a:r>
          </a:p>
        </p:txBody>
      </p:sp>
      <p:sp>
        <p:nvSpPr>
          <p:cNvPr id="111619" name="Rectangle 3">
            <a:extLst>
              <a:ext uri="{FF2B5EF4-FFF2-40B4-BE49-F238E27FC236}">
                <a16:creationId xmlns:a16="http://schemas.microsoft.com/office/drawing/2014/main" id="{C51CBF22-0107-DAAC-6D59-FC040C20865F}"/>
              </a:ext>
            </a:extLst>
          </p:cNvPr>
          <p:cNvSpPr>
            <a:spLocks noGrp="1" noChangeArrowheads="1"/>
          </p:cNvSpPr>
          <p:nvPr>
            <p:ph type="body" idx="4294967295"/>
          </p:nvPr>
        </p:nvSpPr>
        <p:spPr>
          <a:xfrm>
            <a:off x="457200" y="1310640"/>
            <a:ext cx="8229600" cy="5455920"/>
          </a:xfrm>
        </p:spPr>
        <p:txBody>
          <a:bodyPr>
            <a:normAutofit fontScale="70000" lnSpcReduction="20000"/>
          </a:bodyPr>
          <a:lstStyle/>
          <a:p>
            <a:pPr marL="460375" indent="-231775"/>
            <a:r>
              <a:rPr lang="en-US" altLang="en-SE" dirty="0"/>
              <a:t>an initial </a:t>
            </a:r>
            <a:r>
              <a:rPr lang="en-US" altLang="en-SE" b="1" dirty="0">
                <a:solidFill>
                  <a:srgbClr val="6600CC"/>
                </a:solidFill>
                <a:latin typeface="Consolas" panose="020B0609020204030204" pitchFamily="49" charset="0"/>
              </a:rPr>
              <a:t>^</a:t>
            </a:r>
            <a:r>
              <a:rPr lang="en-US" altLang="en-SE" dirty="0"/>
              <a:t> inside a character set negates it </a:t>
            </a:r>
          </a:p>
          <a:p>
            <a:pPr marL="854075" lvl="1"/>
            <a:r>
              <a:rPr lang="en-US" altLang="en-SE" dirty="0">
                <a:latin typeface="Consolas" panose="020B0609020204030204" pitchFamily="49" charset="0"/>
              </a:rPr>
              <a:t>[^</a:t>
            </a:r>
            <a:r>
              <a:rPr lang="en-US" altLang="en-SE" dirty="0" err="1">
                <a:latin typeface="Consolas" panose="020B0609020204030204" pitchFamily="49" charset="0"/>
              </a:rPr>
              <a:t>abcd</a:t>
            </a:r>
            <a:r>
              <a:rPr lang="en-US" altLang="en-SE" dirty="0">
                <a:latin typeface="Consolas" panose="020B0609020204030204" pitchFamily="49" charset="0"/>
              </a:rPr>
              <a:t>]</a:t>
            </a:r>
            <a:r>
              <a:rPr lang="en-US" altLang="en-SE" dirty="0"/>
              <a:t> matches any character but a, b, c, or d</a:t>
            </a:r>
          </a:p>
          <a:p>
            <a:pPr marL="854075" lvl="1"/>
            <a:r>
              <a:rPr lang="en-US" altLang="en-SE" sz="2100" dirty="0">
                <a:latin typeface="Consolas" panose="020B0609020204030204" pitchFamily="49" charset="0"/>
              </a:rPr>
              <a:t>[^a-</a:t>
            </a:r>
            <a:r>
              <a:rPr lang="en-US" altLang="en-SE" sz="2100" dirty="0" err="1">
                <a:latin typeface="Consolas" panose="020B0609020204030204" pitchFamily="49" charset="0"/>
              </a:rPr>
              <a:t>cz</a:t>
            </a:r>
            <a:r>
              <a:rPr lang="en-US" altLang="en-SE" sz="2100" dirty="0">
                <a:latin typeface="Consolas" panose="020B0609020204030204" pitchFamily="49" charset="0"/>
              </a:rPr>
              <a:t>]</a:t>
            </a:r>
            <a:r>
              <a:rPr lang="en-US" altLang="en-SE" dirty="0"/>
              <a:t> matches </a:t>
            </a:r>
            <a:r>
              <a:rPr lang="en-GB" altLang="en-SE" dirty="0"/>
              <a:t>any character that is not between a-c and not z</a:t>
            </a:r>
          </a:p>
          <a:p>
            <a:pPr marL="854075" lvl="1"/>
            <a:endParaRPr lang="en-US" altLang="en-SE" dirty="0"/>
          </a:p>
          <a:p>
            <a:pPr marL="460375" indent="-231775"/>
            <a:r>
              <a:rPr lang="en-US" altLang="en-SE" dirty="0"/>
              <a:t>inside a character set, specify a range of chars with </a:t>
            </a:r>
            <a:r>
              <a:rPr lang="en-US" altLang="en-SE" b="1" dirty="0">
                <a:solidFill>
                  <a:srgbClr val="6600CC"/>
                </a:solidFill>
                <a:latin typeface="Consolas" panose="020B0609020204030204" pitchFamily="49" charset="0"/>
              </a:rPr>
              <a:t>-</a:t>
            </a:r>
          </a:p>
          <a:p>
            <a:pPr marL="854075" lvl="1"/>
            <a:r>
              <a:rPr lang="en-US" altLang="en-SE" dirty="0">
                <a:latin typeface="Consolas" panose="020B0609020204030204" pitchFamily="49" charset="0"/>
              </a:rPr>
              <a:t>[a-z]</a:t>
            </a:r>
            <a:r>
              <a:rPr lang="en-US" altLang="en-SE" dirty="0"/>
              <a:t> matches any lowercase letter between a and z</a:t>
            </a:r>
          </a:p>
          <a:p>
            <a:pPr marL="854075" lvl="1"/>
            <a:r>
              <a:rPr lang="en-US" altLang="en-SE" dirty="0">
                <a:latin typeface="Consolas" panose="020B0609020204030204" pitchFamily="49" charset="0"/>
              </a:rPr>
              <a:t>[a-zA-Z0-9]</a:t>
            </a:r>
            <a:r>
              <a:rPr lang="en-US" altLang="en-SE" dirty="0"/>
              <a:t> matches any letter or digit </a:t>
            </a:r>
          </a:p>
          <a:p>
            <a:pPr marL="854075" lvl="1"/>
            <a:r>
              <a:rPr lang="en-GB" altLang="en-SE" dirty="0">
                <a:latin typeface="Consolas" panose="020B0609020204030204" pitchFamily="49" charset="0"/>
              </a:rPr>
              <a:t>[a-z]?</a:t>
            </a:r>
            <a:r>
              <a:rPr lang="en-GB" altLang="en-SE" dirty="0"/>
              <a:t> matches zero or one lowercase letter, incl. the empty string</a:t>
            </a:r>
          </a:p>
          <a:p>
            <a:pPr marL="854075" lvl="1"/>
            <a:r>
              <a:rPr lang="en-GB" altLang="en-SE" dirty="0">
                <a:latin typeface="Consolas" panose="020B0609020204030204" pitchFamily="49" charset="0"/>
              </a:rPr>
              <a:t>[a-z]*</a:t>
            </a:r>
            <a:r>
              <a:rPr lang="en-GB" altLang="en-SE" dirty="0"/>
              <a:t> matches zero or more lowercase letters, incl. the empty string</a:t>
            </a:r>
          </a:p>
          <a:p>
            <a:pPr marL="854075" lvl="1"/>
            <a:r>
              <a:rPr lang="en-GB" altLang="en-SE" dirty="0">
                <a:latin typeface="Consolas" panose="020B0609020204030204" pitchFamily="49" charset="0"/>
              </a:rPr>
              <a:t>[a-z]+</a:t>
            </a:r>
            <a:r>
              <a:rPr lang="en-GB" altLang="en-SE" dirty="0"/>
              <a:t> matches one or more lowercase letters.</a:t>
            </a:r>
          </a:p>
          <a:p>
            <a:pPr marL="854075" lvl="1"/>
            <a:endParaRPr lang="en-US" altLang="en-SE" dirty="0">
              <a:latin typeface="Consolas" panose="020B0609020204030204" pitchFamily="49" charset="0"/>
            </a:endParaRPr>
          </a:p>
          <a:p>
            <a:pPr marL="460375" indent="-231775"/>
            <a:r>
              <a:rPr lang="en-US" altLang="en-SE" dirty="0"/>
              <a:t>inside a character set, </a:t>
            </a:r>
            <a:r>
              <a:rPr lang="en-US" altLang="en-SE" b="1" dirty="0">
                <a:solidFill>
                  <a:srgbClr val="6600CC"/>
                </a:solidFill>
                <a:latin typeface="Consolas" panose="020B0609020204030204" pitchFamily="49" charset="0"/>
              </a:rPr>
              <a:t>-</a:t>
            </a:r>
            <a:r>
              <a:rPr lang="en-US" altLang="en-SE" dirty="0"/>
              <a:t> must be escaped to be matched, unless it appears at the beginning or end: </a:t>
            </a:r>
          </a:p>
          <a:p>
            <a:pPr marL="854075" lvl="1"/>
            <a:r>
              <a:rPr lang="en-US" altLang="en-SE" dirty="0">
                <a:latin typeface="Consolas" panose="020B0609020204030204" pitchFamily="49" charset="0"/>
              </a:rPr>
              <a:t>[0-9]</a:t>
            </a:r>
            <a:r>
              <a:rPr lang="en-GB" altLang="en-SE" dirty="0"/>
              <a:t> is equivalent to </a:t>
            </a:r>
            <a:r>
              <a:rPr lang="en-GB" altLang="en-SE" sz="2100" dirty="0">
                <a:latin typeface="Consolas" panose="020B0609020204030204" pitchFamily="49" charset="0"/>
              </a:rPr>
              <a:t>\d</a:t>
            </a:r>
            <a:r>
              <a:rPr lang="en-GB" altLang="en-SE" dirty="0"/>
              <a:t>, and matches any single digit 0 through 9</a:t>
            </a:r>
          </a:p>
          <a:p>
            <a:pPr marL="854075" lvl="1"/>
            <a:r>
              <a:rPr lang="en-US" altLang="en-SE" dirty="0">
                <a:latin typeface="Consolas" panose="020B0609020204030204" pitchFamily="49" charset="0"/>
              </a:rPr>
              <a:t>[0\-9] </a:t>
            </a:r>
            <a:r>
              <a:rPr lang="en-US" altLang="en-SE" sz="2100" dirty="0"/>
              <a:t>matches a single digit 0 or 9, or a </a:t>
            </a:r>
            <a:r>
              <a:rPr lang="en-GB" sz="2100" dirty="0"/>
              <a:t>literal hyphen </a:t>
            </a:r>
            <a:r>
              <a:rPr lang="en-US" altLang="en-SE" sz="2100" dirty="0"/>
              <a:t>-</a:t>
            </a:r>
          </a:p>
          <a:p>
            <a:pPr marL="854075" lvl="1"/>
            <a:r>
              <a:rPr lang="en-US" altLang="en-SE" dirty="0">
                <a:latin typeface="Consolas" panose="020B0609020204030204" pitchFamily="49" charset="0"/>
              </a:rPr>
              <a:t>[-+]?[0-9]+</a:t>
            </a:r>
            <a:r>
              <a:rPr lang="en-US" altLang="en-SE" dirty="0"/>
              <a:t> matches </a:t>
            </a:r>
            <a:r>
              <a:rPr lang="en-GB" altLang="en-SE" dirty="0"/>
              <a:t>signed or unsigned integers (e.g., 8, -8, +23). (</a:t>
            </a:r>
            <a:r>
              <a:rPr lang="en-US" altLang="en-SE" dirty="0">
                <a:latin typeface="Consolas" panose="020B0609020204030204" pitchFamily="49" charset="0"/>
              </a:rPr>
              <a:t>[\-+]?[0-9]+</a:t>
            </a:r>
            <a:r>
              <a:rPr lang="en-US" altLang="en-SE" dirty="0"/>
              <a:t> </a:t>
            </a:r>
            <a:r>
              <a:rPr lang="en-GB" altLang="en-SE" dirty="0"/>
              <a:t>is equivalent, but the escape </a:t>
            </a:r>
            <a:r>
              <a:rPr lang="en-US" altLang="en-SE" dirty="0">
                <a:latin typeface="Consolas" panose="020B0609020204030204" pitchFamily="49" charset="0"/>
              </a:rPr>
              <a:t>\ </a:t>
            </a:r>
            <a:r>
              <a:rPr lang="en-US" altLang="en-SE" sz="2100" dirty="0"/>
              <a:t>is unnecessary since – appears at the beginning</a:t>
            </a:r>
            <a:r>
              <a:rPr lang="en-GB" altLang="en-SE" sz="2100" dirty="0"/>
              <a:t>)</a:t>
            </a:r>
          </a:p>
          <a:p>
            <a:pPr marL="854075" lvl="1"/>
            <a:endParaRPr lang="en-GB" altLang="en-SE" dirty="0"/>
          </a:p>
          <a:p>
            <a:pPr marL="460375" indent="-231775"/>
            <a:r>
              <a:rPr lang="en-GB" altLang="en-SE" dirty="0"/>
              <a:t>Example: match a phone number with optional spaces or dashes as separators (e.g., 2066852181, 206 685 2181, 206-685-2181)</a:t>
            </a:r>
          </a:p>
          <a:p>
            <a:pPr marL="860425" lvl="1" indent="-231775"/>
            <a:r>
              <a:rPr lang="en-US" altLang="en-SE" dirty="0">
                <a:latin typeface="Consolas" panose="020B0609020204030204" pitchFamily="49" charset="0"/>
              </a:rPr>
              <a:t>\d{3}[ -]?\d{3}[ -]?\d{4} </a:t>
            </a:r>
            <a:r>
              <a:rPr lang="en-US" altLang="en-SE" sz="2400" dirty="0"/>
              <a:t>or equivalently, </a:t>
            </a:r>
            <a:r>
              <a:rPr lang="en-US" altLang="en-SE" dirty="0">
                <a:latin typeface="Consolas" panose="020B0609020204030204" pitchFamily="49" charset="0"/>
              </a:rPr>
              <a:t>[0-9]{3}[ -]?[0-9]{3}[ -]?[0-9]{4}</a:t>
            </a:r>
          </a:p>
          <a:p>
            <a:pPr marL="860425" lvl="1" indent="-231775"/>
            <a:r>
              <a:rPr lang="en-GB" altLang="en-SE" sz="2100" dirty="0">
                <a:latin typeface="Consolas" panose="020B0609020204030204" pitchFamily="49" charset="0"/>
              </a:rPr>
              <a:t>\d{3}, </a:t>
            </a:r>
            <a:r>
              <a:rPr lang="en-US" altLang="en-SE" sz="2100" dirty="0">
                <a:latin typeface="Consolas" panose="020B0609020204030204" pitchFamily="49" charset="0"/>
              </a:rPr>
              <a:t>[0-9]{3}</a:t>
            </a:r>
            <a:r>
              <a:rPr lang="en-GB" altLang="en-SE" sz="2100" dirty="0">
                <a:latin typeface="Consolas" panose="020B0609020204030204" pitchFamily="49" charset="0"/>
              </a:rPr>
              <a:t>: </a:t>
            </a:r>
            <a:r>
              <a:rPr lang="en-GB" altLang="en-SE" sz="2100" dirty="0"/>
              <a:t>matches exactly 3 digits (0 through 9)</a:t>
            </a:r>
          </a:p>
          <a:p>
            <a:pPr marL="860425" lvl="1" indent="-231775"/>
            <a:r>
              <a:rPr lang="en-GB" altLang="en-SE" sz="2100" dirty="0">
                <a:latin typeface="Consolas" panose="020B0609020204030204" pitchFamily="49" charset="0"/>
              </a:rPr>
              <a:t>[ -]?: </a:t>
            </a:r>
            <a:r>
              <a:rPr lang="en-GB" altLang="en-SE" sz="2100" dirty="0"/>
              <a:t>matches an optional space or hyphen between digit groups</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32C08AFD-E181-48C9-AA42-A8ABC76DAFBF}"/>
                  </a:ext>
                </a:extLst>
              </p14:cNvPr>
              <p14:cNvContentPartPr/>
              <p14:nvPr/>
            </p14:nvContentPartPr>
            <p14:xfrm>
              <a:off x="5511500" y="4762400"/>
              <a:ext cx="360" cy="360"/>
            </p14:xfrm>
          </p:contentPart>
        </mc:Choice>
        <mc:Fallback xmlns="">
          <p:pic>
            <p:nvPicPr>
              <p:cNvPr id="4" name="Ink 3">
                <a:extLst>
                  <a:ext uri="{FF2B5EF4-FFF2-40B4-BE49-F238E27FC236}">
                    <a16:creationId xmlns:a16="http://schemas.microsoft.com/office/drawing/2014/main" id="{32C08AFD-E181-48C9-AA42-A8ABC76DAFBF}"/>
                  </a:ext>
                </a:extLst>
              </p:cNvPr>
              <p:cNvPicPr/>
              <p:nvPr/>
            </p:nvPicPr>
            <p:blipFill>
              <a:blip r:embed="rId18"/>
              <a:stretch>
                <a:fillRect/>
              </a:stretch>
            </p:blipFill>
            <p:spPr>
              <a:xfrm>
                <a:off x="5502860" y="4753400"/>
                <a:ext cx="18000" cy="18000"/>
              </a:xfrm>
              <a:prstGeom prst="rect">
                <a:avLst/>
              </a:prstGeom>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450" name="Rectangle 2">
            <a:extLst>
              <a:ext uri="{FF2B5EF4-FFF2-40B4-BE49-F238E27FC236}">
                <a16:creationId xmlns:a16="http://schemas.microsoft.com/office/drawing/2014/main" id="{0B2BF023-9F10-D183-9726-28193381B87A}"/>
              </a:ext>
            </a:extLst>
          </p:cNvPr>
          <p:cNvSpPr>
            <a:spLocks noGrp="1" noChangeArrowheads="1"/>
          </p:cNvSpPr>
          <p:nvPr>
            <p:ph type="title"/>
          </p:nvPr>
        </p:nvSpPr>
        <p:spPr/>
        <p:txBody>
          <a:bodyPr/>
          <a:lstStyle/>
          <a:p>
            <a:r>
              <a:rPr lang="en-US" altLang="en-SE"/>
              <a:t>Built-in character ranges</a:t>
            </a:r>
          </a:p>
        </p:txBody>
      </p:sp>
      <p:sp>
        <p:nvSpPr>
          <p:cNvPr id="1000451" name="Rectangle 3">
            <a:extLst>
              <a:ext uri="{FF2B5EF4-FFF2-40B4-BE49-F238E27FC236}">
                <a16:creationId xmlns:a16="http://schemas.microsoft.com/office/drawing/2014/main" id="{D5FEAF26-6E04-755B-CA8A-F8366F4E46A2}"/>
              </a:ext>
            </a:extLst>
          </p:cNvPr>
          <p:cNvSpPr>
            <a:spLocks noGrp="1" noChangeArrowheads="1"/>
          </p:cNvSpPr>
          <p:nvPr>
            <p:ph type="body" idx="1"/>
          </p:nvPr>
        </p:nvSpPr>
        <p:spPr>
          <a:xfrm>
            <a:off x="270933" y="1600199"/>
            <a:ext cx="8681155" cy="5094111"/>
          </a:xfrm>
        </p:spPr>
        <p:txBody>
          <a:bodyPr>
            <a:normAutofit lnSpcReduction="10000"/>
          </a:bodyPr>
          <a:lstStyle/>
          <a:p>
            <a:pPr>
              <a:lnSpc>
                <a:spcPct val="90000"/>
              </a:lnSpc>
              <a:tabLst>
                <a:tab pos="1149350" algn="l"/>
              </a:tabLst>
            </a:pPr>
            <a:r>
              <a:rPr lang="en-US" altLang="en-SE" dirty="0">
                <a:latin typeface="Consolas" panose="020B0609020204030204" pitchFamily="49" charset="0"/>
              </a:rPr>
              <a:t>\b</a:t>
            </a:r>
            <a:r>
              <a:rPr lang="en-US" altLang="en-SE" dirty="0"/>
              <a:t>	word boundary (e.g. spaces between words)</a:t>
            </a:r>
          </a:p>
          <a:p>
            <a:pPr>
              <a:lnSpc>
                <a:spcPct val="90000"/>
              </a:lnSpc>
              <a:tabLst>
                <a:tab pos="1149350" algn="l"/>
              </a:tabLst>
            </a:pPr>
            <a:r>
              <a:rPr lang="en-US" altLang="en-SE" dirty="0">
                <a:latin typeface="Consolas" panose="020B0609020204030204" pitchFamily="49" charset="0"/>
              </a:rPr>
              <a:t>\B</a:t>
            </a:r>
            <a:r>
              <a:rPr lang="en-US" altLang="en-SE" dirty="0"/>
              <a:t>	non-word boundary</a:t>
            </a:r>
          </a:p>
          <a:p>
            <a:pPr lvl="1">
              <a:lnSpc>
                <a:spcPct val="90000"/>
              </a:lnSpc>
              <a:tabLst>
                <a:tab pos="1149350" algn="l"/>
              </a:tabLst>
            </a:pPr>
            <a:r>
              <a:rPr lang="en-GB" altLang="en-SE" dirty="0"/>
              <a:t>\</a:t>
            </a:r>
            <a:r>
              <a:rPr lang="en-GB" altLang="en-SE" dirty="0" err="1"/>
              <a:t>bcat</a:t>
            </a:r>
            <a:r>
              <a:rPr lang="en-GB" altLang="en-SE" dirty="0"/>
              <a:t>\b (same as \&lt;cat\&gt;) matches: "cat" in "a black cat“, but not "cat" in "certificate“</a:t>
            </a:r>
          </a:p>
          <a:p>
            <a:pPr lvl="2">
              <a:lnSpc>
                <a:spcPct val="90000"/>
              </a:lnSpc>
              <a:tabLst>
                <a:tab pos="1149350" algn="l"/>
              </a:tabLst>
            </a:pPr>
            <a:r>
              <a:rPr lang="en-GB" altLang="en-SE" dirty="0"/>
              <a:t>\b is a general word boundary that matches both the start and end of a word. \&lt; and \&gt; are more specific: \&lt; matches only the start of a word, \&gt; matches only the end of a word</a:t>
            </a:r>
          </a:p>
          <a:p>
            <a:pPr lvl="1">
              <a:lnSpc>
                <a:spcPct val="90000"/>
              </a:lnSpc>
              <a:tabLst>
                <a:tab pos="1149350" algn="l"/>
              </a:tabLst>
            </a:pPr>
            <a:r>
              <a:rPr lang="en-GB" altLang="en-SE" dirty="0"/>
              <a:t>\</a:t>
            </a:r>
            <a:r>
              <a:rPr lang="en-GB" altLang="en-SE" dirty="0" err="1"/>
              <a:t>Bcat</a:t>
            </a:r>
            <a:r>
              <a:rPr lang="en-GB" altLang="en-SE" dirty="0"/>
              <a:t>\B matches: "cat" in "certificate“, but not "cat" in "a black cat"</a:t>
            </a:r>
            <a:endParaRPr lang="en-US" altLang="en-SE" dirty="0"/>
          </a:p>
          <a:p>
            <a:pPr>
              <a:lnSpc>
                <a:spcPct val="90000"/>
              </a:lnSpc>
              <a:tabLst>
                <a:tab pos="1149350" algn="l"/>
              </a:tabLst>
            </a:pPr>
            <a:r>
              <a:rPr lang="en-US" altLang="en-SE" dirty="0">
                <a:latin typeface="Consolas" panose="020B0609020204030204" pitchFamily="49" charset="0"/>
              </a:rPr>
              <a:t>\d</a:t>
            </a:r>
            <a:r>
              <a:rPr lang="en-US" altLang="en-SE" dirty="0"/>
              <a:t>	any digit;  equivalent to </a:t>
            </a:r>
            <a:r>
              <a:rPr lang="en-US" altLang="en-SE" dirty="0">
                <a:latin typeface="Consolas" panose="020B0609020204030204" pitchFamily="49" charset="0"/>
              </a:rPr>
              <a:t>[0-9]</a:t>
            </a:r>
            <a:endParaRPr lang="en-US" altLang="en-SE" dirty="0"/>
          </a:p>
          <a:p>
            <a:pPr>
              <a:lnSpc>
                <a:spcPct val="90000"/>
              </a:lnSpc>
              <a:tabLst>
                <a:tab pos="1149350" algn="l"/>
              </a:tabLst>
            </a:pPr>
            <a:r>
              <a:rPr lang="en-US" altLang="en-SE" dirty="0">
                <a:latin typeface="Consolas" panose="020B0609020204030204" pitchFamily="49" charset="0"/>
              </a:rPr>
              <a:t>\D</a:t>
            </a:r>
            <a:r>
              <a:rPr lang="en-US" altLang="en-SE" dirty="0"/>
              <a:t>	any non-digit;  equivalent to </a:t>
            </a:r>
            <a:r>
              <a:rPr lang="en-US" altLang="en-SE" dirty="0">
                <a:latin typeface="Consolas" panose="020B0609020204030204" pitchFamily="49" charset="0"/>
              </a:rPr>
              <a:t>[^0-9]</a:t>
            </a:r>
            <a:endParaRPr lang="en-US" altLang="en-SE" dirty="0"/>
          </a:p>
          <a:p>
            <a:pPr>
              <a:lnSpc>
                <a:spcPct val="90000"/>
              </a:lnSpc>
              <a:tabLst>
                <a:tab pos="1149350" algn="l"/>
              </a:tabLst>
            </a:pPr>
            <a:r>
              <a:rPr lang="en-US" altLang="en-SE" dirty="0">
                <a:latin typeface="Consolas" panose="020B0609020204030204" pitchFamily="49" charset="0"/>
              </a:rPr>
              <a:t>\s</a:t>
            </a:r>
            <a:r>
              <a:rPr lang="en-US" altLang="en-SE" dirty="0"/>
              <a:t>	any whitespace character;  </a:t>
            </a:r>
            <a:r>
              <a:rPr lang="en-US" altLang="en-SE" dirty="0">
                <a:latin typeface="Consolas" panose="020B0609020204030204" pitchFamily="49" charset="0"/>
              </a:rPr>
              <a:t>[ \f\n\r\t\v...]</a:t>
            </a:r>
            <a:endParaRPr lang="en-US" altLang="en-SE" dirty="0"/>
          </a:p>
          <a:p>
            <a:pPr>
              <a:lnSpc>
                <a:spcPct val="90000"/>
              </a:lnSpc>
              <a:tabLst>
                <a:tab pos="1149350" algn="l"/>
              </a:tabLst>
            </a:pPr>
            <a:r>
              <a:rPr lang="en-US" altLang="en-SE" dirty="0">
                <a:latin typeface="Consolas" panose="020B0609020204030204" pitchFamily="49" charset="0"/>
              </a:rPr>
              <a:t>\S</a:t>
            </a:r>
            <a:r>
              <a:rPr lang="en-US" altLang="en-SE" dirty="0"/>
              <a:t>	any non-whitespace character</a:t>
            </a:r>
          </a:p>
          <a:p>
            <a:pPr>
              <a:lnSpc>
                <a:spcPct val="90000"/>
              </a:lnSpc>
              <a:tabLst>
                <a:tab pos="1149350" algn="l"/>
              </a:tabLst>
            </a:pPr>
            <a:r>
              <a:rPr lang="en-US" altLang="en-SE" dirty="0">
                <a:latin typeface="Consolas" panose="020B0609020204030204" pitchFamily="49" charset="0"/>
              </a:rPr>
              <a:t>\w</a:t>
            </a:r>
            <a:r>
              <a:rPr lang="en-US" altLang="en-SE" dirty="0"/>
              <a:t>	any word character;  </a:t>
            </a:r>
            <a:r>
              <a:rPr lang="en-US" altLang="en-SE" dirty="0">
                <a:latin typeface="Consolas" panose="020B0609020204030204" pitchFamily="49" charset="0"/>
              </a:rPr>
              <a:t>[A-Za-z0-9_]</a:t>
            </a:r>
            <a:endParaRPr lang="en-US" altLang="en-SE" dirty="0"/>
          </a:p>
          <a:p>
            <a:pPr>
              <a:lnSpc>
                <a:spcPct val="90000"/>
              </a:lnSpc>
              <a:tabLst>
                <a:tab pos="1149350" algn="l"/>
              </a:tabLst>
            </a:pPr>
            <a:r>
              <a:rPr lang="en-US" altLang="en-SE" dirty="0">
                <a:latin typeface="Consolas" panose="020B0609020204030204" pitchFamily="49" charset="0"/>
              </a:rPr>
              <a:t>\W</a:t>
            </a:r>
            <a:r>
              <a:rPr lang="en-US" altLang="en-SE" dirty="0"/>
              <a:t>	any non-word character</a:t>
            </a:r>
          </a:p>
          <a:p>
            <a:pPr lvl="1">
              <a:lnSpc>
                <a:spcPct val="90000"/>
              </a:lnSpc>
              <a:tabLst>
                <a:tab pos="1149350" algn="l"/>
              </a:tabLst>
            </a:pPr>
            <a:r>
              <a:rPr lang="en-US" altLang="en-SE" dirty="0">
                <a:latin typeface="Consolas" panose="020B0609020204030204" pitchFamily="49" charset="0"/>
              </a:rPr>
              <a:t>\w+\s+\w+</a:t>
            </a:r>
            <a:r>
              <a:rPr lang="en-US" altLang="en-SE" dirty="0"/>
              <a:t>   matches two space-separated words</a:t>
            </a:r>
          </a:p>
        </p:txBody>
      </p:sp>
      <p:sp>
        <p:nvSpPr>
          <p:cNvPr id="2" name="Slide Number Placeholder 5">
            <a:extLst>
              <a:ext uri="{FF2B5EF4-FFF2-40B4-BE49-F238E27FC236}">
                <a16:creationId xmlns:a16="http://schemas.microsoft.com/office/drawing/2014/main" id="{666B87A0-D1D1-B26F-BDA8-1A3081019E21}"/>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More Complicated Regex</a:t>
            </a:r>
          </a:p>
        </p:txBody>
      </p:sp>
      <p:sp>
        <p:nvSpPr>
          <p:cNvPr id="4" name="Rectangle 3"/>
          <p:cNvSpPr/>
          <p:nvPr/>
        </p:nvSpPr>
        <p:spPr>
          <a:xfrm>
            <a:off x="491992" y="1364396"/>
            <a:ext cx="5828632" cy="972574"/>
          </a:xfrm>
          <a:prstGeom prst="rect">
            <a:avLst/>
          </a:prstGeom>
          <a:solidFill>
            <a:schemeClr val="bg1">
              <a:lumMod val="95000"/>
            </a:schemeClr>
          </a:solidFill>
          <a:ln>
            <a:solidFill>
              <a:srgbClr val="4F81BD"/>
            </a:solidFill>
          </a:ln>
        </p:spPr>
        <p:txBody>
          <a:bodyPr wrap="square">
            <a:spAutoFit/>
          </a:bodyPr>
          <a:lstStyle/>
          <a:p>
            <a:pPr>
              <a:lnSpc>
                <a:spcPct val="120000"/>
              </a:lnSpc>
            </a:pPr>
            <a:r>
              <a:rPr lang="en-US" sz="1200" b="1" dirty="0">
                <a:solidFill>
                  <a:srgbClr val="7F0055"/>
                </a:solidFill>
                <a:latin typeface="Menlo"/>
              </a:rPr>
              <a:t>public</a:t>
            </a:r>
            <a:r>
              <a:rPr lang="en-US" sz="1200" b="1" dirty="0">
                <a:solidFill>
                  <a:srgbClr val="000000"/>
                </a:solidFill>
                <a:latin typeface="Menlo"/>
              </a:rPr>
              <a:t> </a:t>
            </a:r>
            <a:r>
              <a:rPr lang="en-US" sz="1200" b="1" dirty="0">
                <a:solidFill>
                  <a:srgbClr val="7F0055"/>
                </a:solidFill>
                <a:latin typeface="Menlo"/>
              </a:rPr>
              <a:t>class</a:t>
            </a:r>
            <a:r>
              <a:rPr lang="en-US" sz="1200" b="1" dirty="0">
                <a:solidFill>
                  <a:srgbClr val="000000"/>
                </a:solidFill>
                <a:latin typeface="Menlo"/>
              </a:rPr>
              <a:t> </a:t>
            </a:r>
            <a:r>
              <a:rPr lang="en-US" sz="1200" dirty="0">
                <a:solidFill>
                  <a:srgbClr val="000000"/>
                </a:solidFill>
                <a:latin typeface="Menlo"/>
              </a:rPr>
              <a:t>Document {</a:t>
            </a:r>
            <a:endParaRPr lang="en-US" sz="1200" dirty="0">
              <a:solidFill>
                <a:srgbClr val="3F7F5F"/>
              </a:solidFill>
              <a:latin typeface="Menlo"/>
            </a:endParaRPr>
          </a:p>
          <a:p>
            <a:pPr>
              <a:lnSpc>
                <a:spcPct val="120000"/>
              </a:lnSpc>
            </a:pPr>
            <a:r>
              <a:rPr lang="en-US" sz="1200" b="1" dirty="0">
                <a:solidFill>
                  <a:srgbClr val="3F7F5F"/>
                </a:solidFill>
                <a:latin typeface="Menlo"/>
              </a:rPr>
              <a:t>	</a:t>
            </a:r>
            <a:r>
              <a:rPr lang="en-US" sz="1200" b="1" dirty="0">
                <a:solidFill>
                  <a:srgbClr val="7F0055"/>
                </a:solidFill>
                <a:latin typeface="Menlo"/>
              </a:rPr>
              <a:t>private</a:t>
            </a:r>
            <a:r>
              <a:rPr lang="en-US" sz="1200" dirty="0">
                <a:solidFill>
                  <a:srgbClr val="000000"/>
                </a:solidFill>
                <a:latin typeface="Menlo"/>
              </a:rPr>
              <a:t> String </a:t>
            </a:r>
            <a:r>
              <a:rPr lang="en-US" sz="1200" dirty="0">
                <a:solidFill>
                  <a:srgbClr val="0000C0"/>
                </a:solidFill>
                <a:latin typeface="Menlo"/>
              </a:rPr>
              <a:t>text</a:t>
            </a:r>
            <a:r>
              <a:rPr lang="en-US" sz="1200" dirty="0">
                <a:solidFill>
                  <a:srgbClr val="000000"/>
                </a:solidFill>
                <a:latin typeface="Menlo"/>
              </a:rPr>
              <a:t>;</a:t>
            </a:r>
            <a:r>
              <a:rPr lang="zh-CN" altLang="en-US" sz="1200" dirty="0">
                <a:solidFill>
                  <a:srgbClr val="000000"/>
                </a:solidFill>
                <a:latin typeface="Menlo"/>
              </a:rPr>
              <a:t> </a:t>
            </a:r>
            <a:r>
              <a:rPr lang="en-US" sz="1200" dirty="0">
                <a:solidFill>
                  <a:srgbClr val="3F7F5F"/>
                </a:solidFill>
                <a:latin typeface="Menlo"/>
              </a:rPr>
              <a:t>// The text of the whole document</a:t>
            </a:r>
            <a:endParaRPr lang="en-US" sz="1200" dirty="0">
              <a:solidFill>
                <a:srgbClr val="000000"/>
              </a:solidFill>
              <a:latin typeface="Menlo"/>
            </a:endParaRPr>
          </a:p>
          <a:p>
            <a:pPr>
              <a:lnSpc>
                <a:spcPct val="120000"/>
              </a:lnSpc>
            </a:pPr>
            <a:r>
              <a:rPr lang="en-US" sz="1200" b="1" dirty="0">
                <a:solidFill>
                  <a:srgbClr val="000000"/>
                </a:solidFill>
                <a:latin typeface="Menlo"/>
              </a:rPr>
              <a:t>	</a:t>
            </a:r>
            <a:r>
              <a:rPr lang="en-US" sz="1200" b="1" dirty="0">
                <a:solidFill>
                  <a:srgbClr val="7F0055"/>
                </a:solidFill>
                <a:latin typeface="Menlo"/>
              </a:rPr>
              <a:t>protected</a:t>
            </a:r>
            <a:r>
              <a:rPr lang="en-US" sz="1200" dirty="0">
                <a:solidFill>
                  <a:srgbClr val="000000"/>
                </a:solidFill>
                <a:latin typeface="Menlo"/>
              </a:rPr>
              <a:t> List&lt;String&gt; getTokens(String </a:t>
            </a:r>
            <a:r>
              <a:rPr lang="en-US" sz="1200" dirty="0">
                <a:solidFill>
                  <a:srgbClr val="7F0055"/>
                </a:solidFill>
                <a:latin typeface="Menlo"/>
              </a:rPr>
              <a:t>pattern</a:t>
            </a:r>
            <a:r>
              <a:rPr lang="en-US" sz="1200" dirty="0">
                <a:solidFill>
                  <a:srgbClr val="000000"/>
                </a:solidFill>
                <a:latin typeface="Menlo"/>
              </a:rPr>
              <a:t>)</a:t>
            </a:r>
          </a:p>
          <a:p>
            <a:pPr>
              <a:lnSpc>
                <a:spcPct val="120000"/>
              </a:lnSpc>
            </a:pPr>
            <a:r>
              <a:rPr lang="en-US" altLang="zh-CN" sz="1200" dirty="0">
                <a:solidFill>
                  <a:srgbClr val="000000"/>
                </a:solidFill>
                <a:latin typeface="Menlo"/>
              </a:rPr>
              <a:t>}</a:t>
            </a:r>
            <a:endParaRPr lang="en-US" sz="1200" dirty="0">
              <a:solidFill>
                <a:srgbClr val="000000"/>
              </a:solidFill>
              <a:latin typeface="Menlo"/>
            </a:endParaRPr>
          </a:p>
        </p:txBody>
      </p:sp>
      <p:sp>
        <p:nvSpPr>
          <p:cNvPr id="6" name="Rounded Rectangle 5"/>
          <p:cNvSpPr/>
          <p:nvPr/>
        </p:nvSpPr>
        <p:spPr>
          <a:xfrm>
            <a:off x="1639298" y="1794806"/>
            <a:ext cx="796171" cy="320842"/>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Rounded Rectangle 6"/>
          <p:cNvSpPr/>
          <p:nvPr/>
        </p:nvSpPr>
        <p:spPr>
          <a:xfrm>
            <a:off x="3084606" y="1794806"/>
            <a:ext cx="942272" cy="320842"/>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Rectangle 7"/>
          <p:cNvSpPr/>
          <p:nvPr/>
        </p:nvSpPr>
        <p:spPr>
          <a:xfrm>
            <a:off x="1399172" y="2332395"/>
            <a:ext cx="2227610" cy="307777"/>
          </a:xfrm>
          <a:prstGeom prst="rect">
            <a:avLst/>
          </a:prstGeom>
          <a:solidFill>
            <a:srgbClr val="E6A20E"/>
          </a:solidFill>
        </p:spPr>
        <p:txBody>
          <a:bodyPr wrap="square">
            <a:spAutoFit/>
          </a:bodyPr>
          <a:lstStyle/>
          <a:p>
            <a:pPr algn="ctr"/>
            <a:r>
              <a:rPr lang="en-US" sz="1400" dirty="0">
                <a:latin typeface="Arial"/>
                <a:cs typeface="Arial"/>
              </a:rPr>
              <a:t>returns a List of "tokens"</a:t>
            </a:r>
          </a:p>
        </p:txBody>
      </p:sp>
      <p:sp>
        <p:nvSpPr>
          <p:cNvPr id="9" name="Rectangle 8"/>
          <p:cNvSpPr/>
          <p:nvPr/>
        </p:nvSpPr>
        <p:spPr>
          <a:xfrm>
            <a:off x="3835912" y="2332395"/>
            <a:ext cx="2382336" cy="307777"/>
          </a:xfrm>
          <a:prstGeom prst="rect">
            <a:avLst/>
          </a:prstGeom>
          <a:solidFill>
            <a:srgbClr val="E6A20E"/>
          </a:solidFill>
        </p:spPr>
        <p:txBody>
          <a:bodyPr wrap="square">
            <a:spAutoFit/>
          </a:bodyPr>
          <a:lstStyle/>
          <a:p>
            <a:pPr algn="ctr"/>
            <a:r>
              <a:rPr lang="en-US" sz="1400" dirty="0">
                <a:latin typeface="Arial"/>
                <a:cs typeface="Arial"/>
              </a:rPr>
              <a:t>regex</a:t>
            </a:r>
            <a:r>
              <a:rPr lang="zh-CN" altLang="en-US" sz="1400" dirty="0">
                <a:latin typeface="Arial"/>
                <a:cs typeface="Arial"/>
              </a:rPr>
              <a:t> </a:t>
            </a:r>
            <a:r>
              <a:rPr lang="en-US" sz="1400" dirty="0">
                <a:latin typeface="Arial"/>
                <a:cs typeface="Arial"/>
              </a:rPr>
              <a:t>defining the "tokens"</a:t>
            </a:r>
          </a:p>
        </p:txBody>
      </p:sp>
      <p:sp>
        <p:nvSpPr>
          <p:cNvPr id="10" name="Rectangle 9"/>
          <p:cNvSpPr/>
          <p:nvPr/>
        </p:nvSpPr>
        <p:spPr>
          <a:xfrm>
            <a:off x="457200" y="2767897"/>
            <a:ext cx="8686800" cy="307777"/>
          </a:xfrm>
          <a:prstGeom prst="rect">
            <a:avLst/>
          </a:prstGeom>
        </p:spPr>
        <p:txBody>
          <a:bodyPr wrap="square">
            <a:spAutoFit/>
          </a:bodyPr>
          <a:lstStyle/>
          <a:p>
            <a:r>
              <a:rPr lang="en-US" sz="1400" dirty="0">
                <a:latin typeface="Arial"/>
                <a:cs typeface="Arial"/>
              </a:rPr>
              <a:t>Document object, d, contains text "</a:t>
            </a:r>
            <a:r>
              <a:rPr lang="en-US" sz="1400" dirty="0">
                <a:solidFill>
                  <a:schemeClr val="accent1"/>
                </a:solidFill>
                <a:latin typeface="Courier"/>
                <a:cs typeface="Courier"/>
              </a:rPr>
              <a:t>Hello  </a:t>
            </a:r>
            <a:r>
              <a:rPr lang="en-US" sz="1400" dirty="0" err="1">
                <a:solidFill>
                  <a:schemeClr val="accent1"/>
                </a:solidFill>
                <a:latin typeface="Courier"/>
                <a:cs typeface="Courier"/>
              </a:rPr>
              <a:t>hello</a:t>
            </a:r>
            <a:r>
              <a:rPr lang="en-US" sz="1400" dirty="0">
                <a:solidFill>
                  <a:schemeClr val="accent1"/>
                </a:solidFill>
                <a:latin typeface="Courier"/>
                <a:cs typeface="Courier"/>
              </a:rPr>
              <a:t>?</a:t>
            </a:r>
            <a:r>
              <a:rPr lang="en-US" sz="1400" dirty="0">
                <a:latin typeface="Arial"/>
                <a:cs typeface="Arial"/>
              </a:rPr>
              <a:t>”, with 2 spaces between Hello and hello</a:t>
            </a:r>
          </a:p>
        </p:txBody>
      </p:sp>
      <p:sp>
        <p:nvSpPr>
          <p:cNvPr id="11" name="Rectangle 10"/>
          <p:cNvSpPr/>
          <p:nvPr/>
        </p:nvSpPr>
        <p:spPr>
          <a:xfrm>
            <a:off x="2859513" y="3299663"/>
            <a:ext cx="2297748" cy="307777"/>
          </a:xfrm>
          <a:prstGeom prst="rect">
            <a:avLst/>
          </a:prstGeom>
          <a:solidFill>
            <a:srgbClr val="E6A20E"/>
          </a:solidFill>
        </p:spPr>
        <p:txBody>
          <a:bodyPr wrap="square">
            <a:spAutoFit/>
          </a:bodyPr>
          <a:lstStyle/>
          <a:p>
            <a:pPr algn="ctr"/>
            <a:r>
              <a:rPr lang="en-US" sz="1400" dirty="0">
                <a:latin typeface="Arial"/>
                <a:cs typeface="Arial"/>
              </a:rPr>
              <a:t>Matches 1 or more spaces</a:t>
            </a:r>
          </a:p>
        </p:txBody>
      </p:sp>
      <p:sp>
        <p:nvSpPr>
          <p:cNvPr id="13" name="Rectangle 12"/>
          <p:cNvSpPr/>
          <p:nvPr/>
        </p:nvSpPr>
        <p:spPr>
          <a:xfrm>
            <a:off x="488894" y="3151355"/>
            <a:ext cx="2130286" cy="602216"/>
          </a:xfrm>
          <a:prstGeom prst="rect">
            <a:avLst/>
          </a:prstGeom>
          <a:ln>
            <a:solidFill>
              <a:srgbClr val="4F81BD"/>
            </a:solidFill>
          </a:ln>
        </p:spPr>
        <p:txBody>
          <a:bodyPr wrap="none">
            <a:spAutoFit/>
          </a:bodyPr>
          <a:lstStyle/>
          <a:p>
            <a:pPr>
              <a:lnSpc>
                <a:spcPct val="120000"/>
              </a:lnSpc>
            </a:pPr>
            <a:r>
              <a:rPr lang="en-US" sz="1400" dirty="0">
                <a:latin typeface="Menlo Bold"/>
                <a:cs typeface="Menlo Bold"/>
              </a:rPr>
              <a:t>d.getTokens(</a:t>
            </a:r>
            <a:r>
              <a:rPr lang="en-US" sz="1400" dirty="0">
                <a:solidFill>
                  <a:srgbClr val="0000FF"/>
                </a:solidFill>
                <a:latin typeface="Menlo Bold"/>
                <a:cs typeface="Menlo Bold"/>
              </a:rPr>
              <a:t>" +"</a:t>
            </a:r>
            <a:r>
              <a:rPr lang="en-US" sz="1400" dirty="0">
                <a:latin typeface="Menlo Bold"/>
                <a:cs typeface="Menlo Bold"/>
              </a:rPr>
              <a:t>); </a:t>
            </a:r>
          </a:p>
          <a:p>
            <a:pPr>
              <a:lnSpc>
                <a:spcPct val="120000"/>
              </a:lnSpc>
            </a:pPr>
            <a:r>
              <a:rPr lang="en-US" altLang="zh-CN" sz="1400" dirty="0">
                <a:latin typeface="Menlo Bold"/>
                <a:cs typeface="Menlo Bold"/>
              </a:rPr>
              <a:t>-&gt;</a:t>
            </a:r>
            <a:r>
              <a:rPr lang="en-US" sz="1400" dirty="0">
                <a:latin typeface="Menlo Bold"/>
                <a:cs typeface="Menlo Bold"/>
              </a:rPr>
              <a:t> [</a:t>
            </a:r>
            <a:r>
              <a:rPr lang="en-US" sz="1400" dirty="0">
                <a:solidFill>
                  <a:srgbClr val="0000FF"/>
                </a:solidFill>
                <a:latin typeface="Menlo Bold"/>
                <a:cs typeface="Menlo Bold"/>
              </a:rPr>
              <a:t>"  "</a:t>
            </a:r>
            <a:r>
              <a:rPr lang="en-US" sz="1400" dirty="0">
                <a:latin typeface="Menlo Bold"/>
                <a:cs typeface="Menlo Bold"/>
              </a:rPr>
              <a:t>] </a:t>
            </a:r>
          </a:p>
        </p:txBody>
      </p:sp>
      <p:sp>
        <p:nvSpPr>
          <p:cNvPr id="17" name="Rectangle 16"/>
          <p:cNvSpPr/>
          <p:nvPr/>
        </p:nvSpPr>
        <p:spPr>
          <a:xfrm>
            <a:off x="457200" y="3979745"/>
            <a:ext cx="6387432" cy="523220"/>
          </a:xfrm>
          <a:prstGeom prst="rect">
            <a:avLst/>
          </a:prstGeom>
        </p:spPr>
        <p:txBody>
          <a:bodyPr wrap="square">
            <a:spAutoFit/>
          </a:bodyPr>
          <a:lstStyle/>
          <a:p>
            <a:r>
              <a:rPr lang="en-US" sz="1400" dirty="0">
                <a:latin typeface="Arial"/>
                <a:cs typeface="Arial"/>
              </a:rPr>
              <a:t>Assume you have a Document object, d, whose text is</a:t>
            </a:r>
            <a:r>
              <a:rPr lang="zh-CN" altLang="en-US" sz="1400" dirty="0">
                <a:latin typeface="Arial"/>
                <a:cs typeface="Arial"/>
              </a:rPr>
              <a:t> </a:t>
            </a:r>
            <a:r>
              <a:rPr lang="en-US" sz="1400" dirty="0">
                <a:latin typeface="Arial"/>
                <a:cs typeface="Arial"/>
              </a:rPr>
              <a:t>"</a:t>
            </a:r>
            <a:r>
              <a:rPr lang="en-US" sz="1400" dirty="0">
                <a:solidFill>
                  <a:srgbClr val="4F81BD"/>
                </a:solidFill>
                <a:latin typeface="Courier"/>
                <a:cs typeface="Courier"/>
              </a:rPr>
              <a:t>Splitting a string, it's as easy as 1 2 33! Right?</a:t>
            </a:r>
            <a:r>
              <a:rPr lang="en-US" sz="1400" dirty="0">
                <a:latin typeface="Arial"/>
                <a:cs typeface="Arial"/>
              </a:rPr>
              <a:t>"</a:t>
            </a:r>
          </a:p>
        </p:txBody>
      </p:sp>
      <p:sp>
        <p:nvSpPr>
          <p:cNvPr id="18" name="Rectangle 17"/>
          <p:cNvSpPr/>
          <p:nvPr/>
        </p:nvSpPr>
        <p:spPr>
          <a:xfrm>
            <a:off x="488894" y="4582117"/>
            <a:ext cx="2130286" cy="602216"/>
          </a:xfrm>
          <a:prstGeom prst="rect">
            <a:avLst/>
          </a:prstGeom>
          <a:ln>
            <a:solidFill>
              <a:schemeClr val="accent1"/>
            </a:solidFill>
          </a:ln>
        </p:spPr>
        <p:txBody>
          <a:bodyPr wrap="none">
            <a:spAutoFit/>
          </a:bodyPr>
          <a:lstStyle/>
          <a:p>
            <a:pPr>
              <a:lnSpc>
                <a:spcPct val="120000"/>
              </a:lnSpc>
            </a:pPr>
            <a:r>
              <a:rPr lang="en-US" sz="1400" dirty="0">
                <a:latin typeface="Menlo Bold"/>
                <a:cs typeface="Menlo Bold"/>
              </a:rPr>
              <a:t>d.getTokens(</a:t>
            </a:r>
            <a:r>
              <a:rPr lang="en-US" sz="1400" dirty="0">
                <a:solidFill>
                  <a:srgbClr val="0000FF"/>
                </a:solidFill>
                <a:latin typeface="Menlo Bold"/>
                <a:cs typeface="Menlo Bold"/>
              </a:rPr>
              <a:t>"it"</a:t>
            </a:r>
            <a:r>
              <a:rPr lang="en-US" sz="1400" dirty="0">
                <a:latin typeface="Menlo Bold"/>
                <a:cs typeface="Menlo Bold"/>
              </a:rPr>
              <a:t>); </a:t>
            </a:r>
          </a:p>
          <a:p>
            <a:pPr>
              <a:lnSpc>
                <a:spcPct val="120000"/>
              </a:lnSpc>
            </a:pPr>
            <a:r>
              <a:rPr lang="en-US" altLang="zh-CN" sz="1400" dirty="0">
                <a:latin typeface="Menlo Bold"/>
                <a:cs typeface="Menlo Bold"/>
              </a:rPr>
              <a:t>-&gt;</a:t>
            </a:r>
            <a:r>
              <a:rPr lang="en-US" sz="1400" dirty="0">
                <a:latin typeface="Menlo Bold"/>
                <a:cs typeface="Menlo Bold"/>
              </a:rPr>
              <a:t> [</a:t>
            </a:r>
            <a:r>
              <a:rPr lang="en-US" sz="1400" dirty="0">
                <a:solidFill>
                  <a:srgbClr val="0000FF"/>
                </a:solidFill>
                <a:latin typeface="Menlo Bold"/>
                <a:cs typeface="Menlo Bold"/>
              </a:rPr>
              <a:t>"it"</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"it"</a:t>
            </a:r>
            <a:r>
              <a:rPr lang="en-US" sz="1400" dirty="0">
                <a:latin typeface="Menlo Bold"/>
                <a:cs typeface="Menlo Bold"/>
              </a:rPr>
              <a:t>] </a:t>
            </a:r>
          </a:p>
        </p:txBody>
      </p:sp>
      <p:sp>
        <p:nvSpPr>
          <p:cNvPr id="19" name="Rectangle 18"/>
          <p:cNvSpPr/>
          <p:nvPr/>
        </p:nvSpPr>
        <p:spPr>
          <a:xfrm>
            <a:off x="2859513" y="4609535"/>
            <a:ext cx="1600727" cy="307776"/>
          </a:xfrm>
          <a:prstGeom prst="rect">
            <a:avLst/>
          </a:prstGeom>
          <a:solidFill>
            <a:srgbClr val="E6A20E"/>
          </a:solidFill>
        </p:spPr>
        <p:txBody>
          <a:bodyPr wrap="square">
            <a:spAutoFit/>
          </a:bodyPr>
          <a:lstStyle/>
          <a:p>
            <a:r>
              <a:rPr lang="en-US" sz="1400" dirty="0">
                <a:latin typeface="Arial"/>
                <a:cs typeface="Arial"/>
              </a:rPr>
              <a:t>Matches string “it”</a:t>
            </a:r>
          </a:p>
        </p:txBody>
      </p:sp>
      <p:cxnSp>
        <p:nvCxnSpPr>
          <p:cNvPr id="21" name="Straight Connector 20"/>
          <p:cNvCxnSpPr/>
          <p:nvPr/>
        </p:nvCxnSpPr>
        <p:spPr>
          <a:xfrm>
            <a:off x="457200" y="3866658"/>
            <a:ext cx="8229600" cy="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22" name="Rounded Rectangle 21"/>
          <p:cNvSpPr/>
          <p:nvPr/>
        </p:nvSpPr>
        <p:spPr>
          <a:xfrm>
            <a:off x="5245023" y="3981222"/>
            <a:ext cx="234853"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3" name="Rounded Rectangle 22"/>
          <p:cNvSpPr/>
          <p:nvPr/>
        </p:nvSpPr>
        <p:spPr>
          <a:xfrm>
            <a:off x="1395005" y="4199521"/>
            <a:ext cx="234853"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5" name="Rectangle 24"/>
          <p:cNvSpPr/>
          <p:nvPr/>
        </p:nvSpPr>
        <p:spPr>
          <a:xfrm>
            <a:off x="460717" y="5381013"/>
            <a:ext cx="6387432" cy="523220"/>
          </a:xfrm>
          <a:prstGeom prst="rect">
            <a:avLst/>
          </a:prstGeom>
        </p:spPr>
        <p:txBody>
          <a:bodyPr wrap="square">
            <a:spAutoFit/>
          </a:bodyPr>
          <a:lstStyle/>
          <a:p>
            <a:r>
              <a:rPr lang="en-US" sz="1400" dirty="0">
                <a:latin typeface="Arial"/>
                <a:cs typeface="Arial"/>
              </a:rPr>
              <a:t>Assume you have a Document object, d, whose text is</a:t>
            </a:r>
            <a:r>
              <a:rPr lang="zh-CN" altLang="en-US" sz="1400" dirty="0">
                <a:latin typeface="Arial"/>
                <a:cs typeface="Arial"/>
              </a:rPr>
              <a:t> </a:t>
            </a:r>
            <a:r>
              <a:rPr lang="en-US" sz="1400" dirty="0">
                <a:latin typeface="Arial"/>
                <a:cs typeface="Arial"/>
              </a:rPr>
              <a:t>"</a:t>
            </a:r>
            <a:r>
              <a:rPr lang="en-US" sz="1400" dirty="0">
                <a:solidFill>
                  <a:srgbClr val="4F81BD"/>
                </a:solidFill>
                <a:latin typeface="Courier"/>
                <a:cs typeface="Courier"/>
              </a:rPr>
              <a:t>Splitting a string, it's as easy as 1 2 33! Right?</a:t>
            </a:r>
            <a:r>
              <a:rPr lang="en-US" sz="1400" dirty="0">
                <a:latin typeface="Arial"/>
                <a:cs typeface="Arial"/>
              </a:rPr>
              <a:t>"</a:t>
            </a:r>
          </a:p>
        </p:txBody>
      </p:sp>
      <p:sp>
        <p:nvSpPr>
          <p:cNvPr id="26" name="Rectangle 25"/>
          <p:cNvSpPr/>
          <p:nvPr/>
        </p:nvSpPr>
        <p:spPr>
          <a:xfrm>
            <a:off x="492411" y="5983385"/>
            <a:ext cx="2238376" cy="602216"/>
          </a:xfrm>
          <a:prstGeom prst="rect">
            <a:avLst/>
          </a:prstGeom>
          <a:ln>
            <a:solidFill>
              <a:schemeClr val="accent1"/>
            </a:solidFill>
          </a:ln>
        </p:spPr>
        <p:txBody>
          <a:bodyPr wrap="none">
            <a:spAutoFit/>
          </a:bodyPr>
          <a:lstStyle/>
          <a:p>
            <a:pPr>
              <a:lnSpc>
                <a:spcPct val="120000"/>
              </a:lnSpc>
            </a:pPr>
            <a:r>
              <a:rPr lang="en-US" sz="1400" dirty="0">
                <a:latin typeface="Menlo Bold"/>
                <a:cs typeface="Menlo Bold"/>
              </a:rPr>
              <a:t>d.getTokens(</a:t>
            </a:r>
            <a:r>
              <a:rPr lang="en-US" sz="1400" dirty="0">
                <a:solidFill>
                  <a:srgbClr val="0000FF"/>
                </a:solidFill>
                <a:latin typeface="Menlo Bold"/>
                <a:cs typeface="Menlo Bold"/>
              </a:rPr>
              <a:t>"it</a:t>
            </a:r>
            <a:r>
              <a:rPr lang="en-US" altLang="zh-CN" sz="1400" dirty="0">
                <a:solidFill>
                  <a:srgbClr val="0000FF"/>
                </a:solidFill>
                <a:latin typeface="Menlo Bold"/>
                <a:cs typeface="Menlo Bold"/>
              </a:rPr>
              <a:t>+</a:t>
            </a:r>
            <a:r>
              <a:rPr lang="en-US" sz="1400" dirty="0">
                <a:solidFill>
                  <a:srgbClr val="0000FF"/>
                </a:solidFill>
                <a:latin typeface="Menlo Bold"/>
                <a:cs typeface="Menlo Bold"/>
              </a:rPr>
              <a:t>"</a:t>
            </a:r>
            <a:r>
              <a:rPr lang="en-US" sz="1400" dirty="0">
                <a:latin typeface="Menlo Bold"/>
                <a:cs typeface="Menlo Bold"/>
              </a:rPr>
              <a:t>); </a:t>
            </a:r>
          </a:p>
          <a:p>
            <a:pPr>
              <a:lnSpc>
                <a:spcPct val="120000"/>
              </a:lnSpc>
            </a:pPr>
            <a:r>
              <a:rPr lang="en-US" altLang="zh-CN" sz="1400" dirty="0">
                <a:latin typeface="Menlo Bold"/>
                <a:cs typeface="Menlo Bold"/>
              </a:rPr>
              <a:t>-&gt;</a:t>
            </a:r>
            <a:r>
              <a:rPr lang="en-US" sz="1400" dirty="0">
                <a:latin typeface="Menlo Bold"/>
                <a:cs typeface="Menlo Bold"/>
              </a:rPr>
              <a:t> [</a:t>
            </a:r>
            <a:r>
              <a:rPr lang="en-US" sz="1400" dirty="0">
                <a:solidFill>
                  <a:srgbClr val="0000FF"/>
                </a:solidFill>
                <a:latin typeface="Menlo Bold"/>
                <a:cs typeface="Menlo Bold"/>
              </a:rPr>
              <a:t>"it</a:t>
            </a:r>
            <a:r>
              <a:rPr lang="en-US" altLang="zh-CN" sz="1400" dirty="0">
                <a:solidFill>
                  <a:srgbClr val="0000FF"/>
                </a:solidFill>
                <a:latin typeface="Menlo Bold"/>
                <a:cs typeface="Menlo Bold"/>
              </a:rPr>
              <a:t>t</a:t>
            </a:r>
            <a:r>
              <a:rPr lang="en-US" sz="1400" dirty="0">
                <a:solidFill>
                  <a:srgbClr val="0000FF"/>
                </a:solidFill>
                <a:latin typeface="Menlo Bold"/>
                <a:cs typeface="Menlo Bold"/>
              </a:rPr>
              <a:t>"</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"it"</a:t>
            </a:r>
            <a:r>
              <a:rPr lang="en-US" sz="1400" dirty="0">
                <a:latin typeface="Menlo Bold"/>
                <a:cs typeface="Menlo Bold"/>
              </a:rPr>
              <a:t>] </a:t>
            </a:r>
          </a:p>
        </p:txBody>
      </p:sp>
      <p:sp>
        <p:nvSpPr>
          <p:cNvPr id="27" name="Rectangle 26"/>
          <p:cNvSpPr/>
          <p:nvPr/>
        </p:nvSpPr>
        <p:spPr>
          <a:xfrm>
            <a:off x="2859513" y="6130604"/>
            <a:ext cx="3461112" cy="307777"/>
          </a:xfrm>
          <a:prstGeom prst="rect">
            <a:avLst/>
          </a:prstGeom>
          <a:solidFill>
            <a:srgbClr val="E6A20E"/>
          </a:solidFill>
        </p:spPr>
        <p:txBody>
          <a:bodyPr wrap="square">
            <a:spAutoFit/>
          </a:bodyPr>
          <a:lstStyle/>
          <a:p>
            <a:r>
              <a:rPr lang="en-US" sz="1400" dirty="0">
                <a:latin typeface="Arial"/>
                <a:cs typeface="Arial"/>
              </a:rPr>
              <a:t>Matches string i followed by 1 or more t’s</a:t>
            </a:r>
          </a:p>
        </p:txBody>
      </p:sp>
      <p:cxnSp>
        <p:nvCxnSpPr>
          <p:cNvPr id="28" name="Straight Connector 27"/>
          <p:cNvCxnSpPr/>
          <p:nvPr/>
        </p:nvCxnSpPr>
        <p:spPr>
          <a:xfrm>
            <a:off x="460717" y="5302722"/>
            <a:ext cx="8229600" cy="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29" name="Rounded Rectangle 28"/>
          <p:cNvSpPr/>
          <p:nvPr/>
        </p:nvSpPr>
        <p:spPr>
          <a:xfrm>
            <a:off x="5248540" y="5382490"/>
            <a:ext cx="335715"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0" name="Rounded Rectangle 29"/>
          <p:cNvSpPr/>
          <p:nvPr/>
        </p:nvSpPr>
        <p:spPr>
          <a:xfrm>
            <a:off x="1398522" y="5600789"/>
            <a:ext cx="234853"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1" name="Rounded Rectangle 30"/>
          <p:cNvSpPr/>
          <p:nvPr/>
        </p:nvSpPr>
        <p:spPr>
          <a:xfrm>
            <a:off x="3831698" y="2767897"/>
            <a:ext cx="189670"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 name="Slide Number Placeholder 5">
            <a:extLst>
              <a:ext uri="{FF2B5EF4-FFF2-40B4-BE49-F238E27FC236}">
                <a16:creationId xmlns:a16="http://schemas.microsoft.com/office/drawing/2014/main" id="{EC224791-825A-010A-AC3B-78018F230A10}"/>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18</a:t>
            </a:fld>
            <a:endParaRPr lang="en-US"/>
          </a:p>
        </p:txBody>
      </p:sp>
      <p:sp>
        <p:nvSpPr>
          <p:cNvPr id="5" name="Rectangle 4">
            <a:extLst>
              <a:ext uri="{FF2B5EF4-FFF2-40B4-BE49-F238E27FC236}">
                <a16:creationId xmlns:a16="http://schemas.microsoft.com/office/drawing/2014/main" id="{C16365DF-CE78-590A-851E-6C131AB671CE}"/>
              </a:ext>
            </a:extLst>
          </p:cNvPr>
          <p:cNvSpPr/>
          <p:nvPr/>
        </p:nvSpPr>
        <p:spPr>
          <a:xfrm>
            <a:off x="7074283" y="3132569"/>
            <a:ext cx="1253407" cy="338554"/>
          </a:xfrm>
          <a:prstGeom prst="rect">
            <a:avLst/>
          </a:prstGeom>
          <a:solidFill>
            <a:srgbClr val="008000"/>
          </a:solidFill>
        </p:spPr>
        <p:txBody>
          <a:bodyPr wrap="square">
            <a:spAutoFit/>
          </a:bodyPr>
          <a:lstStyle/>
          <a:p>
            <a:pPr algn="ctr"/>
            <a:r>
              <a:rPr lang="en-US" sz="1600" dirty="0">
                <a:solidFill>
                  <a:schemeClr val="bg1"/>
                </a:solidFill>
                <a:latin typeface="Arial"/>
                <a:cs typeface="Arial"/>
              </a:rPr>
              <a:t>Repetition </a:t>
            </a:r>
          </a:p>
        </p:txBody>
      </p:sp>
    </p:spTree>
    <p:extLst>
      <p:ext uri="{BB962C8B-B14F-4D97-AF65-F5344CB8AC3E}">
        <p14:creationId xmlns:p14="http://schemas.microsoft.com/office/powerpoint/2010/main" val="3246068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dissolve">
                                      <p:cBhvr>
                                        <p:cTn id="20" dur="500"/>
                                        <p:tgtEl>
                                          <p:spTgt spid="8"/>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dissolve">
                                      <p:cBhvr>
                                        <p:cTn id="28" dur="500"/>
                                        <p:tgtEl>
                                          <p:spTgt spid="10">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dissolve">
                                      <p:cBhvr>
                                        <p:cTn id="33" dur="500"/>
                                        <p:tgtEl>
                                          <p:spTgt spid="13"/>
                                        </p:tgtEl>
                                      </p:cBhvr>
                                    </p:animEffect>
                                  </p:childTnLst>
                                </p:cTn>
                              </p:par>
                              <p:par>
                                <p:cTn id="34" presetID="9" presetClass="entr" presetSubtype="0" fill="hold" nodeType="withEffect">
                                  <p:stCondLst>
                                    <p:cond delay="0"/>
                                  </p:stCondLst>
                                  <p:childTnLst>
                                    <p:set>
                                      <p:cBhvr>
                                        <p:cTn id="35" dur="1" fill="hold">
                                          <p:stCondLst>
                                            <p:cond delay="0"/>
                                          </p:stCondLst>
                                        </p:cTn>
                                        <p:tgtEl>
                                          <p:spTgt spid="13">
                                            <p:txEl>
                                              <p:pRg st="0" end="0"/>
                                            </p:txEl>
                                          </p:spTgt>
                                        </p:tgtEl>
                                        <p:attrNameLst>
                                          <p:attrName>style.visibility</p:attrName>
                                        </p:attrNameLst>
                                      </p:cBhvr>
                                      <p:to>
                                        <p:strVal val="visible"/>
                                      </p:to>
                                    </p:set>
                                    <p:animEffect transition="in" filter="dissolve">
                                      <p:cBhvr>
                                        <p:cTn id="36" dur="500"/>
                                        <p:tgtEl>
                                          <p:spTgt spid="13">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dissolve">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dissolve">
                                      <p:cBhvr>
                                        <p:cTn id="46" dur="500"/>
                                        <p:tgtEl>
                                          <p:spTgt spid="31"/>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13">
                                            <p:txEl>
                                              <p:pRg st="1" end="1"/>
                                            </p:txEl>
                                          </p:spTgt>
                                        </p:tgtEl>
                                        <p:attrNameLst>
                                          <p:attrName>style.visibility</p:attrName>
                                        </p:attrNameLst>
                                      </p:cBhvr>
                                      <p:to>
                                        <p:strVal val="visible"/>
                                      </p:to>
                                    </p:set>
                                    <p:animEffect transition="in" filter="dissolve">
                                      <p:cBhvr>
                                        <p:cTn id="51" dur="500"/>
                                        <p:tgtEl>
                                          <p:spTgt spid="13">
                                            <p:txEl>
                                              <p:pRg st="1" end="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dissolve">
                                      <p:cBhvr>
                                        <p:cTn id="56" dur="500"/>
                                        <p:tgtEl>
                                          <p:spTgt spid="21"/>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17">
                                            <p:txEl>
                                              <p:pRg st="0" end="0"/>
                                            </p:txEl>
                                          </p:spTgt>
                                        </p:tgtEl>
                                        <p:attrNameLst>
                                          <p:attrName>style.visibility</p:attrName>
                                        </p:attrNameLst>
                                      </p:cBhvr>
                                      <p:to>
                                        <p:strVal val="visible"/>
                                      </p:to>
                                    </p:set>
                                    <p:animEffect transition="in" filter="dissolve">
                                      <p:cBhvr>
                                        <p:cTn id="61" dur="500"/>
                                        <p:tgtEl>
                                          <p:spTgt spid="17">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dissolve">
                                      <p:cBhvr>
                                        <p:cTn id="66" dur="500"/>
                                        <p:tgtEl>
                                          <p:spTgt spid="18"/>
                                        </p:tgtEl>
                                      </p:cBhvr>
                                    </p:animEffect>
                                  </p:childTnLst>
                                </p:cTn>
                              </p:par>
                              <p:par>
                                <p:cTn id="67" presetID="9" presetClass="entr" presetSubtype="0" fill="hold" nodeType="withEffect">
                                  <p:stCondLst>
                                    <p:cond delay="0"/>
                                  </p:stCondLst>
                                  <p:childTnLst>
                                    <p:set>
                                      <p:cBhvr>
                                        <p:cTn id="68" dur="1" fill="hold">
                                          <p:stCondLst>
                                            <p:cond delay="0"/>
                                          </p:stCondLst>
                                        </p:cTn>
                                        <p:tgtEl>
                                          <p:spTgt spid="18">
                                            <p:txEl>
                                              <p:pRg st="0" end="0"/>
                                            </p:txEl>
                                          </p:spTgt>
                                        </p:tgtEl>
                                        <p:attrNameLst>
                                          <p:attrName>style.visibility</p:attrName>
                                        </p:attrNameLst>
                                      </p:cBhvr>
                                      <p:to>
                                        <p:strVal val="visible"/>
                                      </p:to>
                                    </p:set>
                                    <p:animEffect transition="in" filter="dissolve">
                                      <p:cBhvr>
                                        <p:cTn id="69" dur="500"/>
                                        <p:tgtEl>
                                          <p:spTgt spid="18">
                                            <p:txEl>
                                              <p:pRg st="0" end="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dissolve">
                                      <p:cBhvr>
                                        <p:cTn id="74" dur="500"/>
                                        <p:tgtEl>
                                          <p:spTgt spid="19"/>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dissolve">
                                      <p:cBhvr>
                                        <p:cTn id="79" dur="500"/>
                                        <p:tgtEl>
                                          <p:spTgt spid="23"/>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dissolve">
                                      <p:cBhvr>
                                        <p:cTn id="82" dur="500"/>
                                        <p:tgtEl>
                                          <p:spTgt spid="22"/>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nodeType="clickEffect">
                                  <p:stCondLst>
                                    <p:cond delay="0"/>
                                  </p:stCondLst>
                                  <p:childTnLst>
                                    <p:set>
                                      <p:cBhvr>
                                        <p:cTn id="86" dur="1" fill="hold">
                                          <p:stCondLst>
                                            <p:cond delay="0"/>
                                          </p:stCondLst>
                                        </p:cTn>
                                        <p:tgtEl>
                                          <p:spTgt spid="18">
                                            <p:txEl>
                                              <p:pRg st="1" end="1"/>
                                            </p:txEl>
                                          </p:spTgt>
                                        </p:tgtEl>
                                        <p:attrNameLst>
                                          <p:attrName>style.visibility</p:attrName>
                                        </p:attrNameLst>
                                      </p:cBhvr>
                                      <p:to>
                                        <p:strVal val="visible"/>
                                      </p:to>
                                    </p:set>
                                    <p:animEffect transition="in" filter="dissolve">
                                      <p:cBhvr>
                                        <p:cTn id="87" dur="500"/>
                                        <p:tgtEl>
                                          <p:spTgt spid="18">
                                            <p:txEl>
                                              <p:pRg st="1" end="1"/>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nodeType="clickEffect">
                                  <p:stCondLst>
                                    <p:cond delay="0"/>
                                  </p:stCondLst>
                                  <p:childTnLst>
                                    <p:set>
                                      <p:cBhvr>
                                        <p:cTn id="91" dur="1" fill="hold">
                                          <p:stCondLst>
                                            <p:cond delay="0"/>
                                          </p:stCondLst>
                                        </p:cTn>
                                        <p:tgtEl>
                                          <p:spTgt spid="28"/>
                                        </p:tgtEl>
                                        <p:attrNameLst>
                                          <p:attrName>style.visibility</p:attrName>
                                        </p:attrNameLst>
                                      </p:cBhvr>
                                      <p:to>
                                        <p:strVal val="visible"/>
                                      </p:to>
                                    </p:set>
                                    <p:animEffect transition="in" filter="dissolve">
                                      <p:cBhvr>
                                        <p:cTn id="92" dur="500"/>
                                        <p:tgtEl>
                                          <p:spTgt spid="28"/>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nodeType="clickEffect">
                                  <p:stCondLst>
                                    <p:cond delay="0"/>
                                  </p:stCondLst>
                                  <p:childTnLst>
                                    <p:set>
                                      <p:cBhvr>
                                        <p:cTn id="96" dur="1" fill="hold">
                                          <p:stCondLst>
                                            <p:cond delay="0"/>
                                          </p:stCondLst>
                                        </p:cTn>
                                        <p:tgtEl>
                                          <p:spTgt spid="25">
                                            <p:txEl>
                                              <p:pRg st="0" end="0"/>
                                            </p:txEl>
                                          </p:spTgt>
                                        </p:tgtEl>
                                        <p:attrNameLst>
                                          <p:attrName>style.visibility</p:attrName>
                                        </p:attrNameLst>
                                      </p:cBhvr>
                                      <p:to>
                                        <p:strVal val="visible"/>
                                      </p:to>
                                    </p:set>
                                    <p:animEffect transition="in" filter="dissolve">
                                      <p:cBhvr>
                                        <p:cTn id="97" dur="500"/>
                                        <p:tgtEl>
                                          <p:spTgt spid="25">
                                            <p:txEl>
                                              <p:pRg st="0" end="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26"/>
                                        </p:tgtEl>
                                        <p:attrNameLst>
                                          <p:attrName>style.visibility</p:attrName>
                                        </p:attrNameLst>
                                      </p:cBhvr>
                                      <p:to>
                                        <p:strVal val="visible"/>
                                      </p:to>
                                    </p:set>
                                    <p:animEffect transition="in" filter="dissolve">
                                      <p:cBhvr>
                                        <p:cTn id="102" dur="500"/>
                                        <p:tgtEl>
                                          <p:spTgt spid="26"/>
                                        </p:tgtEl>
                                      </p:cBhvr>
                                    </p:animEffect>
                                  </p:childTnLst>
                                </p:cTn>
                              </p:par>
                              <p:par>
                                <p:cTn id="103" presetID="9" presetClass="entr" presetSubtype="0" fill="hold" nodeType="withEffect">
                                  <p:stCondLst>
                                    <p:cond delay="0"/>
                                  </p:stCondLst>
                                  <p:childTnLst>
                                    <p:set>
                                      <p:cBhvr>
                                        <p:cTn id="104" dur="1" fill="hold">
                                          <p:stCondLst>
                                            <p:cond delay="0"/>
                                          </p:stCondLst>
                                        </p:cTn>
                                        <p:tgtEl>
                                          <p:spTgt spid="26">
                                            <p:txEl>
                                              <p:pRg st="0" end="0"/>
                                            </p:txEl>
                                          </p:spTgt>
                                        </p:tgtEl>
                                        <p:attrNameLst>
                                          <p:attrName>style.visibility</p:attrName>
                                        </p:attrNameLst>
                                      </p:cBhvr>
                                      <p:to>
                                        <p:strVal val="visible"/>
                                      </p:to>
                                    </p:set>
                                    <p:animEffect transition="in" filter="dissolve">
                                      <p:cBhvr>
                                        <p:cTn id="105" dur="500"/>
                                        <p:tgtEl>
                                          <p:spTgt spid="26">
                                            <p:txEl>
                                              <p:pRg st="0" end="0"/>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9" presetClass="entr" presetSubtype="0" fill="hold" grpId="0" nodeType="clickEffect">
                                  <p:stCondLst>
                                    <p:cond delay="0"/>
                                  </p:stCondLst>
                                  <p:childTnLst>
                                    <p:set>
                                      <p:cBhvr>
                                        <p:cTn id="109" dur="1" fill="hold">
                                          <p:stCondLst>
                                            <p:cond delay="0"/>
                                          </p:stCondLst>
                                        </p:cTn>
                                        <p:tgtEl>
                                          <p:spTgt spid="27"/>
                                        </p:tgtEl>
                                        <p:attrNameLst>
                                          <p:attrName>style.visibility</p:attrName>
                                        </p:attrNameLst>
                                      </p:cBhvr>
                                      <p:to>
                                        <p:strVal val="visible"/>
                                      </p:to>
                                    </p:set>
                                    <p:animEffect transition="in" filter="dissolve">
                                      <p:cBhvr>
                                        <p:cTn id="110" dur="500"/>
                                        <p:tgtEl>
                                          <p:spTgt spid="27"/>
                                        </p:tgtEl>
                                      </p:cBhvr>
                                    </p:animEffect>
                                  </p:childTnLst>
                                </p:cTn>
                              </p:par>
                            </p:childTnLst>
                          </p:cTn>
                        </p:par>
                      </p:childTnLst>
                    </p:cTn>
                  </p:par>
                  <p:par>
                    <p:cTn id="111" fill="hold">
                      <p:stCondLst>
                        <p:cond delay="indefinite"/>
                      </p:stCondLst>
                      <p:childTnLst>
                        <p:par>
                          <p:cTn id="112" fill="hold">
                            <p:stCondLst>
                              <p:cond delay="0"/>
                            </p:stCondLst>
                            <p:childTnLst>
                              <p:par>
                                <p:cTn id="113" presetID="9" presetClass="entr" presetSubtype="0" fill="hold" grpId="0" nodeType="clickEffect">
                                  <p:stCondLst>
                                    <p:cond delay="0"/>
                                  </p:stCondLst>
                                  <p:childTnLst>
                                    <p:set>
                                      <p:cBhvr>
                                        <p:cTn id="114" dur="1" fill="hold">
                                          <p:stCondLst>
                                            <p:cond delay="0"/>
                                          </p:stCondLst>
                                        </p:cTn>
                                        <p:tgtEl>
                                          <p:spTgt spid="30"/>
                                        </p:tgtEl>
                                        <p:attrNameLst>
                                          <p:attrName>style.visibility</p:attrName>
                                        </p:attrNameLst>
                                      </p:cBhvr>
                                      <p:to>
                                        <p:strVal val="visible"/>
                                      </p:to>
                                    </p:set>
                                    <p:animEffect transition="in" filter="dissolve">
                                      <p:cBhvr>
                                        <p:cTn id="115" dur="500"/>
                                        <p:tgtEl>
                                          <p:spTgt spid="30"/>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29"/>
                                        </p:tgtEl>
                                        <p:attrNameLst>
                                          <p:attrName>style.visibility</p:attrName>
                                        </p:attrNameLst>
                                      </p:cBhvr>
                                      <p:to>
                                        <p:strVal val="visible"/>
                                      </p:to>
                                    </p:set>
                                    <p:animEffect transition="in" filter="dissolve">
                                      <p:cBhvr>
                                        <p:cTn id="118" dur="500"/>
                                        <p:tgtEl>
                                          <p:spTgt spid="29"/>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nodeType="clickEffect">
                                  <p:stCondLst>
                                    <p:cond delay="0"/>
                                  </p:stCondLst>
                                  <p:childTnLst>
                                    <p:set>
                                      <p:cBhvr>
                                        <p:cTn id="122" dur="1" fill="hold">
                                          <p:stCondLst>
                                            <p:cond delay="0"/>
                                          </p:stCondLst>
                                        </p:cTn>
                                        <p:tgtEl>
                                          <p:spTgt spid="26">
                                            <p:txEl>
                                              <p:pRg st="1" end="1"/>
                                            </p:txEl>
                                          </p:spTgt>
                                        </p:tgtEl>
                                        <p:attrNameLst>
                                          <p:attrName>style.visibility</p:attrName>
                                        </p:attrNameLst>
                                      </p:cBhvr>
                                      <p:to>
                                        <p:strVal val="visible"/>
                                      </p:to>
                                    </p:set>
                                    <p:animEffect transition="in" filter="dissolve">
                                      <p:cBhvr>
                                        <p:cTn id="123" dur="500"/>
                                        <p:tgtEl>
                                          <p:spTgt spid="26">
                                            <p:txEl>
                                              <p:pRg st="1" end="1"/>
                                            </p:txEl>
                                          </p:spTgt>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grpId="0" nodeType="clickEffect">
                                  <p:stCondLst>
                                    <p:cond delay="0"/>
                                  </p:stCondLst>
                                  <p:childTnLst>
                                    <p:set>
                                      <p:cBhvr>
                                        <p:cTn id="127" dur="1" fill="hold">
                                          <p:stCondLst>
                                            <p:cond delay="0"/>
                                          </p:stCondLst>
                                        </p:cTn>
                                        <p:tgtEl>
                                          <p:spTgt spid="5"/>
                                        </p:tgtEl>
                                        <p:attrNameLst>
                                          <p:attrName>style.visibility</p:attrName>
                                        </p:attrNameLst>
                                      </p:cBhvr>
                                      <p:to>
                                        <p:strVal val="visible"/>
                                      </p:to>
                                    </p:set>
                                    <p:animEffect transition="in" filter="dissolve">
                                      <p:cBhvr>
                                        <p:cTn id="1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3" grpId="0" animBg="1"/>
      <p:bldP spid="18" grpId="0" animBg="1"/>
      <p:bldP spid="19" grpId="0" animBg="1"/>
      <p:bldP spid="22" grpId="0" animBg="1"/>
      <p:bldP spid="23" grpId="0" animBg="1"/>
      <p:bldP spid="26" grpId="0" animBg="1"/>
      <p:bldP spid="27" grpId="0" animBg="1"/>
      <p:bldP spid="29" grpId="0" animBg="1"/>
      <p:bldP spid="30" grpId="0" animBg="1"/>
      <p:bldP spid="31"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Create More Complicated Regex (Contd.)</a:t>
            </a:r>
          </a:p>
        </p:txBody>
      </p:sp>
      <p:sp>
        <p:nvSpPr>
          <p:cNvPr id="4" name="Rectangle 3"/>
          <p:cNvSpPr/>
          <p:nvPr/>
        </p:nvSpPr>
        <p:spPr>
          <a:xfrm>
            <a:off x="491992" y="1329120"/>
            <a:ext cx="5828632" cy="972574"/>
          </a:xfrm>
          <a:prstGeom prst="rect">
            <a:avLst/>
          </a:prstGeom>
          <a:solidFill>
            <a:schemeClr val="bg1">
              <a:lumMod val="95000"/>
            </a:schemeClr>
          </a:solidFill>
          <a:ln>
            <a:solidFill>
              <a:srgbClr val="4F81BD"/>
            </a:solidFill>
          </a:ln>
        </p:spPr>
        <p:txBody>
          <a:bodyPr wrap="square">
            <a:spAutoFit/>
          </a:bodyPr>
          <a:lstStyle/>
          <a:p>
            <a:pPr>
              <a:lnSpc>
                <a:spcPct val="120000"/>
              </a:lnSpc>
            </a:pPr>
            <a:r>
              <a:rPr lang="en-US" sz="1200" b="1" dirty="0">
                <a:solidFill>
                  <a:srgbClr val="7F0055"/>
                </a:solidFill>
                <a:latin typeface="Menlo"/>
              </a:rPr>
              <a:t>public</a:t>
            </a:r>
            <a:r>
              <a:rPr lang="en-US" sz="1200" b="1" dirty="0">
                <a:solidFill>
                  <a:srgbClr val="000000"/>
                </a:solidFill>
                <a:latin typeface="Menlo"/>
              </a:rPr>
              <a:t> </a:t>
            </a:r>
            <a:r>
              <a:rPr lang="en-US" sz="1200" b="1" dirty="0">
                <a:solidFill>
                  <a:srgbClr val="7F0055"/>
                </a:solidFill>
                <a:latin typeface="Menlo"/>
              </a:rPr>
              <a:t>class</a:t>
            </a:r>
            <a:r>
              <a:rPr lang="en-US" sz="1200" b="1" dirty="0">
                <a:solidFill>
                  <a:srgbClr val="000000"/>
                </a:solidFill>
                <a:latin typeface="Menlo"/>
              </a:rPr>
              <a:t> </a:t>
            </a:r>
            <a:r>
              <a:rPr lang="en-US" sz="1200" dirty="0">
                <a:solidFill>
                  <a:srgbClr val="000000"/>
                </a:solidFill>
                <a:latin typeface="Menlo"/>
              </a:rPr>
              <a:t>Document {</a:t>
            </a:r>
            <a:endParaRPr lang="en-US" sz="1200" dirty="0">
              <a:solidFill>
                <a:srgbClr val="3F7F5F"/>
              </a:solidFill>
              <a:latin typeface="Menlo"/>
            </a:endParaRPr>
          </a:p>
          <a:p>
            <a:pPr>
              <a:lnSpc>
                <a:spcPct val="120000"/>
              </a:lnSpc>
            </a:pPr>
            <a:r>
              <a:rPr lang="en-US" sz="1200" b="1" dirty="0">
                <a:solidFill>
                  <a:srgbClr val="3F7F5F"/>
                </a:solidFill>
                <a:latin typeface="Menlo"/>
              </a:rPr>
              <a:t>	</a:t>
            </a:r>
            <a:r>
              <a:rPr lang="en-US" sz="1200" b="1" dirty="0">
                <a:solidFill>
                  <a:srgbClr val="7F0055"/>
                </a:solidFill>
                <a:latin typeface="Menlo"/>
              </a:rPr>
              <a:t>private</a:t>
            </a:r>
            <a:r>
              <a:rPr lang="en-US" sz="1200" dirty="0">
                <a:solidFill>
                  <a:srgbClr val="000000"/>
                </a:solidFill>
                <a:latin typeface="Menlo"/>
              </a:rPr>
              <a:t> String </a:t>
            </a:r>
            <a:r>
              <a:rPr lang="en-US" sz="1200" dirty="0">
                <a:solidFill>
                  <a:srgbClr val="0000C0"/>
                </a:solidFill>
                <a:latin typeface="Menlo"/>
              </a:rPr>
              <a:t>text</a:t>
            </a:r>
            <a:r>
              <a:rPr lang="en-US" sz="1200" dirty="0">
                <a:solidFill>
                  <a:srgbClr val="000000"/>
                </a:solidFill>
                <a:latin typeface="Menlo"/>
              </a:rPr>
              <a:t>;</a:t>
            </a:r>
            <a:r>
              <a:rPr lang="zh-CN" altLang="en-US" sz="1200" dirty="0">
                <a:solidFill>
                  <a:srgbClr val="000000"/>
                </a:solidFill>
                <a:latin typeface="Menlo"/>
              </a:rPr>
              <a:t> </a:t>
            </a:r>
            <a:r>
              <a:rPr lang="en-US" sz="1200" dirty="0">
                <a:solidFill>
                  <a:srgbClr val="3F7F5F"/>
                </a:solidFill>
                <a:latin typeface="Menlo"/>
              </a:rPr>
              <a:t>// The text of the whole document</a:t>
            </a:r>
            <a:endParaRPr lang="en-US" sz="1200" dirty="0">
              <a:solidFill>
                <a:srgbClr val="000000"/>
              </a:solidFill>
              <a:latin typeface="Menlo"/>
            </a:endParaRPr>
          </a:p>
          <a:p>
            <a:pPr>
              <a:lnSpc>
                <a:spcPct val="120000"/>
              </a:lnSpc>
            </a:pPr>
            <a:r>
              <a:rPr lang="en-US" sz="1200" b="1" dirty="0">
                <a:solidFill>
                  <a:srgbClr val="000000"/>
                </a:solidFill>
                <a:latin typeface="Menlo"/>
              </a:rPr>
              <a:t>	</a:t>
            </a:r>
            <a:r>
              <a:rPr lang="en-US" sz="1200" b="1" dirty="0">
                <a:solidFill>
                  <a:srgbClr val="7F0055"/>
                </a:solidFill>
                <a:latin typeface="Menlo"/>
              </a:rPr>
              <a:t>protected</a:t>
            </a:r>
            <a:r>
              <a:rPr lang="en-US" sz="1200" dirty="0">
                <a:solidFill>
                  <a:srgbClr val="000000"/>
                </a:solidFill>
                <a:latin typeface="Menlo"/>
              </a:rPr>
              <a:t> List&lt;String&gt; getTokens(String </a:t>
            </a:r>
            <a:r>
              <a:rPr lang="en-US" sz="1200" dirty="0">
                <a:solidFill>
                  <a:srgbClr val="7F0055"/>
                </a:solidFill>
                <a:latin typeface="Menlo"/>
              </a:rPr>
              <a:t>pattern</a:t>
            </a:r>
            <a:r>
              <a:rPr lang="en-US" sz="1200" dirty="0">
                <a:solidFill>
                  <a:srgbClr val="000000"/>
                </a:solidFill>
                <a:latin typeface="Menlo"/>
              </a:rPr>
              <a:t>)</a:t>
            </a:r>
          </a:p>
          <a:p>
            <a:pPr>
              <a:lnSpc>
                <a:spcPct val="120000"/>
              </a:lnSpc>
            </a:pPr>
            <a:r>
              <a:rPr lang="en-US" altLang="zh-CN" sz="1200" dirty="0">
                <a:solidFill>
                  <a:srgbClr val="000000"/>
                </a:solidFill>
                <a:latin typeface="Menlo"/>
              </a:rPr>
              <a:t>}</a:t>
            </a:r>
            <a:endParaRPr lang="en-US" sz="1200" dirty="0">
              <a:solidFill>
                <a:srgbClr val="000000"/>
              </a:solidFill>
              <a:latin typeface="Menlo"/>
            </a:endParaRPr>
          </a:p>
        </p:txBody>
      </p:sp>
      <p:sp>
        <p:nvSpPr>
          <p:cNvPr id="25" name="Rectangle 24"/>
          <p:cNvSpPr/>
          <p:nvPr/>
        </p:nvSpPr>
        <p:spPr>
          <a:xfrm>
            <a:off x="460717" y="2423747"/>
            <a:ext cx="6387432" cy="523220"/>
          </a:xfrm>
          <a:prstGeom prst="rect">
            <a:avLst/>
          </a:prstGeom>
        </p:spPr>
        <p:txBody>
          <a:bodyPr wrap="square">
            <a:spAutoFit/>
          </a:bodyPr>
          <a:lstStyle/>
          <a:p>
            <a:r>
              <a:rPr lang="en-US" sz="1400" dirty="0">
                <a:latin typeface="Arial"/>
                <a:cs typeface="Arial"/>
              </a:rPr>
              <a:t>Assume you have a Document object, d, whose text is</a:t>
            </a:r>
            <a:r>
              <a:rPr lang="zh-CN" altLang="en-US" sz="1400" dirty="0">
                <a:latin typeface="Arial"/>
                <a:cs typeface="Arial"/>
              </a:rPr>
              <a:t> </a:t>
            </a:r>
            <a:r>
              <a:rPr lang="en-US" sz="1400" dirty="0">
                <a:latin typeface="Arial"/>
                <a:cs typeface="Arial"/>
              </a:rPr>
              <a:t>"</a:t>
            </a:r>
            <a:r>
              <a:rPr lang="en-US" sz="1400" dirty="0">
                <a:solidFill>
                  <a:srgbClr val="4F81BD"/>
                </a:solidFill>
                <a:latin typeface="Courier"/>
                <a:cs typeface="Courier"/>
              </a:rPr>
              <a:t>Splitting a string, it's as easy as 1 2 33! Right?</a:t>
            </a:r>
            <a:r>
              <a:rPr lang="en-US" sz="1400" dirty="0">
                <a:latin typeface="Arial"/>
                <a:cs typeface="Arial"/>
              </a:rPr>
              <a:t>"</a:t>
            </a:r>
          </a:p>
        </p:txBody>
      </p:sp>
      <p:sp>
        <p:nvSpPr>
          <p:cNvPr id="26" name="Rectangle 25"/>
          <p:cNvSpPr/>
          <p:nvPr/>
        </p:nvSpPr>
        <p:spPr>
          <a:xfrm>
            <a:off x="492411" y="3026119"/>
            <a:ext cx="2454556" cy="602216"/>
          </a:xfrm>
          <a:prstGeom prst="rect">
            <a:avLst/>
          </a:prstGeom>
          <a:ln>
            <a:solidFill>
              <a:schemeClr val="accent1"/>
            </a:solidFill>
          </a:ln>
        </p:spPr>
        <p:txBody>
          <a:bodyPr wrap="none">
            <a:spAutoFit/>
          </a:bodyPr>
          <a:lstStyle/>
          <a:p>
            <a:pPr>
              <a:lnSpc>
                <a:spcPct val="120000"/>
              </a:lnSpc>
            </a:pPr>
            <a:r>
              <a:rPr lang="en-US" sz="1400" dirty="0">
                <a:latin typeface="Menlo Bold"/>
                <a:cs typeface="Menlo Bold"/>
              </a:rPr>
              <a:t>d.getTokens(</a:t>
            </a:r>
            <a:r>
              <a:rPr lang="en-US" sz="1400" dirty="0">
                <a:solidFill>
                  <a:srgbClr val="0000FF"/>
                </a:solidFill>
                <a:latin typeface="Menlo Bold"/>
                <a:cs typeface="Menlo Bold"/>
              </a:rPr>
              <a:t>"i(t</a:t>
            </a:r>
            <a:r>
              <a:rPr lang="en-US" altLang="zh-CN" sz="1400" dirty="0">
                <a:solidFill>
                  <a:srgbClr val="0000FF"/>
                </a:solidFill>
                <a:latin typeface="Menlo Bold"/>
                <a:cs typeface="Menlo Bold"/>
              </a:rPr>
              <a:t>+)</a:t>
            </a:r>
            <a:r>
              <a:rPr lang="en-US" sz="1400" dirty="0">
                <a:solidFill>
                  <a:srgbClr val="0000FF"/>
                </a:solidFill>
                <a:latin typeface="Menlo Bold"/>
                <a:cs typeface="Menlo Bold"/>
              </a:rPr>
              <a:t>"</a:t>
            </a:r>
            <a:r>
              <a:rPr lang="en-US" sz="1400" dirty="0">
                <a:latin typeface="Menlo Bold"/>
                <a:cs typeface="Menlo Bold"/>
              </a:rPr>
              <a:t>); </a:t>
            </a:r>
          </a:p>
          <a:p>
            <a:pPr>
              <a:lnSpc>
                <a:spcPct val="120000"/>
              </a:lnSpc>
            </a:pPr>
            <a:r>
              <a:rPr lang="en-US" altLang="zh-CN" sz="1400" dirty="0">
                <a:latin typeface="Menlo Bold"/>
                <a:cs typeface="Menlo Bold"/>
              </a:rPr>
              <a:t>-&gt;</a:t>
            </a:r>
            <a:r>
              <a:rPr lang="en-US" sz="1400" dirty="0">
                <a:latin typeface="Menlo Bold"/>
                <a:cs typeface="Menlo Bold"/>
              </a:rPr>
              <a:t> [</a:t>
            </a:r>
            <a:r>
              <a:rPr lang="en-US" sz="1400" dirty="0">
                <a:solidFill>
                  <a:srgbClr val="0000FF"/>
                </a:solidFill>
                <a:latin typeface="Menlo Bold"/>
                <a:cs typeface="Menlo Bold"/>
              </a:rPr>
              <a:t>"it</a:t>
            </a:r>
            <a:r>
              <a:rPr lang="en-US" altLang="zh-CN" sz="1400" dirty="0">
                <a:solidFill>
                  <a:srgbClr val="0000FF"/>
                </a:solidFill>
                <a:latin typeface="Menlo Bold"/>
                <a:cs typeface="Menlo Bold"/>
              </a:rPr>
              <a:t>t</a:t>
            </a:r>
            <a:r>
              <a:rPr lang="en-US" sz="1400" dirty="0">
                <a:solidFill>
                  <a:srgbClr val="0000FF"/>
                </a:solidFill>
                <a:latin typeface="Menlo Bold"/>
                <a:cs typeface="Menlo Bold"/>
              </a:rPr>
              <a:t>"</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"it"</a:t>
            </a:r>
            <a:r>
              <a:rPr lang="en-US" sz="1400" dirty="0">
                <a:latin typeface="Menlo Bold"/>
                <a:cs typeface="Menlo Bold"/>
              </a:rPr>
              <a:t>] </a:t>
            </a:r>
          </a:p>
        </p:txBody>
      </p:sp>
      <p:cxnSp>
        <p:nvCxnSpPr>
          <p:cNvPr id="28" name="Straight Connector 27"/>
          <p:cNvCxnSpPr/>
          <p:nvPr/>
        </p:nvCxnSpPr>
        <p:spPr>
          <a:xfrm>
            <a:off x="320521" y="5128667"/>
            <a:ext cx="8229600" cy="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29" name="Rounded Rectangle 28"/>
          <p:cNvSpPr/>
          <p:nvPr/>
        </p:nvSpPr>
        <p:spPr>
          <a:xfrm>
            <a:off x="5248540" y="2425224"/>
            <a:ext cx="335715"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0" name="Rounded Rectangle 29"/>
          <p:cNvSpPr/>
          <p:nvPr/>
        </p:nvSpPr>
        <p:spPr>
          <a:xfrm>
            <a:off x="1398522" y="2643523"/>
            <a:ext cx="234853"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2" name="Rectangle 31"/>
          <p:cNvSpPr/>
          <p:nvPr/>
        </p:nvSpPr>
        <p:spPr>
          <a:xfrm>
            <a:off x="3402144" y="3034538"/>
            <a:ext cx="3069776" cy="523220"/>
          </a:xfrm>
          <a:prstGeom prst="rect">
            <a:avLst/>
          </a:prstGeom>
          <a:solidFill>
            <a:srgbClr val="E6A20E"/>
          </a:solidFill>
        </p:spPr>
        <p:txBody>
          <a:bodyPr wrap="square">
            <a:spAutoFit/>
          </a:bodyPr>
          <a:lstStyle/>
          <a:p>
            <a:r>
              <a:rPr lang="en-US" sz="1400" dirty="0">
                <a:latin typeface="Arial"/>
                <a:cs typeface="Arial"/>
              </a:rPr>
              <a:t>Same as </a:t>
            </a:r>
            <a:r>
              <a:rPr lang="en-US" sz="1400" dirty="0">
                <a:solidFill>
                  <a:srgbClr val="0000FF"/>
                </a:solidFill>
                <a:latin typeface="Menlo Bold"/>
                <a:cs typeface="Menlo Bold"/>
              </a:rPr>
              <a:t>"it</a:t>
            </a:r>
            <a:r>
              <a:rPr lang="en-US" altLang="zh-CN" sz="1400" dirty="0">
                <a:solidFill>
                  <a:srgbClr val="0000FF"/>
                </a:solidFill>
                <a:latin typeface="Menlo Bold"/>
                <a:cs typeface="Menlo Bold"/>
              </a:rPr>
              <a:t>+</a:t>
            </a:r>
            <a:r>
              <a:rPr lang="en-US" sz="1400" dirty="0">
                <a:solidFill>
                  <a:srgbClr val="0000FF"/>
                </a:solidFill>
                <a:latin typeface="Menlo Bold"/>
                <a:cs typeface="Menlo Bold"/>
              </a:rPr>
              <a:t>"</a:t>
            </a:r>
            <a:r>
              <a:rPr lang="en-US" sz="1400" dirty="0">
                <a:latin typeface="Menlo Bold"/>
                <a:cs typeface="Menlo Bold"/>
              </a:rPr>
              <a:t>; </a:t>
            </a:r>
            <a:r>
              <a:rPr lang="en-US" sz="1400" dirty="0">
                <a:latin typeface="Arial"/>
                <a:cs typeface="Arial"/>
              </a:rPr>
              <a:t>Use parens to group if you are unsure of grouping </a:t>
            </a:r>
          </a:p>
        </p:txBody>
      </p:sp>
      <p:sp>
        <p:nvSpPr>
          <p:cNvPr id="33" name="Rectangle 32"/>
          <p:cNvSpPr/>
          <p:nvPr/>
        </p:nvSpPr>
        <p:spPr>
          <a:xfrm>
            <a:off x="457200" y="4403481"/>
            <a:ext cx="3535456" cy="602216"/>
          </a:xfrm>
          <a:prstGeom prst="rect">
            <a:avLst/>
          </a:prstGeom>
          <a:ln>
            <a:solidFill>
              <a:schemeClr val="accent1"/>
            </a:solidFill>
          </a:ln>
        </p:spPr>
        <p:txBody>
          <a:bodyPr wrap="none">
            <a:spAutoFit/>
          </a:bodyPr>
          <a:lstStyle/>
          <a:p>
            <a:pPr>
              <a:lnSpc>
                <a:spcPct val="120000"/>
              </a:lnSpc>
            </a:pPr>
            <a:r>
              <a:rPr lang="en-US" sz="1400" dirty="0">
                <a:latin typeface="Menlo Bold"/>
                <a:cs typeface="Menlo Bold"/>
              </a:rPr>
              <a:t>d.getTokens(</a:t>
            </a:r>
            <a:r>
              <a:rPr lang="en-US" sz="1400" dirty="0">
                <a:solidFill>
                  <a:srgbClr val="0000FF"/>
                </a:solidFill>
                <a:latin typeface="Menlo Bold"/>
                <a:cs typeface="Menlo Bold"/>
              </a:rPr>
              <a:t>"it*"</a:t>
            </a:r>
            <a:r>
              <a:rPr lang="en-US" sz="1400" dirty="0">
                <a:latin typeface="Menlo Bold"/>
                <a:cs typeface="Menlo Bold"/>
              </a:rPr>
              <a:t>); </a:t>
            </a:r>
          </a:p>
          <a:p>
            <a:pPr>
              <a:lnSpc>
                <a:spcPct val="120000"/>
              </a:lnSpc>
            </a:pPr>
            <a:r>
              <a:rPr lang="en-US" altLang="zh-CN" sz="1400" dirty="0">
                <a:latin typeface="Menlo Bold"/>
                <a:cs typeface="Menlo Bold"/>
              </a:rPr>
              <a:t>-&gt;</a:t>
            </a:r>
            <a:r>
              <a:rPr lang="en-US" sz="1400" dirty="0">
                <a:latin typeface="Menlo Bold"/>
                <a:cs typeface="Menlo Bold"/>
              </a:rPr>
              <a:t> [</a:t>
            </a:r>
            <a:r>
              <a:rPr lang="en-US" sz="1400" dirty="0">
                <a:solidFill>
                  <a:srgbClr val="0000FF"/>
                </a:solidFill>
                <a:latin typeface="Menlo Bold"/>
                <a:cs typeface="Menlo Bold"/>
              </a:rPr>
              <a:t>"it</a:t>
            </a:r>
            <a:r>
              <a:rPr lang="en-US" altLang="zh-CN" sz="1400" dirty="0">
                <a:solidFill>
                  <a:srgbClr val="0000FF"/>
                </a:solidFill>
                <a:latin typeface="Menlo Bold"/>
                <a:cs typeface="Menlo Bold"/>
              </a:rPr>
              <a:t>t</a:t>
            </a:r>
            <a:r>
              <a:rPr lang="en-US" sz="1400" dirty="0">
                <a:solidFill>
                  <a:srgbClr val="0000FF"/>
                </a:solidFill>
                <a:latin typeface="Menlo Bold"/>
                <a:cs typeface="Menlo Bold"/>
              </a:rPr>
              <a:t>"</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"i", "i", "it", "i"</a:t>
            </a:r>
            <a:r>
              <a:rPr lang="en-US" sz="1400" dirty="0">
                <a:latin typeface="Menlo Bold"/>
                <a:cs typeface="Menlo Bold"/>
              </a:rPr>
              <a:t>] </a:t>
            </a:r>
          </a:p>
        </p:txBody>
      </p:sp>
      <p:sp>
        <p:nvSpPr>
          <p:cNvPr id="35" name="Rectangle 34"/>
          <p:cNvSpPr/>
          <p:nvPr/>
        </p:nvSpPr>
        <p:spPr>
          <a:xfrm>
            <a:off x="4327824" y="4533504"/>
            <a:ext cx="3449522" cy="307777"/>
          </a:xfrm>
          <a:prstGeom prst="rect">
            <a:avLst/>
          </a:prstGeom>
          <a:solidFill>
            <a:srgbClr val="E6A20E"/>
          </a:solidFill>
        </p:spPr>
        <p:txBody>
          <a:bodyPr wrap="square">
            <a:spAutoFit/>
          </a:bodyPr>
          <a:lstStyle/>
          <a:p>
            <a:r>
              <a:rPr lang="en-US" sz="1400" dirty="0">
                <a:latin typeface="Arial"/>
                <a:cs typeface="Arial"/>
              </a:rPr>
              <a:t>Matches string i followed by 0 or more t’s</a:t>
            </a:r>
          </a:p>
        </p:txBody>
      </p:sp>
      <p:sp>
        <p:nvSpPr>
          <p:cNvPr id="36" name="Rectangle 35"/>
          <p:cNvSpPr/>
          <p:nvPr/>
        </p:nvSpPr>
        <p:spPr>
          <a:xfrm>
            <a:off x="460717" y="3763133"/>
            <a:ext cx="6387432" cy="523220"/>
          </a:xfrm>
          <a:prstGeom prst="rect">
            <a:avLst/>
          </a:prstGeom>
        </p:spPr>
        <p:txBody>
          <a:bodyPr wrap="square">
            <a:spAutoFit/>
          </a:bodyPr>
          <a:lstStyle/>
          <a:p>
            <a:r>
              <a:rPr lang="en-US" sz="1400" dirty="0">
                <a:latin typeface="Arial"/>
                <a:cs typeface="Arial"/>
              </a:rPr>
              <a:t>Assume you have a Document object, d, whose text is</a:t>
            </a:r>
            <a:r>
              <a:rPr lang="zh-CN" altLang="en-US" sz="1400" dirty="0">
                <a:latin typeface="Arial"/>
                <a:cs typeface="Arial"/>
              </a:rPr>
              <a:t> </a:t>
            </a:r>
            <a:r>
              <a:rPr lang="en-US" sz="1400" dirty="0">
                <a:latin typeface="Arial"/>
                <a:cs typeface="Arial"/>
              </a:rPr>
              <a:t>"</a:t>
            </a:r>
            <a:r>
              <a:rPr lang="en-US" sz="1400" dirty="0">
                <a:solidFill>
                  <a:srgbClr val="4F81BD"/>
                </a:solidFill>
                <a:latin typeface="Courier"/>
                <a:cs typeface="Courier"/>
              </a:rPr>
              <a:t>Splitting a string, it's as easy as 1 2 33! Right?</a:t>
            </a:r>
            <a:r>
              <a:rPr lang="en-US" sz="1400" dirty="0">
                <a:latin typeface="Arial"/>
                <a:cs typeface="Arial"/>
              </a:rPr>
              <a:t>"</a:t>
            </a:r>
          </a:p>
        </p:txBody>
      </p:sp>
      <p:sp>
        <p:nvSpPr>
          <p:cNvPr id="37" name="Rounded Rectangle 36"/>
          <p:cNvSpPr/>
          <p:nvPr/>
        </p:nvSpPr>
        <p:spPr>
          <a:xfrm>
            <a:off x="5268526" y="3750471"/>
            <a:ext cx="289399"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8" name="Rounded Rectangle 37"/>
          <p:cNvSpPr/>
          <p:nvPr/>
        </p:nvSpPr>
        <p:spPr>
          <a:xfrm>
            <a:off x="5557925" y="3746017"/>
            <a:ext cx="124857"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9" name="Rounded Rectangle 38"/>
          <p:cNvSpPr/>
          <p:nvPr/>
        </p:nvSpPr>
        <p:spPr>
          <a:xfrm>
            <a:off x="869989" y="3967498"/>
            <a:ext cx="111032"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0" name="Rounded Rectangle 39"/>
          <p:cNvSpPr/>
          <p:nvPr/>
        </p:nvSpPr>
        <p:spPr>
          <a:xfrm>
            <a:off x="1398521" y="3967498"/>
            <a:ext cx="234853"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1" name="Rounded Rectangle 40"/>
          <p:cNvSpPr/>
          <p:nvPr/>
        </p:nvSpPr>
        <p:spPr>
          <a:xfrm>
            <a:off x="4064231" y="3967498"/>
            <a:ext cx="111032"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9" name="Rectangle 48"/>
          <p:cNvSpPr/>
          <p:nvPr/>
        </p:nvSpPr>
        <p:spPr>
          <a:xfrm>
            <a:off x="460717" y="5853963"/>
            <a:ext cx="2454556" cy="602216"/>
          </a:xfrm>
          <a:prstGeom prst="rect">
            <a:avLst/>
          </a:prstGeom>
          <a:ln>
            <a:solidFill>
              <a:schemeClr val="accent1"/>
            </a:solidFill>
          </a:ln>
        </p:spPr>
        <p:txBody>
          <a:bodyPr wrap="none">
            <a:spAutoFit/>
          </a:bodyPr>
          <a:lstStyle/>
          <a:p>
            <a:pPr>
              <a:lnSpc>
                <a:spcPct val="120000"/>
              </a:lnSpc>
            </a:pPr>
            <a:r>
              <a:rPr lang="en-US" sz="1400" dirty="0">
                <a:latin typeface="Menlo Bold"/>
                <a:cs typeface="Menlo Bold"/>
              </a:rPr>
              <a:t>d.getTokens(</a:t>
            </a:r>
            <a:r>
              <a:rPr lang="en-US" sz="1400" dirty="0">
                <a:solidFill>
                  <a:srgbClr val="0000FF"/>
                </a:solidFill>
                <a:latin typeface="Menlo Bold"/>
                <a:cs typeface="Menlo Bold"/>
              </a:rPr>
              <a:t>"it|st"</a:t>
            </a:r>
            <a:r>
              <a:rPr lang="en-US" sz="1400" dirty="0">
                <a:latin typeface="Menlo Bold"/>
                <a:cs typeface="Menlo Bold"/>
              </a:rPr>
              <a:t>); </a:t>
            </a:r>
          </a:p>
          <a:p>
            <a:pPr>
              <a:lnSpc>
                <a:spcPct val="120000"/>
              </a:lnSpc>
            </a:pPr>
            <a:r>
              <a:rPr lang="en-US" altLang="zh-CN" sz="1400" dirty="0">
                <a:latin typeface="Menlo Bold"/>
                <a:cs typeface="Menlo Bold"/>
              </a:rPr>
              <a:t>-&gt;</a:t>
            </a:r>
            <a:r>
              <a:rPr lang="en-US" sz="1400" dirty="0">
                <a:latin typeface="Menlo Bold"/>
                <a:cs typeface="Menlo Bold"/>
              </a:rPr>
              <a:t> [</a:t>
            </a:r>
            <a:r>
              <a:rPr lang="en-US" sz="1400" dirty="0">
                <a:solidFill>
                  <a:srgbClr val="0000FF"/>
                </a:solidFill>
                <a:latin typeface="Menlo Bold"/>
                <a:cs typeface="Menlo Bold"/>
              </a:rPr>
              <a:t>"it"</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"st", "it"</a:t>
            </a:r>
            <a:r>
              <a:rPr lang="en-US" sz="1400" dirty="0">
                <a:latin typeface="Menlo Bold"/>
                <a:cs typeface="Menlo Bold"/>
              </a:rPr>
              <a:t>] </a:t>
            </a:r>
          </a:p>
        </p:txBody>
      </p:sp>
      <p:sp>
        <p:nvSpPr>
          <p:cNvPr id="50" name="Rectangle 49"/>
          <p:cNvSpPr/>
          <p:nvPr/>
        </p:nvSpPr>
        <p:spPr>
          <a:xfrm>
            <a:off x="3602210" y="5967428"/>
            <a:ext cx="1146105" cy="307777"/>
          </a:xfrm>
          <a:prstGeom prst="rect">
            <a:avLst/>
          </a:prstGeom>
          <a:solidFill>
            <a:srgbClr val="E6A20E"/>
          </a:solidFill>
        </p:spPr>
        <p:txBody>
          <a:bodyPr wrap="square">
            <a:spAutoFit/>
          </a:bodyPr>
          <a:lstStyle/>
          <a:p>
            <a:r>
              <a:rPr lang="en-US" sz="1400" dirty="0">
                <a:latin typeface="Arial"/>
                <a:cs typeface="Arial"/>
              </a:rPr>
              <a:t>| means OR </a:t>
            </a:r>
          </a:p>
        </p:txBody>
      </p:sp>
      <p:sp>
        <p:nvSpPr>
          <p:cNvPr id="51" name="Rectangle 50"/>
          <p:cNvSpPr/>
          <p:nvPr/>
        </p:nvSpPr>
        <p:spPr>
          <a:xfrm>
            <a:off x="464234" y="5213615"/>
            <a:ext cx="6387432" cy="523220"/>
          </a:xfrm>
          <a:prstGeom prst="rect">
            <a:avLst/>
          </a:prstGeom>
        </p:spPr>
        <p:txBody>
          <a:bodyPr wrap="square">
            <a:spAutoFit/>
          </a:bodyPr>
          <a:lstStyle/>
          <a:p>
            <a:r>
              <a:rPr lang="en-US" sz="1400" dirty="0">
                <a:latin typeface="Arial"/>
                <a:cs typeface="Arial"/>
              </a:rPr>
              <a:t>Assume you have a Document object, d, whose text is</a:t>
            </a:r>
            <a:r>
              <a:rPr lang="zh-CN" altLang="en-US" sz="1400" dirty="0">
                <a:latin typeface="Arial"/>
                <a:cs typeface="Arial"/>
              </a:rPr>
              <a:t> </a:t>
            </a:r>
            <a:r>
              <a:rPr lang="en-US" sz="1400" dirty="0">
                <a:latin typeface="Arial"/>
                <a:cs typeface="Arial"/>
              </a:rPr>
              <a:t>"</a:t>
            </a:r>
            <a:r>
              <a:rPr lang="en-US" sz="1400" dirty="0">
                <a:solidFill>
                  <a:srgbClr val="4F81BD"/>
                </a:solidFill>
                <a:latin typeface="Courier"/>
                <a:cs typeface="Courier"/>
              </a:rPr>
              <a:t>Splitting a string, it's as easy as 1 2 33! Right?</a:t>
            </a:r>
            <a:r>
              <a:rPr lang="en-US" sz="1400" dirty="0">
                <a:latin typeface="Arial"/>
                <a:cs typeface="Arial"/>
              </a:rPr>
              <a:t>"</a:t>
            </a:r>
          </a:p>
        </p:txBody>
      </p:sp>
      <p:sp>
        <p:nvSpPr>
          <p:cNvPr id="52" name="Rounded Rectangle 51"/>
          <p:cNvSpPr/>
          <p:nvPr/>
        </p:nvSpPr>
        <p:spPr>
          <a:xfrm>
            <a:off x="5272043" y="5200953"/>
            <a:ext cx="211397"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5" name="Rounded Rectangle 54"/>
          <p:cNvSpPr/>
          <p:nvPr/>
        </p:nvSpPr>
        <p:spPr>
          <a:xfrm>
            <a:off x="1402038" y="5417980"/>
            <a:ext cx="234853"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7" name="Rounded Rectangle 56"/>
          <p:cNvSpPr/>
          <p:nvPr/>
        </p:nvSpPr>
        <p:spPr>
          <a:xfrm>
            <a:off x="542773" y="5417980"/>
            <a:ext cx="234853"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 name="Slide Number Placeholder 5">
            <a:extLst>
              <a:ext uri="{FF2B5EF4-FFF2-40B4-BE49-F238E27FC236}">
                <a16:creationId xmlns:a16="http://schemas.microsoft.com/office/drawing/2014/main" id="{65E27D76-0A66-439F-5039-E896609158E1}"/>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19</a:t>
            </a:fld>
            <a:endParaRPr lang="en-US"/>
          </a:p>
        </p:txBody>
      </p:sp>
      <p:sp>
        <p:nvSpPr>
          <p:cNvPr id="7" name="Rectangle 6">
            <a:extLst>
              <a:ext uri="{FF2B5EF4-FFF2-40B4-BE49-F238E27FC236}">
                <a16:creationId xmlns:a16="http://schemas.microsoft.com/office/drawing/2014/main" id="{F3C9E022-0A48-4301-3A29-351474FB3044}"/>
              </a:ext>
            </a:extLst>
          </p:cNvPr>
          <p:cNvSpPr/>
          <p:nvPr/>
        </p:nvSpPr>
        <p:spPr>
          <a:xfrm>
            <a:off x="6726375" y="5809848"/>
            <a:ext cx="1882141" cy="369332"/>
          </a:xfrm>
          <a:prstGeom prst="rect">
            <a:avLst/>
          </a:prstGeom>
          <a:solidFill>
            <a:srgbClr val="008000"/>
          </a:solidFill>
        </p:spPr>
        <p:txBody>
          <a:bodyPr wrap="square">
            <a:spAutoFit/>
          </a:bodyPr>
          <a:lstStyle/>
          <a:p>
            <a:pPr algn="ctr"/>
            <a:r>
              <a:rPr lang="en-US" dirty="0">
                <a:solidFill>
                  <a:schemeClr val="bg1"/>
                </a:solidFill>
                <a:latin typeface="Arial"/>
                <a:cs typeface="Arial"/>
              </a:rPr>
              <a:t>Alternation </a:t>
            </a:r>
          </a:p>
        </p:txBody>
      </p:sp>
    </p:spTree>
    <p:extLst>
      <p:ext uri="{BB962C8B-B14F-4D97-AF65-F5344CB8AC3E}">
        <p14:creationId xmlns:p14="http://schemas.microsoft.com/office/powerpoint/2010/main" val="294411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dissolve">
                                      <p:cBhvr>
                                        <p:cTn id="12" dur="500"/>
                                        <p:tgtEl>
                                          <p:spTgt spid="36"/>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dissolve">
                                      <p:cBhvr>
                                        <p:cTn id="15" dur="500"/>
                                        <p:tgtEl>
                                          <p:spTgt spid="33"/>
                                        </p:tgtEl>
                                      </p:cBhvr>
                                    </p:animEffect>
                                  </p:childTnLst>
                                </p:cTn>
                              </p:par>
                              <p:par>
                                <p:cTn id="16" presetID="9" presetClass="entr" presetSubtype="0" fill="hold" nodeType="withEffect">
                                  <p:stCondLst>
                                    <p:cond delay="0"/>
                                  </p:stCondLst>
                                  <p:childTnLst>
                                    <p:set>
                                      <p:cBhvr>
                                        <p:cTn id="17" dur="1" fill="hold">
                                          <p:stCondLst>
                                            <p:cond delay="0"/>
                                          </p:stCondLst>
                                        </p:cTn>
                                        <p:tgtEl>
                                          <p:spTgt spid="33">
                                            <p:txEl>
                                              <p:pRg st="0" end="0"/>
                                            </p:txEl>
                                          </p:spTgt>
                                        </p:tgtEl>
                                        <p:attrNameLst>
                                          <p:attrName>style.visibility</p:attrName>
                                        </p:attrNameLst>
                                      </p:cBhvr>
                                      <p:to>
                                        <p:strVal val="visible"/>
                                      </p:to>
                                    </p:set>
                                    <p:animEffect transition="in" filter="dissolve">
                                      <p:cBhvr>
                                        <p:cTn id="18" dur="500"/>
                                        <p:tgtEl>
                                          <p:spTgt spid="3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dissolve">
                                      <p:cBhvr>
                                        <p:cTn id="23" dur="500"/>
                                        <p:tgtEl>
                                          <p:spTgt spid="35"/>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dissolve">
                                      <p:cBhvr>
                                        <p:cTn id="28" dur="500"/>
                                        <p:tgtEl>
                                          <p:spTgt spid="37"/>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dissolve">
                                      <p:cBhvr>
                                        <p:cTn id="31" dur="500"/>
                                        <p:tgtEl>
                                          <p:spTgt spid="3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dissolve">
                                      <p:cBhvr>
                                        <p:cTn id="34" dur="500"/>
                                        <p:tgtEl>
                                          <p:spTgt spid="3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dissolve">
                                      <p:cBhvr>
                                        <p:cTn id="37" dur="500"/>
                                        <p:tgtEl>
                                          <p:spTgt spid="4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dissolve">
                                      <p:cBhvr>
                                        <p:cTn id="40" dur="500"/>
                                        <p:tgtEl>
                                          <p:spTgt spid="41"/>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33">
                                            <p:txEl>
                                              <p:pRg st="1" end="1"/>
                                            </p:txEl>
                                          </p:spTgt>
                                        </p:tgtEl>
                                        <p:attrNameLst>
                                          <p:attrName>style.visibility</p:attrName>
                                        </p:attrNameLst>
                                      </p:cBhvr>
                                      <p:to>
                                        <p:strVal val="visible"/>
                                      </p:to>
                                    </p:set>
                                    <p:animEffect transition="in" filter="dissolve">
                                      <p:cBhvr>
                                        <p:cTn id="45" dur="500"/>
                                        <p:tgtEl>
                                          <p:spTgt spid="33">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dissolve">
                                      <p:cBhvr>
                                        <p:cTn id="50" dur="500"/>
                                        <p:tgtEl>
                                          <p:spTgt spid="28"/>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51"/>
                                        </p:tgtEl>
                                        <p:attrNameLst>
                                          <p:attrName>style.visibility</p:attrName>
                                        </p:attrNameLst>
                                      </p:cBhvr>
                                      <p:to>
                                        <p:strVal val="visible"/>
                                      </p:to>
                                    </p:set>
                                    <p:animEffect transition="in" filter="dissolve">
                                      <p:cBhvr>
                                        <p:cTn id="53" dur="500"/>
                                        <p:tgtEl>
                                          <p:spTgt spid="51"/>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49"/>
                                        </p:tgtEl>
                                        <p:attrNameLst>
                                          <p:attrName>style.visibility</p:attrName>
                                        </p:attrNameLst>
                                      </p:cBhvr>
                                      <p:to>
                                        <p:strVal val="visible"/>
                                      </p:to>
                                    </p:set>
                                    <p:animEffect transition="in" filter="dissolve">
                                      <p:cBhvr>
                                        <p:cTn id="56" dur="500"/>
                                        <p:tgtEl>
                                          <p:spTgt spid="49"/>
                                        </p:tgtEl>
                                      </p:cBhvr>
                                    </p:animEffect>
                                  </p:childTnLst>
                                </p:cTn>
                              </p:par>
                              <p:par>
                                <p:cTn id="57" presetID="9" presetClass="entr" presetSubtype="0" fill="hold" nodeType="withEffect">
                                  <p:stCondLst>
                                    <p:cond delay="0"/>
                                  </p:stCondLst>
                                  <p:childTnLst>
                                    <p:set>
                                      <p:cBhvr>
                                        <p:cTn id="58" dur="1" fill="hold">
                                          <p:stCondLst>
                                            <p:cond delay="0"/>
                                          </p:stCondLst>
                                        </p:cTn>
                                        <p:tgtEl>
                                          <p:spTgt spid="49">
                                            <p:txEl>
                                              <p:pRg st="0" end="0"/>
                                            </p:txEl>
                                          </p:spTgt>
                                        </p:tgtEl>
                                        <p:attrNameLst>
                                          <p:attrName>style.visibility</p:attrName>
                                        </p:attrNameLst>
                                      </p:cBhvr>
                                      <p:to>
                                        <p:strVal val="visible"/>
                                      </p:to>
                                    </p:set>
                                    <p:animEffect transition="in" filter="dissolve">
                                      <p:cBhvr>
                                        <p:cTn id="59" dur="500"/>
                                        <p:tgtEl>
                                          <p:spTgt spid="49">
                                            <p:txEl>
                                              <p:pRg st="0" end="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dissolve">
                                      <p:cBhvr>
                                        <p:cTn id="64" dur="500"/>
                                        <p:tgtEl>
                                          <p:spTgt spid="50"/>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52"/>
                                        </p:tgtEl>
                                        <p:attrNameLst>
                                          <p:attrName>style.visibility</p:attrName>
                                        </p:attrNameLst>
                                      </p:cBhvr>
                                      <p:to>
                                        <p:strVal val="visible"/>
                                      </p:to>
                                    </p:set>
                                    <p:animEffect transition="in" filter="dissolve">
                                      <p:cBhvr>
                                        <p:cTn id="69" dur="500"/>
                                        <p:tgtEl>
                                          <p:spTgt spid="52"/>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55"/>
                                        </p:tgtEl>
                                        <p:attrNameLst>
                                          <p:attrName>style.visibility</p:attrName>
                                        </p:attrNameLst>
                                      </p:cBhvr>
                                      <p:to>
                                        <p:strVal val="visible"/>
                                      </p:to>
                                    </p:set>
                                    <p:animEffect transition="in" filter="dissolve">
                                      <p:cBhvr>
                                        <p:cTn id="72" dur="500"/>
                                        <p:tgtEl>
                                          <p:spTgt spid="55"/>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57"/>
                                        </p:tgtEl>
                                        <p:attrNameLst>
                                          <p:attrName>style.visibility</p:attrName>
                                        </p:attrNameLst>
                                      </p:cBhvr>
                                      <p:to>
                                        <p:strVal val="visible"/>
                                      </p:to>
                                    </p:set>
                                    <p:animEffect transition="in" filter="dissolve">
                                      <p:cBhvr>
                                        <p:cTn id="75" dur="500"/>
                                        <p:tgtEl>
                                          <p:spTgt spid="57"/>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nodeType="clickEffect">
                                  <p:stCondLst>
                                    <p:cond delay="0"/>
                                  </p:stCondLst>
                                  <p:childTnLst>
                                    <p:set>
                                      <p:cBhvr>
                                        <p:cTn id="79" dur="1" fill="hold">
                                          <p:stCondLst>
                                            <p:cond delay="0"/>
                                          </p:stCondLst>
                                        </p:cTn>
                                        <p:tgtEl>
                                          <p:spTgt spid="49">
                                            <p:txEl>
                                              <p:pRg st="1" end="1"/>
                                            </p:txEl>
                                          </p:spTgt>
                                        </p:tgtEl>
                                        <p:attrNameLst>
                                          <p:attrName>style.visibility</p:attrName>
                                        </p:attrNameLst>
                                      </p:cBhvr>
                                      <p:to>
                                        <p:strVal val="visible"/>
                                      </p:to>
                                    </p:set>
                                    <p:animEffect transition="in" filter="dissolve">
                                      <p:cBhvr>
                                        <p:cTn id="80" dur="500"/>
                                        <p:tgtEl>
                                          <p:spTgt spid="49">
                                            <p:txEl>
                                              <p:pRg st="1" end="1"/>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7"/>
                                        </p:tgtEl>
                                        <p:attrNameLst>
                                          <p:attrName>style.visibility</p:attrName>
                                        </p:attrNameLst>
                                      </p:cBhvr>
                                      <p:to>
                                        <p:strVal val="visible"/>
                                      </p:to>
                                    </p:set>
                                    <p:animEffect transition="in" filter="dissolve">
                                      <p:cBhvr>
                                        <p:cTn id="8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5" grpId="0" animBg="1"/>
      <p:bldP spid="36" grpId="0"/>
      <p:bldP spid="37" grpId="0" animBg="1"/>
      <p:bldP spid="38" grpId="0" animBg="1"/>
      <p:bldP spid="39" grpId="0" animBg="1"/>
      <p:bldP spid="40" grpId="0" animBg="1"/>
      <p:bldP spid="41" grpId="0" animBg="1"/>
      <p:bldP spid="49" grpId="0" animBg="1"/>
      <p:bldP spid="50" grpId="0" animBg="1"/>
      <p:bldP spid="51" grpId="0"/>
      <p:bldP spid="52" grpId="0" animBg="1"/>
      <p:bldP spid="55" grpId="0" animBg="1"/>
      <p:bldP spid="57"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a:t>
            </a:r>
            <a:r>
              <a:rPr lang="zh-CN" altLang="en-US" dirty="0"/>
              <a:t> </a:t>
            </a:r>
            <a:r>
              <a:rPr lang="en-US" altLang="zh-CN" dirty="0"/>
              <a:t>Goals</a:t>
            </a:r>
            <a:endParaRPr lang="en-US" dirty="0"/>
          </a:p>
        </p:txBody>
      </p:sp>
      <p:sp>
        <p:nvSpPr>
          <p:cNvPr id="4" name="Content Placeholder 3"/>
          <p:cNvSpPr>
            <a:spLocks noGrp="1"/>
          </p:cNvSpPr>
          <p:nvPr>
            <p:ph idx="1"/>
          </p:nvPr>
        </p:nvSpPr>
        <p:spPr/>
        <p:txBody>
          <a:bodyPr>
            <a:normAutofit/>
          </a:bodyPr>
          <a:lstStyle/>
          <a:p>
            <a:r>
              <a:rPr lang="en-US" dirty="0"/>
              <a:t>Describe how Strings are represented in Java Platform</a:t>
            </a:r>
          </a:p>
          <a:p>
            <a:r>
              <a:rPr lang="en-US" dirty="0"/>
              <a:t>Perform basic operations with Strings in Java </a:t>
            </a:r>
          </a:p>
          <a:p>
            <a:r>
              <a:rPr lang="en-US" dirty="0"/>
              <a:t>Work with the String’s built-in methods to manipulate Strings</a:t>
            </a:r>
          </a:p>
          <a:p>
            <a:r>
              <a:rPr lang="en-US" dirty="0"/>
              <a:t>Write regular expressions to match patterns and split strings</a:t>
            </a:r>
          </a:p>
        </p:txBody>
      </p:sp>
      <p:sp>
        <p:nvSpPr>
          <p:cNvPr id="3" name="Slide Number Placeholder 3">
            <a:extLst>
              <a:ext uri="{FF2B5EF4-FFF2-40B4-BE49-F238E27FC236}">
                <a16:creationId xmlns:a16="http://schemas.microsoft.com/office/drawing/2014/main" id="{B2218DD3-71FA-904C-0EA8-37EF0AC23CB5}"/>
              </a:ext>
            </a:extLst>
          </p:cNvPr>
          <p:cNvSpPr>
            <a:spLocks noGrp="1"/>
          </p:cNvSpPr>
          <p:nvPr>
            <p:ph type="sldNum" sz="quarter" idx="12"/>
          </p:nvPr>
        </p:nvSpPr>
        <p:spPr>
          <a:xfrm>
            <a:off x="8686800" y="6514522"/>
            <a:ext cx="457200" cy="365125"/>
          </a:xfrm>
        </p:spPr>
        <p:txBody>
          <a:bodyPr/>
          <a:lstStyle/>
          <a:p>
            <a:fld id="{325BE2B7-23DB-644D-89A2-CA3C2E8FEF83}" type="slidenum">
              <a:rPr lang="en-US" smtClean="0"/>
              <a:t>2</a:t>
            </a:fld>
            <a:endParaRPr lang="en-US"/>
          </a:p>
        </p:txBody>
      </p:sp>
    </p:spTree>
    <p:extLst>
      <p:ext uri="{BB962C8B-B14F-4D97-AF65-F5344CB8AC3E}">
        <p14:creationId xmlns:p14="http://schemas.microsoft.com/office/powerpoint/2010/main" val="1366044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Create More Complicated Regex (Contd.)</a:t>
            </a:r>
          </a:p>
        </p:txBody>
      </p:sp>
      <p:sp>
        <p:nvSpPr>
          <p:cNvPr id="4" name="Rectangle 3"/>
          <p:cNvSpPr/>
          <p:nvPr/>
        </p:nvSpPr>
        <p:spPr>
          <a:xfrm>
            <a:off x="491992" y="1214473"/>
            <a:ext cx="5828632" cy="972574"/>
          </a:xfrm>
          <a:prstGeom prst="rect">
            <a:avLst/>
          </a:prstGeom>
          <a:solidFill>
            <a:schemeClr val="bg1">
              <a:lumMod val="95000"/>
            </a:schemeClr>
          </a:solidFill>
          <a:ln>
            <a:solidFill>
              <a:srgbClr val="4F81BD"/>
            </a:solidFill>
          </a:ln>
        </p:spPr>
        <p:txBody>
          <a:bodyPr wrap="square">
            <a:spAutoFit/>
          </a:bodyPr>
          <a:lstStyle/>
          <a:p>
            <a:pPr>
              <a:lnSpc>
                <a:spcPct val="120000"/>
              </a:lnSpc>
            </a:pPr>
            <a:r>
              <a:rPr lang="en-US" sz="1200" b="1" dirty="0">
                <a:solidFill>
                  <a:srgbClr val="7F0055"/>
                </a:solidFill>
                <a:latin typeface="Menlo"/>
              </a:rPr>
              <a:t>public</a:t>
            </a:r>
            <a:r>
              <a:rPr lang="en-US" sz="1200" b="1" dirty="0">
                <a:solidFill>
                  <a:srgbClr val="000000"/>
                </a:solidFill>
                <a:latin typeface="Menlo"/>
              </a:rPr>
              <a:t> </a:t>
            </a:r>
            <a:r>
              <a:rPr lang="en-US" sz="1200" b="1" dirty="0">
                <a:solidFill>
                  <a:srgbClr val="7F0055"/>
                </a:solidFill>
                <a:latin typeface="Menlo"/>
              </a:rPr>
              <a:t>class</a:t>
            </a:r>
            <a:r>
              <a:rPr lang="en-US" sz="1200" b="1" dirty="0">
                <a:solidFill>
                  <a:srgbClr val="000000"/>
                </a:solidFill>
                <a:latin typeface="Menlo"/>
              </a:rPr>
              <a:t> </a:t>
            </a:r>
            <a:r>
              <a:rPr lang="en-US" sz="1200" dirty="0">
                <a:solidFill>
                  <a:srgbClr val="000000"/>
                </a:solidFill>
                <a:latin typeface="Menlo"/>
              </a:rPr>
              <a:t>Document {</a:t>
            </a:r>
            <a:endParaRPr lang="en-US" sz="1200" dirty="0">
              <a:solidFill>
                <a:srgbClr val="3F7F5F"/>
              </a:solidFill>
              <a:latin typeface="Menlo"/>
            </a:endParaRPr>
          </a:p>
          <a:p>
            <a:pPr>
              <a:lnSpc>
                <a:spcPct val="120000"/>
              </a:lnSpc>
            </a:pPr>
            <a:r>
              <a:rPr lang="en-US" sz="1200" b="1" dirty="0">
                <a:solidFill>
                  <a:srgbClr val="3F7F5F"/>
                </a:solidFill>
                <a:latin typeface="Menlo"/>
              </a:rPr>
              <a:t>	</a:t>
            </a:r>
            <a:r>
              <a:rPr lang="en-US" sz="1200" b="1" dirty="0">
                <a:solidFill>
                  <a:srgbClr val="7F0055"/>
                </a:solidFill>
                <a:latin typeface="Menlo"/>
              </a:rPr>
              <a:t>private</a:t>
            </a:r>
            <a:r>
              <a:rPr lang="en-US" sz="1200" dirty="0">
                <a:solidFill>
                  <a:srgbClr val="000000"/>
                </a:solidFill>
                <a:latin typeface="Menlo"/>
              </a:rPr>
              <a:t> String </a:t>
            </a:r>
            <a:r>
              <a:rPr lang="en-US" sz="1200" dirty="0">
                <a:solidFill>
                  <a:srgbClr val="0000C0"/>
                </a:solidFill>
                <a:latin typeface="Menlo"/>
              </a:rPr>
              <a:t>text</a:t>
            </a:r>
            <a:r>
              <a:rPr lang="en-US" sz="1200" dirty="0">
                <a:solidFill>
                  <a:srgbClr val="000000"/>
                </a:solidFill>
                <a:latin typeface="Menlo"/>
              </a:rPr>
              <a:t>;</a:t>
            </a:r>
            <a:r>
              <a:rPr lang="zh-CN" altLang="en-US" sz="1200" dirty="0">
                <a:solidFill>
                  <a:srgbClr val="000000"/>
                </a:solidFill>
                <a:latin typeface="Menlo"/>
              </a:rPr>
              <a:t> </a:t>
            </a:r>
            <a:r>
              <a:rPr lang="en-US" sz="1200" dirty="0">
                <a:solidFill>
                  <a:srgbClr val="3F7F5F"/>
                </a:solidFill>
                <a:latin typeface="Menlo"/>
              </a:rPr>
              <a:t>// The text of the whole document</a:t>
            </a:r>
            <a:endParaRPr lang="en-US" sz="1200" dirty="0">
              <a:solidFill>
                <a:srgbClr val="000000"/>
              </a:solidFill>
              <a:latin typeface="Menlo"/>
            </a:endParaRPr>
          </a:p>
          <a:p>
            <a:pPr>
              <a:lnSpc>
                <a:spcPct val="120000"/>
              </a:lnSpc>
            </a:pPr>
            <a:r>
              <a:rPr lang="en-US" sz="1200" b="1" dirty="0">
                <a:solidFill>
                  <a:srgbClr val="000000"/>
                </a:solidFill>
                <a:latin typeface="Menlo"/>
              </a:rPr>
              <a:t>	</a:t>
            </a:r>
            <a:r>
              <a:rPr lang="en-US" sz="1200" b="1" dirty="0">
                <a:solidFill>
                  <a:srgbClr val="7F0055"/>
                </a:solidFill>
                <a:latin typeface="Menlo"/>
              </a:rPr>
              <a:t>protected</a:t>
            </a:r>
            <a:r>
              <a:rPr lang="en-US" sz="1200" dirty="0">
                <a:solidFill>
                  <a:srgbClr val="000000"/>
                </a:solidFill>
                <a:latin typeface="Menlo"/>
              </a:rPr>
              <a:t> List&lt;String&gt; getTokens(String </a:t>
            </a:r>
            <a:r>
              <a:rPr lang="en-US" sz="1200" dirty="0">
                <a:solidFill>
                  <a:srgbClr val="7F0055"/>
                </a:solidFill>
                <a:latin typeface="Menlo"/>
              </a:rPr>
              <a:t>pattern</a:t>
            </a:r>
            <a:r>
              <a:rPr lang="en-US" sz="1200" dirty="0">
                <a:solidFill>
                  <a:srgbClr val="000000"/>
                </a:solidFill>
                <a:latin typeface="Menlo"/>
              </a:rPr>
              <a:t>)</a:t>
            </a:r>
          </a:p>
          <a:p>
            <a:pPr>
              <a:lnSpc>
                <a:spcPct val="120000"/>
              </a:lnSpc>
            </a:pPr>
            <a:r>
              <a:rPr lang="en-US" altLang="zh-CN" sz="1200" dirty="0">
                <a:solidFill>
                  <a:srgbClr val="000000"/>
                </a:solidFill>
                <a:latin typeface="Menlo"/>
              </a:rPr>
              <a:t>}</a:t>
            </a:r>
            <a:endParaRPr lang="en-US" sz="1200" dirty="0">
              <a:solidFill>
                <a:srgbClr val="000000"/>
              </a:solidFill>
              <a:latin typeface="Menlo"/>
            </a:endParaRPr>
          </a:p>
        </p:txBody>
      </p:sp>
      <p:sp>
        <p:nvSpPr>
          <p:cNvPr id="24" name="Rectangle 23"/>
          <p:cNvSpPr/>
          <p:nvPr/>
        </p:nvSpPr>
        <p:spPr>
          <a:xfrm>
            <a:off x="7078076" y="2905365"/>
            <a:ext cx="1530440" cy="646331"/>
          </a:xfrm>
          <a:prstGeom prst="rect">
            <a:avLst/>
          </a:prstGeom>
          <a:solidFill>
            <a:srgbClr val="008000"/>
          </a:solidFill>
        </p:spPr>
        <p:txBody>
          <a:bodyPr wrap="square">
            <a:spAutoFit/>
          </a:bodyPr>
          <a:lstStyle/>
          <a:p>
            <a:pPr algn="ctr"/>
            <a:r>
              <a:rPr lang="en-US" dirty="0">
                <a:solidFill>
                  <a:schemeClr val="bg1"/>
                </a:solidFill>
                <a:latin typeface="Arial"/>
                <a:cs typeface="Arial"/>
              </a:rPr>
              <a:t>Character classes </a:t>
            </a:r>
          </a:p>
        </p:txBody>
      </p:sp>
      <p:sp>
        <p:nvSpPr>
          <p:cNvPr id="25" name="Rectangle 24"/>
          <p:cNvSpPr/>
          <p:nvPr/>
        </p:nvSpPr>
        <p:spPr>
          <a:xfrm>
            <a:off x="460717" y="2203272"/>
            <a:ext cx="6387432" cy="523220"/>
          </a:xfrm>
          <a:prstGeom prst="rect">
            <a:avLst/>
          </a:prstGeom>
        </p:spPr>
        <p:txBody>
          <a:bodyPr wrap="square">
            <a:spAutoFit/>
          </a:bodyPr>
          <a:lstStyle/>
          <a:p>
            <a:r>
              <a:rPr lang="en-US" sz="1400" dirty="0">
                <a:latin typeface="Arial"/>
                <a:cs typeface="Arial"/>
              </a:rPr>
              <a:t>Assume you have a Document object, d, whose text is</a:t>
            </a:r>
            <a:r>
              <a:rPr lang="zh-CN" altLang="en-US" sz="1400" dirty="0">
                <a:latin typeface="Arial"/>
                <a:cs typeface="Arial"/>
              </a:rPr>
              <a:t> </a:t>
            </a:r>
            <a:r>
              <a:rPr lang="en-US" sz="1400" dirty="0">
                <a:latin typeface="Arial"/>
                <a:cs typeface="Arial"/>
              </a:rPr>
              <a:t>"</a:t>
            </a:r>
            <a:r>
              <a:rPr lang="en-US" sz="1400" dirty="0">
                <a:solidFill>
                  <a:srgbClr val="4F81BD"/>
                </a:solidFill>
                <a:latin typeface="Courier"/>
                <a:cs typeface="Courier"/>
              </a:rPr>
              <a:t>Splitting a string, it's as easy as 1 2 33! Right?</a:t>
            </a:r>
            <a:r>
              <a:rPr lang="en-US" sz="1400" dirty="0">
                <a:latin typeface="Arial"/>
                <a:cs typeface="Arial"/>
              </a:rPr>
              <a:t>"</a:t>
            </a:r>
          </a:p>
        </p:txBody>
      </p:sp>
      <p:sp>
        <p:nvSpPr>
          <p:cNvPr id="26" name="Rectangle 25"/>
          <p:cNvSpPr/>
          <p:nvPr/>
        </p:nvSpPr>
        <p:spPr>
          <a:xfrm>
            <a:off x="492411" y="2805644"/>
            <a:ext cx="2778826" cy="602216"/>
          </a:xfrm>
          <a:prstGeom prst="rect">
            <a:avLst/>
          </a:prstGeom>
          <a:ln>
            <a:solidFill>
              <a:schemeClr val="accent1"/>
            </a:solidFill>
          </a:ln>
        </p:spPr>
        <p:txBody>
          <a:bodyPr wrap="none">
            <a:spAutoFit/>
          </a:bodyPr>
          <a:lstStyle/>
          <a:p>
            <a:pPr>
              <a:lnSpc>
                <a:spcPct val="120000"/>
              </a:lnSpc>
            </a:pPr>
            <a:r>
              <a:rPr lang="en-US" sz="1400" dirty="0">
                <a:latin typeface="Menlo Bold"/>
                <a:cs typeface="Menlo Bold"/>
              </a:rPr>
              <a:t>d.getTokens(</a:t>
            </a:r>
            <a:r>
              <a:rPr lang="en-US" sz="1400" dirty="0">
                <a:solidFill>
                  <a:srgbClr val="0000FF"/>
                </a:solidFill>
                <a:latin typeface="Menlo Bold"/>
                <a:cs typeface="Menlo Bold"/>
              </a:rPr>
              <a:t>"[123]"</a:t>
            </a:r>
            <a:r>
              <a:rPr lang="en-US" sz="1400" dirty="0">
                <a:latin typeface="Menlo Bold"/>
                <a:cs typeface="Menlo Bold"/>
              </a:rPr>
              <a:t>); </a:t>
            </a:r>
          </a:p>
          <a:p>
            <a:pPr>
              <a:lnSpc>
                <a:spcPct val="120000"/>
              </a:lnSpc>
            </a:pPr>
            <a:r>
              <a:rPr lang="en-US" altLang="zh-CN" sz="1400" dirty="0">
                <a:latin typeface="Menlo Bold"/>
                <a:cs typeface="Menlo Bold"/>
              </a:rPr>
              <a:t>-&gt;</a:t>
            </a:r>
            <a:r>
              <a:rPr lang="en-US" sz="1400" dirty="0">
                <a:latin typeface="Menlo Bold"/>
                <a:cs typeface="Menlo Bold"/>
              </a:rPr>
              <a:t> [</a:t>
            </a:r>
            <a:r>
              <a:rPr lang="en-US" sz="1400" dirty="0">
                <a:solidFill>
                  <a:srgbClr val="0000FF"/>
                </a:solidFill>
                <a:latin typeface="Menlo Bold"/>
                <a:cs typeface="Menlo Bold"/>
              </a:rPr>
              <a:t>"1"</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"2"</a:t>
            </a:r>
            <a:r>
              <a:rPr lang="en-US" altLang="zh-CN" sz="1400" dirty="0">
                <a:solidFill>
                  <a:srgbClr val="0000FF"/>
                </a:solidFill>
                <a:latin typeface="Menlo Bold"/>
                <a:cs typeface="Menlo Bold"/>
              </a:rPr>
              <a:t> ,</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"3"</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"3"</a:t>
            </a:r>
            <a:r>
              <a:rPr lang="en-US" sz="1400" dirty="0">
                <a:latin typeface="Menlo Bold"/>
                <a:cs typeface="Menlo Bold"/>
              </a:rPr>
              <a:t>] </a:t>
            </a:r>
          </a:p>
        </p:txBody>
      </p:sp>
      <p:cxnSp>
        <p:nvCxnSpPr>
          <p:cNvPr id="28" name="Straight Connector 27"/>
          <p:cNvCxnSpPr/>
          <p:nvPr/>
        </p:nvCxnSpPr>
        <p:spPr>
          <a:xfrm>
            <a:off x="457200" y="5455552"/>
            <a:ext cx="8229600" cy="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29" name="Rounded Rectangle 28"/>
          <p:cNvSpPr/>
          <p:nvPr/>
        </p:nvSpPr>
        <p:spPr>
          <a:xfrm>
            <a:off x="3091430" y="2405650"/>
            <a:ext cx="158658"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2" name="Rectangle 31"/>
          <p:cNvSpPr/>
          <p:nvPr/>
        </p:nvSpPr>
        <p:spPr>
          <a:xfrm>
            <a:off x="3402143" y="2967951"/>
            <a:ext cx="3091373" cy="307777"/>
          </a:xfrm>
          <a:prstGeom prst="rect">
            <a:avLst/>
          </a:prstGeom>
          <a:solidFill>
            <a:srgbClr val="E6A20E"/>
          </a:solidFill>
        </p:spPr>
        <p:txBody>
          <a:bodyPr wrap="square">
            <a:spAutoFit/>
          </a:bodyPr>
          <a:lstStyle/>
          <a:p>
            <a:r>
              <a:rPr lang="en-US" sz="1400" dirty="0">
                <a:latin typeface="Arial"/>
                <a:cs typeface="Arial"/>
              </a:rPr>
              <a:t>[ ] mean match "anything in the set" </a:t>
            </a:r>
          </a:p>
        </p:txBody>
      </p:sp>
      <p:sp>
        <p:nvSpPr>
          <p:cNvPr id="33" name="Rectangle 32"/>
          <p:cNvSpPr/>
          <p:nvPr/>
        </p:nvSpPr>
        <p:spPr>
          <a:xfrm>
            <a:off x="492411" y="3472700"/>
            <a:ext cx="2778826" cy="602216"/>
          </a:xfrm>
          <a:prstGeom prst="rect">
            <a:avLst/>
          </a:prstGeom>
          <a:ln>
            <a:solidFill>
              <a:schemeClr val="accent1"/>
            </a:solidFill>
          </a:ln>
        </p:spPr>
        <p:txBody>
          <a:bodyPr wrap="none">
            <a:spAutoFit/>
          </a:bodyPr>
          <a:lstStyle/>
          <a:p>
            <a:pPr>
              <a:lnSpc>
                <a:spcPct val="120000"/>
              </a:lnSpc>
            </a:pPr>
            <a:r>
              <a:rPr lang="en-US" sz="1400" dirty="0">
                <a:latin typeface="Menlo Bold"/>
                <a:cs typeface="Menlo Bold"/>
              </a:rPr>
              <a:t>d.getTokens(</a:t>
            </a:r>
            <a:r>
              <a:rPr lang="en-US" sz="1400" dirty="0">
                <a:solidFill>
                  <a:srgbClr val="0000FF"/>
                </a:solidFill>
                <a:latin typeface="Menlo Bold"/>
                <a:cs typeface="Menlo Bold"/>
              </a:rPr>
              <a:t>"[1-3]"</a:t>
            </a:r>
            <a:r>
              <a:rPr lang="en-US" sz="1400" dirty="0">
                <a:latin typeface="Menlo Bold"/>
                <a:cs typeface="Menlo Bold"/>
              </a:rPr>
              <a:t>); </a:t>
            </a:r>
          </a:p>
          <a:p>
            <a:pPr>
              <a:lnSpc>
                <a:spcPct val="120000"/>
              </a:lnSpc>
            </a:pPr>
            <a:r>
              <a:rPr lang="en-US" altLang="zh-CN" sz="1400" dirty="0">
                <a:latin typeface="Menlo Bold"/>
                <a:cs typeface="Menlo Bold"/>
              </a:rPr>
              <a:t>-&gt;</a:t>
            </a:r>
            <a:r>
              <a:rPr lang="en-US" sz="1400" dirty="0">
                <a:latin typeface="Menlo Bold"/>
                <a:cs typeface="Menlo Bold"/>
              </a:rPr>
              <a:t> [</a:t>
            </a:r>
            <a:r>
              <a:rPr lang="en-US" sz="1400" dirty="0">
                <a:solidFill>
                  <a:srgbClr val="0000FF"/>
                </a:solidFill>
                <a:latin typeface="Menlo Bold"/>
                <a:cs typeface="Menlo Bold"/>
              </a:rPr>
              <a:t>"1"</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"2"</a:t>
            </a:r>
            <a:r>
              <a:rPr lang="en-US" altLang="zh-CN" sz="1400" dirty="0">
                <a:solidFill>
                  <a:srgbClr val="0000FF"/>
                </a:solidFill>
                <a:latin typeface="Menlo Bold"/>
                <a:cs typeface="Menlo Bold"/>
              </a:rPr>
              <a:t> ,</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"3"</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"3"</a:t>
            </a:r>
            <a:r>
              <a:rPr lang="en-US" sz="1400" dirty="0">
                <a:latin typeface="Menlo Bold"/>
                <a:cs typeface="Menlo Bold"/>
              </a:rPr>
              <a:t>] </a:t>
            </a:r>
          </a:p>
        </p:txBody>
      </p:sp>
      <p:sp>
        <p:nvSpPr>
          <p:cNvPr id="35" name="Rectangle 34"/>
          <p:cNvSpPr/>
          <p:nvPr/>
        </p:nvSpPr>
        <p:spPr>
          <a:xfrm>
            <a:off x="3402144" y="3551696"/>
            <a:ext cx="3192284" cy="523220"/>
          </a:xfrm>
          <a:prstGeom prst="rect">
            <a:avLst/>
          </a:prstGeom>
          <a:solidFill>
            <a:srgbClr val="E6A20E"/>
          </a:solidFill>
        </p:spPr>
        <p:txBody>
          <a:bodyPr wrap="square">
            <a:spAutoFit/>
          </a:bodyPr>
          <a:lstStyle/>
          <a:p>
            <a:r>
              <a:rPr lang="en-US" sz="1400" dirty="0">
                <a:latin typeface="Arial"/>
                <a:cs typeface="Arial"/>
              </a:rPr>
              <a:t>- indicates a range</a:t>
            </a:r>
            <a:br>
              <a:rPr lang="en-US" sz="1400" dirty="0">
                <a:latin typeface="Arial"/>
                <a:cs typeface="Arial"/>
              </a:rPr>
            </a:br>
            <a:r>
              <a:rPr lang="en-US" sz="1400" dirty="0">
                <a:latin typeface="Arial"/>
                <a:cs typeface="Arial"/>
              </a:rPr>
              <a:t>(any character between 1 and 3) </a:t>
            </a:r>
          </a:p>
        </p:txBody>
      </p:sp>
      <p:sp>
        <p:nvSpPr>
          <p:cNvPr id="49" name="Rectangle 48"/>
          <p:cNvSpPr/>
          <p:nvPr/>
        </p:nvSpPr>
        <p:spPr>
          <a:xfrm>
            <a:off x="496855" y="4778037"/>
            <a:ext cx="3211185" cy="602216"/>
          </a:xfrm>
          <a:prstGeom prst="rect">
            <a:avLst/>
          </a:prstGeom>
          <a:ln>
            <a:solidFill>
              <a:schemeClr val="accent1"/>
            </a:solidFill>
          </a:ln>
        </p:spPr>
        <p:txBody>
          <a:bodyPr wrap="none">
            <a:spAutoFit/>
          </a:bodyPr>
          <a:lstStyle/>
          <a:p>
            <a:pPr>
              <a:lnSpc>
                <a:spcPct val="120000"/>
              </a:lnSpc>
            </a:pPr>
            <a:r>
              <a:rPr lang="en-US" sz="1400" dirty="0">
                <a:latin typeface="Menlo Bold"/>
                <a:cs typeface="Menlo Bold"/>
              </a:rPr>
              <a:t>d.getTokens(</a:t>
            </a:r>
            <a:r>
              <a:rPr lang="en-US" sz="1400" dirty="0">
                <a:solidFill>
                  <a:srgbClr val="0000FF"/>
                </a:solidFill>
                <a:latin typeface="Menlo Bold"/>
                <a:cs typeface="Menlo Bold"/>
              </a:rPr>
              <a:t>"[a-f]"</a:t>
            </a:r>
            <a:r>
              <a:rPr lang="en-US" sz="1400" dirty="0">
                <a:latin typeface="Menlo Bold"/>
                <a:cs typeface="Menlo Bold"/>
              </a:rPr>
              <a:t>); </a:t>
            </a:r>
          </a:p>
          <a:p>
            <a:pPr>
              <a:lnSpc>
                <a:spcPct val="120000"/>
              </a:lnSpc>
            </a:pPr>
            <a:r>
              <a:rPr lang="en-US" altLang="zh-CN" sz="1400" dirty="0">
                <a:latin typeface="Menlo Bold"/>
                <a:cs typeface="Menlo Bold"/>
              </a:rPr>
              <a:t>-&gt;</a:t>
            </a:r>
            <a:r>
              <a:rPr lang="en-US" sz="1400" dirty="0">
                <a:latin typeface="Menlo Bold"/>
                <a:cs typeface="Menlo Bold"/>
              </a:rPr>
              <a:t> [</a:t>
            </a:r>
            <a:r>
              <a:rPr lang="en-US" sz="1400" dirty="0">
                <a:solidFill>
                  <a:srgbClr val="0000FF"/>
                </a:solidFill>
                <a:latin typeface="Menlo Bold"/>
                <a:cs typeface="Menlo Bold"/>
              </a:rPr>
              <a:t>"a"</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"a", "e", "a"</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"a"</a:t>
            </a:r>
            <a:r>
              <a:rPr lang="en-US" sz="1400" dirty="0">
                <a:latin typeface="Menlo Bold"/>
                <a:cs typeface="Menlo Bold"/>
              </a:rPr>
              <a:t>] </a:t>
            </a:r>
          </a:p>
        </p:txBody>
      </p:sp>
      <p:sp>
        <p:nvSpPr>
          <p:cNvPr id="50" name="Rectangle 49"/>
          <p:cNvSpPr/>
          <p:nvPr/>
        </p:nvSpPr>
        <p:spPr>
          <a:xfrm>
            <a:off x="3811240" y="4776855"/>
            <a:ext cx="3351559" cy="523220"/>
          </a:xfrm>
          <a:prstGeom prst="rect">
            <a:avLst/>
          </a:prstGeom>
          <a:solidFill>
            <a:srgbClr val="E6A20E"/>
          </a:solidFill>
        </p:spPr>
        <p:txBody>
          <a:bodyPr wrap="square">
            <a:spAutoFit/>
          </a:bodyPr>
          <a:lstStyle/>
          <a:p>
            <a:r>
              <a:rPr lang="en-US" sz="1400" dirty="0">
                <a:latin typeface="Arial"/>
                <a:cs typeface="Arial"/>
              </a:rPr>
              <a:t>- indicates a range</a:t>
            </a:r>
            <a:br>
              <a:rPr lang="en-US" sz="1400" dirty="0">
                <a:latin typeface="Arial"/>
                <a:cs typeface="Arial"/>
              </a:rPr>
            </a:br>
            <a:r>
              <a:rPr lang="en-US" sz="1400" dirty="0">
                <a:latin typeface="Arial"/>
                <a:cs typeface="Arial"/>
              </a:rPr>
              <a:t>(any character between a and f) </a:t>
            </a:r>
          </a:p>
        </p:txBody>
      </p:sp>
      <p:sp>
        <p:nvSpPr>
          <p:cNvPr id="51" name="Rectangle 50"/>
          <p:cNvSpPr/>
          <p:nvPr/>
        </p:nvSpPr>
        <p:spPr>
          <a:xfrm>
            <a:off x="500372" y="4164146"/>
            <a:ext cx="6387432" cy="523220"/>
          </a:xfrm>
          <a:prstGeom prst="rect">
            <a:avLst/>
          </a:prstGeom>
        </p:spPr>
        <p:txBody>
          <a:bodyPr wrap="square">
            <a:spAutoFit/>
          </a:bodyPr>
          <a:lstStyle/>
          <a:p>
            <a:r>
              <a:rPr lang="en-US" sz="1400" dirty="0">
                <a:latin typeface="Arial"/>
                <a:cs typeface="Arial"/>
              </a:rPr>
              <a:t>Assume you have a Document object, d, whose text is</a:t>
            </a:r>
            <a:r>
              <a:rPr lang="zh-CN" altLang="en-US" sz="1400" dirty="0">
                <a:latin typeface="Arial"/>
                <a:cs typeface="Arial"/>
              </a:rPr>
              <a:t> </a:t>
            </a:r>
            <a:r>
              <a:rPr lang="en-US" sz="1400" dirty="0">
                <a:latin typeface="Arial"/>
                <a:cs typeface="Arial"/>
              </a:rPr>
              <a:t>"</a:t>
            </a:r>
            <a:r>
              <a:rPr lang="en-US" sz="1400" dirty="0">
                <a:solidFill>
                  <a:srgbClr val="4F81BD"/>
                </a:solidFill>
                <a:latin typeface="Courier"/>
                <a:cs typeface="Courier"/>
              </a:rPr>
              <a:t>Splitting a string, it's as easy as 1 2 33! Right?</a:t>
            </a:r>
            <a:r>
              <a:rPr lang="en-US" sz="1400" dirty="0">
                <a:latin typeface="Arial"/>
                <a:cs typeface="Arial"/>
              </a:rPr>
              <a:t>"</a:t>
            </a:r>
          </a:p>
        </p:txBody>
      </p:sp>
      <p:sp>
        <p:nvSpPr>
          <p:cNvPr id="52" name="Rounded Rectangle 51"/>
          <p:cNvSpPr/>
          <p:nvPr/>
        </p:nvSpPr>
        <p:spPr>
          <a:xfrm>
            <a:off x="6015203" y="4164146"/>
            <a:ext cx="145062"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5" name="Rounded Rectangle 54"/>
          <p:cNvSpPr/>
          <p:nvPr/>
        </p:nvSpPr>
        <p:spPr>
          <a:xfrm>
            <a:off x="2828743" y="4368511"/>
            <a:ext cx="127200"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7" name="Rounded Rectangle 56"/>
          <p:cNvSpPr/>
          <p:nvPr/>
        </p:nvSpPr>
        <p:spPr>
          <a:xfrm>
            <a:off x="1958870" y="4366524"/>
            <a:ext cx="151415"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7" name="Rounded Rectangle 26"/>
          <p:cNvSpPr/>
          <p:nvPr/>
        </p:nvSpPr>
        <p:spPr>
          <a:xfrm>
            <a:off x="3316585" y="2405650"/>
            <a:ext cx="120559"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1" name="Rounded Rectangle 30"/>
          <p:cNvSpPr/>
          <p:nvPr/>
        </p:nvSpPr>
        <p:spPr>
          <a:xfrm>
            <a:off x="3535097" y="2405650"/>
            <a:ext cx="105003"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4" name="Rounded Rectangle 33"/>
          <p:cNvSpPr/>
          <p:nvPr/>
        </p:nvSpPr>
        <p:spPr>
          <a:xfrm>
            <a:off x="3640100" y="2405650"/>
            <a:ext cx="135003"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2" name="Rounded Rectangle 41"/>
          <p:cNvSpPr/>
          <p:nvPr/>
        </p:nvSpPr>
        <p:spPr>
          <a:xfrm>
            <a:off x="2290774" y="4368511"/>
            <a:ext cx="116847"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3" name="Rounded Rectangle 42"/>
          <p:cNvSpPr/>
          <p:nvPr/>
        </p:nvSpPr>
        <p:spPr>
          <a:xfrm>
            <a:off x="2402940" y="4368511"/>
            <a:ext cx="111395"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4" name="Rectangle 43"/>
          <p:cNvSpPr/>
          <p:nvPr/>
        </p:nvSpPr>
        <p:spPr>
          <a:xfrm>
            <a:off x="7008273" y="5869523"/>
            <a:ext cx="1573123" cy="369332"/>
          </a:xfrm>
          <a:prstGeom prst="rect">
            <a:avLst/>
          </a:prstGeom>
          <a:solidFill>
            <a:srgbClr val="008000"/>
          </a:solidFill>
        </p:spPr>
        <p:txBody>
          <a:bodyPr wrap="square">
            <a:spAutoFit/>
          </a:bodyPr>
          <a:lstStyle/>
          <a:p>
            <a:pPr algn="ctr"/>
            <a:r>
              <a:rPr lang="en-US" dirty="0">
                <a:solidFill>
                  <a:schemeClr val="bg1"/>
                </a:solidFill>
                <a:latin typeface="Arial"/>
                <a:cs typeface="Arial"/>
              </a:rPr>
              <a:t>Negation </a:t>
            </a:r>
          </a:p>
        </p:txBody>
      </p:sp>
      <p:sp>
        <p:nvSpPr>
          <p:cNvPr id="45" name="Rectangle 44"/>
          <p:cNvSpPr/>
          <p:nvPr/>
        </p:nvSpPr>
        <p:spPr>
          <a:xfrm>
            <a:off x="466422" y="5495057"/>
            <a:ext cx="6387432" cy="523220"/>
          </a:xfrm>
          <a:prstGeom prst="rect">
            <a:avLst/>
          </a:prstGeom>
        </p:spPr>
        <p:txBody>
          <a:bodyPr wrap="square">
            <a:spAutoFit/>
          </a:bodyPr>
          <a:lstStyle/>
          <a:p>
            <a:r>
              <a:rPr lang="en-US" sz="1400" dirty="0">
                <a:latin typeface="Arial"/>
                <a:cs typeface="Arial"/>
              </a:rPr>
              <a:t>Assume you have a Document object, d, whose text is</a:t>
            </a:r>
            <a:r>
              <a:rPr lang="zh-CN" altLang="en-US" sz="1400" dirty="0">
                <a:latin typeface="Arial"/>
                <a:cs typeface="Arial"/>
              </a:rPr>
              <a:t> </a:t>
            </a:r>
            <a:r>
              <a:rPr lang="en-US" sz="1400" dirty="0">
                <a:latin typeface="Arial"/>
                <a:cs typeface="Arial"/>
              </a:rPr>
              <a:t>"</a:t>
            </a:r>
            <a:r>
              <a:rPr lang="en-US" sz="1400" dirty="0">
                <a:solidFill>
                  <a:srgbClr val="4F81BD"/>
                </a:solidFill>
                <a:latin typeface="Courier"/>
                <a:cs typeface="Courier"/>
              </a:rPr>
              <a:t>Splitting a string, it's as easy as 1 2 33! Right?</a:t>
            </a:r>
            <a:r>
              <a:rPr lang="en-US" sz="1400" dirty="0">
                <a:latin typeface="Arial"/>
                <a:cs typeface="Arial"/>
              </a:rPr>
              <a:t>"</a:t>
            </a:r>
          </a:p>
        </p:txBody>
      </p:sp>
      <p:sp>
        <p:nvSpPr>
          <p:cNvPr id="46" name="Rectangle 45"/>
          <p:cNvSpPr/>
          <p:nvPr/>
        </p:nvSpPr>
        <p:spPr>
          <a:xfrm>
            <a:off x="491992" y="6112837"/>
            <a:ext cx="3751635" cy="602216"/>
          </a:xfrm>
          <a:prstGeom prst="rect">
            <a:avLst/>
          </a:prstGeom>
          <a:ln>
            <a:solidFill>
              <a:schemeClr val="accent1"/>
            </a:solidFill>
          </a:ln>
        </p:spPr>
        <p:txBody>
          <a:bodyPr wrap="none">
            <a:spAutoFit/>
          </a:bodyPr>
          <a:lstStyle/>
          <a:p>
            <a:pPr>
              <a:lnSpc>
                <a:spcPct val="120000"/>
              </a:lnSpc>
            </a:pPr>
            <a:r>
              <a:rPr lang="en-US" sz="1400" dirty="0">
                <a:latin typeface="Menlo Bold"/>
                <a:cs typeface="Menlo Bold"/>
              </a:rPr>
              <a:t>d.getTokens(</a:t>
            </a:r>
            <a:r>
              <a:rPr lang="en-US" sz="1400" dirty="0">
                <a:solidFill>
                  <a:srgbClr val="0000FF"/>
                </a:solidFill>
                <a:latin typeface="Menlo Bold"/>
                <a:cs typeface="Menlo Bold"/>
              </a:rPr>
              <a:t>"[^a-z123 ]"</a:t>
            </a:r>
            <a:r>
              <a:rPr lang="en-US" sz="1400" dirty="0">
                <a:latin typeface="Menlo Bold"/>
                <a:cs typeface="Menlo Bold"/>
              </a:rPr>
              <a:t>); </a:t>
            </a:r>
          </a:p>
          <a:p>
            <a:pPr>
              <a:lnSpc>
                <a:spcPct val="120000"/>
              </a:lnSpc>
            </a:pPr>
            <a:r>
              <a:rPr lang="en-US" altLang="zh-CN" sz="1400" dirty="0">
                <a:latin typeface="Menlo Bold"/>
                <a:cs typeface="Menlo Bold"/>
              </a:rPr>
              <a:t>-&gt;</a:t>
            </a:r>
            <a:r>
              <a:rPr lang="en-US" sz="1400" dirty="0">
                <a:latin typeface="Menlo Bold"/>
                <a:cs typeface="Menlo Bold"/>
              </a:rPr>
              <a:t> [</a:t>
            </a:r>
            <a:r>
              <a:rPr lang="en-US" sz="1400" dirty="0">
                <a:solidFill>
                  <a:srgbClr val="0000FF"/>
                </a:solidFill>
                <a:latin typeface="Menlo Bold"/>
                <a:cs typeface="Menlo Bold"/>
              </a:rPr>
              <a:t>"S"</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 "’", "!", "R", "?"</a:t>
            </a:r>
            <a:r>
              <a:rPr lang="en-US" sz="1400" dirty="0">
                <a:latin typeface="Menlo Bold"/>
                <a:cs typeface="Menlo Bold"/>
              </a:rPr>
              <a:t>] </a:t>
            </a:r>
          </a:p>
        </p:txBody>
      </p:sp>
      <p:sp>
        <p:nvSpPr>
          <p:cNvPr id="48" name="Rectangle 47"/>
          <p:cNvSpPr/>
          <p:nvPr/>
        </p:nvSpPr>
        <p:spPr>
          <a:xfrm>
            <a:off x="4369601" y="6062915"/>
            <a:ext cx="2799612" cy="738664"/>
          </a:xfrm>
          <a:prstGeom prst="rect">
            <a:avLst/>
          </a:prstGeom>
          <a:solidFill>
            <a:srgbClr val="E6A20E"/>
          </a:solidFill>
        </p:spPr>
        <p:txBody>
          <a:bodyPr wrap="square">
            <a:spAutoFit/>
          </a:bodyPr>
          <a:lstStyle/>
          <a:p>
            <a:r>
              <a:rPr lang="en-US" sz="1400" dirty="0">
                <a:latin typeface="Arial"/>
                <a:cs typeface="Arial"/>
              </a:rPr>
              <a:t>^ indicates NOT any characters in this set (including the empty space) </a:t>
            </a:r>
          </a:p>
        </p:txBody>
      </p:sp>
      <p:sp>
        <p:nvSpPr>
          <p:cNvPr id="53" name="Rounded Rectangle 52"/>
          <p:cNvSpPr/>
          <p:nvPr/>
        </p:nvSpPr>
        <p:spPr>
          <a:xfrm>
            <a:off x="4912828" y="5495057"/>
            <a:ext cx="136589"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4" name="Rounded Rectangle 53"/>
          <p:cNvSpPr/>
          <p:nvPr/>
        </p:nvSpPr>
        <p:spPr>
          <a:xfrm>
            <a:off x="3747194" y="5702513"/>
            <a:ext cx="122062"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6" name="Rounded Rectangle 55"/>
          <p:cNvSpPr/>
          <p:nvPr/>
        </p:nvSpPr>
        <p:spPr>
          <a:xfrm>
            <a:off x="1200992" y="5702513"/>
            <a:ext cx="122062"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0" name="Rounded Rectangle 59"/>
          <p:cNvSpPr/>
          <p:nvPr/>
        </p:nvSpPr>
        <p:spPr>
          <a:xfrm>
            <a:off x="1602856" y="5702513"/>
            <a:ext cx="122062"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1" name="Rounded Rectangle 60"/>
          <p:cNvSpPr/>
          <p:nvPr/>
        </p:nvSpPr>
        <p:spPr>
          <a:xfrm>
            <a:off x="4493772" y="5702513"/>
            <a:ext cx="122062"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2" name="Rounded Rectangle 61"/>
          <p:cNvSpPr/>
          <p:nvPr/>
        </p:nvSpPr>
        <p:spPr>
          <a:xfrm>
            <a:off x="3960625" y="5702513"/>
            <a:ext cx="122062" cy="320842"/>
          </a:xfrm>
          <a:prstGeom prst="roundRect">
            <a:avLst/>
          </a:prstGeom>
          <a:noFill/>
          <a:ln w="19050" cmpd="sng">
            <a:solidFill>
              <a:srgbClr val="1B8E1D"/>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 name="Slide Number Placeholder 5">
            <a:extLst>
              <a:ext uri="{FF2B5EF4-FFF2-40B4-BE49-F238E27FC236}">
                <a16:creationId xmlns:a16="http://schemas.microsoft.com/office/drawing/2014/main" id="{3ADD77F5-4462-E1C0-7E6A-845B5D30BBE3}"/>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20</a:t>
            </a:fld>
            <a:endParaRPr lang="en-US"/>
          </a:p>
        </p:txBody>
      </p:sp>
    </p:spTree>
    <p:extLst>
      <p:ext uri="{BB962C8B-B14F-4D97-AF65-F5344CB8AC3E}">
        <p14:creationId xmlns:p14="http://schemas.microsoft.com/office/powerpoint/2010/main" val="3444209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dissolve">
                                      <p:cBhvr>
                                        <p:cTn id="7" dur="500"/>
                                        <p:tgtEl>
                                          <p:spTgt spid="26"/>
                                        </p:tgtEl>
                                      </p:cBhvr>
                                    </p:animEffect>
                                  </p:childTnLst>
                                </p:cTn>
                              </p:par>
                              <p:par>
                                <p:cTn id="8" presetID="9" presetClass="entr" presetSubtype="0" fill="hold" nodeType="withEffect">
                                  <p:stCondLst>
                                    <p:cond delay="0"/>
                                  </p:stCondLst>
                                  <p:childTnLst>
                                    <p:set>
                                      <p:cBhvr>
                                        <p:cTn id="9" dur="1" fill="hold">
                                          <p:stCondLst>
                                            <p:cond delay="0"/>
                                          </p:stCondLst>
                                        </p:cTn>
                                        <p:tgtEl>
                                          <p:spTgt spid="26">
                                            <p:txEl>
                                              <p:pRg st="0" end="0"/>
                                            </p:txEl>
                                          </p:spTgt>
                                        </p:tgtEl>
                                        <p:attrNameLst>
                                          <p:attrName>style.visibility</p:attrName>
                                        </p:attrNameLst>
                                      </p:cBhvr>
                                      <p:to>
                                        <p:strVal val="visible"/>
                                      </p:to>
                                    </p:set>
                                    <p:animEffect transition="in" filter="dissolve">
                                      <p:cBhvr>
                                        <p:cTn id="10" dur="500"/>
                                        <p:tgtEl>
                                          <p:spTgt spid="2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dissolve">
                                      <p:cBhvr>
                                        <p:cTn id="15" dur="500"/>
                                        <p:tgtEl>
                                          <p:spTgt spid="3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dissolve">
                                      <p:cBhvr>
                                        <p:cTn id="20" dur="500"/>
                                        <p:tgtEl>
                                          <p:spTgt spid="29"/>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dissolve">
                                      <p:cBhvr>
                                        <p:cTn id="23" dur="500"/>
                                        <p:tgtEl>
                                          <p:spTgt spid="27"/>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dissolve">
                                      <p:cBhvr>
                                        <p:cTn id="26" dur="500"/>
                                        <p:tgtEl>
                                          <p:spTgt spid="31"/>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dissolve">
                                      <p:cBhvr>
                                        <p:cTn id="29" dur="500"/>
                                        <p:tgtEl>
                                          <p:spTgt spid="34"/>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26">
                                            <p:txEl>
                                              <p:pRg st="1" end="1"/>
                                            </p:txEl>
                                          </p:spTgt>
                                        </p:tgtEl>
                                        <p:attrNameLst>
                                          <p:attrName>style.visibility</p:attrName>
                                        </p:attrNameLst>
                                      </p:cBhvr>
                                      <p:to>
                                        <p:strVal val="visible"/>
                                      </p:to>
                                    </p:set>
                                    <p:animEffect transition="in" filter="dissolve">
                                      <p:cBhvr>
                                        <p:cTn id="34" dur="500"/>
                                        <p:tgtEl>
                                          <p:spTgt spid="26">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dissolve">
                                      <p:cBhvr>
                                        <p:cTn id="39" dur="500"/>
                                        <p:tgtEl>
                                          <p:spTgt spid="33"/>
                                        </p:tgtEl>
                                      </p:cBhvr>
                                    </p:animEffect>
                                  </p:childTnLst>
                                </p:cTn>
                              </p:par>
                              <p:par>
                                <p:cTn id="40" presetID="9" presetClass="entr" presetSubtype="0" fill="hold" nodeType="withEffect">
                                  <p:stCondLst>
                                    <p:cond delay="0"/>
                                  </p:stCondLst>
                                  <p:childTnLst>
                                    <p:set>
                                      <p:cBhvr>
                                        <p:cTn id="41" dur="1" fill="hold">
                                          <p:stCondLst>
                                            <p:cond delay="0"/>
                                          </p:stCondLst>
                                        </p:cTn>
                                        <p:tgtEl>
                                          <p:spTgt spid="33">
                                            <p:txEl>
                                              <p:pRg st="0" end="0"/>
                                            </p:txEl>
                                          </p:spTgt>
                                        </p:tgtEl>
                                        <p:attrNameLst>
                                          <p:attrName>style.visibility</p:attrName>
                                        </p:attrNameLst>
                                      </p:cBhvr>
                                      <p:to>
                                        <p:strVal val="visible"/>
                                      </p:to>
                                    </p:set>
                                    <p:animEffect transition="in" filter="dissolve">
                                      <p:cBhvr>
                                        <p:cTn id="42" dur="500"/>
                                        <p:tgtEl>
                                          <p:spTgt spid="33">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dissolve">
                                      <p:cBhvr>
                                        <p:cTn id="47" dur="500"/>
                                        <p:tgtEl>
                                          <p:spTgt spid="35"/>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33">
                                            <p:txEl>
                                              <p:pRg st="1" end="1"/>
                                            </p:txEl>
                                          </p:spTgt>
                                        </p:tgtEl>
                                        <p:attrNameLst>
                                          <p:attrName>style.visibility</p:attrName>
                                        </p:attrNameLst>
                                      </p:cBhvr>
                                      <p:to>
                                        <p:strVal val="visible"/>
                                      </p:to>
                                    </p:set>
                                    <p:animEffect transition="in" filter="dissolve">
                                      <p:cBhvr>
                                        <p:cTn id="52" dur="500"/>
                                        <p:tgtEl>
                                          <p:spTgt spid="33">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51"/>
                                        </p:tgtEl>
                                        <p:attrNameLst>
                                          <p:attrName>style.visibility</p:attrName>
                                        </p:attrNameLst>
                                      </p:cBhvr>
                                      <p:to>
                                        <p:strVal val="visible"/>
                                      </p:to>
                                    </p:set>
                                    <p:animEffect transition="in" filter="dissolve">
                                      <p:cBhvr>
                                        <p:cTn id="57" dur="500"/>
                                        <p:tgtEl>
                                          <p:spTgt spid="51"/>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dissolve">
                                      <p:cBhvr>
                                        <p:cTn id="62" dur="500"/>
                                        <p:tgtEl>
                                          <p:spTgt spid="49"/>
                                        </p:tgtEl>
                                      </p:cBhvr>
                                    </p:animEffect>
                                  </p:childTnLst>
                                </p:cTn>
                              </p:par>
                              <p:par>
                                <p:cTn id="63" presetID="9" presetClass="entr" presetSubtype="0" fill="hold" nodeType="withEffect">
                                  <p:stCondLst>
                                    <p:cond delay="0"/>
                                  </p:stCondLst>
                                  <p:childTnLst>
                                    <p:set>
                                      <p:cBhvr>
                                        <p:cTn id="64" dur="1" fill="hold">
                                          <p:stCondLst>
                                            <p:cond delay="0"/>
                                          </p:stCondLst>
                                        </p:cTn>
                                        <p:tgtEl>
                                          <p:spTgt spid="49">
                                            <p:txEl>
                                              <p:pRg st="0" end="0"/>
                                            </p:txEl>
                                          </p:spTgt>
                                        </p:tgtEl>
                                        <p:attrNameLst>
                                          <p:attrName>style.visibility</p:attrName>
                                        </p:attrNameLst>
                                      </p:cBhvr>
                                      <p:to>
                                        <p:strVal val="visible"/>
                                      </p:to>
                                    </p:set>
                                    <p:animEffect transition="in" filter="dissolve">
                                      <p:cBhvr>
                                        <p:cTn id="65" dur="500"/>
                                        <p:tgtEl>
                                          <p:spTgt spid="49">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50"/>
                                        </p:tgtEl>
                                        <p:attrNameLst>
                                          <p:attrName>style.visibility</p:attrName>
                                        </p:attrNameLst>
                                      </p:cBhvr>
                                      <p:to>
                                        <p:strVal val="visible"/>
                                      </p:to>
                                    </p:set>
                                    <p:animEffect transition="in" filter="dissolve">
                                      <p:cBhvr>
                                        <p:cTn id="70" dur="500"/>
                                        <p:tgtEl>
                                          <p:spTgt spid="50"/>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52"/>
                                        </p:tgtEl>
                                        <p:attrNameLst>
                                          <p:attrName>style.visibility</p:attrName>
                                        </p:attrNameLst>
                                      </p:cBhvr>
                                      <p:to>
                                        <p:strVal val="visible"/>
                                      </p:to>
                                    </p:set>
                                    <p:animEffect transition="in" filter="dissolve">
                                      <p:cBhvr>
                                        <p:cTn id="75" dur="500"/>
                                        <p:tgtEl>
                                          <p:spTgt spid="52"/>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55"/>
                                        </p:tgtEl>
                                        <p:attrNameLst>
                                          <p:attrName>style.visibility</p:attrName>
                                        </p:attrNameLst>
                                      </p:cBhvr>
                                      <p:to>
                                        <p:strVal val="visible"/>
                                      </p:to>
                                    </p:set>
                                    <p:animEffect transition="in" filter="dissolve">
                                      <p:cBhvr>
                                        <p:cTn id="78" dur="500"/>
                                        <p:tgtEl>
                                          <p:spTgt spid="55"/>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57"/>
                                        </p:tgtEl>
                                        <p:attrNameLst>
                                          <p:attrName>style.visibility</p:attrName>
                                        </p:attrNameLst>
                                      </p:cBhvr>
                                      <p:to>
                                        <p:strVal val="visible"/>
                                      </p:to>
                                    </p:set>
                                    <p:animEffect transition="in" filter="dissolve">
                                      <p:cBhvr>
                                        <p:cTn id="81" dur="500"/>
                                        <p:tgtEl>
                                          <p:spTgt spid="57"/>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dissolve">
                                      <p:cBhvr>
                                        <p:cTn id="84" dur="500"/>
                                        <p:tgtEl>
                                          <p:spTgt spid="42"/>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dissolve">
                                      <p:cBhvr>
                                        <p:cTn id="87" dur="500"/>
                                        <p:tgtEl>
                                          <p:spTgt spid="43"/>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nodeType="clickEffect">
                                  <p:stCondLst>
                                    <p:cond delay="0"/>
                                  </p:stCondLst>
                                  <p:childTnLst>
                                    <p:set>
                                      <p:cBhvr>
                                        <p:cTn id="91" dur="1" fill="hold">
                                          <p:stCondLst>
                                            <p:cond delay="0"/>
                                          </p:stCondLst>
                                        </p:cTn>
                                        <p:tgtEl>
                                          <p:spTgt spid="49">
                                            <p:txEl>
                                              <p:pRg st="1" end="1"/>
                                            </p:txEl>
                                          </p:spTgt>
                                        </p:tgtEl>
                                        <p:attrNameLst>
                                          <p:attrName>style.visibility</p:attrName>
                                        </p:attrNameLst>
                                      </p:cBhvr>
                                      <p:to>
                                        <p:strVal val="visible"/>
                                      </p:to>
                                    </p:set>
                                    <p:animEffect transition="in" filter="dissolve">
                                      <p:cBhvr>
                                        <p:cTn id="92" dur="500"/>
                                        <p:tgtEl>
                                          <p:spTgt spid="49">
                                            <p:txEl>
                                              <p:pRg st="1" end="1"/>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24"/>
                                        </p:tgtEl>
                                        <p:attrNameLst>
                                          <p:attrName>style.visibility</p:attrName>
                                        </p:attrNameLst>
                                      </p:cBhvr>
                                      <p:to>
                                        <p:strVal val="visible"/>
                                      </p:to>
                                    </p:set>
                                    <p:animEffect transition="in" filter="dissolve">
                                      <p:cBhvr>
                                        <p:cTn id="97" dur="500"/>
                                        <p:tgtEl>
                                          <p:spTgt spid="24"/>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nodeType="clickEffect">
                                  <p:stCondLst>
                                    <p:cond delay="0"/>
                                  </p:stCondLst>
                                  <p:childTnLst>
                                    <p:set>
                                      <p:cBhvr>
                                        <p:cTn id="101" dur="1" fill="hold">
                                          <p:stCondLst>
                                            <p:cond delay="0"/>
                                          </p:stCondLst>
                                        </p:cTn>
                                        <p:tgtEl>
                                          <p:spTgt spid="28"/>
                                        </p:tgtEl>
                                        <p:attrNameLst>
                                          <p:attrName>style.visibility</p:attrName>
                                        </p:attrNameLst>
                                      </p:cBhvr>
                                      <p:to>
                                        <p:strVal val="visible"/>
                                      </p:to>
                                    </p:set>
                                    <p:animEffect transition="in" filter="dissolve">
                                      <p:cBhvr>
                                        <p:cTn id="102" dur="500"/>
                                        <p:tgtEl>
                                          <p:spTgt spid="28"/>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nodeType="clickEffect">
                                  <p:stCondLst>
                                    <p:cond delay="0"/>
                                  </p:stCondLst>
                                  <p:childTnLst>
                                    <p:set>
                                      <p:cBhvr>
                                        <p:cTn id="106" dur="1" fill="hold">
                                          <p:stCondLst>
                                            <p:cond delay="0"/>
                                          </p:stCondLst>
                                        </p:cTn>
                                        <p:tgtEl>
                                          <p:spTgt spid="45">
                                            <p:txEl>
                                              <p:pRg st="0" end="0"/>
                                            </p:txEl>
                                          </p:spTgt>
                                        </p:tgtEl>
                                        <p:attrNameLst>
                                          <p:attrName>style.visibility</p:attrName>
                                        </p:attrNameLst>
                                      </p:cBhvr>
                                      <p:to>
                                        <p:strVal val="visible"/>
                                      </p:to>
                                    </p:set>
                                    <p:animEffect transition="in" filter="dissolve">
                                      <p:cBhvr>
                                        <p:cTn id="107" dur="500"/>
                                        <p:tgtEl>
                                          <p:spTgt spid="45">
                                            <p:txEl>
                                              <p:pRg st="0" end="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46"/>
                                        </p:tgtEl>
                                        <p:attrNameLst>
                                          <p:attrName>style.visibility</p:attrName>
                                        </p:attrNameLst>
                                      </p:cBhvr>
                                      <p:to>
                                        <p:strVal val="visible"/>
                                      </p:to>
                                    </p:set>
                                    <p:animEffect transition="in" filter="dissolve">
                                      <p:cBhvr>
                                        <p:cTn id="112" dur="500"/>
                                        <p:tgtEl>
                                          <p:spTgt spid="46"/>
                                        </p:tgtEl>
                                      </p:cBhvr>
                                    </p:animEffect>
                                  </p:childTnLst>
                                </p:cTn>
                              </p:par>
                              <p:par>
                                <p:cTn id="113" presetID="9" presetClass="entr" presetSubtype="0" fill="hold" nodeType="withEffect">
                                  <p:stCondLst>
                                    <p:cond delay="0"/>
                                  </p:stCondLst>
                                  <p:childTnLst>
                                    <p:set>
                                      <p:cBhvr>
                                        <p:cTn id="114" dur="1" fill="hold">
                                          <p:stCondLst>
                                            <p:cond delay="0"/>
                                          </p:stCondLst>
                                        </p:cTn>
                                        <p:tgtEl>
                                          <p:spTgt spid="46">
                                            <p:txEl>
                                              <p:pRg st="0" end="0"/>
                                            </p:txEl>
                                          </p:spTgt>
                                        </p:tgtEl>
                                        <p:attrNameLst>
                                          <p:attrName>style.visibility</p:attrName>
                                        </p:attrNameLst>
                                      </p:cBhvr>
                                      <p:to>
                                        <p:strVal val="visible"/>
                                      </p:to>
                                    </p:set>
                                    <p:animEffect transition="in" filter="dissolve">
                                      <p:cBhvr>
                                        <p:cTn id="115" dur="500"/>
                                        <p:tgtEl>
                                          <p:spTgt spid="46">
                                            <p:txEl>
                                              <p:pRg st="0" end="0"/>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48"/>
                                        </p:tgtEl>
                                        <p:attrNameLst>
                                          <p:attrName>style.visibility</p:attrName>
                                        </p:attrNameLst>
                                      </p:cBhvr>
                                      <p:to>
                                        <p:strVal val="visible"/>
                                      </p:to>
                                    </p:set>
                                    <p:animEffect transition="in" filter="dissolve">
                                      <p:cBhvr>
                                        <p:cTn id="120" dur="500"/>
                                        <p:tgtEl>
                                          <p:spTgt spid="48"/>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53"/>
                                        </p:tgtEl>
                                        <p:attrNameLst>
                                          <p:attrName>style.visibility</p:attrName>
                                        </p:attrNameLst>
                                      </p:cBhvr>
                                      <p:to>
                                        <p:strVal val="visible"/>
                                      </p:to>
                                    </p:set>
                                    <p:animEffect transition="in" filter="dissolve">
                                      <p:cBhvr>
                                        <p:cTn id="123" dur="500"/>
                                        <p:tgtEl>
                                          <p:spTgt spid="53"/>
                                        </p:tgtEl>
                                      </p:cBhvr>
                                    </p:animEffect>
                                  </p:childTnLst>
                                </p:cTn>
                              </p:par>
                              <p:par>
                                <p:cTn id="124" presetID="9" presetClass="entr" presetSubtype="0" fill="hold" grpId="0" nodeType="withEffect">
                                  <p:stCondLst>
                                    <p:cond delay="0"/>
                                  </p:stCondLst>
                                  <p:childTnLst>
                                    <p:set>
                                      <p:cBhvr>
                                        <p:cTn id="125" dur="1" fill="hold">
                                          <p:stCondLst>
                                            <p:cond delay="0"/>
                                          </p:stCondLst>
                                        </p:cTn>
                                        <p:tgtEl>
                                          <p:spTgt spid="54"/>
                                        </p:tgtEl>
                                        <p:attrNameLst>
                                          <p:attrName>style.visibility</p:attrName>
                                        </p:attrNameLst>
                                      </p:cBhvr>
                                      <p:to>
                                        <p:strVal val="visible"/>
                                      </p:to>
                                    </p:set>
                                    <p:animEffect transition="in" filter="dissolve">
                                      <p:cBhvr>
                                        <p:cTn id="126" dur="500"/>
                                        <p:tgtEl>
                                          <p:spTgt spid="54"/>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56"/>
                                        </p:tgtEl>
                                        <p:attrNameLst>
                                          <p:attrName>style.visibility</p:attrName>
                                        </p:attrNameLst>
                                      </p:cBhvr>
                                      <p:to>
                                        <p:strVal val="visible"/>
                                      </p:to>
                                    </p:set>
                                    <p:animEffect transition="in" filter="dissolve">
                                      <p:cBhvr>
                                        <p:cTn id="129" dur="500"/>
                                        <p:tgtEl>
                                          <p:spTgt spid="56"/>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60"/>
                                        </p:tgtEl>
                                        <p:attrNameLst>
                                          <p:attrName>style.visibility</p:attrName>
                                        </p:attrNameLst>
                                      </p:cBhvr>
                                      <p:to>
                                        <p:strVal val="visible"/>
                                      </p:to>
                                    </p:set>
                                    <p:animEffect transition="in" filter="dissolve">
                                      <p:cBhvr>
                                        <p:cTn id="132" dur="500"/>
                                        <p:tgtEl>
                                          <p:spTgt spid="60"/>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61"/>
                                        </p:tgtEl>
                                        <p:attrNameLst>
                                          <p:attrName>style.visibility</p:attrName>
                                        </p:attrNameLst>
                                      </p:cBhvr>
                                      <p:to>
                                        <p:strVal val="visible"/>
                                      </p:to>
                                    </p:set>
                                    <p:animEffect transition="in" filter="dissolve">
                                      <p:cBhvr>
                                        <p:cTn id="135" dur="500"/>
                                        <p:tgtEl>
                                          <p:spTgt spid="61"/>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62"/>
                                        </p:tgtEl>
                                        <p:attrNameLst>
                                          <p:attrName>style.visibility</p:attrName>
                                        </p:attrNameLst>
                                      </p:cBhvr>
                                      <p:to>
                                        <p:strVal val="visible"/>
                                      </p:to>
                                    </p:set>
                                    <p:animEffect transition="in" filter="dissolve">
                                      <p:cBhvr>
                                        <p:cTn id="138" dur="500"/>
                                        <p:tgtEl>
                                          <p:spTgt spid="62"/>
                                        </p:tgtEl>
                                      </p:cBhvr>
                                    </p:animEffect>
                                  </p:childTnLst>
                                </p:cTn>
                              </p:par>
                            </p:childTnLst>
                          </p:cTn>
                        </p:par>
                      </p:childTnLst>
                    </p:cTn>
                  </p:par>
                  <p:par>
                    <p:cTn id="139" fill="hold">
                      <p:stCondLst>
                        <p:cond delay="indefinite"/>
                      </p:stCondLst>
                      <p:childTnLst>
                        <p:par>
                          <p:cTn id="140" fill="hold">
                            <p:stCondLst>
                              <p:cond delay="0"/>
                            </p:stCondLst>
                            <p:childTnLst>
                              <p:par>
                                <p:cTn id="141" presetID="9" presetClass="entr" presetSubtype="0" fill="hold" nodeType="clickEffect">
                                  <p:stCondLst>
                                    <p:cond delay="0"/>
                                  </p:stCondLst>
                                  <p:childTnLst>
                                    <p:set>
                                      <p:cBhvr>
                                        <p:cTn id="142" dur="1" fill="hold">
                                          <p:stCondLst>
                                            <p:cond delay="0"/>
                                          </p:stCondLst>
                                        </p:cTn>
                                        <p:tgtEl>
                                          <p:spTgt spid="46">
                                            <p:txEl>
                                              <p:pRg st="1" end="1"/>
                                            </p:txEl>
                                          </p:spTgt>
                                        </p:tgtEl>
                                        <p:attrNameLst>
                                          <p:attrName>style.visibility</p:attrName>
                                        </p:attrNameLst>
                                      </p:cBhvr>
                                      <p:to>
                                        <p:strVal val="visible"/>
                                      </p:to>
                                    </p:set>
                                    <p:animEffect transition="in" filter="dissolve">
                                      <p:cBhvr>
                                        <p:cTn id="143" dur="500"/>
                                        <p:tgtEl>
                                          <p:spTgt spid="46">
                                            <p:txEl>
                                              <p:pRg st="1" end="1"/>
                                            </p:txEl>
                                          </p:spTgt>
                                        </p:tgtEl>
                                      </p:cBhvr>
                                    </p:animEffect>
                                  </p:childTnLst>
                                </p:cTn>
                              </p:par>
                            </p:childTnLst>
                          </p:cTn>
                        </p:par>
                      </p:childTnLst>
                    </p:cTn>
                  </p:par>
                  <p:par>
                    <p:cTn id="144" fill="hold">
                      <p:stCondLst>
                        <p:cond delay="indefinite"/>
                      </p:stCondLst>
                      <p:childTnLst>
                        <p:par>
                          <p:cTn id="145" fill="hold">
                            <p:stCondLst>
                              <p:cond delay="0"/>
                            </p:stCondLst>
                            <p:childTnLst>
                              <p:par>
                                <p:cTn id="146" presetID="9" presetClass="entr" presetSubtype="0" fill="hold" grpId="0" nodeType="clickEffect">
                                  <p:stCondLst>
                                    <p:cond delay="0"/>
                                  </p:stCondLst>
                                  <p:childTnLst>
                                    <p:set>
                                      <p:cBhvr>
                                        <p:cTn id="147" dur="1" fill="hold">
                                          <p:stCondLst>
                                            <p:cond delay="0"/>
                                          </p:stCondLst>
                                        </p:cTn>
                                        <p:tgtEl>
                                          <p:spTgt spid="44"/>
                                        </p:tgtEl>
                                        <p:attrNameLst>
                                          <p:attrName>style.visibility</p:attrName>
                                        </p:attrNameLst>
                                      </p:cBhvr>
                                      <p:to>
                                        <p:strVal val="visible"/>
                                      </p:to>
                                    </p:set>
                                    <p:animEffect transition="in" filter="dissolve">
                                      <p:cBhvr>
                                        <p:cTn id="14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animBg="1"/>
      <p:bldP spid="29" grpId="0" animBg="1"/>
      <p:bldP spid="32" grpId="0" animBg="1"/>
      <p:bldP spid="33" grpId="0" animBg="1"/>
      <p:bldP spid="35" grpId="0" animBg="1"/>
      <p:bldP spid="49" grpId="0" animBg="1"/>
      <p:bldP spid="50" grpId="0" animBg="1"/>
      <p:bldP spid="51" grpId="0"/>
      <p:bldP spid="52" grpId="0" animBg="1"/>
      <p:bldP spid="55" grpId="0" animBg="1"/>
      <p:bldP spid="57" grpId="0" animBg="1"/>
      <p:bldP spid="27" grpId="0" animBg="1"/>
      <p:bldP spid="31" grpId="0" animBg="1"/>
      <p:bldP spid="34" grpId="0" animBg="1"/>
      <p:bldP spid="42" grpId="0" animBg="1"/>
      <p:bldP spid="43" grpId="0" animBg="1"/>
      <p:bldP spid="44" grpId="0" animBg="1"/>
      <p:bldP spid="46" grpId="0" animBg="1"/>
      <p:bldP spid="48" grpId="0" animBg="1"/>
      <p:bldP spid="53" grpId="0" animBg="1"/>
      <p:bldP spid="54" grpId="0" animBg="1"/>
      <p:bldP spid="56" grpId="0" animBg="1"/>
      <p:bldP spid="60" grpId="0" animBg="1"/>
      <p:bldP spid="61" grpId="0" animBg="1"/>
      <p:bldP spid="6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4" name="Rectangle 3"/>
          <p:cNvSpPr/>
          <p:nvPr/>
        </p:nvSpPr>
        <p:spPr>
          <a:xfrm>
            <a:off x="316749" y="1344860"/>
            <a:ext cx="5751645" cy="972574"/>
          </a:xfrm>
          <a:prstGeom prst="rect">
            <a:avLst/>
          </a:prstGeom>
          <a:solidFill>
            <a:schemeClr val="bg1">
              <a:lumMod val="95000"/>
            </a:schemeClr>
          </a:solidFill>
          <a:ln>
            <a:solidFill>
              <a:srgbClr val="4F81BD"/>
            </a:solidFill>
          </a:ln>
        </p:spPr>
        <p:txBody>
          <a:bodyPr wrap="square">
            <a:spAutoFit/>
          </a:bodyPr>
          <a:lstStyle/>
          <a:p>
            <a:pPr>
              <a:lnSpc>
                <a:spcPct val="120000"/>
              </a:lnSpc>
            </a:pPr>
            <a:r>
              <a:rPr lang="en-US" sz="1200" b="1" dirty="0">
                <a:solidFill>
                  <a:srgbClr val="7F0055"/>
                </a:solidFill>
                <a:latin typeface="Menlo"/>
              </a:rPr>
              <a:t>public</a:t>
            </a:r>
            <a:r>
              <a:rPr lang="en-US" sz="1200" b="1" dirty="0">
                <a:solidFill>
                  <a:srgbClr val="000000"/>
                </a:solidFill>
                <a:latin typeface="Menlo"/>
              </a:rPr>
              <a:t> </a:t>
            </a:r>
            <a:r>
              <a:rPr lang="en-US" sz="1200" b="1" dirty="0">
                <a:solidFill>
                  <a:srgbClr val="7F0055"/>
                </a:solidFill>
                <a:latin typeface="Menlo"/>
              </a:rPr>
              <a:t>class</a:t>
            </a:r>
            <a:r>
              <a:rPr lang="en-US" sz="1200" b="1" dirty="0">
                <a:solidFill>
                  <a:srgbClr val="000000"/>
                </a:solidFill>
                <a:latin typeface="Menlo"/>
              </a:rPr>
              <a:t> </a:t>
            </a:r>
            <a:r>
              <a:rPr lang="en-US" sz="1200" dirty="0">
                <a:solidFill>
                  <a:srgbClr val="000000"/>
                </a:solidFill>
                <a:latin typeface="Menlo"/>
              </a:rPr>
              <a:t>Document {</a:t>
            </a:r>
            <a:endParaRPr lang="en-US" sz="1200" dirty="0">
              <a:solidFill>
                <a:srgbClr val="3F7F5F"/>
              </a:solidFill>
              <a:latin typeface="Menlo"/>
            </a:endParaRPr>
          </a:p>
          <a:p>
            <a:pPr>
              <a:lnSpc>
                <a:spcPct val="120000"/>
              </a:lnSpc>
            </a:pPr>
            <a:r>
              <a:rPr lang="en-US" sz="1200" b="1" dirty="0">
                <a:solidFill>
                  <a:srgbClr val="3F7F5F"/>
                </a:solidFill>
                <a:latin typeface="Menlo"/>
              </a:rPr>
              <a:t>	</a:t>
            </a:r>
            <a:r>
              <a:rPr lang="en-US" sz="1200" b="1" dirty="0">
                <a:solidFill>
                  <a:srgbClr val="7F0055"/>
                </a:solidFill>
                <a:latin typeface="Menlo"/>
              </a:rPr>
              <a:t>private</a:t>
            </a:r>
            <a:r>
              <a:rPr lang="en-US" sz="1200" dirty="0">
                <a:solidFill>
                  <a:srgbClr val="000000"/>
                </a:solidFill>
                <a:latin typeface="Menlo"/>
              </a:rPr>
              <a:t> String </a:t>
            </a:r>
            <a:r>
              <a:rPr lang="en-US" sz="1200" dirty="0">
                <a:solidFill>
                  <a:srgbClr val="0000C0"/>
                </a:solidFill>
                <a:latin typeface="Menlo"/>
              </a:rPr>
              <a:t>text</a:t>
            </a:r>
            <a:r>
              <a:rPr lang="en-US" sz="1200" dirty="0">
                <a:solidFill>
                  <a:srgbClr val="000000"/>
                </a:solidFill>
                <a:latin typeface="Menlo"/>
              </a:rPr>
              <a:t>;</a:t>
            </a:r>
            <a:r>
              <a:rPr lang="zh-CN" altLang="en-US" sz="1200" dirty="0">
                <a:solidFill>
                  <a:srgbClr val="000000"/>
                </a:solidFill>
                <a:latin typeface="Menlo"/>
              </a:rPr>
              <a:t> </a:t>
            </a:r>
            <a:r>
              <a:rPr lang="en-US" sz="1200" dirty="0">
                <a:solidFill>
                  <a:srgbClr val="3F7F5F"/>
                </a:solidFill>
                <a:latin typeface="Menlo"/>
              </a:rPr>
              <a:t>// The text of the whole document</a:t>
            </a:r>
            <a:endParaRPr lang="en-US" sz="1200" dirty="0">
              <a:solidFill>
                <a:srgbClr val="000000"/>
              </a:solidFill>
              <a:latin typeface="Menlo"/>
            </a:endParaRPr>
          </a:p>
          <a:p>
            <a:pPr>
              <a:lnSpc>
                <a:spcPct val="120000"/>
              </a:lnSpc>
            </a:pPr>
            <a:r>
              <a:rPr lang="en-US" sz="1200" b="1" dirty="0">
                <a:solidFill>
                  <a:srgbClr val="000000"/>
                </a:solidFill>
                <a:latin typeface="Menlo"/>
              </a:rPr>
              <a:t>	</a:t>
            </a:r>
            <a:r>
              <a:rPr lang="en-US" sz="1200" b="1" dirty="0">
                <a:solidFill>
                  <a:srgbClr val="7F0055"/>
                </a:solidFill>
                <a:latin typeface="Menlo"/>
              </a:rPr>
              <a:t>protected</a:t>
            </a:r>
            <a:r>
              <a:rPr lang="en-US" sz="1200" dirty="0">
                <a:solidFill>
                  <a:srgbClr val="000000"/>
                </a:solidFill>
                <a:latin typeface="Menlo"/>
              </a:rPr>
              <a:t> List&lt;String&gt; getTokens(String </a:t>
            </a:r>
            <a:r>
              <a:rPr lang="en-US" sz="1200" dirty="0">
                <a:solidFill>
                  <a:srgbClr val="7F0055"/>
                </a:solidFill>
                <a:latin typeface="Menlo"/>
              </a:rPr>
              <a:t>pattern</a:t>
            </a:r>
            <a:r>
              <a:rPr lang="en-US" sz="1200" dirty="0">
                <a:solidFill>
                  <a:srgbClr val="000000"/>
                </a:solidFill>
                <a:latin typeface="Menlo"/>
              </a:rPr>
              <a:t>)</a:t>
            </a:r>
          </a:p>
          <a:p>
            <a:pPr>
              <a:lnSpc>
                <a:spcPct val="120000"/>
              </a:lnSpc>
            </a:pPr>
            <a:r>
              <a:rPr lang="en-US" altLang="zh-CN" sz="1200" dirty="0">
                <a:solidFill>
                  <a:srgbClr val="000000"/>
                </a:solidFill>
                <a:latin typeface="Menlo"/>
              </a:rPr>
              <a:t>}</a:t>
            </a:r>
            <a:endParaRPr lang="en-US" sz="1200" dirty="0">
              <a:solidFill>
                <a:srgbClr val="000000"/>
              </a:solidFill>
              <a:latin typeface="Menlo"/>
            </a:endParaRPr>
          </a:p>
        </p:txBody>
      </p:sp>
      <p:sp>
        <p:nvSpPr>
          <p:cNvPr id="6" name="Rectangle 5"/>
          <p:cNvSpPr/>
          <p:nvPr/>
        </p:nvSpPr>
        <p:spPr>
          <a:xfrm>
            <a:off x="460716" y="2335557"/>
            <a:ext cx="8226083" cy="584775"/>
          </a:xfrm>
          <a:prstGeom prst="rect">
            <a:avLst/>
          </a:prstGeom>
        </p:spPr>
        <p:txBody>
          <a:bodyPr wrap="square">
            <a:spAutoFit/>
          </a:bodyPr>
          <a:lstStyle/>
          <a:p>
            <a:r>
              <a:rPr lang="en-US" sz="1600" dirty="0">
                <a:latin typeface="Arial"/>
                <a:cs typeface="Arial"/>
              </a:rPr>
              <a:t>Assume you have a Document object, d, whose text is</a:t>
            </a:r>
            <a:r>
              <a:rPr lang="zh-CN" altLang="en-US" sz="1600" dirty="0">
                <a:latin typeface="Arial"/>
                <a:cs typeface="Arial"/>
              </a:rPr>
              <a:t> </a:t>
            </a:r>
            <a:r>
              <a:rPr lang="en-US" sz="1600" dirty="0">
                <a:latin typeface="Arial"/>
                <a:cs typeface="Arial"/>
              </a:rPr>
              <a:t>"</a:t>
            </a:r>
            <a:r>
              <a:rPr lang="en-US" sz="1600" dirty="0">
                <a:solidFill>
                  <a:srgbClr val="4F81BD"/>
                </a:solidFill>
                <a:latin typeface="Courier"/>
                <a:cs typeface="Courier"/>
              </a:rPr>
              <a:t>Splitting a string, it's as easy as 1 2 33! Right?</a:t>
            </a:r>
            <a:r>
              <a:rPr lang="en-US" sz="1600" dirty="0">
                <a:latin typeface="Arial"/>
                <a:cs typeface="Arial"/>
              </a:rPr>
              <a:t>"</a:t>
            </a:r>
          </a:p>
        </p:txBody>
      </p:sp>
      <p:sp>
        <p:nvSpPr>
          <p:cNvPr id="7" name="Rectangle 6"/>
          <p:cNvSpPr/>
          <p:nvPr/>
        </p:nvSpPr>
        <p:spPr>
          <a:xfrm>
            <a:off x="424625" y="3239037"/>
            <a:ext cx="2995005" cy="602216"/>
          </a:xfrm>
          <a:prstGeom prst="rect">
            <a:avLst/>
          </a:prstGeom>
          <a:ln>
            <a:solidFill>
              <a:schemeClr val="accent1"/>
            </a:solidFill>
          </a:ln>
        </p:spPr>
        <p:txBody>
          <a:bodyPr wrap="none">
            <a:spAutoFit/>
          </a:bodyPr>
          <a:lstStyle/>
          <a:p>
            <a:pPr>
              <a:lnSpc>
                <a:spcPct val="120000"/>
              </a:lnSpc>
            </a:pPr>
            <a:r>
              <a:rPr lang="en-US" sz="1400" dirty="0">
                <a:latin typeface="Menlo Bold"/>
                <a:cs typeface="Menlo Bold"/>
              </a:rPr>
              <a:t>d.getTokens(</a:t>
            </a:r>
            <a:r>
              <a:rPr lang="en-US" sz="1400" dirty="0">
                <a:solidFill>
                  <a:srgbClr val="0000FF"/>
                </a:solidFill>
                <a:latin typeface="Menlo Bold"/>
                <a:cs typeface="Menlo Bold"/>
              </a:rPr>
              <a:t>"</a:t>
            </a:r>
            <a:r>
              <a:rPr lang="en-US" altLang="zh-CN" sz="1400" dirty="0">
                <a:solidFill>
                  <a:srgbClr val="FF0000"/>
                </a:solidFill>
                <a:latin typeface="Menlo Bold"/>
                <a:cs typeface="Menlo Bold"/>
              </a:rPr>
              <a:t>__________</a:t>
            </a:r>
            <a:r>
              <a:rPr lang="en-US" sz="1400" dirty="0">
                <a:solidFill>
                  <a:srgbClr val="0000FF"/>
                </a:solidFill>
                <a:latin typeface="Menlo Bold"/>
                <a:cs typeface="Menlo Bold"/>
              </a:rPr>
              <a:t>"</a:t>
            </a:r>
            <a:r>
              <a:rPr lang="en-US" sz="1400" dirty="0">
                <a:latin typeface="Menlo Bold"/>
                <a:cs typeface="Menlo Bold"/>
              </a:rPr>
              <a:t>); </a:t>
            </a:r>
          </a:p>
          <a:p>
            <a:pPr>
              <a:lnSpc>
                <a:spcPct val="120000"/>
              </a:lnSpc>
            </a:pPr>
            <a:r>
              <a:rPr lang="en-US" altLang="zh-CN" sz="1400" dirty="0">
                <a:latin typeface="Menlo Bold"/>
                <a:cs typeface="Menlo Bold"/>
              </a:rPr>
              <a:t>-&gt;</a:t>
            </a:r>
            <a:r>
              <a:rPr lang="en-US" sz="1400" dirty="0">
                <a:latin typeface="Menlo Bold"/>
                <a:cs typeface="Menlo Bold"/>
              </a:rPr>
              <a:t> [</a:t>
            </a:r>
            <a:r>
              <a:rPr lang="en-US" sz="1400" dirty="0">
                <a:solidFill>
                  <a:srgbClr val="0000FF"/>
                </a:solidFill>
                <a:latin typeface="Menlo Bold"/>
                <a:cs typeface="Menlo Bold"/>
              </a:rPr>
              <a:t>"1"</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"2"</a:t>
            </a:r>
            <a:r>
              <a:rPr lang="en-US" altLang="zh-CN" sz="1400" dirty="0">
                <a:solidFill>
                  <a:srgbClr val="0000FF"/>
                </a:solidFill>
                <a:latin typeface="Menlo Bold"/>
                <a:cs typeface="Menlo Bold"/>
              </a:rPr>
              <a:t> ,</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"33"</a:t>
            </a:r>
            <a:r>
              <a:rPr lang="en-US" sz="1400" dirty="0">
                <a:latin typeface="Menlo Bold"/>
                <a:cs typeface="Menlo Bold"/>
              </a:rPr>
              <a:t>] </a:t>
            </a:r>
          </a:p>
        </p:txBody>
      </p:sp>
      <p:sp>
        <p:nvSpPr>
          <p:cNvPr id="14" name="Rectangle 13"/>
          <p:cNvSpPr/>
          <p:nvPr/>
        </p:nvSpPr>
        <p:spPr>
          <a:xfrm>
            <a:off x="378617" y="5950390"/>
            <a:ext cx="1695336" cy="307777"/>
          </a:xfrm>
          <a:prstGeom prst="rect">
            <a:avLst/>
          </a:prstGeom>
        </p:spPr>
        <p:txBody>
          <a:bodyPr wrap="square" anchor="ctr">
            <a:spAutoFit/>
          </a:bodyPr>
          <a:lstStyle/>
          <a:p>
            <a:r>
              <a:rPr lang="en-US" sz="1400" dirty="0">
                <a:latin typeface="Menlo Bold"/>
                <a:cs typeface="Menlo Bold"/>
              </a:rPr>
              <a:t>D</a:t>
            </a:r>
            <a:r>
              <a:rPr lang="en-US" altLang="zh-CN" sz="1400" dirty="0">
                <a:latin typeface="Menlo Bold"/>
                <a:cs typeface="Menlo Bold"/>
              </a:rPr>
              <a:t>.</a:t>
            </a:r>
            <a:r>
              <a:rPr lang="zh-CN" altLang="en-US" sz="1400" dirty="0">
                <a:latin typeface="Menlo Bold"/>
                <a:cs typeface="Menlo Bold"/>
              </a:rPr>
              <a:t> </a:t>
            </a:r>
            <a:r>
              <a:rPr lang="mr-IN" sz="1400" dirty="0">
                <a:latin typeface="Menlo Bold"/>
                <a:cs typeface="Menlo Bold"/>
              </a:rPr>
              <a:t>"1|2|33"</a:t>
            </a:r>
            <a:endParaRPr lang="en-US" sz="1400" dirty="0">
              <a:latin typeface="Menlo Bold"/>
              <a:cs typeface="Menlo Bold"/>
            </a:endParaRPr>
          </a:p>
        </p:txBody>
      </p:sp>
      <p:sp>
        <p:nvSpPr>
          <p:cNvPr id="15" name="Rectangle 14"/>
          <p:cNvSpPr/>
          <p:nvPr/>
        </p:nvSpPr>
        <p:spPr>
          <a:xfrm>
            <a:off x="3501193" y="3239037"/>
            <a:ext cx="4446357" cy="585610"/>
          </a:xfrm>
          <a:prstGeom prst="rect">
            <a:avLst/>
          </a:prstGeom>
          <a:solidFill>
            <a:srgbClr val="E6A20E"/>
          </a:solidFill>
        </p:spPr>
        <p:txBody>
          <a:bodyPr wrap="square">
            <a:spAutoFit/>
          </a:bodyPr>
          <a:lstStyle/>
          <a:p>
            <a:pPr>
              <a:lnSpc>
                <a:spcPct val="120000"/>
              </a:lnSpc>
            </a:pPr>
            <a:r>
              <a:rPr lang="en-US" sz="1400" dirty="0">
                <a:latin typeface="Arial"/>
                <a:cs typeface="Arial"/>
              </a:rPr>
              <a:t>Which of the following regular expressions can you insert in the blank to get the output shown? </a:t>
            </a:r>
          </a:p>
        </p:txBody>
      </p:sp>
      <p:sp>
        <p:nvSpPr>
          <p:cNvPr id="22" name="Rectangle 21"/>
          <p:cNvSpPr/>
          <p:nvPr/>
        </p:nvSpPr>
        <p:spPr>
          <a:xfrm>
            <a:off x="378617" y="4433001"/>
            <a:ext cx="1501633" cy="338554"/>
          </a:xfrm>
          <a:prstGeom prst="rect">
            <a:avLst/>
          </a:prstGeom>
        </p:spPr>
        <p:txBody>
          <a:bodyPr wrap="none">
            <a:spAutoFit/>
          </a:bodyPr>
          <a:lstStyle/>
          <a:p>
            <a:r>
              <a:rPr lang="en-US" sz="1600" dirty="0">
                <a:latin typeface="Menlo Bold"/>
                <a:cs typeface="Menlo Bold"/>
              </a:rPr>
              <a:t>A</a:t>
            </a:r>
            <a:r>
              <a:rPr lang="zh-CN" altLang="en-US" sz="1600" dirty="0">
                <a:latin typeface="Menlo Bold"/>
                <a:cs typeface="Menlo Bold"/>
              </a:rPr>
              <a:t>. </a:t>
            </a:r>
            <a:r>
              <a:rPr lang="mr-IN" sz="1600" dirty="0">
                <a:latin typeface="Menlo Bold"/>
                <a:cs typeface="Menlo Bold"/>
              </a:rPr>
              <a:t>"[1233]"</a:t>
            </a:r>
            <a:endParaRPr lang="en-US" sz="1600" dirty="0">
              <a:latin typeface="Menlo Bold"/>
              <a:cs typeface="Menlo Bold"/>
            </a:endParaRPr>
          </a:p>
        </p:txBody>
      </p:sp>
      <p:sp>
        <p:nvSpPr>
          <p:cNvPr id="23" name="Rectangle 22"/>
          <p:cNvSpPr/>
          <p:nvPr/>
        </p:nvSpPr>
        <p:spPr>
          <a:xfrm>
            <a:off x="378617" y="4949508"/>
            <a:ext cx="1790574" cy="338554"/>
          </a:xfrm>
          <a:prstGeom prst="rect">
            <a:avLst/>
          </a:prstGeom>
        </p:spPr>
        <p:txBody>
          <a:bodyPr wrap="none">
            <a:spAutoFit/>
          </a:bodyPr>
          <a:lstStyle/>
          <a:p>
            <a:r>
              <a:rPr lang="en-US" sz="1600" dirty="0">
                <a:latin typeface="Menlo Bold"/>
                <a:cs typeface="Menlo Bold"/>
              </a:rPr>
              <a:t>B</a:t>
            </a:r>
            <a:r>
              <a:rPr lang="en-US" altLang="zh-CN" sz="1600" dirty="0">
                <a:latin typeface="Menlo Bold"/>
                <a:cs typeface="Menlo Bold"/>
              </a:rPr>
              <a:t>.</a:t>
            </a:r>
            <a:r>
              <a:rPr lang="zh-CN" altLang="en-US" sz="1600" dirty="0">
                <a:latin typeface="Menlo Bold"/>
                <a:cs typeface="Menlo Bold"/>
              </a:rPr>
              <a:t> </a:t>
            </a:r>
            <a:r>
              <a:rPr lang="mr-IN" sz="1600" dirty="0">
                <a:latin typeface="Menlo Bold"/>
                <a:cs typeface="Menlo Bold"/>
              </a:rPr>
              <a:t>"[1,2,33]"</a:t>
            </a:r>
            <a:endParaRPr lang="en-US" sz="1600" dirty="0">
              <a:latin typeface="Menlo Bold"/>
              <a:cs typeface="Menlo Bold"/>
            </a:endParaRPr>
          </a:p>
        </p:txBody>
      </p:sp>
      <p:sp>
        <p:nvSpPr>
          <p:cNvPr id="24" name="Rectangle 23"/>
          <p:cNvSpPr/>
          <p:nvPr/>
        </p:nvSpPr>
        <p:spPr>
          <a:xfrm>
            <a:off x="378617" y="5466015"/>
            <a:ext cx="1543511" cy="338554"/>
          </a:xfrm>
          <a:prstGeom prst="rect">
            <a:avLst/>
          </a:prstGeom>
        </p:spPr>
        <p:txBody>
          <a:bodyPr wrap="none">
            <a:spAutoFit/>
          </a:bodyPr>
          <a:lstStyle/>
          <a:p>
            <a:r>
              <a:rPr lang="en-US" sz="1600" dirty="0">
                <a:latin typeface="Menlo Bold"/>
                <a:cs typeface="Menlo Bold"/>
              </a:rPr>
              <a:t>C</a:t>
            </a:r>
            <a:r>
              <a:rPr lang="en-US" altLang="zh-CN" sz="1600" dirty="0">
                <a:latin typeface="Menlo Bold"/>
                <a:cs typeface="Menlo Bold"/>
              </a:rPr>
              <a:t>.</a:t>
            </a:r>
            <a:r>
              <a:rPr lang="zh-CN" altLang="en-US" sz="1600" dirty="0">
                <a:latin typeface="Menlo Bold"/>
                <a:cs typeface="Menlo Bold"/>
              </a:rPr>
              <a:t> </a:t>
            </a:r>
            <a:r>
              <a:rPr lang="mr-IN" sz="1600" dirty="0">
                <a:latin typeface="Menlo Bold"/>
                <a:cs typeface="Menlo Bold"/>
              </a:rPr>
              <a:t>"[0-9]+"</a:t>
            </a:r>
            <a:endParaRPr lang="en-US" sz="1600" dirty="0">
              <a:latin typeface="Menlo Bold"/>
              <a:cs typeface="Menlo Bold"/>
            </a:endParaRPr>
          </a:p>
        </p:txBody>
      </p:sp>
      <p:sp>
        <p:nvSpPr>
          <p:cNvPr id="3" name="Slide Number Placeholder 5">
            <a:extLst>
              <a:ext uri="{FF2B5EF4-FFF2-40B4-BE49-F238E27FC236}">
                <a16:creationId xmlns:a16="http://schemas.microsoft.com/office/drawing/2014/main" id="{4810771E-37F4-784E-8817-AC32543F53A8}"/>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21</a:t>
            </a:fld>
            <a:endParaRPr lang="en-US"/>
          </a:p>
        </p:txBody>
      </p:sp>
      <p:grpSp>
        <p:nvGrpSpPr>
          <p:cNvPr id="21" name="Group 20">
            <a:extLst>
              <a:ext uri="{FF2B5EF4-FFF2-40B4-BE49-F238E27FC236}">
                <a16:creationId xmlns:a16="http://schemas.microsoft.com/office/drawing/2014/main" id="{8A4FEBB9-DE6F-82FA-B6BC-1B5C6CD7ABD5}"/>
              </a:ext>
            </a:extLst>
          </p:cNvPr>
          <p:cNvGrpSpPr/>
          <p:nvPr/>
        </p:nvGrpSpPr>
        <p:grpSpPr>
          <a:xfrm>
            <a:off x="1954007" y="4911865"/>
            <a:ext cx="5223077" cy="461665"/>
            <a:chOff x="1954007" y="4911865"/>
            <a:chExt cx="5223077" cy="461665"/>
          </a:xfrm>
        </p:grpSpPr>
        <p:sp>
          <p:nvSpPr>
            <p:cNvPr id="17" name="Rectangle 16"/>
            <p:cNvSpPr/>
            <p:nvPr/>
          </p:nvSpPr>
          <p:spPr>
            <a:xfrm>
              <a:off x="2613660" y="4951831"/>
              <a:ext cx="3211185" cy="307777"/>
            </a:xfrm>
            <a:prstGeom prst="rect">
              <a:avLst/>
            </a:prstGeom>
          </p:spPr>
          <p:txBody>
            <a:bodyPr wrap="none">
              <a:spAutoFit/>
            </a:bodyPr>
            <a:lstStyle/>
            <a:p>
              <a:r>
                <a:rPr lang="en-US" altLang="zh-CN" sz="1400" dirty="0">
                  <a:latin typeface="Menlo Bold"/>
                  <a:cs typeface="Menlo Bold"/>
                </a:rPr>
                <a:t>-&gt;</a:t>
              </a:r>
              <a:r>
                <a:rPr lang="en-US" sz="1400" dirty="0">
                  <a:latin typeface="Menlo Bold"/>
                  <a:cs typeface="Menlo Bold"/>
                </a:rPr>
                <a:t> [</a:t>
              </a:r>
              <a:r>
                <a:rPr lang="en-US" sz="1400" dirty="0">
                  <a:solidFill>
                    <a:srgbClr val="0000FF"/>
                  </a:solidFill>
                  <a:latin typeface="Menlo Bold"/>
                  <a:cs typeface="Menlo Bold"/>
                </a:rPr>
                <a:t>",",</a:t>
              </a:r>
              <a:r>
                <a:rPr lang="en-US" sz="1400" dirty="0">
                  <a:latin typeface="Menlo Bold"/>
                  <a:cs typeface="Menlo Bold"/>
                </a:rPr>
                <a:t> </a:t>
              </a:r>
              <a:r>
                <a:rPr lang="en-US" sz="1400" dirty="0">
                  <a:solidFill>
                    <a:srgbClr val="0000FF"/>
                  </a:solidFill>
                  <a:latin typeface="Menlo Bold"/>
                  <a:cs typeface="Menlo Bold"/>
                </a:rPr>
                <a:t>"1"</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"2"</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"3"</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a:t>
              </a:r>
              <a:r>
                <a:rPr lang="en-US" altLang="zh-CN" sz="1400" dirty="0">
                  <a:solidFill>
                    <a:srgbClr val="0000FF"/>
                  </a:solidFill>
                  <a:latin typeface="Menlo Bold"/>
                  <a:cs typeface="Menlo Bold"/>
                </a:rPr>
                <a:t>3</a:t>
              </a:r>
              <a:r>
                <a:rPr lang="en-US" sz="1400" dirty="0">
                  <a:solidFill>
                    <a:srgbClr val="0000FF"/>
                  </a:solidFill>
                  <a:latin typeface="Menlo Bold"/>
                  <a:cs typeface="Menlo Bold"/>
                </a:rPr>
                <a:t>"</a:t>
              </a:r>
              <a:r>
                <a:rPr lang="en-US" sz="1400" dirty="0">
                  <a:latin typeface="Menlo Bold"/>
                  <a:cs typeface="Menlo Bold"/>
                </a:rPr>
                <a:t>] </a:t>
              </a:r>
              <a:endParaRPr lang="en-US" sz="1400" dirty="0"/>
            </a:p>
          </p:txBody>
        </p:sp>
        <p:sp>
          <p:nvSpPr>
            <p:cNvPr id="36" name="TextBox 35"/>
            <p:cNvSpPr txBox="1"/>
            <p:nvPr/>
          </p:nvSpPr>
          <p:spPr>
            <a:xfrm>
              <a:off x="1954007" y="4911865"/>
              <a:ext cx="428322" cy="461665"/>
            </a:xfrm>
            <a:prstGeom prst="rect">
              <a:avLst/>
            </a:prstGeom>
            <a:noFill/>
          </p:spPr>
          <p:txBody>
            <a:bodyPr wrap="none" rtlCol="0">
              <a:spAutoFit/>
            </a:bodyPr>
            <a:lstStyle/>
            <a:p>
              <a:r>
                <a:rPr lang="en-US" sz="2400" dirty="0">
                  <a:solidFill>
                    <a:srgbClr val="FF0000"/>
                  </a:solidFill>
                  <a:latin typeface="Arial"/>
                  <a:ea typeface="Zapf Dingbats"/>
                  <a:cs typeface="Arial"/>
                  <a:sym typeface="Zapf Dingbats"/>
                </a:rPr>
                <a:t>✖</a:t>
              </a:r>
              <a:endParaRPr lang="en-US" sz="2400" dirty="0">
                <a:solidFill>
                  <a:srgbClr val="FF0000"/>
                </a:solidFill>
                <a:latin typeface="Arial"/>
                <a:cs typeface="Arial"/>
              </a:endParaRPr>
            </a:p>
          </p:txBody>
        </p:sp>
        <p:sp>
          <p:nvSpPr>
            <p:cNvPr id="9" name="Rectangle 8">
              <a:extLst>
                <a:ext uri="{FF2B5EF4-FFF2-40B4-BE49-F238E27FC236}">
                  <a16:creationId xmlns:a16="http://schemas.microsoft.com/office/drawing/2014/main" id="{EDA9A9B9-6414-A521-F2E2-4F395616C313}"/>
                </a:ext>
              </a:extLst>
            </p:cNvPr>
            <p:cNvSpPr/>
            <p:nvPr/>
          </p:nvSpPr>
          <p:spPr>
            <a:xfrm>
              <a:off x="4566401" y="4949508"/>
              <a:ext cx="2610683" cy="307777"/>
            </a:xfrm>
            <a:prstGeom prst="rect">
              <a:avLst/>
            </a:prstGeom>
            <a:solidFill>
              <a:srgbClr val="E6A20E"/>
            </a:solidFill>
          </p:spPr>
          <p:txBody>
            <a:bodyPr wrap="square">
              <a:spAutoFit/>
            </a:bodyPr>
            <a:lstStyle/>
            <a:p>
              <a:r>
                <a:rPr lang="en-GB" sz="1400" dirty="0">
                  <a:latin typeface="Arial"/>
                  <a:cs typeface="Arial"/>
                </a:rPr>
                <a:t>Matches “1” or “,” or “2” or “3”</a:t>
              </a:r>
            </a:p>
          </p:txBody>
        </p:sp>
      </p:grpSp>
      <p:grpSp>
        <p:nvGrpSpPr>
          <p:cNvPr id="13" name="Group 12">
            <a:extLst>
              <a:ext uri="{FF2B5EF4-FFF2-40B4-BE49-F238E27FC236}">
                <a16:creationId xmlns:a16="http://schemas.microsoft.com/office/drawing/2014/main" id="{25087292-6DCD-2FAA-9CE9-5B4763C85D3D}"/>
              </a:ext>
            </a:extLst>
          </p:cNvPr>
          <p:cNvGrpSpPr/>
          <p:nvPr/>
        </p:nvGrpSpPr>
        <p:grpSpPr>
          <a:xfrm>
            <a:off x="1954007" y="4368870"/>
            <a:ext cx="5899684" cy="461665"/>
            <a:chOff x="1954007" y="4368870"/>
            <a:chExt cx="5899684" cy="461665"/>
          </a:xfrm>
        </p:grpSpPr>
        <p:sp>
          <p:nvSpPr>
            <p:cNvPr id="16" name="Rectangle 15"/>
            <p:cNvSpPr/>
            <p:nvPr/>
          </p:nvSpPr>
          <p:spPr>
            <a:xfrm>
              <a:off x="2613660" y="4433001"/>
              <a:ext cx="2670736" cy="307777"/>
            </a:xfrm>
            <a:prstGeom prst="rect">
              <a:avLst/>
            </a:prstGeom>
          </p:spPr>
          <p:txBody>
            <a:bodyPr wrap="none">
              <a:spAutoFit/>
            </a:bodyPr>
            <a:lstStyle/>
            <a:p>
              <a:r>
                <a:rPr lang="en-US" altLang="zh-CN" sz="1400" dirty="0">
                  <a:latin typeface="Menlo Bold"/>
                  <a:cs typeface="Menlo Bold"/>
                </a:rPr>
                <a:t>-&gt;</a:t>
              </a:r>
              <a:r>
                <a:rPr lang="en-US" sz="1400" dirty="0">
                  <a:latin typeface="Menlo Bold"/>
                  <a:cs typeface="Menlo Bold"/>
                </a:rPr>
                <a:t> [</a:t>
              </a:r>
              <a:r>
                <a:rPr lang="en-US" sz="1400" dirty="0">
                  <a:solidFill>
                    <a:srgbClr val="0000FF"/>
                  </a:solidFill>
                  <a:latin typeface="Menlo Bold"/>
                  <a:cs typeface="Menlo Bold"/>
                </a:rPr>
                <a:t>"1"</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"2"</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"3"</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a:t>
              </a:r>
              <a:r>
                <a:rPr lang="en-US" altLang="zh-CN" sz="1400" dirty="0">
                  <a:solidFill>
                    <a:srgbClr val="0000FF"/>
                  </a:solidFill>
                  <a:latin typeface="Menlo Bold"/>
                  <a:cs typeface="Menlo Bold"/>
                </a:rPr>
                <a:t>3</a:t>
              </a:r>
              <a:r>
                <a:rPr lang="en-US" sz="1400" dirty="0">
                  <a:solidFill>
                    <a:srgbClr val="0000FF"/>
                  </a:solidFill>
                  <a:latin typeface="Menlo Bold"/>
                  <a:cs typeface="Menlo Bold"/>
                </a:rPr>
                <a:t>"</a:t>
              </a:r>
              <a:r>
                <a:rPr lang="en-US" sz="1400" dirty="0">
                  <a:latin typeface="Menlo Bold"/>
                  <a:cs typeface="Menlo Bold"/>
                </a:rPr>
                <a:t>] </a:t>
              </a:r>
              <a:endParaRPr lang="en-US" sz="1400" dirty="0"/>
            </a:p>
          </p:txBody>
        </p:sp>
        <p:sp>
          <p:nvSpPr>
            <p:cNvPr id="32" name="TextBox 31"/>
            <p:cNvSpPr txBox="1"/>
            <p:nvPr/>
          </p:nvSpPr>
          <p:spPr>
            <a:xfrm>
              <a:off x="1954007" y="4368870"/>
              <a:ext cx="428322" cy="461665"/>
            </a:xfrm>
            <a:prstGeom prst="rect">
              <a:avLst/>
            </a:prstGeom>
            <a:noFill/>
          </p:spPr>
          <p:txBody>
            <a:bodyPr wrap="none" rtlCol="0">
              <a:spAutoFit/>
            </a:bodyPr>
            <a:lstStyle/>
            <a:p>
              <a:r>
                <a:rPr lang="en-US" sz="2400" dirty="0">
                  <a:solidFill>
                    <a:srgbClr val="FF0000"/>
                  </a:solidFill>
                  <a:latin typeface="Arial"/>
                  <a:ea typeface="Zapf Dingbats"/>
                  <a:cs typeface="Arial"/>
                  <a:sym typeface="Zapf Dingbats"/>
                </a:rPr>
                <a:t>✖</a:t>
              </a:r>
              <a:endParaRPr lang="en-US" sz="2400" dirty="0">
                <a:solidFill>
                  <a:srgbClr val="FF0000"/>
                </a:solidFill>
                <a:latin typeface="Arial"/>
                <a:cs typeface="Arial"/>
              </a:endParaRPr>
            </a:p>
          </p:txBody>
        </p:sp>
        <p:sp>
          <p:nvSpPr>
            <p:cNvPr id="10" name="Rectangle 9">
              <a:extLst>
                <a:ext uri="{FF2B5EF4-FFF2-40B4-BE49-F238E27FC236}">
                  <a16:creationId xmlns:a16="http://schemas.microsoft.com/office/drawing/2014/main" id="{123E5C1B-D095-93B6-270F-853ED892CCFA}"/>
                </a:ext>
              </a:extLst>
            </p:cNvPr>
            <p:cNvSpPr/>
            <p:nvPr/>
          </p:nvSpPr>
          <p:spPr>
            <a:xfrm>
              <a:off x="4566400" y="4420957"/>
              <a:ext cx="3287291" cy="307777"/>
            </a:xfrm>
            <a:prstGeom prst="rect">
              <a:avLst/>
            </a:prstGeom>
            <a:solidFill>
              <a:srgbClr val="E6A20E"/>
            </a:solidFill>
          </p:spPr>
          <p:txBody>
            <a:bodyPr wrap="square">
              <a:spAutoFit/>
            </a:bodyPr>
            <a:lstStyle/>
            <a:p>
              <a:r>
                <a:rPr lang="en-GB" sz="1400" dirty="0">
                  <a:latin typeface="Arial"/>
                  <a:cs typeface="Arial"/>
                </a:rPr>
                <a:t>Matches “1” or “2” or “3”, same as [123]</a:t>
              </a:r>
            </a:p>
          </p:txBody>
        </p:sp>
      </p:grpSp>
      <p:grpSp>
        <p:nvGrpSpPr>
          <p:cNvPr id="27" name="Group 26">
            <a:extLst>
              <a:ext uri="{FF2B5EF4-FFF2-40B4-BE49-F238E27FC236}">
                <a16:creationId xmlns:a16="http://schemas.microsoft.com/office/drawing/2014/main" id="{D076BB53-33A5-3F78-3CCE-048DDBDD2A8F}"/>
              </a:ext>
            </a:extLst>
          </p:cNvPr>
          <p:cNvGrpSpPr/>
          <p:nvPr/>
        </p:nvGrpSpPr>
        <p:grpSpPr>
          <a:xfrm>
            <a:off x="1954007" y="5351898"/>
            <a:ext cx="5985018" cy="523220"/>
            <a:chOff x="1954007" y="5351898"/>
            <a:chExt cx="5985018" cy="523220"/>
          </a:xfrm>
        </p:grpSpPr>
        <p:sp>
          <p:nvSpPr>
            <p:cNvPr id="18" name="Rectangle 17"/>
            <p:cNvSpPr/>
            <p:nvPr/>
          </p:nvSpPr>
          <p:spPr>
            <a:xfrm>
              <a:off x="2613660" y="5470661"/>
              <a:ext cx="2346466" cy="307777"/>
            </a:xfrm>
            <a:prstGeom prst="rect">
              <a:avLst/>
            </a:prstGeom>
          </p:spPr>
          <p:txBody>
            <a:bodyPr wrap="none">
              <a:spAutoFit/>
            </a:bodyPr>
            <a:lstStyle/>
            <a:p>
              <a:r>
                <a:rPr lang="en-US" altLang="zh-CN" sz="1400" dirty="0">
                  <a:latin typeface="Menlo Bold"/>
                  <a:cs typeface="Menlo Bold"/>
                </a:rPr>
                <a:t>-&gt;</a:t>
              </a:r>
              <a:r>
                <a:rPr lang="en-US" sz="1400" dirty="0">
                  <a:latin typeface="Menlo Bold"/>
                  <a:cs typeface="Menlo Bold"/>
                </a:rPr>
                <a:t> [</a:t>
              </a:r>
              <a:r>
                <a:rPr lang="en-US" sz="1400" dirty="0">
                  <a:solidFill>
                    <a:srgbClr val="0000FF"/>
                  </a:solidFill>
                  <a:latin typeface="Menlo Bold"/>
                  <a:cs typeface="Menlo Bold"/>
                </a:rPr>
                <a:t>"1"</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"2"</a:t>
              </a:r>
              <a:r>
                <a:rPr lang="en-US" altLang="zh-CN" sz="1400" dirty="0">
                  <a:solidFill>
                    <a:srgbClr val="0000FF"/>
                  </a:solidFill>
                  <a:latin typeface="Menlo Bold"/>
                  <a:cs typeface="Menlo Bold"/>
                </a:rPr>
                <a:t> ,</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"33"</a:t>
              </a:r>
              <a:r>
                <a:rPr lang="en-US" sz="1400" dirty="0">
                  <a:latin typeface="Menlo Bold"/>
                  <a:cs typeface="Menlo Bold"/>
                </a:rPr>
                <a:t>] </a:t>
              </a:r>
              <a:endParaRPr lang="en-US" sz="1400" dirty="0"/>
            </a:p>
          </p:txBody>
        </p:sp>
        <p:sp>
          <p:nvSpPr>
            <p:cNvPr id="35" name="TextBox 34"/>
            <p:cNvSpPr txBox="1"/>
            <p:nvPr/>
          </p:nvSpPr>
          <p:spPr>
            <a:xfrm>
              <a:off x="1954007" y="5404282"/>
              <a:ext cx="445104" cy="461665"/>
            </a:xfrm>
            <a:prstGeom prst="rect">
              <a:avLst/>
            </a:prstGeom>
            <a:noFill/>
          </p:spPr>
          <p:txBody>
            <a:bodyPr wrap="none" rtlCol="0">
              <a:spAutoFit/>
            </a:bodyPr>
            <a:lstStyle/>
            <a:p>
              <a:r>
                <a:rPr lang="en-US" sz="2400" dirty="0">
                  <a:solidFill>
                    <a:srgbClr val="008000"/>
                  </a:solidFill>
                  <a:latin typeface="Arial"/>
                  <a:ea typeface="Zapf Dingbats"/>
                  <a:cs typeface="Arial"/>
                  <a:sym typeface="Zapf Dingbats"/>
                </a:rPr>
                <a:t>✔</a:t>
              </a:r>
              <a:endParaRPr lang="en-US" sz="2400" dirty="0">
                <a:solidFill>
                  <a:srgbClr val="008000"/>
                </a:solidFill>
                <a:latin typeface="Arial"/>
                <a:cs typeface="Arial"/>
              </a:endParaRPr>
            </a:p>
          </p:txBody>
        </p:sp>
        <p:sp>
          <p:nvSpPr>
            <p:cNvPr id="11" name="Rectangle 10">
              <a:extLst>
                <a:ext uri="{FF2B5EF4-FFF2-40B4-BE49-F238E27FC236}">
                  <a16:creationId xmlns:a16="http://schemas.microsoft.com/office/drawing/2014/main" id="{D2C2071B-2494-34E6-6DA3-7C7492CA82E9}"/>
                </a:ext>
              </a:extLst>
            </p:cNvPr>
            <p:cNvSpPr/>
            <p:nvPr/>
          </p:nvSpPr>
          <p:spPr>
            <a:xfrm>
              <a:off x="4560306" y="5351898"/>
              <a:ext cx="3378719" cy="523220"/>
            </a:xfrm>
            <a:prstGeom prst="rect">
              <a:avLst/>
            </a:prstGeom>
            <a:solidFill>
              <a:srgbClr val="E6A20E"/>
            </a:solidFill>
          </p:spPr>
          <p:txBody>
            <a:bodyPr wrap="square">
              <a:spAutoFit/>
            </a:bodyPr>
            <a:lstStyle/>
            <a:p>
              <a:r>
                <a:rPr lang="en-GB" sz="1400" dirty="0">
                  <a:latin typeface="Arial"/>
                  <a:cs typeface="Arial"/>
                </a:rPr>
                <a:t>Matches any non-negative integer. More flexible and useful than D.</a:t>
              </a:r>
            </a:p>
          </p:txBody>
        </p:sp>
      </p:grpSp>
      <p:grpSp>
        <p:nvGrpSpPr>
          <p:cNvPr id="29" name="Group 28">
            <a:extLst>
              <a:ext uri="{FF2B5EF4-FFF2-40B4-BE49-F238E27FC236}">
                <a16:creationId xmlns:a16="http://schemas.microsoft.com/office/drawing/2014/main" id="{DF0F15F3-8FBD-11E8-1285-DA4CE4EBC528}"/>
              </a:ext>
            </a:extLst>
          </p:cNvPr>
          <p:cNvGrpSpPr/>
          <p:nvPr/>
        </p:nvGrpSpPr>
        <p:grpSpPr>
          <a:xfrm>
            <a:off x="1954007" y="5847771"/>
            <a:ext cx="5677282" cy="461665"/>
            <a:chOff x="1954007" y="5847771"/>
            <a:chExt cx="5677282" cy="461665"/>
          </a:xfrm>
        </p:grpSpPr>
        <p:sp>
          <p:nvSpPr>
            <p:cNvPr id="20" name="Rectangle 19"/>
            <p:cNvSpPr/>
            <p:nvPr/>
          </p:nvSpPr>
          <p:spPr>
            <a:xfrm>
              <a:off x="2613660" y="5959682"/>
              <a:ext cx="2346466" cy="307777"/>
            </a:xfrm>
            <a:prstGeom prst="rect">
              <a:avLst/>
            </a:prstGeom>
          </p:spPr>
          <p:txBody>
            <a:bodyPr wrap="none">
              <a:spAutoFit/>
            </a:bodyPr>
            <a:lstStyle/>
            <a:p>
              <a:r>
                <a:rPr lang="en-US" altLang="zh-CN" sz="1400" dirty="0">
                  <a:latin typeface="Menlo Bold"/>
                  <a:cs typeface="Menlo Bold"/>
                </a:rPr>
                <a:t>-&gt;</a:t>
              </a:r>
              <a:r>
                <a:rPr lang="en-US" sz="1400" dirty="0">
                  <a:latin typeface="Menlo Bold"/>
                  <a:cs typeface="Menlo Bold"/>
                </a:rPr>
                <a:t> [</a:t>
              </a:r>
              <a:r>
                <a:rPr lang="en-US" sz="1400" dirty="0">
                  <a:solidFill>
                    <a:srgbClr val="0000FF"/>
                  </a:solidFill>
                  <a:latin typeface="Menlo Bold"/>
                  <a:cs typeface="Menlo Bold"/>
                </a:rPr>
                <a:t>"1"</a:t>
              </a:r>
              <a:r>
                <a:rPr lang="en-US" altLang="zh-CN" sz="1400" dirty="0">
                  <a:solidFill>
                    <a:srgbClr val="0000FF"/>
                  </a:solidFill>
                  <a:latin typeface="Menlo Bold"/>
                  <a:cs typeface="Menlo Bold"/>
                </a:rPr>
                <a:t>,</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"2"</a:t>
              </a:r>
              <a:r>
                <a:rPr lang="en-US" altLang="zh-CN" sz="1400" dirty="0">
                  <a:solidFill>
                    <a:srgbClr val="0000FF"/>
                  </a:solidFill>
                  <a:latin typeface="Menlo Bold"/>
                  <a:cs typeface="Menlo Bold"/>
                </a:rPr>
                <a:t> ,</a:t>
              </a:r>
              <a:r>
                <a:rPr lang="zh-CN" altLang="en-US" sz="1400" dirty="0">
                  <a:solidFill>
                    <a:srgbClr val="0000FF"/>
                  </a:solidFill>
                  <a:latin typeface="Menlo Bold"/>
                  <a:cs typeface="Menlo Bold"/>
                </a:rPr>
                <a:t> </a:t>
              </a:r>
              <a:r>
                <a:rPr lang="en-US" sz="1400" dirty="0">
                  <a:solidFill>
                    <a:srgbClr val="0000FF"/>
                  </a:solidFill>
                  <a:latin typeface="Menlo Bold"/>
                  <a:cs typeface="Menlo Bold"/>
                </a:rPr>
                <a:t>"33"</a:t>
              </a:r>
              <a:r>
                <a:rPr lang="en-US" sz="1400" dirty="0">
                  <a:latin typeface="Menlo Bold"/>
                  <a:cs typeface="Menlo Bold"/>
                </a:rPr>
                <a:t>] </a:t>
              </a:r>
              <a:endParaRPr lang="en-US" sz="1400" dirty="0"/>
            </a:p>
          </p:txBody>
        </p:sp>
        <p:sp>
          <p:nvSpPr>
            <p:cNvPr id="33" name="TextBox 32"/>
            <p:cNvSpPr txBox="1"/>
            <p:nvPr/>
          </p:nvSpPr>
          <p:spPr>
            <a:xfrm>
              <a:off x="1954007" y="5847771"/>
              <a:ext cx="445104" cy="461665"/>
            </a:xfrm>
            <a:prstGeom prst="rect">
              <a:avLst/>
            </a:prstGeom>
            <a:noFill/>
          </p:spPr>
          <p:txBody>
            <a:bodyPr wrap="none" rtlCol="0">
              <a:spAutoFit/>
            </a:bodyPr>
            <a:lstStyle/>
            <a:p>
              <a:r>
                <a:rPr lang="en-US" sz="2400" dirty="0">
                  <a:solidFill>
                    <a:srgbClr val="008000"/>
                  </a:solidFill>
                  <a:latin typeface="Arial"/>
                  <a:ea typeface="Zapf Dingbats"/>
                  <a:cs typeface="Arial"/>
                  <a:sym typeface="Zapf Dingbats"/>
                </a:rPr>
                <a:t>✔</a:t>
              </a:r>
              <a:endParaRPr lang="en-US" sz="2400" dirty="0">
                <a:solidFill>
                  <a:srgbClr val="008000"/>
                </a:solidFill>
                <a:latin typeface="Arial"/>
                <a:cs typeface="Arial"/>
              </a:endParaRPr>
            </a:p>
          </p:txBody>
        </p:sp>
        <p:sp>
          <p:nvSpPr>
            <p:cNvPr id="12" name="Rectangle 11">
              <a:extLst>
                <a:ext uri="{FF2B5EF4-FFF2-40B4-BE49-F238E27FC236}">
                  <a16:creationId xmlns:a16="http://schemas.microsoft.com/office/drawing/2014/main" id="{CF63E907-B062-0480-C820-FEF7117E5D3A}"/>
                </a:ext>
              </a:extLst>
            </p:cNvPr>
            <p:cNvSpPr/>
            <p:nvPr/>
          </p:nvSpPr>
          <p:spPr>
            <a:xfrm>
              <a:off x="4566400" y="5945037"/>
              <a:ext cx="3064889" cy="307777"/>
            </a:xfrm>
            <a:prstGeom prst="rect">
              <a:avLst/>
            </a:prstGeom>
            <a:solidFill>
              <a:srgbClr val="E6A20E"/>
            </a:solidFill>
          </p:spPr>
          <p:txBody>
            <a:bodyPr wrap="square">
              <a:spAutoFit/>
            </a:bodyPr>
            <a:lstStyle/>
            <a:p>
              <a:r>
                <a:rPr lang="en-GB" sz="1400" dirty="0">
                  <a:latin typeface="Arial"/>
                  <a:cs typeface="Arial"/>
                </a:rPr>
                <a:t>Matches any one of “1” or “2” or “33”</a:t>
              </a:r>
            </a:p>
          </p:txBody>
        </p:sp>
      </p:grpSp>
    </p:spTree>
    <p:extLst>
      <p:ext uri="{BB962C8B-B14F-4D97-AF65-F5344CB8AC3E}">
        <p14:creationId xmlns:p14="http://schemas.microsoft.com/office/powerpoint/2010/main" val="188708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dissolve">
                                      <p:cBhvr>
                                        <p:cTn id="20" dur="500"/>
                                        <p:tgtEl>
                                          <p:spTgt spid="22"/>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dissolve">
                                      <p:cBhvr>
                                        <p:cTn id="23" dur="500"/>
                                        <p:tgtEl>
                                          <p:spTgt spid="23"/>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dissolve">
                                      <p:cBhvr>
                                        <p:cTn id="26" dur="50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p:bldP spid="15" grpId="0" animBg="1"/>
      <p:bldP spid="22" grpId="0"/>
      <p:bldP spid="23" grpId="0"/>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a:t>
            </a:r>
            <a:r>
              <a:rPr lang="en-US" altLang="zh-CN" dirty="0"/>
              <a:t>se</a:t>
            </a:r>
            <a:r>
              <a:rPr lang="zh-CN" altLang="en-US" dirty="0"/>
              <a:t> </a:t>
            </a:r>
            <a:r>
              <a:rPr lang="en-US" altLang="zh-CN" dirty="0"/>
              <a:t>Regex</a:t>
            </a:r>
            <a:r>
              <a:rPr lang="zh-CN" altLang="en-US" dirty="0"/>
              <a:t> </a:t>
            </a:r>
            <a:r>
              <a:rPr lang="en-US" altLang="zh-CN" dirty="0"/>
              <a:t>to</a:t>
            </a:r>
            <a:r>
              <a:rPr lang="zh-CN" altLang="en-US" dirty="0"/>
              <a:t> </a:t>
            </a:r>
            <a:r>
              <a:rPr lang="en-US" altLang="zh-CN" dirty="0"/>
              <a:t>Calculate</a:t>
            </a:r>
            <a:r>
              <a:rPr lang="zh-CN" altLang="en-US" dirty="0"/>
              <a:t> </a:t>
            </a:r>
            <a:r>
              <a:rPr lang="en-US" altLang="zh-CN" dirty="0"/>
              <a:t>Flesch</a:t>
            </a:r>
            <a:r>
              <a:rPr lang="zh-CN" altLang="en-US" dirty="0"/>
              <a:t> </a:t>
            </a:r>
            <a:r>
              <a:rPr lang="en-US" altLang="zh-CN" dirty="0"/>
              <a:t>Score</a:t>
            </a:r>
            <a:endParaRPr lang="en-US" dirty="0"/>
          </a:p>
        </p:txBody>
      </p:sp>
      <p:sp>
        <p:nvSpPr>
          <p:cNvPr id="5" name="Rectangle 4"/>
          <p:cNvSpPr/>
          <p:nvPr/>
        </p:nvSpPr>
        <p:spPr>
          <a:xfrm>
            <a:off x="703669" y="3029070"/>
            <a:ext cx="7653993" cy="2745367"/>
          </a:xfrm>
          <a:prstGeom prst="rect">
            <a:avLst/>
          </a:prstGeom>
          <a:solidFill>
            <a:schemeClr val="bg1">
              <a:lumMod val="95000"/>
            </a:schemeClr>
          </a:solidFill>
          <a:ln>
            <a:solidFill>
              <a:srgbClr val="4F81BD"/>
            </a:solidFill>
          </a:ln>
        </p:spPr>
        <p:txBody>
          <a:bodyPr wrap="square">
            <a:spAutoFit/>
          </a:bodyPr>
          <a:lstStyle/>
          <a:p>
            <a:pPr>
              <a:lnSpc>
                <a:spcPct val="120000"/>
              </a:lnSpc>
            </a:pPr>
            <a:r>
              <a:rPr lang="en-US" sz="1200" b="1" dirty="0">
                <a:solidFill>
                  <a:srgbClr val="7F0055"/>
                </a:solidFill>
                <a:latin typeface="Menlo"/>
              </a:rPr>
              <a:t>public</a:t>
            </a:r>
            <a:r>
              <a:rPr lang="en-US" sz="1200" b="1" dirty="0">
                <a:solidFill>
                  <a:srgbClr val="000000"/>
                </a:solidFill>
                <a:latin typeface="Menlo"/>
              </a:rPr>
              <a:t> </a:t>
            </a:r>
            <a:r>
              <a:rPr lang="en-US" sz="1200" b="1" dirty="0">
                <a:solidFill>
                  <a:srgbClr val="7F0055"/>
                </a:solidFill>
                <a:latin typeface="Menlo"/>
              </a:rPr>
              <a:t>class</a:t>
            </a:r>
            <a:r>
              <a:rPr lang="en-US" sz="1200" dirty="0">
                <a:solidFill>
                  <a:srgbClr val="000000"/>
                </a:solidFill>
                <a:latin typeface="Menlo"/>
              </a:rPr>
              <a:t> BasicDocument </a:t>
            </a:r>
            <a:r>
              <a:rPr lang="en-US" sz="1200" b="1" dirty="0">
                <a:solidFill>
                  <a:srgbClr val="7F0055"/>
                </a:solidFill>
                <a:latin typeface="Menlo"/>
              </a:rPr>
              <a:t>extends</a:t>
            </a:r>
            <a:r>
              <a:rPr lang="en-US" sz="1200" dirty="0">
                <a:solidFill>
                  <a:srgbClr val="000000"/>
                </a:solidFill>
                <a:latin typeface="Menlo"/>
              </a:rPr>
              <a:t> Document {</a:t>
            </a:r>
          </a:p>
          <a:p>
            <a:pPr>
              <a:lnSpc>
                <a:spcPct val="120000"/>
              </a:lnSpc>
            </a:pPr>
            <a:r>
              <a:rPr lang="en-US" sz="1200" dirty="0">
                <a:solidFill>
                  <a:srgbClr val="000000"/>
                </a:solidFill>
                <a:latin typeface="Menlo"/>
              </a:rPr>
              <a:t>	</a:t>
            </a:r>
            <a:r>
              <a:rPr lang="en-US" sz="1200" dirty="0">
                <a:solidFill>
                  <a:srgbClr val="646464"/>
                </a:solidFill>
                <a:latin typeface="Menlo"/>
              </a:rPr>
              <a:t>@Override</a:t>
            </a:r>
          </a:p>
          <a:p>
            <a:pPr>
              <a:lnSpc>
                <a:spcPct val="120000"/>
              </a:lnSpc>
            </a:pPr>
            <a:r>
              <a:rPr lang="en-US" sz="1200" dirty="0">
                <a:solidFill>
                  <a:srgbClr val="000000"/>
                </a:solidFill>
                <a:latin typeface="Menlo"/>
              </a:rPr>
              <a:t>	</a:t>
            </a:r>
            <a:r>
              <a:rPr lang="en-US" sz="1200" b="1" dirty="0">
                <a:solidFill>
                  <a:srgbClr val="7F0055"/>
                </a:solidFill>
                <a:latin typeface="Menlo"/>
              </a:rPr>
              <a:t>public</a:t>
            </a:r>
            <a:r>
              <a:rPr lang="en-US" sz="1200" b="1" dirty="0">
                <a:solidFill>
                  <a:srgbClr val="000000"/>
                </a:solidFill>
                <a:latin typeface="Menlo"/>
              </a:rPr>
              <a:t> </a:t>
            </a:r>
            <a:r>
              <a:rPr lang="en-US" sz="1200" b="1" dirty="0">
                <a:solidFill>
                  <a:srgbClr val="7F0055"/>
                </a:solidFill>
                <a:latin typeface="Menlo"/>
              </a:rPr>
              <a:t>int</a:t>
            </a:r>
            <a:r>
              <a:rPr lang="en-US" sz="1200" b="1" dirty="0">
                <a:solidFill>
                  <a:srgbClr val="000000"/>
                </a:solidFill>
                <a:latin typeface="Menlo"/>
              </a:rPr>
              <a:t> </a:t>
            </a:r>
            <a:r>
              <a:rPr lang="en-US" sz="1200" dirty="0">
                <a:solidFill>
                  <a:srgbClr val="000000"/>
                </a:solidFill>
                <a:latin typeface="Menlo"/>
              </a:rPr>
              <a:t>getNumWords()</a:t>
            </a:r>
            <a:r>
              <a:rPr lang="zh-CN" altLang="en-US" sz="1200" dirty="0">
                <a:solidFill>
                  <a:srgbClr val="000000"/>
                </a:solidFill>
                <a:latin typeface="Menlo"/>
              </a:rPr>
              <a:t> </a:t>
            </a:r>
            <a:r>
              <a:rPr lang="en-US" sz="1200" dirty="0">
                <a:solidFill>
                  <a:srgbClr val="000000"/>
                </a:solidFill>
                <a:latin typeface="Menlo"/>
              </a:rPr>
              <a:t>{</a:t>
            </a:r>
          </a:p>
          <a:p>
            <a:pPr>
              <a:lnSpc>
                <a:spcPct val="120000"/>
              </a:lnSpc>
            </a:pPr>
            <a:r>
              <a:rPr lang="en-US" sz="1200" dirty="0">
                <a:solidFill>
                  <a:srgbClr val="000000"/>
                </a:solidFill>
                <a:latin typeface="Menlo"/>
              </a:rPr>
              <a:t>		List&lt;String&gt; </a:t>
            </a:r>
            <a:r>
              <a:rPr lang="en-US" sz="1200" dirty="0">
                <a:solidFill>
                  <a:srgbClr val="6A3E3E"/>
                </a:solidFill>
                <a:latin typeface="Menlo"/>
              </a:rPr>
              <a:t>tokens</a:t>
            </a:r>
            <a:r>
              <a:rPr lang="en-US" sz="1200" dirty="0">
                <a:solidFill>
                  <a:srgbClr val="000000"/>
                </a:solidFill>
                <a:latin typeface="Menlo"/>
              </a:rPr>
              <a:t> = getTokens(</a:t>
            </a:r>
            <a:r>
              <a:rPr lang="en-US" sz="1200" dirty="0">
                <a:solidFill>
                  <a:srgbClr val="2A00FF"/>
                </a:solidFill>
                <a:latin typeface="Menlo"/>
              </a:rPr>
              <a:t>"</a:t>
            </a:r>
            <a:r>
              <a:rPr lang="en-US" altLang="zh-CN" sz="1200" b="1" dirty="0">
                <a:solidFill>
                  <a:srgbClr val="FF0000"/>
                </a:solidFill>
                <a:latin typeface="Menlo"/>
              </a:rPr>
              <a:t>___________</a:t>
            </a:r>
            <a:r>
              <a:rPr lang="en-US" sz="1200" dirty="0">
                <a:solidFill>
                  <a:srgbClr val="2A00FF"/>
                </a:solidFill>
                <a:latin typeface="Menlo"/>
              </a:rPr>
              <a:t>"</a:t>
            </a:r>
            <a:r>
              <a:rPr lang="en-US" sz="1200" dirty="0">
                <a:solidFill>
                  <a:srgbClr val="000000"/>
                </a:solidFill>
                <a:latin typeface="Menlo"/>
              </a:rPr>
              <a:t>);</a:t>
            </a:r>
          </a:p>
          <a:p>
            <a:pPr>
              <a:lnSpc>
                <a:spcPct val="120000"/>
              </a:lnSpc>
            </a:pPr>
            <a:r>
              <a:rPr lang="en-US" sz="1200" dirty="0">
                <a:solidFill>
                  <a:srgbClr val="000000"/>
                </a:solidFill>
                <a:latin typeface="Menlo"/>
              </a:rPr>
              <a:t>		</a:t>
            </a:r>
            <a:r>
              <a:rPr lang="en-US" sz="1200" b="1" dirty="0">
                <a:solidFill>
                  <a:srgbClr val="7F0055"/>
                </a:solidFill>
                <a:latin typeface="Menlo"/>
              </a:rPr>
              <a:t>return</a:t>
            </a:r>
            <a:r>
              <a:rPr lang="en-US" sz="1200" dirty="0">
                <a:solidFill>
                  <a:srgbClr val="000000"/>
                </a:solidFill>
                <a:latin typeface="Menlo"/>
              </a:rPr>
              <a:t> </a:t>
            </a:r>
            <a:r>
              <a:rPr lang="en-US" sz="1200" dirty="0">
                <a:solidFill>
                  <a:srgbClr val="6A3E3E"/>
                </a:solidFill>
                <a:latin typeface="Menlo"/>
              </a:rPr>
              <a:t>tokens</a:t>
            </a:r>
            <a:r>
              <a:rPr lang="en-US" sz="1200" dirty="0">
                <a:solidFill>
                  <a:srgbClr val="000000"/>
                </a:solidFill>
                <a:latin typeface="Menlo"/>
              </a:rPr>
              <a:t>.size();</a:t>
            </a:r>
          </a:p>
          <a:p>
            <a:pPr>
              <a:lnSpc>
                <a:spcPct val="120000"/>
              </a:lnSpc>
            </a:pPr>
            <a:r>
              <a:rPr lang="en-US" sz="1200" dirty="0">
                <a:solidFill>
                  <a:srgbClr val="000000"/>
                </a:solidFill>
                <a:latin typeface="Menlo"/>
              </a:rPr>
              <a:t>	}</a:t>
            </a:r>
          </a:p>
          <a:p>
            <a:pPr>
              <a:lnSpc>
                <a:spcPct val="120000"/>
              </a:lnSpc>
            </a:pPr>
            <a:r>
              <a:rPr lang="en-US" sz="1200" dirty="0">
                <a:solidFill>
                  <a:srgbClr val="000000"/>
                </a:solidFill>
                <a:latin typeface="Menlo"/>
              </a:rPr>
              <a:t>	</a:t>
            </a:r>
            <a:r>
              <a:rPr lang="en-US" sz="1200" dirty="0">
                <a:solidFill>
                  <a:srgbClr val="646464"/>
                </a:solidFill>
                <a:latin typeface="Menlo"/>
              </a:rPr>
              <a:t>@Override</a:t>
            </a:r>
          </a:p>
          <a:p>
            <a:pPr>
              <a:lnSpc>
                <a:spcPct val="120000"/>
              </a:lnSpc>
            </a:pPr>
            <a:r>
              <a:rPr lang="en-US" sz="1200" dirty="0">
                <a:solidFill>
                  <a:srgbClr val="000000"/>
                </a:solidFill>
                <a:latin typeface="Menlo"/>
              </a:rPr>
              <a:t>	</a:t>
            </a:r>
            <a:r>
              <a:rPr lang="en-US" sz="1200" b="1" dirty="0">
                <a:solidFill>
                  <a:srgbClr val="7F0055"/>
                </a:solidFill>
                <a:latin typeface="Menlo"/>
              </a:rPr>
              <a:t>public</a:t>
            </a:r>
            <a:r>
              <a:rPr lang="en-US" sz="1200" b="1" dirty="0">
                <a:solidFill>
                  <a:srgbClr val="000000"/>
                </a:solidFill>
                <a:latin typeface="Menlo"/>
              </a:rPr>
              <a:t> </a:t>
            </a:r>
            <a:r>
              <a:rPr lang="en-US" sz="1200" b="1" dirty="0">
                <a:solidFill>
                  <a:srgbClr val="7F0055"/>
                </a:solidFill>
                <a:latin typeface="Menlo"/>
              </a:rPr>
              <a:t>int</a:t>
            </a:r>
            <a:r>
              <a:rPr lang="en-US" sz="1200" dirty="0">
                <a:solidFill>
                  <a:srgbClr val="000000"/>
                </a:solidFill>
                <a:latin typeface="Menlo"/>
              </a:rPr>
              <a:t> getNumSentences()</a:t>
            </a:r>
          </a:p>
          <a:p>
            <a:pPr>
              <a:lnSpc>
                <a:spcPct val="120000"/>
              </a:lnSpc>
            </a:pPr>
            <a:r>
              <a:rPr lang="en-US" sz="1200" dirty="0">
                <a:solidFill>
                  <a:srgbClr val="000000"/>
                </a:solidFill>
                <a:latin typeface="Menlo"/>
              </a:rPr>
              <a:t>	{</a:t>
            </a:r>
          </a:p>
          <a:p>
            <a:pPr>
              <a:lnSpc>
                <a:spcPct val="120000"/>
              </a:lnSpc>
            </a:pPr>
            <a:r>
              <a:rPr lang="en-US" sz="1200" dirty="0">
                <a:solidFill>
                  <a:srgbClr val="000000"/>
                </a:solidFill>
                <a:latin typeface="Menlo"/>
              </a:rPr>
              <a:t>		List&lt;String&gt; </a:t>
            </a:r>
            <a:r>
              <a:rPr lang="en-US" sz="1200" dirty="0">
                <a:solidFill>
                  <a:srgbClr val="6A3E3E"/>
                </a:solidFill>
                <a:latin typeface="Menlo"/>
              </a:rPr>
              <a:t>tokens</a:t>
            </a:r>
            <a:r>
              <a:rPr lang="en-US" sz="1200" dirty="0">
                <a:solidFill>
                  <a:srgbClr val="000000"/>
                </a:solidFill>
                <a:latin typeface="Menlo"/>
              </a:rPr>
              <a:t> = getTokens(</a:t>
            </a:r>
            <a:r>
              <a:rPr lang="en-US" sz="1200" dirty="0">
                <a:solidFill>
                  <a:srgbClr val="2A00FF"/>
                </a:solidFill>
                <a:latin typeface="Menlo"/>
              </a:rPr>
              <a:t>"</a:t>
            </a:r>
            <a:r>
              <a:rPr lang="en-US" altLang="zh-CN" sz="1200" dirty="0">
                <a:solidFill>
                  <a:srgbClr val="FF0000"/>
                </a:solidFill>
                <a:latin typeface="Menlo"/>
              </a:rPr>
              <a:t>_</a:t>
            </a:r>
            <a:r>
              <a:rPr lang="en-US" altLang="zh-CN" sz="1200" b="1" dirty="0">
                <a:solidFill>
                  <a:srgbClr val="FF0000"/>
                </a:solidFill>
                <a:latin typeface="Menlo"/>
              </a:rPr>
              <a:t>________</a:t>
            </a:r>
            <a:r>
              <a:rPr lang="en-US" sz="1200" dirty="0">
                <a:solidFill>
                  <a:srgbClr val="2A00FF"/>
                </a:solidFill>
                <a:latin typeface="Menlo"/>
              </a:rPr>
              <a:t>"</a:t>
            </a:r>
            <a:r>
              <a:rPr lang="en-US" sz="1200" dirty="0">
                <a:solidFill>
                  <a:srgbClr val="000000"/>
                </a:solidFill>
                <a:latin typeface="Menlo"/>
              </a:rPr>
              <a:t>);  </a:t>
            </a:r>
          </a:p>
          <a:p>
            <a:pPr>
              <a:lnSpc>
                <a:spcPct val="120000"/>
              </a:lnSpc>
            </a:pPr>
            <a:r>
              <a:rPr lang="en-US" sz="1200" dirty="0">
                <a:solidFill>
                  <a:srgbClr val="000000"/>
                </a:solidFill>
                <a:latin typeface="Menlo"/>
              </a:rPr>
              <a:t>		</a:t>
            </a:r>
            <a:r>
              <a:rPr lang="en-US" sz="1200" b="1" dirty="0">
                <a:solidFill>
                  <a:srgbClr val="7F0055"/>
                </a:solidFill>
                <a:latin typeface="Menlo"/>
              </a:rPr>
              <a:t>return</a:t>
            </a:r>
            <a:r>
              <a:rPr lang="en-US" sz="1200" dirty="0">
                <a:solidFill>
                  <a:srgbClr val="000000"/>
                </a:solidFill>
                <a:latin typeface="Menlo"/>
              </a:rPr>
              <a:t> </a:t>
            </a:r>
            <a:r>
              <a:rPr lang="en-US" sz="1200" dirty="0">
                <a:solidFill>
                  <a:srgbClr val="6A3E3E"/>
                </a:solidFill>
                <a:latin typeface="Menlo"/>
              </a:rPr>
              <a:t>tokens</a:t>
            </a:r>
            <a:r>
              <a:rPr lang="en-US" sz="1200" dirty="0">
                <a:solidFill>
                  <a:srgbClr val="000000"/>
                </a:solidFill>
                <a:latin typeface="Menlo"/>
              </a:rPr>
              <a:t>.size();</a:t>
            </a:r>
          </a:p>
          <a:p>
            <a:pPr>
              <a:lnSpc>
                <a:spcPct val="120000"/>
              </a:lnSpc>
            </a:pPr>
            <a:r>
              <a:rPr lang="en-US" sz="1200" dirty="0">
                <a:solidFill>
                  <a:srgbClr val="000000"/>
                </a:solidFill>
                <a:latin typeface="Menlo"/>
              </a:rPr>
              <a:t>	}</a:t>
            </a:r>
            <a:endParaRPr lang="en-US" sz="1200" dirty="0"/>
          </a:p>
        </p:txBody>
      </p:sp>
      <p:sp>
        <p:nvSpPr>
          <p:cNvPr id="7" name="Rectangle 6"/>
          <p:cNvSpPr/>
          <p:nvPr/>
        </p:nvSpPr>
        <p:spPr>
          <a:xfrm>
            <a:off x="703669" y="1523468"/>
            <a:ext cx="5613820" cy="1194173"/>
          </a:xfrm>
          <a:prstGeom prst="rect">
            <a:avLst/>
          </a:prstGeom>
          <a:solidFill>
            <a:schemeClr val="bg1">
              <a:lumMod val="95000"/>
            </a:schemeClr>
          </a:solidFill>
          <a:ln>
            <a:solidFill>
              <a:srgbClr val="4F81BD"/>
            </a:solidFill>
          </a:ln>
        </p:spPr>
        <p:txBody>
          <a:bodyPr wrap="square">
            <a:spAutoFit/>
          </a:bodyPr>
          <a:lstStyle/>
          <a:p>
            <a:pPr>
              <a:lnSpc>
                <a:spcPct val="120000"/>
              </a:lnSpc>
            </a:pPr>
            <a:r>
              <a:rPr lang="en-US" sz="1200" b="1" dirty="0">
                <a:solidFill>
                  <a:srgbClr val="7F0055"/>
                </a:solidFill>
                <a:latin typeface="Menlo Bold"/>
                <a:cs typeface="Menlo Bold"/>
              </a:rPr>
              <a:t>public</a:t>
            </a:r>
            <a:r>
              <a:rPr lang="en-US" sz="1200" b="1" dirty="0">
                <a:solidFill>
                  <a:srgbClr val="000000"/>
                </a:solidFill>
                <a:latin typeface="Menlo Bold"/>
                <a:cs typeface="Menlo Bold"/>
              </a:rPr>
              <a:t> </a:t>
            </a:r>
            <a:r>
              <a:rPr lang="en-US" sz="1200" b="1" dirty="0">
                <a:solidFill>
                  <a:srgbClr val="7F0055"/>
                </a:solidFill>
                <a:latin typeface="Menlo Bold"/>
                <a:cs typeface="Menlo Bold"/>
              </a:rPr>
              <a:t>class</a:t>
            </a:r>
            <a:r>
              <a:rPr lang="en-US" sz="1200" b="1" dirty="0">
                <a:solidFill>
                  <a:srgbClr val="000000"/>
                </a:solidFill>
                <a:latin typeface="Menlo Bold"/>
                <a:cs typeface="Menlo Bold"/>
              </a:rPr>
              <a:t> </a:t>
            </a:r>
            <a:r>
              <a:rPr lang="en-US" sz="1200" dirty="0">
                <a:solidFill>
                  <a:srgbClr val="000000"/>
                </a:solidFill>
                <a:latin typeface="Menlo Bold"/>
                <a:cs typeface="Menlo Bold"/>
              </a:rPr>
              <a:t>Document {</a:t>
            </a:r>
            <a:endParaRPr lang="en-US" sz="1200" dirty="0">
              <a:solidFill>
                <a:srgbClr val="3F7F5F"/>
              </a:solidFill>
              <a:latin typeface="Menlo Bold"/>
              <a:cs typeface="Menlo Bold"/>
            </a:endParaRPr>
          </a:p>
          <a:p>
            <a:pPr>
              <a:lnSpc>
                <a:spcPct val="120000"/>
              </a:lnSpc>
            </a:pPr>
            <a:r>
              <a:rPr lang="en-US" sz="1200" b="1" dirty="0">
                <a:solidFill>
                  <a:srgbClr val="3F7F5F"/>
                </a:solidFill>
                <a:latin typeface="Menlo Bold"/>
                <a:cs typeface="Menlo Bold"/>
              </a:rPr>
              <a:t>	</a:t>
            </a:r>
            <a:r>
              <a:rPr lang="en-US" sz="1200" b="1" dirty="0">
                <a:solidFill>
                  <a:srgbClr val="7F0055"/>
                </a:solidFill>
                <a:latin typeface="Menlo Bold"/>
                <a:cs typeface="Menlo Bold"/>
              </a:rPr>
              <a:t>private</a:t>
            </a:r>
            <a:r>
              <a:rPr lang="en-US" sz="1200" dirty="0">
                <a:solidFill>
                  <a:srgbClr val="000000"/>
                </a:solidFill>
                <a:latin typeface="Menlo Bold"/>
                <a:cs typeface="Menlo Bold"/>
              </a:rPr>
              <a:t> String </a:t>
            </a:r>
            <a:r>
              <a:rPr lang="en-US" sz="1200" dirty="0">
                <a:solidFill>
                  <a:srgbClr val="0000C0"/>
                </a:solidFill>
                <a:latin typeface="Menlo Bold"/>
                <a:cs typeface="Menlo Bold"/>
              </a:rPr>
              <a:t>text</a:t>
            </a:r>
            <a:r>
              <a:rPr lang="en-US" sz="1200" dirty="0">
                <a:solidFill>
                  <a:srgbClr val="000000"/>
                </a:solidFill>
                <a:latin typeface="Menlo Bold"/>
                <a:cs typeface="Menlo Bold"/>
              </a:rPr>
              <a:t>;</a:t>
            </a:r>
            <a:r>
              <a:rPr lang="zh-CN" altLang="en-US" sz="1200" dirty="0">
                <a:solidFill>
                  <a:srgbClr val="000000"/>
                </a:solidFill>
                <a:latin typeface="Menlo Bold"/>
                <a:cs typeface="Menlo Bold"/>
              </a:rPr>
              <a:t> </a:t>
            </a:r>
            <a:r>
              <a:rPr lang="en-US" sz="1200" dirty="0">
                <a:solidFill>
                  <a:srgbClr val="3F7F5F"/>
                </a:solidFill>
                <a:latin typeface="Menlo Bold"/>
                <a:cs typeface="Menlo Bold"/>
              </a:rPr>
              <a:t>// The text of the whole document</a:t>
            </a:r>
            <a:endParaRPr lang="en-US" sz="1200" dirty="0">
              <a:solidFill>
                <a:srgbClr val="000000"/>
              </a:solidFill>
              <a:latin typeface="Menlo Bold"/>
              <a:cs typeface="Menlo Bold"/>
            </a:endParaRPr>
          </a:p>
          <a:p>
            <a:pPr>
              <a:lnSpc>
                <a:spcPct val="120000"/>
              </a:lnSpc>
            </a:pPr>
            <a:r>
              <a:rPr lang="en-US" sz="1200" b="1" dirty="0">
                <a:solidFill>
                  <a:srgbClr val="000000"/>
                </a:solidFill>
                <a:latin typeface="Menlo Bold"/>
                <a:cs typeface="Menlo Bold"/>
              </a:rPr>
              <a:t>	</a:t>
            </a:r>
            <a:r>
              <a:rPr lang="en-US" sz="1200" b="1" dirty="0">
                <a:solidFill>
                  <a:srgbClr val="7F0055"/>
                </a:solidFill>
                <a:latin typeface="Menlo Bold"/>
                <a:cs typeface="Menlo Bold"/>
              </a:rPr>
              <a:t>protected</a:t>
            </a:r>
            <a:r>
              <a:rPr lang="en-US" sz="1200" dirty="0">
                <a:solidFill>
                  <a:srgbClr val="000000"/>
                </a:solidFill>
                <a:latin typeface="Menlo Bold"/>
                <a:cs typeface="Menlo Bold"/>
              </a:rPr>
              <a:t> List&lt;String&gt; getTokens(String </a:t>
            </a:r>
            <a:r>
              <a:rPr lang="en-US" sz="1200" dirty="0">
                <a:solidFill>
                  <a:srgbClr val="7F0055"/>
                </a:solidFill>
                <a:latin typeface="Menlo Bold"/>
                <a:cs typeface="Menlo Bold"/>
              </a:rPr>
              <a:t>pattern</a:t>
            </a:r>
            <a:r>
              <a:rPr lang="en-US" sz="1200" dirty="0">
                <a:solidFill>
                  <a:srgbClr val="000000"/>
                </a:solidFill>
                <a:latin typeface="Menlo Bold"/>
                <a:cs typeface="Menlo Bold"/>
              </a:rPr>
              <a:t>)</a:t>
            </a:r>
          </a:p>
          <a:p>
            <a:pPr>
              <a:lnSpc>
                <a:spcPct val="120000"/>
              </a:lnSpc>
            </a:pPr>
            <a:r>
              <a:rPr lang="en-US" sz="1200" dirty="0">
                <a:solidFill>
                  <a:srgbClr val="000000"/>
                </a:solidFill>
                <a:latin typeface="Menlo Bold"/>
                <a:cs typeface="Menlo Bold"/>
              </a:rPr>
              <a:t>	</a:t>
            </a:r>
            <a:r>
              <a:rPr lang="en-US" sz="1200" b="1" dirty="0">
                <a:solidFill>
                  <a:srgbClr val="7F0055"/>
                </a:solidFill>
                <a:latin typeface="Menlo Bold"/>
                <a:cs typeface="Menlo Bold"/>
              </a:rPr>
              <a:t>public</a:t>
            </a:r>
            <a:r>
              <a:rPr lang="en-US" sz="1200" b="1" dirty="0">
                <a:solidFill>
                  <a:srgbClr val="000000"/>
                </a:solidFill>
                <a:latin typeface="Menlo Bold"/>
                <a:cs typeface="Menlo Bold"/>
              </a:rPr>
              <a:t> </a:t>
            </a:r>
            <a:r>
              <a:rPr lang="en-US" sz="1200" b="1" dirty="0">
                <a:solidFill>
                  <a:srgbClr val="7F0055"/>
                </a:solidFill>
                <a:latin typeface="Menlo Bold"/>
                <a:cs typeface="Menlo Bold"/>
              </a:rPr>
              <a:t>abstract</a:t>
            </a:r>
            <a:r>
              <a:rPr lang="en-US" sz="1200" b="1" dirty="0">
                <a:solidFill>
                  <a:srgbClr val="000000"/>
                </a:solidFill>
                <a:latin typeface="Menlo Bold"/>
                <a:cs typeface="Menlo Bold"/>
              </a:rPr>
              <a:t> </a:t>
            </a:r>
            <a:r>
              <a:rPr lang="en-US" sz="1200" b="1" dirty="0">
                <a:solidFill>
                  <a:srgbClr val="7F0055"/>
                </a:solidFill>
                <a:latin typeface="Menlo Bold"/>
                <a:cs typeface="Menlo Bold"/>
              </a:rPr>
              <a:t>int</a:t>
            </a:r>
            <a:r>
              <a:rPr lang="en-US" sz="1200" b="1" dirty="0">
                <a:solidFill>
                  <a:srgbClr val="000000"/>
                </a:solidFill>
                <a:latin typeface="Menlo Bold"/>
                <a:cs typeface="Menlo Bold"/>
              </a:rPr>
              <a:t> </a:t>
            </a:r>
            <a:r>
              <a:rPr lang="en-US" sz="1200" dirty="0">
                <a:solidFill>
                  <a:srgbClr val="000000"/>
                </a:solidFill>
                <a:latin typeface="Menlo Bold"/>
                <a:cs typeface="Menlo Bold"/>
              </a:rPr>
              <a:t>getNumWords()</a:t>
            </a:r>
            <a:r>
              <a:rPr lang="en-US" sz="1200" b="1" dirty="0">
                <a:solidFill>
                  <a:srgbClr val="000000"/>
                </a:solidFill>
                <a:latin typeface="Menlo Bold"/>
                <a:cs typeface="Menlo Bold"/>
              </a:rPr>
              <a:t>;</a:t>
            </a:r>
            <a:endParaRPr lang="en-US" sz="1200" dirty="0">
              <a:solidFill>
                <a:srgbClr val="000000"/>
              </a:solidFill>
              <a:latin typeface="Menlo Bold"/>
              <a:cs typeface="Menlo Bold"/>
            </a:endParaRPr>
          </a:p>
          <a:p>
            <a:pPr>
              <a:lnSpc>
                <a:spcPct val="120000"/>
              </a:lnSpc>
            </a:pPr>
            <a:r>
              <a:rPr lang="en-US" sz="1200" dirty="0">
                <a:solidFill>
                  <a:srgbClr val="000000"/>
                </a:solidFill>
                <a:latin typeface="Menlo Bold"/>
                <a:cs typeface="Menlo Bold"/>
              </a:rPr>
              <a:t>	</a:t>
            </a:r>
            <a:r>
              <a:rPr lang="en-US" sz="1200" b="1" dirty="0">
                <a:solidFill>
                  <a:srgbClr val="7F0055"/>
                </a:solidFill>
                <a:latin typeface="Menlo Bold"/>
                <a:cs typeface="Menlo Bold"/>
              </a:rPr>
              <a:t>public</a:t>
            </a:r>
            <a:r>
              <a:rPr lang="en-US" sz="1200" b="1" dirty="0">
                <a:solidFill>
                  <a:srgbClr val="000000"/>
                </a:solidFill>
                <a:latin typeface="Menlo Bold"/>
                <a:cs typeface="Menlo Bold"/>
              </a:rPr>
              <a:t> </a:t>
            </a:r>
            <a:r>
              <a:rPr lang="en-US" sz="1200" b="1" dirty="0">
                <a:solidFill>
                  <a:srgbClr val="7F0055"/>
                </a:solidFill>
                <a:latin typeface="Menlo Bold"/>
                <a:cs typeface="Menlo Bold"/>
              </a:rPr>
              <a:t>abstract</a:t>
            </a:r>
            <a:r>
              <a:rPr lang="en-US" sz="1200" b="1" dirty="0">
                <a:solidFill>
                  <a:srgbClr val="000000"/>
                </a:solidFill>
                <a:latin typeface="Menlo Bold"/>
                <a:cs typeface="Menlo Bold"/>
              </a:rPr>
              <a:t> </a:t>
            </a:r>
            <a:r>
              <a:rPr lang="en-US" sz="1200" b="1" dirty="0">
                <a:solidFill>
                  <a:srgbClr val="7F0055"/>
                </a:solidFill>
                <a:latin typeface="Menlo Bold"/>
                <a:cs typeface="Menlo Bold"/>
              </a:rPr>
              <a:t>int</a:t>
            </a:r>
            <a:r>
              <a:rPr lang="en-US" sz="1200" b="1" dirty="0">
                <a:solidFill>
                  <a:srgbClr val="000000"/>
                </a:solidFill>
                <a:latin typeface="Menlo Bold"/>
                <a:cs typeface="Menlo Bold"/>
              </a:rPr>
              <a:t> </a:t>
            </a:r>
            <a:r>
              <a:rPr lang="en-US" sz="1200" dirty="0">
                <a:solidFill>
                  <a:srgbClr val="000000"/>
                </a:solidFill>
                <a:latin typeface="Menlo Bold"/>
                <a:cs typeface="Menlo Bold"/>
              </a:rPr>
              <a:t>getNumSentences();</a:t>
            </a:r>
          </a:p>
        </p:txBody>
      </p:sp>
      <p:sp>
        <p:nvSpPr>
          <p:cNvPr id="12" name="Rectangle 11"/>
          <p:cNvSpPr/>
          <p:nvPr/>
        </p:nvSpPr>
        <p:spPr>
          <a:xfrm>
            <a:off x="5109166" y="3857860"/>
            <a:ext cx="3723419" cy="738664"/>
          </a:xfrm>
          <a:prstGeom prst="rect">
            <a:avLst/>
          </a:prstGeom>
          <a:solidFill>
            <a:srgbClr val="E6A20E"/>
          </a:solidFill>
        </p:spPr>
        <p:txBody>
          <a:bodyPr wrap="square">
            <a:spAutoFit/>
          </a:bodyPr>
          <a:lstStyle/>
          <a:p>
            <a:r>
              <a:rPr lang="en-US" sz="1400" dirty="0">
                <a:latin typeface="Arial"/>
                <a:cs typeface="Arial"/>
              </a:rPr>
              <a:t>What constitutes a word? </a:t>
            </a:r>
          </a:p>
          <a:p>
            <a:r>
              <a:rPr lang="en-US" sz="1400" dirty="0">
                <a:latin typeface="Arial"/>
                <a:cs typeface="Arial"/>
              </a:rPr>
              <a:t>"Any contiguous sequence of alphabetic characters" </a:t>
            </a:r>
          </a:p>
        </p:txBody>
      </p:sp>
      <p:sp>
        <p:nvSpPr>
          <p:cNvPr id="14" name="Rectangle 13"/>
          <p:cNvSpPr/>
          <p:nvPr/>
        </p:nvSpPr>
        <p:spPr>
          <a:xfrm>
            <a:off x="5109166" y="2848712"/>
            <a:ext cx="1759049" cy="523220"/>
          </a:xfrm>
          <a:prstGeom prst="rect">
            <a:avLst/>
          </a:prstGeom>
          <a:solidFill>
            <a:srgbClr val="E6A20E"/>
          </a:solidFill>
        </p:spPr>
        <p:txBody>
          <a:bodyPr wrap="square">
            <a:spAutoFit/>
          </a:bodyPr>
          <a:lstStyle/>
          <a:p>
            <a:r>
              <a:rPr lang="en-US" sz="1400" dirty="0">
                <a:latin typeface="Arial"/>
                <a:cs typeface="Arial"/>
              </a:rPr>
              <a:t>Need a regex that matches "any word" </a:t>
            </a:r>
          </a:p>
        </p:txBody>
      </p:sp>
      <p:sp>
        <p:nvSpPr>
          <p:cNvPr id="15" name="Rectangle 14"/>
          <p:cNvSpPr/>
          <p:nvPr/>
        </p:nvSpPr>
        <p:spPr>
          <a:xfrm>
            <a:off x="5810862" y="1954335"/>
            <a:ext cx="1897704" cy="307777"/>
          </a:xfrm>
          <a:prstGeom prst="rect">
            <a:avLst/>
          </a:prstGeom>
          <a:solidFill>
            <a:srgbClr val="E6A20E"/>
          </a:solidFill>
        </p:spPr>
        <p:txBody>
          <a:bodyPr wrap="square">
            <a:spAutoFit/>
          </a:bodyPr>
          <a:lstStyle/>
          <a:p>
            <a:r>
              <a:rPr lang="en-US" sz="1400" dirty="0">
                <a:latin typeface="Arial"/>
                <a:cs typeface="Arial"/>
              </a:rPr>
              <a:t>given helper method </a:t>
            </a:r>
          </a:p>
        </p:txBody>
      </p:sp>
      <p:sp>
        <p:nvSpPr>
          <p:cNvPr id="16" name="Rounded Rectangle 15"/>
          <p:cNvSpPr/>
          <p:nvPr/>
        </p:nvSpPr>
        <p:spPr>
          <a:xfrm>
            <a:off x="1190256" y="2007249"/>
            <a:ext cx="4489740" cy="228406"/>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9" name="Rectangle 18"/>
          <p:cNvSpPr/>
          <p:nvPr/>
        </p:nvSpPr>
        <p:spPr>
          <a:xfrm>
            <a:off x="5125017" y="4965200"/>
            <a:ext cx="3707568" cy="738664"/>
          </a:xfrm>
          <a:prstGeom prst="rect">
            <a:avLst/>
          </a:prstGeom>
          <a:solidFill>
            <a:srgbClr val="E6A20E"/>
          </a:solidFill>
        </p:spPr>
        <p:txBody>
          <a:bodyPr wrap="square">
            <a:spAutoFit/>
          </a:bodyPr>
          <a:lstStyle/>
          <a:p>
            <a:r>
              <a:rPr lang="en-US" sz="1400" dirty="0">
                <a:latin typeface="Arial"/>
                <a:cs typeface="Arial"/>
              </a:rPr>
              <a:t>What constitutes a sentence? </a:t>
            </a:r>
          </a:p>
          <a:p>
            <a:r>
              <a:rPr lang="en-US" sz="1400" dirty="0">
                <a:latin typeface="Arial"/>
                <a:cs typeface="Arial"/>
              </a:rPr>
              <a:t>"A sequence of any characters ending with end of sentence punctuation (. ! ?)"</a:t>
            </a:r>
          </a:p>
        </p:txBody>
      </p:sp>
      <p:sp>
        <p:nvSpPr>
          <p:cNvPr id="20" name="Rectangle 19"/>
          <p:cNvSpPr/>
          <p:nvPr/>
        </p:nvSpPr>
        <p:spPr>
          <a:xfrm>
            <a:off x="2836691" y="6474754"/>
            <a:ext cx="3901689" cy="261610"/>
          </a:xfrm>
          <a:prstGeom prst="rect">
            <a:avLst/>
          </a:prstGeom>
        </p:spPr>
        <p:txBody>
          <a:bodyPr wrap="square">
            <a:spAutoFit/>
          </a:bodyPr>
          <a:lstStyle/>
          <a:p>
            <a:r>
              <a:rPr lang="en-US" sz="1100" dirty="0">
                <a:latin typeface="Times New Roman"/>
                <a:cs typeface="Times New Roman"/>
              </a:rPr>
              <a:t>https://www.tutorialspoint.com/java/java_regular_expressions.htm</a:t>
            </a:r>
          </a:p>
        </p:txBody>
      </p:sp>
      <p:sp>
        <p:nvSpPr>
          <p:cNvPr id="3" name="Slide Number Placeholder 5">
            <a:extLst>
              <a:ext uri="{FF2B5EF4-FFF2-40B4-BE49-F238E27FC236}">
                <a16:creationId xmlns:a16="http://schemas.microsoft.com/office/drawing/2014/main" id="{7185E138-5B0C-640C-ED9E-220F8C7C9F2B}"/>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22</a:t>
            </a:fld>
            <a:endParaRPr lang="en-US"/>
          </a:p>
        </p:txBody>
      </p:sp>
    </p:spTree>
    <p:extLst>
      <p:ext uri="{BB962C8B-B14F-4D97-AF65-F5344CB8AC3E}">
        <p14:creationId xmlns:p14="http://schemas.microsoft.com/office/powerpoint/2010/main" val="3576681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dissolve">
                                      <p:cBhvr>
                                        <p:cTn id="15" dur="500"/>
                                        <p:tgtEl>
                                          <p:spTgt spid="16"/>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dissolv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dissolv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dissolve">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dissolve">
                                      <p:cBhvr>
                                        <p:cTn id="3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2" grpId="0" animBg="1"/>
      <p:bldP spid="14" grpId="0" animBg="1"/>
      <p:bldP spid="15" grpId="0" animBg="1"/>
      <p:bldP spid="16" grpId="0" animBg="1"/>
      <p:bldP spid="19" grpId="0" animBg="1"/>
      <p:bldP spid="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32626-F301-479A-AEA1-7E6B27B933CE}"/>
              </a:ext>
            </a:extLst>
          </p:cNvPr>
          <p:cNvSpPr>
            <a:spLocks noGrp="1"/>
          </p:cNvSpPr>
          <p:nvPr>
            <p:ph type="title"/>
          </p:nvPr>
        </p:nvSpPr>
        <p:spPr/>
        <p:txBody>
          <a:bodyPr/>
          <a:lstStyle/>
          <a:p>
            <a:r>
              <a:rPr lang="en-US" dirty="0"/>
              <a:t>Regex Exercises</a:t>
            </a:r>
          </a:p>
        </p:txBody>
      </p:sp>
      <p:sp>
        <p:nvSpPr>
          <p:cNvPr id="3" name="Content Placeholder 2">
            <a:extLst>
              <a:ext uri="{FF2B5EF4-FFF2-40B4-BE49-F238E27FC236}">
                <a16:creationId xmlns:a16="http://schemas.microsoft.com/office/drawing/2014/main" id="{4F50BF81-3C0E-43DA-92D5-BC9B241F95D2}"/>
              </a:ext>
            </a:extLst>
          </p:cNvPr>
          <p:cNvSpPr>
            <a:spLocks noGrp="1"/>
          </p:cNvSpPr>
          <p:nvPr>
            <p:ph idx="1"/>
          </p:nvPr>
        </p:nvSpPr>
        <p:spPr>
          <a:xfrm>
            <a:off x="440566" y="1286934"/>
            <a:ext cx="8447649" cy="5683024"/>
          </a:xfrm>
        </p:spPr>
        <p:txBody>
          <a:bodyPr>
            <a:normAutofit fontScale="92500" lnSpcReduction="20000"/>
          </a:bodyPr>
          <a:lstStyle/>
          <a:p>
            <a:r>
              <a:rPr lang="en-US" sz="1600" dirty="0">
                <a:latin typeface="Consolas" panose="020B0609020204030204" pitchFamily="49" charset="0"/>
              </a:rPr>
              <a:t>^re*ed$</a:t>
            </a:r>
          </a:p>
          <a:p>
            <a:pPr lvl="1"/>
            <a:r>
              <a:rPr lang="en-US" sz="1600" dirty="0"/>
              <a:t>Matches strings that start with "r", with e repeated 0 or more times, and end with "ed" (like "reed" or "</a:t>
            </a:r>
            <a:r>
              <a:rPr lang="en-US" sz="1600" dirty="0" err="1"/>
              <a:t>reeed</a:t>
            </a:r>
            <a:r>
              <a:rPr lang="en-US" sz="1600" dirty="0"/>
              <a:t>” or "</a:t>
            </a:r>
            <a:r>
              <a:rPr lang="en-US" sz="1600" dirty="0" err="1"/>
              <a:t>reeeeeeeed</a:t>
            </a:r>
            <a:r>
              <a:rPr lang="en-US" sz="1600" dirty="0"/>
              <a:t>")</a:t>
            </a:r>
          </a:p>
          <a:p>
            <a:r>
              <a:rPr lang="en-US" sz="1600" dirty="0">
                <a:latin typeface="Consolas" panose="020B0609020204030204" pitchFamily="49" charset="0"/>
              </a:rPr>
              <a:t>^(re)*ed$</a:t>
            </a:r>
          </a:p>
          <a:p>
            <a:pPr lvl="1"/>
            <a:r>
              <a:rPr lang="en-US" sz="1600" dirty="0"/>
              <a:t>ed, reed, </a:t>
            </a:r>
            <a:r>
              <a:rPr lang="en-US" sz="1600" dirty="0" err="1"/>
              <a:t>rereed</a:t>
            </a:r>
            <a:r>
              <a:rPr lang="en-US" sz="1600" dirty="0"/>
              <a:t>, </a:t>
            </a:r>
            <a:r>
              <a:rPr lang="en-US" sz="1600" dirty="0" err="1"/>
              <a:t>rerererereed</a:t>
            </a:r>
            <a:endParaRPr lang="en-US" sz="1600" dirty="0"/>
          </a:p>
          <a:p>
            <a:r>
              <a:rPr lang="en-US" sz="1600" dirty="0">
                <a:latin typeface="Consolas" panose="020B0609020204030204" pitchFamily="49" charset="0"/>
              </a:rPr>
              <a:t>^[re]*ed$</a:t>
            </a:r>
          </a:p>
          <a:p>
            <a:pPr lvl="1"/>
            <a:r>
              <a:rPr lang="en-US" sz="1600" dirty="0"/>
              <a:t>ed, </a:t>
            </a:r>
            <a:r>
              <a:rPr lang="en-US" sz="1600" dirty="0" err="1"/>
              <a:t>eed</a:t>
            </a:r>
            <a:r>
              <a:rPr lang="en-US" sz="1600" dirty="0"/>
              <a:t>, red, </a:t>
            </a:r>
            <a:r>
              <a:rPr lang="en-US" sz="1600" dirty="0" err="1"/>
              <a:t>rrrred</a:t>
            </a:r>
            <a:r>
              <a:rPr lang="en-US" sz="1600" dirty="0"/>
              <a:t>, </a:t>
            </a:r>
            <a:r>
              <a:rPr lang="en-US" sz="1600" dirty="0" err="1"/>
              <a:t>eerreerred</a:t>
            </a:r>
            <a:r>
              <a:rPr lang="en-US" sz="1600" dirty="0"/>
              <a:t>, </a:t>
            </a:r>
            <a:r>
              <a:rPr lang="en-US" sz="1600" dirty="0" err="1"/>
              <a:t>rerereed</a:t>
            </a:r>
            <a:r>
              <a:rPr lang="en-US" sz="1600" dirty="0"/>
              <a:t> </a:t>
            </a:r>
          </a:p>
          <a:p>
            <a:r>
              <a:rPr lang="en-US" sz="1600" dirty="0">
                <a:latin typeface="Consolas" panose="020B0609020204030204" pitchFamily="49" charset="0"/>
              </a:rPr>
              <a:t>^[re]+ed$</a:t>
            </a:r>
          </a:p>
          <a:p>
            <a:pPr lvl="1"/>
            <a:r>
              <a:rPr lang="en-US" sz="1600" dirty="0" err="1"/>
              <a:t>eed</a:t>
            </a:r>
            <a:r>
              <a:rPr lang="en-US" sz="1600" dirty="0"/>
              <a:t>, red, </a:t>
            </a:r>
            <a:r>
              <a:rPr lang="en-US" sz="1600" dirty="0" err="1"/>
              <a:t>rrrred</a:t>
            </a:r>
            <a:r>
              <a:rPr lang="en-US" sz="1600" dirty="0"/>
              <a:t>, </a:t>
            </a:r>
            <a:r>
              <a:rPr lang="en-US" sz="1600" dirty="0" err="1"/>
              <a:t>eerreerred</a:t>
            </a:r>
            <a:r>
              <a:rPr lang="en-US" sz="1600" dirty="0"/>
              <a:t>, </a:t>
            </a:r>
            <a:r>
              <a:rPr lang="en-US" sz="1600" dirty="0" err="1"/>
              <a:t>rerereed</a:t>
            </a:r>
            <a:r>
              <a:rPr lang="en-US" sz="1600" dirty="0"/>
              <a:t>, but NOT ed</a:t>
            </a:r>
          </a:p>
          <a:p>
            <a:r>
              <a:rPr lang="en-US" sz="1600" dirty="0">
                <a:latin typeface="Consolas" panose="020B0609020204030204" pitchFamily="49" charset="0"/>
              </a:rPr>
              <a:t>^re{2}ed$</a:t>
            </a:r>
          </a:p>
          <a:p>
            <a:pPr lvl="1"/>
            <a:r>
              <a:rPr lang="en-US" sz="1600" dirty="0" err="1"/>
              <a:t>reeed</a:t>
            </a:r>
            <a:endParaRPr lang="en-US" sz="1600" dirty="0"/>
          </a:p>
          <a:p>
            <a:r>
              <a:rPr lang="en-US" sz="1600" dirty="0">
                <a:latin typeface="Consolas" panose="020B0609020204030204" pitchFamily="49" charset="0"/>
              </a:rPr>
              <a:t>^(re){2}ed$</a:t>
            </a:r>
          </a:p>
          <a:p>
            <a:pPr lvl="1"/>
            <a:r>
              <a:rPr lang="en-US" sz="1600" dirty="0" err="1"/>
              <a:t>rereed</a:t>
            </a:r>
            <a:endParaRPr lang="en-US" sz="1600" dirty="0"/>
          </a:p>
          <a:p>
            <a:r>
              <a:rPr lang="en-US" sz="1600" dirty="0">
                <a:latin typeface="Consolas" panose="020B0609020204030204" pitchFamily="49" charset="0"/>
              </a:rPr>
              <a:t>^re\wed$</a:t>
            </a:r>
          </a:p>
          <a:p>
            <a:pPr lvl="1"/>
            <a:r>
              <a:rPr lang="en-US" sz="1600" b="0" i="0" dirty="0">
                <a:effectLst/>
                <a:latin typeface="Lato Extended"/>
              </a:rPr>
              <a:t>\</a:t>
            </a:r>
            <a:r>
              <a:rPr lang="en-US" sz="1600" dirty="0"/>
              <a:t>w Matches any single word character (letter, digit, or underscore)</a:t>
            </a:r>
          </a:p>
          <a:p>
            <a:pPr lvl="1"/>
            <a:r>
              <a:rPr lang="en-US" sz="1600" dirty="0"/>
              <a:t>Matches "re" followed by exactly one word character, followed by "ed“ (like </a:t>
            </a:r>
            <a:r>
              <a:rPr lang="it-IT" sz="1600" dirty="0"/>
              <a:t>rexed, re1ed, re_ed,  reAed</a:t>
            </a:r>
            <a:r>
              <a:rPr lang="en-US" sz="1600" dirty="0"/>
              <a:t>)</a:t>
            </a:r>
          </a:p>
          <a:p>
            <a:r>
              <a:rPr lang="en-US" sz="1600" dirty="0">
                <a:latin typeface="Consolas" panose="020B0609020204030204" pitchFamily="49" charset="0"/>
              </a:rPr>
              <a:t>^re\</a:t>
            </a:r>
            <a:r>
              <a:rPr lang="en-US" sz="1600" dirty="0" err="1">
                <a:latin typeface="Consolas" panose="020B0609020204030204" pitchFamily="49" charset="0"/>
              </a:rPr>
              <a:t>w+ed</a:t>
            </a:r>
            <a:r>
              <a:rPr lang="en-US" sz="1600" dirty="0">
                <a:latin typeface="Consolas" panose="020B0609020204030204" pitchFamily="49" charset="0"/>
              </a:rPr>
              <a:t>$</a:t>
            </a:r>
          </a:p>
          <a:p>
            <a:pPr lvl="1"/>
            <a:r>
              <a:rPr lang="en-US" sz="1600" dirty="0"/>
              <a:t>Matches "re" followed by one or more word characters, followed by "ed“ (like received</a:t>
            </a:r>
            <a:r>
              <a:rPr lang="it-IT" sz="1600" dirty="0"/>
              <a:t>, </a:t>
            </a:r>
            <a:r>
              <a:rPr lang="en-US" sz="1600" dirty="0"/>
              <a:t>renewed)</a:t>
            </a:r>
          </a:p>
          <a:p>
            <a:r>
              <a:rPr lang="en-US" sz="1600" dirty="0">
                <a:latin typeface="Consolas" panose="020B0609020204030204" pitchFamily="49" charset="0"/>
              </a:rPr>
              <a:t>^</a:t>
            </a:r>
            <a:r>
              <a:rPr lang="en-US" sz="1600" dirty="0" err="1">
                <a:latin typeface="Consolas" panose="020B0609020204030204" pitchFamily="49" charset="0"/>
              </a:rPr>
              <a:t>re.ed</a:t>
            </a:r>
            <a:r>
              <a:rPr lang="en-US" sz="1600" dirty="0">
                <a:latin typeface="Consolas" panose="020B0609020204030204" pitchFamily="49" charset="0"/>
              </a:rPr>
              <a:t>$</a:t>
            </a:r>
          </a:p>
          <a:p>
            <a:pPr lvl="1"/>
            <a:r>
              <a:rPr lang="en-US" sz="1600" dirty="0"/>
              <a:t>.  Matches any single character (except newline)</a:t>
            </a:r>
          </a:p>
          <a:p>
            <a:pPr lvl="1"/>
            <a:r>
              <a:rPr lang="en-US" sz="1600" dirty="0"/>
              <a:t>Matches “re” followed by exactly one </a:t>
            </a:r>
            <a:r>
              <a:rPr lang="en-US" altLang="zh-CN" sz="1600" dirty="0"/>
              <a:t>single</a:t>
            </a:r>
            <a:r>
              <a:rPr lang="en-US" sz="1600" dirty="0"/>
              <a:t> character, followed by “ed“ (like </a:t>
            </a:r>
            <a:r>
              <a:rPr lang="en-US" sz="1600" dirty="0" err="1"/>
              <a:t>rexed</a:t>
            </a:r>
            <a:r>
              <a:rPr lang="en-US" sz="1600" dirty="0"/>
              <a:t>, re-ed, re ed (including a space),</a:t>
            </a:r>
            <a:r>
              <a:rPr lang="zh-CN" altLang="en-US" sz="1600" dirty="0"/>
              <a:t> </a:t>
            </a:r>
            <a:r>
              <a:rPr lang="en-US" sz="1600" dirty="0"/>
              <a:t>re3ed, </a:t>
            </a:r>
            <a:r>
              <a:rPr lang="en-US" sz="1600" dirty="0" err="1"/>
              <a:t>re.ed</a:t>
            </a:r>
            <a:r>
              <a:rPr lang="en-US" sz="1600" dirty="0"/>
              <a:t> (matching a literal period)</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8C6C2711-A829-40A7-B9D5-B6A768AF81BA}"/>
                  </a:ext>
                </a:extLst>
              </p14:cNvPr>
              <p14:cNvContentPartPr/>
              <p14:nvPr/>
            </p14:nvContentPartPr>
            <p14:xfrm>
              <a:off x="3178966" y="2011043"/>
              <a:ext cx="360" cy="360"/>
            </p14:xfrm>
          </p:contentPart>
        </mc:Choice>
        <mc:Fallback xmlns="">
          <p:pic>
            <p:nvPicPr>
              <p:cNvPr id="4" name="Ink 3">
                <a:extLst>
                  <a:ext uri="{FF2B5EF4-FFF2-40B4-BE49-F238E27FC236}">
                    <a16:creationId xmlns:a16="http://schemas.microsoft.com/office/drawing/2014/main" id="{8C6C2711-A829-40A7-B9D5-B6A768AF81BA}"/>
                  </a:ext>
                </a:extLst>
              </p:cNvPr>
              <p:cNvPicPr/>
              <p:nvPr/>
            </p:nvPicPr>
            <p:blipFill>
              <a:blip r:embed="rId14"/>
              <a:stretch>
                <a:fillRect/>
              </a:stretch>
            </p:blipFill>
            <p:spPr>
              <a:xfrm>
                <a:off x="3169966" y="20020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 name="Ink 4">
                <a:extLst>
                  <a:ext uri="{FF2B5EF4-FFF2-40B4-BE49-F238E27FC236}">
                    <a16:creationId xmlns:a16="http://schemas.microsoft.com/office/drawing/2014/main" id="{39818DF1-104D-437D-A48C-69C3A112C62F}"/>
                  </a:ext>
                </a:extLst>
              </p14:cNvPr>
              <p14:cNvContentPartPr/>
              <p14:nvPr/>
            </p14:nvContentPartPr>
            <p14:xfrm>
              <a:off x="2292646" y="2011043"/>
              <a:ext cx="360" cy="360"/>
            </p14:xfrm>
          </p:contentPart>
        </mc:Choice>
        <mc:Fallback xmlns="">
          <p:pic>
            <p:nvPicPr>
              <p:cNvPr id="5" name="Ink 4">
                <a:extLst>
                  <a:ext uri="{FF2B5EF4-FFF2-40B4-BE49-F238E27FC236}">
                    <a16:creationId xmlns:a16="http://schemas.microsoft.com/office/drawing/2014/main" id="{39818DF1-104D-437D-A48C-69C3A112C62F}"/>
                  </a:ext>
                </a:extLst>
              </p:cNvPr>
              <p:cNvPicPr/>
              <p:nvPr/>
            </p:nvPicPr>
            <p:blipFill>
              <a:blip r:embed="rId14"/>
              <a:stretch>
                <a:fillRect/>
              </a:stretch>
            </p:blipFill>
            <p:spPr>
              <a:xfrm>
                <a:off x="2283646" y="20020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 name="Ink 5">
                <a:extLst>
                  <a:ext uri="{FF2B5EF4-FFF2-40B4-BE49-F238E27FC236}">
                    <a16:creationId xmlns:a16="http://schemas.microsoft.com/office/drawing/2014/main" id="{BCA8D2EC-8AEE-4873-9D0A-35477F9C596C}"/>
                  </a:ext>
                </a:extLst>
              </p14:cNvPr>
              <p14:cNvContentPartPr/>
              <p14:nvPr/>
            </p14:nvContentPartPr>
            <p14:xfrm>
              <a:off x="2292646" y="2011043"/>
              <a:ext cx="360" cy="360"/>
            </p14:xfrm>
          </p:contentPart>
        </mc:Choice>
        <mc:Fallback xmlns="">
          <p:pic>
            <p:nvPicPr>
              <p:cNvPr id="6" name="Ink 5">
                <a:extLst>
                  <a:ext uri="{FF2B5EF4-FFF2-40B4-BE49-F238E27FC236}">
                    <a16:creationId xmlns:a16="http://schemas.microsoft.com/office/drawing/2014/main" id="{BCA8D2EC-8AEE-4873-9D0A-35477F9C596C}"/>
                  </a:ext>
                </a:extLst>
              </p:cNvPr>
              <p:cNvPicPr/>
              <p:nvPr/>
            </p:nvPicPr>
            <p:blipFill>
              <a:blip r:embed="rId14"/>
              <a:stretch>
                <a:fillRect/>
              </a:stretch>
            </p:blipFill>
            <p:spPr>
              <a:xfrm>
                <a:off x="2283646" y="20020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7" name="Ink 6">
                <a:extLst>
                  <a:ext uri="{FF2B5EF4-FFF2-40B4-BE49-F238E27FC236}">
                    <a16:creationId xmlns:a16="http://schemas.microsoft.com/office/drawing/2014/main" id="{33296328-B246-4773-AF88-84089AB515CE}"/>
                  </a:ext>
                </a:extLst>
              </p14:cNvPr>
              <p14:cNvContentPartPr/>
              <p14:nvPr/>
            </p14:nvContentPartPr>
            <p14:xfrm>
              <a:off x="1884766" y="1842563"/>
              <a:ext cx="360" cy="360"/>
            </p14:xfrm>
          </p:contentPart>
        </mc:Choice>
        <mc:Fallback xmlns="">
          <p:pic>
            <p:nvPicPr>
              <p:cNvPr id="7" name="Ink 6">
                <a:extLst>
                  <a:ext uri="{FF2B5EF4-FFF2-40B4-BE49-F238E27FC236}">
                    <a16:creationId xmlns:a16="http://schemas.microsoft.com/office/drawing/2014/main" id="{33296328-B246-4773-AF88-84089AB515CE}"/>
                  </a:ext>
                </a:extLst>
              </p:cNvPr>
              <p:cNvPicPr/>
              <p:nvPr/>
            </p:nvPicPr>
            <p:blipFill>
              <a:blip r:embed="rId14"/>
              <a:stretch>
                <a:fillRect/>
              </a:stretch>
            </p:blipFill>
            <p:spPr>
              <a:xfrm>
                <a:off x="1876126" y="1833563"/>
                <a:ext cx="18000" cy="18000"/>
              </a:xfrm>
              <a:prstGeom prst="rect">
                <a:avLst/>
              </a:prstGeom>
            </p:spPr>
          </p:pic>
        </mc:Fallback>
      </mc:AlternateContent>
      <p:sp>
        <p:nvSpPr>
          <p:cNvPr id="8" name="Slide Number Placeholder 5">
            <a:extLst>
              <a:ext uri="{FF2B5EF4-FFF2-40B4-BE49-F238E27FC236}">
                <a16:creationId xmlns:a16="http://schemas.microsoft.com/office/drawing/2014/main" id="{AA85E3E3-8A26-D975-1604-AF90B12A2699}"/>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23</a:t>
            </a:fld>
            <a:endParaRPr lang="en-US"/>
          </a:p>
        </p:txBody>
      </p:sp>
    </p:spTree>
    <p:extLst>
      <p:ext uri="{BB962C8B-B14F-4D97-AF65-F5344CB8AC3E}">
        <p14:creationId xmlns:p14="http://schemas.microsoft.com/office/powerpoint/2010/main" val="3150101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62012-3387-0174-EA7D-7DCB6D45FF47}"/>
              </a:ext>
            </a:extLst>
          </p:cNvPr>
          <p:cNvSpPr>
            <a:spLocks noGrp="1"/>
          </p:cNvSpPr>
          <p:nvPr>
            <p:ph type="title"/>
          </p:nvPr>
        </p:nvSpPr>
        <p:spPr/>
        <p:txBody>
          <a:bodyPr>
            <a:normAutofit/>
          </a:bodyPr>
          <a:lstStyle/>
          <a:p>
            <a:r>
              <a:rPr lang="en-GB" dirty="0"/>
              <a:t>Quiz: IPv4 Address</a:t>
            </a:r>
            <a:endParaRPr lang="en-SE" dirty="0"/>
          </a:p>
        </p:txBody>
      </p:sp>
      <p:sp>
        <p:nvSpPr>
          <p:cNvPr id="3" name="Content Placeholder 2">
            <a:extLst>
              <a:ext uri="{FF2B5EF4-FFF2-40B4-BE49-F238E27FC236}">
                <a16:creationId xmlns:a16="http://schemas.microsoft.com/office/drawing/2014/main" id="{6BDA82F1-331B-699A-567C-87CEDF3E0A0A}"/>
              </a:ext>
            </a:extLst>
          </p:cNvPr>
          <p:cNvSpPr>
            <a:spLocks noGrp="1"/>
          </p:cNvSpPr>
          <p:nvPr>
            <p:ph idx="1"/>
          </p:nvPr>
        </p:nvSpPr>
        <p:spPr/>
        <p:txBody>
          <a:bodyPr/>
          <a:lstStyle/>
          <a:p>
            <a:r>
              <a:rPr lang="en-GB" dirty="0"/>
              <a:t>Which regex matches a valid IPv4 address, which consists of four 8-bit segments (octets) separated by periods, such as 192.168.0.1. Each octet can range from 0 to 255.</a:t>
            </a:r>
          </a:p>
          <a:p>
            <a:pPr lvl="1"/>
            <a:r>
              <a:rPr lang="en-GB" dirty="0"/>
              <a:t>A. \d{1,3}\.\d{1,3}\.\d{1,3}\.\d{1,3}</a:t>
            </a:r>
          </a:p>
          <a:p>
            <a:pPr lvl="1"/>
            <a:r>
              <a:rPr lang="en-GB" dirty="0"/>
              <a:t>B. (\d{1,3}\.){3}\d{1,3}</a:t>
            </a:r>
          </a:p>
          <a:p>
            <a:pPr lvl="1"/>
            <a:r>
              <a:rPr lang="en-GB" dirty="0"/>
              <a:t>C. (25[0-5]|2[0-4][0-9]|[1]?[0-9][0-9]?)(\.(25[0-5]|2[0-4][0-9]|[1]?[0-9][0-9]?)){3}</a:t>
            </a:r>
          </a:p>
          <a:p>
            <a:pPr lvl="1"/>
            <a:r>
              <a:rPr lang="en-GB" dirty="0"/>
              <a:t>D. [0-255]\.[0-255]\.[0-255]\.[0-255]</a:t>
            </a:r>
          </a:p>
          <a:p>
            <a:r>
              <a:rPr lang="en-GB" dirty="0"/>
              <a:t>ANS: C</a:t>
            </a:r>
          </a:p>
          <a:p>
            <a:endParaRPr lang="en-SE" dirty="0"/>
          </a:p>
        </p:txBody>
      </p:sp>
    </p:spTree>
    <p:extLst>
      <p:ext uri="{BB962C8B-B14F-4D97-AF65-F5344CB8AC3E}">
        <p14:creationId xmlns:p14="http://schemas.microsoft.com/office/powerpoint/2010/main" val="39618517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7DDAC-0453-2D36-CC32-3487978C5770}"/>
              </a:ext>
            </a:extLst>
          </p:cNvPr>
          <p:cNvSpPr>
            <a:spLocks noGrp="1"/>
          </p:cNvSpPr>
          <p:nvPr>
            <p:ph type="title"/>
          </p:nvPr>
        </p:nvSpPr>
        <p:spPr/>
        <p:txBody>
          <a:bodyPr>
            <a:normAutofit/>
          </a:bodyPr>
          <a:lstStyle/>
          <a:p>
            <a:r>
              <a:rPr lang="en-GB" dirty="0"/>
              <a:t>Quiz: IPv4 Address</a:t>
            </a:r>
            <a:endParaRPr lang="en-SE" dirty="0"/>
          </a:p>
        </p:txBody>
      </p:sp>
      <p:sp>
        <p:nvSpPr>
          <p:cNvPr id="3" name="Content Placeholder 2">
            <a:extLst>
              <a:ext uri="{FF2B5EF4-FFF2-40B4-BE49-F238E27FC236}">
                <a16:creationId xmlns:a16="http://schemas.microsoft.com/office/drawing/2014/main" id="{3C053F6F-CDEE-7C9D-FCC3-57F6125A4EBA}"/>
              </a:ext>
            </a:extLst>
          </p:cNvPr>
          <p:cNvSpPr>
            <a:spLocks noGrp="1"/>
          </p:cNvSpPr>
          <p:nvPr>
            <p:ph idx="1"/>
          </p:nvPr>
        </p:nvSpPr>
        <p:spPr>
          <a:xfrm>
            <a:off x="457200" y="1600200"/>
            <a:ext cx="8229600" cy="5135880"/>
          </a:xfrm>
        </p:spPr>
        <p:txBody>
          <a:bodyPr>
            <a:normAutofit fontScale="85000" lnSpcReduction="10000"/>
          </a:bodyPr>
          <a:lstStyle/>
          <a:p>
            <a:r>
              <a:rPr lang="en-GB" dirty="0"/>
              <a:t>Correct choice C: (25[0-5]|2[0-4][0-9]|[1]?[0-9][0-9]?)(\.(25[0-5]|2[0-4][0-9]|[1]?[0-9][0-9]?)){3}</a:t>
            </a:r>
          </a:p>
          <a:p>
            <a:r>
              <a:rPr lang="en-GB" dirty="0"/>
              <a:t>This regex pattern consists of two main parts:</a:t>
            </a:r>
          </a:p>
          <a:p>
            <a:pPr lvl="1">
              <a:buFont typeface="+mj-lt"/>
              <a:buAutoNum type="arabicPeriod"/>
            </a:pPr>
            <a:r>
              <a:rPr lang="en-GB" dirty="0"/>
              <a:t>(25[0-5]|2[0-4][0-9]|[1]?[0-9][0-9]?): This part matches a single octet (0-255) of an IPv4 address.</a:t>
            </a:r>
          </a:p>
          <a:p>
            <a:pPr lvl="1">
              <a:buFont typeface="+mj-lt"/>
              <a:buAutoNum type="arabicPeriod"/>
            </a:pPr>
            <a:r>
              <a:rPr lang="en-GB" dirty="0"/>
              <a:t>(\.(25[0-5]|2[0-4][0-9]|[1]?[0-9][0-9]?)){3}: This part matches the remaining three octets, each preceded by a dot.</a:t>
            </a:r>
          </a:p>
          <a:p>
            <a:r>
              <a:rPr lang="en-GB" b="1" dirty="0"/>
              <a:t>Matching a Single Octet</a:t>
            </a:r>
          </a:p>
          <a:p>
            <a:pPr lvl="1"/>
            <a:r>
              <a:rPr lang="en-GB" dirty="0"/>
              <a:t>The first part (25[0-5]|2[0-4][0-9]|[1]?[0-9][0-9]?) matches numbers from 0 to 255:</a:t>
            </a:r>
          </a:p>
          <a:p>
            <a:pPr lvl="1">
              <a:buFont typeface="Arial" panose="020B0604020202020204" pitchFamily="34" charset="0"/>
              <a:buChar char="•"/>
            </a:pPr>
            <a:r>
              <a:rPr lang="en-GB" dirty="0"/>
              <a:t>25[0-5]: Matches numbers from 250 to 255</a:t>
            </a:r>
          </a:p>
          <a:p>
            <a:pPr lvl="1">
              <a:buFont typeface="Arial" panose="020B0604020202020204" pitchFamily="34" charset="0"/>
              <a:buChar char="•"/>
            </a:pPr>
            <a:r>
              <a:rPr lang="en-GB" dirty="0"/>
              <a:t>2[0-4][0-9]: Matches numbers from 200 to 249</a:t>
            </a:r>
          </a:p>
          <a:p>
            <a:pPr lvl="1">
              <a:buFont typeface="Arial" panose="020B0604020202020204" pitchFamily="34" charset="0"/>
              <a:buChar char="•"/>
            </a:pPr>
            <a:r>
              <a:rPr lang="en-GB" dirty="0"/>
              <a:t>[1]?[0-9][0-9]?: Matches numbers from 0 to 199. ? is a quantifier that specifies that the preceding element (in this case, "1") can appear zero or one time. Essentially, it makes the presence of "1" optional.</a:t>
            </a:r>
          </a:p>
          <a:p>
            <a:r>
              <a:rPr lang="en-GB" b="1" dirty="0"/>
              <a:t>Matching the Full IP Address</a:t>
            </a:r>
          </a:p>
          <a:p>
            <a:pPr lvl="1"/>
            <a:r>
              <a:rPr lang="en-GB" dirty="0"/>
              <a:t>The second part (\.(25[0-5]|2[0-4][0-9]|[1]?[0-9][0-9]?)){3} repeats the octet pattern 3 more times, each preceded by a dot. The backslash (\) is used to escape the dot because, in regex, a dot normally matches any character except a newline.</a:t>
            </a:r>
          </a:p>
        </p:txBody>
      </p:sp>
    </p:spTree>
    <p:extLst>
      <p:ext uri="{BB962C8B-B14F-4D97-AF65-F5344CB8AC3E}">
        <p14:creationId xmlns:p14="http://schemas.microsoft.com/office/powerpoint/2010/main" val="37694741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04590-7A92-1FC7-FCC0-062B9AC6A756}"/>
              </a:ext>
            </a:extLst>
          </p:cNvPr>
          <p:cNvSpPr>
            <a:spLocks noGrp="1"/>
          </p:cNvSpPr>
          <p:nvPr>
            <p:ph type="title"/>
          </p:nvPr>
        </p:nvSpPr>
        <p:spPr/>
        <p:txBody>
          <a:bodyPr>
            <a:normAutofit/>
          </a:bodyPr>
          <a:lstStyle/>
          <a:p>
            <a:r>
              <a:rPr lang="en-GB" dirty="0"/>
              <a:t>Quiz: IPv4 Address</a:t>
            </a:r>
            <a:endParaRPr lang="en-SE" dirty="0"/>
          </a:p>
        </p:txBody>
      </p:sp>
      <p:sp>
        <p:nvSpPr>
          <p:cNvPr id="3" name="Content Placeholder 2">
            <a:extLst>
              <a:ext uri="{FF2B5EF4-FFF2-40B4-BE49-F238E27FC236}">
                <a16:creationId xmlns:a16="http://schemas.microsoft.com/office/drawing/2014/main" id="{C0DE4D23-0D23-9774-837E-2AB6A89DA83C}"/>
              </a:ext>
            </a:extLst>
          </p:cNvPr>
          <p:cNvSpPr>
            <a:spLocks noGrp="1"/>
          </p:cNvSpPr>
          <p:nvPr>
            <p:ph idx="1"/>
          </p:nvPr>
        </p:nvSpPr>
        <p:spPr>
          <a:xfrm>
            <a:off x="457200" y="1600200"/>
            <a:ext cx="8229600" cy="4699000"/>
          </a:xfrm>
        </p:spPr>
        <p:txBody>
          <a:bodyPr>
            <a:normAutofit fontScale="85000" lnSpcReduction="20000"/>
          </a:bodyPr>
          <a:lstStyle/>
          <a:p>
            <a:r>
              <a:rPr lang="en-GB" dirty="0"/>
              <a:t>Wrong choice A, B: \d{1,3}\.\d{1,3}\.\d{1,3}\.\d{1,3}, or  (\d{1,3}\.){3}\d{1,3}</a:t>
            </a:r>
          </a:p>
          <a:p>
            <a:r>
              <a:rPr lang="en-GB" dirty="0"/>
              <a:t>For \d{1,3}\.\d{1,3}\.\d{1,3}\.\d{1,3}:</a:t>
            </a:r>
          </a:p>
          <a:p>
            <a:pPr lvl="1"/>
            <a:r>
              <a:rPr lang="en-GB" dirty="0"/>
              <a:t>\d{1,3}: Matches between one and three digits. This pattern is repeated four times, once for each segment of an IPv4 address.</a:t>
            </a:r>
          </a:p>
          <a:p>
            <a:pPr lvl="2"/>
            <a:r>
              <a:rPr lang="en-GB" dirty="0"/>
              <a:t>\d: Matches any single digit from 0 to 9.</a:t>
            </a:r>
          </a:p>
          <a:p>
            <a:pPr lvl="2"/>
            <a:r>
              <a:rPr lang="en-GB" dirty="0"/>
              <a:t>{1,3}: Specifies that the preceding element (a digit) must occur at least once and at most three times.</a:t>
            </a:r>
          </a:p>
          <a:p>
            <a:pPr lvl="1"/>
            <a:r>
              <a:rPr lang="en-GB" dirty="0"/>
              <a:t>\.: Matches the literal dot character. </a:t>
            </a:r>
          </a:p>
          <a:p>
            <a:pPr lvl="1"/>
            <a:r>
              <a:rPr lang="en-GB" dirty="0"/>
              <a:t>This regex will match strings that look like IPv4 addresses, such as "192.168.0.1", "10.0.0.255", or "127.0.0.1". However, it does not validate whether each segment is within the valid range for an IPv4 address (0 to 255), so it will match “292.999.0.1".</a:t>
            </a:r>
          </a:p>
          <a:p>
            <a:r>
              <a:rPr lang="en-GB" dirty="0"/>
              <a:t>Choices A and B are the same, since (\d{1,3}\.){3} is the same as \d{1,3}\.\d{1,3}\.\d{1,3}\.</a:t>
            </a:r>
          </a:p>
          <a:p>
            <a:r>
              <a:rPr lang="en-GB" dirty="0"/>
              <a:t>Wrong choice D: </a:t>
            </a:r>
            <a:r>
              <a:rPr lang="en-SE" dirty="0"/>
              <a:t>[0-255]\.[0-255]\.[0-255]\.[0-255]</a:t>
            </a:r>
            <a:endParaRPr lang="en-GB" dirty="0"/>
          </a:p>
          <a:p>
            <a:pPr lvl="1"/>
            <a:r>
              <a:rPr lang="en-GB" dirty="0"/>
              <a:t>The pattern [0-255] matches any single character that is either “0”, or “1”, or “2”, or “5”. It is equivalent to [0125]. This does not correctly represent the range of numbers from 0 to 255.</a:t>
            </a:r>
            <a:endParaRPr lang="en-SE" dirty="0"/>
          </a:p>
        </p:txBody>
      </p:sp>
    </p:spTree>
    <p:extLst>
      <p:ext uri="{BB962C8B-B14F-4D97-AF65-F5344CB8AC3E}">
        <p14:creationId xmlns:p14="http://schemas.microsoft.com/office/powerpoint/2010/main" val="1563799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C0835-AE26-16C3-041F-7D1A61B91DD4}"/>
              </a:ext>
            </a:extLst>
          </p:cNvPr>
          <p:cNvSpPr>
            <a:spLocks noGrp="1"/>
          </p:cNvSpPr>
          <p:nvPr>
            <p:ph type="title"/>
          </p:nvPr>
        </p:nvSpPr>
        <p:spPr/>
        <p:txBody>
          <a:bodyPr/>
          <a:lstStyle/>
          <a:p>
            <a:r>
              <a:rPr lang="en-GB" dirty="0"/>
              <a:t>Quiz: time in 24-hour format (HH:MM)</a:t>
            </a:r>
            <a:endParaRPr lang="en-SE" dirty="0"/>
          </a:p>
        </p:txBody>
      </p:sp>
      <p:sp>
        <p:nvSpPr>
          <p:cNvPr id="3" name="Content Placeholder 2">
            <a:extLst>
              <a:ext uri="{FF2B5EF4-FFF2-40B4-BE49-F238E27FC236}">
                <a16:creationId xmlns:a16="http://schemas.microsoft.com/office/drawing/2014/main" id="{A57BAA86-F239-0214-1433-083C663B0044}"/>
              </a:ext>
            </a:extLst>
          </p:cNvPr>
          <p:cNvSpPr>
            <a:spLocks noGrp="1"/>
          </p:cNvSpPr>
          <p:nvPr>
            <p:ph idx="1"/>
          </p:nvPr>
        </p:nvSpPr>
        <p:spPr/>
        <p:txBody>
          <a:bodyPr/>
          <a:lstStyle/>
          <a:p>
            <a:r>
              <a:rPr lang="en-GB" dirty="0"/>
              <a:t>Which regex can be used to match a valid time in 24-hour format (HH:MM)?</a:t>
            </a:r>
          </a:p>
          <a:p>
            <a:pPr lvl="1"/>
            <a:r>
              <a:rPr lang="en-GB" dirty="0"/>
              <a:t>A. \d\d:\d\d</a:t>
            </a:r>
          </a:p>
          <a:p>
            <a:pPr lvl="1"/>
            <a:r>
              <a:rPr lang="en-GB" dirty="0"/>
              <a:t>B. [0-2]\d:[0-5]\d</a:t>
            </a:r>
          </a:p>
          <a:p>
            <a:pPr lvl="1"/>
            <a:r>
              <a:rPr lang="en-GB" dirty="0"/>
              <a:t>C. (\d|1[0-9]|2[0-3]):[0-5]\d</a:t>
            </a:r>
          </a:p>
          <a:p>
            <a:pPr lvl="1"/>
            <a:r>
              <a:rPr lang="en-GB" dirty="0"/>
              <a:t>D. [0-9]{2}:[0-9]{2}</a:t>
            </a:r>
          </a:p>
          <a:p>
            <a:r>
              <a:rPr lang="en-GB" dirty="0"/>
              <a:t>ANS: C</a:t>
            </a:r>
          </a:p>
          <a:p>
            <a:endParaRPr lang="en-SE" dirty="0"/>
          </a:p>
        </p:txBody>
      </p:sp>
    </p:spTree>
    <p:extLst>
      <p:ext uri="{BB962C8B-B14F-4D97-AF65-F5344CB8AC3E}">
        <p14:creationId xmlns:p14="http://schemas.microsoft.com/office/powerpoint/2010/main" val="18575306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D36C-738B-C0C1-6B77-3BC3712E4BE2}"/>
              </a:ext>
            </a:extLst>
          </p:cNvPr>
          <p:cNvSpPr>
            <a:spLocks noGrp="1"/>
          </p:cNvSpPr>
          <p:nvPr>
            <p:ph type="title"/>
          </p:nvPr>
        </p:nvSpPr>
        <p:spPr/>
        <p:txBody>
          <a:bodyPr/>
          <a:lstStyle/>
          <a:p>
            <a:r>
              <a:rPr lang="en-GB" dirty="0"/>
              <a:t>Quiz: time in 24-hour format (HH:MM)</a:t>
            </a:r>
            <a:endParaRPr lang="en-SE" dirty="0"/>
          </a:p>
        </p:txBody>
      </p:sp>
      <p:sp>
        <p:nvSpPr>
          <p:cNvPr id="3" name="Content Placeholder 2">
            <a:extLst>
              <a:ext uri="{FF2B5EF4-FFF2-40B4-BE49-F238E27FC236}">
                <a16:creationId xmlns:a16="http://schemas.microsoft.com/office/drawing/2014/main" id="{A3598534-35F5-C096-A860-21924CECDC59}"/>
              </a:ext>
            </a:extLst>
          </p:cNvPr>
          <p:cNvSpPr>
            <a:spLocks noGrp="1"/>
          </p:cNvSpPr>
          <p:nvPr>
            <p:ph idx="1"/>
          </p:nvPr>
        </p:nvSpPr>
        <p:spPr/>
        <p:txBody>
          <a:bodyPr>
            <a:normAutofit fontScale="70000" lnSpcReduction="20000"/>
          </a:bodyPr>
          <a:lstStyle/>
          <a:p>
            <a:r>
              <a:rPr lang="en-GB" dirty="0"/>
              <a:t>Correct choice C: (\d|1[0-9]|2[0-3]):[0-5]\d</a:t>
            </a:r>
          </a:p>
          <a:p>
            <a:r>
              <a:rPr lang="en-GB" dirty="0"/>
              <a:t>(\d|1[0-9]|2[0-3]): Matches the hour part of the time.</a:t>
            </a:r>
          </a:p>
          <a:p>
            <a:pPr lvl="1"/>
            <a:r>
              <a:rPr lang="en-GB" dirty="0"/>
              <a:t>\d: Matches any single digit from 0 to 9, which would cover hours "0" to "9".</a:t>
            </a:r>
          </a:p>
          <a:p>
            <a:pPr lvl="1"/>
            <a:r>
              <a:rPr lang="en-GB" dirty="0"/>
              <a:t>1[0-9]: Matches hours from "10" to "19".</a:t>
            </a:r>
          </a:p>
          <a:p>
            <a:pPr lvl="1"/>
            <a:r>
              <a:rPr lang="en-GB" dirty="0"/>
              <a:t>2[0-3]: Matches hours from "20" to "23". ([20-23] is incorrect, since it matches 203, 213, 223)</a:t>
            </a:r>
          </a:p>
          <a:p>
            <a:r>
              <a:rPr lang="en-GB" dirty="0"/>
              <a:t>: Matches the colon character that separates the hours and minutes.</a:t>
            </a:r>
          </a:p>
          <a:p>
            <a:r>
              <a:rPr lang="en-GB" dirty="0"/>
              <a:t>[0-5]\d: Matches the minutes part of the time.</a:t>
            </a:r>
          </a:p>
          <a:p>
            <a:pPr lvl="1"/>
            <a:r>
              <a:rPr lang="en-GB" dirty="0"/>
              <a:t>[0-5]: Matches any digit from 0 to 5, representing the tens place of minutes.</a:t>
            </a:r>
          </a:p>
          <a:p>
            <a:pPr lvl="1"/>
            <a:r>
              <a:rPr lang="en-GB" dirty="0"/>
              <a:t>\d: Matches any single digit from 0 to 9, representing the units place of minutes. Equivalent to [0-9].</a:t>
            </a:r>
          </a:p>
          <a:p>
            <a:r>
              <a:rPr lang="en-GB" dirty="0"/>
              <a:t>This regex pattern effectively captures valid hour and minute combinations in a 24-hour time format, such as "3:15", "12:45", and "23:59". However, it allows for single-digit hours without a leading zero (e.g., "3:15" instead of "03:15"). </a:t>
            </a:r>
          </a:p>
          <a:p>
            <a:r>
              <a:rPr lang="en-GB" dirty="0"/>
              <a:t>To ensure that hours are always two digits like "03:15": [01][0-9]|2[0-3]):[0-5]\d</a:t>
            </a:r>
          </a:p>
          <a:p>
            <a:r>
              <a:rPr lang="en-GB" dirty="0"/>
              <a:t>To allow the hour (HH) </a:t>
            </a:r>
            <a:r>
              <a:rPr lang="en-GB"/>
              <a:t>be either one </a:t>
            </a:r>
            <a:r>
              <a:rPr lang="en-GB" dirty="0"/>
              <a:t>or two digits (e.g., 3:45 or 03:45): [0-9]|[01][0-9]|2[0-3]):([0-5] \d</a:t>
            </a:r>
          </a:p>
        </p:txBody>
      </p:sp>
    </p:spTree>
    <p:extLst>
      <p:ext uri="{BB962C8B-B14F-4D97-AF65-F5344CB8AC3E}">
        <p14:creationId xmlns:p14="http://schemas.microsoft.com/office/powerpoint/2010/main" val="7103224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5E73E-8676-07E3-581B-98C8D4F39EB3}"/>
              </a:ext>
            </a:extLst>
          </p:cNvPr>
          <p:cNvSpPr>
            <a:spLocks noGrp="1"/>
          </p:cNvSpPr>
          <p:nvPr>
            <p:ph type="title"/>
          </p:nvPr>
        </p:nvSpPr>
        <p:spPr/>
        <p:txBody>
          <a:bodyPr/>
          <a:lstStyle/>
          <a:p>
            <a:r>
              <a:rPr lang="en-GB" dirty="0"/>
              <a:t>Quiz: time in 24-hour format (HH:MM)</a:t>
            </a:r>
            <a:endParaRPr lang="en-SE" dirty="0"/>
          </a:p>
        </p:txBody>
      </p:sp>
      <p:sp>
        <p:nvSpPr>
          <p:cNvPr id="3" name="Content Placeholder 2">
            <a:extLst>
              <a:ext uri="{FF2B5EF4-FFF2-40B4-BE49-F238E27FC236}">
                <a16:creationId xmlns:a16="http://schemas.microsoft.com/office/drawing/2014/main" id="{5AB7C0E8-1668-271D-6E4D-836A0F84868F}"/>
              </a:ext>
            </a:extLst>
          </p:cNvPr>
          <p:cNvSpPr>
            <a:spLocks noGrp="1"/>
          </p:cNvSpPr>
          <p:nvPr>
            <p:ph idx="1"/>
          </p:nvPr>
        </p:nvSpPr>
        <p:spPr/>
        <p:txBody>
          <a:bodyPr>
            <a:normAutofit fontScale="92500" lnSpcReduction="20000"/>
          </a:bodyPr>
          <a:lstStyle/>
          <a:p>
            <a:r>
              <a:rPr lang="en-GB" dirty="0"/>
              <a:t>Wrong choices A, D: \d\d:\d\d, or [0-9]{2}:[0-9]{2}</a:t>
            </a:r>
          </a:p>
          <a:p>
            <a:pPr lvl="1"/>
            <a:r>
              <a:rPr lang="en-GB" dirty="0"/>
              <a:t>Both are the same, matches strings like "12:34", "99:99", or "00:00"</a:t>
            </a:r>
            <a:endParaRPr lang="en-SE" dirty="0"/>
          </a:p>
          <a:p>
            <a:r>
              <a:rPr lang="en-GB" dirty="0"/>
              <a:t>Wrong choice B: [0-2]\d:[0-5]\d</a:t>
            </a:r>
          </a:p>
          <a:p>
            <a:pPr lvl="1"/>
            <a:r>
              <a:rPr lang="en-GB" dirty="0"/>
              <a:t>[0-2]\d: This part matches the hour component of the time.</a:t>
            </a:r>
          </a:p>
          <a:p>
            <a:pPr lvl="2"/>
            <a:r>
              <a:rPr lang="en-GB" dirty="0"/>
              <a:t>[0-2]: Matches any single digit from 0 to 2, representing the tens place of the hour.</a:t>
            </a:r>
          </a:p>
          <a:p>
            <a:pPr lvl="2"/>
            <a:r>
              <a:rPr lang="en-GB" dirty="0"/>
              <a:t>\d: Matches any single digit from 0 to 9, representing the units place of the hour. Combined with [0-2], this allows for hour values from "00" to "29". However, this pattern is slightly </a:t>
            </a:r>
            <a:r>
              <a:rPr lang="en-GB"/>
              <a:t>incorrect since </a:t>
            </a:r>
            <a:r>
              <a:rPr lang="en-GB" dirty="0"/>
              <a:t>it allows hours like "25" to "29", which are not valid.</a:t>
            </a:r>
          </a:p>
          <a:p>
            <a:pPr lvl="1"/>
            <a:r>
              <a:rPr lang="en-GB" dirty="0"/>
              <a:t>: Matches the colon character that separates hours from minutes.</a:t>
            </a:r>
          </a:p>
          <a:p>
            <a:pPr lvl="1"/>
            <a:r>
              <a:rPr lang="en-GB" dirty="0"/>
              <a:t>[0-5]\d: This part matches the minute component of the time.</a:t>
            </a:r>
          </a:p>
          <a:p>
            <a:pPr lvl="2"/>
            <a:r>
              <a:rPr lang="en-GB" dirty="0"/>
              <a:t>[0-5]: Matches any digit from 0 to 5, representing the tens place of the minutes.</a:t>
            </a:r>
          </a:p>
          <a:p>
            <a:pPr lvl="2"/>
            <a:r>
              <a:rPr lang="en-GB" dirty="0"/>
              <a:t>\d: ensures that minute values range from "00" to "59".</a:t>
            </a:r>
          </a:p>
          <a:p>
            <a:pPr lvl="1"/>
            <a:r>
              <a:rPr lang="en-GB" dirty="0"/>
              <a:t>While this regex pattern captures many valid times, it incorrectly allows some invalid hour values (like "25:00"). </a:t>
            </a:r>
          </a:p>
        </p:txBody>
      </p:sp>
    </p:spTree>
    <p:extLst>
      <p:ext uri="{BB962C8B-B14F-4D97-AF65-F5344CB8AC3E}">
        <p14:creationId xmlns:p14="http://schemas.microsoft.com/office/powerpoint/2010/main" val="2493728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Example</a:t>
            </a:r>
          </a:p>
        </p:txBody>
      </p:sp>
      <p:sp>
        <p:nvSpPr>
          <p:cNvPr id="10" name="TextBox 9"/>
          <p:cNvSpPr txBox="1"/>
          <p:nvPr/>
        </p:nvSpPr>
        <p:spPr>
          <a:xfrm>
            <a:off x="1387600" y="1534895"/>
            <a:ext cx="7180195" cy="1477328"/>
          </a:xfrm>
          <a:prstGeom prst="rect">
            <a:avLst/>
          </a:prstGeom>
          <a:noFill/>
          <a:ln w="28575" cmpd="sng">
            <a:solidFill>
              <a:srgbClr val="FF0000"/>
            </a:solidFill>
          </a:ln>
        </p:spPr>
        <p:txBody>
          <a:bodyPr wrap="square" rtlCol="0">
            <a:spAutoFit/>
          </a:bodyPr>
          <a:lstStyle/>
          <a:p>
            <a:r>
              <a:rPr lang="en-US" dirty="0">
                <a:latin typeface="Arial"/>
                <a:cs typeface="Arial"/>
              </a:rPr>
              <a:t>There is hereby imposed on the taxable income of every individual (other than a surviving spouse as defined in section 2(a) or the head of a household as defined in section 2(b)) who is not a married individual (as defined in section 7703) a tax determined in accordance with the following table:</a:t>
            </a:r>
          </a:p>
        </p:txBody>
      </p:sp>
      <p:sp>
        <p:nvSpPr>
          <p:cNvPr id="12" name="TextBox 11"/>
          <p:cNvSpPr txBox="1"/>
          <p:nvPr/>
        </p:nvSpPr>
        <p:spPr>
          <a:xfrm>
            <a:off x="5836504" y="3020922"/>
            <a:ext cx="2731292" cy="400110"/>
          </a:xfrm>
          <a:prstGeom prst="rect">
            <a:avLst/>
          </a:prstGeom>
          <a:solidFill>
            <a:schemeClr val="accent1">
              <a:lumMod val="20000"/>
              <a:lumOff val="80000"/>
            </a:schemeClr>
          </a:solidFill>
          <a:ln>
            <a:solidFill>
              <a:schemeClr val="accent1"/>
            </a:solidFill>
          </a:ln>
        </p:spPr>
        <p:txBody>
          <a:bodyPr wrap="square" rtlCol="0">
            <a:spAutoFit/>
          </a:bodyPr>
          <a:lstStyle/>
          <a:p>
            <a:r>
              <a:rPr lang="en-US" sz="1000" dirty="0">
                <a:latin typeface="Arial"/>
                <a:cs typeface="Arial"/>
              </a:rPr>
              <a:t>26 U.S. Code § 1 – Tax imposed </a:t>
            </a:r>
          </a:p>
          <a:p>
            <a:r>
              <a:rPr lang="en-US" sz="1000" dirty="0">
                <a:latin typeface="Arial"/>
                <a:cs typeface="Arial"/>
              </a:rPr>
              <a:t>https://www.law.cornell.edu/uscode/text/26/1</a:t>
            </a:r>
          </a:p>
        </p:txBody>
      </p:sp>
      <p:sp>
        <p:nvSpPr>
          <p:cNvPr id="13" name="TextBox 12"/>
          <p:cNvSpPr txBox="1"/>
          <p:nvPr/>
        </p:nvSpPr>
        <p:spPr>
          <a:xfrm>
            <a:off x="965311" y="5189832"/>
            <a:ext cx="184666" cy="369332"/>
          </a:xfrm>
          <a:prstGeom prst="rect">
            <a:avLst/>
          </a:prstGeom>
          <a:noFill/>
        </p:spPr>
        <p:txBody>
          <a:bodyPr wrap="none" rtlCol="0">
            <a:spAutoFit/>
          </a:bodyPr>
          <a:lstStyle/>
          <a:p>
            <a:endParaRPr lang="en-US" dirty="0"/>
          </a:p>
        </p:txBody>
      </p:sp>
      <p:sp>
        <p:nvSpPr>
          <p:cNvPr id="14" name="TextBox 13"/>
          <p:cNvSpPr txBox="1"/>
          <p:nvPr/>
        </p:nvSpPr>
        <p:spPr>
          <a:xfrm>
            <a:off x="1370204" y="4662092"/>
            <a:ext cx="7197591" cy="646331"/>
          </a:xfrm>
          <a:prstGeom prst="rect">
            <a:avLst/>
          </a:prstGeom>
          <a:noFill/>
          <a:ln w="28575" cmpd="sng">
            <a:solidFill>
              <a:srgbClr val="008000"/>
            </a:solidFill>
          </a:ln>
        </p:spPr>
        <p:txBody>
          <a:bodyPr wrap="square" rtlCol="0">
            <a:spAutoFit/>
          </a:bodyPr>
          <a:lstStyle>
            <a:defPPr>
              <a:defRPr lang="en-US"/>
            </a:defPPr>
            <a:lvl1pPr>
              <a:defRPr>
                <a:latin typeface="Arial"/>
                <a:cs typeface="Arial"/>
              </a:defRPr>
            </a:lvl1pPr>
          </a:lstStyle>
          <a:p>
            <a:r>
              <a:rPr lang="en-US" dirty="0"/>
              <a:t>If you are single, never lost your spouse, and not the head of a household, you pay taxes according to the following table:</a:t>
            </a:r>
          </a:p>
        </p:txBody>
      </p:sp>
      <p:pic>
        <p:nvPicPr>
          <p:cNvPr id="3" name="Picture 2" descr="Thinking_Face_Emoj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356" y="1880400"/>
            <a:ext cx="786319" cy="786319"/>
          </a:xfrm>
          <a:prstGeom prst="rect">
            <a:avLst/>
          </a:prstGeom>
        </p:spPr>
      </p:pic>
      <p:pic>
        <p:nvPicPr>
          <p:cNvPr id="4" name="Picture 3" descr="Slightly_Smiling_Emoji_Icon_34f238ed-d557-4161-b966-779d8f37b1a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018" y="4605278"/>
            <a:ext cx="759959" cy="759959"/>
          </a:xfrm>
          <a:prstGeom prst="rect">
            <a:avLst/>
          </a:prstGeom>
        </p:spPr>
      </p:pic>
      <p:sp>
        <p:nvSpPr>
          <p:cNvPr id="11" name="Rectangle 10"/>
          <p:cNvSpPr/>
          <p:nvPr/>
        </p:nvSpPr>
        <p:spPr>
          <a:xfrm>
            <a:off x="6471470" y="5321742"/>
            <a:ext cx="2113721" cy="414781"/>
          </a:xfrm>
          <a:prstGeom prst="rect">
            <a:avLst/>
          </a:prstGeom>
          <a:solidFill>
            <a:srgbClr val="1B8E1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FFFFFF"/>
                </a:solidFill>
                <a:latin typeface="Arial"/>
                <a:cs typeface="Arial"/>
              </a:rPr>
              <a:t>Easy to read</a:t>
            </a:r>
          </a:p>
        </p:txBody>
      </p:sp>
      <p:sp>
        <p:nvSpPr>
          <p:cNvPr id="15" name="Rectangle 14"/>
          <p:cNvSpPr/>
          <p:nvPr/>
        </p:nvSpPr>
        <p:spPr>
          <a:xfrm>
            <a:off x="1378902" y="3006251"/>
            <a:ext cx="2113721" cy="41478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FFFFFF"/>
                </a:solidFill>
                <a:latin typeface="Arial"/>
                <a:cs typeface="Arial"/>
              </a:rPr>
              <a:t>Hard to read</a:t>
            </a:r>
          </a:p>
        </p:txBody>
      </p:sp>
      <p:sp>
        <p:nvSpPr>
          <p:cNvPr id="7" name="Rectangle 6"/>
          <p:cNvSpPr/>
          <p:nvPr/>
        </p:nvSpPr>
        <p:spPr>
          <a:xfrm>
            <a:off x="2879927" y="3799990"/>
            <a:ext cx="4186413" cy="400110"/>
          </a:xfrm>
          <a:prstGeom prst="rect">
            <a:avLst/>
          </a:prstGeom>
        </p:spPr>
        <p:txBody>
          <a:bodyPr wrap="none">
            <a:spAutoFit/>
          </a:bodyPr>
          <a:lstStyle/>
          <a:p>
            <a:r>
              <a:rPr lang="en-US" sz="2000" dirty="0">
                <a:solidFill>
                  <a:schemeClr val="accent1"/>
                </a:solidFill>
                <a:latin typeface="Arial"/>
                <a:cs typeface="Arial"/>
              </a:rPr>
              <a:t>How do we quantify the difference?</a:t>
            </a:r>
          </a:p>
        </p:txBody>
      </p:sp>
      <p:cxnSp>
        <p:nvCxnSpPr>
          <p:cNvPr id="19" name="Straight Arrow Connector 18"/>
          <p:cNvCxnSpPr/>
          <p:nvPr/>
        </p:nvCxnSpPr>
        <p:spPr>
          <a:xfrm flipH="1" flipV="1">
            <a:off x="3322719" y="3488261"/>
            <a:ext cx="321834" cy="2856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flipV="1">
            <a:off x="6149636" y="4249584"/>
            <a:ext cx="321834" cy="285632"/>
          </a:xfrm>
          <a:prstGeom prst="straightConnector1">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2094441" y="6013922"/>
            <a:ext cx="5573386" cy="400110"/>
          </a:xfrm>
          <a:prstGeom prst="rect">
            <a:avLst/>
          </a:prstGeom>
          <a:solidFill>
            <a:srgbClr val="E6A20E"/>
          </a:solidFill>
        </p:spPr>
        <p:txBody>
          <a:bodyPr wrap="none">
            <a:spAutoFit/>
          </a:bodyPr>
          <a:lstStyle/>
          <a:p>
            <a:r>
              <a:rPr lang="en-US" sz="2000" dirty="0">
                <a:latin typeface="Arial"/>
                <a:cs typeface="Arial"/>
              </a:rPr>
              <a:t>Use </a:t>
            </a:r>
            <a:r>
              <a:rPr lang="en-US" sz="2000" b="1" dirty="0">
                <a:solidFill>
                  <a:schemeClr val="accent1"/>
                </a:solidFill>
                <a:latin typeface="Arial"/>
                <a:cs typeface="Arial"/>
              </a:rPr>
              <a:t>flesch score</a:t>
            </a:r>
            <a:r>
              <a:rPr lang="en-US" sz="2000" dirty="0">
                <a:solidFill>
                  <a:schemeClr val="accent1"/>
                </a:solidFill>
                <a:latin typeface="Arial"/>
                <a:cs typeface="Arial"/>
              </a:rPr>
              <a:t> </a:t>
            </a:r>
            <a:r>
              <a:rPr lang="en-US" sz="2000" dirty="0">
                <a:latin typeface="Arial"/>
                <a:cs typeface="Arial"/>
              </a:rPr>
              <a:t>to measure of text readability</a:t>
            </a:r>
          </a:p>
        </p:txBody>
      </p:sp>
      <p:sp>
        <p:nvSpPr>
          <p:cNvPr id="25" name="Rectangle 24"/>
          <p:cNvSpPr/>
          <p:nvPr/>
        </p:nvSpPr>
        <p:spPr>
          <a:xfrm>
            <a:off x="2494340" y="6496892"/>
            <a:ext cx="4572000" cy="261610"/>
          </a:xfrm>
          <a:prstGeom prst="rect">
            <a:avLst/>
          </a:prstGeom>
        </p:spPr>
        <p:txBody>
          <a:bodyPr>
            <a:spAutoFit/>
          </a:bodyPr>
          <a:lstStyle/>
          <a:p>
            <a:r>
              <a:rPr lang="en-US" sz="1100" dirty="0">
                <a:latin typeface="Times New Roman"/>
                <a:cs typeface="Times New Roman"/>
              </a:rPr>
              <a:t>https://en.wikipedia.org/wiki/Flesch%E2%80%93Kincaid_readability_tests</a:t>
            </a:r>
          </a:p>
        </p:txBody>
      </p:sp>
      <p:sp>
        <p:nvSpPr>
          <p:cNvPr id="5" name="Slide Number Placeholder 5">
            <a:extLst>
              <a:ext uri="{FF2B5EF4-FFF2-40B4-BE49-F238E27FC236}">
                <a16:creationId xmlns:a16="http://schemas.microsoft.com/office/drawing/2014/main" id="{C10DB914-AB21-ACE7-9A6D-AE018388F760}"/>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3</a:t>
            </a:fld>
            <a:endParaRPr lang="en-US"/>
          </a:p>
        </p:txBody>
      </p:sp>
    </p:spTree>
    <p:extLst>
      <p:ext uri="{BB962C8B-B14F-4D97-AF65-F5344CB8AC3E}">
        <p14:creationId xmlns:p14="http://schemas.microsoft.com/office/powerpoint/2010/main" val="247560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dissolv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dissolv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dissolv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dissolve">
                                      <p:cBhvr>
                                        <p:cTn id="28" dur="500"/>
                                        <p:tgtEl>
                                          <p:spTgt spid="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dissolve">
                                      <p:cBhvr>
                                        <p:cTn id="36" dur="500"/>
                                        <p:tgtEl>
                                          <p:spTgt spid="7"/>
                                        </p:tgtEl>
                                      </p:cBhvr>
                                    </p:animEffect>
                                  </p:childTnLst>
                                </p:cTn>
                              </p:par>
                              <p:par>
                                <p:cTn id="37" presetID="9"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dissolve">
                                      <p:cBhvr>
                                        <p:cTn id="39" dur="500"/>
                                        <p:tgtEl>
                                          <p:spTgt spid="19"/>
                                        </p:tgtEl>
                                      </p:cBhvr>
                                    </p:animEffect>
                                  </p:childTnLst>
                                </p:cTn>
                              </p:par>
                              <p:par>
                                <p:cTn id="40" presetID="9" presetClass="entr" presetSubtype="0"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dissolve">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dissolve">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dissolve">
                                      <p:cBhvr>
                                        <p:cTn id="5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4" grpId="0" animBg="1"/>
      <p:bldP spid="11" grpId="0" animBg="1"/>
      <p:bldP spid="15" grpId="0" animBg="1"/>
      <p:bldP spid="7" grpId="0"/>
      <p:bldP spid="24" grpId="0" animBg="1"/>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Oval 35"/>
          <p:cNvSpPr/>
          <p:nvPr/>
        </p:nvSpPr>
        <p:spPr>
          <a:xfrm>
            <a:off x="6204352" y="1678889"/>
            <a:ext cx="721952" cy="452343"/>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35" name="Oval 34"/>
          <p:cNvSpPr/>
          <p:nvPr/>
        </p:nvSpPr>
        <p:spPr>
          <a:xfrm>
            <a:off x="3705440" y="1678889"/>
            <a:ext cx="721952" cy="452343"/>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2800" dirty="0">
                <a:latin typeface="Arial"/>
                <a:cs typeface="Arial"/>
              </a:rPr>
              <a:t>Measure the Text Readability by Flesch Score</a:t>
            </a:r>
            <a:endParaRPr lang="en-US" sz="2800" dirty="0"/>
          </a:p>
        </p:txBody>
      </p:sp>
      <p:graphicFrame>
        <p:nvGraphicFramePr>
          <p:cNvPr id="4" name="Object 3"/>
          <p:cNvGraphicFramePr>
            <a:graphicFrameLocks noChangeAspect="1"/>
          </p:cNvGraphicFramePr>
          <p:nvPr>
            <p:extLst>
              <p:ext uri="{D42A27DB-BD31-4B8C-83A1-F6EECF244321}">
                <p14:modId xmlns:p14="http://schemas.microsoft.com/office/powerpoint/2010/main" val="165298702"/>
              </p:ext>
            </p:extLst>
          </p:nvPr>
        </p:nvGraphicFramePr>
        <p:xfrm>
          <a:off x="659266" y="1577073"/>
          <a:ext cx="7726745" cy="717153"/>
        </p:xfrm>
        <a:graphic>
          <a:graphicData uri="http://schemas.openxmlformats.org/presentationml/2006/ole">
            <mc:AlternateContent xmlns:mc="http://schemas.openxmlformats.org/markup-compatibility/2006">
              <mc:Choice xmlns:v="urn:schemas-microsoft-com:vml" Requires="v">
                <p:oleObj name="Equation" r:id="rId2" imgW="4241800" imgH="393700" progId="Equation.3">
                  <p:embed/>
                </p:oleObj>
              </mc:Choice>
              <mc:Fallback>
                <p:oleObj name="Equation" r:id="rId2" imgW="4241800" imgH="393700" progId="Equation.3">
                  <p:embed/>
                  <p:pic>
                    <p:nvPicPr>
                      <p:cNvPr id="0" name=""/>
                      <p:cNvPicPr/>
                      <p:nvPr/>
                    </p:nvPicPr>
                    <p:blipFill>
                      <a:blip r:embed="rId3"/>
                      <a:stretch>
                        <a:fillRect/>
                      </a:stretch>
                    </p:blipFill>
                    <p:spPr>
                      <a:xfrm>
                        <a:off x="659266" y="1577073"/>
                        <a:ext cx="7726745" cy="717153"/>
                      </a:xfrm>
                      <a:prstGeom prst="rect">
                        <a:avLst/>
                      </a:prstGeom>
                    </p:spPr>
                  </p:pic>
                </p:oleObj>
              </mc:Fallback>
            </mc:AlternateContent>
          </a:graphicData>
        </a:graphic>
      </p:graphicFrame>
      <p:sp>
        <p:nvSpPr>
          <p:cNvPr id="5" name="Rectangle 4"/>
          <p:cNvSpPr/>
          <p:nvPr/>
        </p:nvSpPr>
        <p:spPr>
          <a:xfrm>
            <a:off x="552880" y="2414215"/>
            <a:ext cx="5362065" cy="338554"/>
          </a:xfrm>
          <a:prstGeom prst="rect">
            <a:avLst/>
          </a:prstGeom>
          <a:solidFill>
            <a:srgbClr val="E6A20E"/>
          </a:solidFill>
        </p:spPr>
        <p:txBody>
          <a:bodyPr wrap="none">
            <a:spAutoFit/>
          </a:bodyPr>
          <a:lstStyle/>
          <a:p>
            <a:r>
              <a:rPr lang="en-US" sz="1600" b="1" dirty="0">
                <a:solidFill>
                  <a:srgbClr val="008000"/>
                </a:solidFill>
                <a:latin typeface="Arial"/>
                <a:cs typeface="Arial"/>
              </a:rPr>
              <a:t>High score</a:t>
            </a:r>
            <a:r>
              <a:rPr lang="en-US" sz="1600" dirty="0">
                <a:latin typeface="Arial"/>
                <a:cs typeface="Arial"/>
              </a:rPr>
              <a:t>: Few words/sentence and few syllables/word</a:t>
            </a:r>
          </a:p>
        </p:txBody>
      </p:sp>
      <p:sp>
        <p:nvSpPr>
          <p:cNvPr id="6" name="Rectangle 5"/>
          <p:cNvSpPr/>
          <p:nvPr/>
        </p:nvSpPr>
        <p:spPr>
          <a:xfrm>
            <a:off x="552880" y="2821174"/>
            <a:ext cx="5613035" cy="338554"/>
          </a:xfrm>
          <a:prstGeom prst="rect">
            <a:avLst/>
          </a:prstGeom>
          <a:solidFill>
            <a:srgbClr val="E6A20E"/>
          </a:solidFill>
        </p:spPr>
        <p:txBody>
          <a:bodyPr wrap="none">
            <a:spAutoFit/>
          </a:bodyPr>
          <a:lstStyle/>
          <a:p>
            <a:r>
              <a:rPr lang="en-US" sz="1600" b="1" dirty="0">
                <a:solidFill>
                  <a:schemeClr val="accent1"/>
                </a:solidFill>
                <a:latin typeface="Arial"/>
                <a:cs typeface="Arial"/>
              </a:rPr>
              <a:t>Low score</a:t>
            </a:r>
            <a:r>
              <a:rPr lang="en-US" sz="1600" dirty="0">
                <a:latin typeface="Arial"/>
                <a:cs typeface="Arial"/>
              </a:rPr>
              <a:t>: Many words/sentence and many syllables/word</a:t>
            </a:r>
          </a:p>
        </p:txBody>
      </p:sp>
      <p:sp>
        <p:nvSpPr>
          <p:cNvPr id="8" name="Rounded Rectangle 7"/>
          <p:cNvSpPr/>
          <p:nvPr/>
        </p:nvSpPr>
        <p:spPr>
          <a:xfrm>
            <a:off x="4392599" y="1550976"/>
            <a:ext cx="1704851" cy="790589"/>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Rounded Rectangle 8"/>
          <p:cNvSpPr/>
          <p:nvPr/>
        </p:nvSpPr>
        <p:spPr>
          <a:xfrm>
            <a:off x="6858726" y="1550976"/>
            <a:ext cx="1527286" cy="790589"/>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10" name="Picture 9" descr="Screen Shot 2018-08-22 at 11.54.3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9934" y="3674252"/>
            <a:ext cx="5578815" cy="1783592"/>
          </a:xfrm>
          <a:prstGeom prst="rect">
            <a:avLst/>
          </a:prstGeom>
        </p:spPr>
      </p:pic>
      <p:sp>
        <p:nvSpPr>
          <p:cNvPr id="12" name="TextBox 11"/>
          <p:cNvSpPr txBox="1"/>
          <p:nvPr/>
        </p:nvSpPr>
        <p:spPr>
          <a:xfrm>
            <a:off x="552880" y="5598100"/>
            <a:ext cx="4055168" cy="1200329"/>
          </a:xfrm>
          <a:prstGeom prst="rect">
            <a:avLst/>
          </a:prstGeom>
          <a:noFill/>
          <a:ln w="28575" cmpd="sng">
            <a:solidFill>
              <a:srgbClr val="FF0000"/>
            </a:solidFill>
          </a:ln>
        </p:spPr>
        <p:txBody>
          <a:bodyPr wrap="square" rtlCol="0">
            <a:spAutoFit/>
          </a:bodyPr>
          <a:lstStyle/>
          <a:p>
            <a:r>
              <a:rPr lang="en-US" sz="1200" dirty="0">
                <a:solidFill>
                  <a:schemeClr val="bg1">
                    <a:lumMod val="85000"/>
                  </a:schemeClr>
                </a:solidFill>
                <a:latin typeface="Arial"/>
                <a:cs typeface="Arial"/>
              </a:rPr>
              <a:t>There is hereby imposed on the taxable income of every individual (other than a surviving spouse as defined in section 2(a) or the head of a household as defined in section 2(b)) who is not a married individual (as defined in section 7703) a tax determined in accordance with the following table:</a:t>
            </a:r>
          </a:p>
        </p:txBody>
      </p:sp>
      <p:sp>
        <p:nvSpPr>
          <p:cNvPr id="13" name="TextBox 12"/>
          <p:cNvSpPr txBox="1"/>
          <p:nvPr/>
        </p:nvSpPr>
        <p:spPr>
          <a:xfrm>
            <a:off x="4950873" y="5781630"/>
            <a:ext cx="3435138" cy="646331"/>
          </a:xfrm>
          <a:prstGeom prst="rect">
            <a:avLst/>
          </a:prstGeom>
          <a:noFill/>
          <a:ln w="28575" cmpd="sng">
            <a:solidFill>
              <a:srgbClr val="008000"/>
            </a:solidFill>
          </a:ln>
        </p:spPr>
        <p:txBody>
          <a:bodyPr wrap="square" rtlCol="0">
            <a:spAutoFit/>
          </a:bodyPr>
          <a:lstStyle>
            <a:defPPr>
              <a:defRPr lang="en-US"/>
            </a:defPPr>
            <a:lvl1pPr>
              <a:defRPr>
                <a:latin typeface="Arial"/>
                <a:cs typeface="Arial"/>
              </a:defRPr>
            </a:lvl1pPr>
          </a:lstStyle>
          <a:p>
            <a:r>
              <a:rPr lang="en-US" sz="1200" dirty="0">
                <a:solidFill>
                  <a:srgbClr val="D9D9D9"/>
                </a:solidFill>
              </a:rPr>
              <a:t>If you are single, never lost your spouse, and not the head of a household, you pay taxes according to the following table:</a:t>
            </a:r>
          </a:p>
        </p:txBody>
      </p:sp>
      <p:sp>
        <p:nvSpPr>
          <p:cNvPr id="14" name="Rectangle 13"/>
          <p:cNvSpPr/>
          <p:nvPr/>
        </p:nvSpPr>
        <p:spPr>
          <a:xfrm>
            <a:off x="1608822" y="6012526"/>
            <a:ext cx="1855596" cy="338554"/>
          </a:xfrm>
          <a:prstGeom prst="rect">
            <a:avLst/>
          </a:prstGeom>
          <a:solidFill>
            <a:schemeClr val="bg1"/>
          </a:solidFill>
          <a:effectLst>
            <a:glow rad="101600">
              <a:schemeClr val="bg1">
                <a:alpha val="75000"/>
              </a:schemeClr>
            </a:glow>
          </a:effectLst>
        </p:spPr>
        <p:txBody>
          <a:bodyPr wrap="none">
            <a:spAutoFit/>
          </a:bodyPr>
          <a:lstStyle/>
          <a:p>
            <a:r>
              <a:rPr lang="en-US" sz="1600" dirty="0">
                <a:latin typeface="Arial"/>
                <a:cs typeface="Arial"/>
              </a:rPr>
              <a:t>FleshScore = 12.6</a:t>
            </a:r>
          </a:p>
        </p:txBody>
      </p:sp>
      <p:sp>
        <p:nvSpPr>
          <p:cNvPr id="15" name="Rectangle 14"/>
          <p:cNvSpPr/>
          <p:nvPr/>
        </p:nvSpPr>
        <p:spPr>
          <a:xfrm>
            <a:off x="5805891" y="5919426"/>
            <a:ext cx="1855596" cy="338554"/>
          </a:xfrm>
          <a:prstGeom prst="rect">
            <a:avLst/>
          </a:prstGeom>
          <a:solidFill>
            <a:schemeClr val="bg1"/>
          </a:solidFill>
          <a:effectLst>
            <a:glow rad="101600">
              <a:schemeClr val="bg1">
                <a:alpha val="75000"/>
              </a:schemeClr>
            </a:glow>
          </a:effectLst>
        </p:spPr>
        <p:txBody>
          <a:bodyPr wrap="none">
            <a:spAutoFit/>
          </a:bodyPr>
          <a:lstStyle/>
          <a:p>
            <a:r>
              <a:rPr lang="en-US" sz="1600" dirty="0">
                <a:latin typeface="Arial"/>
                <a:cs typeface="Arial"/>
              </a:rPr>
              <a:t>FleshScore = 65.8</a:t>
            </a:r>
          </a:p>
        </p:txBody>
      </p:sp>
      <p:cxnSp>
        <p:nvCxnSpPr>
          <p:cNvPr id="17" name="Straight Connector 16"/>
          <p:cNvCxnSpPr/>
          <p:nvPr/>
        </p:nvCxnSpPr>
        <p:spPr>
          <a:xfrm>
            <a:off x="1979934" y="5457844"/>
            <a:ext cx="495254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999854" y="4792547"/>
            <a:ext cx="4952544" cy="0"/>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
        <p:nvSpPr>
          <p:cNvPr id="19" name="Rounded Rectangle 18"/>
          <p:cNvSpPr/>
          <p:nvPr/>
        </p:nvSpPr>
        <p:spPr>
          <a:xfrm>
            <a:off x="6204352" y="2592310"/>
            <a:ext cx="2875073" cy="167885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latin typeface="Arial"/>
                <a:cs typeface="Arial"/>
              </a:rPr>
              <a:t>Document is represented as a big long </a:t>
            </a:r>
            <a:r>
              <a:rPr lang="en-US" sz="2000" dirty="0">
                <a:solidFill>
                  <a:srgbClr val="FFFF00"/>
                </a:solidFill>
                <a:latin typeface="Arial"/>
                <a:cs typeface="Arial"/>
              </a:rPr>
              <a:t>string</a:t>
            </a:r>
            <a:r>
              <a:rPr lang="en-US" sz="2000" dirty="0">
                <a:latin typeface="Arial"/>
                <a:cs typeface="Arial"/>
              </a:rPr>
              <a:t>. Requires the ability to manipulate </a:t>
            </a:r>
            <a:r>
              <a:rPr lang="en-US" sz="2000" dirty="0">
                <a:solidFill>
                  <a:srgbClr val="FFFF00"/>
                </a:solidFill>
                <a:latin typeface="Arial"/>
                <a:cs typeface="Arial"/>
              </a:rPr>
              <a:t>Strings</a:t>
            </a:r>
            <a:r>
              <a:rPr lang="en-US" sz="2000" dirty="0">
                <a:latin typeface="Arial"/>
                <a:cs typeface="Arial"/>
              </a:rPr>
              <a:t>!</a:t>
            </a:r>
          </a:p>
        </p:txBody>
      </p:sp>
      <p:cxnSp>
        <p:nvCxnSpPr>
          <p:cNvPr id="24" name="Straight Arrow Connector 23"/>
          <p:cNvCxnSpPr/>
          <p:nvPr/>
        </p:nvCxnSpPr>
        <p:spPr>
          <a:xfrm flipH="1" flipV="1">
            <a:off x="6097453" y="2341566"/>
            <a:ext cx="323412" cy="24192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endCxn id="9" idx="2"/>
          </p:cNvCxnSpPr>
          <p:nvPr/>
        </p:nvCxnSpPr>
        <p:spPr>
          <a:xfrm flipH="1" flipV="1">
            <a:off x="7622369" y="2341565"/>
            <a:ext cx="39119" cy="2419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4273276" y="1286069"/>
            <a:ext cx="1997493" cy="261610"/>
          </a:xfrm>
          <a:prstGeom prst="rect">
            <a:avLst/>
          </a:prstGeom>
          <a:noFill/>
        </p:spPr>
        <p:txBody>
          <a:bodyPr wrap="none" rtlCol="0">
            <a:spAutoFit/>
          </a:bodyPr>
          <a:lstStyle/>
          <a:p>
            <a:r>
              <a:rPr lang="en-US" sz="1100" b="1" dirty="0">
                <a:solidFill>
                  <a:schemeClr val="accent6"/>
                </a:solidFill>
                <a:latin typeface="Times New Roman"/>
                <a:cs typeface="Times New Roman"/>
              </a:rPr>
              <a:t>number of words per sentence</a:t>
            </a:r>
          </a:p>
        </p:txBody>
      </p:sp>
      <p:sp>
        <p:nvSpPr>
          <p:cNvPr id="33" name="TextBox 32"/>
          <p:cNvSpPr txBox="1"/>
          <p:nvPr/>
        </p:nvSpPr>
        <p:spPr>
          <a:xfrm>
            <a:off x="6632598" y="1286069"/>
            <a:ext cx="1942872" cy="261610"/>
          </a:xfrm>
          <a:prstGeom prst="rect">
            <a:avLst/>
          </a:prstGeom>
          <a:noFill/>
        </p:spPr>
        <p:txBody>
          <a:bodyPr wrap="none" rtlCol="0">
            <a:spAutoFit/>
          </a:bodyPr>
          <a:lstStyle/>
          <a:p>
            <a:r>
              <a:rPr lang="en-US" sz="1100" b="1" dirty="0">
                <a:solidFill>
                  <a:schemeClr val="accent6"/>
                </a:solidFill>
                <a:latin typeface="Times New Roman"/>
                <a:cs typeface="Times New Roman"/>
              </a:rPr>
              <a:t>number of syllables per word</a:t>
            </a:r>
          </a:p>
        </p:txBody>
      </p:sp>
      <p:sp>
        <p:nvSpPr>
          <p:cNvPr id="34" name="Rectangle 33"/>
          <p:cNvSpPr/>
          <p:nvPr/>
        </p:nvSpPr>
        <p:spPr>
          <a:xfrm>
            <a:off x="552880" y="3228133"/>
            <a:ext cx="5625258" cy="338554"/>
          </a:xfrm>
          <a:prstGeom prst="rect">
            <a:avLst/>
          </a:prstGeom>
          <a:solidFill>
            <a:srgbClr val="E6A20E"/>
          </a:solidFill>
        </p:spPr>
        <p:txBody>
          <a:bodyPr wrap="none">
            <a:spAutoFit/>
          </a:bodyPr>
          <a:lstStyle/>
          <a:p>
            <a:r>
              <a:rPr lang="en-US" sz="1600" dirty="0">
                <a:solidFill>
                  <a:schemeClr val="accent4"/>
                </a:solidFill>
                <a:latin typeface="Arial"/>
                <a:cs typeface="Arial"/>
              </a:rPr>
              <a:t>longer word </a:t>
            </a:r>
            <a:r>
              <a:rPr lang="en-US" sz="1600" dirty="0">
                <a:latin typeface="Arial"/>
                <a:cs typeface="Arial"/>
              </a:rPr>
              <a:t>makes text harder to read than </a:t>
            </a:r>
            <a:r>
              <a:rPr lang="en-US" sz="1600" dirty="0">
                <a:solidFill>
                  <a:srgbClr val="8064A2"/>
                </a:solidFill>
                <a:latin typeface="Arial"/>
                <a:cs typeface="Arial"/>
              </a:rPr>
              <a:t>longer sentence</a:t>
            </a:r>
          </a:p>
        </p:txBody>
      </p:sp>
      <p:sp>
        <p:nvSpPr>
          <p:cNvPr id="3" name="Slide Number Placeholder 5">
            <a:extLst>
              <a:ext uri="{FF2B5EF4-FFF2-40B4-BE49-F238E27FC236}">
                <a16:creationId xmlns:a16="http://schemas.microsoft.com/office/drawing/2014/main" id="{6FB75668-8D36-A0AD-61F8-535B792CF604}"/>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4</a:t>
            </a:fld>
            <a:endParaRPr lang="en-US"/>
          </a:p>
        </p:txBody>
      </p:sp>
    </p:spTree>
    <p:extLst>
      <p:ext uri="{BB962C8B-B14F-4D97-AF65-F5344CB8AC3E}">
        <p14:creationId xmlns:p14="http://schemas.microsoft.com/office/powerpoint/2010/main" val="269035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dissolve">
                                      <p:cBhvr>
                                        <p:cTn id="20" dur="500"/>
                                        <p:tgtEl>
                                          <p:spTgt spid="32"/>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dissolve">
                                      <p:cBhvr>
                                        <p:cTn id="23" dur="500"/>
                                        <p:tgtEl>
                                          <p:spTgt spid="33"/>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dissolv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dissolve">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dissolve">
                                      <p:cBhvr>
                                        <p:cTn id="38" dur="500"/>
                                        <p:tgtEl>
                                          <p:spTgt spid="36"/>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dissolve">
                                      <p:cBhvr>
                                        <p:cTn id="41" dur="500"/>
                                        <p:tgtEl>
                                          <p:spTgt spid="35"/>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dissolve">
                                      <p:cBhvr>
                                        <p:cTn id="46" dur="500"/>
                                        <p:tgtEl>
                                          <p:spTgt spid="34"/>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dissolve">
                                      <p:cBhvr>
                                        <p:cTn id="51" dur="500"/>
                                        <p:tgtEl>
                                          <p:spTgt spid="10"/>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dissolve">
                                      <p:cBhvr>
                                        <p:cTn id="56" dur="500"/>
                                        <p:tgtEl>
                                          <p:spTgt spid="12"/>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dissolve">
                                      <p:cBhvr>
                                        <p:cTn id="59" dur="500"/>
                                        <p:tgtEl>
                                          <p:spTgt spid="14"/>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dissolve">
                                      <p:cBhvr>
                                        <p:cTn id="64" dur="500"/>
                                        <p:tgtEl>
                                          <p:spTgt spid="17"/>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13"/>
                                        </p:tgtEl>
                                        <p:attrNameLst>
                                          <p:attrName>style.visibility</p:attrName>
                                        </p:attrNameLst>
                                      </p:cBhvr>
                                      <p:to>
                                        <p:strVal val="visible"/>
                                      </p:to>
                                    </p:set>
                                    <p:animEffect transition="in" filter="dissolve">
                                      <p:cBhvr>
                                        <p:cTn id="69" dur="500"/>
                                        <p:tgtEl>
                                          <p:spTgt spid="13"/>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dissolve">
                                      <p:cBhvr>
                                        <p:cTn id="72" dur="500"/>
                                        <p:tgtEl>
                                          <p:spTgt spid="15"/>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dissolve">
                                      <p:cBhvr>
                                        <p:cTn id="77" dur="500"/>
                                        <p:tgtEl>
                                          <p:spTgt spid="18"/>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dissolve">
                                      <p:cBhvr>
                                        <p:cTn id="82" dur="500"/>
                                        <p:tgtEl>
                                          <p:spTgt spid="19"/>
                                        </p:tgtEl>
                                      </p:cBhvr>
                                    </p:animEffect>
                                  </p:childTnLst>
                                </p:cTn>
                              </p:par>
                              <p:par>
                                <p:cTn id="83" presetID="9" presetClass="entr" presetSubtype="0" fill="hold" nodeType="with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dissolve">
                                      <p:cBhvr>
                                        <p:cTn id="85" dur="500"/>
                                        <p:tgtEl>
                                          <p:spTgt spid="24"/>
                                        </p:tgtEl>
                                      </p:cBhvr>
                                    </p:animEffect>
                                  </p:childTnLst>
                                </p:cTn>
                              </p:par>
                              <p:par>
                                <p:cTn id="86" presetID="9" presetClass="entr" presetSubtype="0" fill="hold" nodeType="withEffect">
                                  <p:stCondLst>
                                    <p:cond delay="0"/>
                                  </p:stCondLst>
                                  <p:childTnLst>
                                    <p:set>
                                      <p:cBhvr>
                                        <p:cTn id="87" dur="1" fill="hold">
                                          <p:stCondLst>
                                            <p:cond delay="0"/>
                                          </p:stCondLst>
                                        </p:cTn>
                                        <p:tgtEl>
                                          <p:spTgt spid="26"/>
                                        </p:tgtEl>
                                        <p:attrNameLst>
                                          <p:attrName>style.visibility</p:attrName>
                                        </p:attrNameLst>
                                      </p:cBhvr>
                                      <p:to>
                                        <p:strVal val="visible"/>
                                      </p:to>
                                    </p:set>
                                    <p:animEffect transition="in" filter="dissolve">
                                      <p:cBhvr>
                                        <p:cTn id="8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5" grpId="0" animBg="1"/>
      <p:bldP spid="5" grpId="0" animBg="1"/>
      <p:bldP spid="6" grpId="0" animBg="1"/>
      <p:bldP spid="8" grpId="0" animBg="1"/>
      <p:bldP spid="9" grpId="0" animBg="1"/>
      <p:bldP spid="12" grpId="0" animBg="1"/>
      <p:bldP spid="13" grpId="0" animBg="1"/>
      <p:bldP spid="14" grpId="0" animBg="1"/>
      <p:bldP spid="15" grpId="0" animBg="1"/>
      <p:bldP spid="19" grpId="0" animBg="1"/>
      <p:bldP spid="32" grpId="0"/>
      <p:bldP spid="33" grpId="0"/>
      <p:bldP spid="3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Basics</a:t>
            </a:r>
          </a:p>
        </p:txBody>
      </p:sp>
      <p:sp>
        <p:nvSpPr>
          <p:cNvPr id="5" name="Rectangle 4"/>
          <p:cNvSpPr/>
          <p:nvPr/>
        </p:nvSpPr>
        <p:spPr>
          <a:xfrm>
            <a:off x="282347" y="1248632"/>
            <a:ext cx="5481075" cy="2411942"/>
          </a:xfrm>
          <a:prstGeom prst="rect">
            <a:avLst/>
          </a:prstGeom>
          <a:ln>
            <a:noFill/>
          </a:ln>
        </p:spPr>
        <p:txBody>
          <a:bodyPr wrap="none" anchor="ctr">
            <a:spAutoFit/>
          </a:bodyPr>
          <a:lstStyle/>
          <a:p>
            <a:pPr>
              <a:lnSpc>
                <a:spcPct val="120000"/>
              </a:lnSpc>
            </a:pPr>
            <a:r>
              <a:rPr lang="en-US" sz="1400" dirty="0">
                <a:solidFill>
                  <a:srgbClr val="000000"/>
                </a:solidFill>
                <a:latin typeface="Menlo Bold"/>
                <a:cs typeface="Menlo Bold"/>
              </a:rPr>
              <a:t>String text1 = </a:t>
            </a:r>
            <a:r>
              <a:rPr lang="en-US" sz="1400" b="1" dirty="0">
                <a:solidFill>
                  <a:srgbClr val="7F0055"/>
                </a:solidFill>
                <a:latin typeface="Menlo Bold"/>
                <a:cs typeface="Menlo Bold"/>
              </a:rPr>
              <a:t>new</a:t>
            </a:r>
            <a:r>
              <a:rPr lang="en-US" sz="1400" dirty="0">
                <a:solidFill>
                  <a:srgbClr val="000000"/>
                </a:solidFill>
                <a:latin typeface="Menlo Bold"/>
                <a:cs typeface="Menlo Bold"/>
              </a:rPr>
              <a:t> String(</a:t>
            </a:r>
            <a:r>
              <a:rPr lang="en-US" sz="1400" dirty="0">
                <a:solidFill>
                  <a:srgbClr val="2A00FF"/>
                </a:solidFill>
                <a:latin typeface="Menlo Bold"/>
                <a:cs typeface="Menlo Bold"/>
              </a:rPr>
              <a:t>"Hello World!"</a:t>
            </a:r>
            <a:r>
              <a:rPr lang="en-US" sz="1400" dirty="0">
                <a:solidFill>
                  <a:srgbClr val="000000"/>
                </a:solidFill>
                <a:latin typeface="Menlo Bold"/>
                <a:cs typeface="Menlo Bold"/>
              </a:rPr>
              <a:t>);</a:t>
            </a:r>
          </a:p>
          <a:p>
            <a:pPr>
              <a:lnSpc>
                <a:spcPct val="120000"/>
              </a:lnSpc>
            </a:pPr>
            <a:r>
              <a:rPr lang="en-US" sz="1400" dirty="0">
                <a:solidFill>
                  <a:srgbClr val="000000"/>
                </a:solidFill>
                <a:latin typeface="Menlo Bold"/>
                <a:cs typeface="Menlo Bold"/>
              </a:rPr>
              <a:t>String text2 = text1;</a:t>
            </a:r>
          </a:p>
          <a:p>
            <a:pPr>
              <a:lnSpc>
                <a:spcPct val="120000"/>
              </a:lnSpc>
            </a:pPr>
            <a:r>
              <a:rPr lang="en-US" sz="1400" dirty="0">
                <a:solidFill>
                  <a:srgbClr val="000000"/>
                </a:solidFill>
                <a:latin typeface="Menlo Bold"/>
                <a:cs typeface="Menlo Bold"/>
              </a:rPr>
              <a:t>String text3 = text1.concat(</a:t>
            </a:r>
            <a:r>
              <a:rPr lang="en-US" sz="1400" dirty="0">
                <a:solidFill>
                  <a:srgbClr val="2A00FF"/>
                </a:solidFill>
                <a:latin typeface="Menlo Bold"/>
                <a:cs typeface="Menlo Bold"/>
              </a:rPr>
              <a:t>"It’s a great day.")</a:t>
            </a:r>
            <a:r>
              <a:rPr lang="en-US" sz="1400" dirty="0">
                <a:solidFill>
                  <a:srgbClr val="000000"/>
                </a:solidFill>
                <a:latin typeface="Menlo Bold"/>
                <a:cs typeface="Menlo Bold"/>
              </a:rPr>
              <a:t>;</a:t>
            </a:r>
            <a:endParaRPr lang="en-US" sz="1400" dirty="0">
              <a:latin typeface="Menlo Bold"/>
              <a:cs typeface="Menlo Bold"/>
            </a:endParaRPr>
          </a:p>
          <a:p>
            <a:pPr>
              <a:lnSpc>
                <a:spcPct val="120000"/>
              </a:lnSpc>
            </a:pPr>
            <a:r>
              <a:rPr lang="en-US" sz="1400" dirty="0">
                <a:solidFill>
                  <a:srgbClr val="000000"/>
                </a:solidFill>
                <a:latin typeface="Menlo Bold"/>
                <a:cs typeface="Menlo Bold"/>
              </a:rPr>
              <a:t>String text4 = text1 + </a:t>
            </a:r>
            <a:r>
              <a:rPr lang="en-US" sz="1400" dirty="0">
                <a:solidFill>
                  <a:srgbClr val="2A00FF"/>
                </a:solidFill>
                <a:latin typeface="Menlo Bold"/>
                <a:cs typeface="Menlo Bold"/>
              </a:rPr>
              <a:t>"It’s a great day."</a:t>
            </a:r>
            <a:r>
              <a:rPr lang="en-US" sz="1400" dirty="0">
                <a:solidFill>
                  <a:srgbClr val="000000"/>
                </a:solidFill>
                <a:latin typeface="Menlo Bold"/>
                <a:cs typeface="Menlo Bold"/>
              </a:rPr>
              <a:t>;</a:t>
            </a:r>
          </a:p>
          <a:p>
            <a:pPr>
              <a:lnSpc>
                <a:spcPct val="120000"/>
              </a:lnSpc>
            </a:pPr>
            <a:r>
              <a:rPr lang="en-US" sz="1400" dirty="0">
                <a:solidFill>
                  <a:srgbClr val="000000"/>
                </a:solidFill>
                <a:latin typeface="Menlo Bold"/>
                <a:cs typeface="Menlo Bold"/>
              </a:rPr>
              <a:t>String text5 = </a:t>
            </a:r>
            <a:r>
              <a:rPr lang="en-US" sz="1400" dirty="0">
                <a:solidFill>
                  <a:srgbClr val="2A00FF"/>
                </a:solidFill>
                <a:latin typeface="Menlo Bold"/>
                <a:cs typeface="Menlo Bold"/>
              </a:rPr>
              <a:t>"Hello World!”</a:t>
            </a:r>
            <a:r>
              <a:rPr lang="en-US" sz="1400" dirty="0">
                <a:solidFill>
                  <a:srgbClr val="000000"/>
                </a:solidFill>
                <a:latin typeface="Menlo Bold"/>
                <a:cs typeface="Menlo Bold"/>
              </a:rPr>
              <a:t>;</a:t>
            </a:r>
          </a:p>
          <a:p>
            <a:pPr>
              <a:lnSpc>
                <a:spcPct val="120000"/>
              </a:lnSpc>
            </a:pPr>
            <a:r>
              <a:rPr lang="en-US" sz="1400" dirty="0">
                <a:solidFill>
                  <a:srgbClr val="000000"/>
                </a:solidFill>
                <a:latin typeface="Menlo Bold"/>
                <a:cs typeface="Menlo Bold"/>
              </a:rPr>
              <a:t>String text6 = </a:t>
            </a:r>
            <a:r>
              <a:rPr lang="en-US" sz="1400" dirty="0">
                <a:solidFill>
                  <a:srgbClr val="2A00FF"/>
                </a:solidFill>
                <a:latin typeface="Menlo Bold"/>
                <a:cs typeface="Menlo Bold"/>
              </a:rPr>
              <a:t>"Hello World!”</a:t>
            </a:r>
            <a:r>
              <a:rPr lang="en-US" sz="1400" dirty="0">
                <a:solidFill>
                  <a:srgbClr val="000000"/>
                </a:solidFill>
                <a:latin typeface="Menlo Bold"/>
                <a:cs typeface="Menlo Bold"/>
              </a:rPr>
              <a:t>;</a:t>
            </a:r>
          </a:p>
          <a:p>
            <a:pPr>
              <a:lnSpc>
                <a:spcPct val="120000"/>
              </a:lnSpc>
            </a:pPr>
            <a:r>
              <a:rPr lang="en-US" sz="1400" dirty="0">
                <a:solidFill>
                  <a:srgbClr val="000000"/>
                </a:solidFill>
                <a:latin typeface="Menlo Bold"/>
                <a:cs typeface="Menlo Bold"/>
              </a:rPr>
              <a:t>String text7 = </a:t>
            </a:r>
            <a:r>
              <a:rPr lang="en-US" sz="1400" b="1" dirty="0">
                <a:solidFill>
                  <a:srgbClr val="7F0055"/>
                </a:solidFill>
                <a:latin typeface="Menlo Bold"/>
                <a:cs typeface="Menlo Bold"/>
              </a:rPr>
              <a:t>new</a:t>
            </a:r>
            <a:r>
              <a:rPr lang="en-US" sz="1400" dirty="0">
                <a:solidFill>
                  <a:srgbClr val="000000"/>
                </a:solidFill>
                <a:latin typeface="Menlo Bold"/>
                <a:cs typeface="Menlo Bold"/>
              </a:rPr>
              <a:t> String(</a:t>
            </a:r>
            <a:r>
              <a:rPr lang="en-US" sz="1400" dirty="0">
                <a:solidFill>
                  <a:srgbClr val="2A00FF"/>
                </a:solidFill>
                <a:latin typeface="Menlo Bold"/>
                <a:cs typeface="Menlo Bold"/>
              </a:rPr>
              <a:t>"Hello World!"</a:t>
            </a:r>
            <a:r>
              <a:rPr lang="en-US" sz="1400" dirty="0">
                <a:solidFill>
                  <a:srgbClr val="000000"/>
                </a:solidFill>
                <a:latin typeface="Menlo Bold"/>
                <a:cs typeface="Menlo Bold"/>
              </a:rPr>
              <a:t>);</a:t>
            </a:r>
          </a:p>
          <a:p>
            <a:pPr>
              <a:lnSpc>
                <a:spcPct val="120000"/>
              </a:lnSpc>
            </a:pPr>
            <a:r>
              <a:rPr lang="en-US" sz="1400" dirty="0">
                <a:solidFill>
                  <a:srgbClr val="000000"/>
                </a:solidFill>
                <a:latin typeface="Menlo Bold"/>
                <a:cs typeface="Menlo Bold"/>
              </a:rPr>
              <a:t>text7.equals(text1);</a:t>
            </a:r>
          </a:p>
          <a:p>
            <a:pPr>
              <a:lnSpc>
                <a:spcPct val="120000"/>
              </a:lnSpc>
            </a:pPr>
            <a:r>
              <a:rPr lang="en-US" sz="1400" dirty="0">
                <a:solidFill>
                  <a:srgbClr val="000000"/>
                </a:solidFill>
                <a:latin typeface="Menlo Bold"/>
                <a:cs typeface="Menlo Bold"/>
              </a:rPr>
              <a:t>text7 == text1;</a:t>
            </a:r>
          </a:p>
        </p:txBody>
      </p:sp>
      <p:sp>
        <p:nvSpPr>
          <p:cNvPr id="6" name="Rectangle 5"/>
          <p:cNvSpPr/>
          <p:nvPr/>
        </p:nvSpPr>
        <p:spPr>
          <a:xfrm>
            <a:off x="5265744" y="1248632"/>
            <a:ext cx="1815621" cy="338554"/>
          </a:xfrm>
          <a:prstGeom prst="rect">
            <a:avLst/>
          </a:prstGeom>
          <a:solidFill>
            <a:srgbClr val="E6A20E"/>
          </a:solidFill>
        </p:spPr>
        <p:txBody>
          <a:bodyPr wrap="none">
            <a:spAutoFit/>
          </a:bodyPr>
          <a:lstStyle/>
          <a:p>
            <a:r>
              <a:rPr lang="en-US" sz="1600" dirty="0">
                <a:latin typeface="Arial"/>
                <a:cs typeface="Arial"/>
              </a:rPr>
              <a:t>String is an object</a:t>
            </a:r>
          </a:p>
        </p:txBody>
      </p:sp>
      <p:sp>
        <p:nvSpPr>
          <p:cNvPr id="7" name="Rounded Rectangle 6"/>
          <p:cNvSpPr/>
          <p:nvPr/>
        </p:nvSpPr>
        <p:spPr>
          <a:xfrm>
            <a:off x="4450163" y="3942881"/>
            <a:ext cx="1684051" cy="305193"/>
          </a:xfrm>
          <a:prstGeom prst="round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rgbClr val="2A00FF"/>
                </a:solidFill>
                <a:latin typeface="Arial"/>
                <a:cs typeface="Arial"/>
              </a:rPr>
              <a:t>"</a:t>
            </a:r>
            <a:r>
              <a:rPr lang="en-US" sz="1400" dirty="0">
                <a:solidFill>
                  <a:srgbClr val="0000FF"/>
                </a:solidFill>
                <a:latin typeface="Arial"/>
                <a:cs typeface="Arial"/>
              </a:rPr>
              <a:t>Hello World!</a:t>
            </a:r>
            <a:r>
              <a:rPr lang="en-US" sz="1400" dirty="0">
                <a:solidFill>
                  <a:srgbClr val="2A00FF"/>
                </a:solidFill>
                <a:latin typeface="Arial"/>
                <a:cs typeface="Arial"/>
              </a:rPr>
              <a:t>"</a:t>
            </a:r>
            <a:endParaRPr lang="en-US" sz="1400" dirty="0">
              <a:solidFill>
                <a:srgbClr val="0000FF"/>
              </a:solidFill>
              <a:latin typeface="Arial"/>
              <a:cs typeface="Arial"/>
            </a:endParaRPr>
          </a:p>
        </p:txBody>
      </p:sp>
      <p:sp>
        <p:nvSpPr>
          <p:cNvPr id="20" name="TextBox 19"/>
          <p:cNvSpPr txBox="1"/>
          <p:nvPr/>
        </p:nvSpPr>
        <p:spPr>
          <a:xfrm>
            <a:off x="4690537" y="3520019"/>
            <a:ext cx="1165604" cy="338554"/>
          </a:xfrm>
          <a:prstGeom prst="rect">
            <a:avLst/>
          </a:prstGeom>
          <a:noFill/>
        </p:spPr>
        <p:txBody>
          <a:bodyPr wrap="none" rtlCol="0">
            <a:spAutoFit/>
          </a:bodyPr>
          <a:lstStyle/>
          <a:p>
            <a:r>
              <a:rPr lang="en-US" sz="1600" u="sng" dirty="0">
                <a:solidFill>
                  <a:schemeClr val="accent1"/>
                </a:solidFill>
                <a:latin typeface="Arial"/>
                <a:cs typeface="Arial"/>
              </a:rPr>
              <a:t>J</a:t>
            </a:r>
            <a:r>
              <a:rPr lang="en-US" altLang="zh-CN" sz="1600" u="sng" dirty="0">
                <a:solidFill>
                  <a:schemeClr val="accent1"/>
                </a:solidFill>
                <a:latin typeface="Arial"/>
                <a:cs typeface="Arial"/>
              </a:rPr>
              <a:t>ava</a:t>
            </a:r>
            <a:r>
              <a:rPr lang="zh-CN" altLang="en-US" sz="1600" u="sng" dirty="0">
                <a:solidFill>
                  <a:schemeClr val="accent1"/>
                </a:solidFill>
                <a:latin typeface="Arial"/>
                <a:cs typeface="Arial"/>
              </a:rPr>
              <a:t> </a:t>
            </a:r>
            <a:r>
              <a:rPr lang="en-US" altLang="zh-CN" sz="1600" u="sng" dirty="0">
                <a:solidFill>
                  <a:schemeClr val="accent1"/>
                </a:solidFill>
                <a:latin typeface="Arial"/>
                <a:cs typeface="Arial"/>
              </a:rPr>
              <a:t>H</a:t>
            </a:r>
            <a:r>
              <a:rPr lang="en-US" sz="1600" u="sng" dirty="0">
                <a:solidFill>
                  <a:schemeClr val="accent1"/>
                </a:solidFill>
                <a:latin typeface="Arial"/>
                <a:cs typeface="Arial"/>
              </a:rPr>
              <a:t>eap</a:t>
            </a:r>
          </a:p>
        </p:txBody>
      </p:sp>
      <p:sp>
        <p:nvSpPr>
          <p:cNvPr id="25" name="Rounded Rectangle 24"/>
          <p:cNvSpPr/>
          <p:nvPr/>
        </p:nvSpPr>
        <p:spPr>
          <a:xfrm>
            <a:off x="1682727" y="1319948"/>
            <a:ext cx="1728688" cy="249856"/>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7" name="Curved Right Arrow 26"/>
          <p:cNvSpPr/>
          <p:nvPr/>
        </p:nvSpPr>
        <p:spPr>
          <a:xfrm rot="5400000">
            <a:off x="1179411" y="677397"/>
            <a:ext cx="349520" cy="933777"/>
          </a:xfrm>
          <a:prstGeom prst="curvedRightArrow">
            <a:avLst>
              <a:gd name="adj1" fmla="val 44266"/>
              <a:gd name="adj2" fmla="val 71413"/>
              <a:gd name="adj3" fmla="val 25000"/>
            </a:avLst>
          </a:prstGeom>
          <a:solidFill>
            <a:srgbClr val="008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grpSp>
        <p:nvGrpSpPr>
          <p:cNvPr id="128" name="Group 127"/>
          <p:cNvGrpSpPr/>
          <p:nvPr/>
        </p:nvGrpSpPr>
        <p:grpSpPr>
          <a:xfrm>
            <a:off x="5145071" y="3018243"/>
            <a:ext cx="3965855" cy="424096"/>
            <a:chOff x="6229691" y="3373995"/>
            <a:chExt cx="3289030" cy="424096"/>
          </a:xfrm>
        </p:grpSpPr>
        <p:sp>
          <p:nvSpPr>
            <p:cNvPr id="28" name="Rounded Rectangle 27"/>
            <p:cNvSpPr/>
            <p:nvPr/>
          </p:nvSpPr>
          <p:spPr>
            <a:xfrm>
              <a:off x="6229691" y="3373995"/>
              <a:ext cx="3289030" cy="424096"/>
            </a:xfrm>
            <a:prstGeom prst="round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b="1" dirty="0">
                <a:solidFill>
                  <a:srgbClr val="0000FF"/>
                </a:solidFill>
                <a:latin typeface="Arial"/>
                <a:cs typeface="Arial"/>
              </a:endParaRPr>
            </a:p>
          </p:txBody>
        </p:sp>
        <p:sp>
          <p:nvSpPr>
            <p:cNvPr id="29" name="Rectangle 28"/>
            <p:cNvSpPr/>
            <p:nvPr/>
          </p:nvSpPr>
          <p:spPr>
            <a:xfrm>
              <a:off x="6317522" y="3470787"/>
              <a:ext cx="260447"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900" b="1" dirty="0">
                  <a:cs typeface="Arial"/>
                </a:rPr>
                <a:t>‘h’</a:t>
              </a:r>
            </a:p>
          </p:txBody>
        </p:sp>
        <p:sp>
          <p:nvSpPr>
            <p:cNvPr id="30" name="Rectangle 29"/>
            <p:cNvSpPr/>
            <p:nvPr/>
          </p:nvSpPr>
          <p:spPr>
            <a:xfrm>
              <a:off x="6577969" y="3470787"/>
              <a:ext cx="260447"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900" b="1" dirty="0">
                  <a:cs typeface="Arial"/>
                </a:rPr>
                <a:t>‘e’</a:t>
              </a:r>
            </a:p>
          </p:txBody>
        </p:sp>
        <p:sp>
          <p:nvSpPr>
            <p:cNvPr id="31" name="Rectangle 30"/>
            <p:cNvSpPr/>
            <p:nvPr/>
          </p:nvSpPr>
          <p:spPr>
            <a:xfrm>
              <a:off x="6838416" y="3470787"/>
              <a:ext cx="260447"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900" b="1" dirty="0">
                  <a:cs typeface="Arial"/>
                </a:rPr>
                <a:t>‘l’</a:t>
              </a:r>
            </a:p>
          </p:txBody>
        </p:sp>
        <p:sp>
          <p:nvSpPr>
            <p:cNvPr id="32" name="Rectangle 31"/>
            <p:cNvSpPr/>
            <p:nvPr/>
          </p:nvSpPr>
          <p:spPr>
            <a:xfrm>
              <a:off x="7098863" y="3470747"/>
              <a:ext cx="260447"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900" b="1" dirty="0">
                  <a:cs typeface="Arial"/>
                </a:rPr>
                <a:t>‘l’</a:t>
              </a:r>
            </a:p>
          </p:txBody>
        </p:sp>
        <p:sp>
          <p:nvSpPr>
            <p:cNvPr id="33" name="Rectangle 32"/>
            <p:cNvSpPr/>
            <p:nvPr/>
          </p:nvSpPr>
          <p:spPr>
            <a:xfrm>
              <a:off x="7359310" y="3470747"/>
              <a:ext cx="260447"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900" b="1" dirty="0">
                  <a:cs typeface="Arial"/>
                </a:rPr>
                <a:t>‘o’</a:t>
              </a:r>
            </a:p>
          </p:txBody>
        </p:sp>
        <p:sp>
          <p:nvSpPr>
            <p:cNvPr id="34" name="Rectangle 33"/>
            <p:cNvSpPr/>
            <p:nvPr/>
          </p:nvSpPr>
          <p:spPr>
            <a:xfrm>
              <a:off x="7619757" y="3470747"/>
              <a:ext cx="260447"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050" b="1" dirty="0">
                  <a:cs typeface="Arial"/>
                </a:rPr>
                <a:t>‘ ’</a:t>
              </a:r>
            </a:p>
          </p:txBody>
        </p:sp>
        <p:sp>
          <p:nvSpPr>
            <p:cNvPr id="35" name="Rectangle 34"/>
            <p:cNvSpPr/>
            <p:nvPr/>
          </p:nvSpPr>
          <p:spPr>
            <a:xfrm>
              <a:off x="7880204" y="3470747"/>
              <a:ext cx="260447"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600" b="1" dirty="0">
                  <a:cs typeface="Arial"/>
                </a:rPr>
                <a:t>‘W’</a:t>
              </a:r>
            </a:p>
          </p:txBody>
        </p:sp>
        <p:sp>
          <p:nvSpPr>
            <p:cNvPr id="36" name="Rectangle 35"/>
            <p:cNvSpPr/>
            <p:nvPr/>
          </p:nvSpPr>
          <p:spPr>
            <a:xfrm>
              <a:off x="8141833" y="3470747"/>
              <a:ext cx="260447"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900" b="1" dirty="0">
                  <a:cs typeface="Arial"/>
                </a:rPr>
                <a:t>‘o’</a:t>
              </a:r>
            </a:p>
          </p:txBody>
        </p:sp>
        <p:sp>
          <p:nvSpPr>
            <p:cNvPr id="37" name="Rectangle 36"/>
            <p:cNvSpPr/>
            <p:nvPr/>
          </p:nvSpPr>
          <p:spPr>
            <a:xfrm>
              <a:off x="8402280" y="3470747"/>
              <a:ext cx="260447"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900" b="1" dirty="0">
                  <a:cs typeface="Arial"/>
                </a:rPr>
                <a:t>‘r’</a:t>
              </a:r>
            </a:p>
          </p:txBody>
        </p:sp>
        <p:sp>
          <p:nvSpPr>
            <p:cNvPr id="38" name="Rectangle 37"/>
            <p:cNvSpPr/>
            <p:nvPr/>
          </p:nvSpPr>
          <p:spPr>
            <a:xfrm>
              <a:off x="8662727" y="3470747"/>
              <a:ext cx="260447"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900" b="1" dirty="0">
                  <a:cs typeface="Arial"/>
                </a:rPr>
                <a:t>‘l’</a:t>
              </a:r>
            </a:p>
          </p:txBody>
        </p:sp>
        <p:sp>
          <p:nvSpPr>
            <p:cNvPr id="39" name="Rectangle 38"/>
            <p:cNvSpPr/>
            <p:nvPr/>
          </p:nvSpPr>
          <p:spPr>
            <a:xfrm>
              <a:off x="8923174" y="3470747"/>
              <a:ext cx="260447"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900" b="1" dirty="0">
                  <a:cs typeface="Arial"/>
                </a:rPr>
                <a:t>‘d’</a:t>
              </a:r>
            </a:p>
          </p:txBody>
        </p:sp>
        <p:sp>
          <p:nvSpPr>
            <p:cNvPr id="40" name="Rectangle 39"/>
            <p:cNvSpPr/>
            <p:nvPr/>
          </p:nvSpPr>
          <p:spPr>
            <a:xfrm>
              <a:off x="9177029" y="3470747"/>
              <a:ext cx="260447"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900" b="1" dirty="0">
                  <a:cs typeface="Arial"/>
                </a:rPr>
                <a:t>‘!’</a:t>
              </a:r>
            </a:p>
          </p:txBody>
        </p:sp>
      </p:grpSp>
      <p:sp>
        <p:nvSpPr>
          <p:cNvPr id="42" name="Rectangle 41"/>
          <p:cNvSpPr/>
          <p:nvPr/>
        </p:nvSpPr>
        <p:spPr>
          <a:xfrm>
            <a:off x="6212522" y="1626821"/>
            <a:ext cx="2180304" cy="338554"/>
          </a:xfrm>
          <a:prstGeom prst="rect">
            <a:avLst/>
          </a:prstGeom>
          <a:solidFill>
            <a:srgbClr val="E6A20E"/>
          </a:solidFill>
        </p:spPr>
        <p:txBody>
          <a:bodyPr wrap="none">
            <a:spAutoFit/>
          </a:bodyPr>
          <a:lstStyle/>
          <a:p>
            <a:r>
              <a:rPr lang="en-US" sz="1600" dirty="0">
                <a:latin typeface="Arial"/>
                <a:cs typeface="Arial"/>
              </a:rPr>
              <a:t>Strings are immutable</a:t>
            </a:r>
          </a:p>
        </p:txBody>
      </p:sp>
      <p:sp>
        <p:nvSpPr>
          <p:cNvPr id="43" name="TextBox 42"/>
          <p:cNvSpPr txBox="1"/>
          <p:nvPr/>
        </p:nvSpPr>
        <p:spPr>
          <a:xfrm>
            <a:off x="2447952" y="3688471"/>
            <a:ext cx="1592027" cy="307777"/>
          </a:xfrm>
          <a:prstGeom prst="rect">
            <a:avLst/>
          </a:prstGeom>
          <a:noFill/>
        </p:spPr>
        <p:txBody>
          <a:bodyPr wrap="none" rtlCol="0">
            <a:spAutoFit/>
          </a:bodyPr>
          <a:lstStyle/>
          <a:p>
            <a:r>
              <a:rPr lang="en-US" sz="1400" dirty="0">
                <a:solidFill>
                  <a:schemeClr val="accent6"/>
                </a:solidFill>
                <a:latin typeface="Arial"/>
                <a:cs typeface="Arial"/>
              </a:rPr>
              <a:t>no way to change</a:t>
            </a:r>
          </a:p>
        </p:txBody>
      </p:sp>
      <p:sp>
        <p:nvSpPr>
          <p:cNvPr id="44" name="Rectangle 43"/>
          <p:cNvSpPr/>
          <p:nvPr/>
        </p:nvSpPr>
        <p:spPr>
          <a:xfrm>
            <a:off x="5358829" y="2032683"/>
            <a:ext cx="1462359" cy="338554"/>
          </a:xfrm>
          <a:prstGeom prst="rect">
            <a:avLst/>
          </a:prstGeom>
          <a:solidFill>
            <a:srgbClr val="E6A20E"/>
          </a:solidFill>
        </p:spPr>
        <p:txBody>
          <a:bodyPr wrap="none">
            <a:spAutoFit/>
          </a:bodyPr>
          <a:lstStyle/>
          <a:p>
            <a:r>
              <a:rPr lang="en-US" sz="1600" dirty="0">
                <a:latin typeface="Arial"/>
                <a:cs typeface="Arial"/>
              </a:rPr>
              <a:t>String append</a:t>
            </a:r>
          </a:p>
        </p:txBody>
      </p:sp>
      <p:sp>
        <p:nvSpPr>
          <p:cNvPr id="45" name="TextBox 44"/>
          <p:cNvSpPr txBox="1"/>
          <p:nvPr/>
        </p:nvSpPr>
        <p:spPr>
          <a:xfrm>
            <a:off x="2136894" y="4897160"/>
            <a:ext cx="1903085" cy="307777"/>
          </a:xfrm>
          <a:prstGeom prst="rect">
            <a:avLst/>
          </a:prstGeom>
          <a:noFill/>
        </p:spPr>
        <p:txBody>
          <a:bodyPr wrap="none" rtlCol="0">
            <a:spAutoFit/>
          </a:bodyPr>
          <a:lstStyle/>
          <a:p>
            <a:r>
              <a:rPr lang="en-US" sz="1400" dirty="0">
                <a:solidFill>
                  <a:schemeClr val="accent6"/>
                </a:solidFill>
                <a:latin typeface="Arial"/>
                <a:cs typeface="Arial"/>
              </a:rPr>
              <a:t>makes another object</a:t>
            </a:r>
          </a:p>
        </p:txBody>
      </p:sp>
      <p:sp>
        <p:nvSpPr>
          <p:cNvPr id="46" name="TextBox 45"/>
          <p:cNvSpPr txBox="1"/>
          <p:nvPr/>
        </p:nvSpPr>
        <p:spPr>
          <a:xfrm>
            <a:off x="1799185" y="5299214"/>
            <a:ext cx="2475507" cy="307777"/>
          </a:xfrm>
          <a:prstGeom prst="rect">
            <a:avLst/>
          </a:prstGeom>
          <a:noFill/>
        </p:spPr>
        <p:txBody>
          <a:bodyPr wrap="none" rtlCol="0">
            <a:spAutoFit/>
          </a:bodyPr>
          <a:lstStyle>
            <a:defPPr>
              <a:defRPr lang="en-US"/>
            </a:defPPr>
            <a:lvl1pPr>
              <a:defRPr sz="1400">
                <a:solidFill>
                  <a:schemeClr val="accent6"/>
                </a:solidFill>
                <a:latin typeface="Arial"/>
                <a:cs typeface="Arial"/>
              </a:defRPr>
            </a:lvl1pPr>
          </a:lstStyle>
          <a:p>
            <a:r>
              <a:rPr lang="en-US" dirty="0"/>
              <a:t>+ operator also does append </a:t>
            </a:r>
          </a:p>
        </p:txBody>
      </p:sp>
      <p:sp>
        <p:nvSpPr>
          <p:cNvPr id="47" name="Rounded Rectangle 46"/>
          <p:cNvSpPr/>
          <p:nvPr/>
        </p:nvSpPr>
        <p:spPr>
          <a:xfrm>
            <a:off x="4188635" y="4435245"/>
            <a:ext cx="2696071" cy="461915"/>
          </a:xfrm>
          <a:prstGeom prst="round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rgbClr val="2A00FF"/>
                </a:solidFill>
                <a:latin typeface="Arial"/>
                <a:cs typeface="Arial"/>
              </a:rPr>
              <a:t>"</a:t>
            </a:r>
            <a:r>
              <a:rPr lang="en-US" sz="1400" dirty="0">
                <a:solidFill>
                  <a:srgbClr val="0000FF"/>
                </a:solidFill>
                <a:latin typeface="Arial"/>
                <a:cs typeface="Arial"/>
              </a:rPr>
              <a:t>Hello World! It's a great day.</a:t>
            </a:r>
            <a:r>
              <a:rPr lang="en-US" sz="1400" dirty="0">
                <a:solidFill>
                  <a:srgbClr val="2A00FF"/>
                </a:solidFill>
                <a:latin typeface="Arial"/>
                <a:cs typeface="Arial"/>
              </a:rPr>
              <a:t>"</a:t>
            </a:r>
            <a:endParaRPr lang="en-US" sz="1400" dirty="0">
              <a:solidFill>
                <a:srgbClr val="0000FF"/>
              </a:solidFill>
              <a:latin typeface="Arial"/>
              <a:cs typeface="Arial"/>
            </a:endParaRPr>
          </a:p>
        </p:txBody>
      </p:sp>
      <p:sp>
        <p:nvSpPr>
          <p:cNvPr id="49" name="Rounded Rectangle 48"/>
          <p:cNvSpPr/>
          <p:nvPr/>
        </p:nvSpPr>
        <p:spPr>
          <a:xfrm>
            <a:off x="4483887" y="5716345"/>
            <a:ext cx="1684051" cy="373640"/>
          </a:xfrm>
          <a:prstGeom prst="round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rgbClr val="2A00FF"/>
                </a:solidFill>
                <a:latin typeface="Arial"/>
                <a:cs typeface="Arial"/>
              </a:rPr>
              <a:t>"</a:t>
            </a:r>
            <a:r>
              <a:rPr lang="en-US" sz="1400" dirty="0">
                <a:solidFill>
                  <a:srgbClr val="0000FF"/>
                </a:solidFill>
                <a:latin typeface="Arial"/>
                <a:cs typeface="Arial"/>
              </a:rPr>
              <a:t>Hello World!</a:t>
            </a:r>
            <a:r>
              <a:rPr lang="en-US" sz="1400" dirty="0">
                <a:solidFill>
                  <a:srgbClr val="2A00FF"/>
                </a:solidFill>
                <a:latin typeface="Arial"/>
                <a:cs typeface="Arial"/>
              </a:rPr>
              <a:t>"</a:t>
            </a:r>
            <a:endParaRPr lang="en-US" sz="1400" dirty="0">
              <a:solidFill>
                <a:srgbClr val="0000FF"/>
              </a:solidFill>
              <a:latin typeface="Arial"/>
              <a:cs typeface="Arial"/>
            </a:endParaRPr>
          </a:p>
        </p:txBody>
      </p:sp>
      <p:sp>
        <p:nvSpPr>
          <p:cNvPr id="50" name="Rectangle 49"/>
          <p:cNvSpPr/>
          <p:nvPr/>
        </p:nvSpPr>
        <p:spPr>
          <a:xfrm>
            <a:off x="3743701" y="2393551"/>
            <a:ext cx="5122563" cy="584775"/>
          </a:xfrm>
          <a:prstGeom prst="rect">
            <a:avLst/>
          </a:prstGeom>
          <a:solidFill>
            <a:srgbClr val="E6A20E"/>
          </a:solidFill>
        </p:spPr>
        <p:txBody>
          <a:bodyPr wrap="square">
            <a:spAutoFit/>
          </a:bodyPr>
          <a:lstStyle/>
          <a:p>
            <a:r>
              <a:rPr lang="en-GB" sz="1600" dirty="0">
                <a:latin typeface="Arial"/>
                <a:cs typeface="Arial"/>
              </a:rPr>
              <a:t>String Interning in Java is a process of storing only one copy of each distinct String value ("Hello World!”).</a:t>
            </a:r>
            <a:endParaRPr lang="en-US" sz="1600" dirty="0">
              <a:latin typeface="Arial"/>
              <a:cs typeface="Arial"/>
            </a:endParaRPr>
          </a:p>
        </p:txBody>
      </p:sp>
      <p:sp>
        <p:nvSpPr>
          <p:cNvPr id="51" name="Rounded Rectangle 50"/>
          <p:cNvSpPr/>
          <p:nvPr/>
        </p:nvSpPr>
        <p:spPr>
          <a:xfrm>
            <a:off x="1084844" y="1584998"/>
            <a:ext cx="769965" cy="275845"/>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2" name="Rounded Rectangle 51"/>
          <p:cNvSpPr/>
          <p:nvPr/>
        </p:nvSpPr>
        <p:spPr>
          <a:xfrm>
            <a:off x="1748968" y="1860843"/>
            <a:ext cx="584834" cy="22975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3" name="Rounded Rectangle 52"/>
          <p:cNvSpPr/>
          <p:nvPr/>
        </p:nvSpPr>
        <p:spPr>
          <a:xfrm>
            <a:off x="1354172" y="2318939"/>
            <a:ext cx="1221232" cy="525639"/>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4" name="Rounded Rectangle 53"/>
          <p:cNvSpPr/>
          <p:nvPr/>
        </p:nvSpPr>
        <p:spPr>
          <a:xfrm>
            <a:off x="1740176" y="2089388"/>
            <a:ext cx="213041" cy="233591"/>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5" name="TextBox 54"/>
          <p:cNvSpPr txBox="1"/>
          <p:nvPr/>
        </p:nvSpPr>
        <p:spPr>
          <a:xfrm>
            <a:off x="2515576" y="3108102"/>
            <a:ext cx="833206" cy="276999"/>
          </a:xfrm>
          <a:prstGeom prst="rect">
            <a:avLst/>
          </a:prstGeom>
          <a:noFill/>
        </p:spPr>
        <p:txBody>
          <a:bodyPr wrap="none" rtlCol="0">
            <a:spAutoFit/>
          </a:bodyPr>
          <a:lstStyle/>
          <a:p>
            <a:r>
              <a:rPr lang="en-US" sz="1200" b="1" dirty="0">
                <a:solidFill>
                  <a:srgbClr val="008000"/>
                </a:solidFill>
                <a:latin typeface="Menlo Bold"/>
                <a:cs typeface="Menlo Bold"/>
              </a:rPr>
              <a:t>// true</a:t>
            </a:r>
          </a:p>
        </p:txBody>
      </p:sp>
      <p:sp>
        <p:nvSpPr>
          <p:cNvPr id="56" name="TextBox 55"/>
          <p:cNvSpPr txBox="1"/>
          <p:nvPr/>
        </p:nvSpPr>
        <p:spPr>
          <a:xfrm>
            <a:off x="1970829" y="3372944"/>
            <a:ext cx="928459" cy="276999"/>
          </a:xfrm>
          <a:prstGeom prst="rect">
            <a:avLst/>
          </a:prstGeom>
          <a:noFill/>
        </p:spPr>
        <p:txBody>
          <a:bodyPr wrap="none" rtlCol="0">
            <a:spAutoFit/>
          </a:bodyPr>
          <a:lstStyle/>
          <a:p>
            <a:r>
              <a:rPr lang="en-US" sz="1200" b="1" dirty="0">
                <a:solidFill>
                  <a:srgbClr val="008000"/>
                </a:solidFill>
                <a:latin typeface="Menlo Bold"/>
                <a:cs typeface="Menlo Bold"/>
              </a:rPr>
              <a:t>// false</a:t>
            </a:r>
          </a:p>
        </p:txBody>
      </p:sp>
      <p:sp>
        <p:nvSpPr>
          <p:cNvPr id="58" name="Rounded Rectangle 57"/>
          <p:cNvSpPr/>
          <p:nvPr/>
        </p:nvSpPr>
        <p:spPr>
          <a:xfrm>
            <a:off x="706429" y="3116999"/>
            <a:ext cx="666086" cy="262819"/>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9" name="Rounded Rectangle 58"/>
          <p:cNvSpPr/>
          <p:nvPr/>
        </p:nvSpPr>
        <p:spPr>
          <a:xfrm>
            <a:off x="691226" y="3372736"/>
            <a:ext cx="342195" cy="262819"/>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1" name="Rounded Rectangle 60"/>
          <p:cNvSpPr/>
          <p:nvPr/>
        </p:nvSpPr>
        <p:spPr>
          <a:xfrm>
            <a:off x="4489504" y="6333978"/>
            <a:ext cx="1684051" cy="415868"/>
          </a:xfrm>
          <a:prstGeom prst="round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rgbClr val="2A00FF"/>
                </a:solidFill>
                <a:latin typeface="Arial"/>
                <a:cs typeface="Arial"/>
              </a:rPr>
              <a:t>"</a:t>
            </a:r>
            <a:r>
              <a:rPr lang="en-US" sz="1400" dirty="0">
                <a:solidFill>
                  <a:srgbClr val="0000FF"/>
                </a:solidFill>
                <a:latin typeface="Arial"/>
                <a:cs typeface="Arial"/>
              </a:rPr>
              <a:t>Hello World!</a:t>
            </a:r>
            <a:r>
              <a:rPr lang="en-US" sz="1400" dirty="0">
                <a:solidFill>
                  <a:srgbClr val="2A00FF"/>
                </a:solidFill>
                <a:latin typeface="Arial"/>
                <a:cs typeface="Arial"/>
              </a:rPr>
              <a:t>"</a:t>
            </a:r>
            <a:endParaRPr lang="en-US" sz="1400" dirty="0">
              <a:solidFill>
                <a:srgbClr val="0000FF"/>
              </a:solidFill>
              <a:latin typeface="Arial"/>
              <a:cs typeface="Arial"/>
            </a:endParaRPr>
          </a:p>
        </p:txBody>
      </p:sp>
      <p:sp>
        <p:nvSpPr>
          <p:cNvPr id="62" name="Rectangle 61"/>
          <p:cNvSpPr/>
          <p:nvPr/>
        </p:nvSpPr>
        <p:spPr>
          <a:xfrm>
            <a:off x="7276175" y="4302600"/>
            <a:ext cx="1736787" cy="1077218"/>
          </a:xfrm>
          <a:prstGeom prst="rect">
            <a:avLst/>
          </a:prstGeom>
          <a:solidFill>
            <a:srgbClr val="E6A20E"/>
          </a:solidFill>
        </p:spPr>
        <p:txBody>
          <a:bodyPr wrap="square">
            <a:spAutoFit/>
          </a:bodyPr>
          <a:lstStyle/>
          <a:p>
            <a:r>
              <a:rPr lang="en-US" sz="1600" dirty="0">
                <a:latin typeface="Arial"/>
                <a:cs typeface="Arial"/>
              </a:rPr>
              <a:t>In heap, Strings are represented as arrays of chars</a:t>
            </a:r>
          </a:p>
        </p:txBody>
      </p:sp>
      <p:sp>
        <p:nvSpPr>
          <p:cNvPr id="75" name="TextBox 74"/>
          <p:cNvSpPr txBox="1"/>
          <p:nvPr/>
        </p:nvSpPr>
        <p:spPr>
          <a:xfrm>
            <a:off x="359728" y="4216207"/>
            <a:ext cx="725116" cy="307777"/>
          </a:xfrm>
          <a:prstGeom prst="rect">
            <a:avLst/>
          </a:prstGeom>
          <a:noFill/>
        </p:spPr>
        <p:txBody>
          <a:bodyPr wrap="none" rtlCol="0">
            <a:spAutoFit/>
          </a:bodyPr>
          <a:lstStyle/>
          <a:p>
            <a:r>
              <a:rPr lang="en-US" altLang="zh-CN" sz="1400" dirty="0">
                <a:latin typeface="Menlo Bold"/>
                <a:cs typeface="Menlo Bold"/>
              </a:rPr>
              <a:t>text2</a:t>
            </a:r>
            <a:endParaRPr lang="en-US" sz="1400" dirty="0">
              <a:latin typeface="Menlo Bold"/>
              <a:cs typeface="Menlo Bold"/>
            </a:endParaRPr>
          </a:p>
        </p:txBody>
      </p:sp>
      <p:sp>
        <p:nvSpPr>
          <p:cNvPr id="76" name="Rectangle 75"/>
          <p:cNvSpPr/>
          <p:nvPr/>
        </p:nvSpPr>
        <p:spPr>
          <a:xfrm>
            <a:off x="1162132" y="4238010"/>
            <a:ext cx="586836" cy="305486"/>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rgbClr val="000000"/>
              </a:solidFill>
              <a:latin typeface="Arial"/>
              <a:cs typeface="Arial"/>
            </a:endParaRPr>
          </a:p>
        </p:txBody>
      </p:sp>
      <p:sp>
        <p:nvSpPr>
          <p:cNvPr id="77" name="Rectangle 76"/>
          <p:cNvSpPr/>
          <p:nvPr/>
        </p:nvSpPr>
        <p:spPr>
          <a:xfrm>
            <a:off x="1153794" y="3996248"/>
            <a:ext cx="603512" cy="338554"/>
          </a:xfrm>
          <a:prstGeom prst="rect">
            <a:avLst/>
          </a:prstGeom>
          <a:noFill/>
          <a:ln w="19050" cmpd="sng">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chemeClr val="tx1"/>
              </a:solidFill>
              <a:latin typeface="Arial"/>
              <a:cs typeface="Arial"/>
            </a:endParaRPr>
          </a:p>
        </p:txBody>
      </p:sp>
      <p:sp>
        <p:nvSpPr>
          <p:cNvPr id="78" name="TextBox 77"/>
          <p:cNvSpPr txBox="1"/>
          <p:nvPr/>
        </p:nvSpPr>
        <p:spPr>
          <a:xfrm>
            <a:off x="359728" y="4665766"/>
            <a:ext cx="725116" cy="307777"/>
          </a:xfrm>
          <a:prstGeom prst="rect">
            <a:avLst/>
          </a:prstGeom>
          <a:noFill/>
        </p:spPr>
        <p:txBody>
          <a:bodyPr wrap="none" rtlCol="0">
            <a:spAutoFit/>
          </a:bodyPr>
          <a:lstStyle/>
          <a:p>
            <a:r>
              <a:rPr lang="en-US" altLang="zh-CN" sz="1400" dirty="0">
                <a:latin typeface="Menlo Bold"/>
                <a:cs typeface="Menlo Bold"/>
              </a:rPr>
              <a:t>text3</a:t>
            </a:r>
            <a:endParaRPr lang="en-US" sz="1400" dirty="0">
              <a:latin typeface="Menlo Bold"/>
              <a:cs typeface="Menlo Bold"/>
            </a:endParaRPr>
          </a:p>
        </p:txBody>
      </p:sp>
      <p:sp>
        <p:nvSpPr>
          <p:cNvPr id="79" name="Rectangle 78"/>
          <p:cNvSpPr/>
          <p:nvPr/>
        </p:nvSpPr>
        <p:spPr>
          <a:xfrm>
            <a:off x="1162132" y="4688466"/>
            <a:ext cx="586836" cy="305486"/>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rgbClr val="000000"/>
              </a:solidFill>
              <a:latin typeface="Arial"/>
              <a:cs typeface="Arial"/>
            </a:endParaRPr>
          </a:p>
        </p:txBody>
      </p:sp>
      <p:sp>
        <p:nvSpPr>
          <p:cNvPr id="80" name="Rectangle 79"/>
          <p:cNvSpPr/>
          <p:nvPr/>
        </p:nvSpPr>
        <p:spPr>
          <a:xfrm>
            <a:off x="1153794" y="4446704"/>
            <a:ext cx="603512" cy="338554"/>
          </a:xfrm>
          <a:prstGeom prst="rect">
            <a:avLst/>
          </a:prstGeom>
          <a:noFill/>
          <a:ln w="19050" cmpd="sng">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chemeClr val="tx1"/>
              </a:solidFill>
              <a:latin typeface="Arial"/>
              <a:cs typeface="Arial"/>
            </a:endParaRPr>
          </a:p>
        </p:txBody>
      </p:sp>
      <p:sp>
        <p:nvSpPr>
          <p:cNvPr id="81" name="TextBox 80"/>
          <p:cNvSpPr txBox="1"/>
          <p:nvPr/>
        </p:nvSpPr>
        <p:spPr>
          <a:xfrm>
            <a:off x="359728" y="5127083"/>
            <a:ext cx="725116" cy="307777"/>
          </a:xfrm>
          <a:prstGeom prst="rect">
            <a:avLst/>
          </a:prstGeom>
          <a:noFill/>
        </p:spPr>
        <p:txBody>
          <a:bodyPr wrap="none" rtlCol="0">
            <a:spAutoFit/>
          </a:bodyPr>
          <a:lstStyle/>
          <a:p>
            <a:r>
              <a:rPr lang="en-US" altLang="zh-CN" sz="1400" dirty="0">
                <a:latin typeface="Menlo Bold"/>
                <a:cs typeface="Menlo Bold"/>
              </a:rPr>
              <a:t>text4</a:t>
            </a:r>
            <a:endParaRPr lang="en-US" sz="1400" dirty="0">
              <a:latin typeface="Menlo Bold"/>
              <a:cs typeface="Menlo Bold"/>
            </a:endParaRPr>
          </a:p>
        </p:txBody>
      </p:sp>
      <p:sp>
        <p:nvSpPr>
          <p:cNvPr id="82" name="Rectangle 81"/>
          <p:cNvSpPr/>
          <p:nvPr/>
        </p:nvSpPr>
        <p:spPr>
          <a:xfrm>
            <a:off x="1162132" y="5138922"/>
            <a:ext cx="586836" cy="305486"/>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rgbClr val="000000"/>
              </a:solidFill>
              <a:latin typeface="Arial"/>
              <a:cs typeface="Arial"/>
            </a:endParaRPr>
          </a:p>
        </p:txBody>
      </p:sp>
      <p:sp>
        <p:nvSpPr>
          <p:cNvPr id="84" name="TextBox 83"/>
          <p:cNvSpPr txBox="1"/>
          <p:nvPr/>
        </p:nvSpPr>
        <p:spPr>
          <a:xfrm>
            <a:off x="359728" y="5576642"/>
            <a:ext cx="725116" cy="307777"/>
          </a:xfrm>
          <a:prstGeom prst="rect">
            <a:avLst/>
          </a:prstGeom>
          <a:noFill/>
        </p:spPr>
        <p:txBody>
          <a:bodyPr wrap="none" rtlCol="0">
            <a:spAutoFit/>
          </a:bodyPr>
          <a:lstStyle/>
          <a:p>
            <a:r>
              <a:rPr lang="en-US" altLang="zh-CN" sz="1400" dirty="0">
                <a:latin typeface="Menlo Bold"/>
                <a:cs typeface="Menlo Bold"/>
              </a:rPr>
              <a:t>text5</a:t>
            </a:r>
            <a:endParaRPr lang="en-US" sz="1400" dirty="0">
              <a:latin typeface="Menlo Bold"/>
              <a:cs typeface="Menlo Bold"/>
            </a:endParaRPr>
          </a:p>
        </p:txBody>
      </p:sp>
      <p:sp>
        <p:nvSpPr>
          <p:cNvPr id="85" name="Rectangle 84"/>
          <p:cNvSpPr/>
          <p:nvPr/>
        </p:nvSpPr>
        <p:spPr>
          <a:xfrm>
            <a:off x="1162132" y="5589378"/>
            <a:ext cx="586836" cy="305486"/>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rgbClr val="000000"/>
              </a:solidFill>
              <a:latin typeface="Arial"/>
              <a:cs typeface="Arial"/>
            </a:endParaRPr>
          </a:p>
        </p:txBody>
      </p:sp>
      <p:sp>
        <p:nvSpPr>
          <p:cNvPr id="86" name="Rectangle 85"/>
          <p:cNvSpPr/>
          <p:nvPr/>
        </p:nvSpPr>
        <p:spPr>
          <a:xfrm>
            <a:off x="1153794" y="5347616"/>
            <a:ext cx="603512" cy="338554"/>
          </a:xfrm>
          <a:prstGeom prst="rect">
            <a:avLst/>
          </a:prstGeom>
          <a:noFill/>
          <a:ln w="19050" cmpd="sng">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chemeClr val="tx1"/>
              </a:solidFill>
              <a:latin typeface="Arial"/>
              <a:cs typeface="Arial"/>
            </a:endParaRPr>
          </a:p>
        </p:txBody>
      </p:sp>
      <p:sp>
        <p:nvSpPr>
          <p:cNvPr id="87" name="TextBox 86"/>
          <p:cNvSpPr txBox="1"/>
          <p:nvPr/>
        </p:nvSpPr>
        <p:spPr>
          <a:xfrm>
            <a:off x="359728" y="6026201"/>
            <a:ext cx="725116" cy="307777"/>
          </a:xfrm>
          <a:prstGeom prst="rect">
            <a:avLst/>
          </a:prstGeom>
          <a:noFill/>
        </p:spPr>
        <p:txBody>
          <a:bodyPr wrap="none" rtlCol="0">
            <a:spAutoFit/>
          </a:bodyPr>
          <a:lstStyle/>
          <a:p>
            <a:r>
              <a:rPr lang="en-US" altLang="zh-CN" sz="1400" dirty="0">
                <a:latin typeface="Menlo Bold"/>
                <a:cs typeface="Menlo Bold"/>
              </a:rPr>
              <a:t>text6</a:t>
            </a:r>
            <a:endParaRPr lang="en-US" sz="1400" dirty="0">
              <a:latin typeface="Menlo Bold"/>
              <a:cs typeface="Menlo Bold"/>
            </a:endParaRPr>
          </a:p>
        </p:txBody>
      </p:sp>
      <p:sp>
        <p:nvSpPr>
          <p:cNvPr id="88" name="Rectangle 87"/>
          <p:cNvSpPr/>
          <p:nvPr/>
        </p:nvSpPr>
        <p:spPr>
          <a:xfrm>
            <a:off x="1162132" y="6039834"/>
            <a:ext cx="586836" cy="305486"/>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rgbClr val="000000"/>
              </a:solidFill>
              <a:latin typeface="Arial"/>
              <a:cs typeface="Arial"/>
            </a:endParaRPr>
          </a:p>
        </p:txBody>
      </p:sp>
      <p:sp>
        <p:nvSpPr>
          <p:cNvPr id="89" name="Rectangle 88"/>
          <p:cNvSpPr/>
          <p:nvPr/>
        </p:nvSpPr>
        <p:spPr>
          <a:xfrm>
            <a:off x="1153794" y="5798072"/>
            <a:ext cx="603512" cy="338554"/>
          </a:xfrm>
          <a:prstGeom prst="rect">
            <a:avLst/>
          </a:prstGeom>
          <a:noFill/>
          <a:ln w="19050" cmpd="sng">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chemeClr val="tx1"/>
              </a:solidFill>
              <a:latin typeface="Arial"/>
              <a:cs typeface="Arial"/>
            </a:endParaRPr>
          </a:p>
        </p:txBody>
      </p:sp>
      <p:sp>
        <p:nvSpPr>
          <p:cNvPr id="90" name="TextBox 89"/>
          <p:cNvSpPr txBox="1"/>
          <p:nvPr/>
        </p:nvSpPr>
        <p:spPr>
          <a:xfrm>
            <a:off x="359728" y="6464003"/>
            <a:ext cx="725116" cy="307777"/>
          </a:xfrm>
          <a:prstGeom prst="rect">
            <a:avLst/>
          </a:prstGeom>
          <a:noFill/>
        </p:spPr>
        <p:txBody>
          <a:bodyPr wrap="none" rtlCol="0">
            <a:spAutoFit/>
          </a:bodyPr>
          <a:lstStyle/>
          <a:p>
            <a:r>
              <a:rPr lang="en-US" altLang="zh-CN" sz="1400" dirty="0">
                <a:latin typeface="Menlo Bold"/>
                <a:cs typeface="Menlo Bold"/>
              </a:rPr>
              <a:t>text7</a:t>
            </a:r>
            <a:endParaRPr lang="en-US" sz="1400" dirty="0">
              <a:latin typeface="Menlo Bold"/>
              <a:cs typeface="Menlo Bold"/>
            </a:endParaRPr>
          </a:p>
        </p:txBody>
      </p:sp>
      <p:sp>
        <p:nvSpPr>
          <p:cNvPr id="91" name="Rectangle 90"/>
          <p:cNvSpPr/>
          <p:nvPr/>
        </p:nvSpPr>
        <p:spPr>
          <a:xfrm>
            <a:off x="1162132" y="6490288"/>
            <a:ext cx="586836" cy="305486"/>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rgbClr val="000000"/>
              </a:solidFill>
              <a:latin typeface="Arial"/>
              <a:cs typeface="Arial"/>
            </a:endParaRPr>
          </a:p>
        </p:txBody>
      </p:sp>
      <p:sp>
        <p:nvSpPr>
          <p:cNvPr id="92" name="Rectangle 91"/>
          <p:cNvSpPr/>
          <p:nvPr/>
        </p:nvSpPr>
        <p:spPr>
          <a:xfrm>
            <a:off x="1153794" y="6248528"/>
            <a:ext cx="603512" cy="338554"/>
          </a:xfrm>
          <a:prstGeom prst="rect">
            <a:avLst/>
          </a:prstGeom>
          <a:noFill/>
          <a:ln w="19050" cmpd="sng">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chemeClr val="tx1"/>
              </a:solidFill>
              <a:latin typeface="Arial"/>
              <a:cs typeface="Arial"/>
            </a:endParaRPr>
          </a:p>
        </p:txBody>
      </p:sp>
      <p:sp>
        <p:nvSpPr>
          <p:cNvPr id="93" name="TextBox 92"/>
          <p:cNvSpPr txBox="1"/>
          <p:nvPr/>
        </p:nvSpPr>
        <p:spPr>
          <a:xfrm>
            <a:off x="359728" y="3766648"/>
            <a:ext cx="725116" cy="307777"/>
          </a:xfrm>
          <a:prstGeom prst="rect">
            <a:avLst/>
          </a:prstGeom>
          <a:noFill/>
        </p:spPr>
        <p:txBody>
          <a:bodyPr wrap="none" rtlCol="0">
            <a:spAutoFit/>
          </a:bodyPr>
          <a:lstStyle/>
          <a:p>
            <a:r>
              <a:rPr lang="en-US" altLang="zh-CN" sz="1400" dirty="0">
                <a:latin typeface="Menlo Bold"/>
                <a:cs typeface="Menlo Bold"/>
              </a:rPr>
              <a:t>text1</a:t>
            </a:r>
            <a:endParaRPr lang="en-US" sz="1400" dirty="0">
              <a:latin typeface="Menlo Bold"/>
              <a:cs typeface="Menlo Bold"/>
            </a:endParaRPr>
          </a:p>
        </p:txBody>
      </p:sp>
      <p:sp>
        <p:nvSpPr>
          <p:cNvPr id="94" name="Rectangle 93"/>
          <p:cNvSpPr/>
          <p:nvPr/>
        </p:nvSpPr>
        <p:spPr>
          <a:xfrm>
            <a:off x="1162132" y="3787554"/>
            <a:ext cx="586836" cy="305486"/>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rgbClr val="000000"/>
              </a:solidFill>
              <a:latin typeface="Arial"/>
              <a:cs typeface="Arial"/>
            </a:endParaRPr>
          </a:p>
        </p:txBody>
      </p:sp>
      <p:cxnSp>
        <p:nvCxnSpPr>
          <p:cNvPr id="97" name="Straight Arrow Connector 96"/>
          <p:cNvCxnSpPr>
            <a:stCxn id="94" idx="3"/>
            <a:endCxn id="7" idx="1"/>
          </p:cNvCxnSpPr>
          <p:nvPr/>
        </p:nvCxnSpPr>
        <p:spPr>
          <a:xfrm>
            <a:off x="1748968" y="3940297"/>
            <a:ext cx="2701195" cy="155181"/>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a:stCxn id="76" idx="3"/>
            <a:endCxn id="7" idx="1"/>
          </p:cNvCxnSpPr>
          <p:nvPr/>
        </p:nvCxnSpPr>
        <p:spPr>
          <a:xfrm flipV="1">
            <a:off x="1748968" y="4095478"/>
            <a:ext cx="2701195" cy="295275"/>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01" name="Straight Arrow Connector 100"/>
          <p:cNvCxnSpPr>
            <a:stCxn id="79" idx="3"/>
            <a:endCxn id="47" idx="1"/>
          </p:cNvCxnSpPr>
          <p:nvPr/>
        </p:nvCxnSpPr>
        <p:spPr>
          <a:xfrm flipV="1">
            <a:off x="1748968" y="4666203"/>
            <a:ext cx="2439667" cy="17500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112" name="Rounded Rectangle 111"/>
          <p:cNvSpPr/>
          <p:nvPr/>
        </p:nvSpPr>
        <p:spPr>
          <a:xfrm>
            <a:off x="4201211" y="5065623"/>
            <a:ext cx="2696071" cy="461317"/>
          </a:xfrm>
          <a:prstGeom prst="round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rgbClr val="2A00FF"/>
                </a:solidFill>
                <a:latin typeface="Arial"/>
                <a:cs typeface="Arial"/>
              </a:rPr>
              <a:t>"</a:t>
            </a:r>
            <a:r>
              <a:rPr lang="en-US" sz="1400" dirty="0">
                <a:solidFill>
                  <a:srgbClr val="0000FF"/>
                </a:solidFill>
                <a:latin typeface="Arial"/>
                <a:cs typeface="Arial"/>
              </a:rPr>
              <a:t>Hello World! It's a great day.</a:t>
            </a:r>
            <a:r>
              <a:rPr lang="en-US" sz="1400" dirty="0">
                <a:solidFill>
                  <a:srgbClr val="2A00FF"/>
                </a:solidFill>
                <a:latin typeface="Arial"/>
                <a:cs typeface="Arial"/>
              </a:rPr>
              <a:t>"</a:t>
            </a:r>
            <a:endParaRPr lang="en-US" sz="1400" dirty="0">
              <a:solidFill>
                <a:srgbClr val="0000FF"/>
              </a:solidFill>
              <a:latin typeface="Arial"/>
              <a:cs typeface="Arial"/>
            </a:endParaRPr>
          </a:p>
        </p:txBody>
      </p:sp>
      <p:cxnSp>
        <p:nvCxnSpPr>
          <p:cNvPr id="115" name="Straight Arrow Connector 114"/>
          <p:cNvCxnSpPr>
            <a:stCxn id="82" idx="3"/>
            <a:endCxn id="112" idx="1"/>
          </p:cNvCxnSpPr>
          <p:nvPr/>
        </p:nvCxnSpPr>
        <p:spPr>
          <a:xfrm>
            <a:off x="1748968" y="5291665"/>
            <a:ext cx="2452243" cy="4617"/>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a:stCxn id="85" idx="3"/>
            <a:endCxn id="49" idx="1"/>
          </p:cNvCxnSpPr>
          <p:nvPr/>
        </p:nvCxnSpPr>
        <p:spPr>
          <a:xfrm>
            <a:off x="1748968" y="5742121"/>
            <a:ext cx="2734919" cy="1610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a:stCxn id="88" idx="3"/>
            <a:endCxn id="49" idx="1"/>
          </p:cNvCxnSpPr>
          <p:nvPr/>
        </p:nvCxnSpPr>
        <p:spPr>
          <a:xfrm flipV="1">
            <a:off x="1748968" y="5903165"/>
            <a:ext cx="2734919" cy="28941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a:stCxn id="91" idx="3"/>
            <a:endCxn id="61" idx="1"/>
          </p:cNvCxnSpPr>
          <p:nvPr/>
        </p:nvCxnSpPr>
        <p:spPr>
          <a:xfrm flipV="1">
            <a:off x="1748968" y="6541912"/>
            <a:ext cx="2740536" cy="10111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1962009" y="4253555"/>
            <a:ext cx="2298505" cy="523220"/>
          </a:xfrm>
          <a:prstGeom prst="rect">
            <a:avLst/>
          </a:prstGeom>
          <a:noFill/>
        </p:spPr>
        <p:txBody>
          <a:bodyPr wrap="square" rtlCol="0">
            <a:spAutoFit/>
          </a:bodyPr>
          <a:lstStyle>
            <a:defPPr>
              <a:defRPr lang="en-US"/>
            </a:defPPr>
            <a:lvl1pPr>
              <a:defRPr sz="1400">
                <a:solidFill>
                  <a:schemeClr val="accent6"/>
                </a:solidFill>
                <a:latin typeface="Arial"/>
                <a:cs typeface="Arial"/>
              </a:defRPr>
            </a:lvl1pPr>
          </a:lstStyle>
          <a:p>
            <a:pPr algn="ctr"/>
            <a:r>
              <a:rPr lang="en-US" dirty="0"/>
              <a:t>Two references to the same object</a:t>
            </a:r>
          </a:p>
        </p:txBody>
      </p:sp>
      <p:sp>
        <p:nvSpPr>
          <p:cNvPr id="129" name="TextBox 128"/>
          <p:cNvSpPr txBox="1"/>
          <p:nvPr/>
        </p:nvSpPr>
        <p:spPr>
          <a:xfrm>
            <a:off x="6173555" y="3930233"/>
            <a:ext cx="1402497" cy="307777"/>
          </a:xfrm>
          <a:prstGeom prst="rect">
            <a:avLst/>
          </a:prstGeom>
          <a:noFill/>
        </p:spPr>
        <p:txBody>
          <a:bodyPr wrap="square" rtlCol="0">
            <a:spAutoFit/>
          </a:bodyPr>
          <a:lstStyle>
            <a:defPPr>
              <a:defRPr lang="en-US"/>
            </a:defPPr>
            <a:lvl1pPr algn="ctr">
              <a:defRPr sz="1400">
                <a:solidFill>
                  <a:schemeClr val="accent6"/>
                </a:solidFill>
                <a:latin typeface="Arial"/>
                <a:cs typeface="Arial"/>
              </a:defRPr>
            </a:lvl1pPr>
          </a:lstStyle>
          <a:p>
            <a:r>
              <a:rPr lang="en-US" dirty="0"/>
              <a:t>doesn’t change</a:t>
            </a:r>
          </a:p>
        </p:txBody>
      </p:sp>
      <p:sp>
        <p:nvSpPr>
          <p:cNvPr id="131" name="Rectangle 130"/>
          <p:cNvSpPr/>
          <p:nvPr/>
        </p:nvSpPr>
        <p:spPr>
          <a:xfrm>
            <a:off x="3348782" y="3215824"/>
            <a:ext cx="1587294" cy="338554"/>
          </a:xfrm>
          <a:prstGeom prst="rect">
            <a:avLst/>
          </a:prstGeom>
          <a:solidFill>
            <a:srgbClr val="E6A20E"/>
          </a:solidFill>
        </p:spPr>
        <p:txBody>
          <a:bodyPr wrap="none">
            <a:spAutoFit/>
          </a:bodyPr>
          <a:lstStyle/>
          <a:p>
            <a:r>
              <a:rPr lang="en-US" sz="1600" dirty="0">
                <a:latin typeface="Arial"/>
                <a:cs typeface="Arial"/>
              </a:rPr>
              <a:t>Compare string</a:t>
            </a:r>
          </a:p>
        </p:txBody>
      </p:sp>
      <p:cxnSp>
        <p:nvCxnSpPr>
          <p:cNvPr id="133" name="Straight Arrow Connector 132"/>
          <p:cNvCxnSpPr>
            <a:stCxn id="62" idx="0"/>
            <a:endCxn id="28" idx="2"/>
          </p:cNvCxnSpPr>
          <p:nvPr/>
        </p:nvCxnSpPr>
        <p:spPr>
          <a:xfrm flipH="1" flipV="1">
            <a:off x="7127999" y="3442339"/>
            <a:ext cx="1016570" cy="8602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Slide Number Placeholder 5">
            <a:extLst>
              <a:ext uri="{FF2B5EF4-FFF2-40B4-BE49-F238E27FC236}">
                <a16:creationId xmlns:a16="http://schemas.microsoft.com/office/drawing/2014/main" id="{81FEE3A4-8AE3-C24B-2405-72E1A60EF9EF}"/>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5</a:t>
            </a:fld>
            <a:endParaRPr lang="en-US"/>
          </a:p>
        </p:txBody>
      </p:sp>
      <p:sp>
        <p:nvSpPr>
          <p:cNvPr id="9" name="SMARTInkShape-7">
            <a:extLst>
              <a:ext uri="{FF2B5EF4-FFF2-40B4-BE49-F238E27FC236}">
                <a16:creationId xmlns:a16="http://schemas.microsoft.com/office/drawing/2014/main" id="{B6FEC553-5721-483C-A433-0872BCF2247D}"/>
              </a:ext>
            </a:extLst>
          </p:cNvPr>
          <p:cNvSpPr/>
          <p:nvPr>
            <p:custDataLst>
              <p:tags r:id="rId1"/>
            </p:custDataLst>
          </p:nvPr>
        </p:nvSpPr>
        <p:spPr>
          <a:xfrm>
            <a:off x="812611" y="2303859"/>
            <a:ext cx="2348121" cy="44645"/>
          </a:xfrm>
          <a:custGeom>
            <a:avLst/>
            <a:gdLst/>
            <a:ahLst/>
            <a:cxnLst/>
            <a:rect l="0" t="0" r="0" b="0"/>
            <a:pathLst>
              <a:path w="2348121" h="44645">
                <a:moveTo>
                  <a:pt x="8920" y="17860"/>
                </a:moveTo>
                <a:lnTo>
                  <a:pt x="8920" y="17860"/>
                </a:lnTo>
                <a:lnTo>
                  <a:pt x="1232" y="17860"/>
                </a:lnTo>
                <a:lnTo>
                  <a:pt x="818" y="16867"/>
                </a:lnTo>
                <a:lnTo>
                  <a:pt x="0" y="9039"/>
                </a:lnTo>
                <a:lnTo>
                  <a:pt x="25506" y="8930"/>
                </a:lnTo>
                <a:lnTo>
                  <a:pt x="25930" y="9922"/>
                </a:lnTo>
                <a:lnTo>
                  <a:pt x="26402" y="13671"/>
                </a:lnTo>
                <a:lnTo>
                  <a:pt x="27520" y="15067"/>
                </a:lnTo>
                <a:lnTo>
                  <a:pt x="34435" y="17492"/>
                </a:lnTo>
                <a:lnTo>
                  <a:pt x="77633" y="17860"/>
                </a:lnTo>
                <a:lnTo>
                  <a:pt x="122030" y="17860"/>
                </a:lnTo>
                <a:lnTo>
                  <a:pt x="163702" y="17860"/>
                </a:lnTo>
                <a:lnTo>
                  <a:pt x="182737" y="18852"/>
                </a:lnTo>
                <a:lnTo>
                  <a:pt x="217383" y="25962"/>
                </a:lnTo>
                <a:lnTo>
                  <a:pt x="258957" y="26741"/>
                </a:lnTo>
                <a:lnTo>
                  <a:pt x="269868" y="25776"/>
                </a:lnTo>
                <a:lnTo>
                  <a:pt x="287603" y="19717"/>
                </a:lnTo>
                <a:lnTo>
                  <a:pt x="327301" y="17932"/>
                </a:lnTo>
                <a:lnTo>
                  <a:pt x="367432" y="17863"/>
                </a:lnTo>
                <a:lnTo>
                  <a:pt x="410924" y="17860"/>
                </a:lnTo>
                <a:lnTo>
                  <a:pt x="421745" y="18852"/>
                </a:lnTo>
                <a:lnTo>
                  <a:pt x="439421" y="24928"/>
                </a:lnTo>
                <a:lnTo>
                  <a:pt x="479327" y="26681"/>
                </a:lnTo>
                <a:lnTo>
                  <a:pt x="518468" y="26785"/>
                </a:lnTo>
                <a:lnTo>
                  <a:pt x="547751" y="27781"/>
                </a:lnTo>
                <a:lnTo>
                  <a:pt x="583403" y="34891"/>
                </a:lnTo>
                <a:lnTo>
                  <a:pt x="625069" y="35670"/>
                </a:lnTo>
                <a:lnTo>
                  <a:pt x="666740" y="35716"/>
                </a:lnTo>
                <a:lnTo>
                  <a:pt x="708412" y="35719"/>
                </a:lnTo>
                <a:lnTo>
                  <a:pt x="752730" y="35719"/>
                </a:lnTo>
                <a:lnTo>
                  <a:pt x="794181" y="35719"/>
                </a:lnTo>
                <a:lnTo>
                  <a:pt x="836372" y="35719"/>
                </a:lnTo>
                <a:lnTo>
                  <a:pt x="878075" y="36711"/>
                </a:lnTo>
                <a:lnTo>
                  <a:pt x="913795" y="43822"/>
                </a:lnTo>
                <a:lnTo>
                  <a:pt x="955651" y="44576"/>
                </a:lnTo>
                <a:lnTo>
                  <a:pt x="999952" y="44644"/>
                </a:lnTo>
                <a:lnTo>
                  <a:pt x="1029860" y="43656"/>
                </a:lnTo>
                <a:lnTo>
                  <a:pt x="1071735" y="36546"/>
                </a:lnTo>
                <a:lnTo>
                  <a:pt x="1116038" y="35767"/>
                </a:lnTo>
                <a:lnTo>
                  <a:pt x="1154551" y="35723"/>
                </a:lnTo>
                <a:lnTo>
                  <a:pt x="1196016" y="35719"/>
                </a:lnTo>
                <a:lnTo>
                  <a:pt x="1238208" y="35719"/>
                </a:lnTo>
                <a:lnTo>
                  <a:pt x="1279910" y="34727"/>
                </a:lnTo>
                <a:lnTo>
                  <a:pt x="1321768" y="27617"/>
                </a:lnTo>
                <a:lnTo>
                  <a:pt x="1361026" y="26862"/>
                </a:lnTo>
                <a:lnTo>
                  <a:pt x="1404079" y="26796"/>
                </a:lnTo>
                <a:lnTo>
                  <a:pt x="1422536" y="25799"/>
                </a:lnTo>
                <a:lnTo>
                  <a:pt x="1464445" y="18411"/>
                </a:lnTo>
                <a:lnTo>
                  <a:pt x="1506130" y="17892"/>
                </a:lnTo>
                <a:lnTo>
                  <a:pt x="1546590" y="17863"/>
                </a:lnTo>
                <a:lnTo>
                  <a:pt x="1586130" y="17860"/>
                </a:lnTo>
                <a:lnTo>
                  <a:pt x="1629873" y="10171"/>
                </a:lnTo>
                <a:lnTo>
                  <a:pt x="1672744" y="8010"/>
                </a:lnTo>
                <a:lnTo>
                  <a:pt x="1708531" y="834"/>
                </a:lnTo>
                <a:lnTo>
                  <a:pt x="1750392" y="74"/>
                </a:lnTo>
                <a:lnTo>
                  <a:pt x="1794694" y="4"/>
                </a:lnTo>
                <a:lnTo>
                  <a:pt x="1836520" y="1"/>
                </a:lnTo>
                <a:lnTo>
                  <a:pt x="1880166" y="0"/>
                </a:lnTo>
                <a:lnTo>
                  <a:pt x="1919988" y="0"/>
                </a:lnTo>
                <a:lnTo>
                  <a:pt x="1961552" y="0"/>
                </a:lnTo>
                <a:lnTo>
                  <a:pt x="1985359" y="993"/>
                </a:lnTo>
                <a:lnTo>
                  <a:pt x="2019962" y="8378"/>
                </a:lnTo>
                <a:lnTo>
                  <a:pt x="2059881" y="8898"/>
                </a:lnTo>
                <a:lnTo>
                  <a:pt x="2101450" y="8928"/>
                </a:lnTo>
                <a:lnTo>
                  <a:pt x="2143116" y="8930"/>
                </a:lnTo>
                <a:lnTo>
                  <a:pt x="2185902" y="8930"/>
                </a:lnTo>
                <a:lnTo>
                  <a:pt x="2217284" y="7938"/>
                </a:lnTo>
                <a:lnTo>
                  <a:pt x="2259187" y="552"/>
                </a:lnTo>
                <a:lnTo>
                  <a:pt x="2301755" y="15"/>
                </a:lnTo>
                <a:lnTo>
                  <a:pt x="2344190" y="0"/>
                </a:lnTo>
                <a:lnTo>
                  <a:pt x="2345626" y="993"/>
                </a:lnTo>
                <a:lnTo>
                  <a:pt x="2346583" y="2646"/>
                </a:lnTo>
                <a:lnTo>
                  <a:pt x="2348120" y="7689"/>
                </a:lnTo>
                <a:lnTo>
                  <a:pt x="2330639" y="35719"/>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SMARTInkShape-14">
            <a:extLst>
              <a:ext uri="{FF2B5EF4-FFF2-40B4-BE49-F238E27FC236}">
                <a16:creationId xmlns:a16="http://schemas.microsoft.com/office/drawing/2014/main" id="{BF3B10A9-AAA1-413F-AF5C-E9D8C1FA81C2}"/>
              </a:ext>
            </a:extLst>
          </p:cNvPr>
          <p:cNvSpPr/>
          <p:nvPr>
            <p:custDataLst>
              <p:tags r:id="rId2"/>
            </p:custDataLst>
          </p:nvPr>
        </p:nvSpPr>
        <p:spPr>
          <a:xfrm>
            <a:off x="5581054" y="5589984"/>
            <a:ext cx="17861" cy="8931"/>
          </a:xfrm>
          <a:custGeom>
            <a:avLst/>
            <a:gdLst/>
            <a:ahLst/>
            <a:cxnLst/>
            <a:rect l="0" t="0" r="0" b="0"/>
            <a:pathLst>
              <a:path w="17861" h="8931">
                <a:moveTo>
                  <a:pt x="17860" y="0"/>
                </a:moveTo>
                <a:lnTo>
                  <a:pt x="17860" y="0"/>
                </a:lnTo>
                <a:lnTo>
                  <a:pt x="17860" y="4740"/>
                </a:lnTo>
                <a:lnTo>
                  <a:pt x="15875" y="6136"/>
                </a:lnTo>
                <a:lnTo>
                  <a:pt x="0" y="8930"/>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11960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dissolve">
                                      <p:cBhvr>
                                        <p:cTn id="17" dur="500"/>
                                        <p:tgtEl>
                                          <p:spTgt spid="93"/>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94"/>
                                        </p:tgtEl>
                                        <p:attrNameLst>
                                          <p:attrName>style.visibility</p:attrName>
                                        </p:attrNameLst>
                                      </p:cBhvr>
                                      <p:to>
                                        <p:strVal val="visible"/>
                                      </p:to>
                                    </p:set>
                                    <p:animEffect transition="in" filter="dissolve">
                                      <p:cBhvr>
                                        <p:cTn id="20" dur="500"/>
                                        <p:tgtEl>
                                          <p:spTgt spid="94"/>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dissolve">
                                      <p:cBhvr>
                                        <p:cTn id="25"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dissolve">
                                      <p:cBhvr>
                                        <p:cTn id="30" dur="500"/>
                                        <p:tgtEl>
                                          <p:spTgt spid="20"/>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dissolve">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dissolve">
                                      <p:cBhvr>
                                        <p:cTn id="38"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97"/>
                                        </p:tgtEl>
                                        <p:attrNameLst>
                                          <p:attrName>style.visibility</p:attrName>
                                        </p:attrNameLst>
                                      </p:cBhvr>
                                      <p:to>
                                        <p:strVal val="visible"/>
                                      </p:to>
                                    </p:set>
                                    <p:animEffect transition="in" filter="dissolve">
                                      <p:cBhvr>
                                        <p:cTn id="43" dur="500"/>
                                        <p:tgtEl>
                                          <p:spTgt spid="97"/>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dissolve">
                                      <p:cBhvr>
                                        <p:cTn id="48" dur="500"/>
                                        <p:tgtEl>
                                          <p:spTgt spid="42"/>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dissolve">
                                      <p:cBhvr>
                                        <p:cTn id="53" dur="500"/>
                                        <p:tgtEl>
                                          <p:spTgt spid="43"/>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5">
                                            <p:txEl>
                                              <p:pRg st="1" end="1"/>
                                            </p:txEl>
                                          </p:spTgt>
                                        </p:tgtEl>
                                        <p:attrNameLst>
                                          <p:attrName>style.visibility</p:attrName>
                                        </p:attrNameLst>
                                      </p:cBhvr>
                                      <p:to>
                                        <p:strVal val="visible"/>
                                      </p:to>
                                    </p:set>
                                    <p:animEffect transition="in" filter="dissolve">
                                      <p:cBhvr>
                                        <p:cTn id="58" dur="500"/>
                                        <p:tgtEl>
                                          <p:spTgt spid="5">
                                            <p:txEl>
                                              <p:pRg st="1" end="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51"/>
                                        </p:tgtEl>
                                        <p:attrNameLst>
                                          <p:attrName>style.visibility</p:attrName>
                                        </p:attrNameLst>
                                      </p:cBhvr>
                                      <p:to>
                                        <p:strVal val="visible"/>
                                      </p:to>
                                    </p:set>
                                    <p:animEffect transition="in" filter="dissolve">
                                      <p:cBhvr>
                                        <p:cTn id="63" dur="500"/>
                                        <p:tgtEl>
                                          <p:spTgt spid="51"/>
                                        </p:tgtEl>
                                      </p:cBhvr>
                                    </p:animEffect>
                                  </p:childTnLst>
                                  <p:subTnLst>
                                    <p:set>
                                      <p:cBhvr override="childStyle">
                                        <p:cTn dur="1" fill="hold" display="0" masterRel="nextClick" afterEffect="1"/>
                                        <p:tgtEl>
                                          <p:spTgt spid="51"/>
                                        </p:tgtEl>
                                        <p:attrNameLst>
                                          <p:attrName>style.visibility</p:attrName>
                                        </p:attrNameLst>
                                      </p:cBhvr>
                                      <p:to>
                                        <p:strVal val="hidden"/>
                                      </p:to>
                                    </p:set>
                                  </p:sub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76"/>
                                        </p:tgtEl>
                                        <p:attrNameLst>
                                          <p:attrName>style.visibility</p:attrName>
                                        </p:attrNameLst>
                                      </p:cBhvr>
                                      <p:to>
                                        <p:strVal val="visible"/>
                                      </p:to>
                                    </p:set>
                                    <p:animEffect transition="in" filter="dissolve">
                                      <p:cBhvr>
                                        <p:cTn id="68" dur="500"/>
                                        <p:tgtEl>
                                          <p:spTgt spid="76"/>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75"/>
                                        </p:tgtEl>
                                        <p:attrNameLst>
                                          <p:attrName>style.visibility</p:attrName>
                                        </p:attrNameLst>
                                      </p:cBhvr>
                                      <p:to>
                                        <p:strVal val="visible"/>
                                      </p:to>
                                    </p:set>
                                    <p:animEffect transition="in" filter="dissolve">
                                      <p:cBhvr>
                                        <p:cTn id="71" dur="500"/>
                                        <p:tgtEl>
                                          <p:spTgt spid="75"/>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nodeType="clickEffect">
                                  <p:stCondLst>
                                    <p:cond delay="0"/>
                                  </p:stCondLst>
                                  <p:childTnLst>
                                    <p:set>
                                      <p:cBhvr>
                                        <p:cTn id="75" dur="1" fill="hold">
                                          <p:stCondLst>
                                            <p:cond delay="0"/>
                                          </p:stCondLst>
                                        </p:cTn>
                                        <p:tgtEl>
                                          <p:spTgt spid="98"/>
                                        </p:tgtEl>
                                        <p:attrNameLst>
                                          <p:attrName>style.visibility</p:attrName>
                                        </p:attrNameLst>
                                      </p:cBhvr>
                                      <p:to>
                                        <p:strVal val="visible"/>
                                      </p:to>
                                    </p:set>
                                    <p:animEffect transition="in" filter="dissolve">
                                      <p:cBhvr>
                                        <p:cTn id="76" dur="500"/>
                                        <p:tgtEl>
                                          <p:spTgt spid="98"/>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127"/>
                                        </p:tgtEl>
                                        <p:attrNameLst>
                                          <p:attrName>style.visibility</p:attrName>
                                        </p:attrNameLst>
                                      </p:cBhvr>
                                      <p:to>
                                        <p:strVal val="visible"/>
                                      </p:to>
                                    </p:set>
                                    <p:animEffect transition="in" filter="dissolve">
                                      <p:cBhvr>
                                        <p:cTn id="81" dur="500"/>
                                        <p:tgtEl>
                                          <p:spTgt spid="127"/>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nodeType="clickEffect">
                                  <p:stCondLst>
                                    <p:cond delay="0"/>
                                  </p:stCondLst>
                                  <p:childTnLst>
                                    <p:set>
                                      <p:cBhvr>
                                        <p:cTn id="85" dur="1" fill="hold">
                                          <p:stCondLst>
                                            <p:cond delay="0"/>
                                          </p:stCondLst>
                                        </p:cTn>
                                        <p:tgtEl>
                                          <p:spTgt spid="5">
                                            <p:txEl>
                                              <p:pRg st="2" end="2"/>
                                            </p:txEl>
                                          </p:spTgt>
                                        </p:tgtEl>
                                        <p:attrNameLst>
                                          <p:attrName>style.visibility</p:attrName>
                                        </p:attrNameLst>
                                      </p:cBhvr>
                                      <p:to>
                                        <p:strVal val="visible"/>
                                      </p:to>
                                    </p:set>
                                    <p:animEffect transition="in" filter="dissolve">
                                      <p:cBhvr>
                                        <p:cTn id="86" dur="500"/>
                                        <p:tgtEl>
                                          <p:spTgt spid="5">
                                            <p:txEl>
                                              <p:pRg st="2" end="2"/>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78"/>
                                        </p:tgtEl>
                                        <p:attrNameLst>
                                          <p:attrName>style.visibility</p:attrName>
                                        </p:attrNameLst>
                                      </p:cBhvr>
                                      <p:to>
                                        <p:strVal val="visible"/>
                                      </p:to>
                                    </p:set>
                                    <p:animEffect transition="in" filter="dissolve">
                                      <p:cBhvr>
                                        <p:cTn id="91" dur="500"/>
                                        <p:tgtEl>
                                          <p:spTgt spid="78"/>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79"/>
                                        </p:tgtEl>
                                        <p:attrNameLst>
                                          <p:attrName>style.visibility</p:attrName>
                                        </p:attrNameLst>
                                      </p:cBhvr>
                                      <p:to>
                                        <p:strVal val="visible"/>
                                      </p:to>
                                    </p:set>
                                    <p:animEffect transition="in" filter="dissolve">
                                      <p:cBhvr>
                                        <p:cTn id="94" dur="500"/>
                                        <p:tgtEl>
                                          <p:spTgt spid="79"/>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grpId="0" nodeType="clickEffect">
                                  <p:stCondLst>
                                    <p:cond delay="0"/>
                                  </p:stCondLst>
                                  <p:childTnLst>
                                    <p:set>
                                      <p:cBhvr>
                                        <p:cTn id="98" dur="1" fill="hold">
                                          <p:stCondLst>
                                            <p:cond delay="0"/>
                                          </p:stCondLst>
                                        </p:cTn>
                                        <p:tgtEl>
                                          <p:spTgt spid="52"/>
                                        </p:tgtEl>
                                        <p:attrNameLst>
                                          <p:attrName>style.visibility</p:attrName>
                                        </p:attrNameLst>
                                      </p:cBhvr>
                                      <p:to>
                                        <p:strVal val="visible"/>
                                      </p:to>
                                    </p:set>
                                    <p:animEffect transition="in" filter="dissolve">
                                      <p:cBhvr>
                                        <p:cTn id="99" dur="500"/>
                                        <p:tgtEl>
                                          <p:spTgt spid="52"/>
                                        </p:tgtEl>
                                      </p:cBhvr>
                                    </p:animEffect>
                                  </p:childTnLst>
                                  <p:subTnLst>
                                    <p:set>
                                      <p:cBhvr override="childStyle">
                                        <p:cTn dur="1" fill="hold" display="0" masterRel="nextClick" afterEffect="1"/>
                                        <p:tgtEl>
                                          <p:spTgt spid="52"/>
                                        </p:tgtEl>
                                        <p:attrNameLst>
                                          <p:attrName>style.visibility</p:attrName>
                                        </p:attrNameLst>
                                      </p:cBhvr>
                                      <p:to>
                                        <p:strVal val="hidden"/>
                                      </p:to>
                                    </p:set>
                                  </p:subTnLst>
                                </p:cTn>
                              </p:par>
                            </p:childTnLst>
                          </p:cTn>
                        </p:par>
                      </p:childTnLst>
                    </p:cTn>
                  </p:par>
                  <p:par>
                    <p:cTn id="100" fill="hold">
                      <p:stCondLst>
                        <p:cond delay="indefinite"/>
                      </p:stCondLst>
                      <p:childTnLst>
                        <p:par>
                          <p:cTn id="101" fill="hold">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44"/>
                                        </p:tgtEl>
                                        <p:attrNameLst>
                                          <p:attrName>style.visibility</p:attrName>
                                        </p:attrNameLst>
                                      </p:cBhvr>
                                      <p:to>
                                        <p:strVal val="visible"/>
                                      </p:to>
                                    </p:set>
                                    <p:animEffect transition="in" filter="dissolve">
                                      <p:cBhvr>
                                        <p:cTn id="104" dur="500"/>
                                        <p:tgtEl>
                                          <p:spTgt spid="44"/>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47"/>
                                        </p:tgtEl>
                                        <p:attrNameLst>
                                          <p:attrName>style.visibility</p:attrName>
                                        </p:attrNameLst>
                                      </p:cBhvr>
                                      <p:to>
                                        <p:strVal val="visible"/>
                                      </p:to>
                                    </p:set>
                                    <p:animEffect transition="in" filter="dissolve">
                                      <p:cBhvr>
                                        <p:cTn id="109" dur="500"/>
                                        <p:tgtEl>
                                          <p:spTgt spid="47"/>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45"/>
                                        </p:tgtEl>
                                        <p:attrNameLst>
                                          <p:attrName>style.visibility</p:attrName>
                                        </p:attrNameLst>
                                      </p:cBhvr>
                                      <p:to>
                                        <p:strVal val="visible"/>
                                      </p:to>
                                    </p:set>
                                    <p:animEffect transition="in" filter="dissolve">
                                      <p:cBhvr>
                                        <p:cTn id="114" dur="500"/>
                                        <p:tgtEl>
                                          <p:spTgt spid="45"/>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129"/>
                                        </p:tgtEl>
                                        <p:attrNameLst>
                                          <p:attrName>style.visibility</p:attrName>
                                        </p:attrNameLst>
                                      </p:cBhvr>
                                      <p:to>
                                        <p:strVal val="visible"/>
                                      </p:to>
                                    </p:set>
                                    <p:animEffect transition="in" filter="dissolve">
                                      <p:cBhvr>
                                        <p:cTn id="119" dur="500"/>
                                        <p:tgtEl>
                                          <p:spTgt spid="129"/>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nodeType="clickEffect">
                                  <p:stCondLst>
                                    <p:cond delay="0"/>
                                  </p:stCondLst>
                                  <p:childTnLst>
                                    <p:set>
                                      <p:cBhvr>
                                        <p:cTn id="123" dur="1" fill="hold">
                                          <p:stCondLst>
                                            <p:cond delay="0"/>
                                          </p:stCondLst>
                                        </p:cTn>
                                        <p:tgtEl>
                                          <p:spTgt spid="101"/>
                                        </p:tgtEl>
                                        <p:attrNameLst>
                                          <p:attrName>style.visibility</p:attrName>
                                        </p:attrNameLst>
                                      </p:cBhvr>
                                      <p:to>
                                        <p:strVal val="visible"/>
                                      </p:to>
                                    </p:set>
                                    <p:animEffect transition="in" filter="dissolve">
                                      <p:cBhvr>
                                        <p:cTn id="124" dur="500"/>
                                        <p:tgtEl>
                                          <p:spTgt spid="101"/>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nodeType="clickEffect">
                                  <p:stCondLst>
                                    <p:cond delay="0"/>
                                  </p:stCondLst>
                                  <p:childTnLst>
                                    <p:set>
                                      <p:cBhvr>
                                        <p:cTn id="128" dur="1" fill="hold">
                                          <p:stCondLst>
                                            <p:cond delay="0"/>
                                          </p:stCondLst>
                                        </p:cTn>
                                        <p:tgtEl>
                                          <p:spTgt spid="5">
                                            <p:txEl>
                                              <p:pRg st="3" end="3"/>
                                            </p:txEl>
                                          </p:spTgt>
                                        </p:tgtEl>
                                        <p:attrNameLst>
                                          <p:attrName>style.visibility</p:attrName>
                                        </p:attrNameLst>
                                      </p:cBhvr>
                                      <p:to>
                                        <p:strVal val="visible"/>
                                      </p:to>
                                    </p:set>
                                    <p:animEffect transition="in" filter="dissolve">
                                      <p:cBhvr>
                                        <p:cTn id="129" dur="500"/>
                                        <p:tgtEl>
                                          <p:spTgt spid="5">
                                            <p:txEl>
                                              <p:pRg st="3" end="3"/>
                                            </p:txEl>
                                          </p:spTgt>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81"/>
                                        </p:tgtEl>
                                        <p:attrNameLst>
                                          <p:attrName>style.visibility</p:attrName>
                                        </p:attrNameLst>
                                      </p:cBhvr>
                                      <p:to>
                                        <p:strVal val="visible"/>
                                      </p:to>
                                    </p:set>
                                    <p:animEffect transition="in" filter="dissolve">
                                      <p:cBhvr>
                                        <p:cTn id="134" dur="500"/>
                                        <p:tgtEl>
                                          <p:spTgt spid="81"/>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82"/>
                                        </p:tgtEl>
                                        <p:attrNameLst>
                                          <p:attrName>style.visibility</p:attrName>
                                        </p:attrNameLst>
                                      </p:cBhvr>
                                      <p:to>
                                        <p:strVal val="visible"/>
                                      </p:to>
                                    </p:set>
                                    <p:animEffect transition="in" filter="dissolve">
                                      <p:cBhvr>
                                        <p:cTn id="137" dur="500"/>
                                        <p:tgtEl>
                                          <p:spTgt spid="82"/>
                                        </p:tgtEl>
                                      </p:cBhvr>
                                    </p:animEffect>
                                  </p:childTnLst>
                                </p:cTn>
                              </p:par>
                            </p:childTnLst>
                          </p:cTn>
                        </p:par>
                      </p:childTnLst>
                    </p:cTn>
                  </p:par>
                  <p:par>
                    <p:cTn id="138" fill="hold">
                      <p:stCondLst>
                        <p:cond delay="indefinite"/>
                      </p:stCondLst>
                      <p:childTnLst>
                        <p:par>
                          <p:cTn id="139" fill="hold">
                            <p:stCondLst>
                              <p:cond delay="0"/>
                            </p:stCondLst>
                            <p:childTnLst>
                              <p:par>
                                <p:cTn id="140" presetID="9" presetClass="entr" presetSubtype="0" fill="hold" grpId="0" nodeType="clickEffect">
                                  <p:stCondLst>
                                    <p:cond delay="0"/>
                                  </p:stCondLst>
                                  <p:childTnLst>
                                    <p:set>
                                      <p:cBhvr>
                                        <p:cTn id="141" dur="1" fill="hold">
                                          <p:stCondLst>
                                            <p:cond delay="0"/>
                                          </p:stCondLst>
                                        </p:cTn>
                                        <p:tgtEl>
                                          <p:spTgt spid="54"/>
                                        </p:tgtEl>
                                        <p:attrNameLst>
                                          <p:attrName>style.visibility</p:attrName>
                                        </p:attrNameLst>
                                      </p:cBhvr>
                                      <p:to>
                                        <p:strVal val="visible"/>
                                      </p:to>
                                    </p:set>
                                    <p:animEffect transition="in" filter="dissolve">
                                      <p:cBhvr>
                                        <p:cTn id="142" dur="500"/>
                                        <p:tgtEl>
                                          <p:spTgt spid="54"/>
                                        </p:tgtEl>
                                      </p:cBhvr>
                                    </p:animEffect>
                                  </p:childTnLst>
                                  <p:subTnLst>
                                    <p:set>
                                      <p:cBhvr override="childStyle">
                                        <p:cTn dur="1" fill="hold" display="0" masterRel="nextClick" afterEffect="1"/>
                                        <p:tgtEl>
                                          <p:spTgt spid="54"/>
                                        </p:tgtEl>
                                        <p:attrNameLst>
                                          <p:attrName>style.visibility</p:attrName>
                                        </p:attrNameLst>
                                      </p:cBhvr>
                                      <p:to>
                                        <p:strVal val="hidden"/>
                                      </p:to>
                                    </p:set>
                                  </p:sub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46"/>
                                        </p:tgtEl>
                                        <p:attrNameLst>
                                          <p:attrName>style.visibility</p:attrName>
                                        </p:attrNameLst>
                                      </p:cBhvr>
                                      <p:to>
                                        <p:strVal val="visible"/>
                                      </p:to>
                                    </p:set>
                                    <p:animEffect transition="in" filter="dissolve">
                                      <p:cBhvr>
                                        <p:cTn id="147" dur="500"/>
                                        <p:tgtEl>
                                          <p:spTgt spid="46"/>
                                        </p:tgtEl>
                                      </p:cBhvr>
                                    </p:animEffec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grpId="0" nodeType="clickEffect">
                                  <p:stCondLst>
                                    <p:cond delay="0"/>
                                  </p:stCondLst>
                                  <p:childTnLst>
                                    <p:set>
                                      <p:cBhvr>
                                        <p:cTn id="151" dur="1" fill="hold">
                                          <p:stCondLst>
                                            <p:cond delay="0"/>
                                          </p:stCondLst>
                                        </p:cTn>
                                        <p:tgtEl>
                                          <p:spTgt spid="112"/>
                                        </p:tgtEl>
                                        <p:attrNameLst>
                                          <p:attrName>style.visibility</p:attrName>
                                        </p:attrNameLst>
                                      </p:cBhvr>
                                      <p:to>
                                        <p:strVal val="visible"/>
                                      </p:to>
                                    </p:set>
                                    <p:animEffect transition="in" filter="dissolve">
                                      <p:cBhvr>
                                        <p:cTn id="152" dur="500"/>
                                        <p:tgtEl>
                                          <p:spTgt spid="112"/>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nodeType="clickEffect">
                                  <p:stCondLst>
                                    <p:cond delay="0"/>
                                  </p:stCondLst>
                                  <p:childTnLst>
                                    <p:set>
                                      <p:cBhvr>
                                        <p:cTn id="156" dur="1" fill="hold">
                                          <p:stCondLst>
                                            <p:cond delay="0"/>
                                          </p:stCondLst>
                                        </p:cTn>
                                        <p:tgtEl>
                                          <p:spTgt spid="115"/>
                                        </p:tgtEl>
                                        <p:attrNameLst>
                                          <p:attrName>style.visibility</p:attrName>
                                        </p:attrNameLst>
                                      </p:cBhvr>
                                      <p:to>
                                        <p:strVal val="visible"/>
                                      </p:to>
                                    </p:set>
                                    <p:animEffect transition="in" filter="dissolve">
                                      <p:cBhvr>
                                        <p:cTn id="157" dur="500"/>
                                        <p:tgtEl>
                                          <p:spTgt spid="115"/>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nodeType="clickEffect">
                                  <p:stCondLst>
                                    <p:cond delay="0"/>
                                  </p:stCondLst>
                                  <p:childTnLst>
                                    <p:set>
                                      <p:cBhvr>
                                        <p:cTn id="161" dur="1" fill="hold">
                                          <p:stCondLst>
                                            <p:cond delay="0"/>
                                          </p:stCondLst>
                                        </p:cTn>
                                        <p:tgtEl>
                                          <p:spTgt spid="5">
                                            <p:txEl>
                                              <p:pRg st="4" end="4"/>
                                            </p:txEl>
                                          </p:spTgt>
                                        </p:tgtEl>
                                        <p:attrNameLst>
                                          <p:attrName>style.visibility</p:attrName>
                                        </p:attrNameLst>
                                      </p:cBhvr>
                                      <p:to>
                                        <p:strVal val="visible"/>
                                      </p:to>
                                    </p:set>
                                    <p:animEffect transition="in" filter="dissolve">
                                      <p:cBhvr>
                                        <p:cTn id="162" dur="500"/>
                                        <p:tgtEl>
                                          <p:spTgt spid="5">
                                            <p:txEl>
                                              <p:pRg st="4" end="4"/>
                                            </p:txEl>
                                          </p:spTgt>
                                        </p:tgtEl>
                                      </p:cBhvr>
                                    </p:animEffect>
                                  </p:childTnLst>
                                </p:cTn>
                              </p:par>
                              <p:par>
                                <p:cTn id="163" presetID="9" presetClass="entr" presetSubtype="0" fill="hold" nodeType="withEffect">
                                  <p:stCondLst>
                                    <p:cond delay="0"/>
                                  </p:stCondLst>
                                  <p:childTnLst>
                                    <p:set>
                                      <p:cBhvr>
                                        <p:cTn id="164" dur="1" fill="hold">
                                          <p:stCondLst>
                                            <p:cond delay="0"/>
                                          </p:stCondLst>
                                        </p:cTn>
                                        <p:tgtEl>
                                          <p:spTgt spid="5">
                                            <p:txEl>
                                              <p:pRg st="5" end="5"/>
                                            </p:txEl>
                                          </p:spTgt>
                                        </p:tgtEl>
                                        <p:attrNameLst>
                                          <p:attrName>style.visibility</p:attrName>
                                        </p:attrNameLst>
                                      </p:cBhvr>
                                      <p:to>
                                        <p:strVal val="visible"/>
                                      </p:to>
                                    </p:set>
                                    <p:animEffect transition="in" filter="dissolve">
                                      <p:cBhvr>
                                        <p:cTn id="165" dur="500"/>
                                        <p:tgtEl>
                                          <p:spTgt spid="5">
                                            <p:txEl>
                                              <p:pRg st="5" end="5"/>
                                            </p:txEl>
                                          </p:spTgt>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53"/>
                                        </p:tgtEl>
                                        <p:attrNameLst>
                                          <p:attrName>style.visibility</p:attrName>
                                        </p:attrNameLst>
                                      </p:cBhvr>
                                      <p:to>
                                        <p:strVal val="visible"/>
                                      </p:to>
                                    </p:set>
                                    <p:animEffect transition="in" filter="dissolve">
                                      <p:cBhvr>
                                        <p:cTn id="170" dur="500"/>
                                        <p:tgtEl>
                                          <p:spTgt spid="53"/>
                                        </p:tgtEl>
                                      </p:cBhvr>
                                    </p:animEffect>
                                  </p:childTnLst>
                                  <p:subTnLst>
                                    <p:set>
                                      <p:cBhvr override="childStyle">
                                        <p:cTn dur="1" fill="hold" display="0" masterRel="nextClick" afterEffect="1"/>
                                        <p:tgtEl>
                                          <p:spTgt spid="53"/>
                                        </p:tgtEl>
                                        <p:attrNameLst>
                                          <p:attrName>style.visibility</p:attrName>
                                        </p:attrNameLst>
                                      </p:cBhvr>
                                      <p:to>
                                        <p:strVal val="hidden"/>
                                      </p:to>
                                    </p:set>
                                  </p:sub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50"/>
                                        </p:tgtEl>
                                        <p:attrNameLst>
                                          <p:attrName>style.visibility</p:attrName>
                                        </p:attrNameLst>
                                      </p:cBhvr>
                                      <p:to>
                                        <p:strVal val="visible"/>
                                      </p:to>
                                    </p:set>
                                    <p:animEffect transition="in" filter="dissolve">
                                      <p:cBhvr>
                                        <p:cTn id="175" dur="500"/>
                                        <p:tgtEl>
                                          <p:spTgt spid="50"/>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49"/>
                                        </p:tgtEl>
                                        <p:attrNameLst>
                                          <p:attrName>style.visibility</p:attrName>
                                        </p:attrNameLst>
                                      </p:cBhvr>
                                      <p:to>
                                        <p:strVal val="visible"/>
                                      </p:to>
                                    </p:set>
                                    <p:animEffect transition="in" filter="dissolve">
                                      <p:cBhvr>
                                        <p:cTn id="180" dur="500"/>
                                        <p:tgtEl>
                                          <p:spTgt spid="49"/>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84"/>
                                        </p:tgtEl>
                                        <p:attrNameLst>
                                          <p:attrName>style.visibility</p:attrName>
                                        </p:attrNameLst>
                                      </p:cBhvr>
                                      <p:to>
                                        <p:strVal val="visible"/>
                                      </p:to>
                                    </p:set>
                                    <p:animEffect transition="in" filter="dissolve">
                                      <p:cBhvr>
                                        <p:cTn id="185" dur="500"/>
                                        <p:tgtEl>
                                          <p:spTgt spid="84"/>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85"/>
                                        </p:tgtEl>
                                        <p:attrNameLst>
                                          <p:attrName>style.visibility</p:attrName>
                                        </p:attrNameLst>
                                      </p:cBhvr>
                                      <p:to>
                                        <p:strVal val="visible"/>
                                      </p:to>
                                    </p:set>
                                    <p:animEffect transition="in" filter="dissolve">
                                      <p:cBhvr>
                                        <p:cTn id="188" dur="500"/>
                                        <p:tgtEl>
                                          <p:spTgt spid="85"/>
                                        </p:tgtEl>
                                      </p:cBhvr>
                                    </p:animEffect>
                                  </p:childTnLst>
                                </p:cTn>
                              </p:par>
                              <p:par>
                                <p:cTn id="189" presetID="9" presetClass="entr" presetSubtype="0" fill="hold" grpId="0" nodeType="withEffect">
                                  <p:stCondLst>
                                    <p:cond delay="0"/>
                                  </p:stCondLst>
                                  <p:childTnLst>
                                    <p:set>
                                      <p:cBhvr>
                                        <p:cTn id="190" dur="1" fill="hold">
                                          <p:stCondLst>
                                            <p:cond delay="0"/>
                                          </p:stCondLst>
                                        </p:cTn>
                                        <p:tgtEl>
                                          <p:spTgt spid="87"/>
                                        </p:tgtEl>
                                        <p:attrNameLst>
                                          <p:attrName>style.visibility</p:attrName>
                                        </p:attrNameLst>
                                      </p:cBhvr>
                                      <p:to>
                                        <p:strVal val="visible"/>
                                      </p:to>
                                    </p:set>
                                    <p:animEffect transition="in" filter="dissolve">
                                      <p:cBhvr>
                                        <p:cTn id="191" dur="500"/>
                                        <p:tgtEl>
                                          <p:spTgt spid="87"/>
                                        </p:tgtEl>
                                      </p:cBhvr>
                                    </p:animEffect>
                                  </p:childTnLst>
                                </p:cTn>
                              </p:par>
                              <p:par>
                                <p:cTn id="192" presetID="9" presetClass="entr" presetSubtype="0" fill="hold" grpId="0" nodeType="withEffect">
                                  <p:stCondLst>
                                    <p:cond delay="0"/>
                                  </p:stCondLst>
                                  <p:childTnLst>
                                    <p:set>
                                      <p:cBhvr>
                                        <p:cTn id="193" dur="1" fill="hold">
                                          <p:stCondLst>
                                            <p:cond delay="0"/>
                                          </p:stCondLst>
                                        </p:cTn>
                                        <p:tgtEl>
                                          <p:spTgt spid="88"/>
                                        </p:tgtEl>
                                        <p:attrNameLst>
                                          <p:attrName>style.visibility</p:attrName>
                                        </p:attrNameLst>
                                      </p:cBhvr>
                                      <p:to>
                                        <p:strVal val="visible"/>
                                      </p:to>
                                    </p:set>
                                    <p:animEffect transition="in" filter="dissolve">
                                      <p:cBhvr>
                                        <p:cTn id="194" dur="500"/>
                                        <p:tgtEl>
                                          <p:spTgt spid="88"/>
                                        </p:tgtEl>
                                      </p:cBhvr>
                                    </p:animEffect>
                                  </p:childTnLst>
                                </p:cTn>
                              </p:par>
                              <p:par>
                                <p:cTn id="195" presetID="9" presetClass="entr" presetSubtype="0" fill="hold" grpId="0" nodeType="withEffect" nodePh="1">
                                  <p:stCondLst>
                                    <p:cond delay="0"/>
                                  </p:stCondLst>
                                  <p:endCondLst>
                                    <p:cond evt="begin" delay="0">
                                      <p:tn val="195"/>
                                    </p:cond>
                                  </p:endCondLst>
                                  <p:childTnLst>
                                    <p:set>
                                      <p:cBhvr>
                                        <p:cTn id="196" dur="1" fill="hold">
                                          <p:stCondLst>
                                            <p:cond delay="0"/>
                                          </p:stCondLst>
                                        </p:cTn>
                                        <p:tgtEl>
                                          <p:spTgt spid="89"/>
                                        </p:tgtEl>
                                        <p:attrNameLst>
                                          <p:attrName>style.visibility</p:attrName>
                                        </p:attrNameLst>
                                      </p:cBhvr>
                                      <p:to>
                                        <p:strVal val="visible"/>
                                      </p:to>
                                    </p:set>
                                    <p:animEffect transition="in" filter="dissolve">
                                      <p:cBhvr>
                                        <p:cTn id="197" dur="500"/>
                                        <p:tgtEl>
                                          <p:spTgt spid="89"/>
                                        </p:tgtEl>
                                      </p:cBhvr>
                                    </p:animEffect>
                                  </p:childTnLst>
                                </p:cTn>
                              </p:par>
                            </p:childTnLst>
                          </p:cTn>
                        </p:par>
                      </p:childTnLst>
                    </p:cTn>
                  </p:par>
                  <p:par>
                    <p:cTn id="198" fill="hold">
                      <p:stCondLst>
                        <p:cond delay="indefinite"/>
                      </p:stCondLst>
                      <p:childTnLst>
                        <p:par>
                          <p:cTn id="199" fill="hold">
                            <p:stCondLst>
                              <p:cond delay="0"/>
                            </p:stCondLst>
                            <p:childTnLst>
                              <p:par>
                                <p:cTn id="200" presetID="9" presetClass="entr" presetSubtype="0" fill="hold" nodeType="clickEffect">
                                  <p:stCondLst>
                                    <p:cond delay="0"/>
                                  </p:stCondLst>
                                  <p:childTnLst>
                                    <p:set>
                                      <p:cBhvr>
                                        <p:cTn id="201" dur="1" fill="hold">
                                          <p:stCondLst>
                                            <p:cond delay="0"/>
                                          </p:stCondLst>
                                        </p:cTn>
                                        <p:tgtEl>
                                          <p:spTgt spid="118"/>
                                        </p:tgtEl>
                                        <p:attrNameLst>
                                          <p:attrName>style.visibility</p:attrName>
                                        </p:attrNameLst>
                                      </p:cBhvr>
                                      <p:to>
                                        <p:strVal val="visible"/>
                                      </p:to>
                                    </p:set>
                                    <p:animEffect transition="in" filter="dissolve">
                                      <p:cBhvr>
                                        <p:cTn id="202" dur="500"/>
                                        <p:tgtEl>
                                          <p:spTgt spid="118"/>
                                        </p:tgtEl>
                                      </p:cBhvr>
                                    </p:animEffect>
                                  </p:childTnLst>
                                </p:cTn>
                              </p:par>
                              <p:par>
                                <p:cTn id="203" presetID="9" presetClass="entr" presetSubtype="0" fill="hold" nodeType="withEffect">
                                  <p:stCondLst>
                                    <p:cond delay="0"/>
                                  </p:stCondLst>
                                  <p:childTnLst>
                                    <p:set>
                                      <p:cBhvr>
                                        <p:cTn id="204" dur="1" fill="hold">
                                          <p:stCondLst>
                                            <p:cond delay="0"/>
                                          </p:stCondLst>
                                        </p:cTn>
                                        <p:tgtEl>
                                          <p:spTgt spid="121"/>
                                        </p:tgtEl>
                                        <p:attrNameLst>
                                          <p:attrName>style.visibility</p:attrName>
                                        </p:attrNameLst>
                                      </p:cBhvr>
                                      <p:to>
                                        <p:strVal val="visible"/>
                                      </p:to>
                                    </p:set>
                                    <p:animEffect transition="in" filter="dissolve">
                                      <p:cBhvr>
                                        <p:cTn id="205" dur="500"/>
                                        <p:tgtEl>
                                          <p:spTgt spid="121"/>
                                        </p:tgtEl>
                                      </p:cBhvr>
                                    </p:animEffect>
                                  </p:childTnLst>
                                </p:cTn>
                              </p:par>
                            </p:childTnLst>
                          </p:cTn>
                        </p:par>
                      </p:childTnLst>
                    </p:cTn>
                  </p:par>
                  <p:par>
                    <p:cTn id="206" fill="hold">
                      <p:stCondLst>
                        <p:cond delay="indefinite"/>
                      </p:stCondLst>
                      <p:childTnLst>
                        <p:par>
                          <p:cTn id="207" fill="hold">
                            <p:stCondLst>
                              <p:cond delay="0"/>
                            </p:stCondLst>
                            <p:childTnLst>
                              <p:par>
                                <p:cTn id="208" presetID="9" presetClass="entr" presetSubtype="0" fill="hold" nodeType="clickEffect">
                                  <p:stCondLst>
                                    <p:cond delay="0"/>
                                  </p:stCondLst>
                                  <p:childTnLst>
                                    <p:set>
                                      <p:cBhvr>
                                        <p:cTn id="209" dur="1" fill="hold">
                                          <p:stCondLst>
                                            <p:cond delay="0"/>
                                          </p:stCondLst>
                                        </p:cTn>
                                        <p:tgtEl>
                                          <p:spTgt spid="5">
                                            <p:txEl>
                                              <p:pRg st="6" end="6"/>
                                            </p:txEl>
                                          </p:spTgt>
                                        </p:tgtEl>
                                        <p:attrNameLst>
                                          <p:attrName>style.visibility</p:attrName>
                                        </p:attrNameLst>
                                      </p:cBhvr>
                                      <p:to>
                                        <p:strVal val="visible"/>
                                      </p:to>
                                    </p:set>
                                    <p:animEffect transition="in" filter="dissolve">
                                      <p:cBhvr>
                                        <p:cTn id="210" dur="500"/>
                                        <p:tgtEl>
                                          <p:spTgt spid="5">
                                            <p:txEl>
                                              <p:pRg st="6" end="6"/>
                                            </p:txEl>
                                          </p:spTgt>
                                        </p:tgtEl>
                                      </p:cBhvr>
                                    </p:animEffect>
                                  </p:childTnLst>
                                </p:cTn>
                              </p:par>
                            </p:childTnLst>
                          </p:cTn>
                        </p:par>
                      </p:childTnLst>
                    </p:cTn>
                  </p:par>
                  <p:par>
                    <p:cTn id="211" fill="hold">
                      <p:stCondLst>
                        <p:cond delay="indefinite"/>
                      </p:stCondLst>
                      <p:childTnLst>
                        <p:par>
                          <p:cTn id="212" fill="hold">
                            <p:stCondLst>
                              <p:cond delay="0"/>
                            </p:stCondLst>
                            <p:childTnLst>
                              <p:par>
                                <p:cTn id="213" presetID="9" presetClass="entr" presetSubtype="0" fill="hold" grpId="0" nodeType="clickEffect">
                                  <p:stCondLst>
                                    <p:cond delay="0"/>
                                  </p:stCondLst>
                                  <p:childTnLst>
                                    <p:set>
                                      <p:cBhvr>
                                        <p:cTn id="214" dur="1" fill="hold">
                                          <p:stCondLst>
                                            <p:cond delay="0"/>
                                          </p:stCondLst>
                                        </p:cTn>
                                        <p:tgtEl>
                                          <p:spTgt spid="90"/>
                                        </p:tgtEl>
                                        <p:attrNameLst>
                                          <p:attrName>style.visibility</p:attrName>
                                        </p:attrNameLst>
                                      </p:cBhvr>
                                      <p:to>
                                        <p:strVal val="visible"/>
                                      </p:to>
                                    </p:set>
                                    <p:animEffect transition="in" filter="dissolve">
                                      <p:cBhvr>
                                        <p:cTn id="215" dur="500"/>
                                        <p:tgtEl>
                                          <p:spTgt spid="90"/>
                                        </p:tgtEl>
                                      </p:cBhvr>
                                    </p:animEffect>
                                  </p:childTnLst>
                                </p:cTn>
                              </p:par>
                              <p:par>
                                <p:cTn id="216" presetID="9" presetClass="entr" presetSubtype="0" fill="hold" grpId="0" nodeType="withEffect">
                                  <p:stCondLst>
                                    <p:cond delay="0"/>
                                  </p:stCondLst>
                                  <p:childTnLst>
                                    <p:set>
                                      <p:cBhvr>
                                        <p:cTn id="217" dur="1" fill="hold">
                                          <p:stCondLst>
                                            <p:cond delay="0"/>
                                          </p:stCondLst>
                                        </p:cTn>
                                        <p:tgtEl>
                                          <p:spTgt spid="91"/>
                                        </p:tgtEl>
                                        <p:attrNameLst>
                                          <p:attrName>style.visibility</p:attrName>
                                        </p:attrNameLst>
                                      </p:cBhvr>
                                      <p:to>
                                        <p:strVal val="visible"/>
                                      </p:to>
                                    </p:set>
                                    <p:animEffect transition="in" filter="dissolve">
                                      <p:cBhvr>
                                        <p:cTn id="218" dur="500"/>
                                        <p:tgtEl>
                                          <p:spTgt spid="91"/>
                                        </p:tgtEl>
                                      </p:cBhvr>
                                    </p:animEffect>
                                  </p:childTnLst>
                                </p:cTn>
                              </p:par>
                              <p:par>
                                <p:cTn id="219" presetID="9" presetClass="entr" presetSubtype="0" fill="hold" nodeType="withEffect">
                                  <p:stCondLst>
                                    <p:cond delay="0"/>
                                  </p:stCondLst>
                                  <p:childTnLst>
                                    <p:set>
                                      <p:cBhvr>
                                        <p:cTn id="220" dur="1" fill="hold">
                                          <p:stCondLst>
                                            <p:cond delay="0"/>
                                          </p:stCondLst>
                                        </p:cTn>
                                        <p:tgtEl>
                                          <p:spTgt spid="124"/>
                                        </p:tgtEl>
                                        <p:attrNameLst>
                                          <p:attrName>style.visibility</p:attrName>
                                        </p:attrNameLst>
                                      </p:cBhvr>
                                      <p:to>
                                        <p:strVal val="visible"/>
                                      </p:to>
                                    </p:set>
                                    <p:animEffect transition="in" filter="dissolve">
                                      <p:cBhvr>
                                        <p:cTn id="221" dur="500"/>
                                        <p:tgtEl>
                                          <p:spTgt spid="124"/>
                                        </p:tgtEl>
                                      </p:cBhvr>
                                    </p:animEffect>
                                  </p:childTnLst>
                                </p:cTn>
                              </p:par>
                              <p:par>
                                <p:cTn id="222" presetID="9" presetClass="entr" presetSubtype="0" fill="hold" grpId="0" nodeType="withEffect">
                                  <p:stCondLst>
                                    <p:cond delay="0"/>
                                  </p:stCondLst>
                                  <p:childTnLst>
                                    <p:set>
                                      <p:cBhvr>
                                        <p:cTn id="223" dur="1" fill="hold">
                                          <p:stCondLst>
                                            <p:cond delay="0"/>
                                          </p:stCondLst>
                                        </p:cTn>
                                        <p:tgtEl>
                                          <p:spTgt spid="61"/>
                                        </p:tgtEl>
                                        <p:attrNameLst>
                                          <p:attrName>style.visibility</p:attrName>
                                        </p:attrNameLst>
                                      </p:cBhvr>
                                      <p:to>
                                        <p:strVal val="visible"/>
                                      </p:to>
                                    </p:set>
                                    <p:animEffect transition="in" filter="dissolve">
                                      <p:cBhvr>
                                        <p:cTn id="224" dur="500"/>
                                        <p:tgtEl>
                                          <p:spTgt spid="61"/>
                                        </p:tgtEl>
                                      </p:cBhvr>
                                    </p:animEffect>
                                  </p:childTnLst>
                                </p:cTn>
                              </p:par>
                            </p:childTnLst>
                          </p:cTn>
                        </p:par>
                      </p:childTnLst>
                    </p:cTn>
                  </p:par>
                  <p:par>
                    <p:cTn id="225" fill="hold">
                      <p:stCondLst>
                        <p:cond delay="indefinite"/>
                      </p:stCondLst>
                      <p:childTnLst>
                        <p:par>
                          <p:cTn id="226" fill="hold">
                            <p:stCondLst>
                              <p:cond delay="0"/>
                            </p:stCondLst>
                            <p:childTnLst>
                              <p:par>
                                <p:cTn id="227" presetID="9" presetClass="entr" presetSubtype="0" fill="hold" grpId="0" nodeType="clickEffect">
                                  <p:stCondLst>
                                    <p:cond delay="0"/>
                                  </p:stCondLst>
                                  <p:childTnLst>
                                    <p:set>
                                      <p:cBhvr>
                                        <p:cTn id="228" dur="1" fill="hold">
                                          <p:stCondLst>
                                            <p:cond delay="0"/>
                                          </p:stCondLst>
                                        </p:cTn>
                                        <p:tgtEl>
                                          <p:spTgt spid="131"/>
                                        </p:tgtEl>
                                        <p:attrNameLst>
                                          <p:attrName>style.visibility</p:attrName>
                                        </p:attrNameLst>
                                      </p:cBhvr>
                                      <p:to>
                                        <p:strVal val="visible"/>
                                      </p:to>
                                    </p:set>
                                    <p:animEffect transition="in" filter="dissolve">
                                      <p:cBhvr>
                                        <p:cTn id="229" dur="500"/>
                                        <p:tgtEl>
                                          <p:spTgt spid="131"/>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nodeType="clickEffect">
                                  <p:stCondLst>
                                    <p:cond delay="0"/>
                                  </p:stCondLst>
                                  <p:childTnLst>
                                    <p:set>
                                      <p:cBhvr>
                                        <p:cTn id="233" dur="1" fill="hold">
                                          <p:stCondLst>
                                            <p:cond delay="0"/>
                                          </p:stCondLst>
                                        </p:cTn>
                                        <p:tgtEl>
                                          <p:spTgt spid="5">
                                            <p:txEl>
                                              <p:pRg st="7" end="7"/>
                                            </p:txEl>
                                          </p:spTgt>
                                        </p:tgtEl>
                                        <p:attrNameLst>
                                          <p:attrName>style.visibility</p:attrName>
                                        </p:attrNameLst>
                                      </p:cBhvr>
                                      <p:to>
                                        <p:strVal val="visible"/>
                                      </p:to>
                                    </p:set>
                                    <p:animEffect transition="in" filter="dissolve">
                                      <p:cBhvr>
                                        <p:cTn id="234" dur="500"/>
                                        <p:tgtEl>
                                          <p:spTgt spid="5">
                                            <p:txEl>
                                              <p:pRg st="7" end="7"/>
                                            </p:txEl>
                                          </p:spTgt>
                                        </p:tgtEl>
                                      </p:cBhvr>
                                    </p:animEffect>
                                  </p:childTnLst>
                                </p:cTn>
                              </p:par>
                            </p:childTnLst>
                          </p:cTn>
                        </p:par>
                      </p:childTnLst>
                    </p:cTn>
                  </p:par>
                  <p:par>
                    <p:cTn id="235" fill="hold">
                      <p:stCondLst>
                        <p:cond delay="indefinite"/>
                      </p:stCondLst>
                      <p:childTnLst>
                        <p:par>
                          <p:cTn id="236" fill="hold">
                            <p:stCondLst>
                              <p:cond delay="0"/>
                            </p:stCondLst>
                            <p:childTnLst>
                              <p:par>
                                <p:cTn id="237" presetID="9" presetClass="entr" presetSubtype="0" fill="hold" grpId="0" nodeType="clickEffect">
                                  <p:stCondLst>
                                    <p:cond delay="0"/>
                                  </p:stCondLst>
                                  <p:childTnLst>
                                    <p:set>
                                      <p:cBhvr>
                                        <p:cTn id="238" dur="1" fill="hold">
                                          <p:stCondLst>
                                            <p:cond delay="0"/>
                                          </p:stCondLst>
                                        </p:cTn>
                                        <p:tgtEl>
                                          <p:spTgt spid="58"/>
                                        </p:tgtEl>
                                        <p:attrNameLst>
                                          <p:attrName>style.visibility</p:attrName>
                                        </p:attrNameLst>
                                      </p:cBhvr>
                                      <p:to>
                                        <p:strVal val="visible"/>
                                      </p:to>
                                    </p:set>
                                    <p:animEffect transition="in" filter="dissolve">
                                      <p:cBhvr>
                                        <p:cTn id="239" dur="500"/>
                                        <p:tgtEl>
                                          <p:spTgt spid="58"/>
                                        </p:tgtEl>
                                      </p:cBhvr>
                                    </p:animEffect>
                                  </p:childTnLst>
                                  <p:subTnLst>
                                    <p:set>
                                      <p:cBhvr override="childStyle">
                                        <p:cTn dur="1" fill="hold" display="0" masterRel="nextClick" afterEffect="1"/>
                                        <p:tgtEl>
                                          <p:spTgt spid="58"/>
                                        </p:tgtEl>
                                        <p:attrNameLst>
                                          <p:attrName>style.visibility</p:attrName>
                                        </p:attrNameLst>
                                      </p:cBhvr>
                                      <p:to>
                                        <p:strVal val="hidden"/>
                                      </p:to>
                                    </p:set>
                                  </p:subTnLst>
                                </p:cTn>
                              </p:par>
                            </p:childTnLst>
                          </p:cTn>
                        </p:par>
                      </p:childTnLst>
                    </p:cTn>
                  </p:par>
                  <p:par>
                    <p:cTn id="240" fill="hold">
                      <p:stCondLst>
                        <p:cond delay="indefinite"/>
                      </p:stCondLst>
                      <p:childTnLst>
                        <p:par>
                          <p:cTn id="241" fill="hold">
                            <p:stCondLst>
                              <p:cond delay="0"/>
                            </p:stCondLst>
                            <p:childTnLst>
                              <p:par>
                                <p:cTn id="242" presetID="9" presetClass="entr" presetSubtype="0" fill="hold" grpId="0" nodeType="clickEffect">
                                  <p:stCondLst>
                                    <p:cond delay="0"/>
                                  </p:stCondLst>
                                  <p:childTnLst>
                                    <p:set>
                                      <p:cBhvr>
                                        <p:cTn id="243" dur="1" fill="hold">
                                          <p:stCondLst>
                                            <p:cond delay="0"/>
                                          </p:stCondLst>
                                        </p:cTn>
                                        <p:tgtEl>
                                          <p:spTgt spid="55"/>
                                        </p:tgtEl>
                                        <p:attrNameLst>
                                          <p:attrName>style.visibility</p:attrName>
                                        </p:attrNameLst>
                                      </p:cBhvr>
                                      <p:to>
                                        <p:strVal val="visible"/>
                                      </p:to>
                                    </p:set>
                                    <p:animEffect transition="in" filter="dissolve">
                                      <p:cBhvr>
                                        <p:cTn id="244" dur="500"/>
                                        <p:tgtEl>
                                          <p:spTgt spid="55"/>
                                        </p:tgtEl>
                                      </p:cBhvr>
                                    </p:animEffect>
                                  </p:childTnLst>
                                </p:cTn>
                              </p:par>
                            </p:childTnLst>
                          </p:cTn>
                        </p:par>
                      </p:childTnLst>
                    </p:cTn>
                  </p:par>
                  <p:par>
                    <p:cTn id="245" fill="hold">
                      <p:stCondLst>
                        <p:cond delay="indefinite"/>
                      </p:stCondLst>
                      <p:childTnLst>
                        <p:par>
                          <p:cTn id="246" fill="hold">
                            <p:stCondLst>
                              <p:cond delay="0"/>
                            </p:stCondLst>
                            <p:childTnLst>
                              <p:par>
                                <p:cTn id="247" presetID="9" presetClass="entr" presetSubtype="0" fill="hold" nodeType="clickEffect">
                                  <p:stCondLst>
                                    <p:cond delay="0"/>
                                  </p:stCondLst>
                                  <p:childTnLst>
                                    <p:set>
                                      <p:cBhvr>
                                        <p:cTn id="248" dur="1" fill="hold">
                                          <p:stCondLst>
                                            <p:cond delay="0"/>
                                          </p:stCondLst>
                                        </p:cTn>
                                        <p:tgtEl>
                                          <p:spTgt spid="5">
                                            <p:txEl>
                                              <p:pRg st="8" end="8"/>
                                            </p:txEl>
                                          </p:spTgt>
                                        </p:tgtEl>
                                        <p:attrNameLst>
                                          <p:attrName>style.visibility</p:attrName>
                                        </p:attrNameLst>
                                      </p:cBhvr>
                                      <p:to>
                                        <p:strVal val="visible"/>
                                      </p:to>
                                    </p:set>
                                    <p:animEffect transition="in" filter="dissolve">
                                      <p:cBhvr>
                                        <p:cTn id="249" dur="500"/>
                                        <p:tgtEl>
                                          <p:spTgt spid="5">
                                            <p:txEl>
                                              <p:pRg st="8" end="8"/>
                                            </p:txEl>
                                          </p:spTgt>
                                        </p:tgtEl>
                                      </p:cBhvr>
                                    </p:animEffect>
                                  </p:childTnLst>
                                </p:cTn>
                              </p:par>
                            </p:childTnLst>
                          </p:cTn>
                        </p:par>
                      </p:childTnLst>
                    </p:cTn>
                  </p:par>
                  <p:par>
                    <p:cTn id="250" fill="hold">
                      <p:stCondLst>
                        <p:cond delay="indefinite"/>
                      </p:stCondLst>
                      <p:childTnLst>
                        <p:par>
                          <p:cTn id="251" fill="hold">
                            <p:stCondLst>
                              <p:cond delay="0"/>
                            </p:stCondLst>
                            <p:childTnLst>
                              <p:par>
                                <p:cTn id="252" presetID="9" presetClass="entr" presetSubtype="0" fill="hold" grpId="0" nodeType="clickEffect">
                                  <p:stCondLst>
                                    <p:cond delay="0"/>
                                  </p:stCondLst>
                                  <p:childTnLst>
                                    <p:set>
                                      <p:cBhvr>
                                        <p:cTn id="253" dur="1" fill="hold">
                                          <p:stCondLst>
                                            <p:cond delay="0"/>
                                          </p:stCondLst>
                                        </p:cTn>
                                        <p:tgtEl>
                                          <p:spTgt spid="59"/>
                                        </p:tgtEl>
                                        <p:attrNameLst>
                                          <p:attrName>style.visibility</p:attrName>
                                        </p:attrNameLst>
                                      </p:cBhvr>
                                      <p:to>
                                        <p:strVal val="visible"/>
                                      </p:to>
                                    </p:set>
                                    <p:animEffect transition="in" filter="dissolve">
                                      <p:cBhvr>
                                        <p:cTn id="254" dur="500"/>
                                        <p:tgtEl>
                                          <p:spTgt spid="59"/>
                                        </p:tgtEl>
                                      </p:cBhvr>
                                    </p:animEffect>
                                  </p:childTnLst>
                                  <p:subTnLst>
                                    <p:set>
                                      <p:cBhvr override="childStyle">
                                        <p:cTn dur="1" fill="hold" display="0" masterRel="nextClick" afterEffect="1"/>
                                        <p:tgtEl>
                                          <p:spTgt spid="59"/>
                                        </p:tgtEl>
                                        <p:attrNameLst>
                                          <p:attrName>style.visibility</p:attrName>
                                        </p:attrNameLst>
                                      </p:cBhvr>
                                      <p:to>
                                        <p:strVal val="hidden"/>
                                      </p:to>
                                    </p:set>
                                  </p:subTnLst>
                                </p:cTn>
                              </p:par>
                            </p:childTnLst>
                          </p:cTn>
                        </p:par>
                      </p:childTnLst>
                    </p:cTn>
                  </p:par>
                  <p:par>
                    <p:cTn id="255" fill="hold">
                      <p:stCondLst>
                        <p:cond delay="indefinite"/>
                      </p:stCondLst>
                      <p:childTnLst>
                        <p:par>
                          <p:cTn id="256" fill="hold">
                            <p:stCondLst>
                              <p:cond delay="0"/>
                            </p:stCondLst>
                            <p:childTnLst>
                              <p:par>
                                <p:cTn id="257" presetID="9" presetClass="entr" presetSubtype="0" fill="hold" grpId="0" nodeType="clickEffect">
                                  <p:stCondLst>
                                    <p:cond delay="0"/>
                                  </p:stCondLst>
                                  <p:childTnLst>
                                    <p:set>
                                      <p:cBhvr>
                                        <p:cTn id="258" dur="1" fill="hold">
                                          <p:stCondLst>
                                            <p:cond delay="0"/>
                                          </p:stCondLst>
                                        </p:cTn>
                                        <p:tgtEl>
                                          <p:spTgt spid="56"/>
                                        </p:tgtEl>
                                        <p:attrNameLst>
                                          <p:attrName>style.visibility</p:attrName>
                                        </p:attrNameLst>
                                      </p:cBhvr>
                                      <p:to>
                                        <p:strVal val="visible"/>
                                      </p:to>
                                    </p:set>
                                    <p:animEffect transition="in" filter="dissolve">
                                      <p:cBhvr>
                                        <p:cTn id="259" dur="500"/>
                                        <p:tgtEl>
                                          <p:spTgt spid="56"/>
                                        </p:tgtEl>
                                      </p:cBhvr>
                                    </p:animEffect>
                                  </p:childTnLst>
                                </p:cTn>
                              </p:par>
                            </p:childTnLst>
                          </p:cTn>
                        </p:par>
                      </p:childTnLst>
                    </p:cTn>
                  </p:par>
                  <p:par>
                    <p:cTn id="260" fill="hold">
                      <p:stCondLst>
                        <p:cond delay="indefinite"/>
                      </p:stCondLst>
                      <p:childTnLst>
                        <p:par>
                          <p:cTn id="261" fill="hold">
                            <p:stCondLst>
                              <p:cond delay="0"/>
                            </p:stCondLst>
                            <p:childTnLst>
                              <p:par>
                                <p:cTn id="262" presetID="9" presetClass="entr" presetSubtype="0" fill="hold" grpId="0" nodeType="clickEffect">
                                  <p:stCondLst>
                                    <p:cond delay="0"/>
                                  </p:stCondLst>
                                  <p:childTnLst>
                                    <p:set>
                                      <p:cBhvr>
                                        <p:cTn id="263" dur="1" fill="hold">
                                          <p:stCondLst>
                                            <p:cond delay="0"/>
                                          </p:stCondLst>
                                        </p:cTn>
                                        <p:tgtEl>
                                          <p:spTgt spid="62"/>
                                        </p:tgtEl>
                                        <p:attrNameLst>
                                          <p:attrName>style.visibility</p:attrName>
                                        </p:attrNameLst>
                                      </p:cBhvr>
                                      <p:to>
                                        <p:strVal val="visible"/>
                                      </p:to>
                                    </p:set>
                                    <p:animEffect transition="in" filter="dissolve">
                                      <p:cBhvr>
                                        <p:cTn id="264" dur="500"/>
                                        <p:tgtEl>
                                          <p:spTgt spid="62"/>
                                        </p:tgtEl>
                                      </p:cBhvr>
                                    </p:animEffect>
                                  </p:childTnLst>
                                </p:cTn>
                              </p:par>
                              <p:par>
                                <p:cTn id="265" presetID="9" presetClass="entr" presetSubtype="0" fill="hold" nodeType="withEffect">
                                  <p:stCondLst>
                                    <p:cond delay="0"/>
                                  </p:stCondLst>
                                  <p:childTnLst>
                                    <p:set>
                                      <p:cBhvr>
                                        <p:cTn id="266" dur="1" fill="hold">
                                          <p:stCondLst>
                                            <p:cond delay="0"/>
                                          </p:stCondLst>
                                        </p:cTn>
                                        <p:tgtEl>
                                          <p:spTgt spid="133"/>
                                        </p:tgtEl>
                                        <p:attrNameLst>
                                          <p:attrName>style.visibility</p:attrName>
                                        </p:attrNameLst>
                                      </p:cBhvr>
                                      <p:to>
                                        <p:strVal val="visible"/>
                                      </p:to>
                                    </p:set>
                                    <p:animEffect transition="in" filter="dissolve">
                                      <p:cBhvr>
                                        <p:cTn id="267" dur="500"/>
                                        <p:tgtEl>
                                          <p:spTgt spid="133"/>
                                        </p:tgtEl>
                                      </p:cBhvr>
                                    </p:animEffect>
                                  </p:childTnLst>
                                </p:cTn>
                              </p:par>
                              <p:par>
                                <p:cTn id="268" presetID="9" presetClass="entr" presetSubtype="0" fill="hold" nodeType="withEffect">
                                  <p:stCondLst>
                                    <p:cond delay="0"/>
                                  </p:stCondLst>
                                  <p:childTnLst>
                                    <p:set>
                                      <p:cBhvr>
                                        <p:cTn id="269" dur="1" fill="hold">
                                          <p:stCondLst>
                                            <p:cond delay="0"/>
                                          </p:stCondLst>
                                        </p:cTn>
                                        <p:tgtEl>
                                          <p:spTgt spid="128"/>
                                        </p:tgtEl>
                                        <p:attrNameLst>
                                          <p:attrName>style.visibility</p:attrName>
                                        </p:attrNameLst>
                                      </p:cBhvr>
                                      <p:to>
                                        <p:strVal val="visible"/>
                                      </p:to>
                                    </p:set>
                                    <p:animEffect transition="in" filter="dissolve">
                                      <p:cBhvr>
                                        <p:cTn id="270"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0" grpId="0"/>
      <p:bldP spid="25" grpId="0" animBg="1"/>
      <p:bldP spid="27" grpId="0" animBg="1"/>
      <p:bldP spid="42" grpId="0" animBg="1"/>
      <p:bldP spid="43" grpId="0"/>
      <p:bldP spid="44" grpId="0" animBg="1"/>
      <p:bldP spid="45" grpId="0"/>
      <p:bldP spid="46" grpId="0"/>
      <p:bldP spid="47" grpId="0" animBg="1"/>
      <p:bldP spid="49" grpId="0" animBg="1"/>
      <p:bldP spid="50" grpId="0" animBg="1"/>
      <p:bldP spid="51" grpId="0" animBg="1"/>
      <p:bldP spid="52" grpId="0" animBg="1"/>
      <p:bldP spid="53" grpId="0" animBg="1"/>
      <p:bldP spid="54" grpId="0" animBg="1"/>
      <p:bldP spid="55" grpId="0"/>
      <p:bldP spid="56" grpId="0"/>
      <p:bldP spid="58" grpId="0" animBg="1"/>
      <p:bldP spid="59" grpId="0" animBg="1"/>
      <p:bldP spid="61" grpId="0" animBg="1"/>
      <p:bldP spid="62" grpId="0" animBg="1"/>
      <p:bldP spid="75" grpId="0"/>
      <p:bldP spid="76" grpId="0" animBg="1"/>
      <p:bldP spid="78" grpId="0"/>
      <p:bldP spid="79" grpId="0" animBg="1"/>
      <p:bldP spid="81" grpId="0"/>
      <p:bldP spid="82" grpId="0" animBg="1"/>
      <p:bldP spid="84" grpId="0"/>
      <p:bldP spid="85" grpId="0" animBg="1"/>
      <p:bldP spid="87" grpId="0"/>
      <p:bldP spid="88" grpId="0" animBg="1"/>
      <p:bldP spid="89" grpId="0"/>
      <p:bldP spid="90" grpId="0"/>
      <p:bldP spid="91" grpId="0" animBg="1"/>
      <p:bldP spid="93" grpId="0"/>
      <p:bldP spid="94" grpId="0" animBg="1"/>
      <p:bldP spid="112" grpId="0" animBg="1"/>
      <p:bldP spid="127" grpId="0"/>
      <p:bldP spid="129" grpId="0"/>
      <p:bldP spid="13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Class’s Built-in Methods</a:t>
            </a:r>
          </a:p>
        </p:txBody>
      </p:sp>
      <p:sp>
        <p:nvSpPr>
          <p:cNvPr id="3" name="Content Placeholder 2"/>
          <p:cNvSpPr>
            <a:spLocks noGrp="1"/>
          </p:cNvSpPr>
          <p:nvPr>
            <p:ph idx="1"/>
          </p:nvPr>
        </p:nvSpPr>
        <p:spPr>
          <a:xfrm>
            <a:off x="457200" y="1487113"/>
            <a:ext cx="8229600" cy="4525963"/>
          </a:xfrm>
        </p:spPr>
        <p:txBody>
          <a:bodyPr>
            <a:normAutofit/>
          </a:bodyPr>
          <a:lstStyle/>
          <a:p>
            <a:pPr>
              <a:lnSpc>
                <a:spcPct val="120000"/>
              </a:lnSpc>
            </a:pPr>
            <a:r>
              <a:rPr lang="en-US" sz="2000" dirty="0"/>
              <a:t>Strings can do lots of things:</a:t>
            </a:r>
          </a:p>
          <a:p>
            <a:pPr lvl="1">
              <a:lnSpc>
                <a:spcPct val="120000"/>
              </a:lnSpc>
            </a:pPr>
            <a:r>
              <a:rPr lang="en-US" sz="1800" dirty="0">
                <a:solidFill>
                  <a:srgbClr val="4F81BD"/>
                </a:solidFill>
              </a:rPr>
              <a:t>https://docs.oracle.com/javase/10/docs/api/java/lang/String.html</a:t>
            </a:r>
          </a:p>
          <a:p>
            <a:pPr>
              <a:lnSpc>
                <a:spcPct val="120000"/>
              </a:lnSpc>
            </a:pPr>
            <a:r>
              <a:rPr lang="en-US" sz="2000" dirty="0"/>
              <a:t>Let’s look at some methods in the context of our problems:</a:t>
            </a:r>
          </a:p>
          <a:p>
            <a:pPr lvl="1">
              <a:lnSpc>
                <a:spcPct val="120000"/>
              </a:lnSpc>
            </a:pPr>
            <a:r>
              <a:rPr lang="en-US" sz="1800" dirty="0">
                <a:solidFill>
                  <a:schemeClr val="accent1"/>
                </a:solidFill>
                <a:latin typeface="Courier"/>
                <a:cs typeface="Courier"/>
              </a:rPr>
              <a:t>length, charAt, toCharArray, indexOf, split</a:t>
            </a:r>
          </a:p>
          <a:p>
            <a:pPr>
              <a:lnSpc>
                <a:spcPct val="120000"/>
              </a:lnSpc>
            </a:pPr>
            <a:r>
              <a:rPr lang="en-US" sz="2000" dirty="0"/>
              <a:t>For example, we need to look at words, character by character, to calculate the number of syllables.</a:t>
            </a:r>
          </a:p>
        </p:txBody>
      </p:sp>
      <p:sp>
        <p:nvSpPr>
          <p:cNvPr id="5" name="Rectangle 4"/>
          <p:cNvSpPr/>
          <p:nvPr/>
        </p:nvSpPr>
        <p:spPr>
          <a:xfrm>
            <a:off x="457200" y="4012787"/>
            <a:ext cx="6362202" cy="2411942"/>
          </a:xfrm>
          <a:prstGeom prst="rect">
            <a:avLst/>
          </a:prstGeom>
          <a:solidFill>
            <a:schemeClr val="bg1">
              <a:lumMod val="95000"/>
            </a:schemeClr>
          </a:solidFill>
        </p:spPr>
        <p:txBody>
          <a:bodyPr wrap="square">
            <a:spAutoFit/>
          </a:bodyPr>
          <a:lstStyle/>
          <a:p>
            <a:pPr>
              <a:lnSpc>
                <a:spcPct val="120000"/>
              </a:lnSpc>
            </a:pPr>
            <a:r>
              <a:rPr lang="en-US" sz="1400" b="1" dirty="0">
                <a:solidFill>
                  <a:srgbClr val="7F0055"/>
                </a:solidFill>
                <a:latin typeface="Menlo Bold"/>
                <a:cs typeface="Menlo Bold"/>
              </a:rPr>
              <a:t>public</a:t>
            </a:r>
            <a:r>
              <a:rPr lang="en-US" sz="1400" b="1" dirty="0">
                <a:solidFill>
                  <a:srgbClr val="000000"/>
                </a:solidFill>
                <a:latin typeface="Menlo Bold"/>
                <a:cs typeface="Menlo Bold"/>
              </a:rPr>
              <a:t> </a:t>
            </a:r>
            <a:r>
              <a:rPr lang="en-US" sz="1400" b="1" dirty="0">
                <a:solidFill>
                  <a:srgbClr val="7F0055"/>
                </a:solidFill>
                <a:latin typeface="Menlo Bold"/>
                <a:cs typeface="Menlo Bold"/>
              </a:rPr>
              <a:t>static</a:t>
            </a:r>
            <a:r>
              <a:rPr lang="en-US" sz="1400" b="1" dirty="0">
                <a:solidFill>
                  <a:srgbClr val="000000"/>
                </a:solidFill>
                <a:latin typeface="Menlo Bold"/>
                <a:cs typeface="Menlo Bold"/>
              </a:rPr>
              <a:t> </a:t>
            </a:r>
            <a:r>
              <a:rPr lang="en-US" sz="1400" b="1" dirty="0">
                <a:solidFill>
                  <a:srgbClr val="7F0055"/>
                </a:solidFill>
                <a:latin typeface="Menlo Bold"/>
                <a:cs typeface="Menlo Bold"/>
              </a:rPr>
              <a:t>boolean</a:t>
            </a:r>
            <a:r>
              <a:rPr lang="en-US" sz="1400" b="1" dirty="0">
                <a:solidFill>
                  <a:srgbClr val="000000"/>
                </a:solidFill>
                <a:latin typeface="Menlo Bold"/>
                <a:cs typeface="Menlo Bold"/>
              </a:rPr>
              <a:t> </a:t>
            </a:r>
            <a:r>
              <a:rPr lang="en-US" sz="1400" dirty="0">
                <a:solidFill>
                  <a:srgbClr val="000000"/>
                </a:solidFill>
                <a:latin typeface="Menlo Bold"/>
                <a:cs typeface="Menlo Bold"/>
              </a:rPr>
              <a:t>hasLetter(String </a:t>
            </a:r>
            <a:r>
              <a:rPr lang="en-US" sz="1400" dirty="0">
                <a:solidFill>
                  <a:srgbClr val="6A3E3E"/>
                </a:solidFill>
                <a:latin typeface="Menlo Bold"/>
                <a:cs typeface="Menlo Bold"/>
              </a:rPr>
              <a:t>word</a:t>
            </a:r>
            <a:r>
              <a:rPr lang="en-US" sz="1400" dirty="0">
                <a:solidFill>
                  <a:srgbClr val="000000"/>
                </a:solidFill>
                <a:latin typeface="Menlo Bold"/>
                <a:cs typeface="Menlo Bold"/>
              </a:rPr>
              <a:t>, </a:t>
            </a:r>
            <a:r>
              <a:rPr lang="en-US" sz="1400" b="1" dirty="0">
                <a:solidFill>
                  <a:srgbClr val="7F0055"/>
                </a:solidFill>
                <a:latin typeface="Menlo Bold"/>
                <a:cs typeface="Menlo Bold"/>
              </a:rPr>
              <a:t>char</a:t>
            </a:r>
            <a:r>
              <a:rPr lang="en-US" sz="1400" dirty="0">
                <a:solidFill>
                  <a:srgbClr val="000000"/>
                </a:solidFill>
                <a:latin typeface="Menlo Bold"/>
                <a:cs typeface="Menlo Bold"/>
              </a:rPr>
              <a:t> </a:t>
            </a:r>
            <a:r>
              <a:rPr lang="en-US" sz="1400" dirty="0">
                <a:solidFill>
                  <a:srgbClr val="6A3E3E"/>
                </a:solidFill>
                <a:latin typeface="Menlo Bold"/>
                <a:cs typeface="Menlo Bold"/>
              </a:rPr>
              <a:t>letter</a:t>
            </a:r>
            <a:r>
              <a:rPr lang="en-US" sz="1400" dirty="0">
                <a:solidFill>
                  <a:srgbClr val="000000"/>
                </a:solidFill>
                <a:latin typeface="Menlo Bold"/>
                <a:cs typeface="Menlo Bold"/>
              </a:rPr>
              <a:t>)</a:t>
            </a:r>
          </a:p>
          <a:p>
            <a:pPr>
              <a:lnSpc>
                <a:spcPct val="120000"/>
              </a:lnSpc>
            </a:pPr>
            <a:r>
              <a:rPr lang="en-US" sz="1400" dirty="0">
                <a:solidFill>
                  <a:srgbClr val="000000"/>
                </a:solidFill>
                <a:latin typeface="Menlo Bold"/>
                <a:cs typeface="Menlo Bold"/>
              </a:rPr>
              <a:t>{</a:t>
            </a:r>
          </a:p>
          <a:p>
            <a:pPr>
              <a:lnSpc>
                <a:spcPct val="120000"/>
              </a:lnSpc>
            </a:pPr>
            <a:r>
              <a:rPr lang="en-US" sz="1400" b="1" dirty="0">
                <a:solidFill>
                  <a:srgbClr val="000000"/>
                </a:solidFill>
                <a:latin typeface="Menlo Bold"/>
                <a:cs typeface="Menlo Bold"/>
              </a:rPr>
              <a:t>	</a:t>
            </a:r>
            <a:r>
              <a:rPr lang="en-US" sz="1400" b="1" dirty="0">
                <a:solidFill>
                  <a:srgbClr val="7F0055"/>
                </a:solidFill>
                <a:latin typeface="Menlo Bold"/>
                <a:cs typeface="Menlo Bold"/>
              </a:rPr>
              <a:t>for</a:t>
            </a:r>
            <a:r>
              <a:rPr lang="en-US" sz="1400" dirty="0">
                <a:solidFill>
                  <a:srgbClr val="000000"/>
                </a:solidFill>
                <a:latin typeface="Menlo Bold"/>
                <a:cs typeface="Menlo Bold"/>
              </a:rPr>
              <a:t> (</a:t>
            </a:r>
            <a:r>
              <a:rPr lang="en-US" sz="1400" b="1" dirty="0">
                <a:solidFill>
                  <a:srgbClr val="7F0055"/>
                </a:solidFill>
                <a:latin typeface="Menlo Bold"/>
                <a:cs typeface="Menlo Bold"/>
              </a:rPr>
              <a:t>int</a:t>
            </a:r>
            <a:r>
              <a:rPr lang="en-US" sz="1400" dirty="0">
                <a:solidFill>
                  <a:srgbClr val="000000"/>
                </a:solidFill>
                <a:latin typeface="Menlo Bold"/>
                <a:cs typeface="Menlo Bold"/>
              </a:rPr>
              <a:t> </a:t>
            </a:r>
            <a:r>
              <a:rPr lang="en-US" sz="1400" dirty="0">
                <a:solidFill>
                  <a:srgbClr val="6A3E3E"/>
                </a:solidFill>
                <a:latin typeface="Menlo Bold"/>
                <a:cs typeface="Menlo Bold"/>
              </a:rPr>
              <a:t>i</a:t>
            </a:r>
            <a:r>
              <a:rPr lang="en-US" sz="1400" dirty="0">
                <a:solidFill>
                  <a:srgbClr val="000000"/>
                </a:solidFill>
                <a:latin typeface="Menlo Bold"/>
                <a:cs typeface="Menlo Bold"/>
              </a:rPr>
              <a:t> = 0; </a:t>
            </a:r>
            <a:r>
              <a:rPr lang="en-US" sz="1400" dirty="0">
                <a:solidFill>
                  <a:srgbClr val="6A3E3E"/>
                </a:solidFill>
                <a:latin typeface="Menlo Bold"/>
                <a:cs typeface="Menlo Bold"/>
              </a:rPr>
              <a:t>i</a:t>
            </a:r>
            <a:r>
              <a:rPr lang="en-US" sz="1400" dirty="0">
                <a:solidFill>
                  <a:srgbClr val="000000"/>
                </a:solidFill>
                <a:latin typeface="Menlo Bold"/>
                <a:cs typeface="Menlo Bold"/>
              </a:rPr>
              <a:t> &lt; </a:t>
            </a:r>
            <a:r>
              <a:rPr lang="en-US" sz="1400" dirty="0">
                <a:solidFill>
                  <a:srgbClr val="6A3E3E"/>
                </a:solidFill>
                <a:latin typeface="Menlo Bold"/>
                <a:cs typeface="Menlo Bold"/>
              </a:rPr>
              <a:t>word</a:t>
            </a:r>
            <a:r>
              <a:rPr lang="en-US" sz="1400" dirty="0">
                <a:solidFill>
                  <a:srgbClr val="000000"/>
                </a:solidFill>
                <a:latin typeface="Menlo Bold"/>
                <a:cs typeface="Menlo Bold"/>
              </a:rPr>
              <a:t>.length(); </a:t>
            </a:r>
            <a:r>
              <a:rPr lang="en-US" sz="1400" dirty="0">
                <a:solidFill>
                  <a:srgbClr val="6A3E3E"/>
                </a:solidFill>
                <a:latin typeface="Menlo Bold"/>
                <a:cs typeface="Menlo Bold"/>
              </a:rPr>
              <a:t>i</a:t>
            </a:r>
            <a:r>
              <a:rPr lang="en-US" sz="1400" dirty="0">
                <a:solidFill>
                  <a:srgbClr val="000000"/>
                </a:solidFill>
                <a:latin typeface="Menlo Bold"/>
                <a:cs typeface="Menlo Bold"/>
              </a:rPr>
              <a:t>++) {</a:t>
            </a:r>
          </a:p>
          <a:p>
            <a:pPr>
              <a:lnSpc>
                <a:spcPct val="120000"/>
              </a:lnSpc>
            </a:pPr>
            <a:r>
              <a:rPr lang="en-US" sz="1400" b="1" dirty="0">
                <a:solidFill>
                  <a:srgbClr val="000000"/>
                </a:solidFill>
                <a:latin typeface="Menlo Bold"/>
                <a:cs typeface="Menlo Bold"/>
              </a:rPr>
              <a:t>		</a:t>
            </a:r>
            <a:r>
              <a:rPr lang="mr-IN" sz="1400" b="1" dirty="0">
                <a:solidFill>
                  <a:srgbClr val="7F0055"/>
                </a:solidFill>
                <a:latin typeface="Menlo Bold"/>
                <a:cs typeface="Menlo Bold"/>
              </a:rPr>
              <a:t>if</a:t>
            </a:r>
            <a:r>
              <a:rPr lang="mr-IN" sz="1400" dirty="0">
                <a:solidFill>
                  <a:srgbClr val="000000"/>
                </a:solidFill>
                <a:latin typeface="Menlo Bold"/>
                <a:cs typeface="Menlo Bold"/>
              </a:rPr>
              <a:t> (</a:t>
            </a:r>
            <a:r>
              <a:rPr lang="mr-IN" sz="1400" dirty="0">
                <a:solidFill>
                  <a:srgbClr val="6A3E3E"/>
                </a:solidFill>
                <a:latin typeface="Menlo Bold"/>
                <a:cs typeface="Menlo Bold"/>
              </a:rPr>
              <a:t>word</a:t>
            </a:r>
            <a:r>
              <a:rPr lang="mr-IN" sz="1400" dirty="0">
                <a:solidFill>
                  <a:srgbClr val="000000"/>
                </a:solidFill>
                <a:latin typeface="Menlo Bold"/>
                <a:cs typeface="Menlo Bold"/>
              </a:rPr>
              <a:t>.charAt(</a:t>
            </a:r>
            <a:r>
              <a:rPr lang="mr-IN" sz="1400" dirty="0">
                <a:solidFill>
                  <a:srgbClr val="6A3E3E"/>
                </a:solidFill>
                <a:latin typeface="Menlo Bold"/>
                <a:cs typeface="Menlo Bold"/>
              </a:rPr>
              <a:t>i</a:t>
            </a:r>
            <a:r>
              <a:rPr lang="mr-IN" sz="1400" dirty="0">
                <a:solidFill>
                  <a:srgbClr val="000000"/>
                </a:solidFill>
                <a:latin typeface="Menlo Bold"/>
                <a:cs typeface="Menlo Bold"/>
              </a:rPr>
              <a:t>) == </a:t>
            </a:r>
            <a:r>
              <a:rPr lang="mr-IN" sz="1400" dirty="0">
                <a:solidFill>
                  <a:srgbClr val="6A3E3E"/>
                </a:solidFill>
                <a:latin typeface="Menlo Bold"/>
                <a:cs typeface="Menlo Bold"/>
              </a:rPr>
              <a:t>letter</a:t>
            </a:r>
            <a:r>
              <a:rPr lang="mr-IN" sz="1400" dirty="0">
                <a:solidFill>
                  <a:srgbClr val="000000"/>
                </a:solidFill>
                <a:latin typeface="Menlo Bold"/>
                <a:cs typeface="Menlo Bold"/>
              </a:rPr>
              <a:t>)</a:t>
            </a:r>
            <a:r>
              <a:rPr lang="en-US" sz="1400" dirty="0">
                <a:solidFill>
                  <a:srgbClr val="000000"/>
                </a:solidFill>
                <a:latin typeface="Menlo Bold"/>
                <a:cs typeface="Menlo Bold"/>
              </a:rPr>
              <a:t> </a:t>
            </a:r>
            <a:r>
              <a:rPr lang="mr-IN" sz="1400" dirty="0">
                <a:solidFill>
                  <a:srgbClr val="000000"/>
                </a:solidFill>
                <a:latin typeface="Menlo Bold"/>
                <a:cs typeface="Menlo Bold"/>
              </a:rPr>
              <a:t>{</a:t>
            </a:r>
          </a:p>
          <a:p>
            <a:pPr>
              <a:lnSpc>
                <a:spcPct val="120000"/>
              </a:lnSpc>
            </a:pPr>
            <a:r>
              <a:rPr lang="en-US" sz="1400" dirty="0">
                <a:solidFill>
                  <a:srgbClr val="000000"/>
                </a:solidFill>
                <a:latin typeface="Menlo Bold"/>
                <a:cs typeface="Menlo Bold"/>
              </a:rPr>
              <a:t>			</a:t>
            </a:r>
            <a:r>
              <a:rPr lang="en-US" sz="1400" b="1" dirty="0">
                <a:solidFill>
                  <a:srgbClr val="7F0055"/>
                </a:solidFill>
                <a:latin typeface="Menlo Bold"/>
                <a:cs typeface="Menlo Bold"/>
              </a:rPr>
              <a:t>return</a:t>
            </a:r>
            <a:r>
              <a:rPr lang="en-US" sz="1400" dirty="0">
                <a:solidFill>
                  <a:srgbClr val="000000"/>
                </a:solidFill>
                <a:latin typeface="Menlo Bold"/>
                <a:cs typeface="Menlo Bold"/>
              </a:rPr>
              <a:t> </a:t>
            </a:r>
            <a:r>
              <a:rPr lang="en-US" sz="1400" dirty="0">
                <a:solidFill>
                  <a:srgbClr val="7F0055"/>
                </a:solidFill>
                <a:latin typeface="Menlo Bold"/>
                <a:cs typeface="Menlo Bold"/>
              </a:rPr>
              <a:t>true</a:t>
            </a:r>
            <a:r>
              <a:rPr lang="en-US" sz="1400" dirty="0">
                <a:solidFill>
                  <a:srgbClr val="000000"/>
                </a:solidFill>
                <a:latin typeface="Menlo Bold"/>
                <a:cs typeface="Menlo Bold"/>
              </a:rPr>
              <a:t>; </a:t>
            </a:r>
          </a:p>
          <a:p>
            <a:pPr>
              <a:lnSpc>
                <a:spcPct val="120000"/>
              </a:lnSpc>
            </a:pPr>
            <a:r>
              <a:rPr lang="en-US" sz="1400" dirty="0">
                <a:solidFill>
                  <a:srgbClr val="000000"/>
                </a:solidFill>
                <a:latin typeface="Menlo Bold"/>
                <a:cs typeface="Menlo Bold"/>
              </a:rPr>
              <a:t>		}</a:t>
            </a:r>
          </a:p>
          <a:p>
            <a:pPr>
              <a:lnSpc>
                <a:spcPct val="120000"/>
              </a:lnSpc>
            </a:pPr>
            <a:r>
              <a:rPr lang="en-US" sz="1400" dirty="0">
                <a:solidFill>
                  <a:srgbClr val="000000"/>
                </a:solidFill>
                <a:latin typeface="Menlo Bold"/>
                <a:cs typeface="Menlo Bold"/>
              </a:rPr>
              <a:t>	}</a:t>
            </a:r>
          </a:p>
          <a:p>
            <a:pPr>
              <a:lnSpc>
                <a:spcPct val="120000"/>
              </a:lnSpc>
            </a:pPr>
            <a:r>
              <a:rPr lang="en-US" sz="1400" b="1" dirty="0">
                <a:solidFill>
                  <a:srgbClr val="000000"/>
                </a:solidFill>
                <a:latin typeface="Menlo Bold"/>
                <a:cs typeface="Menlo Bold"/>
              </a:rPr>
              <a:t>	</a:t>
            </a:r>
            <a:r>
              <a:rPr lang="en-US" sz="1400" b="1" dirty="0">
                <a:solidFill>
                  <a:srgbClr val="7F0055"/>
                </a:solidFill>
                <a:latin typeface="Menlo Bold"/>
                <a:cs typeface="Menlo Bold"/>
              </a:rPr>
              <a:t>return</a:t>
            </a:r>
            <a:r>
              <a:rPr lang="en-US" sz="1400" dirty="0">
                <a:solidFill>
                  <a:srgbClr val="000000"/>
                </a:solidFill>
                <a:latin typeface="Menlo Bold"/>
                <a:cs typeface="Menlo Bold"/>
              </a:rPr>
              <a:t> </a:t>
            </a:r>
            <a:r>
              <a:rPr lang="en-US" sz="1400" dirty="0">
                <a:solidFill>
                  <a:srgbClr val="7F0055"/>
                </a:solidFill>
                <a:latin typeface="Menlo Bold"/>
                <a:cs typeface="Menlo Bold"/>
              </a:rPr>
              <a:t>false</a:t>
            </a:r>
            <a:r>
              <a:rPr lang="en-US" sz="1400" dirty="0">
                <a:solidFill>
                  <a:srgbClr val="000000"/>
                </a:solidFill>
                <a:latin typeface="Menlo Bold"/>
                <a:cs typeface="Menlo Bold"/>
              </a:rPr>
              <a:t>;</a:t>
            </a:r>
          </a:p>
          <a:p>
            <a:pPr>
              <a:lnSpc>
                <a:spcPct val="120000"/>
              </a:lnSpc>
            </a:pPr>
            <a:r>
              <a:rPr lang="en-US" sz="1400" dirty="0">
                <a:solidFill>
                  <a:srgbClr val="000000"/>
                </a:solidFill>
                <a:latin typeface="Menlo Bold"/>
                <a:cs typeface="Menlo Bold"/>
              </a:rPr>
              <a:t>}</a:t>
            </a:r>
            <a:endParaRPr lang="en-US" sz="1400" dirty="0">
              <a:latin typeface="Menlo Bold"/>
              <a:cs typeface="Menlo Bold"/>
            </a:endParaRPr>
          </a:p>
        </p:txBody>
      </p:sp>
      <p:sp>
        <p:nvSpPr>
          <p:cNvPr id="6" name="Rectangle 5"/>
          <p:cNvSpPr/>
          <p:nvPr/>
        </p:nvSpPr>
        <p:spPr>
          <a:xfrm>
            <a:off x="5775615" y="4376958"/>
            <a:ext cx="2983487" cy="523220"/>
          </a:xfrm>
          <a:prstGeom prst="rect">
            <a:avLst/>
          </a:prstGeom>
          <a:solidFill>
            <a:srgbClr val="E6A20E"/>
          </a:solidFill>
        </p:spPr>
        <p:txBody>
          <a:bodyPr wrap="square">
            <a:spAutoFit/>
          </a:bodyPr>
          <a:lstStyle/>
          <a:p>
            <a:r>
              <a:rPr lang="en-US" sz="1400" dirty="0">
                <a:latin typeface="Arial"/>
                <a:cs typeface="Arial"/>
              </a:rPr>
              <a:t>Loop over the indexes of character array in the string</a:t>
            </a:r>
          </a:p>
        </p:txBody>
      </p:sp>
      <p:sp>
        <p:nvSpPr>
          <p:cNvPr id="7" name="Rectangle 6"/>
          <p:cNvSpPr/>
          <p:nvPr/>
        </p:nvSpPr>
        <p:spPr>
          <a:xfrm>
            <a:off x="5775614" y="4986990"/>
            <a:ext cx="2983489" cy="523220"/>
          </a:xfrm>
          <a:prstGeom prst="rect">
            <a:avLst/>
          </a:prstGeom>
          <a:solidFill>
            <a:srgbClr val="E6A20E"/>
          </a:solidFill>
        </p:spPr>
        <p:txBody>
          <a:bodyPr wrap="square">
            <a:spAutoFit/>
          </a:bodyPr>
          <a:lstStyle/>
          <a:p>
            <a:r>
              <a:rPr lang="en-US" sz="1400" dirty="0">
                <a:latin typeface="Courier"/>
                <a:cs typeface="Courier"/>
              </a:rPr>
              <a:t>length() </a:t>
            </a:r>
            <a:r>
              <a:rPr lang="en-US" sz="1400" dirty="0">
                <a:latin typeface="Arial"/>
                <a:cs typeface="Arial"/>
              </a:rPr>
              <a:t>returns the number of characters in the String </a:t>
            </a:r>
          </a:p>
        </p:txBody>
      </p:sp>
      <p:sp>
        <p:nvSpPr>
          <p:cNvPr id="9" name="Rectangle 8"/>
          <p:cNvSpPr/>
          <p:nvPr/>
        </p:nvSpPr>
        <p:spPr>
          <a:xfrm>
            <a:off x="5775614" y="5597022"/>
            <a:ext cx="2983489" cy="523220"/>
          </a:xfrm>
          <a:prstGeom prst="rect">
            <a:avLst/>
          </a:prstGeom>
          <a:solidFill>
            <a:srgbClr val="E6A20E"/>
          </a:solidFill>
        </p:spPr>
        <p:txBody>
          <a:bodyPr wrap="square">
            <a:spAutoFit/>
          </a:bodyPr>
          <a:lstStyle/>
          <a:p>
            <a:r>
              <a:rPr lang="en-US" sz="1400" dirty="0">
                <a:latin typeface="Arial"/>
                <a:cs typeface="Arial"/>
              </a:rPr>
              <a:t>Get each letter and compare it to the char in question </a:t>
            </a:r>
          </a:p>
        </p:txBody>
      </p:sp>
      <p:sp>
        <p:nvSpPr>
          <p:cNvPr id="10" name="TextBox 9"/>
          <p:cNvSpPr txBox="1"/>
          <p:nvPr/>
        </p:nvSpPr>
        <p:spPr>
          <a:xfrm>
            <a:off x="4140351" y="3489567"/>
            <a:ext cx="2322423" cy="523220"/>
          </a:xfrm>
          <a:prstGeom prst="rect">
            <a:avLst/>
          </a:prstGeom>
          <a:noFill/>
        </p:spPr>
        <p:txBody>
          <a:bodyPr wrap="square" rtlCol="0">
            <a:spAutoFit/>
          </a:bodyPr>
          <a:lstStyle/>
          <a:p>
            <a:r>
              <a:rPr lang="en-US" altLang="zh-CN" sz="1400" dirty="0">
                <a:solidFill>
                  <a:schemeClr val="accent6"/>
                </a:solidFill>
              </a:rPr>
              <a:t>does</a:t>
            </a:r>
            <a:r>
              <a:rPr lang="zh-CN" altLang="en-US" sz="1400" dirty="0">
                <a:solidFill>
                  <a:schemeClr val="accent6"/>
                </a:solidFill>
              </a:rPr>
              <a:t> </a:t>
            </a:r>
            <a:r>
              <a:rPr lang="en-US" altLang="zh-CN" sz="1400" dirty="0">
                <a:solidFill>
                  <a:schemeClr val="accent6"/>
                </a:solidFill>
              </a:rPr>
              <a:t>the</a:t>
            </a:r>
            <a:r>
              <a:rPr lang="zh-CN" altLang="en-US" sz="1400" dirty="0">
                <a:solidFill>
                  <a:schemeClr val="accent6"/>
                </a:solidFill>
              </a:rPr>
              <a:t> </a:t>
            </a:r>
            <a:r>
              <a:rPr lang="en-US" altLang="zh-CN" sz="1400" dirty="0">
                <a:solidFill>
                  <a:schemeClr val="accent4">
                    <a:lumMod val="60000"/>
                    <a:lumOff val="40000"/>
                  </a:schemeClr>
                </a:solidFill>
                <a:latin typeface="Courier"/>
                <a:cs typeface="Courier"/>
              </a:rPr>
              <a:t>letter</a:t>
            </a:r>
            <a:r>
              <a:rPr lang="zh-CN" altLang="en-US" sz="1400" dirty="0">
                <a:solidFill>
                  <a:schemeClr val="accent4">
                    <a:lumMod val="60000"/>
                    <a:lumOff val="40000"/>
                  </a:schemeClr>
                </a:solidFill>
              </a:rPr>
              <a:t> </a:t>
            </a:r>
            <a:r>
              <a:rPr lang="en-US" altLang="zh-CN" sz="1400" dirty="0">
                <a:solidFill>
                  <a:schemeClr val="accent6"/>
                </a:solidFill>
              </a:rPr>
              <a:t>appear</a:t>
            </a:r>
            <a:r>
              <a:rPr lang="zh-CN" altLang="en-US" sz="1400" dirty="0">
                <a:solidFill>
                  <a:schemeClr val="accent6"/>
                </a:solidFill>
              </a:rPr>
              <a:t> </a:t>
            </a:r>
            <a:r>
              <a:rPr lang="en-US" altLang="zh-CN" sz="1400" dirty="0">
                <a:solidFill>
                  <a:schemeClr val="accent6"/>
                </a:solidFill>
              </a:rPr>
              <a:t>anywhere</a:t>
            </a:r>
            <a:r>
              <a:rPr lang="zh-CN" altLang="en-US" sz="1400" dirty="0">
                <a:solidFill>
                  <a:schemeClr val="accent6"/>
                </a:solidFill>
              </a:rPr>
              <a:t> </a:t>
            </a:r>
            <a:r>
              <a:rPr lang="en-US" altLang="zh-CN" sz="1400" dirty="0">
                <a:solidFill>
                  <a:schemeClr val="accent6"/>
                </a:solidFill>
              </a:rPr>
              <a:t>in</a:t>
            </a:r>
            <a:r>
              <a:rPr lang="zh-CN" altLang="en-US" sz="1400" dirty="0">
                <a:solidFill>
                  <a:schemeClr val="accent6"/>
                </a:solidFill>
              </a:rPr>
              <a:t> </a:t>
            </a:r>
            <a:r>
              <a:rPr lang="en-US" altLang="zh-CN" sz="1400" dirty="0">
                <a:solidFill>
                  <a:schemeClr val="accent6"/>
                </a:solidFill>
              </a:rPr>
              <a:t>the</a:t>
            </a:r>
            <a:r>
              <a:rPr lang="zh-CN" altLang="en-US" sz="1400" dirty="0">
                <a:solidFill>
                  <a:schemeClr val="accent6"/>
                </a:solidFill>
              </a:rPr>
              <a:t> </a:t>
            </a:r>
            <a:r>
              <a:rPr lang="en-US" altLang="zh-CN" sz="1400" dirty="0">
                <a:solidFill>
                  <a:srgbClr val="B3A2C7"/>
                </a:solidFill>
                <a:latin typeface="Courier"/>
                <a:cs typeface="Courier"/>
              </a:rPr>
              <a:t>word</a:t>
            </a:r>
            <a:r>
              <a:rPr lang="en-US" altLang="zh-CN" sz="1400" dirty="0">
                <a:solidFill>
                  <a:schemeClr val="accent6"/>
                </a:solidFill>
              </a:rPr>
              <a:t>?</a:t>
            </a:r>
            <a:endParaRPr lang="en-US" sz="1400" dirty="0">
              <a:solidFill>
                <a:schemeClr val="accent6"/>
              </a:solidFill>
            </a:endParaRPr>
          </a:p>
        </p:txBody>
      </p:sp>
      <p:sp>
        <p:nvSpPr>
          <p:cNvPr id="11" name="Rectangle 10"/>
          <p:cNvSpPr/>
          <p:nvPr/>
        </p:nvSpPr>
        <p:spPr>
          <a:xfrm>
            <a:off x="5775614" y="6207055"/>
            <a:ext cx="2983489" cy="523220"/>
          </a:xfrm>
          <a:prstGeom prst="rect">
            <a:avLst/>
          </a:prstGeom>
          <a:solidFill>
            <a:srgbClr val="E6A20E"/>
          </a:solidFill>
        </p:spPr>
        <p:txBody>
          <a:bodyPr wrap="square">
            <a:spAutoFit/>
          </a:bodyPr>
          <a:lstStyle/>
          <a:p>
            <a:r>
              <a:rPr lang="en-US" sz="1400" dirty="0">
                <a:latin typeface="Courier"/>
                <a:cs typeface="Courier"/>
              </a:rPr>
              <a:t>charAt</a:t>
            </a:r>
            <a:r>
              <a:rPr lang="en-US" altLang="zh-CN" sz="1400" dirty="0">
                <a:latin typeface="Courier"/>
                <a:cs typeface="Courier"/>
              </a:rPr>
              <a:t>(i)</a:t>
            </a:r>
            <a:r>
              <a:rPr lang="zh-CN" altLang="en-US" sz="1400" dirty="0">
                <a:latin typeface="Courier"/>
                <a:cs typeface="Courier"/>
              </a:rPr>
              <a:t> </a:t>
            </a:r>
            <a:r>
              <a:rPr lang="en-US" altLang="zh-CN" sz="1400" dirty="0">
                <a:latin typeface="Arial"/>
                <a:cs typeface="Arial"/>
              </a:rPr>
              <a:t>returns</a:t>
            </a:r>
            <a:r>
              <a:rPr lang="zh-CN" altLang="en-US" sz="1400" dirty="0">
                <a:latin typeface="Arial"/>
                <a:cs typeface="Arial"/>
              </a:rPr>
              <a:t> </a:t>
            </a:r>
            <a:r>
              <a:rPr lang="en-US" altLang="zh-CN" sz="1400" dirty="0">
                <a:latin typeface="Arial"/>
                <a:cs typeface="Arial"/>
              </a:rPr>
              <a:t>the</a:t>
            </a:r>
            <a:r>
              <a:rPr lang="zh-CN" altLang="en-US" sz="1400" dirty="0">
                <a:latin typeface="Arial"/>
                <a:cs typeface="Arial"/>
              </a:rPr>
              <a:t> </a:t>
            </a:r>
            <a:r>
              <a:rPr lang="en-US" altLang="zh-CN" sz="1400" dirty="0">
                <a:latin typeface="Arial"/>
                <a:cs typeface="Arial"/>
              </a:rPr>
              <a:t>char</a:t>
            </a:r>
            <a:r>
              <a:rPr lang="zh-CN" altLang="en-US" sz="1400" dirty="0">
                <a:latin typeface="Arial"/>
                <a:cs typeface="Arial"/>
              </a:rPr>
              <a:t> </a:t>
            </a:r>
            <a:r>
              <a:rPr lang="en-US" altLang="zh-CN" sz="1400" dirty="0">
                <a:latin typeface="Arial"/>
                <a:cs typeface="Arial"/>
              </a:rPr>
              <a:t>at</a:t>
            </a:r>
            <a:r>
              <a:rPr lang="zh-CN" altLang="en-US" sz="1400" dirty="0">
                <a:latin typeface="Arial"/>
                <a:cs typeface="Arial"/>
              </a:rPr>
              <a:t> </a:t>
            </a:r>
            <a:r>
              <a:rPr lang="en-US" altLang="zh-CN" sz="1400" dirty="0">
                <a:latin typeface="Arial"/>
                <a:cs typeface="Arial"/>
              </a:rPr>
              <a:t>index</a:t>
            </a:r>
            <a:r>
              <a:rPr lang="zh-CN" altLang="en-US" sz="1400" dirty="0">
                <a:latin typeface="Arial"/>
                <a:cs typeface="Arial"/>
              </a:rPr>
              <a:t> </a:t>
            </a:r>
            <a:r>
              <a:rPr lang="en-US" altLang="zh-CN" sz="1400" dirty="0">
                <a:latin typeface="Arial"/>
                <a:cs typeface="Arial"/>
              </a:rPr>
              <a:t>i</a:t>
            </a:r>
            <a:r>
              <a:rPr lang="zh-CN" altLang="en-US" sz="1400" dirty="0">
                <a:latin typeface="Arial"/>
                <a:cs typeface="Arial"/>
              </a:rPr>
              <a:t> </a:t>
            </a:r>
            <a:r>
              <a:rPr lang="en-US" altLang="zh-CN" sz="1400" dirty="0">
                <a:latin typeface="Arial"/>
                <a:cs typeface="Arial"/>
              </a:rPr>
              <a:t>in</a:t>
            </a:r>
            <a:r>
              <a:rPr lang="zh-CN" altLang="en-US" sz="1400" dirty="0">
                <a:latin typeface="Arial"/>
                <a:cs typeface="Arial"/>
              </a:rPr>
              <a:t> </a:t>
            </a:r>
            <a:r>
              <a:rPr lang="en-US" altLang="zh-CN" sz="1400" dirty="0">
                <a:latin typeface="Arial"/>
                <a:cs typeface="Arial"/>
              </a:rPr>
              <a:t>the</a:t>
            </a:r>
            <a:r>
              <a:rPr lang="zh-CN" altLang="en-US" sz="1400" dirty="0">
                <a:latin typeface="Arial"/>
                <a:cs typeface="Arial"/>
              </a:rPr>
              <a:t> </a:t>
            </a:r>
            <a:r>
              <a:rPr lang="en-US" altLang="zh-CN" sz="1400" dirty="0">
                <a:latin typeface="Arial"/>
                <a:cs typeface="Arial"/>
              </a:rPr>
              <a:t>String</a:t>
            </a:r>
            <a:endParaRPr lang="en-US" sz="1400" dirty="0">
              <a:latin typeface="Arial"/>
              <a:cs typeface="Arial"/>
            </a:endParaRPr>
          </a:p>
        </p:txBody>
      </p:sp>
      <p:sp>
        <p:nvSpPr>
          <p:cNvPr id="12" name="Rectangle 11"/>
          <p:cNvSpPr/>
          <p:nvPr/>
        </p:nvSpPr>
        <p:spPr>
          <a:xfrm>
            <a:off x="935236" y="6241410"/>
            <a:ext cx="1709021" cy="523220"/>
          </a:xfrm>
          <a:prstGeom prst="rect">
            <a:avLst/>
          </a:prstGeom>
          <a:solidFill>
            <a:srgbClr val="E6A20E"/>
          </a:solidFill>
        </p:spPr>
        <p:txBody>
          <a:bodyPr wrap="square">
            <a:spAutoFit/>
          </a:bodyPr>
          <a:lstStyle/>
          <a:p>
            <a:r>
              <a:rPr lang="en-US" sz="1400" dirty="0">
                <a:latin typeface="Arial"/>
                <a:cs typeface="Arial"/>
              </a:rPr>
              <a:t>If no letters match, return false </a:t>
            </a:r>
          </a:p>
        </p:txBody>
      </p:sp>
      <p:sp>
        <p:nvSpPr>
          <p:cNvPr id="13" name="Rounded Rectangle 12"/>
          <p:cNvSpPr/>
          <p:nvPr/>
        </p:nvSpPr>
        <p:spPr>
          <a:xfrm>
            <a:off x="2828837" y="4033790"/>
            <a:ext cx="1737728" cy="32577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4" name="Rounded Rectangle 13"/>
          <p:cNvSpPr/>
          <p:nvPr/>
        </p:nvSpPr>
        <p:spPr>
          <a:xfrm>
            <a:off x="935236" y="4513976"/>
            <a:ext cx="3047679" cy="32577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ounded Rectangle 14"/>
          <p:cNvSpPr/>
          <p:nvPr/>
        </p:nvSpPr>
        <p:spPr>
          <a:xfrm>
            <a:off x="2031033" y="4513691"/>
            <a:ext cx="1142990" cy="32577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 name="Rounded Rectangle 15"/>
          <p:cNvSpPr/>
          <p:nvPr/>
        </p:nvSpPr>
        <p:spPr>
          <a:xfrm>
            <a:off x="1428424" y="4828976"/>
            <a:ext cx="2007372" cy="32577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 name="Rounded Rectangle 16"/>
          <p:cNvSpPr/>
          <p:nvPr/>
        </p:nvSpPr>
        <p:spPr>
          <a:xfrm>
            <a:off x="1615526" y="4834578"/>
            <a:ext cx="1063099" cy="32577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8" name="Rounded Rectangle 17"/>
          <p:cNvSpPr/>
          <p:nvPr/>
        </p:nvSpPr>
        <p:spPr>
          <a:xfrm>
            <a:off x="930709" y="5826984"/>
            <a:ext cx="1556981" cy="32577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9" name="TextBox 18"/>
          <p:cNvSpPr txBox="1"/>
          <p:nvPr/>
        </p:nvSpPr>
        <p:spPr>
          <a:xfrm>
            <a:off x="2828837" y="5407845"/>
            <a:ext cx="2322423" cy="523220"/>
          </a:xfrm>
          <a:prstGeom prst="rect">
            <a:avLst/>
          </a:prstGeom>
          <a:noFill/>
        </p:spPr>
        <p:txBody>
          <a:bodyPr wrap="square" rtlCol="0">
            <a:spAutoFit/>
          </a:bodyPr>
          <a:lstStyle/>
          <a:p>
            <a:r>
              <a:rPr lang="en-US" sz="1400" dirty="0">
                <a:solidFill>
                  <a:schemeClr val="accent4">
                    <a:lumMod val="60000"/>
                    <a:lumOff val="40000"/>
                  </a:schemeClr>
                </a:solidFill>
                <a:latin typeface="Courier"/>
                <a:cs typeface="Courier"/>
              </a:rPr>
              <a:t>charAt</a:t>
            </a:r>
            <a:r>
              <a:rPr lang="en-US" altLang="zh-CN" sz="1400" dirty="0">
                <a:solidFill>
                  <a:schemeClr val="accent4">
                    <a:lumMod val="60000"/>
                    <a:lumOff val="40000"/>
                  </a:schemeClr>
                </a:solidFill>
                <a:latin typeface="Courier"/>
                <a:cs typeface="Courier"/>
              </a:rPr>
              <a:t>(i)</a:t>
            </a:r>
            <a:r>
              <a:rPr lang="zh-CN" altLang="en-US" sz="1400" dirty="0">
                <a:solidFill>
                  <a:schemeClr val="accent4">
                    <a:lumMod val="60000"/>
                    <a:lumOff val="40000"/>
                  </a:schemeClr>
                </a:solidFill>
                <a:latin typeface="Courier"/>
                <a:cs typeface="Courier"/>
              </a:rPr>
              <a:t> </a:t>
            </a:r>
            <a:r>
              <a:rPr lang="en-US" altLang="zh-CN" sz="1400" dirty="0">
                <a:solidFill>
                  <a:schemeClr val="accent6"/>
                </a:solidFill>
                <a:latin typeface="Arial"/>
                <a:cs typeface="Arial"/>
              </a:rPr>
              <a:t>cannot</a:t>
            </a:r>
            <a:r>
              <a:rPr lang="zh-CN" altLang="en-US" sz="1400" dirty="0">
                <a:solidFill>
                  <a:schemeClr val="accent6"/>
                </a:solidFill>
                <a:latin typeface="Arial"/>
                <a:cs typeface="Arial"/>
              </a:rPr>
              <a:t> </a:t>
            </a:r>
            <a:r>
              <a:rPr lang="en-US" altLang="zh-CN" sz="1400" dirty="0">
                <a:solidFill>
                  <a:schemeClr val="accent6"/>
                </a:solidFill>
                <a:latin typeface="Arial"/>
                <a:cs typeface="Arial"/>
              </a:rPr>
              <a:t>be</a:t>
            </a:r>
            <a:r>
              <a:rPr lang="zh-CN" altLang="en-US" sz="1400" dirty="0">
                <a:solidFill>
                  <a:schemeClr val="accent6"/>
                </a:solidFill>
                <a:latin typeface="Arial"/>
                <a:cs typeface="Arial"/>
              </a:rPr>
              <a:t> </a:t>
            </a:r>
            <a:r>
              <a:rPr lang="en-US" altLang="zh-CN" sz="1400" dirty="0">
                <a:solidFill>
                  <a:schemeClr val="accent6"/>
                </a:solidFill>
                <a:latin typeface="Arial"/>
                <a:cs typeface="Arial"/>
              </a:rPr>
              <a:t>used</a:t>
            </a:r>
            <a:r>
              <a:rPr lang="zh-CN" altLang="en-US" sz="1400" dirty="0">
                <a:solidFill>
                  <a:schemeClr val="accent6"/>
                </a:solidFill>
                <a:latin typeface="Arial"/>
                <a:cs typeface="Arial"/>
              </a:rPr>
              <a:t> </a:t>
            </a:r>
            <a:r>
              <a:rPr lang="en-US" altLang="zh-CN" sz="1400" dirty="0">
                <a:solidFill>
                  <a:schemeClr val="accent6"/>
                </a:solidFill>
                <a:latin typeface="Arial"/>
                <a:cs typeface="Arial"/>
              </a:rPr>
              <a:t>to</a:t>
            </a:r>
            <a:r>
              <a:rPr lang="zh-CN" altLang="en-US" sz="1400" dirty="0">
                <a:solidFill>
                  <a:schemeClr val="accent6"/>
                </a:solidFill>
                <a:latin typeface="Arial"/>
                <a:cs typeface="Arial"/>
              </a:rPr>
              <a:t> </a:t>
            </a:r>
            <a:r>
              <a:rPr lang="en-US" altLang="zh-CN" sz="1400" dirty="0">
                <a:solidFill>
                  <a:schemeClr val="accent6"/>
                </a:solidFill>
                <a:latin typeface="Arial"/>
                <a:cs typeface="Arial"/>
              </a:rPr>
              <a:t>change</a:t>
            </a:r>
            <a:r>
              <a:rPr lang="zh-CN" altLang="en-US" sz="1400" dirty="0">
                <a:solidFill>
                  <a:schemeClr val="accent6"/>
                </a:solidFill>
                <a:latin typeface="Arial"/>
                <a:cs typeface="Arial"/>
              </a:rPr>
              <a:t> </a:t>
            </a:r>
            <a:r>
              <a:rPr lang="en-US" altLang="zh-CN" sz="1400" dirty="0">
                <a:solidFill>
                  <a:schemeClr val="accent6"/>
                </a:solidFill>
                <a:latin typeface="Arial"/>
                <a:cs typeface="Arial"/>
              </a:rPr>
              <a:t>the</a:t>
            </a:r>
            <a:r>
              <a:rPr lang="zh-CN" altLang="en-US" sz="1400" dirty="0">
                <a:solidFill>
                  <a:schemeClr val="accent6"/>
                </a:solidFill>
                <a:latin typeface="Arial"/>
                <a:cs typeface="Arial"/>
              </a:rPr>
              <a:t> </a:t>
            </a:r>
            <a:r>
              <a:rPr lang="en-US" altLang="zh-CN" sz="1400" dirty="0">
                <a:solidFill>
                  <a:schemeClr val="accent6"/>
                </a:solidFill>
                <a:latin typeface="Arial"/>
                <a:cs typeface="Arial"/>
              </a:rPr>
              <a:t>String</a:t>
            </a:r>
            <a:endParaRPr lang="en-US" sz="1400" dirty="0">
              <a:solidFill>
                <a:schemeClr val="accent6"/>
              </a:solidFill>
              <a:latin typeface="Arial"/>
              <a:cs typeface="Arial"/>
            </a:endParaRPr>
          </a:p>
        </p:txBody>
      </p:sp>
      <p:sp>
        <p:nvSpPr>
          <p:cNvPr id="4" name="Slide Number Placeholder 5">
            <a:extLst>
              <a:ext uri="{FF2B5EF4-FFF2-40B4-BE49-F238E27FC236}">
                <a16:creationId xmlns:a16="http://schemas.microsoft.com/office/drawing/2014/main" id="{CD0158A7-EAA9-A2B6-A811-E259FBE8BA6C}"/>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6</a:t>
            </a:fld>
            <a:endParaRPr lang="en-US"/>
          </a:p>
        </p:txBody>
      </p:sp>
    </p:spTree>
    <p:extLst>
      <p:ext uri="{BB962C8B-B14F-4D97-AF65-F5344CB8AC3E}">
        <p14:creationId xmlns:p14="http://schemas.microsoft.com/office/powerpoint/2010/main" val="129498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dissolv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dissolve">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dissolve">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dissolve">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dissolve">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14"/>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dissolve">
                                      <p:cBhvr>
                                        <p:cTn id="61" dur="500"/>
                                        <p:tgtEl>
                                          <p:spTgt spid="15"/>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dissolve">
                                      <p:cBhvr>
                                        <p:cTn id="66" dur="500"/>
                                        <p:tgtEl>
                                          <p:spTgt spid="7"/>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15"/>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dissolve">
                                      <p:cBhvr>
                                        <p:cTn id="75" dur="500"/>
                                        <p:tgtEl>
                                          <p:spTgt spid="16"/>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9"/>
                                        </p:tgtEl>
                                        <p:attrNameLst>
                                          <p:attrName>style.visibility</p:attrName>
                                        </p:attrNameLst>
                                      </p:cBhvr>
                                      <p:to>
                                        <p:strVal val="visible"/>
                                      </p:to>
                                    </p:set>
                                    <p:animEffect transition="in" filter="dissolve">
                                      <p:cBhvr>
                                        <p:cTn id="80" dur="500"/>
                                        <p:tgtEl>
                                          <p:spTgt spid="9"/>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16"/>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dissolve">
                                      <p:cBhvr>
                                        <p:cTn id="89" dur="500"/>
                                        <p:tgtEl>
                                          <p:spTgt spid="17"/>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11"/>
                                        </p:tgtEl>
                                        <p:attrNameLst>
                                          <p:attrName>style.visibility</p:attrName>
                                        </p:attrNameLst>
                                      </p:cBhvr>
                                      <p:to>
                                        <p:strVal val="visible"/>
                                      </p:to>
                                    </p:set>
                                    <p:animEffect transition="in" filter="dissolve">
                                      <p:cBhvr>
                                        <p:cTn id="94" dur="500"/>
                                        <p:tgtEl>
                                          <p:spTgt spid="11"/>
                                        </p:tgtEl>
                                      </p:cBhvr>
                                    </p:animEffec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17"/>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18"/>
                                        </p:tgtEl>
                                        <p:attrNameLst>
                                          <p:attrName>style.visibility</p:attrName>
                                        </p:attrNameLst>
                                      </p:cBhvr>
                                      <p:to>
                                        <p:strVal val="visible"/>
                                      </p:to>
                                    </p:set>
                                    <p:animEffect transition="in" filter="dissolve">
                                      <p:cBhvr>
                                        <p:cTn id="103" dur="500"/>
                                        <p:tgtEl>
                                          <p:spTgt spid="18"/>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grpId="0" nodeType="clickEffect">
                                  <p:stCondLst>
                                    <p:cond delay="0"/>
                                  </p:stCondLst>
                                  <p:childTnLst>
                                    <p:set>
                                      <p:cBhvr>
                                        <p:cTn id="107" dur="1" fill="hold">
                                          <p:stCondLst>
                                            <p:cond delay="0"/>
                                          </p:stCondLst>
                                        </p:cTn>
                                        <p:tgtEl>
                                          <p:spTgt spid="12"/>
                                        </p:tgtEl>
                                        <p:attrNameLst>
                                          <p:attrName>style.visibility</p:attrName>
                                        </p:attrNameLst>
                                      </p:cBhvr>
                                      <p:to>
                                        <p:strVal val="visible"/>
                                      </p:to>
                                    </p:set>
                                    <p:animEffect transition="in" filter="dissolve">
                                      <p:cBhvr>
                                        <p:cTn id="108" dur="500"/>
                                        <p:tgtEl>
                                          <p:spTgt spid="12"/>
                                        </p:tgtEl>
                                      </p:cBhvr>
                                    </p:animEffect>
                                  </p:childTnLst>
                                </p:cTn>
                              </p:par>
                            </p:childTnLst>
                          </p:cTn>
                        </p:par>
                      </p:childTnLst>
                    </p:cTn>
                  </p:par>
                  <p:par>
                    <p:cTn id="109" fill="hold">
                      <p:stCondLst>
                        <p:cond delay="indefinite"/>
                      </p:stCondLst>
                      <p:childTnLst>
                        <p:par>
                          <p:cTn id="110" fill="hold">
                            <p:stCondLst>
                              <p:cond delay="0"/>
                            </p:stCondLst>
                            <p:childTnLst>
                              <p:par>
                                <p:cTn id="111" presetID="9" presetClass="entr" presetSubtype="0" fill="hold" grpId="0" nodeType="clickEffect">
                                  <p:stCondLst>
                                    <p:cond delay="0"/>
                                  </p:stCondLst>
                                  <p:childTnLst>
                                    <p:set>
                                      <p:cBhvr>
                                        <p:cTn id="112" dur="1" fill="hold">
                                          <p:stCondLst>
                                            <p:cond delay="0"/>
                                          </p:stCondLst>
                                        </p:cTn>
                                        <p:tgtEl>
                                          <p:spTgt spid="19"/>
                                        </p:tgtEl>
                                        <p:attrNameLst>
                                          <p:attrName>style.visibility</p:attrName>
                                        </p:attrNameLst>
                                      </p:cBhvr>
                                      <p:to>
                                        <p:strVal val="visible"/>
                                      </p:to>
                                    </p:set>
                                    <p:animEffect transition="in" filter="dissolve">
                                      <p:cBhvr>
                                        <p:cTn id="1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p:bldP spid="11" grpId="0" animBg="1"/>
      <p:bldP spid="12" grpId="0"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605070" y="3791265"/>
            <a:ext cx="6362202" cy="2411942"/>
          </a:xfrm>
          <a:prstGeom prst="rect">
            <a:avLst/>
          </a:prstGeom>
          <a:solidFill>
            <a:schemeClr val="bg1">
              <a:lumMod val="95000"/>
            </a:schemeClr>
          </a:solidFill>
          <a:ln>
            <a:solidFill>
              <a:srgbClr val="4F81BD"/>
            </a:solidFill>
          </a:ln>
        </p:spPr>
        <p:txBody>
          <a:bodyPr wrap="square">
            <a:spAutoFit/>
          </a:bodyPr>
          <a:lstStyle/>
          <a:p>
            <a:pPr>
              <a:lnSpc>
                <a:spcPct val="120000"/>
              </a:lnSpc>
            </a:pPr>
            <a:r>
              <a:rPr lang="en-US" sz="1400" b="1" dirty="0">
                <a:solidFill>
                  <a:srgbClr val="7F0055"/>
                </a:solidFill>
                <a:latin typeface="Menlo Bold"/>
                <a:cs typeface="Menlo Bold"/>
              </a:rPr>
              <a:t>public</a:t>
            </a:r>
            <a:r>
              <a:rPr lang="en-US" sz="1400" b="1" dirty="0">
                <a:solidFill>
                  <a:srgbClr val="000000"/>
                </a:solidFill>
                <a:latin typeface="Menlo Bold"/>
                <a:cs typeface="Menlo Bold"/>
              </a:rPr>
              <a:t> </a:t>
            </a:r>
            <a:r>
              <a:rPr lang="en-US" sz="1400" b="1" dirty="0">
                <a:solidFill>
                  <a:srgbClr val="7F0055"/>
                </a:solidFill>
                <a:latin typeface="Menlo Bold"/>
                <a:cs typeface="Menlo Bold"/>
              </a:rPr>
              <a:t>static</a:t>
            </a:r>
            <a:r>
              <a:rPr lang="en-US" sz="1400" b="1" dirty="0">
                <a:solidFill>
                  <a:srgbClr val="000000"/>
                </a:solidFill>
                <a:latin typeface="Menlo Bold"/>
                <a:cs typeface="Menlo Bold"/>
              </a:rPr>
              <a:t> </a:t>
            </a:r>
            <a:r>
              <a:rPr lang="en-US" sz="1400" b="1" dirty="0">
                <a:solidFill>
                  <a:srgbClr val="7F0055"/>
                </a:solidFill>
                <a:latin typeface="Menlo Bold"/>
                <a:cs typeface="Menlo Bold"/>
              </a:rPr>
              <a:t>boolean</a:t>
            </a:r>
            <a:r>
              <a:rPr lang="en-US" sz="1400" b="1" dirty="0">
                <a:solidFill>
                  <a:srgbClr val="000000"/>
                </a:solidFill>
                <a:latin typeface="Menlo Bold"/>
                <a:cs typeface="Menlo Bold"/>
              </a:rPr>
              <a:t> </a:t>
            </a:r>
            <a:r>
              <a:rPr lang="en-US" sz="1400" dirty="0">
                <a:solidFill>
                  <a:srgbClr val="000000"/>
                </a:solidFill>
                <a:latin typeface="Menlo Bold"/>
                <a:cs typeface="Menlo Bold"/>
              </a:rPr>
              <a:t>hasLetter(String </a:t>
            </a:r>
            <a:r>
              <a:rPr lang="en-US" sz="1400" dirty="0">
                <a:solidFill>
                  <a:srgbClr val="6A3E3E"/>
                </a:solidFill>
                <a:latin typeface="Menlo Bold"/>
                <a:cs typeface="Menlo Bold"/>
              </a:rPr>
              <a:t>word</a:t>
            </a:r>
            <a:r>
              <a:rPr lang="en-US" sz="1400" dirty="0">
                <a:solidFill>
                  <a:srgbClr val="000000"/>
                </a:solidFill>
                <a:latin typeface="Menlo Bold"/>
                <a:cs typeface="Menlo Bold"/>
              </a:rPr>
              <a:t>, </a:t>
            </a:r>
            <a:r>
              <a:rPr lang="en-US" sz="1400" b="1" dirty="0">
                <a:solidFill>
                  <a:srgbClr val="7F0055"/>
                </a:solidFill>
                <a:latin typeface="Menlo Bold"/>
                <a:cs typeface="Menlo Bold"/>
              </a:rPr>
              <a:t>char</a:t>
            </a:r>
            <a:r>
              <a:rPr lang="en-US" sz="1400" dirty="0">
                <a:solidFill>
                  <a:srgbClr val="000000"/>
                </a:solidFill>
                <a:latin typeface="Menlo Bold"/>
                <a:cs typeface="Menlo Bold"/>
              </a:rPr>
              <a:t> </a:t>
            </a:r>
            <a:r>
              <a:rPr lang="en-US" sz="1400" dirty="0">
                <a:solidFill>
                  <a:srgbClr val="6A3E3E"/>
                </a:solidFill>
                <a:latin typeface="Menlo Bold"/>
                <a:cs typeface="Menlo Bold"/>
              </a:rPr>
              <a:t>letter</a:t>
            </a:r>
            <a:r>
              <a:rPr lang="en-US" sz="1400" dirty="0">
                <a:solidFill>
                  <a:srgbClr val="000000"/>
                </a:solidFill>
                <a:latin typeface="Menlo Bold"/>
                <a:cs typeface="Menlo Bold"/>
              </a:rPr>
              <a:t>)</a:t>
            </a:r>
          </a:p>
          <a:p>
            <a:pPr>
              <a:lnSpc>
                <a:spcPct val="120000"/>
              </a:lnSpc>
            </a:pPr>
            <a:r>
              <a:rPr lang="en-US" sz="1400" dirty="0">
                <a:solidFill>
                  <a:srgbClr val="000000"/>
                </a:solidFill>
                <a:latin typeface="Menlo Bold"/>
                <a:cs typeface="Menlo Bold"/>
              </a:rPr>
              <a:t>{</a:t>
            </a:r>
          </a:p>
          <a:p>
            <a:pPr>
              <a:lnSpc>
                <a:spcPct val="120000"/>
              </a:lnSpc>
            </a:pPr>
            <a:r>
              <a:rPr lang="en-US" sz="1400" b="1" dirty="0">
                <a:solidFill>
                  <a:srgbClr val="000000"/>
                </a:solidFill>
                <a:latin typeface="Menlo Bold"/>
                <a:cs typeface="Menlo Bold"/>
              </a:rPr>
              <a:t>	</a:t>
            </a:r>
            <a:r>
              <a:rPr lang="en-US" sz="1400" b="1" dirty="0">
                <a:solidFill>
                  <a:srgbClr val="7F0055"/>
                </a:solidFill>
                <a:latin typeface="Menlo Bold"/>
                <a:cs typeface="Menlo Bold"/>
              </a:rPr>
              <a:t>for</a:t>
            </a:r>
            <a:r>
              <a:rPr lang="en-US" sz="1400" dirty="0">
                <a:solidFill>
                  <a:srgbClr val="000000"/>
                </a:solidFill>
                <a:latin typeface="Menlo Bold"/>
                <a:cs typeface="Menlo Bold"/>
              </a:rPr>
              <a:t> (</a:t>
            </a:r>
            <a:r>
              <a:rPr lang="en-US" sz="1400" b="1" dirty="0">
                <a:solidFill>
                  <a:srgbClr val="7F0055"/>
                </a:solidFill>
                <a:latin typeface="Menlo Bold"/>
                <a:cs typeface="Menlo Bold"/>
              </a:rPr>
              <a:t>int</a:t>
            </a:r>
            <a:r>
              <a:rPr lang="en-US" sz="1400" dirty="0">
                <a:solidFill>
                  <a:srgbClr val="000000"/>
                </a:solidFill>
                <a:latin typeface="Menlo Bold"/>
                <a:cs typeface="Menlo Bold"/>
              </a:rPr>
              <a:t> </a:t>
            </a:r>
            <a:r>
              <a:rPr lang="en-US" sz="1400" dirty="0">
                <a:solidFill>
                  <a:srgbClr val="6A3E3E"/>
                </a:solidFill>
                <a:latin typeface="Menlo Bold"/>
                <a:cs typeface="Menlo Bold"/>
              </a:rPr>
              <a:t>i</a:t>
            </a:r>
            <a:r>
              <a:rPr lang="en-US" sz="1400" dirty="0">
                <a:solidFill>
                  <a:srgbClr val="000000"/>
                </a:solidFill>
                <a:latin typeface="Menlo Bold"/>
                <a:cs typeface="Menlo Bold"/>
              </a:rPr>
              <a:t> = 0; </a:t>
            </a:r>
            <a:r>
              <a:rPr lang="en-US" sz="1400" dirty="0">
                <a:solidFill>
                  <a:srgbClr val="6A3E3E"/>
                </a:solidFill>
                <a:latin typeface="Menlo Bold"/>
                <a:cs typeface="Menlo Bold"/>
              </a:rPr>
              <a:t>i</a:t>
            </a:r>
            <a:r>
              <a:rPr lang="en-US" sz="1400" dirty="0">
                <a:solidFill>
                  <a:srgbClr val="000000"/>
                </a:solidFill>
                <a:latin typeface="Menlo Bold"/>
                <a:cs typeface="Menlo Bold"/>
              </a:rPr>
              <a:t> &lt; </a:t>
            </a:r>
            <a:r>
              <a:rPr lang="en-US" sz="1400" dirty="0">
                <a:solidFill>
                  <a:srgbClr val="6A3E3E"/>
                </a:solidFill>
                <a:latin typeface="Menlo Bold"/>
                <a:cs typeface="Menlo Bold"/>
              </a:rPr>
              <a:t>word</a:t>
            </a:r>
            <a:r>
              <a:rPr lang="en-US" sz="1400" dirty="0">
                <a:solidFill>
                  <a:srgbClr val="000000"/>
                </a:solidFill>
                <a:latin typeface="Menlo Bold"/>
                <a:cs typeface="Menlo Bold"/>
              </a:rPr>
              <a:t>.length(); </a:t>
            </a:r>
            <a:r>
              <a:rPr lang="en-US" sz="1400" dirty="0">
                <a:solidFill>
                  <a:srgbClr val="6A3E3E"/>
                </a:solidFill>
                <a:latin typeface="Menlo Bold"/>
                <a:cs typeface="Menlo Bold"/>
              </a:rPr>
              <a:t>i</a:t>
            </a:r>
            <a:r>
              <a:rPr lang="en-US" sz="1400" dirty="0">
                <a:solidFill>
                  <a:srgbClr val="000000"/>
                </a:solidFill>
                <a:latin typeface="Menlo Bold"/>
                <a:cs typeface="Menlo Bold"/>
              </a:rPr>
              <a:t>++) {</a:t>
            </a:r>
          </a:p>
          <a:p>
            <a:pPr>
              <a:lnSpc>
                <a:spcPct val="120000"/>
              </a:lnSpc>
            </a:pPr>
            <a:r>
              <a:rPr lang="en-US" sz="1400" b="1" dirty="0">
                <a:solidFill>
                  <a:srgbClr val="000000"/>
                </a:solidFill>
                <a:latin typeface="Menlo Bold"/>
                <a:cs typeface="Menlo Bold"/>
              </a:rPr>
              <a:t>		</a:t>
            </a:r>
            <a:r>
              <a:rPr lang="mr-IN" sz="1400" b="1" dirty="0">
                <a:solidFill>
                  <a:srgbClr val="7F0055"/>
                </a:solidFill>
                <a:latin typeface="Menlo Bold"/>
                <a:cs typeface="Menlo Bold"/>
              </a:rPr>
              <a:t>if</a:t>
            </a:r>
            <a:r>
              <a:rPr lang="mr-IN" sz="1400" dirty="0">
                <a:solidFill>
                  <a:srgbClr val="000000"/>
                </a:solidFill>
                <a:latin typeface="Menlo Bold"/>
                <a:cs typeface="Menlo Bold"/>
              </a:rPr>
              <a:t> (</a:t>
            </a:r>
            <a:r>
              <a:rPr lang="mr-IN" sz="1400" dirty="0">
                <a:solidFill>
                  <a:srgbClr val="6A3E3E"/>
                </a:solidFill>
                <a:latin typeface="Menlo Bold"/>
                <a:cs typeface="Menlo Bold"/>
              </a:rPr>
              <a:t>word</a:t>
            </a:r>
            <a:r>
              <a:rPr lang="mr-IN" sz="1400" dirty="0">
                <a:solidFill>
                  <a:srgbClr val="000000"/>
                </a:solidFill>
                <a:latin typeface="Menlo Bold"/>
                <a:cs typeface="Menlo Bold"/>
              </a:rPr>
              <a:t>.charAt(</a:t>
            </a:r>
            <a:r>
              <a:rPr lang="mr-IN" sz="1400" dirty="0">
                <a:solidFill>
                  <a:srgbClr val="6A3E3E"/>
                </a:solidFill>
                <a:latin typeface="Menlo Bold"/>
                <a:cs typeface="Menlo Bold"/>
              </a:rPr>
              <a:t>i</a:t>
            </a:r>
            <a:r>
              <a:rPr lang="mr-IN" sz="1400" dirty="0">
                <a:solidFill>
                  <a:srgbClr val="000000"/>
                </a:solidFill>
                <a:latin typeface="Menlo Bold"/>
                <a:cs typeface="Menlo Bold"/>
              </a:rPr>
              <a:t>) == </a:t>
            </a:r>
            <a:r>
              <a:rPr lang="mr-IN" sz="1400" dirty="0">
                <a:solidFill>
                  <a:srgbClr val="6A3E3E"/>
                </a:solidFill>
                <a:latin typeface="Menlo Bold"/>
                <a:cs typeface="Menlo Bold"/>
              </a:rPr>
              <a:t>letter</a:t>
            </a:r>
            <a:r>
              <a:rPr lang="mr-IN" sz="1400" dirty="0">
                <a:solidFill>
                  <a:srgbClr val="000000"/>
                </a:solidFill>
                <a:latin typeface="Menlo Bold"/>
                <a:cs typeface="Menlo Bold"/>
              </a:rPr>
              <a:t>)</a:t>
            </a:r>
            <a:r>
              <a:rPr lang="en-US" sz="1400" dirty="0">
                <a:solidFill>
                  <a:srgbClr val="000000"/>
                </a:solidFill>
                <a:latin typeface="Menlo Bold"/>
                <a:cs typeface="Menlo Bold"/>
              </a:rPr>
              <a:t> </a:t>
            </a:r>
            <a:r>
              <a:rPr lang="mr-IN" sz="1400" dirty="0">
                <a:solidFill>
                  <a:srgbClr val="000000"/>
                </a:solidFill>
                <a:latin typeface="Menlo Bold"/>
                <a:cs typeface="Menlo Bold"/>
              </a:rPr>
              <a:t>{</a:t>
            </a:r>
          </a:p>
          <a:p>
            <a:pPr>
              <a:lnSpc>
                <a:spcPct val="120000"/>
              </a:lnSpc>
            </a:pPr>
            <a:r>
              <a:rPr lang="en-US" sz="1400" dirty="0">
                <a:solidFill>
                  <a:srgbClr val="000000"/>
                </a:solidFill>
                <a:latin typeface="Menlo Bold"/>
                <a:cs typeface="Menlo Bold"/>
              </a:rPr>
              <a:t>			</a:t>
            </a:r>
            <a:r>
              <a:rPr lang="en-US" sz="1400" b="1" dirty="0">
                <a:solidFill>
                  <a:srgbClr val="7F0055"/>
                </a:solidFill>
                <a:latin typeface="Menlo Bold"/>
                <a:cs typeface="Menlo Bold"/>
              </a:rPr>
              <a:t>return</a:t>
            </a:r>
            <a:r>
              <a:rPr lang="en-US" sz="1400" dirty="0">
                <a:solidFill>
                  <a:srgbClr val="000000"/>
                </a:solidFill>
                <a:latin typeface="Menlo Bold"/>
                <a:cs typeface="Menlo Bold"/>
              </a:rPr>
              <a:t> </a:t>
            </a:r>
            <a:r>
              <a:rPr lang="en-US" sz="1400" dirty="0">
                <a:solidFill>
                  <a:srgbClr val="7F0055"/>
                </a:solidFill>
                <a:latin typeface="Menlo Bold"/>
                <a:cs typeface="Menlo Bold"/>
              </a:rPr>
              <a:t>true</a:t>
            </a:r>
            <a:r>
              <a:rPr lang="en-US" sz="1400" dirty="0">
                <a:solidFill>
                  <a:srgbClr val="000000"/>
                </a:solidFill>
                <a:latin typeface="Menlo Bold"/>
                <a:cs typeface="Menlo Bold"/>
              </a:rPr>
              <a:t>; </a:t>
            </a:r>
          </a:p>
          <a:p>
            <a:pPr>
              <a:lnSpc>
                <a:spcPct val="120000"/>
              </a:lnSpc>
            </a:pPr>
            <a:r>
              <a:rPr lang="en-US" sz="1400" dirty="0">
                <a:solidFill>
                  <a:srgbClr val="000000"/>
                </a:solidFill>
                <a:latin typeface="Menlo Bold"/>
                <a:cs typeface="Menlo Bold"/>
              </a:rPr>
              <a:t>		}</a:t>
            </a:r>
          </a:p>
          <a:p>
            <a:pPr>
              <a:lnSpc>
                <a:spcPct val="120000"/>
              </a:lnSpc>
            </a:pPr>
            <a:r>
              <a:rPr lang="en-US" sz="1400" dirty="0">
                <a:solidFill>
                  <a:srgbClr val="000000"/>
                </a:solidFill>
                <a:latin typeface="Menlo Bold"/>
                <a:cs typeface="Menlo Bold"/>
              </a:rPr>
              <a:t>	}</a:t>
            </a:r>
          </a:p>
          <a:p>
            <a:pPr>
              <a:lnSpc>
                <a:spcPct val="120000"/>
              </a:lnSpc>
            </a:pPr>
            <a:r>
              <a:rPr lang="en-US" sz="1400" b="1" dirty="0">
                <a:solidFill>
                  <a:srgbClr val="000000"/>
                </a:solidFill>
                <a:latin typeface="Menlo Bold"/>
                <a:cs typeface="Menlo Bold"/>
              </a:rPr>
              <a:t>	</a:t>
            </a:r>
            <a:r>
              <a:rPr lang="en-US" sz="1400" b="1" dirty="0">
                <a:solidFill>
                  <a:srgbClr val="7F0055"/>
                </a:solidFill>
                <a:latin typeface="Menlo Bold"/>
                <a:cs typeface="Menlo Bold"/>
              </a:rPr>
              <a:t>return</a:t>
            </a:r>
            <a:r>
              <a:rPr lang="en-US" sz="1400" dirty="0">
                <a:solidFill>
                  <a:srgbClr val="000000"/>
                </a:solidFill>
                <a:latin typeface="Menlo Bold"/>
                <a:cs typeface="Menlo Bold"/>
              </a:rPr>
              <a:t> </a:t>
            </a:r>
            <a:r>
              <a:rPr lang="en-US" sz="1400" dirty="0">
                <a:solidFill>
                  <a:srgbClr val="7F0055"/>
                </a:solidFill>
                <a:latin typeface="Menlo Bold"/>
                <a:cs typeface="Menlo Bold"/>
              </a:rPr>
              <a:t>false</a:t>
            </a:r>
            <a:r>
              <a:rPr lang="en-US" sz="1400" dirty="0">
                <a:solidFill>
                  <a:srgbClr val="000000"/>
                </a:solidFill>
                <a:latin typeface="Menlo Bold"/>
                <a:cs typeface="Menlo Bold"/>
              </a:rPr>
              <a:t>;</a:t>
            </a:r>
          </a:p>
          <a:p>
            <a:pPr>
              <a:lnSpc>
                <a:spcPct val="120000"/>
              </a:lnSpc>
            </a:pPr>
            <a:r>
              <a:rPr lang="en-US" sz="1400" dirty="0">
                <a:solidFill>
                  <a:srgbClr val="000000"/>
                </a:solidFill>
                <a:latin typeface="Menlo Bold"/>
                <a:cs typeface="Menlo Bold"/>
              </a:rPr>
              <a:t>}</a:t>
            </a:r>
            <a:endParaRPr lang="en-US" sz="1400" dirty="0">
              <a:latin typeface="Menlo Bold"/>
              <a:cs typeface="Menlo Bold"/>
            </a:endParaRPr>
          </a:p>
        </p:txBody>
      </p:sp>
      <p:sp>
        <p:nvSpPr>
          <p:cNvPr id="2" name="Title 1"/>
          <p:cNvSpPr>
            <a:spLocks noGrp="1"/>
          </p:cNvSpPr>
          <p:nvPr>
            <p:ph type="title"/>
          </p:nvPr>
        </p:nvSpPr>
        <p:spPr/>
        <p:txBody>
          <a:bodyPr>
            <a:normAutofit/>
          </a:bodyPr>
          <a:lstStyle/>
          <a:p>
            <a:r>
              <a:rPr lang="en-US" dirty="0"/>
              <a:t>Count the number of syllable</a:t>
            </a:r>
            <a:r>
              <a:rPr lang="en-US" altLang="zh-CN" dirty="0"/>
              <a:t>s</a:t>
            </a:r>
            <a:r>
              <a:rPr lang="zh-CN" altLang="en-US" dirty="0"/>
              <a:t> </a:t>
            </a:r>
            <a:r>
              <a:rPr lang="en-US" altLang="zh-CN" dirty="0"/>
              <a:t>(Contd.)</a:t>
            </a:r>
            <a:endParaRPr lang="en-US" dirty="0"/>
          </a:p>
        </p:txBody>
      </p:sp>
      <p:sp>
        <p:nvSpPr>
          <p:cNvPr id="4" name="Rectangle 3"/>
          <p:cNvSpPr/>
          <p:nvPr/>
        </p:nvSpPr>
        <p:spPr>
          <a:xfrm>
            <a:off x="605070" y="1309867"/>
            <a:ext cx="6362202" cy="2411942"/>
          </a:xfrm>
          <a:prstGeom prst="rect">
            <a:avLst/>
          </a:prstGeom>
          <a:solidFill>
            <a:schemeClr val="bg1">
              <a:lumMod val="95000"/>
            </a:schemeClr>
          </a:solidFill>
          <a:ln>
            <a:solidFill>
              <a:srgbClr val="4F81BD"/>
            </a:solidFill>
          </a:ln>
        </p:spPr>
        <p:txBody>
          <a:bodyPr wrap="square">
            <a:spAutoFit/>
          </a:bodyPr>
          <a:lstStyle/>
          <a:p>
            <a:pPr>
              <a:lnSpc>
                <a:spcPct val="120000"/>
              </a:lnSpc>
            </a:pPr>
            <a:r>
              <a:rPr lang="en-US" sz="1400" b="1" dirty="0">
                <a:solidFill>
                  <a:srgbClr val="7F0055"/>
                </a:solidFill>
                <a:latin typeface="Menlo Bold"/>
                <a:cs typeface="Menlo Bold"/>
              </a:rPr>
              <a:t>public</a:t>
            </a:r>
            <a:r>
              <a:rPr lang="en-US" sz="1400" b="1" dirty="0">
                <a:solidFill>
                  <a:srgbClr val="000000"/>
                </a:solidFill>
                <a:latin typeface="Menlo Bold"/>
                <a:cs typeface="Menlo Bold"/>
              </a:rPr>
              <a:t> </a:t>
            </a:r>
            <a:r>
              <a:rPr lang="en-US" sz="1400" b="1" dirty="0">
                <a:solidFill>
                  <a:srgbClr val="7F0055"/>
                </a:solidFill>
                <a:latin typeface="Menlo Bold"/>
                <a:cs typeface="Menlo Bold"/>
              </a:rPr>
              <a:t>static</a:t>
            </a:r>
            <a:r>
              <a:rPr lang="en-US" sz="1400" b="1" dirty="0">
                <a:solidFill>
                  <a:srgbClr val="000000"/>
                </a:solidFill>
                <a:latin typeface="Menlo Bold"/>
                <a:cs typeface="Menlo Bold"/>
              </a:rPr>
              <a:t> </a:t>
            </a:r>
            <a:r>
              <a:rPr lang="en-US" sz="1400" b="1" dirty="0">
                <a:solidFill>
                  <a:srgbClr val="7F0055"/>
                </a:solidFill>
                <a:latin typeface="Menlo Bold"/>
                <a:cs typeface="Menlo Bold"/>
              </a:rPr>
              <a:t>boolean</a:t>
            </a:r>
            <a:r>
              <a:rPr lang="en-US" sz="1400" b="1" dirty="0">
                <a:solidFill>
                  <a:srgbClr val="000000"/>
                </a:solidFill>
                <a:latin typeface="Menlo Bold"/>
                <a:cs typeface="Menlo Bold"/>
              </a:rPr>
              <a:t> </a:t>
            </a:r>
            <a:r>
              <a:rPr lang="en-US" sz="1400" dirty="0">
                <a:solidFill>
                  <a:srgbClr val="000000"/>
                </a:solidFill>
                <a:latin typeface="Menlo Bold"/>
                <a:cs typeface="Menlo Bold"/>
              </a:rPr>
              <a:t>hasLetter(String </a:t>
            </a:r>
            <a:r>
              <a:rPr lang="en-US" sz="1400" dirty="0">
                <a:solidFill>
                  <a:srgbClr val="6A3E3E"/>
                </a:solidFill>
                <a:latin typeface="Menlo Bold"/>
                <a:cs typeface="Menlo Bold"/>
              </a:rPr>
              <a:t>word</a:t>
            </a:r>
            <a:r>
              <a:rPr lang="en-US" sz="1400" dirty="0">
                <a:solidFill>
                  <a:srgbClr val="000000"/>
                </a:solidFill>
                <a:latin typeface="Menlo Bold"/>
                <a:cs typeface="Menlo Bold"/>
              </a:rPr>
              <a:t>, </a:t>
            </a:r>
            <a:r>
              <a:rPr lang="en-US" sz="1400" b="1" dirty="0">
                <a:solidFill>
                  <a:srgbClr val="7F0055"/>
                </a:solidFill>
                <a:latin typeface="Menlo Bold"/>
                <a:cs typeface="Menlo Bold"/>
              </a:rPr>
              <a:t>char</a:t>
            </a:r>
            <a:r>
              <a:rPr lang="en-US" sz="1400" dirty="0">
                <a:solidFill>
                  <a:srgbClr val="000000"/>
                </a:solidFill>
                <a:latin typeface="Menlo Bold"/>
                <a:cs typeface="Menlo Bold"/>
              </a:rPr>
              <a:t> </a:t>
            </a:r>
            <a:r>
              <a:rPr lang="en-US" sz="1400" dirty="0">
                <a:solidFill>
                  <a:srgbClr val="6A3E3E"/>
                </a:solidFill>
                <a:latin typeface="Menlo Bold"/>
                <a:cs typeface="Menlo Bold"/>
              </a:rPr>
              <a:t>letter</a:t>
            </a:r>
            <a:r>
              <a:rPr lang="en-US" sz="1400" dirty="0">
                <a:solidFill>
                  <a:srgbClr val="000000"/>
                </a:solidFill>
                <a:latin typeface="Menlo Bold"/>
                <a:cs typeface="Menlo Bold"/>
              </a:rPr>
              <a:t>)</a:t>
            </a:r>
          </a:p>
          <a:p>
            <a:pPr>
              <a:lnSpc>
                <a:spcPct val="120000"/>
              </a:lnSpc>
            </a:pPr>
            <a:r>
              <a:rPr lang="en-US" sz="1400" dirty="0">
                <a:solidFill>
                  <a:srgbClr val="000000"/>
                </a:solidFill>
                <a:latin typeface="Menlo Bold"/>
                <a:cs typeface="Menlo Bold"/>
              </a:rPr>
              <a:t>{</a:t>
            </a:r>
          </a:p>
          <a:p>
            <a:pPr>
              <a:lnSpc>
                <a:spcPct val="120000"/>
              </a:lnSpc>
            </a:pPr>
            <a:r>
              <a:rPr lang="en-US" sz="1400" b="1" dirty="0">
                <a:solidFill>
                  <a:srgbClr val="000000"/>
                </a:solidFill>
                <a:latin typeface="Menlo Bold"/>
                <a:cs typeface="Menlo Bold"/>
              </a:rPr>
              <a:t>	</a:t>
            </a:r>
            <a:r>
              <a:rPr lang="en-US" sz="1400" b="1" dirty="0">
                <a:solidFill>
                  <a:srgbClr val="7F0055"/>
                </a:solidFill>
                <a:latin typeface="Menlo Bold"/>
                <a:cs typeface="Menlo Bold"/>
              </a:rPr>
              <a:t>for</a:t>
            </a:r>
            <a:r>
              <a:rPr lang="en-US" sz="1400" dirty="0">
                <a:solidFill>
                  <a:srgbClr val="000000"/>
                </a:solidFill>
                <a:latin typeface="Menlo Bold"/>
                <a:cs typeface="Menlo Bold"/>
              </a:rPr>
              <a:t> (</a:t>
            </a:r>
            <a:r>
              <a:rPr lang="en-US" sz="1400" b="1" dirty="0">
                <a:solidFill>
                  <a:srgbClr val="7F0055"/>
                </a:solidFill>
                <a:latin typeface="Menlo Bold"/>
                <a:cs typeface="Menlo Bold"/>
              </a:rPr>
              <a:t>char</a:t>
            </a:r>
            <a:r>
              <a:rPr lang="en-US" sz="1400" dirty="0">
                <a:solidFill>
                  <a:srgbClr val="000000"/>
                </a:solidFill>
                <a:latin typeface="Menlo Bold"/>
                <a:cs typeface="Menlo Bold"/>
              </a:rPr>
              <a:t> </a:t>
            </a:r>
            <a:r>
              <a:rPr lang="en-US" sz="1400" dirty="0">
                <a:solidFill>
                  <a:srgbClr val="6A3E3E"/>
                </a:solidFill>
                <a:latin typeface="Menlo Bold"/>
                <a:cs typeface="Menlo Bold"/>
              </a:rPr>
              <a:t>c</a:t>
            </a:r>
            <a:r>
              <a:rPr lang="en-US" altLang="zh-CN" sz="1400" dirty="0">
                <a:solidFill>
                  <a:srgbClr val="000000"/>
                </a:solidFill>
                <a:latin typeface="Menlo Bold"/>
                <a:cs typeface="Menlo Bold"/>
              </a:rPr>
              <a:t>:</a:t>
            </a:r>
            <a:r>
              <a:rPr lang="en-US" sz="1400" dirty="0">
                <a:solidFill>
                  <a:srgbClr val="000000"/>
                </a:solidFill>
                <a:latin typeface="Menlo Bold"/>
                <a:cs typeface="Menlo Bold"/>
              </a:rPr>
              <a:t> </a:t>
            </a:r>
            <a:r>
              <a:rPr lang="en-US" sz="1400" dirty="0">
                <a:solidFill>
                  <a:srgbClr val="6A3E3E"/>
                </a:solidFill>
                <a:latin typeface="Menlo Bold"/>
                <a:cs typeface="Menlo Bold"/>
              </a:rPr>
              <a:t>word</a:t>
            </a:r>
            <a:r>
              <a:rPr lang="en-US" sz="1400" dirty="0">
                <a:solidFill>
                  <a:srgbClr val="000000"/>
                </a:solidFill>
                <a:latin typeface="Menlo Bold"/>
                <a:cs typeface="Menlo Bold"/>
              </a:rPr>
              <a:t>.toC</a:t>
            </a:r>
            <a:r>
              <a:rPr lang="en-US" altLang="zh-CN" sz="1400" dirty="0">
                <a:solidFill>
                  <a:srgbClr val="000000"/>
                </a:solidFill>
                <a:latin typeface="Menlo Bold"/>
                <a:cs typeface="Menlo Bold"/>
              </a:rPr>
              <a:t>harArray</a:t>
            </a:r>
            <a:r>
              <a:rPr lang="en-US" sz="1400" dirty="0">
                <a:solidFill>
                  <a:srgbClr val="000000"/>
                </a:solidFill>
                <a:latin typeface="Menlo Bold"/>
                <a:cs typeface="Menlo Bold"/>
              </a:rPr>
              <a:t>()) {</a:t>
            </a:r>
          </a:p>
          <a:p>
            <a:pPr>
              <a:lnSpc>
                <a:spcPct val="120000"/>
              </a:lnSpc>
            </a:pPr>
            <a:r>
              <a:rPr lang="en-US" sz="1400" b="1" dirty="0">
                <a:solidFill>
                  <a:srgbClr val="000000"/>
                </a:solidFill>
                <a:latin typeface="Menlo Bold"/>
                <a:cs typeface="Menlo Bold"/>
              </a:rPr>
              <a:t>		</a:t>
            </a:r>
            <a:r>
              <a:rPr lang="mr-IN" sz="1400" b="1" dirty="0">
                <a:solidFill>
                  <a:srgbClr val="7F0055"/>
                </a:solidFill>
                <a:latin typeface="Menlo Bold"/>
                <a:cs typeface="Menlo Bold"/>
              </a:rPr>
              <a:t>if</a:t>
            </a:r>
            <a:r>
              <a:rPr lang="mr-IN" sz="1400" dirty="0">
                <a:solidFill>
                  <a:srgbClr val="000000"/>
                </a:solidFill>
                <a:latin typeface="Menlo Bold"/>
                <a:cs typeface="Menlo Bold"/>
              </a:rPr>
              <a:t> (</a:t>
            </a:r>
            <a:r>
              <a:rPr lang="en-US" sz="1400" dirty="0">
                <a:solidFill>
                  <a:srgbClr val="6A3E3E"/>
                </a:solidFill>
                <a:latin typeface="Menlo Bold"/>
                <a:cs typeface="Menlo Bold"/>
              </a:rPr>
              <a:t>c</a:t>
            </a:r>
            <a:r>
              <a:rPr lang="zh-CN" altLang="en-US" sz="1400" dirty="0">
                <a:solidFill>
                  <a:srgbClr val="6A3E3E"/>
                </a:solidFill>
                <a:latin typeface="Menlo Bold"/>
                <a:cs typeface="Menlo Bold"/>
              </a:rPr>
              <a:t> </a:t>
            </a:r>
            <a:r>
              <a:rPr lang="mr-IN" sz="1400" dirty="0">
                <a:solidFill>
                  <a:srgbClr val="000000"/>
                </a:solidFill>
                <a:latin typeface="Menlo Bold"/>
                <a:cs typeface="Menlo Bold"/>
              </a:rPr>
              <a:t>== </a:t>
            </a:r>
            <a:r>
              <a:rPr lang="mr-IN" sz="1400" dirty="0">
                <a:solidFill>
                  <a:srgbClr val="6A3E3E"/>
                </a:solidFill>
                <a:latin typeface="Menlo Bold"/>
                <a:cs typeface="Menlo Bold"/>
              </a:rPr>
              <a:t>letter</a:t>
            </a:r>
            <a:r>
              <a:rPr lang="mr-IN" sz="1400" dirty="0">
                <a:solidFill>
                  <a:srgbClr val="000000"/>
                </a:solidFill>
                <a:latin typeface="Menlo Bold"/>
                <a:cs typeface="Menlo Bold"/>
              </a:rPr>
              <a:t>)</a:t>
            </a:r>
            <a:r>
              <a:rPr lang="en-US" sz="1400" dirty="0">
                <a:solidFill>
                  <a:srgbClr val="000000"/>
                </a:solidFill>
                <a:latin typeface="Menlo Bold"/>
                <a:cs typeface="Menlo Bold"/>
              </a:rPr>
              <a:t> </a:t>
            </a:r>
            <a:r>
              <a:rPr lang="mr-IN" sz="1400" dirty="0">
                <a:solidFill>
                  <a:srgbClr val="000000"/>
                </a:solidFill>
                <a:latin typeface="Menlo Bold"/>
                <a:cs typeface="Menlo Bold"/>
              </a:rPr>
              <a:t>{</a:t>
            </a:r>
          </a:p>
          <a:p>
            <a:pPr>
              <a:lnSpc>
                <a:spcPct val="120000"/>
              </a:lnSpc>
            </a:pPr>
            <a:r>
              <a:rPr lang="en-US" sz="1400" dirty="0">
                <a:solidFill>
                  <a:srgbClr val="000000"/>
                </a:solidFill>
                <a:latin typeface="Menlo Bold"/>
                <a:cs typeface="Menlo Bold"/>
              </a:rPr>
              <a:t>			</a:t>
            </a:r>
            <a:r>
              <a:rPr lang="en-US" sz="1400" b="1" dirty="0">
                <a:solidFill>
                  <a:srgbClr val="7F0055"/>
                </a:solidFill>
                <a:latin typeface="Menlo Bold"/>
                <a:cs typeface="Menlo Bold"/>
              </a:rPr>
              <a:t>return</a:t>
            </a:r>
            <a:r>
              <a:rPr lang="en-US" sz="1400" dirty="0">
                <a:solidFill>
                  <a:srgbClr val="000000"/>
                </a:solidFill>
                <a:latin typeface="Menlo Bold"/>
                <a:cs typeface="Menlo Bold"/>
              </a:rPr>
              <a:t> </a:t>
            </a:r>
            <a:r>
              <a:rPr lang="en-US" sz="1400" dirty="0">
                <a:solidFill>
                  <a:srgbClr val="7F0055"/>
                </a:solidFill>
                <a:latin typeface="Menlo Bold"/>
                <a:cs typeface="Menlo Bold"/>
              </a:rPr>
              <a:t>true</a:t>
            </a:r>
            <a:r>
              <a:rPr lang="en-US" sz="1400" dirty="0">
                <a:solidFill>
                  <a:srgbClr val="000000"/>
                </a:solidFill>
                <a:latin typeface="Menlo Bold"/>
                <a:cs typeface="Menlo Bold"/>
              </a:rPr>
              <a:t>; </a:t>
            </a:r>
          </a:p>
          <a:p>
            <a:pPr>
              <a:lnSpc>
                <a:spcPct val="120000"/>
              </a:lnSpc>
            </a:pPr>
            <a:r>
              <a:rPr lang="en-US" sz="1400" dirty="0">
                <a:solidFill>
                  <a:srgbClr val="000000"/>
                </a:solidFill>
                <a:latin typeface="Menlo Bold"/>
                <a:cs typeface="Menlo Bold"/>
              </a:rPr>
              <a:t>		}</a:t>
            </a:r>
          </a:p>
          <a:p>
            <a:pPr>
              <a:lnSpc>
                <a:spcPct val="120000"/>
              </a:lnSpc>
            </a:pPr>
            <a:r>
              <a:rPr lang="en-US" sz="1400" dirty="0">
                <a:solidFill>
                  <a:srgbClr val="000000"/>
                </a:solidFill>
                <a:latin typeface="Menlo Bold"/>
                <a:cs typeface="Menlo Bold"/>
              </a:rPr>
              <a:t>	}</a:t>
            </a:r>
          </a:p>
          <a:p>
            <a:pPr>
              <a:lnSpc>
                <a:spcPct val="120000"/>
              </a:lnSpc>
            </a:pPr>
            <a:r>
              <a:rPr lang="en-US" sz="1400" b="1" dirty="0">
                <a:solidFill>
                  <a:srgbClr val="000000"/>
                </a:solidFill>
                <a:latin typeface="Menlo Bold"/>
                <a:cs typeface="Menlo Bold"/>
              </a:rPr>
              <a:t>	</a:t>
            </a:r>
            <a:r>
              <a:rPr lang="en-US" sz="1400" b="1" dirty="0">
                <a:solidFill>
                  <a:srgbClr val="7F0055"/>
                </a:solidFill>
                <a:latin typeface="Menlo Bold"/>
                <a:cs typeface="Menlo Bold"/>
              </a:rPr>
              <a:t>return</a:t>
            </a:r>
            <a:r>
              <a:rPr lang="en-US" sz="1400" dirty="0">
                <a:solidFill>
                  <a:srgbClr val="000000"/>
                </a:solidFill>
                <a:latin typeface="Menlo Bold"/>
                <a:cs typeface="Menlo Bold"/>
              </a:rPr>
              <a:t> </a:t>
            </a:r>
            <a:r>
              <a:rPr lang="en-US" sz="1400" dirty="0">
                <a:solidFill>
                  <a:srgbClr val="7F0055"/>
                </a:solidFill>
                <a:latin typeface="Menlo Bold"/>
                <a:cs typeface="Menlo Bold"/>
              </a:rPr>
              <a:t>false</a:t>
            </a:r>
            <a:r>
              <a:rPr lang="en-US" sz="1400" dirty="0">
                <a:solidFill>
                  <a:srgbClr val="000000"/>
                </a:solidFill>
                <a:latin typeface="Menlo Bold"/>
                <a:cs typeface="Menlo Bold"/>
              </a:rPr>
              <a:t>;</a:t>
            </a:r>
          </a:p>
          <a:p>
            <a:pPr>
              <a:lnSpc>
                <a:spcPct val="120000"/>
              </a:lnSpc>
            </a:pPr>
            <a:r>
              <a:rPr lang="en-US" sz="1400" dirty="0">
                <a:solidFill>
                  <a:srgbClr val="000000"/>
                </a:solidFill>
                <a:latin typeface="Menlo Bold"/>
                <a:cs typeface="Menlo Bold"/>
              </a:rPr>
              <a:t>}</a:t>
            </a:r>
            <a:endParaRPr lang="en-US" sz="1400" dirty="0">
              <a:latin typeface="Menlo Bold"/>
              <a:cs typeface="Menlo Bold"/>
            </a:endParaRPr>
          </a:p>
        </p:txBody>
      </p:sp>
      <p:sp>
        <p:nvSpPr>
          <p:cNvPr id="5" name="Rounded Rectangle 4"/>
          <p:cNvSpPr/>
          <p:nvPr/>
        </p:nvSpPr>
        <p:spPr>
          <a:xfrm>
            <a:off x="1892083" y="1832235"/>
            <a:ext cx="1769495" cy="32577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Rectangle 5"/>
          <p:cNvSpPr/>
          <p:nvPr/>
        </p:nvSpPr>
        <p:spPr>
          <a:xfrm>
            <a:off x="5479876" y="2161384"/>
            <a:ext cx="3067753" cy="523220"/>
          </a:xfrm>
          <a:prstGeom prst="rect">
            <a:avLst/>
          </a:prstGeom>
          <a:solidFill>
            <a:srgbClr val="E6A20E"/>
          </a:solidFill>
        </p:spPr>
        <p:txBody>
          <a:bodyPr wrap="square">
            <a:spAutoFit/>
          </a:bodyPr>
          <a:lstStyle/>
          <a:p>
            <a:r>
              <a:rPr lang="en-US" sz="1400" dirty="0">
                <a:latin typeface="Courier"/>
                <a:cs typeface="Courier"/>
              </a:rPr>
              <a:t>toCharArray</a:t>
            </a:r>
            <a:r>
              <a:rPr lang="en-US" altLang="zh-CN" sz="1400" dirty="0">
                <a:latin typeface="Courier"/>
                <a:cs typeface="Courier"/>
              </a:rPr>
              <a:t>()</a:t>
            </a:r>
            <a:r>
              <a:rPr lang="zh-CN" altLang="en-US" sz="1400" dirty="0">
                <a:latin typeface="Arial"/>
                <a:cs typeface="Arial"/>
              </a:rPr>
              <a:t> </a:t>
            </a:r>
            <a:r>
              <a:rPr lang="en-US" altLang="zh-CN" sz="1400" dirty="0">
                <a:latin typeface="Arial"/>
                <a:cs typeface="Arial"/>
              </a:rPr>
              <a:t>returns</a:t>
            </a:r>
            <a:r>
              <a:rPr lang="zh-CN" altLang="en-US" sz="1400" dirty="0">
                <a:latin typeface="Arial"/>
                <a:cs typeface="Arial"/>
              </a:rPr>
              <a:t> </a:t>
            </a:r>
            <a:r>
              <a:rPr lang="en-US" altLang="zh-CN" sz="1400" dirty="0">
                <a:latin typeface="Arial"/>
                <a:cs typeface="Arial"/>
              </a:rPr>
              <a:t>the</a:t>
            </a:r>
            <a:r>
              <a:rPr lang="zh-CN" altLang="en-US" sz="1400" dirty="0">
                <a:latin typeface="Arial"/>
                <a:cs typeface="Arial"/>
              </a:rPr>
              <a:t> </a:t>
            </a:r>
            <a:r>
              <a:rPr lang="en-US" altLang="zh-CN" sz="1400" dirty="0">
                <a:latin typeface="Arial"/>
                <a:cs typeface="Arial"/>
              </a:rPr>
              <a:t>chars</a:t>
            </a:r>
            <a:r>
              <a:rPr lang="zh-CN" altLang="en-US" sz="1400" dirty="0">
                <a:latin typeface="Arial"/>
                <a:cs typeface="Arial"/>
              </a:rPr>
              <a:t> </a:t>
            </a:r>
            <a:r>
              <a:rPr lang="en-US" altLang="zh-CN" sz="1400" dirty="0">
                <a:latin typeface="Arial"/>
                <a:cs typeface="Arial"/>
              </a:rPr>
              <a:t>in</a:t>
            </a:r>
            <a:r>
              <a:rPr lang="zh-CN" altLang="en-US" sz="1400" dirty="0">
                <a:latin typeface="Arial"/>
                <a:cs typeface="Arial"/>
              </a:rPr>
              <a:t> </a:t>
            </a:r>
            <a:r>
              <a:rPr lang="en-US" altLang="zh-CN" sz="1400" dirty="0">
                <a:latin typeface="Arial"/>
                <a:cs typeface="Arial"/>
              </a:rPr>
              <a:t>a</a:t>
            </a:r>
            <a:r>
              <a:rPr lang="zh-CN" altLang="en-US" sz="1400" dirty="0">
                <a:latin typeface="Arial"/>
                <a:cs typeface="Arial"/>
              </a:rPr>
              <a:t> </a:t>
            </a:r>
            <a:r>
              <a:rPr lang="en-US" altLang="zh-CN" sz="1400" dirty="0">
                <a:latin typeface="Arial"/>
                <a:cs typeface="Arial"/>
              </a:rPr>
              <a:t>String,</a:t>
            </a:r>
            <a:r>
              <a:rPr lang="zh-CN" altLang="en-US" sz="1400" dirty="0">
                <a:latin typeface="Arial"/>
                <a:cs typeface="Arial"/>
              </a:rPr>
              <a:t> </a:t>
            </a:r>
            <a:r>
              <a:rPr lang="en-US" altLang="zh-CN" sz="1400" dirty="0">
                <a:latin typeface="Arial"/>
                <a:cs typeface="Arial"/>
              </a:rPr>
              <a:t>as</a:t>
            </a:r>
            <a:r>
              <a:rPr lang="zh-CN" altLang="en-US" sz="1400" dirty="0">
                <a:latin typeface="Arial"/>
                <a:cs typeface="Arial"/>
              </a:rPr>
              <a:t> </a:t>
            </a:r>
            <a:r>
              <a:rPr lang="en-US" altLang="zh-CN" sz="1400" dirty="0">
                <a:latin typeface="Arial"/>
                <a:cs typeface="Arial"/>
              </a:rPr>
              <a:t>a</a:t>
            </a:r>
            <a:r>
              <a:rPr lang="zh-CN" altLang="en-US" sz="1400" dirty="0">
                <a:latin typeface="Arial"/>
                <a:cs typeface="Arial"/>
              </a:rPr>
              <a:t> </a:t>
            </a:r>
            <a:r>
              <a:rPr lang="en-US" altLang="zh-CN" sz="1400" dirty="0">
                <a:latin typeface="Arial"/>
                <a:cs typeface="Arial"/>
              </a:rPr>
              <a:t>char[]</a:t>
            </a:r>
            <a:endParaRPr lang="en-US" sz="1400" dirty="0">
              <a:latin typeface="Arial"/>
              <a:cs typeface="Arial"/>
            </a:endParaRPr>
          </a:p>
        </p:txBody>
      </p:sp>
      <p:sp>
        <p:nvSpPr>
          <p:cNvPr id="7" name="Rectangle 6"/>
          <p:cNvSpPr/>
          <p:nvPr/>
        </p:nvSpPr>
        <p:spPr>
          <a:xfrm>
            <a:off x="5479876" y="1740040"/>
            <a:ext cx="3067753" cy="307777"/>
          </a:xfrm>
          <a:prstGeom prst="rect">
            <a:avLst/>
          </a:prstGeom>
          <a:solidFill>
            <a:srgbClr val="E6A20E"/>
          </a:solidFill>
        </p:spPr>
        <p:txBody>
          <a:bodyPr wrap="square">
            <a:spAutoFit/>
          </a:bodyPr>
          <a:lstStyle/>
          <a:p>
            <a:r>
              <a:rPr lang="en-US" sz="1400" dirty="0">
                <a:latin typeface="Arial"/>
                <a:cs typeface="Arial"/>
              </a:rPr>
              <a:t>Same method, using a for-each loop </a:t>
            </a:r>
          </a:p>
        </p:txBody>
      </p:sp>
      <p:sp>
        <p:nvSpPr>
          <p:cNvPr id="8" name="Rectangle 7"/>
          <p:cNvSpPr/>
          <p:nvPr/>
        </p:nvSpPr>
        <p:spPr>
          <a:xfrm>
            <a:off x="5479876" y="2798171"/>
            <a:ext cx="3067753" cy="738664"/>
          </a:xfrm>
          <a:prstGeom prst="rect">
            <a:avLst/>
          </a:prstGeom>
          <a:solidFill>
            <a:srgbClr val="E6A20E"/>
          </a:solidFill>
        </p:spPr>
        <p:txBody>
          <a:bodyPr wrap="square">
            <a:spAutoFit/>
          </a:bodyPr>
          <a:lstStyle/>
          <a:p>
            <a:r>
              <a:rPr lang="en-US" sz="1400" dirty="0">
                <a:latin typeface="Arial"/>
                <a:cs typeface="Arial"/>
              </a:rPr>
              <a:t>Change this method so that it returns the index where it first finds letter (or -1 if it doesn't find it)? </a:t>
            </a:r>
          </a:p>
        </p:txBody>
      </p:sp>
      <p:cxnSp>
        <p:nvCxnSpPr>
          <p:cNvPr id="10" name="Straight Connector 9"/>
          <p:cNvCxnSpPr/>
          <p:nvPr/>
        </p:nvCxnSpPr>
        <p:spPr>
          <a:xfrm>
            <a:off x="2563723" y="4997236"/>
            <a:ext cx="426213" cy="0"/>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1578546" y="3984182"/>
            <a:ext cx="711156" cy="0"/>
          </a:xfrm>
          <a:prstGeom prst="line">
            <a:avLst/>
          </a:prstGeom>
          <a:ln w="57150" cmpd="sng"/>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622619" y="5779376"/>
            <a:ext cx="538928" cy="0"/>
          </a:xfrm>
          <a:prstGeom prst="line">
            <a:avLst/>
          </a:prstGeom>
          <a:ln w="57150" cmpd="sng"/>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670864" y="3585520"/>
            <a:ext cx="508936" cy="307777"/>
          </a:xfrm>
          <a:prstGeom prst="rect">
            <a:avLst/>
          </a:prstGeom>
          <a:noFill/>
        </p:spPr>
        <p:txBody>
          <a:bodyPr wrap="none" rtlCol="0">
            <a:spAutoFit/>
          </a:bodyPr>
          <a:lstStyle/>
          <a:p>
            <a:r>
              <a:rPr lang="en-US" sz="1400" b="1" dirty="0">
                <a:solidFill>
                  <a:srgbClr val="FF0000"/>
                </a:solidFill>
                <a:latin typeface="Menlo Bold"/>
                <a:cs typeface="Menlo Bold"/>
              </a:rPr>
              <a:t>int</a:t>
            </a:r>
          </a:p>
        </p:txBody>
      </p:sp>
      <p:sp>
        <p:nvSpPr>
          <p:cNvPr id="16" name="TextBox 15"/>
          <p:cNvSpPr txBox="1"/>
          <p:nvPr/>
        </p:nvSpPr>
        <p:spPr>
          <a:xfrm>
            <a:off x="2914873" y="5037567"/>
            <a:ext cx="292756" cy="307777"/>
          </a:xfrm>
          <a:prstGeom prst="rect">
            <a:avLst/>
          </a:prstGeom>
          <a:noFill/>
        </p:spPr>
        <p:txBody>
          <a:bodyPr wrap="none" rtlCol="0">
            <a:spAutoFit/>
          </a:bodyPr>
          <a:lstStyle/>
          <a:p>
            <a:r>
              <a:rPr lang="en-US" sz="1400" b="1" dirty="0">
                <a:solidFill>
                  <a:srgbClr val="FF0000"/>
                </a:solidFill>
                <a:latin typeface="Menlo Bold"/>
                <a:cs typeface="Menlo Bold"/>
              </a:rPr>
              <a:t>i</a:t>
            </a:r>
          </a:p>
        </p:txBody>
      </p:sp>
      <p:sp>
        <p:nvSpPr>
          <p:cNvPr id="17" name="TextBox 16"/>
          <p:cNvSpPr txBox="1"/>
          <p:nvPr/>
        </p:nvSpPr>
        <p:spPr>
          <a:xfrm>
            <a:off x="1892083" y="5389632"/>
            <a:ext cx="400846" cy="307777"/>
          </a:xfrm>
          <a:prstGeom prst="rect">
            <a:avLst/>
          </a:prstGeom>
          <a:noFill/>
        </p:spPr>
        <p:txBody>
          <a:bodyPr wrap="none" rtlCol="0">
            <a:spAutoFit/>
          </a:bodyPr>
          <a:lstStyle/>
          <a:p>
            <a:r>
              <a:rPr lang="en-US" altLang="zh-CN" sz="1400" b="1" dirty="0">
                <a:solidFill>
                  <a:srgbClr val="FF0000"/>
                </a:solidFill>
                <a:latin typeface="Menlo Bold"/>
                <a:cs typeface="Menlo Bold"/>
              </a:rPr>
              <a:t>-1</a:t>
            </a:r>
            <a:endParaRPr lang="en-US" sz="1400" b="1" dirty="0">
              <a:solidFill>
                <a:srgbClr val="FF0000"/>
              </a:solidFill>
              <a:latin typeface="Menlo Bold"/>
              <a:cs typeface="Menlo Bold"/>
            </a:endParaRPr>
          </a:p>
        </p:txBody>
      </p:sp>
      <p:sp>
        <p:nvSpPr>
          <p:cNvPr id="18" name="Rectangle 17"/>
          <p:cNvSpPr/>
          <p:nvPr/>
        </p:nvSpPr>
        <p:spPr>
          <a:xfrm>
            <a:off x="5955799" y="4129233"/>
            <a:ext cx="3064251" cy="954107"/>
          </a:xfrm>
          <a:prstGeom prst="rect">
            <a:avLst/>
          </a:prstGeom>
          <a:solidFill>
            <a:srgbClr val="E6A20E"/>
          </a:solidFill>
        </p:spPr>
        <p:txBody>
          <a:bodyPr wrap="square">
            <a:spAutoFit/>
          </a:bodyPr>
          <a:lstStyle/>
          <a:p>
            <a:r>
              <a:rPr lang="en-US" sz="1400" dirty="0">
                <a:latin typeface="Arial"/>
                <a:cs typeface="Arial"/>
              </a:rPr>
              <a:t>built-in String method </a:t>
            </a:r>
            <a:r>
              <a:rPr lang="en-US" sz="1400" dirty="0">
                <a:latin typeface="Courier"/>
                <a:cs typeface="Courier"/>
              </a:rPr>
              <a:t>indexOf(String str)</a:t>
            </a:r>
            <a:r>
              <a:rPr lang="zh-CN" altLang="en-US" sz="1400" dirty="0">
                <a:latin typeface="Arial"/>
                <a:cs typeface="Arial"/>
              </a:rPr>
              <a:t> </a:t>
            </a:r>
            <a:r>
              <a:rPr lang="en-US" sz="1400" dirty="0">
                <a:latin typeface="Arial"/>
                <a:cs typeface="Arial"/>
              </a:rPr>
              <a:t>does exactly this, but with a String as argument to be matched. </a:t>
            </a:r>
          </a:p>
        </p:txBody>
      </p:sp>
      <p:sp>
        <p:nvSpPr>
          <p:cNvPr id="21" name="Rectangle 20"/>
          <p:cNvSpPr/>
          <p:nvPr/>
        </p:nvSpPr>
        <p:spPr>
          <a:xfrm>
            <a:off x="3766665" y="5243628"/>
            <a:ext cx="4601020" cy="830997"/>
          </a:xfrm>
          <a:prstGeom prst="rect">
            <a:avLst/>
          </a:prstGeom>
          <a:solidFill>
            <a:schemeClr val="accent1">
              <a:lumMod val="20000"/>
              <a:lumOff val="80000"/>
            </a:schemeClr>
          </a:solidFill>
        </p:spPr>
        <p:txBody>
          <a:bodyPr wrap="square">
            <a:spAutoFit/>
          </a:bodyPr>
          <a:lstStyle/>
          <a:p>
            <a:r>
              <a:rPr lang="en-US" sz="1200" dirty="0">
                <a:solidFill>
                  <a:srgbClr val="000000"/>
                </a:solidFill>
                <a:latin typeface="Menlo Bold"/>
                <a:cs typeface="Menlo Bold"/>
              </a:rPr>
              <a:t>String text = </a:t>
            </a:r>
            <a:r>
              <a:rPr lang="en-US" sz="1200" dirty="0">
                <a:solidFill>
                  <a:srgbClr val="2A00FF"/>
                </a:solidFill>
                <a:latin typeface="Menlo Bold"/>
                <a:cs typeface="Menlo Bold"/>
              </a:rPr>
              <a:t>"Can you hear me? Hello, hello?</a:t>
            </a:r>
          </a:p>
          <a:p>
            <a:r>
              <a:rPr lang="en-US" sz="1200" dirty="0">
                <a:solidFill>
                  <a:srgbClr val="7F0055"/>
                </a:solidFill>
                <a:latin typeface="Menlo Bold"/>
                <a:cs typeface="Menlo Bold"/>
              </a:rPr>
              <a:t>int</a:t>
            </a:r>
            <a:r>
              <a:rPr lang="en-US" sz="1200" dirty="0">
                <a:solidFill>
                  <a:srgbClr val="000000"/>
                </a:solidFill>
                <a:latin typeface="Menlo Bold"/>
                <a:cs typeface="Menlo Bold"/>
              </a:rPr>
              <a:t> index = text.indexOf(</a:t>
            </a:r>
            <a:r>
              <a:rPr lang="en-US" sz="1200" dirty="0">
                <a:solidFill>
                  <a:srgbClr val="2A00FF"/>
                </a:solidFill>
                <a:latin typeface="Menlo Bold"/>
                <a:cs typeface="Menlo Bold"/>
              </a:rPr>
              <a:t>"he"</a:t>
            </a:r>
            <a:r>
              <a:rPr lang="en-US" sz="1200" dirty="0">
                <a:solidFill>
                  <a:srgbClr val="000000"/>
                </a:solidFill>
                <a:latin typeface="Menlo Bold"/>
                <a:cs typeface="Menlo Bold"/>
              </a:rPr>
              <a:t>);  </a:t>
            </a:r>
            <a:r>
              <a:rPr lang="en-US" sz="1200" dirty="0">
                <a:solidFill>
                  <a:srgbClr val="3F7F5F"/>
                </a:solidFill>
                <a:latin typeface="Menlo Bold"/>
                <a:cs typeface="Menlo Bold"/>
              </a:rPr>
              <a:t>// index is 8</a:t>
            </a:r>
            <a:endParaRPr lang="en-US" sz="1200" dirty="0">
              <a:solidFill>
                <a:srgbClr val="000000"/>
              </a:solidFill>
              <a:latin typeface="Menlo Bold"/>
              <a:cs typeface="Menlo Bold"/>
            </a:endParaRPr>
          </a:p>
          <a:p>
            <a:r>
              <a:rPr lang="mr-IN" sz="1200" dirty="0">
                <a:solidFill>
                  <a:srgbClr val="000000"/>
                </a:solidFill>
                <a:latin typeface="Menlo Bold"/>
                <a:cs typeface="Menlo Bold"/>
              </a:rPr>
              <a:t>index = text.indexOf(</a:t>
            </a:r>
            <a:r>
              <a:rPr lang="mr-IN" sz="1200" dirty="0">
                <a:solidFill>
                  <a:srgbClr val="2A00FF"/>
                </a:solidFill>
                <a:latin typeface="Menlo Bold"/>
                <a:cs typeface="Menlo Bold"/>
              </a:rPr>
              <a:t>"He"</a:t>
            </a:r>
            <a:r>
              <a:rPr lang="mr-IN" sz="1200" dirty="0">
                <a:solidFill>
                  <a:srgbClr val="000000"/>
                </a:solidFill>
                <a:latin typeface="Menlo Bold"/>
                <a:cs typeface="Menlo Bold"/>
              </a:rPr>
              <a:t>);      </a:t>
            </a:r>
            <a:r>
              <a:rPr lang="mr-IN" sz="1200" dirty="0">
                <a:solidFill>
                  <a:srgbClr val="3F7F5F"/>
                </a:solidFill>
                <a:latin typeface="Menlo Bold"/>
                <a:cs typeface="Menlo Bold"/>
              </a:rPr>
              <a:t>// index is 17</a:t>
            </a:r>
          </a:p>
          <a:p>
            <a:r>
              <a:rPr lang="en-US" sz="1200" dirty="0">
                <a:solidFill>
                  <a:srgbClr val="000000"/>
                </a:solidFill>
                <a:latin typeface="Menlo Bold"/>
                <a:cs typeface="Menlo Bold"/>
              </a:rPr>
              <a:t>index = text.indexOf(</a:t>
            </a:r>
            <a:r>
              <a:rPr lang="en-US" sz="1200" dirty="0">
                <a:solidFill>
                  <a:srgbClr val="2A00FF"/>
                </a:solidFill>
                <a:latin typeface="Menlo Bold"/>
                <a:cs typeface="Menlo Bold"/>
              </a:rPr>
              <a:t>"Help"</a:t>
            </a:r>
            <a:r>
              <a:rPr lang="en-US" sz="1200" dirty="0">
                <a:solidFill>
                  <a:srgbClr val="000000"/>
                </a:solidFill>
                <a:latin typeface="Menlo Bold"/>
                <a:cs typeface="Menlo Bold"/>
              </a:rPr>
              <a:t>);    </a:t>
            </a:r>
            <a:r>
              <a:rPr lang="en-US" sz="1200" dirty="0">
                <a:solidFill>
                  <a:srgbClr val="3F7F5F"/>
                </a:solidFill>
                <a:latin typeface="Menlo Bold"/>
                <a:cs typeface="Menlo Bold"/>
              </a:rPr>
              <a:t>// index is -1</a:t>
            </a:r>
            <a:endParaRPr lang="en-US" sz="1200" dirty="0">
              <a:latin typeface="Menlo Bold"/>
              <a:cs typeface="Menlo Bold"/>
            </a:endParaRPr>
          </a:p>
        </p:txBody>
      </p:sp>
      <p:cxnSp>
        <p:nvCxnSpPr>
          <p:cNvPr id="23" name="Straight Arrow Connector 22"/>
          <p:cNvCxnSpPr/>
          <p:nvPr/>
        </p:nvCxnSpPr>
        <p:spPr>
          <a:xfrm>
            <a:off x="4730540" y="5037567"/>
            <a:ext cx="0" cy="204515"/>
          </a:xfrm>
          <a:prstGeom prst="straightConnector1">
            <a:avLst/>
          </a:prstGeom>
          <a:ln w="19050" cmpd="sng">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596982" y="4793747"/>
            <a:ext cx="270251" cy="276999"/>
          </a:xfrm>
          <a:prstGeom prst="rect">
            <a:avLst/>
          </a:prstGeom>
          <a:noFill/>
        </p:spPr>
        <p:txBody>
          <a:bodyPr wrap="none" rtlCol="0">
            <a:spAutoFit/>
          </a:bodyPr>
          <a:lstStyle/>
          <a:p>
            <a:r>
              <a:rPr lang="en-US" altLang="zh-CN" sz="1200" b="1" dirty="0">
                <a:solidFill>
                  <a:srgbClr val="008000"/>
                </a:solidFill>
                <a:latin typeface="Arial"/>
                <a:cs typeface="Arial"/>
              </a:rPr>
              <a:t>0</a:t>
            </a:r>
            <a:endParaRPr lang="en-US" sz="1200" b="1" dirty="0">
              <a:solidFill>
                <a:srgbClr val="008000"/>
              </a:solidFill>
              <a:latin typeface="Arial"/>
              <a:cs typeface="Arial"/>
            </a:endParaRPr>
          </a:p>
        </p:txBody>
      </p:sp>
      <p:sp>
        <p:nvSpPr>
          <p:cNvPr id="34" name="Rounded Rectangle 33"/>
          <p:cNvSpPr/>
          <p:nvPr/>
        </p:nvSpPr>
        <p:spPr>
          <a:xfrm>
            <a:off x="5200477" y="5262372"/>
            <a:ext cx="170100" cy="238042"/>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6" name="Rectangle 35"/>
          <p:cNvSpPr/>
          <p:nvPr/>
        </p:nvSpPr>
        <p:spPr>
          <a:xfrm>
            <a:off x="2388268" y="6197218"/>
            <a:ext cx="4676444" cy="523220"/>
          </a:xfrm>
          <a:prstGeom prst="rect">
            <a:avLst/>
          </a:prstGeom>
          <a:solidFill>
            <a:srgbClr val="E6A20E"/>
          </a:solidFill>
        </p:spPr>
        <p:txBody>
          <a:bodyPr wrap="square">
            <a:spAutoFit/>
          </a:bodyPr>
          <a:lstStyle/>
          <a:p>
            <a:r>
              <a:rPr lang="en-US" sz="1400" dirty="0">
                <a:latin typeface="Arial"/>
                <a:cs typeface="Arial"/>
              </a:rPr>
              <a:t>For dealing with case, check out String methods: </a:t>
            </a:r>
            <a:r>
              <a:rPr lang="en-US" sz="1400" dirty="0">
                <a:latin typeface="Courier"/>
                <a:cs typeface="Courier"/>
              </a:rPr>
              <a:t>equalsIgnoreCase, toLowerCase, toUpperCase </a:t>
            </a:r>
          </a:p>
        </p:txBody>
      </p:sp>
      <p:cxnSp>
        <p:nvCxnSpPr>
          <p:cNvPr id="37" name="Straight Arrow Connector 36"/>
          <p:cNvCxnSpPr/>
          <p:nvPr/>
        </p:nvCxnSpPr>
        <p:spPr>
          <a:xfrm flipH="1">
            <a:off x="4912667" y="3434577"/>
            <a:ext cx="371794" cy="356688"/>
          </a:xfrm>
          <a:prstGeom prst="straightConnector1">
            <a:avLst/>
          </a:prstGeom>
          <a:ln w="19050" cmpd="sng">
            <a:tailEnd type="arrow"/>
          </a:ln>
        </p:spPr>
        <p:style>
          <a:lnRef idx="2">
            <a:schemeClr val="accent1"/>
          </a:lnRef>
          <a:fillRef idx="0">
            <a:schemeClr val="accent1"/>
          </a:fillRef>
          <a:effectRef idx="1">
            <a:schemeClr val="accent1"/>
          </a:effectRef>
          <a:fontRef idx="minor">
            <a:schemeClr val="tx1"/>
          </a:fontRef>
        </p:style>
      </p:cxnSp>
      <p:sp>
        <p:nvSpPr>
          <p:cNvPr id="3" name="Slide Number Placeholder 5">
            <a:extLst>
              <a:ext uri="{FF2B5EF4-FFF2-40B4-BE49-F238E27FC236}">
                <a16:creationId xmlns:a16="http://schemas.microsoft.com/office/drawing/2014/main" id="{BD8B3787-E4F9-7F39-FC20-5B88334E8A5D}"/>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7</a:t>
            </a:fld>
            <a:endParaRPr lang="en-US"/>
          </a:p>
        </p:txBody>
      </p:sp>
      <p:sp>
        <p:nvSpPr>
          <p:cNvPr id="9" name="Rounded Rectangle 33">
            <a:extLst>
              <a:ext uri="{FF2B5EF4-FFF2-40B4-BE49-F238E27FC236}">
                <a16:creationId xmlns:a16="http://schemas.microsoft.com/office/drawing/2014/main" id="{8B34EC70-D451-B4EA-CEEA-CFB33F7960B2}"/>
              </a:ext>
            </a:extLst>
          </p:cNvPr>
          <p:cNvSpPr/>
          <p:nvPr/>
        </p:nvSpPr>
        <p:spPr>
          <a:xfrm>
            <a:off x="5846113" y="5264986"/>
            <a:ext cx="170100" cy="238042"/>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2" name="SMARTInkShape-21">
            <a:extLst>
              <a:ext uri="{FF2B5EF4-FFF2-40B4-BE49-F238E27FC236}">
                <a16:creationId xmlns:a16="http://schemas.microsoft.com/office/drawing/2014/main" id="{0197C98B-F369-48DF-AB03-C7AC4683B111}"/>
              </a:ext>
            </a:extLst>
          </p:cNvPr>
          <p:cNvSpPr/>
          <p:nvPr>
            <p:custDataLst>
              <p:tags r:id="rId1"/>
            </p:custDataLst>
          </p:nvPr>
        </p:nvSpPr>
        <p:spPr>
          <a:xfrm>
            <a:off x="5045273" y="5482828"/>
            <a:ext cx="8931" cy="8931"/>
          </a:xfrm>
          <a:custGeom>
            <a:avLst/>
            <a:gdLst/>
            <a:ahLst/>
            <a:cxnLst/>
            <a:rect l="0" t="0" r="0" b="0"/>
            <a:pathLst>
              <a:path w="8931" h="8931">
                <a:moveTo>
                  <a:pt x="8930" y="0"/>
                </a:moveTo>
                <a:lnTo>
                  <a:pt x="8930" y="0"/>
                </a:lnTo>
                <a:lnTo>
                  <a:pt x="0" y="0"/>
                </a:lnTo>
                <a:lnTo>
                  <a:pt x="8930" y="8930"/>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SMARTInkShape-22">
            <a:extLst>
              <a:ext uri="{FF2B5EF4-FFF2-40B4-BE49-F238E27FC236}">
                <a16:creationId xmlns:a16="http://schemas.microsoft.com/office/drawing/2014/main" id="{59B155F0-9029-4E8B-9547-5FB184D83B99}"/>
              </a:ext>
            </a:extLst>
          </p:cNvPr>
          <p:cNvSpPr/>
          <p:nvPr>
            <p:custDataLst>
              <p:tags r:id="rId2"/>
            </p:custDataLst>
          </p:nvPr>
        </p:nvSpPr>
        <p:spPr>
          <a:xfrm>
            <a:off x="5518547" y="5527477"/>
            <a:ext cx="1" cy="8930"/>
          </a:xfrm>
          <a:custGeom>
            <a:avLst/>
            <a:gdLst/>
            <a:ahLst/>
            <a:cxnLst/>
            <a:rect l="0" t="0" r="0" b="0"/>
            <a:pathLst>
              <a:path w="1" h="8930">
                <a:moveTo>
                  <a:pt x="0" y="0"/>
                </a:moveTo>
                <a:lnTo>
                  <a:pt x="0" y="0"/>
                </a:lnTo>
                <a:lnTo>
                  <a:pt x="0" y="8929"/>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944150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dissolv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dissolve">
                                      <p:cBhvr>
                                        <p:cTn id="32" dur="500"/>
                                        <p:tgtEl>
                                          <p:spTgt spid="8"/>
                                        </p:tgtEl>
                                      </p:cBhvr>
                                    </p:animEffect>
                                  </p:childTnLst>
                                </p:cTn>
                              </p:par>
                              <p:par>
                                <p:cTn id="33" presetID="9" presetClass="entr" presetSubtype="0" fill="hold" nodeType="with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dissolve">
                                      <p:cBhvr>
                                        <p:cTn id="35" dur="500"/>
                                        <p:tgtEl>
                                          <p:spTgt spid="37"/>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dissolve">
                                      <p:cBhvr>
                                        <p:cTn id="40" dur="500"/>
                                        <p:tgtEl>
                                          <p:spTgt spid="11"/>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dissolve">
                                      <p:cBhvr>
                                        <p:cTn id="43" dur="500"/>
                                        <p:tgtEl>
                                          <p:spTgt spid="15"/>
                                        </p:tgtEl>
                                      </p:cBhvr>
                                    </p:animEffect>
                                  </p:childTnLst>
                                </p:cTn>
                              </p:par>
                              <p:par>
                                <p:cTn id="44" presetID="9" presetClass="entr" presetSubtype="0" fill="hold"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dissolve">
                                      <p:cBhvr>
                                        <p:cTn id="46" dur="500"/>
                                        <p:tgtEl>
                                          <p:spTgt spid="10"/>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dissolve">
                                      <p:cBhvr>
                                        <p:cTn id="49" dur="500"/>
                                        <p:tgtEl>
                                          <p:spTgt spid="16"/>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dissolve">
                                      <p:cBhvr>
                                        <p:cTn id="52" dur="500"/>
                                        <p:tgtEl>
                                          <p:spTgt spid="17"/>
                                        </p:tgtEl>
                                      </p:cBhvr>
                                    </p:animEffect>
                                  </p:childTnLst>
                                </p:cTn>
                              </p:par>
                              <p:par>
                                <p:cTn id="53" presetID="9" presetClass="entr" presetSubtype="0" fill="hold"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dissolve">
                                      <p:cBhvr>
                                        <p:cTn id="55" dur="500"/>
                                        <p:tgtEl>
                                          <p:spTgt spid="13"/>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dissolve">
                                      <p:cBhvr>
                                        <p:cTn id="60" dur="500"/>
                                        <p:tgtEl>
                                          <p:spTgt spid="18"/>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dissolve">
                                      <p:cBhvr>
                                        <p:cTn id="65" dur="500"/>
                                        <p:tgtEl>
                                          <p:spTgt spid="21"/>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nodeType="clickEffect">
                                  <p:stCondLst>
                                    <p:cond delay="0"/>
                                  </p:stCondLst>
                                  <p:childTnLst>
                                    <p:set>
                                      <p:cBhvr>
                                        <p:cTn id="69" dur="1" fill="hold">
                                          <p:stCondLst>
                                            <p:cond delay="0"/>
                                          </p:stCondLst>
                                        </p:cTn>
                                        <p:tgtEl>
                                          <p:spTgt spid="21">
                                            <p:txEl>
                                              <p:pRg st="0" end="0"/>
                                            </p:txEl>
                                          </p:spTgt>
                                        </p:tgtEl>
                                        <p:attrNameLst>
                                          <p:attrName>style.visibility</p:attrName>
                                        </p:attrNameLst>
                                      </p:cBhvr>
                                      <p:to>
                                        <p:strVal val="visible"/>
                                      </p:to>
                                    </p:set>
                                    <p:animEffect transition="in" filter="dissolve">
                                      <p:cBhvr>
                                        <p:cTn id="70" dur="500"/>
                                        <p:tgtEl>
                                          <p:spTgt spid="21">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nodeType="clickEffect">
                                  <p:stCondLst>
                                    <p:cond delay="0"/>
                                  </p:stCondLst>
                                  <p:childTnLst>
                                    <p:set>
                                      <p:cBhvr>
                                        <p:cTn id="74" dur="1" fill="hold">
                                          <p:stCondLst>
                                            <p:cond delay="0"/>
                                          </p:stCondLst>
                                        </p:cTn>
                                        <p:tgtEl>
                                          <p:spTgt spid="21">
                                            <p:txEl>
                                              <p:pRg st="1" end="1"/>
                                            </p:txEl>
                                          </p:spTgt>
                                        </p:tgtEl>
                                        <p:attrNameLst>
                                          <p:attrName>style.visibility</p:attrName>
                                        </p:attrNameLst>
                                      </p:cBhvr>
                                      <p:to>
                                        <p:strVal val="visible"/>
                                      </p:to>
                                    </p:set>
                                    <p:animEffect transition="in" filter="dissolve">
                                      <p:cBhvr>
                                        <p:cTn id="75" dur="500"/>
                                        <p:tgtEl>
                                          <p:spTgt spid="21">
                                            <p:txEl>
                                              <p:pRg st="1" end="1"/>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dissolve">
                                      <p:cBhvr>
                                        <p:cTn id="80" dur="500"/>
                                        <p:tgtEl>
                                          <p:spTgt spid="34"/>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nodeType="click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dissolve">
                                      <p:cBhvr>
                                        <p:cTn id="85" dur="500"/>
                                        <p:tgtEl>
                                          <p:spTgt spid="23"/>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24"/>
                                        </p:tgtEl>
                                        <p:attrNameLst>
                                          <p:attrName>style.visibility</p:attrName>
                                        </p:attrNameLst>
                                      </p:cBhvr>
                                      <p:to>
                                        <p:strVal val="visible"/>
                                      </p:to>
                                    </p:set>
                                    <p:animEffect transition="in" filter="dissolve">
                                      <p:cBhvr>
                                        <p:cTn id="88" dur="500"/>
                                        <p:tgtEl>
                                          <p:spTgt spid="24"/>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nodeType="clickEffect">
                                  <p:stCondLst>
                                    <p:cond delay="0"/>
                                  </p:stCondLst>
                                  <p:childTnLst>
                                    <p:set>
                                      <p:cBhvr>
                                        <p:cTn id="92" dur="1" fill="hold">
                                          <p:stCondLst>
                                            <p:cond delay="0"/>
                                          </p:stCondLst>
                                        </p:cTn>
                                        <p:tgtEl>
                                          <p:spTgt spid="21">
                                            <p:txEl>
                                              <p:pRg st="2" end="2"/>
                                            </p:txEl>
                                          </p:spTgt>
                                        </p:tgtEl>
                                        <p:attrNameLst>
                                          <p:attrName>style.visibility</p:attrName>
                                        </p:attrNameLst>
                                      </p:cBhvr>
                                      <p:to>
                                        <p:strVal val="visible"/>
                                      </p:to>
                                    </p:set>
                                    <p:animEffect transition="in" filter="dissolve">
                                      <p:cBhvr>
                                        <p:cTn id="93" dur="500"/>
                                        <p:tgtEl>
                                          <p:spTgt spid="21">
                                            <p:txEl>
                                              <p:pRg st="2" end="2"/>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36"/>
                                        </p:tgtEl>
                                        <p:attrNameLst>
                                          <p:attrName>style.visibility</p:attrName>
                                        </p:attrNameLst>
                                      </p:cBhvr>
                                      <p:to>
                                        <p:strVal val="visible"/>
                                      </p:to>
                                    </p:set>
                                    <p:animEffect transition="in" filter="dissolve">
                                      <p:cBhvr>
                                        <p:cTn id="98" dur="500"/>
                                        <p:tgtEl>
                                          <p:spTgt spid="36"/>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nodeType="clickEffect">
                                  <p:stCondLst>
                                    <p:cond delay="0"/>
                                  </p:stCondLst>
                                  <p:childTnLst>
                                    <p:set>
                                      <p:cBhvr>
                                        <p:cTn id="102" dur="1" fill="hold">
                                          <p:stCondLst>
                                            <p:cond delay="0"/>
                                          </p:stCondLst>
                                        </p:cTn>
                                        <p:tgtEl>
                                          <p:spTgt spid="21">
                                            <p:txEl>
                                              <p:pRg st="3" end="3"/>
                                            </p:txEl>
                                          </p:spTgt>
                                        </p:tgtEl>
                                        <p:attrNameLst>
                                          <p:attrName>style.visibility</p:attrName>
                                        </p:attrNameLst>
                                      </p:cBhvr>
                                      <p:to>
                                        <p:strVal val="visible"/>
                                      </p:to>
                                    </p:set>
                                    <p:animEffect transition="in" filter="dissolve">
                                      <p:cBhvr>
                                        <p:cTn id="103" dur="500"/>
                                        <p:tgtEl>
                                          <p:spTgt spid="21">
                                            <p:txEl>
                                              <p:pRg st="3" end="3"/>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grpId="0" nodeType="clickEffect">
                                  <p:stCondLst>
                                    <p:cond delay="0"/>
                                  </p:stCondLst>
                                  <p:childTnLst>
                                    <p:set>
                                      <p:cBhvr>
                                        <p:cTn id="107" dur="1" fill="hold">
                                          <p:stCondLst>
                                            <p:cond delay="0"/>
                                          </p:stCondLst>
                                        </p:cTn>
                                        <p:tgtEl>
                                          <p:spTgt spid="9"/>
                                        </p:tgtEl>
                                        <p:attrNameLst>
                                          <p:attrName>style.visibility</p:attrName>
                                        </p:attrNameLst>
                                      </p:cBhvr>
                                      <p:to>
                                        <p:strVal val="visible"/>
                                      </p:to>
                                    </p:set>
                                    <p:animEffect transition="in" filter="dissolve">
                                      <p:cBhvr>
                                        <p:cTn id="10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4" grpId="0" animBg="1"/>
      <p:bldP spid="5" grpId="0" animBg="1"/>
      <p:bldP spid="6" grpId="0" animBg="1"/>
      <p:bldP spid="7" grpId="0" animBg="1"/>
      <p:bldP spid="8" grpId="0" animBg="1"/>
      <p:bldP spid="15" grpId="0"/>
      <p:bldP spid="16" grpId="0"/>
      <p:bldP spid="17" grpId="0"/>
      <p:bldP spid="18" grpId="0" animBg="1"/>
      <p:bldP spid="21" grpId="0" animBg="1"/>
      <p:bldP spid="24" grpId="0"/>
      <p:bldP spid="34" grpId="0" animBg="1"/>
      <p:bldP spid="36"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Manipulate</a:t>
            </a:r>
            <a:r>
              <a:rPr lang="zh-CN" altLang="en-US" sz="3200" dirty="0"/>
              <a:t> </a:t>
            </a:r>
            <a:r>
              <a:rPr lang="en-US" altLang="zh-CN" sz="3200" dirty="0"/>
              <a:t>String</a:t>
            </a:r>
            <a:r>
              <a:rPr lang="zh-CN" altLang="en-US" sz="3200" dirty="0"/>
              <a:t> </a:t>
            </a:r>
            <a:r>
              <a:rPr lang="en-US" altLang="zh-CN" sz="3200" dirty="0"/>
              <a:t>with</a:t>
            </a:r>
            <a:r>
              <a:rPr lang="zh-CN" altLang="en-US" sz="3200" dirty="0"/>
              <a:t> </a:t>
            </a:r>
            <a:r>
              <a:rPr lang="en-US" sz="3200" dirty="0"/>
              <a:t>For-each Loop</a:t>
            </a:r>
          </a:p>
        </p:txBody>
      </p:sp>
      <p:sp>
        <p:nvSpPr>
          <p:cNvPr id="4" name="Rectangle 3"/>
          <p:cNvSpPr/>
          <p:nvPr/>
        </p:nvSpPr>
        <p:spPr>
          <a:xfrm>
            <a:off x="700751" y="1313250"/>
            <a:ext cx="7684330" cy="2293577"/>
          </a:xfrm>
          <a:prstGeom prst="rect">
            <a:avLst/>
          </a:prstGeom>
          <a:solidFill>
            <a:schemeClr val="bg1">
              <a:lumMod val="95000"/>
            </a:schemeClr>
          </a:solidFill>
          <a:ln>
            <a:solidFill>
              <a:srgbClr val="4F81BD"/>
            </a:solidFill>
          </a:ln>
        </p:spPr>
        <p:txBody>
          <a:bodyPr wrap="square">
            <a:spAutoFit/>
          </a:bodyPr>
          <a:lstStyle/>
          <a:p>
            <a:pPr>
              <a:lnSpc>
                <a:spcPct val="120000"/>
              </a:lnSpc>
            </a:pPr>
            <a:r>
              <a:rPr lang="en-US" sz="1200" b="1" dirty="0">
                <a:solidFill>
                  <a:srgbClr val="7F0055"/>
                </a:solidFill>
                <a:latin typeface="Menlo Bold"/>
                <a:cs typeface="Menlo Bold"/>
              </a:rPr>
              <a:t>public</a:t>
            </a:r>
            <a:r>
              <a:rPr lang="en-US" sz="1200" b="1" dirty="0">
                <a:solidFill>
                  <a:srgbClr val="000000"/>
                </a:solidFill>
                <a:latin typeface="Menlo Bold"/>
                <a:cs typeface="Menlo Bold"/>
              </a:rPr>
              <a:t> </a:t>
            </a:r>
            <a:r>
              <a:rPr lang="en-US" sz="1200" b="1" dirty="0">
                <a:solidFill>
                  <a:srgbClr val="7F0055"/>
                </a:solidFill>
                <a:latin typeface="Menlo Bold"/>
                <a:cs typeface="Menlo Bold"/>
              </a:rPr>
              <a:t>static</a:t>
            </a:r>
            <a:r>
              <a:rPr lang="en-US" sz="1200" b="1" dirty="0">
                <a:solidFill>
                  <a:srgbClr val="000000"/>
                </a:solidFill>
                <a:latin typeface="Menlo Bold"/>
                <a:cs typeface="Menlo Bold"/>
              </a:rPr>
              <a:t> </a:t>
            </a:r>
            <a:r>
              <a:rPr lang="en-US" altLang="zh-CN" sz="1200" b="1" dirty="0">
                <a:solidFill>
                  <a:srgbClr val="7F0055"/>
                </a:solidFill>
                <a:latin typeface="Menlo Bold"/>
                <a:cs typeface="Menlo Bold"/>
              </a:rPr>
              <a:t>string</a:t>
            </a:r>
            <a:r>
              <a:rPr lang="en-US" sz="1200" b="1" dirty="0">
                <a:solidFill>
                  <a:srgbClr val="000000"/>
                </a:solidFill>
                <a:latin typeface="Menlo Bold"/>
                <a:cs typeface="Menlo Bold"/>
              </a:rPr>
              <a:t> </a:t>
            </a:r>
            <a:r>
              <a:rPr lang="en-US" sz="1200" dirty="0">
                <a:solidFill>
                  <a:srgbClr val="000000"/>
                </a:solidFill>
                <a:latin typeface="Menlo Bold"/>
                <a:cs typeface="Menlo Bold"/>
              </a:rPr>
              <a:t>replaceLetter(String </a:t>
            </a:r>
            <a:r>
              <a:rPr lang="en-US" sz="1200" dirty="0">
                <a:solidFill>
                  <a:srgbClr val="6A3E3E"/>
                </a:solidFill>
                <a:latin typeface="Menlo Bold"/>
                <a:cs typeface="Menlo Bold"/>
              </a:rPr>
              <a:t>word</a:t>
            </a:r>
            <a:r>
              <a:rPr lang="en-US" sz="1200" dirty="0">
                <a:solidFill>
                  <a:srgbClr val="000000"/>
                </a:solidFill>
                <a:latin typeface="Menlo Bold"/>
                <a:cs typeface="Menlo Bold"/>
              </a:rPr>
              <a:t>, </a:t>
            </a:r>
            <a:r>
              <a:rPr lang="en-US" sz="1200" b="1" dirty="0">
                <a:solidFill>
                  <a:srgbClr val="7F0055"/>
                </a:solidFill>
                <a:latin typeface="Menlo Bold"/>
                <a:cs typeface="Menlo Bold"/>
              </a:rPr>
              <a:t>char</a:t>
            </a:r>
            <a:r>
              <a:rPr lang="en-US" sz="1200" dirty="0">
                <a:solidFill>
                  <a:srgbClr val="000000"/>
                </a:solidFill>
                <a:latin typeface="Menlo Bold"/>
                <a:cs typeface="Menlo Bold"/>
              </a:rPr>
              <a:t> </a:t>
            </a:r>
            <a:r>
              <a:rPr lang="en-US" sz="1200" dirty="0">
                <a:solidFill>
                  <a:srgbClr val="6A3E3E"/>
                </a:solidFill>
                <a:latin typeface="Menlo Bold"/>
                <a:cs typeface="Menlo Bold"/>
              </a:rPr>
              <a:t>gone</a:t>
            </a:r>
            <a:r>
              <a:rPr lang="en-US" altLang="zh-CN" sz="1200" dirty="0">
                <a:solidFill>
                  <a:srgbClr val="6A3E3E"/>
                </a:solidFill>
                <a:latin typeface="Menlo Bold"/>
                <a:cs typeface="Menlo Bold"/>
              </a:rPr>
              <a:t>,</a:t>
            </a:r>
            <a:r>
              <a:rPr lang="zh-CN" altLang="en-US" sz="1200" dirty="0">
                <a:solidFill>
                  <a:srgbClr val="6A3E3E"/>
                </a:solidFill>
                <a:latin typeface="Menlo Bold"/>
                <a:cs typeface="Menlo Bold"/>
              </a:rPr>
              <a:t> </a:t>
            </a:r>
            <a:r>
              <a:rPr lang="en-US" sz="1200" b="1" dirty="0">
                <a:solidFill>
                  <a:srgbClr val="7F0055"/>
                </a:solidFill>
                <a:latin typeface="Menlo Bold"/>
                <a:cs typeface="Menlo Bold"/>
              </a:rPr>
              <a:t>char</a:t>
            </a:r>
            <a:r>
              <a:rPr lang="en-US" sz="1200" dirty="0">
                <a:solidFill>
                  <a:srgbClr val="000000"/>
                </a:solidFill>
                <a:latin typeface="Menlo Bold"/>
                <a:cs typeface="Menlo Bold"/>
              </a:rPr>
              <a:t> </a:t>
            </a:r>
            <a:r>
              <a:rPr lang="en-US" sz="1200" dirty="0">
                <a:solidFill>
                  <a:srgbClr val="6A3E3E"/>
                </a:solidFill>
                <a:latin typeface="Menlo Bold"/>
                <a:cs typeface="Menlo Bold"/>
              </a:rPr>
              <a:t>new1</a:t>
            </a:r>
            <a:r>
              <a:rPr lang="en-US" sz="1200" dirty="0">
                <a:solidFill>
                  <a:srgbClr val="000000"/>
                </a:solidFill>
                <a:latin typeface="Menlo Bold"/>
                <a:cs typeface="Menlo Bold"/>
              </a:rPr>
              <a:t>)</a:t>
            </a:r>
          </a:p>
          <a:p>
            <a:pPr>
              <a:lnSpc>
                <a:spcPct val="120000"/>
              </a:lnSpc>
            </a:pPr>
            <a:r>
              <a:rPr lang="en-US" sz="1200" dirty="0">
                <a:solidFill>
                  <a:srgbClr val="000000"/>
                </a:solidFill>
                <a:latin typeface="Menlo Bold"/>
                <a:cs typeface="Menlo Bold"/>
              </a:rPr>
              <a:t>{</a:t>
            </a:r>
          </a:p>
          <a:p>
            <a:pPr>
              <a:lnSpc>
                <a:spcPct val="120000"/>
              </a:lnSpc>
            </a:pPr>
            <a:r>
              <a:rPr lang="en-US" sz="1200" b="1" dirty="0">
                <a:solidFill>
                  <a:srgbClr val="000000"/>
                </a:solidFill>
                <a:latin typeface="Menlo Bold"/>
                <a:cs typeface="Menlo Bold"/>
              </a:rPr>
              <a:t>	</a:t>
            </a:r>
            <a:r>
              <a:rPr lang="en-US" sz="1200" b="1" dirty="0">
                <a:solidFill>
                  <a:srgbClr val="7F0055"/>
                </a:solidFill>
                <a:latin typeface="Menlo Bold"/>
                <a:cs typeface="Menlo Bold"/>
              </a:rPr>
              <a:t>char</a:t>
            </a:r>
            <a:r>
              <a:rPr lang="en-US" altLang="zh-CN" sz="1200" dirty="0">
                <a:solidFill>
                  <a:srgbClr val="000000"/>
                </a:solidFill>
                <a:latin typeface="Menlo Bold"/>
                <a:cs typeface="Menlo Bold"/>
              </a:rPr>
              <a:t>[]</a:t>
            </a:r>
            <a:r>
              <a:rPr lang="zh-CN" altLang="en-US" sz="1200" dirty="0">
                <a:solidFill>
                  <a:srgbClr val="000000"/>
                </a:solidFill>
                <a:latin typeface="Menlo Bold"/>
                <a:cs typeface="Menlo Bold"/>
              </a:rPr>
              <a:t> </a:t>
            </a:r>
            <a:r>
              <a:rPr lang="en-US" altLang="zh-CN" sz="1200" dirty="0">
                <a:solidFill>
                  <a:srgbClr val="6A3E3E"/>
                </a:solidFill>
                <a:latin typeface="Menlo Bold"/>
                <a:cs typeface="Menlo Bold"/>
              </a:rPr>
              <a:t>cArray</a:t>
            </a:r>
            <a:r>
              <a:rPr lang="zh-CN" altLang="en-US" sz="1200" dirty="0">
                <a:solidFill>
                  <a:srgbClr val="000000"/>
                </a:solidFill>
                <a:latin typeface="Menlo Bold"/>
                <a:cs typeface="Menlo Bold"/>
              </a:rPr>
              <a:t> </a:t>
            </a:r>
            <a:r>
              <a:rPr lang="en-US" altLang="zh-CN" sz="1200" dirty="0">
                <a:solidFill>
                  <a:srgbClr val="000000"/>
                </a:solidFill>
                <a:latin typeface="Menlo Bold"/>
                <a:cs typeface="Menlo Bold"/>
              </a:rPr>
              <a:t>=</a:t>
            </a:r>
            <a:r>
              <a:rPr lang="zh-CN" altLang="en-US" sz="1200" dirty="0">
                <a:solidFill>
                  <a:srgbClr val="000000"/>
                </a:solidFill>
                <a:latin typeface="Menlo Bold"/>
                <a:cs typeface="Menlo Bold"/>
              </a:rPr>
              <a:t> </a:t>
            </a:r>
            <a:r>
              <a:rPr lang="en-US" altLang="zh-CN" sz="1200" dirty="0">
                <a:solidFill>
                  <a:srgbClr val="6A3E3E"/>
                </a:solidFill>
                <a:latin typeface="Menlo Bold"/>
                <a:cs typeface="Menlo Bold"/>
              </a:rPr>
              <a:t>word</a:t>
            </a:r>
            <a:r>
              <a:rPr lang="en-US" altLang="zh-CN" sz="1200" dirty="0">
                <a:solidFill>
                  <a:srgbClr val="000000"/>
                </a:solidFill>
                <a:latin typeface="Menlo Bold"/>
                <a:cs typeface="Menlo Bold"/>
              </a:rPr>
              <a:t>.toCharArray();</a:t>
            </a:r>
            <a:endParaRPr lang="en-US" sz="1200" dirty="0">
              <a:solidFill>
                <a:srgbClr val="000000"/>
              </a:solidFill>
              <a:latin typeface="Menlo Bold"/>
              <a:cs typeface="Menlo Bold"/>
            </a:endParaRPr>
          </a:p>
          <a:p>
            <a:pPr>
              <a:lnSpc>
                <a:spcPct val="120000"/>
              </a:lnSpc>
            </a:pPr>
            <a:r>
              <a:rPr lang="en-US" sz="1200" b="1" dirty="0">
                <a:solidFill>
                  <a:srgbClr val="000000"/>
                </a:solidFill>
                <a:latin typeface="Menlo Bold"/>
                <a:cs typeface="Menlo Bold"/>
              </a:rPr>
              <a:t>	</a:t>
            </a:r>
            <a:r>
              <a:rPr lang="en-US" sz="1200" b="1" dirty="0">
                <a:solidFill>
                  <a:srgbClr val="7F0055"/>
                </a:solidFill>
                <a:latin typeface="Menlo Bold"/>
                <a:cs typeface="Menlo Bold"/>
              </a:rPr>
              <a:t>for</a:t>
            </a:r>
            <a:r>
              <a:rPr lang="en-US" sz="1200" dirty="0">
                <a:solidFill>
                  <a:srgbClr val="000000"/>
                </a:solidFill>
                <a:latin typeface="Menlo Bold"/>
                <a:cs typeface="Menlo Bold"/>
              </a:rPr>
              <a:t> (</a:t>
            </a:r>
            <a:r>
              <a:rPr lang="en-US" sz="1200" b="1" dirty="0">
                <a:solidFill>
                  <a:srgbClr val="7F0055"/>
                </a:solidFill>
                <a:latin typeface="Menlo Bold"/>
                <a:cs typeface="Menlo Bold"/>
              </a:rPr>
              <a:t>char</a:t>
            </a:r>
            <a:r>
              <a:rPr lang="en-US" sz="1200" dirty="0">
                <a:solidFill>
                  <a:srgbClr val="000000"/>
                </a:solidFill>
                <a:latin typeface="Menlo Bold"/>
                <a:cs typeface="Menlo Bold"/>
              </a:rPr>
              <a:t> </a:t>
            </a:r>
            <a:r>
              <a:rPr lang="en-US" sz="1200" dirty="0">
                <a:solidFill>
                  <a:srgbClr val="6A3E3E"/>
                </a:solidFill>
                <a:latin typeface="Menlo Bold"/>
                <a:cs typeface="Menlo Bold"/>
              </a:rPr>
              <a:t>c</a:t>
            </a:r>
            <a:r>
              <a:rPr lang="en-US" altLang="zh-CN" sz="1200" dirty="0">
                <a:solidFill>
                  <a:srgbClr val="000000"/>
                </a:solidFill>
                <a:latin typeface="Menlo Bold"/>
                <a:cs typeface="Menlo Bold"/>
              </a:rPr>
              <a:t>:</a:t>
            </a:r>
            <a:r>
              <a:rPr lang="en-US" sz="1200" dirty="0">
                <a:solidFill>
                  <a:srgbClr val="000000"/>
                </a:solidFill>
                <a:latin typeface="Menlo Bold"/>
                <a:cs typeface="Menlo Bold"/>
              </a:rPr>
              <a:t> </a:t>
            </a:r>
            <a:r>
              <a:rPr lang="en-US" sz="1200" dirty="0">
                <a:solidFill>
                  <a:srgbClr val="6A3E3E"/>
                </a:solidFill>
                <a:latin typeface="Menlo Bold"/>
                <a:cs typeface="Menlo Bold"/>
              </a:rPr>
              <a:t>cArray</a:t>
            </a:r>
            <a:r>
              <a:rPr lang="en-US" sz="1200" dirty="0">
                <a:solidFill>
                  <a:srgbClr val="000000"/>
                </a:solidFill>
                <a:latin typeface="Menlo Bold"/>
                <a:cs typeface="Menlo Bold"/>
              </a:rPr>
              <a:t>) {</a:t>
            </a:r>
          </a:p>
          <a:p>
            <a:pPr>
              <a:lnSpc>
                <a:spcPct val="120000"/>
              </a:lnSpc>
            </a:pPr>
            <a:r>
              <a:rPr lang="en-US" sz="1200" b="1" dirty="0">
                <a:solidFill>
                  <a:srgbClr val="000000"/>
                </a:solidFill>
                <a:latin typeface="Menlo Bold"/>
                <a:cs typeface="Menlo Bold"/>
              </a:rPr>
              <a:t>		</a:t>
            </a:r>
            <a:r>
              <a:rPr lang="mr-IN" sz="1200" b="1" dirty="0">
                <a:solidFill>
                  <a:srgbClr val="7F0055"/>
                </a:solidFill>
                <a:latin typeface="Menlo Bold"/>
                <a:cs typeface="Menlo Bold"/>
              </a:rPr>
              <a:t>if</a:t>
            </a:r>
            <a:r>
              <a:rPr lang="mr-IN" sz="1200" dirty="0">
                <a:solidFill>
                  <a:srgbClr val="000000"/>
                </a:solidFill>
                <a:latin typeface="Menlo Bold"/>
                <a:cs typeface="Menlo Bold"/>
              </a:rPr>
              <a:t> (</a:t>
            </a:r>
            <a:r>
              <a:rPr lang="en-US" sz="1200" dirty="0">
                <a:solidFill>
                  <a:srgbClr val="6A3E3E"/>
                </a:solidFill>
                <a:latin typeface="Menlo Bold"/>
                <a:cs typeface="Menlo Bold"/>
              </a:rPr>
              <a:t>c</a:t>
            </a:r>
            <a:r>
              <a:rPr lang="zh-CN" altLang="en-US" sz="1200" dirty="0">
                <a:solidFill>
                  <a:srgbClr val="6A3E3E"/>
                </a:solidFill>
                <a:latin typeface="Menlo Bold"/>
                <a:cs typeface="Menlo Bold"/>
              </a:rPr>
              <a:t> </a:t>
            </a:r>
            <a:r>
              <a:rPr lang="mr-IN" sz="1200" dirty="0">
                <a:solidFill>
                  <a:srgbClr val="000000"/>
                </a:solidFill>
                <a:latin typeface="Menlo Bold"/>
                <a:cs typeface="Menlo Bold"/>
              </a:rPr>
              <a:t>== </a:t>
            </a:r>
            <a:r>
              <a:rPr lang="en-US" sz="1200" dirty="0">
                <a:solidFill>
                  <a:srgbClr val="6A3E3E"/>
                </a:solidFill>
                <a:latin typeface="Menlo Bold"/>
                <a:cs typeface="Menlo Bold"/>
              </a:rPr>
              <a:t>gone</a:t>
            </a:r>
            <a:r>
              <a:rPr lang="mr-IN" sz="1200" dirty="0">
                <a:solidFill>
                  <a:srgbClr val="000000"/>
                </a:solidFill>
                <a:latin typeface="Menlo Bold"/>
                <a:cs typeface="Menlo Bold"/>
              </a:rPr>
              <a:t>)</a:t>
            </a:r>
            <a:r>
              <a:rPr lang="en-US" sz="1200" dirty="0">
                <a:solidFill>
                  <a:srgbClr val="000000"/>
                </a:solidFill>
                <a:latin typeface="Menlo Bold"/>
                <a:cs typeface="Menlo Bold"/>
              </a:rPr>
              <a:t> </a:t>
            </a:r>
            <a:r>
              <a:rPr lang="mr-IN" sz="1200" dirty="0">
                <a:solidFill>
                  <a:srgbClr val="000000"/>
                </a:solidFill>
                <a:latin typeface="Menlo Bold"/>
                <a:cs typeface="Menlo Bold"/>
              </a:rPr>
              <a:t>{</a:t>
            </a:r>
          </a:p>
          <a:p>
            <a:pPr>
              <a:lnSpc>
                <a:spcPct val="120000"/>
              </a:lnSpc>
            </a:pPr>
            <a:r>
              <a:rPr lang="en-US" sz="1200" dirty="0">
                <a:solidFill>
                  <a:srgbClr val="000000"/>
                </a:solidFill>
                <a:latin typeface="Menlo Bold"/>
                <a:cs typeface="Menlo Bold"/>
              </a:rPr>
              <a:t>			</a:t>
            </a:r>
            <a:r>
              <a:rPr lang="en-US" sz="1200" dirty="0">
                <a:solidFill>
                  <a:srgbClr val="6A3E3E"/>
                </a:solidFill>
                <a:latin typeface="Menlo Bold"/>
                <a:cs typeface="Menlo Bold"/>
              </a:rPr>
              <a:t>c</a:t>
            </a:r>
            <a:r>
              <a:rPr lang="zh-CN" altLang="en-US" sz="1200" b="1" dirty="0">
                <a:solidFill>
                  <a:srgbClr val="7F0055"/>
                </a:solidFill>
                <a:latin typeface="Menlo Bold"/>
                <a:cs typeface="Menlo Bold"/>
              </a:rPr>
              <a:t> </a:t>
            </a:r>
            <a:r>
              <a:rPr lang="en-US" altLang="zh-CN" sz="1200" dirty="0">
                <a:latin typeface="Menlo Bold"/>
                <a:cs typeface="Menlo Bold"/>
              </a:rPr>
              <a:t>=</a:t>
            </a:r>
            <a:r>
              <a:rPr lang="zh-CN" altLang="en-US" sz="1200" b="1" dirty="0">
                <a:solidFill>
                  <a:srgbClr val="7F0055"/>
                </a:solidFill>
                <a:latin typeface="Menlo Bold"/>
                <a:cs typeface="Menlo Bold"/>
              </a:rPr>
              <a:t> </a:t>
            </a:r>
            <a:r>
              <a:rPr lang="en-US" altLang="zh-CN" sz="1200" dirty="0">
                <a:solidFill>
                  <a:srgbClr val="7F0055"/>
                </a:solidFill>
                <a:latin typeface="Menlo Bold"/>
                <a:cs typeface="Menlo Bold"/>
              </a:rPr>
              <a:t>new1</a:t>
            </a:r>
            <a:r>
              <a:rPr lang="en-US" sz="1200" dirty="0">
                <a:solidFill>
                  <a:srgbClr val="000000"/>
                </a:solidFill>
                <a:latin typeface="Menlo Bold"/>
                <a:cs typeface="Menlo Bold"/>
              </a:rPr>
              <a:t>; </a:t>
            </a:r>
          </a:p>
          <a:p>
            <a:pPr>
              <a:lnSpc>
                <a:spcPct val="120000"/>
              </a:lnSpc>
            </a:pPr>
            <a:r>
              <a:rPr lang="en-US" sz="1200" dirty="0">
                <a:solidFill>
                  <a:srgbClr val="000000"/>
                </a:solidFill>
                <a:latin typeface="Menlo Bold"/>
                <a:cs typeface="Menlo Bold"/>
              </a:rPr>
              <a:t>		}</a:t>
            </a:r>
          </a:p>
          <a:p>
            <a:pPr>
              <a:lnSpc>
                <a:spcPct val="120000"/>
              </a:lnSpc>
            </a:pPr>
            <a:r>
              <a:rPr lang="en-US" sz="1200" dirty="0">
                <a:solidFill>
                  <a:srgbClr val="000000"/>
                </a:solidFill>
                <a:latin typeface="Menlo Bold"/>
                <a:cs typeface="Menlo Bold"/>
              </a:rPr>
              <a:t>	}</a:t>
            </a:r>
          </a:p>
          <a:p>
            <a:pPr>
              <a:lnSpc>
                <a:spcPct val="120000"/>
              </a:lnSpc>
            </a:pPr>
            <a:r>
              <a:rPr lang="en-US" sz="1200" b="1" dirty="0">
                <a:solidFill>
                  <a:srgbClr val="000000"/>
                </a:solidFill>
                <a:latin typeface="Menlo Bold"/>
                <a:cs typeface="Menlo Bold"/>
              </a:rPr>
              <a:t>	</a:t>
            </a:r>
            <a:r>
              <a:rPr lang="en-US" sz="1200" b="1" dirty="0">
                <a:solidFill>
                  <a:srgbClr val="7F0055"/>
                </a:solidFill>
                <a:latin typeface="Menlo Bold"/>
                <a:cs typeface="Menlo Bold"/>
              </a:rPr>
              <a:t>return</a:t>
            </a:r>
            <a:r>
              <a:rPr lang="en-US" sz="1200" dirty="0">
                <a:solidFill>
                  <a:srgbClr val="000000"/>
                </a:solidFill>
                <a:latin typeface="Menlo Bold"/>
                <a:cs typeface="Menlo Bold"/>
              </a:rPr>
              <a:t> </a:t>
            </a:r>
            <a:r>
              <a:rPr lang="en-US" sz="1200" dirty="0">
                <a:solidFill>
                  <a:srgbClr val="7F0055"/>
                </a:solidFill>
                <a:latin typeface="Menlo Bold"/>
                <a:cs typeface="Menlo Bold"/>
              </a:rPr>
              <a:t>word</a:t>
            </a:r>
            <a:r>
              <a:rPr lang="en-US" sz="1200" dirty="0">
                <a:solidFill>
                  <a:srgbClr val="000000"/>
                </a:solidFill>
                <a:latin typeface="Menlo Bold"/>
                <a:cs typeface="Menlo Bold"/>
              </a:rPr>
              <a:t>;</a:t>
            </a:r>
          </a:p>
          <a:p>
            <a:pPr>
              <a:lnSpc>
                <a:spcPct val="120000"/>
              </a:lnSpc>
            </a:pPr>
            <a:r>
              <a:rPr lang="en-US" sz="1200" dirty="0">
                <a:solidFill>
                  <a:srgbClr val="000000"/>
                </a:solidFill>
                <a:latin typeface="Menlo Bold"/>
                <a:cs typeface="Menlo Bold"/>
              </a:rPr>
              <a:t>}</a:t>
            </a:r>
            <a:endParaRPr lang="en-US" sz="1200" dirty="0">
              <a:latin typeface="Menlo Bold"/>
              <a:cs typeface="Menlo Bold"/>
            </a:endParaRPr>
          </a:p>
        </p:txBody>
      </p:sp>
      <p:sp>
        <p:nvSpPr>
          <p:cNvPr id="5" name="Rectangle 4"/>
          <p:cNvSpPr/>
          <p:nvPr/>
        </p:nvSpPr>
        <p:spPr>
          <a:xfrm>
            <a:off x="4757924" y="3839076"/>
            <a:ext cx="3627157" cy="461665"/>
          </a:xfrm>
          <a:prstGeom prst="rect">
            <a:avLst/>
          </a:prstGeom>
          <a:solidFill>
            <a:schemeClr val="accent6">
              <a:lumMod val="20000"/>
              <a:lumOff val="80000"/>
            </a:schemeClr>
          </a:solidFill>
          <a:ln>
            <a:solidFill>
              <a:schemeClr val="accent1"/>
            </a:solidFill>
          </a:ln>
        </p:spPr>
        <p:txBody>
          <a:bodyPr wrap="square">
            <a:spAutoFit/>
          </a:bodyPr>
          <a:lstStyle/>
          <a:p>
            <a:r>
              <a:rPr lang="mr-IN" sz="1200" dirty="0">
                <a:solidFill>
                  <a:srgbClr val="3F7F5F"/>
                </a:solidFill>
                <a:latin typeface="Menlo Bold"/>
                <a:cs typeface="Menlo Bold"/>
              </a:rPr>
              <a:t>// replaceLetter("a happy", 'a', 'i') -&gt; "i hippy"</a:t>
            </a:r>
            <a:r>
              <a:rPr lang="en-US" altLang="zh-CN" sz="1200" dirty="0">
                <a:solidFill>
                  <a:srgbClr val="3F7F5F"/>
                </a:solidFill>
                <a:latin typeface="Menlo Bold"/>
                <a:cs typeface="Menlo Bold"/>
              </a:rPr>
              <a:t>??</a:t>
            </a:r>
            <a:endParaRPr lang="en-US" sz="1200" dirty="0">
              <a:latin typeface="Menlo Bold"/>
              <a:cs typeface="Menlo Bold"/>
            </a:endParaRPr>
          </a:p>
        </p:txBody>
      </p:sp>
      <p:sp>
        <p:nvSpPr>
          <p:cNvPr id="7" name="Rectangle 6"/>
          <p:cNvSpPr/>
          <p:nvPr/>
        </p:nvSpPr>
        <p:spPr>
          <a:xfrm>
            <a:off x="5112398" y="1941025"/>
            <a:ext cx="2957235" cy="584776"/>
          </a:xfrm>
          <a:prstGeom prst="rect">
            <a:avLst/>
          </a:prstGeom>
          <a:solidFill>
            <a:srgbClr val="E6A20E"/>
          </a:solidFill>
        </p:spPr>
        <p:txBody>
          <a:bodyPr wrap="square">
            <a:spAutoFit/>
          </a:bodyPr>
          <a:lstStyle/>
          <a:p>
            <a:r>
              <a:rPr lang="en-US" sz="1600" dirty="0">
                <a:latin typeface="Arial"/>
                <a:cs typeface="Arial"/>
              </a:rPr>
              <a:t>Does this method successfully return a modified word? </a:t>
            </a:r>
          </a:p>
        </p:txBody>
      </p:sp>
      <p:sp>
        <p:nvSpPr>
          <p:cNvPr id="8" name="Rectangle 7"/>
          <p:cNvSpPr/>
          <p:nvPr/>
        </p:nvSpPr>
        <p:spPr>
          <a:xfrm>
            <a:off x="700750" y="3839653"/>
            <a:ext cx="3384621" cy="584776"/>
          </a:xfrm>
          <a:prstGeom prst="rect">
            <a:avLst/>
          </a:prstGeom>
          <a:solidFill>
            <a:srgbClr val="E6A20E"/>
          </a:solidFill>
        </p:spPr>
        <p:txBody>
          <a:bodyPr wrap="square">
            <a:spAutoFit/>
          </a:bodyPr>
          <a:lstStyle/>
          <a:p>
            <a:r>
              <a:rPr lang="en-US" sz="1600" dirty="0">
                <a:latin typeface="Arial"/>
                <a:cs typeface="Arial"/>
              </a:rPr>
              <a:t>L</a:t>
            </a:r>
            <a:r>
              <a:rPr lang="en-US" altLang="zh-CN" sz="1600" dirty="0">
                <a:latin typeface="Arial"/>
                <a:cs typeface="Arial"/>
              </a:rPr>
              <a:t>et’s</a:t>
            </a:r>
            <a:r>
              <a:rPr lang="zh-CN" altLang="en-US" sz="1600" dirty="0">
                <a:latin typeface="Arial"/>
                <a:cs typeface="Arial"/>
              </a:rPr>
              <a:t> </a:t>
            </a:r>
            <a:r>
              <a:rPr lang="en-US" altLang="zh-CN" sz="1600" dirty="0">
                <a:latin typeface="Arial"/>
                <a:cs typeface="Arial"/>
              </a:rPr>
              <a:t>trace</a:t>
            </a:r>
            <a:r>
              <a:rPr lang="zh-CN" altLang="en-US" sz="1600" dirty="0">
                <a:latin typeface="Arial"/>
                <a:cs typeface="Arial"/>
              </a:rPr>
              <a:t> </a:t>
            </a:r>
            <a:r>
              <a:rPr lang="en-US" altLang="zh-CN" sz="1600" dirty="0">
                <a:latin typeface="Arial"/>
                <a:cs typeface="Arial"/>
              </a:rPr>
              <a:t>the</a:t>
            </a:r>
            <a:r>
              <a:rPr lang="zh-CN" altLang="en-US" sz="1600" dirty="0">
                <a:latin typeface="Arial"/>
                <a:cs typeface="Arial"/>
              </a:rPr>
              <a:t> </a:t>
            </a:r>
            <a:r>
              <a:rPr lang="en-US" altLang="zh-CN" sz="1600" dirty="0">
                <a:latin typeface="Arial"/>
                <a:cs typeface="Arial"/>
              </a:rPr>
              <a:t>code</a:t>
            </a:r>
            <a:r>
              <a:rPr lang="zh-CN" altLang="en-US" sz="1600" dirty="0">
                <a:latin typeface="Arial"/>
                <a:cs typeface="Arial"/>
              </a:rPr>
              <a:t> </a:t>
            </a:r>
            <a:r>
              <a:rPr lang="en-US" altLang="zh-CN" sz="1600" dirty="0">
                <a:latin typeface="Arial"/>
                <a:cs typeface="Arial"/>
              </a:rPr>
              <a:t>with</a:t>
            </a:r>
            <a:r>
              <a:rPr lang="zh-CN" altLang="en-US" sz="1600" dirty="0">
                <a:latin typeface="Arial"/>
                <a:cs typeface="Arial"/>
              </a:rPr>
              <a:t> </a:t>
            </a:r>
            <a:r>
              <a:rPr lang="en-US" altLang="zh-CN" sz="1600" dirty="0">
                <a:solidFill>
                  <a:schemeClr val="accent1"/>
                </a:solidFill>
                <a:latin typeface="Arial"/>
                <a:cs typeface="Arial"/>
              </a:rPr>
              <a:t>memory</a:t>
            </a:r>
            <a:r>
              <a:rPr lang="zh-CN" altLang="en-US" sz="1600" dirty="0">
                <a:solidFill>
                  <a:schemeClr val="accent1"/>
                </a:solidFill>
                <a:latin typeface="Arial"/>
                <a:cs typeface="Arial"/>
              </a:rPr>
              <a:t> </a:t>
            </a:r>
            <a:r>
              <a:rPr lang="en-US" altLang="zh-CN" sz="1600" dirty="0">
                <a:solidFill>
                  <a:schemeClr val="accent1"/>
                </a:solidFill>
                <a:latin typeface="Arial"/>
                <a:cs typeface="Arial"/>
              </a:rPr>
              <a:t>model</a:t>
            </a:r>
            <a:r>
              <a:rPr lang="zh-CN" altLang="en-US" sz="1600" dirty="0">
                <a:solidFill>
                  <a:schemeClr val="accent1"/>
                </a:solidFill>
                <a:latin typeface="Arial"/>
                <a:cs typeface="Arial"/>
              </a:rPr>
              <a:t> </a:t>
            </a:r>
            <a:r>
              <a:rPr lang="en-US" altLang="zh-CN" sz="1600" dirty="0">
                <a:solidFill>
                  <a:schemeClr val="accent1"/>
                </a:solidFill>
                <a:latin typeface="Arial"/>
                <a:cs typeface="Arial"/>
              </a:rPr>
              <a:t>diagram</a:t>
            </a:r>
            <a:endParaRPr lang="en-US" sz="1600" dirty="0">
              <a:solidFill>
                <a:schemeClr val="accent1"/>
              </a:solidFill>
              <a:latin typeface="Arial"/>
              <a:cs typeface="Arial"/>
            </a:endParaRPr>
          </a:p>
        </p:txBody>
      </p:sp>
      <p:sp>
        <p:nvSpPr>
          <p:cNvPr id="9" name="TextBox 8"/>
          <p:cNvSpPr txBox="1"/>
          <p:nvPr/>
        </p:nvSpPr>
        <p:spPr>
          <a:xfrm>
            <a:off x="1162132" y="4413690"/>
            <a:ext cx="1595309" cy="307777"/>
          </a:xfrm>
          <a:prstGeom prst="rect">
            <a:avLst/>
          </a:prstGeom>
          <a:noFill/>
        </p:spPr>
        <p:txBody>
          <a:bodyPr wrap="none" rtlCol="0">
            <a:spAutoFit/>
          </a:bodyPr>
          <a:lstStyle/>
          <a:p>
            <a:r>
              <a:rPr lang="en-US" altLang="zh-CN" sz="1400" dirty="0">
                <a:latin typeface="Courier"/>
                <a:cs typeface="Courier"/>
              </a:rPr>
              <a:t>replaceLetter</a:t>
            </a:r>
            <a:endParaRPr lang="en-US" sz="1400" dirty="0">
              <a:latin typeface="Courier"/>
              <a:cs typeface="Courier"/>
            </a:endParaRPr>
          </a:p>
        </p:txBody>
      </p:sp>
      <p:sp>
        <p:nvSpPr>
          <p:cNvPr id="10" name="Rounded Rectangle 9"/>
          <p:cNvSpPr/>
          <p:nvPr/>
        </p:nvSpPr>
        <p:spPr>
          <a:xfrm>
            <a:off x="3931594" y="4952286"/>
            <a:ext cx="1351546" cy="398820"/>
          </a:xfrm>
          <a:prstGeom prst="round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2A00FF"/>
                </a:solidFill>
                <a:latin typeface="Arial"/>
                <a:cs typeface="Arial"/>
              </a:rPr>
              <a:t>"</a:t>
            </a:r>
            <a:r>
              <a:rPr lang="en-US" sz="1600" dirty="0">
                <a:solidFill>
                  <a:srgbClr val="0000FF"/>
                </a:solidFill>
                <a:latin typeface="Arial"/>
                <a:cs typeface="Arial"/>
              </a:rPr>
              <a:t>a</a:t>
            </a:r>
            <a:r>
              <a:rPr lang="zh-CN" altLang="en-US" sz="1600" dirty="0">
                <a:solidFill>
                  <a:srgbClr val="0000FF"/>
                </a:solidFill>
                <a:latin typeface="Arial"/>
                <a:cs typeface="Arial"/>
              </a:rPr>
              <a:t> </a:t>
            </a:r>
            <a:r>
              <a:rPr lang="en-US" altLang="zh-CN" sz="1600" dirty="0">
                <a:solidFill>
                  <a:srgbClr val="0000FF"/>
                </a:solidFill>
                <a:latin typeface="Arial"/>
                <a:cs typeface="Arial"/>
              </a:rPr>
              <a:t>happy</a:t>
            </a:r>
            <a:r>
              <a:rPr lang="en-US" sz="1600" dirty="0">
                <a:solidFill>
                  <a:srgbClr val="2A00FF"/>
                </a:solidFill>
                <a:latin typeface="Arial"/>
                <a:cs typeface="Arial"/>
              </a:rPr>
              <a:t>"</a:t>
            </a:r>
            <a:endParaRPr lang="en-US" sz="1600" dirty="0">
              <a:solidFill>
                <a:srgbClr val="0000FF"/>
              </a:solidFill>
              <a:latin typeface="Arial"/>
              <a:cs typeface="Arial"/>
            </a:endParaRPr>
          </a:p>
        </p:txBody>
      </p:sp>
      <p:sp>
        <p:nvSpPr>
          <p:cNvPr id="11" name="TextBox 10"/>
          <p:cNvSpPr txBox="1"/>
          <p:nvPr/>
        </p:nvSpPr>
        <p:spPr>
          <a:xfrm>
            <a:off x="4085372" y="4442442"/>
            <a:ext cx="1165604" cy="338554"/>
          </a:xfrm>
          <a:prstGeom prst="rect">
            <a:avLst/>
          </a:prstGeom>
          <a:noFill/>
        </p:spPr>
        <p:txBody>
          <a:bodyPr wrap="none" rtlCol="0">
            <a:spAutoFit/>
          </a:bodyPr>
          <a:lstStyle/>
          <a:p>
            <a:r>
              <a:rPr lang="en-US" sz="1600" u="sng" dirty="0">
                <a:solidFill>
                  <a:schemeClr val="accent1"/>
                </a:solidFill>
                <a:latin typeface="Arial"/>
                <a:cs typeface="Arial"/>
              </a:rPr>
              <a:t>J</a:t>
            </a:r>
            <a:r>
              <a:rPr lang="en-US" altLang="zh-CN" sz="1600" u="sng" dirty="0">
                <a:solidFill>
                  <a:schemeClr val="accent1"/>
                </a:solidFill>
                <a:latin typeface="Arial"/>
                <a:cs typeface="Arial"/>
              </a:rPr>
              <a:t>ava</a:t>
            </a:r>
            <a:r>
              <a:rPr lang="zh-CN" altLang="en-US" sz="1600" u="sng" dirty="0">
                <a:solidFill>
                  <a:schemeClr val="accent1"/>
                </a:solidFill>
                <a:latin typeface="Arial"/>
                <a:cs typeface="Arial"/>
              </a:rPr>
              <a:t> </a:t>
            </a:r>
            <a:r>
              <a:rPr lang="en-US" altLang="zh-CN" sz="1600" u="sng" dirty="0">
                <a:solidFill>
                  <a:schemeClr val="accent1"/>
                </a:solidFill>
                <a:latin typeface="Arial"/>
                <a:cs typeface="Arial"/>
              </a:rPr>
              <a:t>H</a:t>
            </a:r>
            <a:r>
              <a:rPr lang="en-US" sz="1600" u="sng" dirty="0">
                <a:solidFill>
                  <a:schemeClr val="accent1"/>
                </a:solidFill>
                <a:latin typeface="Arial"/>
                <a:cs typeface="Arial"/>
              </a:rPr>
              <a:t>eap</a:t>
            </a:r>
          </a:p>
        </p:txBody>
      </p:sp>
      <p:sp>
        <p:nvSpPr>
          <p:cNvPr id="14" name="Rectangle 13"/>
          <p:cNvSpPr/>
          <p:nvPr/>
        </p:nvSpPr>
        <p:spPr>
          <a:xfrm>
            <a:off x="4128983" y="5915304"/>
            <a:ext cx="395394"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‘a’</a:t>
            </a:r>
          </a:p>
        </p:txBody>
      </p:sp>
      <p:sp>
        <p:nvSpPr>
          <p:cNvPr id="15" name="Rectangle 14"/>
          <p:cNvSpPr/>
          <p:nvPr/>
        </p:nvSpPr>
        <p:spPr>
          <a:xfrm>
            <a:off x="4524377" y="5915304"/>
            <a:ext cx="314042"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rgbClr val="0000FF"/>
                </a:solidFill>
                <a:cs typeface="Arial"/>
              </a:rPr>
              <a:t>‘</a:t>
            </a:r>
            <a:r>
              <a:rPr lang="zh-CN" altLang="en-US" sz="1400" dirty="0">
                <a:solidFill>
                  <a:srgbClr val="0000FF"/>
                </a:solidFill>
                <a:cs typeface="Arial"/>
              </a:rPr>
              <a:t> </a:t>
            </a:r>
            <a:r>
              <a:rPr lang="en-US" sz="1400" dirty="0">
                <a:solidFill>
                  <a:srgbClr val="0000FF"/>
                </a:solidFill>
                <a:cs typeface="Arial"/>
              </a:rPr>
              <a:t>’</a:t>
            </a:r>
          </a:p>
        </p:txBody>
      </p:sp>
      <p:sp>
        <p:nvSpPr>
          <p:cNvPr id="16" name="Rectangle 15"/>
          <p:cNvSpPr/>
          <p:nvPr/>
        </p:nvSpPr>
        <p:spPr>
          <a:xfrm>
            <a:off x="4841209" y="5915304"/>
            <a:ext cx="431588"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‘h’</a:t>
            </a:r>
          </a:p>
        </p:txBody>
      </p:sp>
      <p:sp>
        <p:nvSpPr>
          <p:cNvPr id="17" name="Rectangle 16"/>
          <p:cNvSpPr/>
          <p:nvPr/>
        </p:nvSpPr>
        <p:spPr>
          <a:xfrm>
            <a:off x="5276121" y="5915304"/>
            <a:ext cx="443608"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‘a’</a:t>
            </a:r>
          </a:p>
        </p:txBody>
      </p:sp>
      <p:sp>
        <p:nvSpPr>
          <p:cNvPr id="18" name="Rectangle 17"/>
          <p:cNvSpPr/>
          <p:nvPr/>
        </p:nvSpPr>
        <p:spPr>
          <a:xfrm>
            <a:off x="5719729" y="5915304"/>
            <a:ext cx="391420"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‘p’</a:t>
            </a:r>
          </a:p>
        </p:txBody>
      </p:sp>
      <p:sp>
        <p:nvSpPr>
          <p:cNvPr id="19" name="Rectangle 18"/>
          <p:cNvSpPr/>
          <p:nvPr/>
        </p:nvSpPr>
        <p:spPr>
          <a:xfrm>
            <a:off x="6111149" y="5917096"/>
            <a:ext cx="479867"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‘p ’</a:t>
            </a:r>
          </a:p>
        </p:txBody>
      </p:sp>
      <p:sp>
        <p:nvSpPr>
          <p:cNvPr id="20" name="Rectangle 19"/>
          <p:cNvSpPr/>
          <p:nvPr/>
        </p:nvSpPr>
        <p:spPr>
          <a:xfrm>
            <a:off x="6591016" y="5917096"/>
            <a:ext cx="450841"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‘y’</a:t>
            </a:r>
          </a:p>
        </p:txBody>
      </p:sp>
      <p:sp>
        <p:nvSpPr>
          <p:cNvPr id="26" name="TextBox 25"/>
          <p:cNvSpPr txBox="1"/>
          <p:nvPr/>
        </p:nvSpPr>
        <p:spPr>
          <a:xfrm>
            <a:off x="791211" y="4774725"/>
            <a:ext cx="617026" cy="307777"/>
          </a:xfrm>
          <a:prstGeom prst="rect">
            <a:avLst/>
          </a:prstGeom>
          <a:noFill/>
        </p:spPr>
        <p:txBody>
          <a:bodyPr wrap="none" rtlCol="0">
            <a:spAutoFit/>
          </a:bodyPr>
          <a:lstStyle/>
          <a:p>
            <a:r>
              <a:rPr lang="en-US" altLang="zh-CN" sz="1400" dirty="0">
                <a:latin typeface="Menlo Bold"/>
                <a:cs typeface="Menlo Bold"/>
              </a:rPr>
              <a:t>word</a:t>
            </a:r>
            <a:endParaRPr lang="en-US" sz="1400" dirty="0">
              <a:latin typeface="Menlo Bold"/>
              <a:cs typeface="Menlo Bold"/>
            </a:endParaRPr>
          </a:p>
        </p:txBody>
      </p:sp>
      <p:sp>
        <p:nvSpPr>
          <p:cNvPr id="27" name="Rectangle 26"/>
          <p:cNvSpPr/>
          <p:nvPr/>
        </p:nvSpPr>
        <p:spPr>
          <a:xfrm>
            <a:off x="1450169" y="4806499"/>
            <a:ext cx="489534" cy="248248"/>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rgbClr val="000000"/>
              </a:solidFill>
              <a:latin typeface="Arial"/>
              <a:cs typeface="Arial"/>
            </a:endParaRPr>
          </a:p>
        </p:txBody>
      </p:sp>
      <p:cxnSp>
        <p:nvCxnSpPr>
          <p:cNvPr id="28" name="Straight Arrow Connector 27"/>
          <p:cNvCxnSpPr>
            <a:stCxn id="27" idx="3"/>
            <a:endCxn id="10" idx="1"/>
          </p:cNvCxnSpPr>
          <p:nvPr/>
        </p:nvCxnSpPr>
        <p:spPr>
          <a:xfrm>
            <a:off x="1939703" y="4930623"/>
            <a:ext cx="1991891" cy="221073"/>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791211" y="5215385"/>
            <a:ext cx="617026" cy="307777"/>
          </a:xfrm>
          <a:prstGeom prst="rect">
            <a:avLst/>
          </a:prstGeom>
          <a:noFill/>
        </p:spPr>
        <p:txBody>
          <a:bodyPr wrap="none" rtlCol="0">
            <a:spAutoFit/>
          </a:bodyPr>
          <a:lstStyle/>
          <a:p>
            <a:r>
              <a:rPr lang="en-US" altLang="zh-CN" sz="1400" dirty="0">
                <a:latin typeface="Menlo Bold"/>
                <a:cs typeface="Menlo Bold"/>
              </a:rPr>
              <a:t>gone</a:t>
            </a:r>
            <a:endParaRPr lang="en-US" sz="1400" dirty="0">
              <a:latin typeface="Menlo Bold"/>
              <a:cs typeface="Menlo Bold"/>
            </a:endParaRPr>
          </a:p>
        </p:txBody>
      </p:sp>
      <p:sp>
        <p:nvSpPr>
          <p:cNvPr id="33" name="Rectangle 32"/>
          <p:cNvSpPr/>
          <p:nvPr/>
        </p:nvSpPr>
        <p:spPr>
          <a:xfrm>
            <a:off x="1450169" y="5247159"/>
            <a:ext cx="489534" cy="248248"/>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latin typeface="Arial"/>
                <a:cs typeface="Arial"/>
              </a:rPr>
              <a:t>‘a’</a:t>
            </a:r>
          </a:p>
        </p:txBody>
      </p:sp>
      <p:sp>
        <p:nvSpPr>
          <p:cNvPr id="34" name="TextBox 33"/>
          <p:cNvSpPr txBox="1"/>
          <p:nvPr/>
        </p:nvSpPr>
        <p:spPr>
          <a:xfrm>
            <a:off x="791211" y="5617064"/>
            <a:ext cx="508936" cy="307777"/>
          </a:xfrm>
          <a:prstGeom prst="rect">
            <a:avLst/>
          </a:prstGeom>
          <a:noFill/>
        </p:spPr>
        <p:txBody>
          <a:bodyPr wrap="none" rtlCol="0">
            <a:spAutoFit/>
          </a:bodyPr>
          <a:lstStyle/>
          <a:p>
            <a:r>
              <a:rPr lang="en-US" altLang="zh-CN" sz="1400" dirty="0">
                <a:latin typeface="Menlo Bold"/>
                <a:cs typeface="Menlo Bold"/>
              </a:rPr>
              <a:t>new</a:t>
            </a:r>
            <a:endParaRPr lang="en-US" sz="1400" dirty="0">
              <a:latin typeface="Menlo Bold"/>
              <a:cs typeface="Menlo Bold"/>
            </a:endParaRPr>
          </a:p>
        </p:txBody>
      </p:sp>
      <p:sp>
        <p:nvSpPr>
          <p:cNvPr id="35" name="Rectangle 34"/>
          <p:cNvSpPr/>
          <p:nvPr/>
        </p:nvSpPr>
        <p:spPr>
          <a:xfrm>
            <a:off x="1450169" y="5648838"/>
            <a:ext cx="489534" cy="248248"/>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0000FF"/>
                </a:solidFill>
                <a:latin typeface="Arial"/>
                <a:cs typeface="Arial"/>
              </a:rPr>
              <a:t>‘i’</a:t>
            </a:r>
          </a:p>
        </p:txBody>
      </p:sp>
      <p:sp>
        <p:nvSpPr>
          <p:cNvPr id="36" name="TextBox 35"/>
          <p:cNvSpPr txBox="1"/>
          <p:nvPr/>
        </p:nvSpPr>
        <p:spPr>
          <a:xfrm>
            <a:off x="519129" y="6026856"/>
            <a:ext cx="833206" cy="307777"/>
          </a:xfrm>
          <a:prstGeom prst="rect">
            <a:avLst/>
          </a:prstGeom>
          <a:noFill/>
        </p:spPr>
        <p:txBody>
          <a:bodyPr wrap="none" rtlCol="0">
            <a:spAutoFit/>
          </a:bodyPr>
          <a:lstStyle>
            <a:defPPr>
              <a:defRPr lang="en-US"/>
            </a:defPPr>
            <a:lvl1pPr>
              <a:defRPr sz="1400">
                <a:latin typeface="Menlo Bold"/>
                <a:cs typeface="Menlo Bold"/>
              </a:defRPr>
            </a:lvl1pPr>
          </a:lstStyle>
          <a:p>
            <a:r>
              <a:rPr lang="en-US" altLang="zh-CN" dirty="0"/>
              <a:t>cArray</a:t>
            </a:r>
            <a:endParaRPr lang="en-US" dirty="0"/>
          </a:p>
        </p:txBody>
      </p:sp>
      <p:sp>
        <p:nvSpPr>
          <p:cNvPr id="37" name="Rectangle 36"/>
          <p:cNvSpPr/>
          <p:nvPr/>
        </p:nvSpPr>
        <p:spPr>
          <a:xfrm>
            <a:off x="1450169" y="6081260"/>
            <a:ext cx="489534" cy="248248"/>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rgbClr val="000000"/>
              </a:solidFill>
              <a:latin typeface="Arial"/>
              <a:cs typeface="Arial"/>
            </a:endParaRPr>
          </a:p>
        </p:txBody>
      </p:sp>
      <p:cxnSp>
        <p:nvCxnSpPr>
          <p:cNvPr id="40" name="Straight Arrow Connector 39"/>
          <p:cNvCxnSpPr>
            <a:stCxn id="37" idx="3"/>
            <a:endCxn id="14" idx="1"/>
          </p:cNvCxnSpPr>
          <p:nvPr/>
        </p:nvCxnSpPr>
        <p:spPr>
          <a:xfrm flipV="1">
            <a:off x="1939703" y="6034027"/>
            <a:ext cx="2189280" cy="171357"/>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44" name="Rounded Rectangle 43"/>
          <p:cNvSpPr/>
          <p:nvPr/>
        </p:nvSpPr>
        <p:spPr>
          <a:xfrm>
            <a:off x="2118149" y="1753645"/>
            <a:ext cx="1372398" cy="32577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6" name="Rectangle 45"/>
          <p:cNvSpPr/>
          <p:nvPr/>
        </p:nvSpPr>
        <p:spPr>
          <a:xfrm>
            <a:off x="5598160" y="4628476"/>
            <a:ext cx="2899998" cy="738664"/>
          </a:xfrm>
          <a:prstGeom prst="rect">
            <a:avLst/>
          </a:prstGeom>
        </p:spPr>
        <p:txBody>
          <a:bodyPr wrap="square">
            <a:spAutoFit/>
          </a:bodyPr>
          <a:lstStyle/>
          <a:p>
            <a:r>
              <a:rPr lang="en-US" sz="1400" dirty="0" err="1">
                <a:solidFill>
                  <a:schemeClr val="accent6"/>
                </a:solidFill>
                <a:latin typeface="Courier"/>
                <a:cs typeface="Courier"/>
              </a:rPr>
              <a:t>word.toCharArray</a:t>
            </a:r>
            <a:r>
              <a:rPr lang="en-US" sz="1400" dirty="0">
                <a:solidFill>
                  <a:schemeClr val="accent6"/>
                </a:solidFill>
                <a:latin typeface="Courier"/>
                <a:cs typeface="Courier"/>
              </a:rPr>
              <a:t>() </a:t>
            </a:r>
            <a:r>
              <a:rPr lang="en-US" sz="1400" dirty="0">
                <a:solidFill>
                  <a:schemeClr val="accent6"/>
                </a:solidFill>
                <a:latin typeface="Arial"/>
                <a:cs typeface="Arial"/>
              </a:rPr>
              <a:t>returns a copy of word as an array of chars </a:t>
            </a:r>
          </a:p>
        </p:txBody>
      </p:sp>
      <p:cxnSp>
        <p:nvCxnSpPr>
          <p:cNvPr id="47" name="Straight Arrow Connector 46"/>
          <p:cNvCxnSpPr>
            <a:cxnSpLocks/>
            <a:stCxn id="46" idx="2"/>
          </p:cNvCxnSpPr>
          <p:nvPr/>
        </p:nvCxnSpPr>
        <p:spPr>
          <a:xfrm flipH="1">
            <a:off x="6741118" y="5367140"/>
            <a:ext cx="307041" cy="35875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5020407" y="2645386"/>
            <a:ext cx="3239673" cy="954107"/>
          </a:xfrm>
          <a:prstGeom prst="rect">
            <a:avLst/>
          </a:prstGeom>
        </p:spPr>
        <p:txBody>
          <a:bodyPr wrap="square">
            <a:spAutoFit/>
          </a:bodyPr>
          <a:lstStyle/>
          <a:p>
            <a:r>
              <a:rPr lang="en-US" altLang="zh-CN" sz="1400" dirty="0">
                <a:solidFill>
                  <a:srgbClr val="FF0000"/>
                </a:solidFill>
                <a:latin typeface="Arial"/>
                <a:cs typeface="Arial"/>
              </a:rPr>
              <a:t>NO, since char c is a copy of each char in </a:t>
            </a:r>
            <a:r>
              <a:rPr lang="en-US" altLang="zh-CN" sz="1400" dirty="0" err="1">
                <a:solidFill>
                  <a:srgbClr val="FF0000"/>
                </a:solidFill>
                <a:latin typeface="Arial"/>
                <a:cs typeface="Arial"/>
              </a:rPr>
              <a:t>cArray</a:t>
            </a:r>
            <a:r>
              <a:rPr lang="en-US" altLang="zh-CN" sz="1400" dirty="0">
                <a:solidFill>
                  <a:srgbClr val="FF0000"/>
                </a:solidFill>
                <a:latin typeface="Arial"/>
                <a:cs typeface="Arial"/>
              </a:rPr>
              <a:t>, and assigning new1 to c does not change the content of </a:t>
            </a:r>
            <a:r>
              <a:rPr lang="en-US" altLang="zh-CN" sz="1400" dirty="0" err="1">
                <a:solidFill>
                  <a:srgbClr val="FF0000"/>
                </a:solidFill>
                <a:latin typeface="Arial"/>
                <a:cs typeface="Arial"/>
              </a:rPr>
              <a:t>cArray</a:t>
            </a:r>
            <a:r>
              <a:rPr lang="en-US" altLang="zh-CN" sz="1400" dirty="0">
                <a:solidFill>
                  <a:srgbClr val="FF0000"/>
                </a:solidFill>
                <a:latin typeface="Arial"/>
                <a:cs typeface="Arial"/>
              </a:rPr>
              <a:t> </a:t>
            </a:r>
            <a:endParaRPr lang="en-US" sz="1400" dirty="0">
              <a:solidFill>
                <a:srgbClr val="FF0000"/>
              </a:solidFill>
              <a:latin typeface="Arial"/>
              <a:cs typeface="Arial"/>
            </a:endParaRPr>
          </a:p>
        </p:txBody>
      </p:sp>
      <p:sp>
        <p:nvSpPr>
          <p:cNvPr id="59" name="Rounded Rectangle 58"/>
          <p:cNvSpPr/>
          <p:nvPr/>
        </p:nvSpPr>
        <p:spPr>
          <a:xfrm>
            <a:off x="2754880" y="1327992"/>
            <a:ext cx="2265527" cy="32577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 name="Slide Number Placeholder 5">
            <a:extLst>
              <a:ext uri="{FF2B5EF4-FFF2-40B4-BE49-F238E27FC236}">
                <a16:creationId xmlns:a16="http://schemas.microsoft.com/office/drawing/2014/main" id="{802091D9-4C9F-F29B-C45F-0100A0F341EA}"/>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8</a:t>
            </a:fld>
            <a:endParaRPr lang="en-US"/>
          </a:p>
        </p:txBody>
      </p:sp>
    </p:spTree>
    <p:extLst>
      <p:ext uri="{BB962C8B-B14F-4D97-AF65-F5344CB8AC3E}">
        <p14:creationId xmlns:p14="http://schemas.microsoft.com/office/powerpoint/2010/main" val="2575737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dissolve">
                                      <p:cBhvr>
                                        <p:cTn id="10" dur="500"/>
                                        <p:tgtEl>
                                          <p:spTgt spid="4">
                                            <p:txEl>
                                              <p:pRg st="0" end="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dissolve">
                                      <p:cBhvr>
                                        <p:cTn id="13" dur="500"/>
                                        <p:tgtEl>
                                          <p:spTgt spid="4">
                                            <p:txEl>
                                              <p:pRg st="1" end="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dissolve">
                                      <p:cBhvr>
                                        <p:cTn id="16" dur="500"/>
                                        <p:tgtEl>
                                          <p:spTgt spid="4">
                                            <p:txEl>
                                              <p:pRg st="2" end="2"/>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dissolve">
                                      <p:cBhvr>
                                        <p:cTn id="19" dur="500"/>
                                        <p:tgtEl>
                                          <p:spTgt spid="4">
                                            <p:txEl>
                                              <p:pRg st="3" end="3"/>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dissolve">
                                      <p:cBhvr>
                                        <p:cTn id="22" dur="500"/>
                                        <p:tgtEl>
                                          <p:spTgt spid="4">
                                            <p:txEl>
                                              <p:pRg st="4" end="4"/>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dissolve">
                                      <p:cBhvr>
                                        <p:cTn id="25" dur="500"/>
                                        <p:tgtEl>
                                          <p:spTgt spid="4">
                                            <p:txEl>
                                              <p:pRg st="5" end="5"/>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dissolve">
                                      <p:cBhvr>
                                        <p:cTn id="28" dur="500"/>
                                        <p:tgtEl>
                                          <p:spTgt spid="4">
                                            <p:txEl>
                                              <p:pRg st="6" end="6"/>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Effect transition="in" filter="dissolve">
                                      <p:cBhvr>
                                        <p:cTn id="31" dur="500"/>
                                        <p:tgtEl>
                                          <p:spTgt spid="4">
                                            <p:txEl>
                                              <p:pRg st="7" end="7"/>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4">
                                            <p:txEl>
                                              <p:pRg st="8" end="8"/>
                                            </p:txEl>
                                          </p:spTgt>
                                        </p:tgtEl>
                                        <p:attrNameLst>
                                          <p:attrName>style.visibility</p:attrName>
                                        </p:attrNameLst>
                                      </p:cBhvr>
                                      <p:to>
                                        <p:strVal val="visible"/>
                                      </p:to>
                                    </p:set>
                                    <p:animEffect transition="in" filter="dissolve">
                                      <p:cBhvr>
                                        <p:cTn id="34" dur="500"/>
                                        <p:tgtEl>
                                          <p:spTgt spid="4">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dissolve">
                                      <p:cBhvr>
                                        <p:cTn id="39" dur="500"/>
                                        <p:tgtEl>
                                          <p:spTgt spid="59"/>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dissolve">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dissolve">
                                      <p:cBhvr>
                                        <p:cTn id="49" dur="500"/>
                                        <p:tgtEl>
                                          <p:spTgt spid="5"/>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dissolve">
                                      <p:cBhvr>
                                        <p:cTn id="54" dur="500"/>
                                        <p:tgtEl>
                                          <p:spTgt spid="8"/>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dissolve">
                                      <p:cBhvr>
                                        <p:cTn id="59" dur="500"/>
                                        <p:tgtEl>
                                          <p:spTgt spid="9"/>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dissolve">
                                      <p:cBhvr>
                                        <p:cTn id="64" dur="500"/>
                                        <p:tgtEl>
                                          <p:spTgt spid="26"/>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dissolve">
                                      <p:cBhvr>
                                        <p:cTn id="67" dur="500"/>
                                        <p:tgtEl>
                                          <p:spTgt spid="27"/>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dissolve">
                                      <p:cBhvr>
                                        <p:cTn id="70" dur="500"/>
                                        <p:tgtEl>
                                          <p:spTgt spid="32"/>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dissolve">
                                      <p:cBhvr>
                                        <p:cTn id="73" dur="500"/>
                                        <p:tgtEl>
                                          <p:spTgt spid="33"/>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34"/>
                                        </p:tgtEl>
                                        <p:attrNameLst>
                                          <p:attrName>style.visibility</p:attrName>
                                        </p:attrNameLst>
                                      </p:cBhvr>
                                      <p:to>
                                        <p:strVal val="visible"/>
                                      </p:to>
                                    </p:set>
                                    <p:animEffect transition="in" filter="dissolve">
                                      <p:cBhvr>
                                        <p:cTn id="76" dur="500"/>
                                        <p:tgtEl>
                                          <p:spTgt spid="34"/>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dissolve">
                                      <p:cBhvr>
                                        <p:cTn id="79" dur="500"/>
                                        <p:tgtEl>
                                          <p:spTgt spid="35"/>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nodeType="clickEffect">
                                  <p:stCondLst>
                                    <p:cond delay="0"/>
                                  </p:stCondLst>
                                  <p:childTnLst>
                                    <p:set>
                                      <p:cBhvr>
                                        <p:cTn id="83" dur="1" fill="hold">
                                          <p:stCondLst>
                                            <p:cond delay="0"/>
                                          </p:stCondLst>
                                        </p:cTn>
                                        <p:tgtEl>
                                          <p:spTgt spid="28"/>
                                        </p:tgtEl>
                                        <p:attrNameLst>
                                          <p:attrName>style.visibility</p:attrName>
                                        </p:attrNameLst>
                                      </p:cBhvr>
                                      <p:to>
                                        <p:strVal val="visible"/>
                                      </p:to>
                                    </p:set>
                                    <p:animEffect transition="in" filter="dissolve">
                                      <p:cBhvr>
                                        <p:cTn id="84" dur="500"/>
                                        <p:tgtEl>
                                          <p:spTgt spid="28"/>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11"/>
                                        </p:tgtEl>
                                        <p:attrNameLst>
                                          <p:attrName>style.visibility</p:attrName>
                                        </p:attrNameLst>
                                      </p:cBhvr>
                                      <p:to>
                                        <p:strVal val="visible"/>
                                      </p:to>
                                    </p:set>
                                    <p:animEffect transition="in" filter="dissolve">
                                      <p:cBhvr>
                                        <p:cTn id="87" dur="500"/>
                                        <p:tgtEl>
                                          <p:spTgt spid="11"/>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10"/>
                                        </p:tgtEl>
                                        <p:attrNameLst>
                                          <p:attrName>style.visibility</p:attrName>
                                        </p:attrNameLst>
                                      </p:cBhvr>
                                      <p:to>
                                        <p:strVal val="visible"/>
                                      </p:to>
                                    </p:set>
                                    <p:animEffect transition="in" filter="dissolve">
                                      <p:cBhvr>
                                        <p:cTn id="90" dur="500"/>
                                        <p:tgtEl>
                                          <p:spTgt spid="10"/>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nodeType="clickEffect">
                                  <p:stCondLst>
                                    <p:cond delay="0"/>
                                  </p:stCondLst>
                                  <p:childTnLst>
                                    <p:set>
                                      <p:cBhvr>
                                        <p:cTn id="94" dur="1" fill="hold">
                                          <p:stCondLst>
                                            <p:cond delay="0"/>
                                          </p:stCondLst>
                                        </p:cTn>
                                        <p:tgtEl>
                                          <p:spTgt spid="33">
                                            <p:txEl>
                                              <p:pRg st="0" end="0"/>
                                            </p:txEl>
                                          </p:spTgt>
                                        </p:tgtEl>
                                        <p:attrNameLst>
                                          <p:attrName>style.visibility</p:attrName>
                                        </p:attrNameLst>
                                      </p:cBhvr>
                                      <p:to>
                                        <p:strVal val="visible"/>
                                      </p:to>
                                    </p:set>
                                    <p:animEffect transition="in" filter="dissolve">
                                      <p:cBhvr>
                                        <p:cTn id="95" dur="500"/>
                                        <p:tgtEl>
                                          <p:spTgt spid="33">
                                            <p:txEl>
                                              <p:pRg st="0" end="0"/>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nodeType="clickEffect">
                                  <p:stCondLst>
                                    <p:cond delay="0"/>
                                  </p:stCondLst>
                                  <p:childTnLst>
                                    <p:set>
                                      <p:cBhvr>
                                        <p:cTn id="99" dur="1" fill="hold">
                                          <p:stCondLst>
                                            <p:cond delay="0"/>
                                          </p:stCondLst>
                                        </p:cTn>
                                        <p:tgtEl>
                                          <p:spTgt spid="35">
                                            <p:txEl>
                                              <p:pRg st="0" end="0"/>
                                            </p:txEl>
                                          </p:spTgt>
                                        </p:tgtEl>
                                        <p:attrNameLst>
                                          <p:attrName>style.visibility</p:attrName>
                                        </p:attrNameLst>
                                      </p:cBhvr>
                                      <p:to>
                                        <p:strVal val="visible"/>
                                      </p:to>
                                    </p:set>
                                    <p:animEffect transition="in" filter="dissolve">
                                      <p:cBhvr>
                                        <p:cTn id="100" dur="500"/>
                                        <p:tgtEl>
                                          <p:spTgt spid="35">
                                            <p:txEl>
                                              <p:pRg st="0" end="0"/>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grpId="0" nodeType="clickEffect">
                                  <p:stCondLst>
                                    <p:cond delay="0"/>
                                  </p:stCondLst>
                                  <p:childTnLst>
                                    <p:set>
                                      <p:cBhvr>
                                        <p:cTn id="104" dur="1" fill="hold">
                                          <p:stCondLst>
                                            <p:cond delay="0"/>
                                          </p:stCondLst>
                                        </p:cTn>
                                        <p:tgtEl>
                                          <p:spTgt spid="44"/>
                                        </p:tgtEl>
                                        <p:attrNameLst>
                                          <p:attrName>style.visibility</p:attrName>
                                        </p:attrNameLst>
                                      </p:cBhvr>
                                      <p:to>
                                        <p:strVal val="visible"/>
                                      </p:to>
                                    </p:set>
                                    <p:animEffect transition="in" filter="dissolve">
                                      <p:cBhvr>
                                        <p:cTn id="105" dur="500"/>
                                        <p:tgtEl>
                                          <p:spTgt spid="44"/>
                                        </p:tgtEl>
                                      </p:cBhvr>
                                    </p:animEffect>
                                  </p:childTnLst>
                                </p:cTn>
                              </p:par>
                            </p:childTnLst>
                          </p:cTn>
                        </p:par>
                      </p:childTnLst>
                    </p:cTn>
                  </p:par>
                  <p:par>
                    <p:cTn id="106" fill="hold">
                      <p:stCondLst>
                        <p:cond delay="indefinite"/>
                      </p:stCondLst>
                      <p:childTnLst>
                        <p:par>
                          <p:cTn id="107" fill="hold">
                            <p:stCondLst>
                              <p:cond delay="0"/>
                            </p:stCondLst>
                            <p:childTnLst>
                              <p:par>
                                <p:cTn id="108" presetID="9" presetClass="entr" presetSubtype="0" fill="hold" grpId="0" nodeType="clickEffect">
                                  <p:stCondLst>
                                    <p:cond delay="0"/>
                                  </p:stCondLst>
                                  <p:childTnLst>
                                    <p:set>
                                      <p:cBhvr>
                                        <p:cTn id="109" dur="1" fill="hold">
                                          <p:stCondLst>
                                            <p:cond delay="0"/>
                                          </p:stCondLst>
                                        </p:cTn>
                                        <p:tgtEl>
                                          <p:spTgt spid="14"/>
                                        </p:tgtEl>
                                        <p:attrNameLst>
                                          <p:attrName>style.visibility</p:attrName>
                                        </p:attrNameLst>
                                      </p:cBhvr>
                                      <p:to>
                                        <p:strVal val="visible"/>
                                      </p:to>
                                    </p:set>
                                    <p:animEffect transition="in" filter="dissolve">
                                      <p:cBhvr>
                                        <p:cTn id="110" dur="500"/>
                                        <p:tgtEl>
                                          <p:spTgt spid="14"/>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15"/>
                                        </p:tgtEl>
                                        <p:attrNameLst>
                                          <p:attrName>style.visibility</p:attrName>
                                        </p:attrNameLst>
                                      </p:cBhvr>
                                      <p:to>
                                        <p:strVal val="visible"/>
                                      </p:to>
                                    </p:set>
                                    <p:animEffect transition="in" filter="dissolve">
                                      <p:cBhvr>
                                        <p:cTn id="113" dur="500"/>
                                        <p:tgtEl>
                                          <p:spTgt spid="15"/>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16"/>
                                        </p:tgtEl>
                                        <p:attrNameLst>
                                          <p:attrName>style.visibility</p:attrName>
                                        </p:attrNameLst>
                                      </p:cBhvr>
                                      <p:to>
                                        <p:strVal val="visible"/>
                                      </p:to>
                                    </p:set>
                                    <p:animEffect transition="in" filter="dissolve">
                                      <p:cBhvr>
                                        <p:cTn id="116" dur="500"/>
                                        <p:tgtEl>
                                          <p:spTgt spid="16"/>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17"/>
                                        </p:tgtEl>
                                        <p:attrNameLst>
                                          <p:attrName>style.visibility</p:attrName>
                                        </p:attrNameLst>
                                      </p:cBhvr>
                                      <p:to>
                                        <p:strVal val="visible"/>
                                      </p:to>
                                    </p:set>
                                    <p:animEffect transition="in" filter="dissolve">
                                      <p:cBhvr>
                                        <p:cTn id="119" dur="500"/>
                                        <p:tgtEl>
                                          <p:spTgt spid="17"/>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18"/>
                                        </p:tgtEl>
                                        <p:attrNameLst>
                                          <p:attrName>style.visibility</p:attrName>
                                        </p:attrNameLst>
                                      </p:cBhvr>
                                      <p:to>
                                        <p:strVal val="visible"/>
                                      </p:to>
                                    </p:set>
                                    <p:animEffect transition="in" filter="dissolve">
                                      <p:cBhvr>
                                        <p:cTn id="122" dur="500"/>
                                        <p:tgtEl>
                                          <p:spTgt spid="18"/>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19"/>
                                        </p:tgtEl>
                                        <p:attrNameLst>
                                          <p:attrName>style.visibility</p:attrName>
                                        </p:attrNameLst>
                                      </p:cBhvr>
                                      <p:to>
                                        <p:strVal val="visible"/>
                                      </p:to>
                                    </p:set>
                                    <p:animEffect transition="in" filter="dissolve">
                                      <p:cBhvr>
                                        <p:cTn id="125" dur="500"/>
                                        <p:tgtEl>
                                          <p:spTgt spid="19"/>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20"/>
                                        </p:tgtEl>
                                        <p:attrNameLst>
                                          <p:attrName>style.visibility</p:attrName>
                                        </p:attrNameLst>
                                      </p:cBhvr>
                                      <p:to>
                                        <p:strVal val="visible"/>
                                      </p:to>
                                    </p:set>
                                    <p:animEffect transition="in" filter="dissolve">
                                      <p:cBhvr>
                                        <p:cTn id="128" dur="500"/>
                                        <p:tgtEl>
                                          <p:spTgt spid="20"/>
                                        </p:tgtEl>
                                      </p:cBhvr>
                                    </p:animEffect>
                                  </p:childTnLst>
                                </p:cTn>
                              </p:par>
                              <p:par>
                                <p:cTn id="129" presetID="9" presetClass="entr" presetSubtype="0" fill="hold" nodeType="withEffect">
                                  <p:stCondLst>
                                    <p:cond delay="0"/>
                                  </p:stCondLst>
                                  <p:childTnLst>
                                    <p:set>
                                      <p:cBhvr>
                                        <p:cTn id="130" dur="1" fill="hold">
                                          <p:stCondLst>
                                            <p:cond delay="0"/>
                                          </p:stCondLst>
                                        </p:cTn>
                                        <p:tgtEl>
                                          <p:spTgt spid="47"/>
                                        </p:tgtEl>
                                        <p:attrNameLst>
                                          <p:attrName>style.visibility</p:attrName>
                                        </p:attrNameLst>
                                      </p:cBhvr>
                                      <p:to>
                                        <p:strVal val="visible"/>
                                      </p:to>
                                    </p:set>
                                    <p:animEffect transition="in" filter="dissolve">
                                      <p:cBhvr>
                                        <p:cTn id="131" dur="500"/>
                                        <p:tgtEl>
                                          <p:spTgt spid="47"/>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46"/>
                                        </p:tgtEl>
                                        <p:attrNameLst>
                                          <p:attrName>style.visibility</p:attrName>
                                        </p:attrNameLst>
                                      </p:cBhvr>
                                      <p:to>
                                        <p:strVal val="visible"/>
                                      </p:to>
                                    </p:set>
                                    <p:animEffect transition="in" filter="dissolve">
                                      <p:cBhvr>
                                        <p:cTn id="134" dur="500"/>
                                        <p:tgtEl>
                                          <p:spTgt spid="46"/>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36"/>
                                        </p:tgtEl>
                                        <p:attrNameLst>
                                          <p:attrName>style.visibility</p:attrName>
                                        </p:attrNameLst>
                                      </p:cBhvr>
                                      <p:to>
                                        <p:strVal val="visible"/>
                                      </p:to>
                                    </p:set>
                                    <p:animEffect transition="in" filter="dissolve">
                                      <p:cBhvr>
                                        <p:cTn id="139" dur="500"/>
                                        <p:tgtEl>
                                          <p:spTgt spid="36"/>
                                        </p:tgtEl>
                                      </p:cBhvr>
                                    </p:animEffect>
                                  </p:childTnLst>
                                </p:cTn>
                              </p:par>
                              <p:par>
                                <p:cTn id="140" presetID="9" presetClass="entr" presetSubtype="0" fill="hold" grpId="0" nodeType="withEffect">
                                  <p:stCondLst>
                                    <p:cond delay="0"/>
                                  </p:stCondLst>
                                  <p:childTnLst>
                                    <p:set>
                                      <p:cBhvr>
                                        <p:cTn id="141" dur="1" fill="hold">
                                          <p:stCondLst>
                                            <p:cond delay="0"/>
                                          </p:stCondLst>
                                        </p:cTn>
                                        <p:tgtEl>
                                          <p:spTgt spid="37"/>
                                        </p:tgtEl>
                                        <p:attrNameLst>
                                          <p:attrName>style.visibility</p:attrName>
                                        </p:attrNameLst>
                                      </p:cBhvr>
                                      <p:to>
                                        <p:strVal val="visible"/>
                                      </p:to>
                                    </p:set>
                                    <p:animEffect transition="in" filter="dissolve">
                                      <p:cBhvr>
                                        <p:cTn id="142" dur="500"/>
                                        <p:tgtEl>
                                          <p:spTgt spid="37"/>
                                        </p:tgtEl>
                                      </p:cBhvr>
                                    </p:animEffec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nodeType="clickEffect">
                                  <p:stCondLst>
                                    <p:cond delay="0"/>
                                  </p:stCondLst>
                                  <p:childTnLst>
                                    <p:set>
                                      <p:cBhvr>
                                        <p:cTn id="146" dur="1" fill="hold">
                                          <p:stCondLst>
                                            <p:cond delay="0"/>
                                          </p:stCondLst>
                                        </p:cTn>
                                        <p:tgtEl>
                                          <p:spTgt spid="40"/>
                                        </p:tgtEl>
                                        <p:attrNameLst>
                                          <p:attrName>style.visibility</p:attrName>
                                        </p:attrNameLst>
                                      </p:cBhvr>
                                      <p:to>
                                        <p:strVal val="visible"/>
                                      </p:to>
                                    </p:set>
                                    <p:animEffect transition="in" filter="dissolve">
                                      <p:cBhvr>
                                        <p:cTn id="147" dur="500"/>
                                        <p:tgtEl>
                                          <p:spTgt spid="40"/>
                                        </p:tgtEl>
                                      </p:cBhvr>
                                    </p:animEffec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grpId="0" nodeType="clickEffect">
                                  <p:stCondLst>
                                    <p:cond delay="0"/>
                                  </p:stCondLst>
                                  <p:childTnLst>
                                    <p:set>
                                      <p:cBhvr>
                                        <p:cTn id="151" dur="1" fill="hold">
                                          <p:stCondLst>
                                            <p:cond delay="0"/>
                                          </p:stCondLst>
                                        </p:cTn>
                                        <p:tgtEl>
                                          <p:spTgt spid="56"/>
                                        </p:tgtEl>
                                        <p:attrNameLst>
                                          <p:attrName>style.visibility</p:attrName>
                                        </p:attrNameLst>
                                      </p:cBhvr>
                                      <p:to>
                                        <p:strVal val="visible"/>
                                      </p:to>
                                    </p:set>
                                    <p:animEffect transition="in" filter="dissolve">
                                      <p:cBhvr>
                                        <p:cTn id="152" dur="500"/>
                                        <p:tgtEl>
                                          <p:spTgt spid="56"/>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nodeType="clickEffect">
                                  <p:stCondLst>
                                    <p:cond delay="0"/>
                                  </p:stCondLst>
                                  <p:childTnLst>
                                    <p:set>
                                      <p:cBhvr>
                                        <p:cTn id="156" dur="1" fill="hold">
                                          <p:stCondLst>
                                            <p:cond delay="0"/>
                                          </p:stCondLst>
                                        </p:cTn>
                                        <p:tgtEl>
                                          <p:spTgt spid="4">
                                            <p:txEl>
                                              <p:pRg st="9" end="9"/>
                                            </p:txEl>
                                          </p:spTgt>
                                        </p:tgtEl>
                                        <p:attrNameLst>
                                          <p:attrName>style.visibility</p:attrName>
                                        </p:attrNameLst>
                                      </p:cBhvr>
                                      <p:to>
                                        <p:strVal val="visible"/>
                                      </p:to>
                                    </p:set>
                                    <p:animEffect transition="in" filter="dissolve">
                                      <p:cBhvr>
                                        <p:cTn id="157"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9" grpId="0"/>
      <p:bldP spid="10" grpId="0" animBg="1"/>
      <p:bldP spid="11" grpId="0"/>
      <p:bldP spid="14" grpId="0" animBg="1"/>
      <p:bldP spid="15" grpId="0" animBg="1"/>
      <p:bldP spid="16" grpId="0" animBg="1"/>
      <p:bldP spid="17" grpId="0" animBg="1"/>
      <p:bldP spid="18" grpId="0" animBg="1"/>
      <p:bldP spid="19" grpId="0" animBg="1"/>
      <p:bldP spid="20" grpId="0" animBg="1"/>
      <p:bldP spid="26" grpId="0"/>
      <p:bldP spid="27" grpId="0" animBg="1"/>
      <p:bldP spid="32" grpId="0"/>
      <p:bldP spid="33" grpId="0" animBg="1"/>
      <p:bldP spid="34" grpId="0"/>
      <p:bldP spid="35" grpId="0" animBg="1"/>
      <p:bldP spid="36" grpId="0"/>
      <p:bldP spid="37" grpId="0" animBg="1"/>
      <p:bldP spid="44" grpId="0" animBg="1"/>
      <p:bldP spid="46" grpId="0"/>
      <p:bldP spid="56" grpId="0"/>
      <p:bldP spid="5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val 23"/>
          <p:cNvSpPr/>
          <p:nvPr/>
        </p:nvSpPr>
        <p:spPr>
          <a:xfrm>
            <a:off x="3831050" y="6223643"/>
            <a:ext cx="3480995" cy="528524"/>
          </a:xfrm>
          <a:prstGeom prst="ellipse">
            <a:avLst/>
          </a:prstGeom>
          <a:ln>
            <a:solidFill>
              <a:srgbClr val="1B8E1D"/>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2800" dirty="0"/>
              <a:t>Manipulate</a:t>
            </a:r>
            <a:r>
              <a:rPr lang="zh-CN" altLang="en-US" sz="2800" dirty="0"/>
              <a:t> </a:t>
            </a:r>
            <a:r>
              <a:rPr lang="en-US" altLang="zh-CN" sz="2800" dirty="0"/>
              <a:t>String</a:t>
            </a:r>
            <a:r>
              <a:rPr lang="zh-CN" altLang="en-US" sz="2800" dirty="0"/>
              <a:t> </a:t>
            </a:r>
            <a:r>
              <a:rPr lang="en-US" altLang="zh-CN" sz="2800" dirty="0"/>
              <a:t>with</a:t>
            </a:r>
            <a:r>
              <a:rPr lang="zh-CN" altLang="en-US" sz="2800" dirty="0"/>
              <a:t> </a:t>
            </a:r>
            <a:r>
              <a:rPr lang="en-US" sz="2800" dirty="0"/>
              <a:t>For-each Loop (Contd.)</a:t>
            </a:r>
          </a:p>
        </p:txBody>
      </p:sp>
      <p:sp>
        <p:nvSpPr>
          <p:cNvPr id="4" name="Rectangle 3"/>
          <p:cNvSpPr/>
          <p:nvPr/>
        </p:nvSpPr>
        <p:spPr>
          <a:xfrm>
            <a:off x="700751" y="1313250"/>
            <a:ext cx="7684330" cy="3188565"/>
          </a:xfrm>
          <a:prstGeom prst="rect">
            <a:avLst/>
          </a:prstGeom>
          <a:solidFill>
            <a:schemeClr val="bg1">
              <a:lumMod val="95000"/>
            </a:schemeClr>
          </a:solidFill>
          <a:ln>
            <a:solidFill>
              <a:srgbClr val="4F81BD"/>
            </a:solidFill>
          </a:ln>
        </p:spPr>
        <p:txBody>
          <a:bodyPr wrap="square">
            <a:spAutoFit/>
          </a:bodyPr>
          <a:lstStyle/>
          <a:p>
            <a:pPr>
              <a:lnSpc>
                <a:spcPct val="120000"/>
              </a:lnSpc>
            </a:pPr>
            <a:r>
              <a:rPr lang="en-US" sz="1200" b="1" dirty="0">
                <a:solidFill>
                  <a:srgbClr val="7F0055"/>
                </a:solidFill>
                <a:latin typeface="Menlo Bold"/>
                <a:cs typeface="Menlo Bold"/>
              </a:rPr>
              <a:t>public</a:t>
            </a:r>
            <a:r>
              <a:rPr lang="en-US" sz="1200" b="1" dirty="0">
                <a:solidFill>
                  <a:srgbClr val="000000"/>
                </a:solidFill>
                <a:latin typeface="Menlo Bold"/>
                <a:cs typeface="Menlo Bold"/>
              </a:rPr>
              <a:t> </a:t>
            </a:r>
            <a:r>
              <a:rPr lang="en-US" sz="1200" b="1" dirty="0">
                <a:solidFill>
                  <a:srgbClr val="7F0055"/>
                </a:solidFill>
                <a:latin typeface="Menlo Bold"/>
                <a:cs typeface="Menlo Bold"/>
              </a:rPr>
              <a:t>static</a:t>
            </a:r>
            <a:r>
              <a:rPr lang="en-US" sz="1200" b="1" dirty="0">
                <a:solidFill>
                  <a:srgbClr val="000000"/>
                </a:solidFill>
                <a:latin typeface="Menlo Bold"/>
                <a:cs typeface="Menlo Bold"/>
              </a:rPr>
              <a:t> </a:t>
            </a:r>
            <a:r>
              <a:rPr lang="en-US" altLang="zh-CN" sz="1200" b="1" dirty="0">
                <a:solidFill>
                  <a:srgbClr val="7F0055"/>
                </a:solidFill>
                <a:latin typeface="Menlo Bold"/>
                <a:cs typeface="Menlo Bold"/>
              </a:rPr>
              <a:t>string</a:t>
            </a:r>
            <a:r>
              <a:rPr lang="en-US" sz="1200" b="1" dirty="0">
                <a:solidFill>
                  <a:srgbClr val="000000"/>
                </a:solidFill>
                <a:latin typeface="Menlo Bold"/>
                <a:cs typeface="Menlo Bold"/>
              </a:rPr>
              <a:t> </a:t>
            </a:r>
            <a:r>
              <a:rPr lang="en-US" sz="1200" dirty="0">
                <a:solidFill>
                  <a:srgbClr val="000000"/>
                </a:solidFill>
                <a:latin typeface="Menlo Bold"/>
                <a:cs typeface="Menlo Bold"/>
              </a:rPr>
              <a:t>replaceLetter(String </a:t>
            </a:r>
            <a:r>
              <a:rPr lang="en-US" sz="1200" dirty="0">
                <a:solidFill>
                  <a:srgbClr val="6A3E3E"/>
                </a:solidFill>
                <a:latin typeface="Menlo Bold"/>
                <a:cs typeface="Menlo Bold"/>
              </a:rPr>
              <a:t>word</a:t>
            </a:r>
            <a:r>
              <a:rPr lang="en-US" sz="1200" dirty="0">
                <a:solidFill>
                  <a:srgbClr val="000000"/>
                </a:solidFill>
                <a:latin typeface="Menlo Bold"/>
                <a:cs typeface="Menlo Bold"/>
              </a:rPr>
              <a:t>, </a:t>
            </a:r>
            <a:r>
              <a:rPr lang="en-US" sz="1200" b="1" dirty="0">
                <a:solidFill>
                  <a:srgbClr val="7F0055"/>
                </a:solidFill>
                <a:latin typeface="Menlo Bold"/>
                <a:cs typeface="Menlo Bold"/>
              </a:rPr>
              <a:t>char</a:t>
            </a:r>
            <a:r>
              <a:rPr lang="en-US" sz="1200" dirty="0">
                <a:solidFill>
                  <a:srgbClr val="000000"/>
                </a:solidFill>
                <a:latin typeface="Menlo Bold"/>
                <a:cs typeface="Menlo Bold"/>
              </a:rPr>
              <a:t> </a:t>
            </a:r>
            <a:r>
              <a:rPr lang="en-US" sz="1200" dirty="0">
                <a:solidFill>
                  <a:srgbClr val="6A3E3E"/>
                </a:solidFill>
                <a:latin typeface="Menlo Bold"/>
                <a:cs typeface="Menlo Bold"/>
              </a:rPr>
              <a:t>gone</a:t>
            </a:r>
            <a:r>
              <a:rPr lang="en-US" altLang="zh-CN" sz="1200" dirty="0">
                <a:solidFill>
                  <a:srgbClr val="6A3E3E"/>
                </a:solidFill>
                <a:latin typeface="Menlo Bold"/>
                <a:cs typeface="Menlo Bold"/>
              </a:rPr>
              <a:t>In,</a:t>
            </a:r>
            <a:r>
              <a:rPr lang="zh-CN" altLang="en-US" sz="1200" dirty="0">
                <a:solidFill>
                  <a:srgbClr val="6A3E3E"/>
                </a:solidFill>
                <a:latin typeface="Menlo Bold"/>
                <a:cs typeface="Menlo Bold"/>
              </a:rPr>
              <a:t> </a:t>
            </a:r>
            <a:r>
              <a:rPr lang="en-US" sz="1200" b="1" dirty="0">
                <a:solidFill>
                  <a:srgbClr val="7F0055"/>
                </a:solidFill>
                <a:latin typeface="Menlo Bold"/>
                <a:cs typeface="Menlo Bold"/>
              </a:rPr>
              <a:t>char</a:t>
            </a:r>
            <a:r>
              <a:rPr lang="en-US" sz="1200" dirty="0">
                <a:solidFill>
                  <a:srgbClr val="000000"/>
                </a:solidFill>
                <a:latin typeface="Menlo Bold"/>
                <a:cs typeface="Menlo Bold"/>
              </a:rPr>
              <a:t> </a:t>
            </a:r>
            <a:r>
              <a:rPr lang="en-US" sz="1200" dirty="0">
                <a:solidFill>
                  <a:srgbClr val="6A3E3E"/>
                </a:solidFill>
                <a:latin typeface="Menlo Bold"/>
                <a:cs typeface="Menlo Bold"/>
              </a:rPr>
              <a:t>new</a:t>
            </a:r>
            <a:r>
              <a:rPr lang="en-US" altLang="zh-CN" sz="1200" dirty="0">
                <a:solidFill>
                  <a:srgbClr val="6A3E3E"/>
                </a:solidFill>
                <a:latin typeface="Menlo Bold"/>
                <a:cs typeface="Menlo Bold"/>
              </a:rPr>
              <a:t>In</a:t>
            </a:r>
            <a:r>
              <a:rPr lang="en-US" sz="1200" dirty="0">
                <a:solidFill>
                  <a:srgbClr val="000000"/>
                </a:solidFill>
                <a:latin typeface="Menlo Bold"/>
                <a:cs typeface="Menlo Bold"/>
              </a:rPr>
              <a:t>)</a:t>
            </a:r>
          </a:p>
          <a:p>
            <a:pPr>
              <a:lnSpc>
                <a:spcPct val="120000"/>
              </a:lnSpc>
            </a:pPr>
            <a:r>
              <a:rPr lang="en-US" sz="1200" dirty="0">
                <a:solidFill>
                  <a:srgbClr val="000000"/>
                </a:solidFill>
                <a:latin typeface="Menlo Bold"/>
                <a:cs typeface="Menlo Bold"/>
              </a:rPr>
              <a:t>{</a:t>
            </a:r>
          </a:p>
          <a:p>
            <a:pPr>
              <a:lnSpc>
                <a:spcPct val="120000"/>
              </a:lnSpc>
            </a:pPr>
            <a:r>
              <a:rPr lang="en-US" sz="1200" b="1" dirty="0">
                <a:solidFill>
                  <a:srgbClr val="000000"/>
                </a:solidFill>
                <a:latin typeface="Menlo Bold"/>
                <a:cs typeface="Menlo Bold"/>
              </a:rPr>
              <a:t>	</a:t>
            </a:r>
            <a:r>
              <a:rPr lang="en-US" sz="1200" b="1" dirty="0">
                <a:solidFill>
                  <a:srgbClr val="7F0055"/>
                </a:solidFill>
                <a:latin typeface="Menlo Bold"/>
                <a:cs typeface="Menlo Bold"/>
              </a:rPr>
              <a:t>char</a:t>
            </a:r>
            <a:r>
              <a:rPr lang="en-US" altLang="zh-CN" sz="1200" dirty="0">
                <a:solidFill>
                  <a:srgbClr val="000000"/>
                </a:solidFill>
                <a:latin typeface="Menlo Bold"/>
                <a:cs typeface="Menlo Bold"/>
              </a:rPr>
              <a:t>[]</a:t>
            </a:r>
            <a:r>
              <a:rPr lang="zh-CN" altLang="en-US" sz="1200" dirty="0">
                <a:solidFill>
                  <a:srgbClr val="000000"/>
                </a:solidFill>
                <a:latin typeface="Menlo Bold"/>
                <a:cs typeface="Menlo Bold"/>
              </a:rPr>
              <a:t> </a:t>
            </a:r>
            <a:r>
              <a:rPr lang="en-US" altLang="zh-CN" sz="1200" dirty="0">
                <a:solidFill>
                  <a:srgbClr val="6A3E3E"/>
                </a:solidFill>
                <a:latin typeface="Menlo Bold"/>
                <a:cs typeface="Menlo Bold"/>
              </a:rPr>
              <a:t>cArray</a:t>
            </a:r>
            <a:r>
              <a:rPr lang="zh-CN" altLang="en-US" sz="1200" dirty="0">
                <a:solidFill>
                  <a:srgbClr val="000000"/>
                </a:solidFill>
                <a:latin typeface="Menlo Bold"/>
                <a:cs typeface="Menlo Bold"/>
              </a:rPr>
              <a:t> </a:t>
            </a:r>
            <a:r>
              <a:rPr lang="en-US" altLang="zh-CN" sz="1200" dirty="0">
                <a:solidFill>
                  <a:srgbClr val="000000"/>
                </a:solidFill>
                <a:latin typeface="Menlo Bold"/>
                <a:cs typeface="Menlo Bold"/>
              </a:rPr>
              <a:t>=</a:t>
            </a:r>
            <a:r>
              <a:rPr lang="zh-CN" altLang="en-US" sz="1200" dirty="0">
                <a:solidFill>
                  <a:srgbClr val="000000"/>
                </a:solidFill>
                <a:latin typeface="Menlo Bold"/>
                <a:cs typeface="Menlo Bold"/>
              </a:rPr>
              <a:t> </a:t>
            </a:r>
            <a:r>
              <a:rPr lang="en-US" altLang="zh-CN" sz="1200" dirty="0">
                <a:solidFill>
                  <a:srgbClr val="6A3E3E"/>
                </a:solidFill>
                <a:latin typeface="Menlo Bold"/>
                <a:cs typeface="Menlo Bold"/>
              </a:rPr>
              <a:t>word</a:t>
            </a:r>
            <a:r>
              <a:rPr lang="en-US" altLang="zh-CN" sz="1200" dirty="0">
                <a:solidFill>
                  <a:srgbClr val="000000"/>
                </a:solidFill>
                <a:latin typeface="Menlo Bold"/>
                <a:cs typeface="Menlo Bold"/>
              </a:rPr>
              <a:t>.toCharArray();</a:t>
            </a:r>
          </a:p>
          <a:p>
            <a:pPr>
              <a:lnSpc>
                <a:spcPct val="120000"/>
              </a:lnSpc>
            </a:pPr>
            <a:r>
              <a:rPr lang="en-US" sz="1200" dirty="0">
                <a:solidFill>
                  <a:srgbClr val="000000"/>
                </a:solidFill>
                <a:latin typeface="Menlo Bold"/>
                <a:cs typeface="Menlo Bold"/>
              </a:rPr>
              <a:t>	</a:t>
            </a:r>
            <a:r>
              <a:rPr lang="en-US" sz="1200" b="1" dirty="0">
                <a:solidFill>
                  <a:srgbClr val="7F0055"/>
                </a:solidFill>
                <a:latin typeface="Menlo Bold"/>
                <a:cs typeface="Menlo Bold"/>
              </a:rPr>
              <a:t>char</a:t>
            </a:r>
            <a:r>
              <a:rPr lang="en-US" altLang="zh-CN" sz="1200" dirty="0">
                <a:solidFill>
                  <a:srgbClr val="000000"/>
                </a:solidFill>
                <a:latin typeface="Menlo Bold"/>
                <a:cs typeface="Menlo Bold"/>
              </a:rPr>
              <a:t>[]</a:t>
            </a:r>
            <a:r>
              <a:rPr lang="zh-CN" altLang="en-US" sz="1200" dirty="0">
                <a:solidFill>
                  <a:srgbClr val="000000"/>
                </a:solidFill>
                <a:latin typeface="Menlo Bold"/>
                <a:cs typeface="Menlo Bold"/>
              </a:rPr>
              <a:t> </a:t>
            </a:r>
            <a:r>
              <a:rPr lang="en-US" altLang="zh-CN" sz="1200" dirty="0">
                <a:solidFill>
                  <a:srgbClr val="6A3E3E"/>
                </a:solidFill>
                <a:latin typeface="Menlo Bold"/>
                <a:cs typeface="Menlo Bold"/>
              </a:rPr>
              <a:t>cArrayMod</a:t>
            </a:r>
            <a:r>
              <a:rPr lang="zh-CN" altLang="en-US" sz="1200" dirty="0">
                <a:solidFill>
                  <a:srgbClr val="000000"/>
                </a:solidFill>
                <a:latin typeface="Menlo Bold"/>
                <a:cs typeface="Menlo Bold"/>
              </a:rPr>
              <a:t> </a:t>
            </a:r>
            <a:r>
              <a:rPr lang="en-US" altLang="zh-CN" sz="1200" dirty="0">
                <a:solidFill>
                  <a:srgbClr val="000000"/>
                </a:solidFill>
                <a:latin typeface="Menlo Bold"/>
                <a:cs typeface="Menlo Bold"/>
              </a:rPr>
              <a:t>=</a:t>
            </a:r>
            <a:r>
              <a:rPr lang="zh-CN" altLang="en-US" sz="1200" dirty="0">
                <a:solidFill>
                  <a:srgbClr val="000000"/>
                </a:solidFill>
                <a:latin typeface="Menlo Bold"/>
                <a:cs typeface="Menlo Bold"/>
              </a:rPr>
              <a:t> </a:t>
            </a:r>
            <a:r>
              <a:rPr lang="en-US" altLang="zh-CN" sz="1200" dirty="0">
                <a:solidFill>
                  <a:srgbClr val="000000"/>
                </a:solidFill>
                <a:latin typeface="Menlo Bold"/>
                <a:cs typeface="Menlo Bold"/>
              </a:rPr>
              <a:t>new</a:t>
            </a:r>
            <a:r>
              <a:rPr lang="zh-CN" altLang="en-US" sz="1200" dirty="0">
                <a:solidFill>
                  <a:srgbClr val="000000"/>
                </a:solidFill>
                <a:latin typeface="Menlo Bold"/>
                <a:cs typeface="Menlo Bold"/>
              </a:rPr>
              <a:t> </a:t>
            </a:r>
            <a:r>
              <a:rPr lang="en-US" altLang="zh-CN" sz="1200" dirty="0">
                <a:solidFill>
                  <a:srgbClr val="000000"/>
                </a:solidFill>
                <a:latin typeface="Menlo Bold"/>
                <a:cs typeface="Menlo Bold"/>
              </a:rPr>
              <a:t>char[</a:t>
            </a:r>
            <a:r>
              <a:rPr lang="en-US" altLang="zh-CN" sz="1200" dirty="0">
                <a:solidFill>
                  <a:srgbClr val="6A3E3E"/>
                </a:solidFill>
                <a:latin typeface="Menlo Bold"/>
                <a:cs typeface="Menlo Bold"/>
              </a:rPr>
              <a:t>cArray.length];</a:t>
            </a:r>
          </a:p>
          <a:p>
            <a:pPr>
              <a:lnSpc>
                <a:spcPct val="120000"/>
              </a:lnSpc>
            </a:pPr>
            <a:r>
              <a:rPr lang="en-US" sz="1200" dirty="0">
                <a:solidFill>
                  <a:srgbClr val="6A3E3E"/>
                </a:solidFill>
                <a:latin typeface="Menlo Bold"/>
                <a:cs typeface="Menlo Bold"/>
              </a:rPr>
              <a:t>	</a:t>
            </a:r>
            <a:r>
              <a:rPr lang="en-US" sz="1200" b="1" dirty="0">
                <a:solidFill>
                  <a:srgbClr val="7F0055"/>
                </a:solidFill>
                <a:latin typeface="Menlo Bold"/>
                <a:cs typeface="Menlo Bold"/>
              </a:rPr>
              <a:t>int</a:t>
            </a:r>
            <a:r>
              <a:rPr lang="zh-CN" altLang="en-US" sz="1200" dirty="0">
                <a:solidFill>
                  <a:srgbClr val="6A3E3E"/>
                </a:solidFill>
                <a:latin typeface="Menlo Bold"/>
                <a:cs typeface="Menlo Bold"/>
              </a:rPr>
              <a:t> </a:t>
            </a:r>
            <a:r>
              <a:rPr lang="en-US" altLang="zh-CN" sz="1200" dirty="0">
                <a:solidFill>
                  <a:srgbClr val="6A3E3E"/>
                </a:solidFill>
                <a:latin typeface="Menlo Bold"/>
                <a:cs typeface="Menlo Bold"/>
              </a:rPr>
              <a:t>i</a:t>
            </a:r>
            <a:r>
              <a:rPr lang="zh-CN" altLang="en-US" sz="1200" dirty="0">
                <a:solidFill>
                  <a:srgbClr val="6A3E3E"/>
                </a:solidFill>
                <a:latin typeface="Menlo Bold"/>
                <a:cs typeface="Menlo Bold"/>
              </a:rPr>
              <a:t> </a:t>
            </a:r>
            <a:r>
              <a:rPr lang="en-US" altLang="zh-CN" sz="1200" dirty="0">
                <a:solidFill>
                  <a:srgbClr val="6A3E3E"/>
                </a:solidFill>
                <a:latin typeface="Menlo Bold"/>
                <a:cs typeface="Menlo Bold"/>
              </a:rPr>
              <a:t>=</a:t>
            </a:r>
            <a:r>
              <a:rPr lang="zh-CN" altLang="en-US" sz="1200" dirty="0">
                <a:solidFill>
                  <a:srgbClr val="6A3E3E"/>
                </a:solidFill>
                <a:latin typeface="Menlo Bold"/>
                <a:cs typeface="Menlo Bold"/>
              </a:rPr>
              <a:t> </a:t>
            </a:r>
            <a:r>
              <a:rPr lang="en-US" altLang="zh-CN" sz="1200" dirty="0">
                <a:solidFill>
                  <a:srgbClr val="6A3E3E"/>
                </a:solidFill>
                <a:latin typeface="Menlo Bold"/>
                <a:cs typeface="Menlo Bold"/>
              </a:rPr>
              <a:t>0;</a:t>
            </a:r>
            <a:endParaRPr lang="en-US" sz="1200" dirty="0">
              <a:solidFill>
                <a:srgbClr val="000000"/>
              </a:solidFill>
              <a:latin typeface="Menlo Bold"/>
              <a:cs typeface="Menlo Bold"/>
            </a:endParaRPr>
          </a:p>
          <a:p>
            <a:pPr>
              <a:lnSpc>
                <a:spcPct val="120000"/>
              </a:lnSpc>
            </a:pPr>
            <a:r>
              <a:rPr lang="en-US" sz="1200" b="1" dirty="0">
                <a:solidFill>
                  <a:srgbClr val="000000"/>
                </a:solidFill>
                <a:latin typeface="Menlo Bold"/>
                <a:cs typeface="Menlo Bold"/>
              </a:rPr>
              <a:t>	</a:t>
            </a:r>
            <a:r>
              <a:rPr lang="en-US" sz="1200" b="1" dirty="0">
                <a:solidFill>
                  <a:srgbClr val="7F0055"/>
                </a:solidFill>
                <a:latin typeface="Menlo Bold"/>
                <a:cs typeface="Menlo Bold"/>
              </a:rPr>
              <a:t>for</a:t>
            </a:r>
            <a:r>
              <a:rPr lang="en-US" sz="1200" dirty="0">
                <a:solidFill>
                  <a:srgbClr val="000000"/>
                </a:solidFill>
                <a:latin typeface="Menlo Bold"/>
                <a:cs typeface="Menlo Bold"/>
              </a:rPr>
              <a:t> (</a:t>
            </a:r>
            <a:r>
              <a:rPr lang="en-US" sz="1200" b="1" dirty="0">
                <a:solidFill>
                  <a:srgbClr val="7F0055"/>
                </a:solidFill>
                <a:latin typeface="Menlo Bold"/>
                <a:cs typeface="Menlo Bold"/>
              </a:rPr>
              <a:t>char</a:t>
            </a:r>
            <a:r>
              <a:rPr lang="en-US" sz="1200" dirty="0">
                <a:solidFill>
                  <a:srgbClr val="000000"/>
                </a:solidFill>
                <a:latin typeface="Menlo Bold"/>
                <a:cs typeface="Menlo Bold"/>
              </a:rPr>
              <a:t> </a:t>
            </a:r>
            <a:r>
              <a:rPr lang="en-US" sz="1200" dirty="0">
                <a:solidFill>
                  <a:srgbClr val="6A3E3E"/>
                </a:solidFill>
                <a:latin typeface="Menlo Bold"/>
                <a:cs typeface="Menlo Bold"/>
              </a:rPr>
              <a:t>c</a:t>
            </a:r>
            <a:r>
              <a:rPr lang="en-US" altLang="zh-CN" sz="1200" dirty="0">
                <a:solidFill>
                  <a:srgbClr val="000000"/>
                </a:solidFill>
                <a:latin typeface="Menlo Bold"/>
                <a:cs typeface="Menlo Bold"/>
              </a:rPr>
              <a:t>:</a:t>
            </a:r>
            <a:r>
              <a:rPr lang="en-US" sz="1200" dirty="0">
                <a:solidFill>
                  <a:srgbClr val="000000"/>
                </a:solidFill>
                <a:latin typeface="Menlo Bold"/>
                <a:cs typeface="Menlo Bold"/>
              </a:rPr>
              <a:t> </a:t>
            </a:r>
            <a:r>
              <a:rPr lang="en-US" sz="1200" dirty="0">
                <a:solidFill>
                  <a:srgbClr val="6A3E3E"/>
                </a:solidFill>
                <a:latin typeface="Menlo Bold"/>
                <a:cs typeface="Menlo Bold"/>
              </a:rPr>
              <a:t>cArray</a:t>
            </a:r>
            <a:r>
              <a:rPr lang="en-US" sz="1200" dirty="0">
                <a:solidFill>
                  <a:srgbClr val="000000"/>
                </a:solidFill>
                <a:latin typeface="Menlo Bold"/>
                <a:cs typeface="Menlo Bold"/>
              </a:rPr>
              <a:t>) {</a:t>
            </a:r>
          </a:p>
          <a:p>
            <a:pPr>
              <a:lnSpc>
                <a:spcPct val="120000"/>
              </a:lnSpc>
            </a:pPr>
            <a:r>
              <a:rPr lang="en-US" sz="1200" b="1" dirty="0">
                <a:solidFill>
                  <a:srgbClr val="000000"/>
                </a:solidFill>
                <a:latin typeface="Menlo Bold"/>
                <a:cs typeface="Menlo Bold"/>
              </a:rPr>
              <a:t>		</a:t>
            </a:r>
            <a:r>
              <a:rPr lang="mr-IN" sz="1200" b="1" dirty="0">
                <a:solidFill>
                  <a:srgbClr val="7F0055"/>
                </a:solidFill>
                <a:latin typeface="Menlo Bold"/>
                <a:cs typeface="Menlo Bold"/>
              </a:rPr>
              <a:t>if</a:t>
            </a:r>
            <a:r>
              <a:rPr lang="mr-IN" sz="1200" dirty="0">
                <a:solidFill>
                  <a:srgbClr val="000000"/>
                </a:solidFill>
                <a:latin typeface="Menlo Bold"/>
                <a:cs typeface="Menlo Bold"/>
              </a:rPr>
              <a:t> (</a:t>
            </a:r>
            <a:r>
              <a:rPr lang="en-US" sz="1200" dirty="0">
                <a:solidFill>
                  <a:srgbClr val="6A3E3E"/>
                </a:solidFill>
                <a:latin typeface="Menlo Bold"/>
                <a:cs typeface="Menlo Bold"/>
              </a:rPr>
              <a:t>c</a:t>
            </a:r>
            <a:r>
              <a:rPr lang="zh-CN" altLang="en-US" sz="1200" dirty="0">
                <a:solidFill>
                  <a:srgbClr val="6A3E3E"/>
                </a:solidFill>
                <a:latin typeface="Menlo Bold"/>
                <a:cs typeface="Menlo Bold"/>
              </a:rPr>
              <a:t> </a:t>
            </a:r>
            <a:r>
              <a:rPr lang="mr-IN" sz="1200" dirty="0">
                <a:solidFill>
                  <a:srgbClr val="000000"/>
                </a:solidFill>
                <a:latin typeface="Menlo Bold"/>
                <a:cs typeface="Menlo Bold"/>
              </a:rPr>
              <a:t>== </a:t>
            </a:r>
            <a:r>
              <a:rPr lang="en-US" sz="1200" dirty="0">
                <a:solidFill>
                  <a:srgbClr val="6A3E3E"/>
                </a:solidFill>
                <a:latin typeface="Menlo Bold"/>
                <a:cs typeface="Menlo Bold"/>
              </a:rPr>
              <a:t>gone</a:t>
            </a:r>
            <a:r>
              <a:rPr lang="en-US" altLang="zh-CN" sz="1200" dirty="0">
                <a:solidFill>
                  <a:srgbClr val="6A3E3E"/>
                </a:solidFill>
                <a:latin typeface="Menlo Bold"/>
                <a:cs typeface="Menlo Bold"/>
              </a:rPr>
              <a:t>In</a:t>
            </a:r>
            <a:r>
              <a:rPr lang="mr-IN" sz="1200" dirty="0">
                <a:solidFill>
                  <a:srgbClr val="000000"/>
                </a:solidFill>
                <a:latin typeface="Menlo Bold"/>
                <a:cs typeface="Menlo Bold"/>
              </a:rPr>
              <a:t>)</a:t>
            </a:r>
          </a:p>
          <a:p>
            <a:pPr>
              <a:lnSpc>
                <a:spcPct val="120000"/>
              </a:lnSpc>
            </a:pPr>
            <a:r>
              <a:rPr lang="en-US" sz="1200" dirty="0">
                <a:solidFill>
                  <a:srgbClr val="000000"/>
                </a:solidFill>
                <a:latin typeface="Menlo Bold"/>
                <a:cs typeface="Menlo Bold"/>
              </a:rPr>
              <a:t>			</a:t>
            </a:r>
            <a:r>
              <a:rPr lang="en-US" altLang="zh-CN" sz="1200" dirty="0">
                <a:solidFill>
                  <a:srgbClr val="6A3E3E"/>
                </a:solidFill>
                <a:latin typeface="Menlo Bold"/>
                <a:cs typeface="Menlo Bold"/>
              </a:rPr>
              <a:t>cArrayMod[i]</a:t>
            </a:r>
            <a:r>
              <a:rPr lang="zh-CN" altLang="en-US" sz="1200" dirty="0">
                <a:solidFill>
                  <a:srgbClr val="000000"/>
                </a:solidFill>
                <a:latin typeface="Menlo Bold"/>
                <a:cs typeface="Menlo Bold"/>
              </a:rPr>
              <a:t> </a:t>
            </a:r>
            <a:r>
              <a:rPr lang="en-US" altLang="zh-CN" sz="1200" dirty="0">
                <a:latin typeface="Menlo Bold"/>
                <a:cs typeface="Menlo Bold"/>
              </a:rPr>
              <a:t>=</a:t>
            </a:r>
            <a:r>
              <a:rPr lang="zh-CN" altLang="en-US" sz="1200" b="1" dirty="0">
                <a:solidFill>
                  <a:srgbClr val="7F0055"/>
                </a:solidFill>
                <a:latin typeface="Menlo Bold"/>
                <a:cs typeface="Menlo Bold"/>
              </a:rPr>
              <a:t> </a:t>
            </a:r>
            <a:r>
              <a:rPr lang="en-US" sz="1200" dirty="0">
                <a:solidFill>
                  <a:srgbClr val="6A3E3E"/>
                </a:solidFill>
                <a:latin typeface="Menlo Bold"/>
                <a:cs typeface="Menlo Bold"/>
              </a:rPr>
              <a:t>new</a:t>
            </a:r>
            <a:r>
              <a:rPr lang="en-US" altLang="zh-CN" sz="1200" dirty="0">
                <a:solidFill>
                  <a:srgbClr val="6A3E3E"/>
                </a:solidFill>
                <a:latin typeface="Menlo Bold"/>
                <a:cs typeface="Menlo Bold"/>
              </a:rPr>
              <a:t>In</a:t>
            </a:r>
            <a:r>
              <a:rPr lang="en-US" sz="1200" dirty="0">
                <a:solidFill>
                  <a:srgbClr val="000000"/>
                </a:solidFill>
                <a:latin typeface="Menlo Bold"/>
                <a:cs typeface="Menlo Bold"/>
              </a:rPr>
              <a:t>; </a:t>
            </a:r>
          </a:p>
          <a:p>
            <a:pPr>
              <a:lnSpc>
                <a:spcPct val="120000"/>
              </a:lnSpc>
            </a:pPr>
            <a:r>
              <a:rPr lang="en-US" sz="1200" dirty="0">
                <a:solidFill>
                  <a:srgbClr val="000000"/>
                </a:solidFill>
                <a:latin typeface="Menlo Bold"/>
                <a:cs typeface="Menlo Bold"/>
              </a:rPr>
              <a:t>		</a:t>
            </a:r>
            <a:r>
              <a:rPr lang="en-US" sz="1200" b="1" dirty="0">
                <a:solidFill>
                  <a:srgbClr val="7F0055"/>
                </a:solidFill>
                <a:latin typeface="Menlo Bold"/>
                <a:cs typeface="Menlo Bold"/>
              </a:rPr>
              <a:t>else</a:t>
            </a:r>
          </a:p>
          <a:p>
            <a:pPr>
              <a:lnSpc>
                <a:spcPct val="120000"/>
              </a:lnSpc>
            </a:pPr>
            <a:r>
              <a:rPr lang="en-US" sz="1200" dirty="0">
                <a:solidFill>
                  <a:srgbClr val="000000"/>
                </a:solidFill>
                <a:latin typeface="Menlo Bold"/>
                <a:cs typeface="Menlo Bold"/>
              </a:rPr>
              <a:t>			</a:t>
            </a:r>
            <a:r>
              <a:rPr lang="en-US" altLang="zh-CN" sz="1200" dirty="0">
                <a:solidFill>
                  <a:srgbClr val="6A3E3E"/>
                </a:solidFill>
                <a:latin typeface="Menlo Bold"/>
                <a:cs typeface="Menlo Bold"/>
              </a:rPr>
              <a:t>cArrayMod[i]</a:t>
            </a:r>
            <a:r>
              <a:rPr lang="zh-CN" altLang="en-US" sz="1200" dirty="0">
                <a:solidFill>
                  <a:srgbClr val="000000"/>
                </a:solidFill>
                <a:latin typeface="Menlo Bold"/>
                <a:cs typeface="Menlo Bold"/>
              </a:rPr>
              <a:t> </a:t>
            </a:r>
            <a:r>
              <a:rPr lang="en-US" altLang="zh-CN" sz="1200" dirty="0">
                <a:latin typeface="Menlo Bold"/>
                <a:cs typeface="Menlo Bold"/>
              </a:rPr>
              <a:t>=</a:t>
            </a:r>
            <a:r>
              <a:rPr lang="zh-CN" altLang="en-US" sz="1200" b="1" dirty="0">
                <a:solidFill>
                  <a:srgbClr val="7F0055"/>
                </a:solidFill>
                <a:latin typeface="Menlo Bold"/>
                <a:cs typeface="Menlo Bold"/>
              </a:rPr>
              <a:t> </a:t>
            </a:r>
            <a:r>
              <a:rPr lang="en-US" altLang="zh-CN" sz="1200" dirty="0">
                <a:solidFill>
                  <a:srgbClr val="7F0055"/>
                </a:solidFill>
                <a:latin typeface="Menlo Bold"/>
                <a:cs typeface="Menlo Bold"/>
              </a:rPr>
              <a:t>c</a:t>
            </a:r>
            <a:r>
              <a:rPr lang="en-US" sz="1200" dirty="0">
                <a:solidFill>
                  <a:srgbClr val="000000"/>
                </a:solidFill>
                <a:latin typeface="Menlo Bold"/>
                <a:cs typeface="Menlo Bold"/>
              </a:rPr>
              <a:t>;</a:t>
            </a:r>
          </a:p>
          <a:p>
            <a:pPr>
              <a:lnSpc>
                <a:spcPct val="120000"/>
              </a:lnSpc>
            </a:pPr>
            <a:r>
              <a:rPr lang="en-US" sz="1200" dirty="0">
                <a:solidFill>
                  <a:srgbClr val="000000"/>
                </a:solidFill>
                <a:latin typeface="Menlo Bold"/>
                <a:cs typeface="Menlo Bold"/>
              </a:rPr>
              <a:t>		</a:t>
            </a:r>
            <a:r>
              <a:rPr lang="en-US" sz="1200" dirty="0">
                <a:solidFill>
                  <a:srgbClr val="6A3E3E"/>
                </a:solidFill>
                <a:latin typeface="Menlo Bold"/>
                <a:cs typeface="Menlo Bold"/>
              </a:rPr>
              <a:t>i</a:t>
            </a:r>
            <a:r>
              <a:rPr lang="en-US" altLang="zh-CN" sz="1200" dirty="0">
                <a:solidFill>
                  <a:srgbClr val="000000"/>
                </a:solidFill>
                <a:latin typeface="Menlo Bold"/>
                <a:cs typeface="Menlo Bold"/>
              </a:rPr>
              <a:t>++;</a:t>
            </a:r>
            <a:endParaRPr lang="en-US" sz="1200" dirty="0">
              <a:solidFill>
                <a:srgbClr val="000000"/>
              </a:solidFill>
              <a:latin typeface="Menlo Bold"/>
              <a:cs typeface="Menlo Bold"/>
            </a:endParaRPr>
          </a:p>
          <a:p>
            <a:pPr>
              <a:lnSpc>
                <a:spcPct val="120000"/>
              </a:lnSpc>
            </a:pPr>
            <a:r>
              <a:rPr lang="en-US" sz="1200" dirty="0">
                <a:solidFill>
                  <a:srgbClr val="000000"/>
                </a:solidFill>
                <a:latin typeface="Menlo Bold"/>
                <a:cs typeface="Menlo Bold"/>
              </a:rPr>
              <a:t>	}</a:t>
            </a:r>
            <a:endParaRPr lang="en-US" sz="1200" dirty="0">
              <a:solidFill>
                <a:srgbClr val="6A3E3E"/>
              </a:solidFill>
              <a:latin typeface="Menlo Bold"/>
              <a:cs typeface="Menlo Bold"/>
            </a:endParaRPr>
          </a:p>
          <a:p>
            <a:pPr>
              <a:lnSpc>
                <a:spcPct val="120000"/>
              </a:lnSpc>
            </a:pPr>
            <a:r>
              <a:rPr lang="en-US" sz="1200" dirty="0">
                <a:solidFill>
                  <a:srgbClr val="000000"/>
                </a:solidFill>
                <a:latin typeface="Menlo Bold"/>
                <a:cs typeface="Menlo Bold"/>
              </a:rPr>
              <a:t>	</a:t>
            </a:r>
            <a:r>
              <a:rPr lang="en-US" sz="1200" b="1" dirty="0">
                <a:solidFill>
                  <a:srgbClr val="7F0055"/>
                </a:solidFill>
                <a:latin typeface="Menlo Bold"/>
                <a:cs typeface="Menlo Bold"/>
              </a:rPr>
              <a:t>return</a:t>
            </a:r>
            <a:r>
              <a:rPr lang="en-US" sz="1200" dirty="0">
                <a:solidFill>
                  <a:srgbClr val="000000"/>
                </a:solidFill>
                <a:latin typeface="Menlo Bold"/>
                <a:cs typeface="Menlo Bold"/>
              </a:rPr>
              <a:t> </a:t>
            </a:r>
            <a:r>
              <a:rPr lang="en-US" sz="1200" b="1" dirty="0">
                <a:solidFill>
                  <a:srgbClr val="7F0055"/>
                </a:solidFill>
                <a:latin typeface="Menlo Bold"/>
                <a:cs typeface="Menlo Bold"/>
              </a:rPr>
              <a:t>new</a:t>
            </a:r>
            <a:r>
              <a:rPr lang="zh-CN" altLang="en-US" sz="1200" dirty="0">
                <a:solidFill>
                  <a:srgbClr val="7F0055"/>
                </a:solidFill>
                <a:latin typeface="Menlo Bold"/>
                <a:cs typeface="Menlo Bold"/>
              </a:rPr>
              <a:t> </a:t>
            </a:r>
            <a:r>
              <a:rPr lang="en-US" altLang="zh-CN" sz="1200" dirty="0">
                <a:latin typeface="Menlo Bold"/>
                <a:cs typeface="Menlo Bold"/>
              </a:rPr>
              <a:t>String</a:t>
            </a:r>
            <a:r>
              <a:rPr lang="en-US" altLang="zh-CN" sz="1200" dirty="0">
                <a:solidFill>
                  <a:srgbClr val="000000"/>
                </a:solidFill>
                <a:latin typeface="Menlo Bold"/>
                <a:cs typeface="Menlo Bold"/>
              </a:rPr>
              <a:t>(</a:t>
            </a:r>
            <a:r>
              <a:rPr lang="en-US" altLang="zh-CN" sz="1200" dirty="0">
                <a:solidFill>
                  <a:srgbClr val="7F0055"/>
                </a:solidFill>
                <a:latin typeface="Menlo Bold"/>
                <a:cs typeface="Menlo Bold"/>
              </a:rPr>
              <a:t>cArrayMod</a:t>
            </a:r>
            <a:r>
              <a:rPr lang="en-US" altLang="zh-CN" sz="1200" dirty="0">
                <a:solidFill>
                  <a:srgbClr val="000000"/>
                </a:solidFill>
                <a:latin typeface="Menlo Bold"/>
                <a:cs typeface="Menlo Bold"/>
              </a:rPr>
              <a:t>)</a:t>
            </a:r>
            <a:r>
              <a:rPr lang="en-US" sz="1200" dirty="0">
                <a:solidFill>
                  <a:srgbClr val="000000"/>
                </a:solidFill>
                <a:latin typeface="Menlo Bold"/>
                <a:cs typeface="Menlo Bold"/>
              </a:rPr>
              <a:t>;</a:t>
            </a:r>
          </a:p>
          <a:p>
            <a:pPr>
              <a:lnSpc>
                <a:spcPct val="120000"/>
              </a:lnSpc>
            </a:pPr>
            <a:r>
              <a:rPr lang="en-US" sz="1200" dirty="0">
                <a:solidFill>
                  <a:srgbClr val="000000"/>
                </a:solidFill>
                <a:latin typeface="Menlo Bold"/>
                <a:cs typeface="Menlo Bold"/>
              </a:rPr>
              <a:t>}</a:t>
            </a:r>
            <a:endParaRPr lang="en-US" sz="1200" dirty="0">
              <a:latin typeface="Menlo Bold"/>
              <a:cs typeface="Menlo Bold"/>
            </a:endParaRPr>
          </a:p>
        </p:txBody>
      </p:sp>
      <p:sp>
        <p:nvSpPr>
          <p:cNvPr id="5" name="Rectangle 4"/>
          <p:cNvSpPr/>
          <p:nvPr/>
        </p:nvSpPr>
        <p:spPr>
          <a:xfrm>
            <a:off x="4757924" y="4040150"/>
            <a:ext cx="3627157" cy="461665"/>
          </a:xfrm>
          <a:prstGeom prst="rect">
            <a:avLst/>
          </a:prstGeom>
          <a:solidFill>
            <a:schemeClr val="accent6">
              <a:lumMod val="20000"/>
              <a:lumOff val="80000"/>
            </a:schemeClr>
          </a:solidFill>
          <a:ln>
            <a:solidFill>
              <a:schemeClr val="accent1"/>
            </a:solidFill>
          </a:ln>
        </p:spPr>
        <p:txBody>
          <a:bodyPr wrap="square">
            <a:spAutoFit/>
          </a:bodyPr>
          <a:lstStyle/>
          <a:p>
            <a:r>
              <a:rPr lang="mr-IN" sz="1200" dirty="0">
                <a:solidFill>
                  <a:srgbClr val="3F7F5F"/>
                </a:solidFill>
                <a:latin typeface="Menlo Bold"/>
                <a:cs typeface="Menlo Bold"/>
              </a:rPr>
              <a:t>// replaceLetter("a happy", 'a', 'i') -&gt; "i hippy"</a:t>
            </a:r>
            <a:r>
              <a:rPr lang="en-US" altLang="zh-CN" sz="1200" dirty="0">
                <a:solidFill>
                  <a:srgbClr val="3F7F5F"/>
                </a:solidFill>
                <a:latin typeface="Menlo Bold"/>
                <a:cs typeface="Menlo Bold"/>
              </a:rPr>
              <a:t>??</a:t>
            </a:r>
            <a:endParaRPr lang="en-US" sz="1200" dirty="0">
              <a:latin typeface="Menlo Bold"/>
              <a:cs typeface="Menlo Bold"/>
            </a:endParaRPr>
          </a:p>
        </p:txBody>
      </p:sp>
      <p:sp>
        <p:nvSpPr>
          <p:cNvPr id="7" name="Rectangle 6"/>
          <p:cNvSpPr/>
          <p:nvPr/>
        </p:nvSpPr>
        <p:spPr>
          <a:xfrm>
            <a:off x="5256339" y="1969499"/>
            <a:ext cx="3128742" cy="584776"/>
          </a:xfrm>
          <a:prstGeom prst="rect">
            <a:avLst/>
          </a:prstGeom>
          <a:solidFill>
            <a:srgbClr val="E6A20E"/>
          </a:solidFill>
        </p:spPr>
        <p:txBody>
          <a:bodyPr wrap="square">
            <a:spAutoFit/>
          </a:bodyPr>
          <a:lstStyle/>
          <a:p>
            <a:r>
              <a:rPr lang="en-US" sz="1600" dirty="0">
                <a:latin typeface="Arial"/>
                <a:cs typeface="Arial"/>
              </a:rPr>
              <a:t>Does this method successfully return a modified word? </a:t>
            </a:r>
          </a:p>
        </p:txBody>
      </p:sp>
      <p:sp>
        <p:nvSpPr>
          <p:cNvPr id="9" name="TextBox 8"/>
          <p:cNvSpPr txBox="1"/>
          <p:nvPr/>
        </p:nvSpPr>
        <p:spPr>
          <a:xfrm>
            <a:off x="1112727" y="4521441"/>
            <a:ext cx="1595309" cy="307777"/>
          </a:xfrm>
          <a:prstGeom prst="rect">
            <a:avLst/>
          </a:prstGeom>
          <a:noFill/>
        </p:spPr>
        <p:txBody>
          <a:bodyPr wrap="none" rtlCol="0">
            <a:spAutoFit/>
          </a:bodyPr>
          <a:lstStyle/>
          <a:p>
            <a:r>
              <a:rPr lang="en-US" altLang="zh-CN" sz="1400" dirty="0">
                <a:latin typeface="Courier"/>
                <a:cs typeface="Courier"/>
              </a:rPr>
              <a:t>replaceLetter</a:t>
            </a:r>
            <a:endParaRPr lang="en-US" sz="1400" dirty="0">
              <a:latin typeface="Courier"/>
              <a:cs typeface="Courier"/>
            </a:endParaRPr>
          </a:p>
        </p:txBody>
      </p:sp>
      <p:sp>
        <p:nvSpPr>
          <p:cNvPr id="10" name="Rounded Rectangle 9"/>
          <p:cNvSpPr/>
          <p:nvPr/>
        </p:nvSpPr>
        <p:spPr>
          <a:xfrm>
            <a:off x="3963758" y="5085540"/>
            <a:ext cx="1351546" cy="398820"/>
          </a:xfrm>
          <a:prstGeom prst="round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2A00FF"/>
                </a:solidFill>
                <a:latin typeface="Arial"/>
                <a:cs typeface="Arial"/>
              </a:rPr>
              <a:t>"</a:t>
            </a:r>
            <a:r>
              <a:rPr lang="en-US" sz="1600" dirty="0">
                <a:solidFill>
                  <a:srgbClr val="0000FF"/>
                </a:solidFill>
                <a:latin typeface="Arial"/>
                <a:cs typeface="Arial"/>
              </a:rPr>
              <a:t>a</a:t>
            </a:r>
            <a:r>
              <a:rPr lang="zh-CN" altLang="en-US" sz="1600" dirty="0">
                <a:solidFill>
                  <a:srgbClr val="0000FF"/>
                </a:solidFill>
                <a:latin typeface="Arial"/>
                <a:cs typeface="Arial"/>
              </a:rPr>
              <a:t> </a:t>
            </a:r>
            <a:r>
              <a:rPr lang="en-US" altLang="zh-CN" sz="1600" dirty="0">
                <a:solidFill>
                  <a:srgbClr val="0000FF"/>
                </a:solidFill>
                <a:latin typeface="Arial"/>
                <a:cs typeface="Arial"/>
              </a:rPr>
              <a:t>happy</a:t>
            </a:r>
            <a:r>
              <a:rPr lang="en-US" sz="1600" dirty="0">
                <a:solidFill>
                  <a:srgbClr val="2A00FF"/>
                </a:solidFill>
                <a:latin typeface="Arial"/>
                <a:cs typeface="Arial"/>
              </a:rPr>
              <a:t>"</a:t>
            </a:r>
            <a:endParaRPr lang="en-US" sz="1600" dirty="0">
              <a:solidFill>
                <a:srgbClr val="0000FF"/>
              </a:solidFill>
              <a:latin typeface="Arial"/>
              <a:cs typeface="Arial"/>
            </a:endParaRPr>
          </a:p>
        </p:txBody>
      </p:sp>
      <p:sp>
        <p:nvSpPr>
          <p:cNvPr id="11" name="TextBox 10"/>
          <p:cNvSpPr txBox="1"/>
          <p:nvPr/>
        </p:nvSpPr>
        <p:spPr>
          <a:xfrm>
            <a:off x="4117536" y="4575696"/>
            <a:ext cx="1165604" cy="338554"/>
          </a:xfrm>
          <a:prstGeom prst="rect">
            <a:avLst/>
          </a:prstGeom>
          <a:noFill/>
        </p:spPr>
        <p:txBody>
          <a:bodyPr wrap="none" rtlCol="0">
            <a:spAutoFit/>
          </a:bodyPr>
          <a:lstStyle/>
          <a:p>
            <a:r>
              <a:rPr lang="en-US" sz="1600" u="sng" dirty="0">
                <a:solidFill>
                  <a:schemeClr val="accent1"/>
                </a:solidFill>
                <a:latin typeface="Arial"/>
                <a:cs typeface="Arial"/>
              </a:rPr>
              <a:t>J</a:t>
            </a:r>
            <a:r>
              <a:rPr lang="en-US" altLang="zh-CN" sz="1600" u="sng" dirty="0">
                <a:solidFill>
                  <a:schemeClr val="accent1"/>
                </a:solidFill>
                <a:latin typeface="Arial"/>
                <a:cs typeface="Arial"/>
              </a:rPr>
              <a:t>ava</a:t>
            </a:r>
            <a:r>
              <a:rPr lang="zh-CN" altLang="en-US" sz="1600" u="sng" dirty="0">
                <a:solidFill>
                  <a:schemeClr val="accent1"/>
                </a:solidFill>
                <a:latin typeface="Arial"/>
                <a:cs typeface="Arial"/>
              </a:rPr>
              <a:t> </a:t>
            </a:r>
            <a:r>
              <a:rPr lang="en-US" altLang="zh-CN" sz="1600" u="sng" dirty="0">
                <a:solidFill>
                  <a:schemeClr val="accent1"/>
                </a:solidFill>
                <a:latin typeface="Arial"/>
                <a:cs typeface="Arial"/>
              </a:rPr>
              <a:t>H</a:t>
            </a:r>
            <a:r>
              <a:rPr lang="en-US" sz="1600" u="sng" dirty="0">
                <a:solidFill>
                  <a:schemeClr val="accent1"/>
                </a:solidFill>
                <a:latin typeface="Arial"/>
                <a:cs typeface="Arial"/>
              </a:rPr>
              <a:t>eap</a:t>
            </a:r>
          </a:p>
        </p:txBody>
      </p:sp>
      <p:sp>
        <p:nvSpPr>
          <p:cNvPr id="14" name="Rectangle 13"/>
          <p:cNvSpPr/>
          <p:nvPr/>
        </p:nvSpPr>
        <p:spPr>
          <a:xfrm>
            <a:off x="4161147" y="5813685"/>
            <a:ext cx="395394"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‘a’</a:t>
            </a:r>
          </a:p>
        </p:txBody>
      </p:sp>
      <p:sp>
        <p:nvSpPr>
          <p:cNvPr id="15" name="Rectangle 14"/>
          <p:cNvSpPr/>
          <p:nvPr/>
        </p:nvSpPr>
        <p:spPr>
          <a:xfrm>
            <a:off x="4556541" y="5813685"/>
            <a:ext cx="314042"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rgbClr val="0000FF"/>
                </a:solidFill>
                <a:cs typeface="Arial"/>
              </a:rPr>
              <a:t>‘</a:t>
            </a:r>
            <a:r>
              <a:rPr lang="zh-CN" altLang="en-US" sz="1400" dirty="0">
                <a:solidFill>
                  <a:srgbClr val="0000FF"/>
                </a:solidFill>
                <a:cs typeface="Arial"/>
              </a:rPr>
              <a:t> </a:t>
            </a:r>
            <a:r>
              <a:rPr lang="en-US" sz="1400" dirty="0">
                <a:solidFill>
                  <a:srgbClr val="0000FF"/>
                </a:solidFill>
                <a:cs typeface="Arial"/>
              </a:rPr>
              <a:t>’</a:t>
            </a:r>
          </a:p>
        </p:txBody>
      </p:sp>
      <p:sp>
        <p:nvSpPr>
          <p:cNvPr id="16" name="Rectangle 15"/>
          <p:cNvSpPr/>
          <p:nvPr/>
        </p:nvSpPr>
        <p:spPr>
          <a:xfrm>
            <a:off x="4873373" y="5813685"/>
            <a:ext cx="431588"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‘h’</a:t>
            </a:r>
          </a:p>
        </p:txBody>
      </p:sp>
      <p:sp>
        <p:nvSpPr>
          <p:cNvPr id="17" name="Rectangle 16"/>
          <p:cNvSpPr/>
          <p:nvPr/>
        </p:nvSpPr>
        <p:spPr>
          <a:xfrm>
            <a:off x="5308285" y="5813685"/>
            <a:ext cx="443608"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‘a’</a:t>
            </a:r>
          </a:p>
        </p:txBody>
      </p:sp>
      <p:sp>
        <p:nvSpPr>
          <p:cNvPr id="18" name="Rectangle 17"/>
          <p:cNvSpPr/>
          <p:nvPr/>
        </p:nvSpPr>
        <p:spPr>
          <a:xfrm>
            <a:off x="5751893" y="5813685"/>
            <a:ext cx="391420"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‘p’</a:t>
            </a:r>
          </a:p>
        </p:txBody>
      </p:sp>
      <p:sp>
        <p:nvSpPr>
          <p:cNvPr id="19" name="Rectangle 18"/>
          <p:cNvSpPr/>
          <p:nvPr/>
        </p:nvSpPr>
        <p:spPr>
          <a:xfrm>
            <a:off x="6143313" y="5813685"/>
            <a:ext cx="479867"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‘p ’</a:t>
            </a:r>
          </a:p>
        </p:txBody>
      </p:sp>
      <p:sp>
        <p:nvSpPr>
          <p:cNvPr id="20" name="Rectangle 19"/>
          <p:cNvSpPr/>
          <p:nvPr/>
        </p:nvSpPr>
        <p:spPr>
          <a:xfrm>
            <a:off x="6623180" y="5813685"/>
            <a:ext cx="450841"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‘y’</a:t>
            </a:r>
          </a:p>
        </p:txBody>
      </p:sp>
      <p:sp>
        <p:nvSpPr>
          <p:cNvPr id="26" name="TextBox 25"/>
          <p:cNvSpPr txBox="1"/>
          <p:nvPr/>
        </p:nvSpPr>
        <p:spPr>
          <a:xfrm>
            <a:off x="741806" y="4882476"/>
            <a:ext cx="617026" cy="307777"/>
          </a:xfrm>
          <a:prstGeom prst="rect">
            <a:avLst/>
          </a:prstGeom>
          <a:noFill/>
        </p:spPr>
        <p:txBody>
          <a:bodyPr wrap="none" rtlCol="0">
            <a:spAutoFit/>
          </a:bodyPr>
          <a:lstStyle/>
          <a:p>
            <a:r>
              <a:rPr lang="en-US" altLang="zh-CN" sz="1400" dirty="0">
                <a:latin typeface="Menlo Bold"/>
                <a:cs typeface="Menlo Bold"/>
              </a:rPr>
              <a:t>word</a:t>
            </a:r>
            <a:endParaRPr lang="en-US" sz="1400" dirty="0">
              <a:latin typeface="Menlo Bold"/>
              <a:cs typeface="Menlo Bold"/>
            </a:endParaRPr>
          </a:p>
        </p:txBody>
      </p:sp>
      <p:sp>
        <p:nvSpPr>
          <p:cNvPr id="27" name="Rectangle 26"/>
          <p:cNvSpPr/>
          <p:nvPr/>
        </p:nvSpPr>
        <p:spPr>
          <a:xfrm>
            <a:off x="1400764" y="4914250"/>
            <a:ext cx="489534" cy="248248"/>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rgbClr val="000000"/>
              </a:solidFill>
              <a:latin typeface="Arial"/>
              <a:cs typeface="Arial"/>
            </a:endParaRPr>
          </a:p>
        </p:txBody>
      </p:sp>
      <p:cxnSp>
        <p:nvCxnSpPr>
          <p:cNvPr id="28" name="Straight Arrow Connector 27"/>
          <p:cNvCxnSpPr>
            <a:stCxn id="27" idx="3"/>
            <a:endCxn id="10" idx="1"/>
          </p:cNvCxnSpPr>
          <p:nvPr/>
        </p:nvCxnSpPr>
        <p:spPr>
          <a:xfrm>
            <a:off x="1890298" y="5038374"/>
            <a:ext cx="2073460" cy="24657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532675" y="5291391"/>
            <a:ext cx="829073" cy="307777"/>
          </a:xfrm>
          <a:prstGeom prst="rect">
            <a:avLst/>
          </a:prstGeom>
          <a:noFill/>
        </p:spPr>
        <p:txBody>
          <a:bodyPr wrap="none" rtlCol="0">
            <a:spAutoFit/>
          </a:bodyPr>
          <a:lstStyle/>
          <a:p>
            <a:r>
              <a:rPr lang="en-US" altLang="zh-CN" sz="1400" dirty="0">
                <a:latin typeface="Menlo Bold"/>
                <a:cs typeface="Menlo Bold"/>
              </a:rPr>
              <a:t>goneIn</a:t>
            </a:r>
            <a:endParaRPr lang="en-US" sz="1400" dirty="0">
              <a:latin typeface="Menlo Bold"/>
              <a:cs typeface="Menlo Bold"/>
            </a:endParaRPr>
          </a:p>
        </p:txBody>
      </p:sp>
      <p:sp>
        <p:nvSpPr>
          <p:cNvPr id="33" name="Rectangle 32"/>
          <p:cNvSpPr/>
          <p:nvPr/>
        </p:nvSpPr>
        <p:spPr>
          <a:xfrm>
            <a:off x="1400764" y="5327524"/>
            <a:ext cx="489534" cy="248248"/>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latin typeface="Arial"/>
                <a:cs typeface="Arial"/>
              </a:rPr>
              <a:t>‘a’</a:t>
            </a:r>
          </a:p>
        </p:txBody>
      </p:sp>
      <p:sp>
        <p:nvSpPr>
          <p:cNvPr id="34" name="TextBox 33"/>
          <p:cNvSpPr txBox="1"/>
          <p:nvPr/>
        </p:nvSpPr>
        <p:spPr>
          <a:xfrm>
            <a:off x="1901530" y="5291391"/>
            <a:ext cx="721672" cy="307777"/>
          </a:xfrm>
          <a:prstGeom prst="rect">
            <a:avLst/>
          </a:prstGeom>
          <a:noFill/>
        </p:spPr>
        <p:txBody>
          <a:bodyPr wrap="none" rtlCol="0">
            <a:spAutoFit/>
          </a:bodyPr>
          <a:lstStyle/>
          <a:p>
            <a:r>
              <a:rPr lang="en-US" altLang="zh-CN" sz="1400" dirty="0">
                <a:latin typeface="Menlo Bold"/>
                <a:cs typeface="Menlo Bold"/>
              </a:rPr>
              <a:t>newIn</a:t>
            </a:r>
            <a:endParaRPr lang="en-US" sz="1400" dirty="0">
              <a:latin typeface="Menlo Bold"/>
              <a:cs typeface="Menlo Bold"/>
            </a:endParaRPr>
          </a:p>
        </p:txBody>
      </p:sp>
      <p:sp>
        <p:nvSpPr>
          <p:cNvPr id="35" name="Rectangle 34"/>
          <p:cNvSpPr/>
          <p:nvPr/>
        </p:nvSpPr>
        <p:spPr>
          <a:xfrm>
            <a:off x="2604315" y="5317250"/>
            <a:ext cx="489534" cy="248248"/>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0000FF"/>
                </a:solidFill>
                <a:latin typeface="Arial"/>
                <a:cs typeface="Arial"/>
              </a:rPr>
              <a:t>‘i’</a:t>
            </a:r>
          </a:p>
        </p:txBody>
      </p:sp>
      <p:sp>
        <p:nvSpPr>
          <p:cNvPr id="36" name="TextBox 35"/>
          <p:cNvSpPr txBox="1"/>
          <p:nvPr/>
        </p:nvSpPr>
        <p:spPr>
          <a:xfrm>
            <a:off x="519129" y="5688972"/>
            <a:ext cx="833206" cy="307777"/>
          </a:xfrm>
          <a:prstGeom prst="rect">
            <a:avLst/>
          </a:prstGeom>
          <a:noFill/>
        </p:spPr>
        <p:txBody>
          <a:bodyPr wrap="none" rtlCol="0">
            <a:spAutoFit/>
          </a:bodyPr>
          <a:lstStyle>
            <a:defPPr>
              <a:defRPr lang="en-US"/>
            </a:defPPr>
            <a:lvl1pPr>
              <a:defRPr sz="1400">
                <a:latin typeface="Menlo Bold"/>
                <a:cs typeface="Menlo Bold"/>
              </a:defRPr>
            </a:lvl1pPr>
          </a:lstStyle>
          <a:p>
            <a:r>
              <a:rPr lang="en-US" altLang="zh-CN" dirty="0"/>
              <a:t>cArray</a:t>
            </a:r>
            <a:endParaRPr lang="en-US" dirty="0"/>
          </a:p>
        </p:txBody>
      </p:sp>
      <p:sp>
        <p:nvSpPr>
          <p:cNvPr id="37" name="Rectangle 36"/>
          <p:cNvSpPr/>
          <p:nvPr/>
        </p:nvSpPr>
        <p:spPr>
          <a:xfrm>
            <a:off x="1400764" y="5743376"/>
            <a:ext cx="489534" cy="248248"/>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rgbClr val="000000"/>
              </a:solidFill>
              <a:latin typeface="Arial"/>
              <a:cs typeface="Arial"/>
            </a:endParaRPr>
          </a:p>
        </p:txBody>
      </p:sp>
      <p:cxnSp>
        <p:nvCxnSpPr>
          <p:cNvPr id="40" name="Straight Arrow Connector 39"/>
          <p:cNvCxnSpPr>
            <a:stCxn id="37" idx="3"/>
            <a:endCxn id="14" idx="1"/>
          </p:cNvCxnSpPr>
          <p:nvPr/>
        </p:nvCxnSpPr>
        <p:spPr>
          <a:xfrm>
            <a:off x="1890298" y="5867500"/>
            <a:ext cx="2270849" cy="6490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930379" y="6043562"/>
            <a:ext cx="292756" cy="307777"/>
          </a:xfrm>
          <a:prstGeom prst="rect">
            <a:avLst/>
          </a:prstGeom>
          <a:noFill/>
        </p:spPr>
        <p:txBody>
          <a:bodyPr wrap="none" rtlCol="0">
            <a:spAutoFit/>
          </a:bodyPr>
          <a:lstStyle/>
          <a:p>
            <a:r>
              <a:rPr lang="en-US" altLang="zh-CN" sz="1400" dirty="0">
                <a:latin typeface="Menlo Bold"/>
                <a:cs typeface="Menlo Bold"/>
              </a:rPr>
              <a:t>c</a:t>
            </a:r>
            <a:endParaRPr lang="en-US" sz="1400" dirty="0">
              <a:latin typeface="Menlo Bold"/>
              <a:cs typeface="Menlo Bold"/>
            </a:endParaRPr>
          </a:p>
        </p:txBody>
      </p:sp>
      <p:sp>
        <p:nvSpPr>
          <p:cNvPr id="54" name="Rectangle 53"/>
          <p:cNvSpPr/>
          <p:nvPr/>
        </p:nvSpPr>
        <p:spPr>
          <a:xfrm>
            <a:off x="1400764" y="6108484"/>
            <a:ext cx="489534" cy="248248"/>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latin typeface="Arial"/>
                <a:cs typeface="Arial"/>
              </a:rPr>
              <a:t>‘a’</a:t>
            </a:r>
          </a:p>
        </p:txBody>
      </p:sp>
      <p:sp>
        <p:nvSpPr>
          <p:cNvPr id="55" name="Rectangle 54"/>
          <p:cNvSpPr/>
          <p:nvPr/>
        </p:nvSpPr>
        <p:spPr>
          <a:xfrm>
            <a:off x="1400764" y="6108484"/>
            <a:ext cx="489534" cy="248248"/>
          </a:xfrm>
          <a:prstGeom prst="rect">
            <a:avLst/>
          </a:prstGeom>
          <a:solidFill>
            <a:srgbClr val="FFFFFF"/>
          </a:solid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latin typeface="Arial"/>
                <a:cs typeface="Arial"/>
              </a:rPr>
              <a:t>‘</a:t>
            </a:r>
            <a:r>
              <a:rPr lang="zh-CN" altLang="en-US" sz="1600" dirty="0">
                <a:solidFill>
                  <a:srgbClr val="0000FF"/>
                </a:solidFill>
                <a:latin typeface="Arial"/>
                <a:cs typeface="Arial"/>
              </a:rPr>
              <a:t> </a:t>
            </a:r>
            <a:r>
              <a:rPr lang="en-US" sz="1600" dirty="0">
                <a:solidFill>
                  <a:srgbClr val="0000FF"/>
                </a:solidFill>
                <a:latin typeface="Arial"/>
                <a:cs typeface="Arial"/>
              </a:rPr>
              <a:t>’</a:t>
            </a:r>
          </a:p>
        </p:txBody>
      </p:sp>
      <p:sp>
        <p:nvSpPr>
          <p:cNvPr id="56" name="Rectangle 55"/>
          <p:cNvSpPr/>
          <p:nvPr/>
        </p:nvSpPr>
        <p:spPr>
          <a:xfrm>
            <a:off x="5256339" y="2706346"/>
            <a:ext cx="1490142" cy="307777"/>
          </a:xfrm>
          <a:prstGeom prst="rect">
            <a:avLst/>
          </a:prstGeom>
        </p:spPr>
        <p:txBody>
          <a:bodyPr wrap="square">
            <a:spAutoFit/>
          </a:bodyPr>
          <a:lstStyle/>
          <a:p>
            <a:r>
              <a:rPr lang="en-US" sz="1400" dirty="0">
                <a:solidFill>
                  <a:srgbClr val="FF0000"/>
                </a:solidFill>
                <a:latin typeface="Arial"/>
                <a:cs typeface="Arial"/>
              </a:rPr>
              <a:t>Attempt</a:t>
            </a:r>
            <a:r>
              <a:rPr lang="zh-CN" altLang="en-US" sz="1400" dirty="0">
                <a:solidFill>
                  <a:srgbClr val="FF0000"/>
                </a:solidFill>
                <a:latin typeface="Arial"/>
                <a:cs typeface="Arial"/>
              </a:rPr>
              <a:t> </a:t>
            </a:r>
            <a:r>
              <a:rPr lang="en-US" altLang="zh-CN" sz="1400" dirty="0">
                <a:solidFill>
                  <a:srgbClr val="FF0000"/>
                </a:solidFill>
                <a:latin typeface="Arial"/>
                <a:cs typeface="Arial"/>
              </a:rPr>
              <a:t>#1</a:t>
            </a:r>
            <a:r>
              <a:rPr lang="zh-CN" altLang="en-US" sz="1400" dirty="0">
                <a:solidFill>
                  <a:srgbClr val="FF0000"/>
                </a:solidFill>
                <a:latin typeface="Arial"/>
                <a:cs typeface="Arial"/>
              </a:rPr>
              <a:t>: </a:t>
            </a:r>
            <a:r>
              <a:rPr lang="en-US" altLang="zh-CN" sz="1400" dirty="0">
                <a:solidFill>
                  <a:srgbClr val="FF0000"/>
                </a:solidFill>
                <a:latin typeface="Arial"/>
                <a:cs typeface="Arial"/>
              </a:rPr>
              <a:t>NO</a:t>
            </a:r>
            <a:endParaRPr lang="en-US" sz="1400" dirty="0">
              <a:solidFill>
                <a:srgbClr val="FF0000"/>
              </a:solidFill>
              <a:latin typeface="Arial"/>
              <a:cs typeface="Arial"/>
            </a:endParaRPr>
          </a:p>
        </p:txBody>
      </p:sp>
      <p:sp>
        <p:nvSpPr>
          <p:cNvPr id="42" name="TextBox 41"/>
          <p:cNvSpPr txBox="1"/>
          <p:nvPr/>
        </p:nvSpPr>
        <p:spPr>
          <a:xfrm>
            <a:off x="288632" y="6427201"/>
            <a:ext cx="1151277" cy="307777"/>
          </a:xfrm>
          <a:prstGeom prst="rect">
            <a:avLst/>
          </a:prstGeom>
          <a:noFill/>
        </p:spPr>
        <p:txBody>
          <a:bodyPr wrap="none" rtlCol="0">
            <a:spAutoFit/>
          </a:bodyPr>
          <a:lstStyle>
            <a:defPPr>
              <a:defRPr lang="en-US"/>
            </a:defPPr>
            <a:lvl1pPr>
              <a:defRPr sz="1400">
                <a:latin typeface="Menlo Bold"/>
                <a:cs typeface="Menlo Bold"/>
              </a:defRPr>
            </a:lvl1pPr>
          </a:lstStyle>
          <a:p>
            <a:r>
              <a:rPr lang="en-US" altLang="zh-CN" dirty="0" err="1"/>
              <a:t>cArrayMod</a:t>
            </a:r>
            <a:endParaRPr lang="en-US" dirty="0"/>
          </a:p>
        </p:txBody>
      </p:sp>
      <p:sp>
        <p:nvSpPr>
          <p:cNvPr id="43" name="Rectangle 42"/>
          <p:cNvSpPr/>
          <p:nvPr/>
        </p:nvSpPr>
        <p:spPr>
          <a:xfrm>
            <a:off x="1413159" y="6481605"/>
            <a:ext cx="489534" cy="248248"/>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solidFill>
                <a:srgbClr val="000000"/>
              </a:solidFill>
              <a:latin typeface="Arial"/>
              <a:cs typeface="Arial"/>
            </a:endParaRPr>
          </a:p>
        </p:txBody>
      </p:sp>
      <p:sp>
        <p:nvSpPr>
          <p:cNvPr id="45" name="Rectangle 44"/>
          <p:cNvSpPr/>
          <p:nvPr/>
        </p:nvSpPr>
        <p:spPr>
          <a:xfrm>
            <a:off x="4173542" y="6377625"/>
            <a:ext cx="395394"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‘i’</a:t>
            </a:r>
          </a:p>
        </p:txBody>
      </p:sp>
      <p:sp>
        <p:nvSpPr>
          <p:cNvPr id="48" name="Rectangle 47"/>
          <p:cNvSpPr/>
          <p:nvPr/>
        </p:nvSpPr>
        <p:spPr>
          <a:xfrm>
            <a:off x="4568936" y="6377625"/>
            <a:ext cx="314042"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rgbClr val="0000FF"/>
                </a:solidFill>
                <a:cs typeface="Arial"/>
              </a:rPr>
              <a:t>‘</a:t>
            </a:r>
            <a:r>
              <a:rPr lang="zh-CN" altLang="en-US" sz="1400" dirty="0">
                <a:solidFill>
                  <a:srgbClr val="0000FF"/>
                </a:solidFill>
                <a:cs typeface="Arial"/>
              </a:rPr>
              <a:t> </a:t>
            </a:r>
            <a:r>
              <a:rPr lang="en-US" sz="1400" dirty="0">
                <a:solidFill>
                  <a:srgbClr val="0000FF"/>
                </a:solidFill>
                <a:cs typeface="Arial"/>
              </a:rPr>
              <a:t>’</a:t>
            </a:r>
          </a:p>
        </p:txBody>
      </p:sp>
      <p:sp>
        <p:nvSpPr>
          <p:cNvPr id="49" name="Rectangle 48"/>
          <p:cNvSpPr/>
          <p:nvPr/>
        </p:nvSpPr>
        <p:spPr>
          <a:xfrm>
            <a:off x="4885768" y="6377625"/>
            <a:ext cx="431588"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‘h’</a:t>
            </a:r>
          </a:p>
        </p:txBody>
      </p:sp>
      <p:sp>
        <p:nvSpPr>
          <p:cNvPr id="50" name="Rectangle 49"/>
          <p:cNvSpPr/>
          <p:nvPr/>
        </p:nvSpPr>
        <p:spPr>
          <a:xfrm>
            <a:off x="5320680" y="6377625"/>
            <a:ext cx="443608"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‘i’</a:t>
            </a:r>
          </a:p>
        </p:txBody>
      </p:sp>
      <p:sp>
        <p:nvSpPr>
          <p:cNvPr id="51" name="Rectangle 50"/>
          <p:cNvSpPr/>
          <p:nvPr/>
        </p:nvSpPr>
        <p:spPr>
          <a:xfrm>
            <a:off x="5764288" y="6377625"/>
            <a:ext cx="391420"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‘p’</a:t>
            </a:r>
          </a:p>
        </p:txBody>
      </p:sp>
      <p:sp>
        <p:nvSpPr>
          <p:cNvPr id="58" name="Rectangle 57"/>
          <p:cNvSpPr/>
          <p:nvPr/>
        </p:nvSpPr>
        <p:spPr>
          <a:xfrm>
            <a:off x="6155708" y="6377625"/>
            <a:ext cx="479867"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‘p’</a:t>
            </a:r>
          </a:p>
        </p:txBody>
      </p:sp>
      <p:sp>
        <p:nvSpPr>
          <p:cNvPr id="59" name="Rectangle 58"/>
          <p:cNvSpPr/>
          <p:nvPr/>
        </p:nvSpPr>
        <p:spPr>
          <a:xfrm>
            <a:off x="6635575" y="6377625"/>
            <a:ext cx="450841" cy="237445"/>
          </a:xfrm>
          <a:prstGeom prst="rect">
            <a:avLst/>
          </a:prstGeom>
          <a:ln w="1270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cs typeface="Arial"/>
              </a:rPr>
              <a:t>‘y’</a:t>
            </a:r>
          </a:p>
        </p:txBody>
      </p:sp>
      <p:cxnSp>
        <p:nvCxnSpPr>
          <p:cNvPr id="60" name="Straight Arrow Connector 59"/>
          <p:cNvCxnSpPr>
            <a:stCxn id="43" idx="3"/>
            <a:endCxn id="45" idx="1"/>
          </p:cNvCxnSpPr>
          <p:nvPr/>
        </p:nvCxnSpPr>
        <p:spPr>
          <a:xfrm flipV="1">
            <a:off x="1902693" y="6496348"/>
            <a:ext cx="2270849" cy="109381"/>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2122293" y="6073326"/>
            <a:ext cx="292756" cy="307777"/>
          </a:xfrm>
          <a:prstGeom prst="rect">
            <a:avLst/>
          </a:prstGeom>
          <a:noFill/>
        </p:spPr>
        <p:txBody>
          <a:bodyPr wrap="none" rtlCol="0">
            <a:spAutoFit/>
          </a:bodyPr>
          <a:lstStyle/>
          <a:p>
            <a:r>
              <a:rPr lang="en-US" altLang="zh-CN" sz="1400" dirty="0">
                <a:latin typeface="Menlo Bold"/>
                <a:cs typeface="Menlo Bold"/>
              </a:rPr>
              <a:t>i</a:t>
            </a:r>
            <a:endParaRPr lang="en-US" sz="1400" dirty="0">
              <a:latin typeface="Menlo Bold"/>
              <a:cs typeface="Menlo Bold"/>
            </a:endParaRPr>
          </a:p>
        </p:txBody>
      </p:sp>
      <p:sp>
        <p:nvSpPr>
          <p:cNvPr id="62" name="Rectangle 61"/>
          <p:cNvSpPr/>
          <p:nvPr/>
        </p:nvSpPr>
        <p:spPr>
          <a:xfrm>
            <a:off x="2552945" y="6103091"/>
            <a:ext cx="489534" cy="248248"/>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rgbClr val="0000FF"/>
                </a:solidFill>
                <a:latin typeface="Arial"/>
                <a:cs typeface="Arial"/>
              </a:rPr>
              <a:t>0</a:t>
            </a:r>
            <a:endParaRPr lang="en-US" sz="1600" dirty="0">
              <a:solidFill>
                <a:srgbClr val="0000FF"/>
              </a:solidFill>
              <a:latin typeface="Arial"/>
              <a:cs typeface="Arial"/>
            </a:endParaRPr>
          </a:p>
        </p:txBody>
      </p:sp>
      <p:sp>
        <p:nvSpPr>
          <p:cNvPr id="63" name="Rectangle 62"/>
          <p:cNvSpPr/>
          <p:nvPr/>
        </p:nvSpPr>
        <p:spPr>
          <a:xfrm>
            <a:off x="5256339" y="3585776"/>
            <a:ext cx="1803276" cy="307777"/>
          </a:xfrm>
          <a:prstGeom prst="rect">
            <a:avLst/>
          </a:prstGeom>
        </p:spPr>
        <p:txBody>
          <a:bodyPr wrap="square">
            <a:spAutoFit/>
          </a:bodyPr>
          <a:lstStyle/>
          <a:p>
            <a:r>
              <a:rPr lang="en-US" sz="1400" dirty="0">
                <a:solidFill>
                  <a:srgbClr val="008000"/>
                </a:solidFill>
                <a:latin typeface="Arial"/>
                <a:cs typeface="Arial"/>
              </a:rPr>
              <a:t>Attempt</a:t>
            </a:r>
            <a:r>
              <a:rPr lang="zh-CN" altLang="en-US" sz="1400" dirty="0">
                <a:solidFill>
                  <a:srgbClr val="008000"/>
                </a:solidFill>
                <a:latin typeface="Arial"/>
                <a:cs typeface="Arial"/>
              </a:rPr>
              <a:t> </a:t>
            </a:r>
            <a:r>
              <a:rPr lang="en-US" altLang="zh-CN" sz="1400" dirty="0">
                <a:solidFill>
                  <a:srgbClr val="008000"/>
                </a:solidFill>
                <a:latin typeface="Arial"/>
                <a:cs typeface="Arial"/>
              </a:rPr>
              <a:t>#2</a:t>
            </a:r>
            <a:r>
              <a:rPr lang="zh-CN" altLang="en-US" sz="1400" dirty="0">
                <a:solidFill>
                  <a:srgbClr val="008000"/>
                </a:solidFill>
                <a:latin typeface="Arial"/>
                <a:cs typeface="Arial"/>
              </a:rPr>
              <a:t>: </a:t>
            </a:r>
            <a:r>
              <a:rPr lang="en-US" altLang="zh-CN" sz="1400" dirty="0">
                <a:solidFill>
                  <a:srgbClr val="008000"/>
                </a:solidFill>
                <a:latin typeface="Arial"/>
                <a:cs typeface="Arial"/>
              </a:rPr>
              <a:t>YES</a:t>
            </a:r>
            <a:endParaRPr lang="en-US" sz="1400" dirty="0">
              <a:solidFill>
                <a:srgbClr val="008000"/>
              </a:solidFill>
              <a:latin typeface="Arial"/>
              <a:cs typeface="Arial"/>
            </a:endParaRPr>
          </a:p>
        </p:txBody>
      </p:sp>
      <p:sp>
        <p:nvSpPr>
          <p:cNvPr id="64" name="Rectangle 63"/>
          <p:cNvSpPr/>
          <p:nvPr/>
        </p:nvSpPr>
        <p:spPr>
          <a:xfrm>
            <a:off x="2552945" y="6103091"/>
            <a:ext cx="489534" cy="248248"/>
          </a:xfrm>
          <a:prstGeom prst="rect">
            <a:avLst/>
          </a:prstGeom>
          <a:solidFill>
            <a:srgbClr val="FFFFFF"/>
          </a:solid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rgbClr val="0000FF"/>
                </a:solidFill>
                <a:latin typeface="Arial"/>
                <a:cs typeface="Arial"/>
              </a:rPr>
              <a:t>1</a:t>
            </a:r>
            <a:endParaRPr lang="en-US" sz="1600" dirty="0">
              <a:solidFill>
                <a:srgbClr val="0000FF"/>
              </a:solidFill>
              <a:latin typeface="Arial"/>
              <a:cs typeface="Arial"/>
            </a:endParaRPr>
          </a:p>
        </p:txBody>
      </p:sp>
      <p:sp>
        <p:nvSpPr>
          <p:cNvPr id="65" name="Rectangle 64"/>
          <p:cNvSpPr/>
          <p:nvPr/>
        </p:nvSpPr>
        <p:spPr>
          <a:xfrm>
            <a:off x="2552945" y="6103091"/>
            <a:ext cx="489534" cy="248248"/>
          </a:xfrm>
          <a:prstGeom prst="rect">
            <a:avLst/>
          </a:prstGeom>
          <a:solidFill>
            <a:srgbClr val="FFFFFF"/>
          </a:solid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rgbClr val="0000FF"/>
                </a:solidFill>
                <a:latin typeface="Arial"/>
                <a:cs typeface="Arial"/>
              </a:rPr>
              <a:t>2</a:t>
            </a:r>
            <a:endParaRPr lang="en-US" sz="1600" dirty="0">
              <a:solidFill>
                <a:srgbClr val="0000FF"/>
              </a:solidFill>
              <a:latin typeface="Arial"/>
              <a:cs typeface="Arial"/>
            </a:endParaRPr>
          </a:p>
        </p:txBody>
      </p:sp>
      <p:sp>
        <p:nvSpPr>
          <p:cNvPr id="66" name="Rectangle 65"/>
          <p:cNvSpPr/>
          <p:nvPr/>
        </p:nvSpPr>
        <p:spPr>
          <a:xfrm>
            <a:off x="2552945" y="6103091"/>
            <a:ext cx="489534" cy="248248"/>
          </a:xfrm>
          <a:prstGeom prst="rect">
            <a:avLst/>
          </a:prstGeom>
          <a:solidFill>
            <a:srgbClr val="FFFFFF"/>
          </a:solid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rgbClr val="0000FF"/>
                </a:solidFill>
                <a:latin typeface="Arial"/>
                <a:cs typeface="Arial"/>
              </a:rPr>
              <a:t>3</a:t>
            </a:r>
            <a:endParaRPr lang="en-US" sz="1600" dirty="0">
              <a:solidFill>
                <a:srgbClr val="0000FF"/>
              </a:solidFill>
              <a:latin typeface="Arial"/>
              <a:cs typeface="Arial"/>
            </a:endParaRPr>
          </a:p>
        </p:txBody>
      </p:sp>
      <p:sp>
        <p:nvSpPr>
          <p:cNvPr id="67" name="Rectangle 66"/>
          <p:cNvSpPr/>
          <p:nvPr/>
        </p:nvSpPr>
        <p:spPr>
          <a:xfrm>
            <a:off x="2552945" y="6103091"/>
            <a:ext cx="489534" cy="248248"/>
          </a:xfrm>
          <a:prstGeom prst="rect">
            <a:avLst/>
          </a:prstGeom>
          <a:solidFill>
            <a:srgbClr val="FFFFFF"/>
          </a:solid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rgbClr val="0000FF"/>
                </a:solidFill>
                <a:latin typeface="Arial"/>
                <a:cs typeface="Arial"/>
              </a:rPr>
              <a:t>4</a:t>
            </a:r>
            <a:endParaRPr lang="en-US" sz="1600" dirty="0">
              <a:solidFill>
                <a:srgbClr val="0000FF"/>
              </a:solidFill>
              <a:latin typeface="Arial"/>
              <a:cs typeface="Arial"/>
            </a:endParaRPr>
          </a:p>
        </p:txBody>
      </p:sp>
      <p:sp>
        <p:nvSpPr>
          <p:cNvPr id="68" name="Rectangle 67"/>
          <p:cNvSpPr/>
          <p:nvPr/>
        </p:nvSpPr>
        <p:spPr>
          <a:xfrm>
            <a:off x="2552945" y="6103091"/>
            <a:ext cx="489534" cy="248248"/>
          </a:xfrm>
          <a:prstGeom prst="rect">
            <a:avLst/>
          </a:prstGeom>
          <a:solidFill>
            <a:srgbClr val="FFFFFF"/>
          </a:solid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rgbClr val="0000FF"/>
                </a:solidFill>
                <a:latin typeface="Arial"/>
                <a:cs typeface="Arial"/>
              </a:rPr>
              <a:t>5</a:t>
            </a:r>
            <a:endParaRPr lang="en-US" sz="1600" dirty="0">
              <a:solidFill>
                <a:srgbClr val="0000FF"/>
              </a:solidFill>
              <a:latin typeface="Arial"/>
              <a:cs typeface="Arial"/>
            </a:endParaRPr>
          </a:p>
        </p:txBody>
      </p:sp>
      <p:sp>
        <p:nvSpPr>
          <p:cNvPr id="69" name="Rectangle 68"/>
          <p:cNvSpPr/>
          <p:nvPr/>
        </p:nvSpPr>
        <p:spPr>
          <a:xfrm>
            <a:off x="2552945" y="6103091"/>
            <a:ext cx="489534" cy="248248"/>
          </a:xfrm>
          <a:prstGeom prst="rect">
            <a:avLst/>
          </a:prstGeom>
          <a:solidFill>
            <a:srgbClr val="FFFFFF"/>
          </a:solid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rgbClr val="0000FF"/>
                </a:solidFill>
                <a:latin typeface="Arial"/>
                <a:cs typeface="Arial"/>
              </a:rPr>
              <a:t>6</a:t>
            </a:r>
            <a:endParaRPr lang="en-US" sz="1600" dirty="0">
              <a:solidFill>
                <a:srgbClr val="0000FF"/>
              </a:solidFill>
              <a:latin typeface="Arial"/>
              <a:cs typeface="Arial"/>
            </a:endParaRPr>
          </a:p>
        </p:txBody>
      </p:sp>
      <p:sp>
        <p:nvSpPr>
          <p:cNvPr id="70" name="Rectangle 69"/>
          <p:cNvSpPr/>
          <p:nvPr/>
        </p:nvSpPr>
        <p:spPr>
          <a:xfrm>
            <a:off x="1400764" y="6108484"/>
            <a:ext cx="489534" cy="248248"/>
          </a:xfrm>
          <a:prstGeom prst="rect">
            <a:avLst/>
          </a:prstGeom>
          <a:solidFill>
            <a:srgbClr val="FFFFFF"/>
          </a:solid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latin typeface="Arial"/>
                <a:cs typeface="Arial"/>
              </a:rPr>
              <a:t>‘h’</a:t>
            </a:r>
          </a:p>
        </p:txBody>
      </p:sp>
      <p:sp>
        <p:nvSpPr>
          <p:cNvPr id="71" name="Rectangle 70"/>
          <p:cNvSpPr/>
          <p:nvPr/>
        </p:nvSpPr>
        <p:spPr>
          <a:xfrm>
            <a:off x="1400764" y="6108484"/>
            <a:ext cx="489534" cy="248248"/>
          </a:xfrm>
          <a:prstGeom prst="rect">
            <a:avLst/>
          </a:prstGeom>
          <a:solidFill>
            <a:srgbClr val="FFFFFF"/>
          </a:solid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latin typeface="Arial"/>
                <a:cs typeface="Arial"/>
              </a:rPr>
              <a:t>‘</a:t>
            </a:r>
            <a:r>
              <a:rPr lang="en-US" altLang="zh-CN" sz="1600" dirty="0">
                <a:solidFill>
                  <a:srgbClr val="0000FF"/>
                </a:solidFill>
                <a:latin typeface="Arial"/>
                <a:cs typeface="Arial"/>
              </a:rPr>
              <a:t>a</a:t>
            </a:r>
            <a:r>
              <a:rPr lang="en-US" sz="1600" dirty="0">
                <a:solidFill>
                  <a:srgbClr val="0000FF"/>
                </a:solidFill>
                <a:latin typeface="Arial"/>
                <a:cs typeface="Arial"/>
              </a:rPr>
              <a:t>’</a:t>
            </a:r>
          </a:p>
        </p:txBody>
      </p:sp>
      <p:sp>
        <p:nvSpPr>
          <p:cNvPr id="72" name="Rectangle 71"/>
          <p:cNvSpPr/>
          <p:nvPr/>
        </p:nvSpPr>
        <p:spPr>
          <a:xfrm>
            <a:off x="1400764" y="6108484"/>
            <a:ext cx="489534" cy="248248"/>
          </a:xfrm>
          <a:prstGeom prst="rect">
            <a:avLst/>
          </a:prstGeom>
          <a:solidFill>
            <a:srgbClr val="FFFFFF"/>
          </a:solid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latin typeface="Arial"/>
                <a:cs typeface="Arial"/>
              </a:rPr>
              <a:t>‘</a:t>
            </a:r>
            <a:r>
              <a:rPr lang="en-US" altLang="zh-CN" sz="1600" dirty="0">
                <a:solidFill>
                  <a:srgbClr val="0000FF"/>
                </a:solidFill>
                <a:latin typeface="Arial"/>
                <a:cs typeface="Arial"/>
              </a:rPr>
              <a:t>p</a:t>
            </a:r>
            <a:r>
              <a:rPr lang="en-US" sz="1600" dirty="0">
                <a:solidFill>
                  <a:srgbClr val="0000FF"/>
                </a:solidFill>
                <a:latin typeface="Arial"/>
                <a:cs typeface="Arial"/>
              </a:rPr>
              <a:t>’</a:t>
            </a:r>
          </a:p>
        </p:txBody>
      </p:sp>
      <p:sp>
        <p:nvSpPr>
          <p:cNvPr id="73" name="Rectangle 72"/>
          <p:cNvSpPr/>
          <p:nvPr/>
        </p:nvSpPr>
        <p:spPr>
          <a:xfrm>
            <a:off x="1400764" y="6108484"/>
            <a:ext cx="489534" cy="248248"/>
          </a:xfrm>
          <a:prstGeom prst="rect">
            <a:avLst/>
          </a:prstGeom>
          <a:solidFill>
            <a:srgbClr val="FFFFFF"/>
          </a:solid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latin typeface="Arial"/>
                <a:cs typeface="Arial"/>
              </a:rPr>
              <a:t>‘</a:t>
            </a:r>
            <a:r>
              <a:rPr lang="en-US" altLang="zh-CN" sz="1600" dirty="0">
                <a:solidFill>
                  <a:srgbClr val="0000FF"/>
                </a:solidFill>
                <a:latin typeface="Arial"/>
                <a:cs typeface="Arial"/>
              </a:rPr>
              <a:t>p</a:t>
            </a:r>
            <a:r>
              <a:rPr lang="en-US" sz="1600" dirty="0">
                <a:solidFill>
                  <a:srgbClr val="0000FF"/>
                </a:solidFill>
                <a:latin typeface="Arial"/>
                <a:cs typeface="Arial"/>
              </a:rPr>
              <a:t>’</a:t>
            </a:r>
          </a:p>
        </p:txBody>
      </p:sp>
      <p:sp>
        <p:nvSpPr>
          <p:cNvPr id="74" name="Rectangle 73"/>
          <p:cNvSpPr/>
          <p:nvPr/>
        </p:nvSpPr>
        <p:spPr>
          <a:xfrm>
            <a:off x="1400764" y="6108484"/>
            <a:ext cx="489534" cy="248248"/>
          </a:xfrm>
          <a:prstGeom prst="rect">
            <a:avLst/>
          </a:prstGeom>
          <a:solidFill>
            <a:srgbClr val="FFFFFF"/>
          </a:solid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00FF"/>
                </a:solidFill>
                <a:latin typeface="Arial"/>
                <a:cs typeface="Arial"/>
              </a:rPr>
              <a:t>‘</a:t>
            </a:r>
            <a:r>
              <a:rPr lang="en-US" altLang="zh-CN" sz="1600" dirty="0">
                <a:solidFill>
                  <a:srgbClr val="0000FF"/>
                </a:solidFill>
                <a:latin typeface="Arial"/>
                <a:cs typeface="Arial"/>
              </a:rPr>
              <a:t>y</a:t>
            </a:r>
            <a:r>
              <a:rPr lang="en-US" sz="1600" dirty="0">
                <a:solidFill>
                  <a:srgbClr val="0000FF"/>
                </a:solidFill>
                <a:latin typeface="Arial"/>
                <a:cs typeface="Arial"/>
              </a:rPr>
              <a:t>’</a:t>
            </a:r>
          </a:p>
        </p:txBody>
      </p:sp>
      <p:sp>
        <p:nvSpPr>
          <p:cNvPr id="75" name="Rounded Rectangle 74"/>
          <p:cNvSpPr/>
          <p:nvPr/>
        </p:nvSpPr>
        <p:spPr>
          <a:xfrm>
            <a:off x="781110" y="1969499"/>
            <a:ext cx="4033204" cy="32577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6" name="Rounded Rectangle 75"/>
          <p:cNvSpPr/>
          <p:nvPr/>
        </p:nvSpPr>
        <p:spPr>
          <a:xfrm>
            <a:off x="2050405" y="2851238"/>
            <a:ext cx="2123137" cy="32577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7" name="Rounded Rectangle 76"/>
          <p:cNvSpPr/>
          <p:nvPr/>
        </p:nvSpPr>
        <p:spPr>
          <a:xfrm>
            <a:off x="2050405" y="3297856"/>
            <a:ext cx="1913353" cy="32577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8" name="Rounded Rectangle 77"/>
          <p:cNvSpPr/>
          <p:nvPr/>
        </p:nvSpPr>
        <p:spPr>
          <a:xfrm>
            <a:off x="1165616" y="3970892"/>
            <a:ext cx="2798142" cy="32577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9" name="TextBox 78"/>
          <p:cNvSpPr txBox="1"/>
          <p:nvPr/>
        </p:nvSpPr>
        <p:spPr>
          <a:xfrm>
            <a:off x="5442064" y="5162498"/>
            <a:ext cx="1537856" cy="307777"/>
          </a:xfrm>
          <a:prstGeom prst="rect">
            <a:avLst/>
          </a:prstGeom>
          <a:noFill/>
        </p:spPr>
        <p:txBody>
          <a:bodyPr wrap="square" rtlCol="0">
            <a:spAutoFit/>
          </a:bodyPr>
          <a:lstStyle>
            <a:defPPr>
              <a:defRPr lang="en-US"/>
            </a:defPPr>
            <a:lvl1pPr algn="ctr">
              <a:defRPr sz="1400">
                <a:solidFill>
                  <a:schemeClr val="accent6"/>
                </a:solidFill>
                <a:latin typeface="Arial"/>
                <a:cs typeface="Arial"/>
              </a:defRPr>
            </a:lvl1pPr>
          </a:lstStyle>
          <a:p>
            <a:r>
              <a:rPr lang="en-US" dirty="0"/>
              <a:t>Does not change</a:t>
            </a:r>
          </a:p>
        </p:txBody>
      </p:sp>
      <p:sp>
        <p:nvSpPr>
          <p:cNvPr id="3" name="Slide Number Placeholder 5">
            <a:extLst>
              <a:ext uri="{FF2B5EF4-FFF2-40B4-BE49-F238E27FC236}">
                <a16:creationId xmlns:a16="http://schemas.microsoft.com/office/drawing/2014/main" id="{0410CD0F-19E7-62F8-F6CB-9639C0503CC9}"/>
              </a:ext>
            </a:extLst>
          </p:cNvPr>
          <p:cNvSpPr>
            <a:spLocks noGrp="1"/>
          </p:cNvSpPr>
          <p:nvPr>
            <p:ph type="sldNum" sz="quarter" idx="12"/>
          </p:nvPr>
        </p:nvSpPr>
        <p:spPr>
          <a:xfrm>
            <a:off x="8562108" y="6522316"/>
            <a:ext cx="572655" cy="365125"/>
          </a:xfrm>
        </p:spPr>
        <p:txBody>
          <a:bodyPr/>
          <a:lstStyle>
            <a:lvl1pPr>
              <a:defRPr sz="1400"/>
            </a:lvl1pPr>
          </a:lstStyle>
          <a:p>
            <a:fld id="{325BE2B7-23DB-644D-89A2-CA3C2E8FEF83}" type="slidenum">
              <a:rPr lang="en-US" smtClean="0"/>
              <a:pPr/>
              <a:t>9</a:t>
            </a:fld>
            <a:endParaRPr lang="en-US"/>
          </a:p>
        </p:txBody>
      </p:sp>
      <p:sp>
        <p:nvSpPr>
          <p:cNvPr id="8" name="TextBox 7">
            <a:extLst>
              <a:ext uri="{FF2B5EF4-FFF2-40B4-BE49-F238E27FC236}">
                <a16:creationId xmlns:a16="http://schemas.microsoft.com/office/drawing/2014/main" id="{C535D21D-63DE-C8E5-F225-DAE1EC655F2F}"/>
              </a:ext>
            </a:extLst>
          </p:cNvPr>
          <p:cNvSpPr txBox="1"/>
          <p:nvPr/>
        </p:nvSpPr>
        <p:spPr>
          <a:xfrm>
            <a:off x="7285488" y="6179628"/>
            <a:ext cx="1402497" cy="307777"/>
          </a:xfrm>
          <a:prstGeom prst="rect">
            <a:avLst/>
          </a:prstGeom>
          <a:noFill/>
        </p:spPr>
        <p:txBody>
          <a:bodyPr wrap="square" rtlCol="0">
            <a:spAutoFit/>
          </a:bodyPr>
          <a:lstStyle>
            <a:defPPr>
              <a:defRPr lang="en-US"/>
            </a:defPPr>
            <a:lvl1pPr algn="ctr">
              <a:defRPr sz="1400">
                <a:solidFill>
                  <a:schemeClr val="accent6"/>
                </a:solidFill>
                <a:latin typeface="Arial"/>
                <a:cs typeface="Arial"/>
              </a:defRPr>
            </a:lvl1pPr>
          </a:lstStyle>
          <a:p>
            <a:r>
              <a:rPr lang="en-US" dirty="0"/>
              <a:t>changed</a:t>
            </a:r>
          </a:p>
        </p:txBody>
      </p:sp>
    </p:spTree>
    <p:extLst>
      <p:ext uri="{BB962C8B-B14F-4D97-AF65-F5344CB8AC3E}">
        <p14:creationId xmlns:p14="http://schemas.microsoft.com/office/powerpoint/2010/main" val="4259290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dissolve">
                                      <p:cBhvr>
                                        <p:cTn id="13" dur="500"/>
                                        <p:tgtEl>
                                          <p:spTgt spid="5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dissolv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75"/>
                                        </p:tgtEl>
                                        <p:attrNameLst>
                                          <p:attrName>style.visibility</p:attrName>
                                        </p:attrNameLst>
                                      </p:cBhvr>
                                      <p:to>
                                        <p:strVal val="visible"/>
                                      </p:to>
                                    </p:set>
                                    <p:animEffect transition="in" filter="dissolve">
                                      <p:cBhvr>
                                        <p:cTn id="21" dur="500"/>
                                        <p:tgtEl>
                                          <p:spTgt spid="75"/>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76"/>
                                        </p:tgtEl>
                                        <p:attrNameLst>
                                          <p:attrName>style.visibility</p:attrName>
                                        </p:attrNameLst>
                                      </p:cBhvr>
                                      <p:to>
                                        <p:strVal val="visible"/>
                                      </p:to>
                                    </p:set>
                                    <p:animEffect transition="in" filter="dissolve">
                                      <p:cBhvr>
                                        <p:cTn id="26" dur="500"/>
                                        <p:tgtEl>
                                          <p:spTgt spid="76"/>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77"/>
                                        </p:tgtEl>
                                        <p:attrNameLst>
                                          <p:attrName>style.visibility</p:attrName>
                                        </p:attrNameLst>
                                      </p:cBhvr>
                                      <p:to>
                                        <p:strVal val="visible"/>
                                      </p:to>
                                    </p:set>
                                    <p:animEffect transition="in" filter="dissolve">
                                      <p:cBhvr>
                                        <p:cTn id="31" dur="500"/>
                                        <p:tgtEl>
                                          <p:spTgt spid="77"/>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78"/>
                                        </p:tgtEl>
                                        <p:attrNameLst>
                                          <p:attrName>style.visibility</p:attrName>
                                        </p:attrNameLst>
                                      </p:cBhvr>
                                      <p:to>
                                        <p:strVal val="visible"/>
                                      </p:to>
                                    </p:set>
                                    <p:animEffect transition="in" filter="dissolve">
                                      <p:cBhvr>
                                        <p:cTn id="36" dur="500"/>
                                        <p:tgtEl>
                                          <p:spTgt spid="78"/>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dissolve">
                                      <p:cBhvr>
                                        <p:cTn id="41" dur="500"/>
                                        <p:tgtEl>
                                          <p:spTgt spid="9"/>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dissolve">
                                      <p:cBhvr>
                                        <p:cTn id="44" dur="500"/>
                                        <p:tgtEl>
                                          <p:spTgt spid="26"/>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dissolve">
                                      <p:cBhvr>
                                        <p:cTn id="47" dur="500"/>
                                        <p:tgtEl>
                                          <p:spTgt spid="27"/>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dissolve">
                                      <p:cBhvr>
                                        <p:cTn id="50" dur="500"/>
                                        <p:tgtEl>
                                          <p:spTgt spid="11"/>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dissolve">
                                      <p:cBhvr>
                                        <p:cTn id="53" dur="500"/>
                                        <p:tgtEl>
                                          <p:spTgt spid="10"/>
                                        </p:tgtEl>
                                      </p:cBhvr>
                                    </p:animEffect>
                                  </p:childTnLst>
                                </p:cTn>
                              </p:par>
                              <p:par>
                                <p:cTn id="54" presetID="9" presetClass="entr" presetSubtype="0" fill="hold" nodeType="with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dissolve">
                                      <p:cBhvr>
                                        <p:cTn id="56" dur="500"/>
                                        <p:tgtEl>
                                          <p:spTgt spid="28"/>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dissolve">
                                      <p:cBhvr>
                                        <p:cTn id="59" dur="500"/>
                                        <p:tgtEl>
                                          <p:spTgt spid="33"/>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dissolve">
                                      <p:cBhvr>
                                        <p:cTn id="62" dur="500"/>
                                        <p:tgtEl>
                                          <p:spTgt spid="32"/>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35"/>
                                        </p:tgtEl>
                                        <p:attrNameLst>
                                          <p:attrName>style.visibility</p:attrName>
                                        </p:attrNameLst>
                                      </p:cBhvr>
                                      <p:to>
                                        <p:strVal val="visible"/>
                                      </p:to>
                                    </p:set>
                                    <p:animEffect transition="in" filter="dissolve">
                                      <p:cBhvr>
                                        <p:cTn id="65" dur="500"/>
                                        <p:tgtEl>
                                          <p:spTgt spid="35"/>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4"/>
                                        </p:tgtEl>
                                        <p:attrNameLst>
                                          <p:attrName>style.visibility</p:attrName>
                                        </p:attrNameLst>
                                      </p:cBhvr>
                                      <p:to>
                                        <p:strVal val="visible"/>
                                      </p:to>
                                    </p:set>
                                    <p:animEffect transition="in" filter="dissolve">
                                      <p:cBhvr>
                                        <p:cTn id="68" dur="500"/>
                                        <p:tgtEl>
                                          <p:spTgt spid="34"/>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dissolve">
                                      <p:cBhvr>
                                        <p:cTn id="71" dur="500"/>
                                        <p:tgtEl>
                                          <p:spTgt spid="37"/>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dissolve">
                                      <p:cBhvr>
                                        <p:cTn id="74" dur="500"/>
                                        <p:tgtEl>
                                          <p:spTgt spid="36"/>
                                        </p:tgtEl>
                                      </p:cBhvr>
                                    </p:animEffect>
                                  </p:childTnLst>
                                </p:cTn>
                              </p:par>
                              <p:par>
                                <p:cTn id="75" presetID="9" presetClass="entr" presetSubtype="0" fill="hold" nodeType="with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dissolve">
                                      <p:cBhvr>
                                        <p:cTn id="77" dur="500"/>
                                        <p:tgtEl>
                                          <p:spTgt spid="40"/>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14"/>
                                        </p:tgtEl>
                                        <p:attrNameLst>
                                          <p:attrName>style.visibility</p:attrName>
                                        </p:attrNameLst>
                                      </p:cBhvr>
                                      <p:to>
                                        <p:strVal val="visible"/>
                                      </p:to>
                                    </p:set>
                                    <p:animEffect transition="in" filter="dissolve">
                                      <p:cBhvr>
                                        <p:cTn id="80" dur="500"/>
                                        <p:tgtEl>
                                          <p:spTgt spid="14"/>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15"/>
                                        </p:tgtEl>
                                        <p:attrNameLst>
                                          <p:attrName>style.visibility</p:attrName>
                                        </p:attrNameLst>
                                      </p:cBhvr>
                                      <p:to>
                                        <p:strVal val="visible"/>
                                      </p:to>
                                    </p:set>
                                    <p:animEffect transition="in" filter="dissolve">
                                      <p:cBhvr>
                                        <p:cTn id="83" dur="500"/>
                                        <p:tgtEl>
                                          <p:spTgt spid="15"/>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16"/>
                                        </p:tgtEl>
                                        <p:attrNameLst>
                                          <p:attrName>style.visibility</p:attrName>
                                        </p:attrNameLst>
                                      </p:cBhvr>
                                      <p:to>
                                        <p:strVal val="visible"/>
                                      </p:to>
                                    </p:set>
                                    <p:animEffect transition="in" filter="dissolve">
                                      <p:cBhvr>
                                        <p:cTn id="86" dur="500"/>
                                        <p:tgtEl>
                                          <p:spTgt spid="16"/>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dissolve">
                                      <p:cBhvr>
                                        <p:cTn id="89" dur="500"/>
                                        <p:tgtEl>
                                          <p:spTgt spid="17"/>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18"/>
                                        </p:tgtEl>
                                        <p:attrNameLst>
                                          <p:attrName>style.visibility</p:attrName>
                                        </p:attrNameLst>
                                      </p:cBhvr>
                                      <p:to>
                                        <p:strVal val="visible"/>
                                      </p:to>
                                    </p:set>
                                    <p:animEffect transition="in" filter="dissolve">
                                      <p:cBhvr>
                                        <p:cTn id="92" dur="500"/>
                                        <p:tgtEl>
                                          <p:spTgt spid="18"/>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19"/>
                                        </p:tgtEl>
                                        <p:attrNameLst>
                                          <p:attrName>style.visibility</p:attrName>
                                        </p:attrNameLst>
                                      </p:cBhvr>
                                      <p:to>
                                        <p:strVal val="visible"/>
                                      </p:to>
                                    </p:set>
                                    <p:animEffect transition="in" filter="dissolve">
                                      <p:cBhvr>
                                        <p:cTn id="95" dur="500"/>
                                        <p:tgtEl>
                                          <p:spTgt spid="19"/>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20"/>
                                        </p:tgtEl>
                                        <p:attrNameLst>
                                          <p:attrName>style.visibility</p:attrName>
                                        </p:attrNameLst>
                                      </p:cBhvr>
                                      <p:to>
                                        <p:strVal val="visible"/>
                                      </p:to>
                                    </p:set>
                                    <p:animEffect transition="in" filter="dissolve">
                                      <p:cBhvr>
                                        <p:cTn id="98" dur="500"/>
                                        <p:tgtEl>
                                          <p:spTgt spid="20"/>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43"/>
                                        </p:tgtEl>
                                        <p:attrNameLst>
                                          <p:attrName>style.visibility</p:attrName>
                                        </p:attrNameLst>
                                      </p:cBhvr>
                                      <p:to>
                                        <p:strVal val="visible"/>
                                      </p:to>
                                    </p:set>
                                    <p:animEffect transition="in" filter="dissolve">
                                      <p:cBhvr>
                                        <p:cTn id="103" dur="500"/>
                                        <p:tgtEl>
                                          <p:spTgt spid="43"/>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42"/>
                                        </p:tgtEl>
                                        <p:attrNameLst>
                                          <p:attrName>style.visibility</p:attrName>
                                        </p:attrNameLst>
                                      </p:cBhvr>
                                      <p:to>
                                        <p:strVal val="visible"/>
                                      </p:to>
                                    </p:set>
                                    <p:animEffect transition="in" filter="dissolve">
                                      <p:cBhvr>
                                        <p:cTn id="106" dur="500"/>
                                        <p:tgtEl>
                                          <p:spTgt spid="42"/>
                                        </p:tgtEl>
                                      </p:cBhvr>
                                    </p:animEffect>
                                  </p:childTnLst>
                                </p:cTn>
                              </p:par>
                              <p:par>
                                <p:cTn id="107" presetID="9" presetClass="entr" presetSubtype="0" fill="hold" nodeType="withEffect">
                                  <p:stCondLst>
                                    <p:cond delay="0"/>
                                  </p:stCondLst>
                                  <p:childTnLst>
                                    <p:set>
                                      <p:cBhvr>
                                        <p:cTn id="108" dur="1" fill="hold">
                                          <p:stCondLst>
                                            <p:cond delay="0"/>
                                          </p:stCondLst>
                                        </p:cTn>
                                        <p:tgtEl>
                                          <p:spTgt spid="60"/>
                                        </p:tgtEl>
                                        <p:attrNameLst>
                                          <p:attrName>style.visibility</p:attrName>
                                        </p:attrNameLst>
                                      </p:cBhvr>
                                      <p:to>
                                        <p:strVal val="visible"/>
                                      </p:to>
                                    </p:set>
                                    <p:animEffect transition="in" filter="dissolve">
                                      <p:cBhvr>
                                        <p:cTn id="109" dur="500"/>
                                        <p:tgtEl>
                                          <p:spTgt spid="60"/>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45"/>
                                        </p:tgtEl>
                                        <p:attrNameLst>
                                          <p:attrName>style.visibility</p:attrName>
                                        </p:attrNameLst>
                                      </p:cBhvr>
                                      <p:to>
                                        <p:strVal val="visible"/>
                                      </p:to>
                                    </p:set>
                                    <p:animEffect transition="in" filter="dissolve">
                                      <p:cBhvr>
                                        <p:cTn id="112" dur="500"/>
                                        <p:tgtEl>
                                          <p:spTgt spid="45"/>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48"/>
                                        </p:tgtEl>
                                        <p:attrNameLst>
                                          <p:attrName>style.visibility</p:attrName>
                                        </p:attrNameLst>
                                      </p:cBhvr>
                                      <p:to>
                                        <p:strVal val="visible"/>
                                      </p:to>
                                    </p:set>
                                    <p:animEffect transition="in" filter="dissolve">
                                      <p:cBhvr>
                                        <p:cTn id="115" dur="500"/>
                                        <p:tgtEl>
                                          <p:spTgt spid="48"/>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49"/>
                                        </p:tgtEl>
                                        <p:attrNameLst>
                                          <p:attrName>style.visibility</p:attrName>
                                        </p:attrNameLst>
                                      </p:cBhvr>
                                      <p:to>
                                        <p:strVal val="visible"/>
                                      </p:to>
                                    </p:set>
                                    <p:animEffect transition="in" filter="dissolve">
                                      <p:cBhvr>
                                        <p:cTn id="118" dur="500"/>
                                        <p:tgtEl>
                                          <p:spTgt spid="49"/>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50"/>
                                        </p:tgtEl>
                                        <p:attrNameLst>
                                          <p:attrName>style.visibility</p:attrName>
                                        </p:attrNameLst>
                                      </p:cBhvr>
                                      <p:to>
                                        <p:strVal val="visible"/>
                                      </p:to>
                                    </p:set>
                                    <p:animEffect transition="in" filter="dissolve">
                                      <p:cBhvr>
                                        <p:cTn id="121" dur="500"/>
                                        <p:tgtEl>
                                          <p:spTgt spid="50"/>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51"/>
                                        </p:tgtEl>
                                        <p:attrNameLst>
                                          <p:attrName>style.visibility</p:attrName>
                                        </p:attrNameLst>
                                      </p:cBhvr>
                                      <p:to>
                                        <p:strVal val="visible"/>
                                      </p:to>
                                    </p:set>
                                    <p:animEffect transition="in" filter="dissolve">
                                      <p:cBhvr>
                                        <p:cTn id="124" dur="500"/>
                                        <p:tgtEl>
                                          <p:spTgt spid="51"/>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58"/>
                                        </p:tgtEl>
                                        <p:attrNameLst>
                                          <p:attrName>style.visibility</p:attrName>
                                        </p:attrNameLst>
                                      </p:cBhvr>
                                      <p:to>
                                        <p:strVal val="visible"/>
                                      </p:to>
                                    </p:set>
                                    <p:animEffect transition="in" filter="dissolve">
                                      <p:cBhvr>
                                        <p:cTn id="127" dur="500"/>
                                        <p:tgtEl>
                                          <p:spTgt spid="58"/>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59"/>
                                        </p:tgtEl>
                                        <p:attrNameLst>
                                          <p:attrName>style.visibility</p:attrName>
                                        </p:attrNameLst>
                                      </p:cBhvr>
                                      <p:to>
                                        <p:strVal val="visible"/>
                                      </p:to>
                                    </p:set>
                                    <p:animEffect transition="in" filter="dissolve">
                                      <p:cBhvr>
                                        <p:cTn id="130" dur="500"/>
                                        <p:tgtEl>
                                          <p:spTgt spid="59"/>
                                        </p:tgtEl>
                                      </p:cBhvr>
                                    </p:animEffect>
                                  </p:childTnLst>
                                </p:cTn>
                              </p:par>
                            </p:childTnLst>
                          </p:cTn>
                        </p:par>
                      </p:childTnLst>
                    </p:cTn>
                  </p:par>
                  <p:par>
                    <p:cTn id="131" fill="hold">
                      <p:stCondLst>
                        <p:cond delay="indefinite"/>
                      </p:stCondLst>
                      <p:childTnLst>
                        <p:par>
                          <p:cTn id="132" fill="hold">
                            <p:stCondLst>
                              <p:cond delay="0"/>
                            </p:stCondLst>
                            <p:childTnLst>
                              <p:par>
                                <p:cTn id="133" presetID="9" presetClass="entr" presetSubtype="0" fill="hold" grpId="0" nodeType="clickEffect">
                                  <p:stCondLst>
                                    <p:cond delay="0"/>
                                  </p:stCondLst>
                                  <p:childTnLst>
                                    <p:set>
                                      <p:cBhvr>
                                        <p:cTn id="134" dur="1" fill="hold">
                                          <p:stCondLst>
                                            <p:cond delay="0"/>
                                          </p:stCondLst>
                                        </p:cTn>
                                        <p:tgtEl>
                                          <p:spTgt spid="53"/>
                                        </p:tgtEl>
                                        <p:attrNameLst>
                                          <p:attrName>style.visibility</p:attrName>
                                        </p:attrNameLst>
                                      </p:cBhvr>
                                      <p:to>
                                        <p:strVal val="visible"/>
                                      </p:to>
                                    </p:set>
                                    <p:animEffect transition="in" filter="dissolve">
                                      <p:cBhvr>
                                        <p:cTn id="135" dur="500"/>
                                        <p:tgtEl>
                                          <p:spTgt spid="53"/>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54"/>
                                        </p:tgtEl>
                                        <p:attrNameLst>
                                          <p:attrName>style.visibility</p:attrName>
                                        </p:attrNameLst>
                                      </p:cBhvr>
                                      <p:to>
                                        <p:strVal val="visible"/>
                                      </p:to>
                                    </p:set>
                                    <p:animEffect transition="in" filter="dissolve">
                                      <p:cBhvr>
                                        <p:cTn id="138" dur="500"/>
                                        <p:tgtEl>
                                          <p:spTgt spid="54"/>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62"/>
                                        </p:tgtEl>
                                        <p:attrNameLst>
                                          <p:attrName>style.visibility</p:attrName>
                                        </p:attrNameLst>
                                      </p:cBhvr>
                                      <p:to>
                                        <p:strVal val="visible"/>
                                      </p:to>
                                    </p:set>
                                    <p:animEffect transition="in" filter="dissolve">
                                      <p:cBhvr>
                                        <p:cTn id="141" dur="500"/>
                                        <p:tgtEl>
                                          <p:spTgt spid="62"/>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61"/>
                                        </p:tgtEl>
                                        <p:attrNameLst>
                                          <p:attrName>style.visibility</p:attrName>
                                        </p:attrNameLst>
                                      </p:cBhvr>
                                      <p:to>
                                        <p:strVal val="visible"/>
                                      </p:to>
                                    </p:set>
                                    <p:animEffect transition="in" filter="dissolve">
                                      <p:cBhvr>
                                        <p:cTn id="144" dur="500"/>
                                        <p:tgtEl>
                                          <p:spTgt spid="61"/>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nodeType="clickEffect">
                                  <p:stCondLst>
                                    <p:cond delay="0"/>
                                  </p:stCondLst>
                                  <p:childTnLst>
                                    <p:set>
                                      <p:cBhvr>
                                        <p:cTn id="148" dur="1" fill="hold">
                                          <p:stCondLst>
                                            <p:cond delay="0"/>
                                          </p:stCondLst>
                                        </p:cTn>
                                        <p:tgtEl>
                                          <p:spTgt spid="62">
                                            <p:txEl>
                                              <p:pRg st="0" end="0"/>
                                            </p:txEl>
                                          </p:spTgt>
                                        </p:tgtEl>
                                        <p:attrNameLst>
                                          <p:attrName>style.visibility</p:attrName>
                                        </p:attrNameLst>
                                      </p:cBhvr>
                                      <p:to>
                                        <p:strVal val="visible"/>
                                      </p:to>
                                    </p:set>
                                    <p:animEffect transition="in" filter="dissolve">
                                      <p:cBhvr>
                                        <p:cTn id="149" dur="500"/>
                                        <p:tgtEl>
                                          <p:spTgt spid="62">
                                            <p:txEl>
                                              <p:pRg st="0" end="0"/>
                                            </p:txEl>
                                          </p:spTgt>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nodeType="clickEffect">
                                  <p:stCondLst>
                                    <p:cond delay="0"/>
                                  </p:stCondLst>
                                  <p:childTnLst>
                                    <p:set>
                                      <p:cBhvr>
                                        <p:cTn id="153" dur="1" fill="hold">
                                          <p:stCondLst>
                                            <p:cond delay="0"/>
                                          </p:stCondLst>
                                        </p:cTn>
                                        <p:tgtEl>
                                          <p:spTgt spid="54">
                                            <p:txEl>
                                              <p:pRg st="0" end="0"/>
                                            </p:txEl>
                                          </p:spTgt>
                                        </p:tgtEl>
                                        <p:attrNameLst>
                                          <p:attrName>style.visibility</p:attrName>
                                        </p:attrNameLst>
                                      </p:cBhvr>
                                      <p:to>
                                        <p:strVal val="visible"/>
                                      </p:to>
                                    </p:set>
                                    <p:animEffect transition="in" filter="dissolve">
                                      <p:cBhvr>
                                        <p:cTn id="154" dur="500"/>
                                        <p:tgtEl>
                                          <p:spTgt spid="54">
                                            <p:txEl>
                                              <p:pRg st="0" end="0"/>
                                            </p:txEl>
                                          </p:spTgt>
                                        </p:tgtEl>
                                      </p:cBhvr>
                                    </p:animEffect>
                                  </p:childTnLst>
                                </p:cTn>
                              </p:par>
                            </p:childTnLst>
                          </p:cTn>
                        </p:par>
                      </p:childTnLst>
                    </p:cTn>
                  </p:par>
                  <p:par>
                    <p:cTn id="155" fill="hold">
                      <p:stCondLst>
                        <p:cond delay="indefinite"/>
                      </p:stCondLst>
                      <p:childTnLst>
                        <p:par>
                          <p:cTn id="156" fill="hold">
                            <p:stCondLst>
                              <p:cond delay="0"/>
                            </p:stCondLst>
                            <p:childTnLst>
                              <p:par>
                                <p:cTn id="157" presetID="9" presetClass="entr" presetSubtype="0" fill="hold" nodeType="clickEffect">
                                  <p:stCondLst>
                                    <p:cond delay="0"/>
                                  </p:stCondLst>
                                  <p:childTnLst>
                                    <p:set>
                                      <p:cBhvr>
                                        <p:cTn id="158" dur="1" fill="hold">
                                          <p:stCondLst>
                                            <p:cond delay="0"/>
                                          </p:stCondLst>
                                        </p:cTn>
                                        <p:tgtEl>
                                          <p:spTgt spid="45">
                                            <p:txEl>
                                              <p:pRg st="0" end="0"/>
                                            </p:txEl>
                                          </p:spTgt>
                                        </p:tgtEl>
                                        <p:attrNameLst>
                                          <p:attrName>style.visibility</p:attrName>
                                        </p:attrNameLst>
                                      </p:cBhvr>
                                      <p:to>
                                        <p:strVal val="visible"/>
                                      </p:to>
                                    </p:set>
                                    <p:animEffect transition="in" filter="dissolve">
                                      <p:cBhvr>
                                        <p:cTn id="159" dur="500"/>
                                        <p:tgtEl>
                                          <p:spTgt spid="45">
                                            <p:txEl>
                                              <p:pRg st="0" end="0"/>
                                            </p:txEl>
                                          </p:spTgt>
                                        </p:tgtEl>
                                      </p:cBhvr>
                                    </p:animEffect>
                                  </p:childTnLst>
                                </p:cTn>
                              </p:par>
                            </p:childTnLst>
                          </p:cTn>
                        </p:par>
                      </p:childTnLst>
                    </p:cTn>
                  </p:par>
                  <p:par>
                    <p:cTn id="160" fill="hold">
                      <p:stCondLst>
                        <p:cond delay="indefinite"/>
                      </p:stCondLst>
                      <p:childTnLst>
                        <p:par>
                          <p:cTn id="161" fill="hold">
                            <p:stCondLst>
                              <p:cond delay="0"/>
                            </p:stCondLst>
                            <p:childTnLst>
                              <p:par>
                                <p:cTn id="162" presetID="9" presetClass="entr" presetSubtype="0" fill="hold" grpId="0" nodeType="clickEffect">
                                  <p:stCondLst>
                                    <p:cond delay="0"/>
                                  </p:stCondLst>
                                  <p:childTnLst>
                                    <p:set>
                                      <p:cBhvr>
                                        <p:cTn id="163" dur="1" fill="hold">
                                          <p:stCondLst>
                                            <p:cond delay="0"/>
                                          </p:stCondLst>
                                        </p:cTn>
                                        <p:tgtEl>
                                          <p:spTgt spid="64"/>
                                        </p:tgtEl>
                                        <p:attrNameLst>
                                          <p:attrName>style.visibility</p:attrName>
                                        </p:attrNameLst>
                                      </p:cBhvr>
                                      <p:to>
                                        <p:strVal val="visible"/>
                                      </p:to>
                                    </p:set>
                                    <p:animEffect transition="in" filter="dissolve">
                                      <p:cBhvr>
                                        <p:cTn id="164" dur="500"/>
                                        <p:tgtEl>
                                          <p:spTgt spid="64"/>
                                        </p:tgtEl>
                                      </p:cBhvr>
                                    </p:animEffect>
                                  </p:childTnLst>
                                </p:cTn>
                              </p:par>
                            </p:childTnLst>
                          </p:cTn>
                        </p:par>
                      </p:childTnLst>
                    </p:cTn>
                  </p:par>
                  <p:par>
                    <p:cTn id="165" fill="hold">
                      <p:stCondLst>
                        <p:cond delay="indefinite"/>
                      </p:stCondLst>
                      <p:childTnLst>
                        <p:par>
                          <p:cTn id="166" fill="hold">
                            <p:stCondLst>
                              <p:cond delay="0"/>
                            </p:stCondLst>
                            <p:childTnLst>
                              <p:par>
                                <p:cTn id="167" presetID="9" presetClass="entr" presetSubtype="0" fill="hold" grpId="0" nodeType="clickEffect">
                                  <p:stCondLst>
                                    <p:cond delay="0"/>
                                  </p:stCondLst>
                                  <p:childTnLst>
                                    <p:set>
                                      <p:cBhvr>
                                        <p:cTn id="168" dur="1" fill="hold">
                                          <p:stCondLst>
                                            <p:cond delay="0"/>
                                          </p:stCondLst>
                                        </p:cTn>
                                        <p:tgtEl>
                                          <p:spTgt spid="55"/>
                                        </p:tgtEl>
                                        <p:attrNameLst>
                                          <p:attrName>style.visibility</p:attrName>
                                        </p:attrNameLst>
                                      </p:cBhvr>
                                      <p:to>
                                        <p:strVal val="visible"/>
                                      </p:to>
                                    </p:set>
                                    <p:animEffect transition="in" filter="dissolve">
                                      <p:cBhvr>
                                        <p:cTn id="169" dur="500"/>
                                        <p:tgtEl>
                                          <p:spTgt spid="55"/>
                                        </p:tgtEl>
                                      </p:cBhvr>
                                    </p:animEffect>
                                  </p:childTnLst>
                                </p:cTn>
                              </p:par>
                            </p:childTnLst>
                          </p:cTn>
                        </p:par>
                      </p:childTnLst>
                    </p:cTn>
                  </p:par>
                  <p:par>
                    <p:cTn id="170" fill="hold">
                      <p:stCondLst>
                        <p:cond delay="indefinite"/>
                      </p:stCondLst>
                      <p:childTnLst>
                        <p:par>
                          <p:cTn id="171" fill="hold">
                            <p:stCondLst>
                              <p:cond delay="0"/>
                            </p:stCondLst>
                            <p:childTnLst>
                              <p:par>
                                <p:cTn id="172" presetID="9" presetClass="entr" presetSubtype="0" fill="hold" nodeType="clickEffect">
                                  <p:stCondLst>
                                    <p:cond delay="0"/>
                                  </p:stCondLst>
                                  <p:childTnLst>
                                    <p:set>
                                      <p:cBhvr>
                                        <p:cTn id="173" dur="1" fill="hold">
                                          <p:stCondLst>
                                            <p:cond delay="0"/>
                                          </p:stCondLst>
                                        </p:cTn>
                                        <p:tgtEl>
                                          <p:spTgt spid="48">
                                            <p:txEl>
                                              <p:pRg st="0" end="0"/>
                                            </p:txEl>
                                          </p:spTgt>
                                        </p:tgtEl>
                                        <p:attrNameLst>
                                          <p:attrName>style.visibility</p:attrName>
                                        </p:attrNameLst>
                                      </p:cBhvr>
                                      <p:to>
                                        <p:strVal val="visible"/>
                                      </p:to>
                                    </p:set>
                                    <p:animEffect transition="in" filter="dissolve">
                                      <p:cBhvr>
                                        <p:cTn id="174" dur="500"/>
                                        <p:tgtEl>
                                          <p:spTgt spid="48">
                                            <p:txEl>
                                              <p:pRg st="0" end="0"/>
                                            </p:txEl>
                                          </p:spTgt>
                                        </p:tgtEl>
                                      </p:cBhvr>
                                    </p:animEffect>
                                  </p:childTnLst>
                                </p:cTn>
                              </p:par>
                            </p:childTnLst>
                          </p:cTn>
                        </p:par>
                      </p:childTnLst>
                    </p:cTn>
                  </p:par>
                  <p:par>
                    <p:cTn id="175" fill="hold">
                      <p:stCondLst>
                        <p:cond delay="indefinite"/>
                      </p:stCondLst>
                      <p:childTnLst>
                        <p:par>
                          <p:cTn id="176" fill="hold">
                            <p:stCondLst>
                              <p:cond delay="0"/>
                            </p:stCondLst>
                            <p:childTnLst>
                              <p:par>
                                <p:cTn id="177" presetID="9" presetClass="entr" presetSubtype="0" fill="hold" grpId="0" nodeType="clickEffect">
                                  <p:stCondLst>
                                    <p:cond delay="0"/>
                                  </p:stCondLst>
                                  <p:childTnLst>
                                    <p:set>
                                      <p:cBhvr>
                                        <p:cTn id="178" dur="1" fill="hold">
                                          <p:stCondLst>
                                            <p:cond delay="0"/>
                                          </p:stCondLst>
                                        </p:cTn>
                                        <p:tgtEl>
                                          <p:spTgt spid="65"/>
                                        </p:tgtEl>
                                        <p:attrNameLst>
                                          <p:attrName>style.visibility</p:attrName>
                                        </p:attrNameLst>
                                      </p:cBhvr>
                                      <p:to>
                                        <p:strVal val="visible"/>
                                      </p:to>
                                    </p:set>
                                    <p:animEffect transition="in" filter="dissolve">
                                      <p:cBhvr>
                                        <p:cTn id="179" dur="500"/>
                                        <p:tgtEl>
                                          <p:spTgt spid="65"/>
                                        </p:tgtEl>
                                      </p:cBhvr>
                                    </p:animEffect>
                                  </p:childTnLst>
                                </p:cTn>
                              </p:par>
                            </p:childTnLst>
                          </p:cTn>
                        </p:par>
                      </p:childTnLst>
                    </p:cTn>
                  </p:par>
                  <p:par>
                    <p:cTn id="180" fill="hold">
                      <p:stCondLst>
                        <p:cond delay="indefinite"/>
                      </p:stCondLst>
                      <p:childTnLst>
                        <p:par>
                          <p:cTn id="181" fill="hold">
                            <p:stCondLst>
                              <p:cond delay="0"/>
                            </p:stCondLst>
                            <p:childTnLst>
                              <p:par>
                                <p:cTn id="182" presetID="9" presetClass="entr" presetSubtype="0" fill="hold" grpId="0" nodeType="clickEffect">
                                  <p:stCondLst>
                                    <p:cond delay="0"/>
                                  </p:stCondLst>
                                  <p:childTnLst>
                                    <p:set>
                                      <p:cBhvr>
                                        <p:cTn id="183" dur="1" fill="hold">
                                          <p:stCondLst>
                                            <p:cond delay="0"/>
                                          </p:stCondLst>
                                        </p:cTn>
                                        <p:tgtEl>
                                          <p:spTgt spid="70"/>
                                        </p:tgtEl>
                                        <p:attrNameLst>
                                          <p:attrName>style.visibility</p:attrName>
                                        </p:attrNameLst>
                                      </p:cBhvr>
                                      <p:to>
                                        <p:strVal val="visible"/>
                                      </p:to>
                                    </p:set>
                                    <p:animEffect transition="in" filter="dissolve">
                                      <p:cBhvr>
                                        <p:cTn id="184" dur="500"/>
                                        <p:tgtEl>
                                          <p:spTgt spid="70"/>
                                        </p:tgtEl>
                                      </p:cBhvr>
                                    </p:animEffect>
                                  </p:childTnLst>
                                </p:cTn>
                              </p:par>
                            </p:childTnLst>
                          </p:cTn>
                        </p:par>
                      </p:childTnLst>
                    </p:cTn>
                  </p:par>
                  <p:par>
                    <p:cTn id="185" fill="hold">
                      <p:stCondLst>
                        <p:cond delay="indefinite"/>
                      </p:stCondLst>
                      <p:childTnLst>
                        <p:par>
                          <p:cTn id="186" fill="hold">
                            <p:stCondLst>
                              <p:cond delay="0"/>
                            </p:stCondLst>
                            <p:childTnLst>
                              <p:par>
                                <p:cTn id="187" presetID="9" presetClass="entr" presetSubtype="0" fill="hold" nodeType="clickEffect">
                                  <p:stCondLst>
                                    <p:cond delay="0"/>
                                  </p:stCondLst>
                                  <p:childTnLst>
                                    <p:set>
                                      <p:cBhvr>
                                        <p:cTn id="188" dur="1" fill="hold">
                                          <p:stCondLst>
                                            <p:cond delay="0"/>
                                          </p:stCondLst>
                                        </p:cTn>
                                        <p:tgtEl>
                                          <p:spTgt spid="49">
                                            <p:txEl>
                                              <p:pRg st="0" end="0"/>
                                            </p:txEl>
                                          </p:spTgt>
                                        </p:tgtEl>
                                        <p:attrNameLst>
                                          <p:attrName>style.visibility</p:attrName>
                                        </p:attrNameLst>
                                      </p:cBhvr>
                                      <p:to>
                                        <p:strVal val="visible"/>
                                      </p:to>
                                    </p:set>
                                    <p:animEffect transition="in" filter="dissolve">
                                      <p:cBhvr>
                                        <p:cTn id="189" dur="500"/>
                                        <p:tgtEl>
                                          <p:spTgt spid="49">
                                            <p:txEl>
                                              <p:pRg st="0" end="0"/>
                                            </p:txEl>
                                          </p:spTgt>
                                        </p:tgtEl>
                                      </p:cBhvr>
                                    </p:animEffect>
                                  </p:childTnLst>
                                </p:cTn>
                              </p:par>
                            </p:childTnLst>
                          </p:cTn>
                        </p:par>
                      </p:childTnLst>
                    </p:cTn>
                  </p:par>
                  <p:par>
                    <p:cTn id="190" fill="hold">
                      <p:stCondLst>
                        <p:cond delay="indefinite"/>
                      </p:stCondLst>
                      <p:childTnLst>
                        <p:par>
                          <p:cTn id="191" fill="hold">
                            <p:stCondLst>
                              <p:cond delay="0"/>
                            </p:stCondLst>
                            <p:childTnLst>
                              <p:par>
                                <p:cTn id="192" presetID="9" presetClass="entr" presetSubtype="0" fill="hold" grpId="0" nodeType="clickEffect">
                                  <p:stCondLst>
                                    <p:cond delay="0"/>
                                  </p:stCondLst>
                                  <p:childTnLst>
                                    <p:set>
                                      <p:cBhvr>
                                        <p:cTn id="193" dur="1" fill="hold">
                                          <p:stCondLst>
                                            <p:cond delay="0"/>
                                          </p:stCondLst>
                                        </p:cTn>
                                        <p:tgtEl>
                                          <p:spTgt spid="66"/>
                                        </p:tgtEl>
                                        <p:attrNameLst>
                                          <p:attrName>style.visibility</p:attrName>
                                        </p:attrNameLst>
                                      </p:cBhvr>
                                      <p:to>
                                        <p:strVal val="visible"/>
                                      </p:to>
                                    </p:set>
                                    <p:animEffect transition="in" filter="dissolve">
                                      <p:cBhvr>
                                        <p:cTn id="194" dur="500"/>
                                        <p:tgtEl>
                                          <p:spTgt spid="66"/>
                                        </p:tgtEl>
                                      </p:cBhvr>
                                    </p:animEffect>
                                  </p:childTnLst>
                                </p:cTn>
                              </p:par>
                            </p:childTnLst>
                          </p:cTn>
                        </p:par>
                      </p:childTnLst>
                    </p:cTn>
                  </p:par>
                  <p:par>
                    <p:cTn id="195" fill="hold">
                      <p:stCondLst>
                        <p:cond delay="indefinite"/>
                      </p:stCondLst>
                      <p:childTnLst>
                        <p:par>
                          <p:cTn id="196" fill="hold">
                            <p:stCondLst>
                              <p:cond delay="0"/>
                            </p:stCondLst>
                            <p:childTnLst>
                              <p:par>
                                <p:cTn id="197" presetID="9" presetClass="entr" presetSubtype="0" fill="hold" grpId="0" nodeType="clickEffect">
                                  <p:stCondLst>
                                    <p:cond delay="0"/>
                                  </p:stCondLst>
                                  <p:childTnLst>
                                    <p:set>
                                      <p:cBhvr>
                                        <p:cTn id="198" dur="1" fill="hold">
                                          <p:stCondLst>
                                            <p:cond delay="0"/>
                                          </p:stCondLst>
                                        </p:cTn>
                                        <p:tgtEl>
                                          <p:spTgt spid="71"/>
                                        </p:tgtEl>
                                        <p:attrNameLst>
                                          <p:attrName>style.visibility</p:attrName>
                                        </p:attrNameLst>
                                      </p:cBhvr>
                                      <p:to>
                                        <p:strVal val="visible"/>
                                      </p:to>
                                    </p:set>
                                    <p:animEffect transition="in" filter="dissolve">
                                      <p:cBhvr>
                                        <p:cTn id="199" dur="500"/>
                                        <p:tgtEl>
                                          <p:spTgt spid="71"/>
                                        </p:tgtEl>
                                      </p:cBhvr>
                                    </p:animEffect>
                                  </p:childTnLst>
                                </p:cTn>
                              </p:par>
                            </p:childTnLst>
                          </p:cTn>
                        </p:par>
                      </p:childTnLst>
                    </p:cTn>
                  </p:par>
                  <p:par>
                    <p:cTn id="200" fill="hold">
                      <p:stCondLst>
                        <p:cond delay="indefinite"/>
                      </p:stCondLst>
                      <p:childTnLst>
                        <p:par>
                          <p:cTn id="201" fill="hold">
                            <p:stCondLst>
                              <p:cond delay="0"/>
                            </p:stCondLst>
                            <p:childTnLst>
                              <p:par>
                                <p:cTn id="202" presetID="9" presetClass="entr" presetSubtype="0" fill="hold" nodeType="clickEffect">
                                  <p:stCondLst>
                                    <p:cond delay="0"/>
                                  </p:stCondLst>
                                  <p:childTnLst>
                                    <p:set>
                                      <p:cBhvr>
                                        <p:cTn id="203" dur="1" fill="hold">
                                          <p:stCondLst>
                                            <p:cond delay="0"/>
                                          </p:stCondLst>
                                        </p:cTn>
                                        <p:tgtEl>
                                          <p:spTgt spid="50">
                                            <p:txEl>
                                              <p:pRg st="0" end="0"/>
                                            </p:txEl>
                                          </p:spTgt>
                                        </p:tgtEl>
                                        <p:attrNameLst>
                                          <p:attrName>style.visibility</p:attrName>
                                        </p:attrNameLst>
                                      </p:cBhvr>
                                      <p:to>
                                        <p:strVal val="visible"/>
                                      </p:to>
                                    </p:set>
                                    <p:animEffect transition="in" filter="dissolve">
                                      <p:cBhvr>
                                        <p:cTn id="204" dur="500"/>
                                        <p:tgtEl>
                                          <p:spTgt spid="50">
                                            <p:txEl>
                                              <p:pRg st="0" end="0"/>
                                            </p:txEl>
                                          </p:spTgt>
                                        </p:tgtEl>
                                      </p:cBhvr>
                                    </p:animEffect>
                                  </p:childTnLst>
                                </p:cTn>
                              </p:par>
                            </p:childTnLst>
                          </p:cTn>
                        </p:par>
                      </p:childTnLst>
                    </p:cTn>
                  </p:par>
                  <p:par>
                    <p:cTn id="205" fill="hold">
                      <p:stCondLst>
                        <p:cond delay="indefinite"/>
                      </p:stCondLst>
                      <p:childTnLst>
                        <p:par>
                          <p:cTn id="206" fill="hold">
                            <p:stCondLst>
                              <p:cond delay="0"/>
                            </p:stCondLst>
                            <p:childTnLst>
                              <p:par>
                                <p:cTn id="207" presetID="9" presetClass="entr" presetSubtype="0" fill="hold" grpId="0" nodeType="clickEffect">
                                  <p:stCondLst>
                                    <p:cond delay="0"/>
                                  </p:stCondLst>
                                  <p:childTnLst>
                                    <p:set>
                                      <p:cBhvr>
                                        <p:cTn id="208" dur="1" fill="hold">
                                          <p:stCondLst>
                                            <p:cond delay="0"/>
                                          </p:stCondLst>
                                        </p:cTn>
                                        <p:tgtEl>
                                          <p:spTgt spid="67"/>
                                        </p:tgtEl>
                                        <p:attrNameLst>
                                          <p:attrName>style.visibility</p:attrName>
                                        </p:attrNameLst>
                                      </p:cBhvr>
                                      <p:to>
                                        <p:strVal val="visible"/>
                                      </p:to>
                                    </p:set>
                                    <p:animEffect transition="in" filter="dissolve">
                                      <p:cBhvr>
                                        <p:cTn id="209" dur="500"/>
                                        <p:tgtEl>
                                          <p:spTgt spid="67"/>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ntr" presetSubtype="0" fill="hold" grpId="0" nodeType="clickEffect">
                                  <p:stCondLst>
                                    <p:cond delay="0"/>
                                  </p:stCondLst>
                                  <p:childTnLst>
                                    <p:set>
                                      <p:cBhvr>
                                        <p:cTn id="213" dur="1" fill="hold">
                                          <p:stCondLst>
                                            <p:cond delay="0"/>
                                          </p:stCondLst>
                                        </p:cTn>
                                        <p:tgtEl>
                                          <p:spTgt spid="72"/>
                                        </p:tgtEl>
                                        <p:attrNameLst>
                                          <p:attrName>style.visibility</p:attrName>
                                        </p:attrNameLst>
                                      </p:cBhvr>
                                      <p:to>
                                        <p:strVal val="visible"/>
                                      </p:to>
                                    </p:set>
                                    <p:animEffect transition="in" filter="dissolve">
                                      <p:cBhvr>
                                        <p:cTn id="214" dur="500"/>
                                        <p:tgtEl>
                                          <p:spTgt spid="72"/>
                                        </p:tgtEl>
                                      </p:cBhvr>
                                    </p:animEffect>
                                  </p:childTnLst>
                                </p:cTn>
                              </p:par>
                            </p:childTnLst>
                          </p:cTn>
                        </p:par>
                      </p:childTnLst>
                    </p:cTn>
                  </p:par>
                  <p:par>
                    <p:cTn id="215" fill="hold">
                      <p:stCondLst>
                        <p:cond delay="indefinite"/>
                      </p:stCondLst>
                      <p:childTnLst>
                        <p:par>
                          <p:cTn id="216" fill="hold">
                            <p:stCondLst>
                              <p:cond delay="0"/>
                            </p:stCondLst>
                            <p:childTnLst>
                              <p:par>
                                <p:cTn id="217" presetID="9" presetClass="entr" presetSubtype="0" fill="hold" nodeType="clickEffect">
                                  <p:stCondLst>
                                    <p:cond delay="0"/>
                                  </p:stCondLst>
                                  <p:childTnLst>
                                    <p:set>
                                      <p:cBhvr>
                                        <p:cTn id="218" dur="1" fill="hold">
                                          <p:stCondLst>
                                            <p:cond delay="0"/>
                                          </p:stCondLst>
                                        </p:cTn>
                                        <p:tgtEl>
                                          <p:spTgt spid="51">
                                            <p:txEl>
                                              <p:pRg st="0" end="0"/>
                                            </p:txEl>
                                          </p:spTgt>
                                        </p:tgtEl>
                                        <p:attrNameLst>
                                          <p:attrName>style.visibility</p:attrName>
                                        </p:attrNameLst>
                                      </p:cBhvr>
                                      <p:to>
                                        <p:strVal val="visible"/>
                                      </p:to>
                                    </p:set>
                                    <p:animEffect transition="in" filter="dissolve">
                                      <p:cBhvr>
                                        <p:cTn id="219" dur="500"/>
                                        <p:tgtEl>
                                          <p:spTgt spid="51">
                                            <p:txEl>
                                              <p:pRg st="0" end="0"/>
                                            </p:txEl>
                                          </p:spTgt>
                                        </p:tgtEl>
                                      </p:cBhvr>
                                    </p:animEffect>
                                  </p:childTnLst>
                                </p:cTn>
                              </p:par>
                            </p:childTnLst>
                          </p:cTn>
                        </p:par>
                      </p:childTnLst>
                    </p:cTn>
                  </p:par>
                  <p:par>
                    <p:cTn id="220" fill="hold">
                      <p:stCondLst>
                        <p:cond delay="indefinite"/>
                      </p:stCondLst>
                      <p:childTnLst>
                        <p:par>
                          <p:cTn id="221" fill="hold">
                            <p:stCondLst>
                              <p:cond delay="0"/>
                            </p:stCondLst>
                            <p:childTnLst>
                              <p:par>
                                <p:cTn id="222" presetID="9" presetClass="entr" presetSubtype="0" fill="hold" grpId="0" nodeType="clickEffect">
                                  <p:stCondLst>
                                    <p:cond delay="0"/>
                                  </p:stCondLst>
                                  <p:childTnLst>
                                    <p:set>
                                      <p:cBhvr>
                                        <p:cTn id="223" dur="1" fill="hold">
                                          <p:stCondLst>
                                            <p:cond delay="0"/>
                                          </p:stCondLst>
                                        </p:cTn>
                                        <p:tgtEl>
                                          <p:spTgt spid="68"/>
                                        </p:tgtEl>
                                        <p:attrNameLst>
                                          <p:attrName>style.visibility</p:attrName>
                                        </p:attrNameLst>
                                      </p:cBhvr>
                                      <p:to>
                                        <p:strVal val="visible"/>
                                      </p:to>
                                    </p:set>
                                    <p:animEffect transition="in" filter="dissolve">
                                      <p:cBhvr>
                                        <p:cTn id="224" dur="500"/>
                                        <p:tgtEl>
                                          <p:spTgt spid="68"/>
                                        </p:tgtEl>
                                      </p:cBhvr>
                                    </p:animEffect>
                                  </p:childTnLst>
                                </p:cTn>
                              </p:par>
                            </p:childTnLst>
                          </p:cTn>
                        </p:par>
                      </p:childTnLst>
                    </p:cTn>
                  </p:par>
                  <p:par>
                    <p:cTn id="225" fill="hold">
                      <p:stCondLst>
                        <p:cond delay="indefinite"/>
                      </p:stCondLst>
                      <p:childTnLst>
                        <p:par>
                          <p:cTn id="226" fill="hold">
                            <p:stCondLst>
                              <p:cond delay="0"/>
                            </p:stCondLst>
                            <p:childTnLst>
                              <p:par>
                                <p:cTn id="227" presetID="9" presetClass="entr" presetSubtype="0" fill="hold" grpId="0" nodeType="clickEffect">
                                  <p:stCondLst>
                                    <p:cond delay="0"/>
                                  </p:stCondLst>
                                  <p:childTnLst>
                                    <p:set>
                                      <p:cBhvr>
                                        <p:cTn id="228" dur="1" fill="hold">
                                          <p:stCondLst>
                                            <p:cond delay="0"/>
                                          </p:stCondLst>
                                        </p:cTn>
                                        <p:tgtEl>
                                          <p:spTgt spid="73"/>
                                        </p:tgtEl>
                                        <p:attrNameLst>
                                          <p:attrName>style.visibility</p:attrName>
                                        </p:attrNameLst>
                                      </p:cBhvr>
                                      <p:to>
                                        <p:strVal val="visible"/>
                                      </p:to>
                                    </p:set>
                                    <p:animEffect transition="in" filter="dissolve">
                                      <p:cBhvr>
                                        <p:cTn id="229" dur="500"/>
                                        <p:tgtEl>
                                          <p:spTgt spid="73"/>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nodeType="clickEffect">
                                  <p:stCondLst>
                                    <p:cond delay="0"/>
                                  </p:stCondLst>
                                  <p:childTnLst>
                                    <p:set>
                                      <p:cBhvr>
                                        <p:cTn id="233" dur="1" fill="hold">
                                          <p:stCondLst>
                                            <p:cond delay="0"/>
                                          </p:stCondLst>
                                        </p:cTn>
                                        <p:tgtEl>
                                          <p:spTgt spid="58">
                                            <p:txEl>
                                              <p:pRg st="0" end="0"/>
                                            </p:txEl>
                                          </p:spTgt>
                                        </p:tgtEl>
                                        <p:attrNameLst>
                                          <p:attrName>style.visibility</p:attrName>
                                        </p:attrNameLst>
                                      </p:cBhvr>
                                      <p:to>
                                        <p:strVal val="visible"/>
                                      </p:to>
                                    </p:set>
                                    <p:animEffect transition="in" filter="dissolve">
                                      <p:cBhvr>
                                        <p:cTn id="234" dur="500"/>
                                        <p:tgtEl>
                                          <p:spTgt spid="58">
                                            <p:txEl>
                                              <p:pRg st="0" end="0"/>
                                            </p:txEl>
                                          </p:spTgt>
                                        </p:tgtEl>
                                      </p:cBhvr>
                                    </p:animEffect>
                                  </p:childTnLst>
                                </p:cTn>
                              </p:par>
                            </p:childTnLst>
                          </p:cTn>
                        </p:par>
                      </p:childTnLst>
                    </p:cTn>
                  </p:par>
                  <p:par>
                    <p:cTn id="235" fill="hold">
                      <p:stCondLst>
                        <p:cond delay="indefinite"/>
                      </p:stCondLst>
                      <p:childTnLst>
                        <p:par>
                          <p:cTn id="236" fill="hold">
                            <p:stCondLst>
                              <p:cond delay="0"/>
                            </p:stCondLst>
                            <p:childTnLst>
                              <p:par>
                                <p:cTn id="237" presetID="9" presetClass="entr" presetSubtype="0" fill="hold" grpId="0" nodeType="clickEffect">
                                  <p:stCondLst>
                                    <p:cond delay="0"/>
                                  </p:stCondLst>
                                  <p:childTnLst>
                                    <p:set>
                                      <p:cBhvr>
                                        <p:cTn id="238" dur="1" fill="hold">
                                          <p:stCondLst>
                                            <p:cond delay="0"/>
                                          </p:stCondLst>
                                        </p:cTn>
                                        <p:tgtEl>
                                          <p:spTgt spid="69"/>
                                        </p:tgtEl>
                                        <p:attrNameLst>
                                          <p:attrName>style.visibility</p:attrName>
                                        </p:attrNameLst>
                                      </p:cBhvr>
                                      <p:to>
                                        <p:strVal val="visible"/>
                                      </p:to>
                                    </p:set>
                                    <p:animEffect transition="in" filter="dissolve">
                                      <p:cBhvr>
                                        <p:cTn id="239" dur="500"/>
                                        <p:tgtEl>
                                          <p:spTgt spid="69"/>
                                        </p:tgtEl>
                                      </p:cBhvr>
                                    </p:animEffect>
                                  </p:childTnLst>
                                </p:cTn>
                              </p:par>
                            </p:childTnLst>
                          </p:cTn>
                        </p:par>
                      </p:childTnLst>
                    </p:cTn>
                  </p:par>
                  <p:par>
                    <p:cTn id="240" fill="hold">
                      <p:stCondLst>
                        <p:cond delay="indefinite"/>
                      </p:stCondLst>
                      <p:childTnLst>
                        <p:par>
                          <p:cTn id="241" fill="hold">
                            <p:stCondLst>
                              <p:cond delay="0"/>
                            </p:stCondLst>
                            <p:childTnLst>
                              <p:par>
                                <p:cTn id="242" presetID="9" presetClass="entr" presetSubtype="0" fill="hold" grpId="0" nodeType="clickEffect">
                                  <p:stCondLst>
                                    <p:cond delay="0"/>
                                  </p:stCondLst>
                                  <p:childTnLst>
                                    <p:set>
                                      <p:cBhvr>
                                        <p:cTn id="243" dur="1" fill="hold">
                                          <p:stCondLst>
                                            <p:cond delay="0"/>
                                          </p:stCondLst>
                                        </p:cTn>
                                        <p:tgtEl>
                                          <p:spTgt spid="74"/>
                                        </p:tgtEl>
                                        <p:attrNameLst>
                                          <p:attrName>style.visibility</p:attrName>
                                        </p:attrNameLst>
                                      </p:cBhvr>
                                      <p:to>
                                        <p:strVal val="visible"/>
                                      </p:to>
                                    </p:set>
                                    <p:animEffect transition="in" filter="dissolve">
                                      <p:cBhvr>
                                        <p:cTn id="244" dur="500"/>
                                        <p:tgtEl>
                                          <p:spTgt spid="74"/>
                                        </p:tgtEl>
                                      </p:cBhvr>
                                    </p:animEffect>
                                  </p:childTnLst>
                                </p:cTn>
                              </p:par>
                            </p:childTnLst>
                          </p:cTn>
                        </p:par>
                      </p:childTnLst>
                    </p:cTn>
                  </p:par>
                  <p:par>
                    <p:cTn id="245" fill="hold">
                      <p:stCondLst>
                        <p:cond delay="indefinite"/>
                      </p:stCondLst>
                      <p:childTnLst>
                        <p:par>
                          <p:cTn id="246" fill="hold">
                            <p:stCondLst>
                              <p:cond delay="0"/>
                            </p:stCondLst>
                            <p:childTnLst>
                              <p:par>
                                <p:cTn id="247" presetID="9" presetClass="entr" presetSubtype="0" fill="hold" nodeType="clickEffect">
                                  <p:stCondLst>
                                    <p:cond delay="0"/>
                                  </p:stCondLst>
                                  <p:childTnLst>
                                    <p:set>
                                      <p:cBhvr>
                                        <p:cTn id="248" dur="1" fill="hold">
                                          <p:stCondLst>
                                            <p:cond delay="0"/>
                                          </p:stCondLst>
                                        </p:cTn>
                                        <p:tgtEl>
                                          <p:spTgt spid="59">
                                            <p:txEl>
                                              <p:pRg st="0" end="0"/>
                                            </p:txEl>
                                          </p:spTgt>
                                        </p:tgtEl>
                                        <p:attrNameLst>
                                          <p:attrName>style.visibility</p:attrName>
                                        </p:attrNameLst>
                                      </p:cBhvr>
                                      <p:to>
                                        <p:strVal val="visible"/>
                                      </p:to>
                                    </p:set>
                                    <p:animEffect transition="in" filter="dissolve">
                                      <p:cBhvr>
                                        <p:cTn id="249" dur="500"/>
                                        <p:tgtEl>
                                          <p:spTgt spid="59">
                                            <p:txEl>
                                              <p:pRg st="0" end="0"/>
                                            </p:txEl>
                                          </p:spTgt>
                                        </p:tgtEl>
                                      </p:cBhvr>
                                    </p:animEffect>
                                  </p:childTnLst>
                                </p:cTn>
                              </p:par>
                            </p:childTnLst>
                          </p:cTn>
                        </p:par>
                      </p:childTnLst>
                    </p:cTn>
                  </p:par>
                  <p:par>
                    <p:cTn id="250" fill="hold">
                      <p:stCondLst>
                        <p:cond delay="indefinite"/>
                      </p:stCondLst>
                      <p:childTnLst>
                        <p:par>
                          <p:cTn id="251" fill="hold">
                            <p:stCondLst>
                              <p:cond delay="0"/>
                            </p:stCondLst>
                            <p:childTnLst>
                              <p:par>
                                <p:cTn id="252" presetID="9" presetClass="entr" presetSubtype="0" fill="hold" grpId="0" nodeType="clickEffect">
                                  <p:stCondLst>
                                    <p:cond delay="0"/>
                                  </p:stCondLst>
                                  <p:childTnLst>
                                    <p:set>
                                      <p:cBhvr>
                                        <p:cTn id="253" dur="1" fill="hold">
                                          <p:stCondLst>
                                            <p:cond delay="0"/>
                                          </p:stCondLst>
                                        </p:cTn>
                                        <p:tgtEl>
                                          <p:spTgt spid="24"/>
                                        </p:tgtEl>
                                        <p:attrNameLst>
                                          <p:attrName>style.visibility</p:attrName>
                                        </p:attrNameLst>
                                      </p:cBhvr>
                                      <p:to>
                                        <p:strVal val="visible"/>
                                      </p:to>
                                    </p:set>
                                    <p:animEffect transition="in" filter="dissolve">
                                      <p:cBhvr>
                                        <p:cTn id="254" dur="500"/>
                                        <p:tgtEl>
                                          <p:spTgt spid="24"/>
                                        </p:tgtEl>
                                      </p:cBhvr>
                                    </p:animEffect>
                                  </p:childTnLst>
                                </p:cTn>
                              </p:par>
                            </p:childTnLst>
                          </p:cTn>
                        </p:par>
                      </p:childTnLst>
                    </p:cTn>
                  </p:par>
                  <p:par>
                    <p:cTn id="255" fill="hold">
                      <p:stCondLst>
                        <p:cond delay="indefinite"/>
                      </p:stCondLst>
                      <p:childTnLst>
                        <p:par>
                          <p:cTn id="256" fill="hold">
                            <p:stCondLst>
                              <p:cond delay="0"/>
                            </p:stCondLst>
                            <p:childTnLst>
                              <p:par>
                                <p:cTn id="257" presetID="9" presetClass="entr" presetSubtype="0" fill="hold" grpId="0" nodeType="clickEffect">
                                  <p:stCondLst>
                                    <p:cond delay="0"/>
                                  </p:stCondLst>
                                  <p:childTnLst>
                                    <p:set>
                                      <p:cBhvr>
                                        <p:cTn id="258" dur="1" fill="hold">
                                          <p:stCondLst>
                                            <p:cond delay="0"/>
                                          </p:stCondLst>
                                        </p:cTn>
                                        <p:tgtEl>
                                          <p:spTgt spid="63"/>
                                        </p:tgtEl>
                                        <p:attrNameLst>
                                          <p:attrName>style.visibility</p:attrName>
                                        </p:attrNameLst>
                                      </p:cBhvr>
                                      <p:to>
                                        <p:strVal val="visible"/>
                                      </p:to>
                                    </p:set>
                                    <p:animEffect transition="in" filter="dissolve">
                                      <p:cBhvr>
                                        <p:cTn id="259" dur="500"/>
                                        <p:tgtEl>
                                          <p:spTgt spid="63"/>
                                        </p:tgtEl>
                                      </p:cBhvr>
                                    </p:animEffect>
                                  </p:childTnLst>
                                </p:cTn>
                              </p:par>
                            </p:childTnLst>
                          </p:cTn>
                        </p:par>
                      </p:childTnLst>
                    </p:cTn>
                  </p:par>
                  <p:par>
                    <p:cTn id="260" fill="hold">
                      <p:stCondLst>
                        <p:cond delay="indefinite"/>
                      </p:stCondLst>
                      <p:childTnLst>
                        <p:par>
                          <p:cTn id="261" fill="hold">
                            <p:stCondLst>
                              <p:cond delay="0"/>
                            </p:stCondLst>
                            <p:childTnLst>
                              <p:par>
                                <p:cTn id="262" presetID="9" presetClass="entr" presetSubtype="0" fill="hold" grpId="0" nodeType="clickEffect">
                                  <p:stCondLst>
                                    <p:cond delay="0"/>
                                  </p:stCondLst>
                                  <p:childTnLst>
                                    <p:set>
                                      <p:cBhvr>
                                        <p:cTn id="263" dur="1" fill="hold">
                                          <p:stCondLst>
                                            <p:cond delay="0"/>
                                          </p:stCondLst>
                                        </p:cTn>
                                        <p:tgtEl>
                                          <p:spTgt spid="79"/>
                                        </p:tgtEl>
                                        <p:attrNameLst>
                                          <p:attrName>style.visibility</p:attrName>
                                        </p:attrNameLst>
                                      </p:cBhvr>
                                      <p:to>
                                        <p:strVal val="visible"/>
                                      </p:to>
                                    </p:set>
                                    <p:animEffect transition="in" filter="dissolve">
                                      <p:cBhvr>
                                        <p:cTn id="264" dur="500"/>
                                        <p:tgtEl>
                                          <p:spTgt spid="79"/>
                                        </p:tgtEl>
                                      </p:cBhvr>
                                    </p:animEffect>
                                  </p:childTnLst>
                                </p:cTn>
                              </p:par>
                            </p:childTnLst>
                          </p:cTn>
                        </p:par>
                      </p:childTnLst>
                    </p:cTn>
                  </p:par>
                  <p:par>
                    <p:cTn id="265" fill="hold">
                      <p:stCondLst>
                        <p:cond delay="indefinite"/>
                      </p:stCondLst>
                      <p:childTnLst>
                        <p:par>
                          <p:cTn id="266" fill="hold">
                            <p:stCondLst>
                              <p:cond delay="0"/>
                            </p:stCondLst>
                            <p:childTnLst>
                              <p:par>
                                <p:cTn id="267" presetID="9" presetClass="entr" presetSubtype="0" fill="hold" grpId="0" nodeType="clickEffect">
                                  <p:stCondLst>
                                    <p:cond delay="0"/>
                                  </p:stCondLst>
                                  <p:childTnLst>
                                    <p:set>
                                      <p:cBhvr>
                                        <p:cTn id="268" dur="1" fill="hold">
                                          <p:stCondLst>
                                            <p:cond delay="0"/>
                                          </p:stCondLst>
                                        </p:cTn>
                                        <p:tgtEl>
                                          <p:spTgt spid="8"/>
                                        </p:tgtEl>
                                        <p:attrNameLst>
                                          <p:attrName>style.visibility</p:attrName>
                                        </p:attrNameLst>
                                      </p:cBhvr>
                                      <p:to>
                                        <p:strVal val="visible"/>
                                      </p:to>
                                    </p:set>
                                    <p:animEffect transition="in" filter="dissolve">
                                      <p:cBhvr>
                                        <p:cTn id="26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4" grpId="0" animBg="1"/>
      <p:bldP spid="5" grpId="0" animBg="1"/>
      <p:bldP spid="7" grpId="0" animBg="1"/>
      <p:bldP spid="9" grpId="0"/>
      <p:bldP spid="10" grpId="0" animBg="1"/>
      <p:bldP spid="11" grpId="0"/>
      <p:bldP spid="14" grpId="0" animBg="1"/>
      <p:bldP spid="15" grpId="0" animBg="1"/>
      <p:bldP spid="16" grpId="0" animBg="1"/>
      <p:bldP spid="17" grpId="0" animBg="1"/>
      <p:bldP spid="18" grpId="0" animBg="1"/>
      <p:bldP spid="19" grpId="0" animBg="1"/>
      <p:bldP spid="20" grpId="0" animBg="1"/>
      <p:bldP spid="26" grpId="0"/>
      <p:bldP spid="27" grpId="0" animBg="1"/>
      <p:bldP spid="32" grpId="0"/>
      <p:bldP spid="33" grpId="0" animBg="1"/>
      <p:bldP spid="34" grpId="0"/>
      <p:bldP spid="35" grpId="0" animBg="1"/>
      <p:bldP spid="36" grpId="0"/>
      <p:bldP spid="37" grpId="0" animBg="1"/>
      <p:bldP spid="53" grpId="0"/>
      <p:bldP spid="54" grpId="0" animBg="1"/>
      <p:bldP spid="55" grpId="0" animBg="1"/>
      <p:bldP spid="56" grpId="0"/>
      <p:bldP spid="42" grpId="0"/>
      <p:bldP spid="43" grpId="0" animBg="1"/>
      <p:bldP spid="45" grpId="0" animBg="1"/>
      <p:bldP spid="48" grpId="0" animBg="1"/>
      <p:bldP spid="49" grpId="0" animBg="1"/>
      <p:bldP spid="50" grpId="0" animBg="1"/>
      <p:bldP spid="51" grpId="0" animBg="1"/>
      <p:bldP spid="58" grpId="0" animBg="1"/>
      <p:bldP spid="59" grpId="0" animBg="1"/>
      <p:bldP spid="61" grpId="0"/>
      <p:bldP spid="62" grpId="0" animBg="1"/>
      <p:bldP spid="63" grpId="0"/>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HIGHLIGHTER" val="false"/>
</p:tagLst>
</file>

<file path=ppt/tags/tag2.xml><?xml version="1.0" encoding="utf-8"?>
<p:tagLst xmlns:a="http://schemas.openxmlformats.org/drawingml/2006/main" xmlns:r="http://schemas.openxmlformats.org/officeDocument/2006/relationships" xmlns:p="http://schemas.openxmlformats.org/presentationml/2006/main">
  <p:tag name="HIGHLIGHTER" val="false"/>
</p:tagLst>
</file>

<file path=ppt/tags/tag3.xml><?xml version="1.0" encoding="utf-8"?>
<p:tagLst xmlns:a="http://schemas.openxmlformats.org/drawingml/2006/main" xmlns:r="http://schemas.openxmlformats.org/officeDocument/2006/relationships" xmlns:p="http://schemas.openxmlformats.org/presentationml/2006/main">
  <p:tag name="HIGHLIGHTER" val="false"/>
</p:tagLst>
</file>

<file path=ppt/tags/tag4.xml><?xml version="1.0" encoding="utf-8"?>
<p:tagLst xmlns:a="http://schemas.openxmlformats.org/drawingml/2006/main" xmlns:r="http://schemas.openxmlformats.org/officeDocument/2006/relationships" xmlns:p="http://schemas.openxmlformats.org/presentationml/2006/main">
  <p:tag name="HIGHLIGHTER" val="fals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otalTime>21382</TotalTime>
  <Words>6408</Words>
  <Application>Microsoft Office PowerPoint</Application>
  <PresentationFormat>On-screen Show (4:3)</PresentationFormat>
  <Paragraphs>721</Paragraphs>
  <Slides>29</Slides>
  <Notes>11</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43" baseType="lpstr">
      <vt:lpstr>__fkGroteskNeue_598ab8</vt:lpstr>
      <vt:lpstr>Courier</vt:lpstr>
      <vt:lpstr>Lato Extended</vt:lpstr>
      <vt:lpstr>Menlo</vt:lpstr>
      <vt:lpstr>Menlo Bold</vt:lpstr>
      <vt:lpstr>var(--font-fk-grotesk)</vt:lpstr>
      <vt:lpstr>Arial</vt:lpstr>
      <vt:lpstr>Calibri</vt:lpstr>
      <vt:lpstr>Consolas</vt:lpstr>
      <vt:lpstr>Helvetica</vt:lpstr>
      <vt:lpstr>Times New Roman</vt:lpstr>
      <vt:lpstr>Wingdings</vt:lpstr>
      <vt:lpstr>Office Theme</vt:lpstr>
      <vt:lpstr>Equation</vt:lpstr>
      <vt:lpstr>Lecture 4 String in Java</vt:lpstr>
      <vt:lpstr>Lecture Goals</vt:lpstr>
      <vt:lpstr>Motivation Example</vt:lpstr>
      <vt:lpstr>Measure the Text Readability by Flesch Score</vt:lpstr>
      <vt:lpstr>String Basics</vt:lpstr>
      <vt:lpstr>String Class’s Built-in Methods</vt:lpstr>
      <vt:lpstr>Count the number of syllables (Contd.)</vt:lpstr>
      <vt:lpstr>Manipulate String with For-each Loop</vt:lpstr>
      <vt:lpstr>Manipulate String with For-each Loop (Contd.)</vt:lpstr>
      <vt:lpstr>Count number of words in a string</vt:lpstr>
      <vt:lpstr>Introduction to Regular Expressions (Regex)</vt:lpstr>
      <vt:lpstr>Wildcards and anchors</vt:lpstr>
      <vt:lpstr>Special characters</vt:lpstr>
      <vt:lpstr>Quantifiers:  * + ? {min,max}</vt:lpstr>
      <vt:lpstr>Character sets</vt:lpstr>
      <vt:lpstr>Character ranges</vt:lpstr>
      <vt:lpstr>Built-in character ranges</vt:lpstr>
      <vt:lpstr>Create More Complicated Regex</vt:lpstr>
      <vt:lpstr>Create More Complicated Regex (Contd.)</vt:lpstr>
      <vt:lpstr>Create More Complicated Regex (Contd.)</vt:lpstr>
      <vt:lpstr>Quiz</vt:lpstr>
      <vt:lpstr>Use Regex to Calculate Flesch Score</vt:lpstr>
      <vt:lpstr>Regex Exercises</vt:lpstr>
      <vt:lpstr>Quiz: IPv4 Address</vt:lpstr>
      <vt:lpstr>Quiz: IPv4 Address</vt:lpstr>
      <vt:lpstr>Quiz: IPv4 Address</vt:lpstr>
      <vt:lpstr>Quiz: time in 24-hour format (HH:MM)</vt:lpstr>
      <vt:lpstr>Quiz: time in 24-hour format (HH:MM)</vt:lpstr>
      <vt:lpstr>Quiz: time in 24-hour format (HH:MM)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509</cp:revision>
  <dcterms:created xsi:type="dcterms:W3CDTF">2018-08-13T22:58:39Z</dcterms:created>
  <dcterms:modified xsi:type="dcterms:W3CDTF">2025-02-05T19:33:57Z</dcterms:modified>
</cp:coreProperties>
</file>