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78" r:id="rId3"/>
    <p:sldId id="279" r:id="rId4"/>
    <p:sldId id="280" r:id="rId5"/>
    <p:sldId id="281" r:id="rId6"/>
    <p:sldId id="327"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5"/>
    <p:restoredTop sz="77255" autoAdjust="0"/>
  </p:normalViewPr>
  <p:slideViewPr>
    <p:cSldViewPr snapToGrid="0" snapToObjects="1">
      <p:cViewPr varScale="1">
        <p:scale>
          <a:sx n="63" d="100"/>
          <a:sy n="63" d="100"/>
        </p:scale>
        <p:origin x="158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\mod 10 $$, we can follow these steps:</a:t>
            </a:r>
          </a:p>
          <a:p>
            <a:endParaRPr lang="en-GB" dirty="0"/>
          </a:p>
          <a:p>
            <a:r>
              <a:rPr lang="en-GB" dirty="0"/>
              <a:t>1. **Hash Function Calculation**:</a:t>
            </a:r>
          </a:p>
          <a:p>
            <a:r>
              <a:rPr lang="en-GB" dirty="0"/>
              <a:t>   - For key 12: $$ 12 \mod 10 = 2 $$</a:t>
            </a:r>
          </a:p>
          <a:p>
            <a:r>
              <a:rPr lang="en-GB" dirty="0"/>
              <a:t>   - For key 18: $$ 18 \mod 10 = 8 $$</a:t>
            </a:r>
          </a:p>
          <a:p>
            <a:r>
              <a:rPr lang="en-GB" dirty="0"/>
              <a:t>   - For key 13: $$ 13 \mod 10 = 3 $$</a:t>
            </a:r>
          </a:p>
          <a:p>
            <a:r>
              <a:rPr lang="en-GB" dirty="0"/>
              <a:t>   - For key 2: $$ 2 \mod 10 = 2 $$</a:t>
            </a:r>
          </a:p>
          <a:p>
            <a:r>
              <a:rPr lang="en-GB" dirty="0"/>
              <a:t>   - For key 3: $$ 3 \mod 10 = 3 $$</a:t>
            </a:r>
          </a:p>
          <a:p>
            <a:r>
              <a:rPr lang="en-GB" dirty="0"/>
              <a:t>   - For key 23: $$ 23 \mod 10 = 3 $$</a:t>
            </a:r>
          </a:p>
          <a:p>
            <a:r>
              <a:rPr lang="en-GB" dirty="0"/>
              <a:t>   - For key 5: $$ 5 \mod 10 = 5 $$</a:t>
            </a:r>
          </a:p>
          <a:p>
            <a:r>
              <a:rPr lang="en-GB" dirty="0"/>
              <a:t>   - For key 15: $$ 15 \mod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123988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 Exercises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Quiz: Hashing Function</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fontScale="70000" lnSpcReduction="20000"/>
          </a:bodyPr>
          <a:lstStyle/>
          <a:p>
            <a:r>
              <a:rPr lang="en-GB" b="0" i="0" dirty="0">
                <a:solidFill>
                  <a:srgbClr val="2D3B45"/>
                </a:solidFill>
                <a:effectLst/>
                <a:latin typeface="Lato Extended"/>
              </a:rPr>
              <a:t>Hashing: Consider a hash table of size 4, with starting index zero, and a hash function (7x+3) mod 4 for key x. Assuming the hash table is initially empty, which of the following is the contents of the table when the sequence 1, 3, 8, 10 is inserted into the table using closed hashing ? Here “__” denotes an empty location in the table.</a:t>
            </a:r>
          </a:p>
          <a:p>
            <a:r>
              <a:rPr lang="en-GB" dirty="0">
                <a:solidFill>
                  <a:srgbClr val="2D3B45"/>
                </a:solidFill>
                <a:latin typeface="Lato Extended"/>
              </a:rPr>
              <a:t>ANS: </a:t>
            </a:r>
            <a:r>
              <a:rPr lang="en-GB" b="0" i="0" dirty="0">
                <a:solidFill>
                  <a:srgbClr val="4D4D4C"/>
                </a:solidFill>
                <a:effectLst/>
                <a:latin typeface="inherit"/>
              </a:rPr>
              <a:t>[3, 10, 1, 8]</a:t>
            </a:r>
            <a:endParaRPr lang="en-GB" b="0" i="0" dirty="0">
              <a:solidFill>
                <a:srgbClr val="2D3B45"/>
              </a:solidFill>
              <a:effectLst/>
              <a:latin typeface="Lato Extended"/>
            </a:endParaRPr>
          </a:p>
          <a:p>
            <a:pPr algn="l">
              <a:buFont typeface="+mj-lt"/>
              <a:buAutoNum type="arabicPeriod"/>
            </a:pPr>
            <a:r>
              <a:rPr lang="da-DK" b="0" i="0" dirty="0">
                <a:effectLst/>
                <a:latin typeface="__fkGroteskNeue_598ab8"/>
              </a:rPr>
              <a:t>Calculate Initial Hash Indices:</a:t>
            </a:r>
          </a:p>
          <a:p>
            <a:pPr lvl="1">
              <a:buFont typeface="+mj-lt"/>
              <a:buAutoNum type="arabicPeriod"/>
            </a:pPr>
            <a:r>
              <a:rPr lang="da-DK" b="0" i="0" dirty="0">
                <a:effectLst/>
                <a:latin typeface="__fkGroteskNeue_598ab8"/>
              </a:rPr>
              <a:t>For 1: </a:t>
            </a:r>
            <a:r>
              <a:rPr lang="da-DK" b="0" i="0" dirty="0">
                <a:effectLst/>
                <a:latin typeface="KaTeX_Main"/>
              </a:rPr>
              <a:t>(7×1+3) mod  4=10 mod  4=2(7×1+3 )mod 4=10 mod 4=2</a:t>
            </a:r>
            <a:endParaRPr lang="da-DK" b="0" i="0" dirty="0">
              <a:effectLst/>
              <a:latin typeface="__fkGroteskNeue_598ab8"/>
            </a:endParaRPr>
          </a:p>
          <a:p>
            <a:pPr lvl="1">
              <a:buFont typeface="+mj-lt"/>
              <a:buAutoNum type="arabicPeriod"/>
            </a:pPr>
            <a:r>
              <a:rPr lang="da-DK" b="0" i="0" dirty="0">
                <a:effectLst/>
                <a:latin typeface="__fkGroteskNeue_598ab8"/>
              </a:rPr>
              <a:t>For 3: </a:t>
            </a:r>
            <a:r>
              <a:rPr lang="da-DK" b="0" i="0" dirty="0">
                <a:effectLst/>
                <a:latin typeface="KaTeX_Main"/>
              </a:rPr>
              <a:t>(7×3+3) mod  4=24 mod  4=0(7×3+3) mod 4=24 mod 4=0</a:t>
            </a:r>
            <a:endParaRPr lang="da-DK" b="0" i="0" dirty="0">
              <a:effectLst/>
              <a:latin typeface="__fkGroteskNeue_598ab8"/>
            </a:endParaRPr>
          </a:p>
          <a:p>
            <a:pPr lvl="1">
              <a:buFont typeface="+mj-lt"/>
              <a:buAutoNum type="arabicPeriod"/>
            </a:pPr>
            <a:r>
              <a:rPr lang="da-DK" b="0" i="0" dirty="0">
                <a:effectLst/>
                <a:latin typeface="__fkGroteskNeue_598ab8"/>
              </a:rPr>
              <a:t>For 8: </a:t>
            </a:r>
            <a:r>
              <a:rPr lang="da-DK" b="0" i="0" dirty="0">
                <a:effectLst/>
                <a:latin typeface="KaTeX_Main"/>
              </a:rPr>
              <a:t>(7×8+3) mod  4=59 mod  4=3(7×8+3) mod 4=59 mod 4=3</a:t>
            </a:r>
            <a:endParaRPr lang="da-DK" b="0" i="0" dirty="0">
              <a:effectLst/>
              <a:latin typeface="__fkGroteskNeue_598ab8"/>
            </a:endParaRPr>
          </a:p>
          <a:p>
            <a:pPr lvl="1">
              <a:buFont typeface="+mj-lt"/>
              <a:buAutoNum type="arabicPeriod"/>
            </a:pPr>
            <a:r>
              <a:rPr lang="da-DK" b="0" i="0" dirty="0">
                <a:effectLst/>
                <a:latin typeface="__fkGroteskNeue_598ab8"/>
              </a:rPr>
              <a:t>For 10: </a:t>
            </a:r>
            <a:r>
              <a:rPr lang="da-DK" b="0" i="0" dirty="0">
                <a:effectLst/>
                <a:latin typeface="KaTeX_Main"/>
              </a:rPr>
              <a:t>(7×10+3) mod  4=73 mod  4=1(7×10+3) mod4=73 mod 4=1</a:t>
            </a:r>
            <a:endParaRPr lang="da-DK" b="0" i="0" dirty="0">
              <a:effectLst/>
              <a:latin typeface="__fkGroteskNeue_598ab8"/>
            </a:endParaRPr>
          </a:p>
          <a:p>
            <a:pPr>
              <a:buFont typeface="+mj-lt"/>
              <a:buAutoNum type="arabicPeriod"/>
            </a:pPr>
            <a:r>
              <a:rPr lang="da-DK" b="0" i="0" dirty="0">
                <a:effectLst/>
                <a:latin typeface="__fkGroteskNeue_598ab8"/>
              </a:rPr>
              <a:t>Insert into Hash Table:</a:t>
            </a:r>
          </a:p>
          <a:p>
            <a:pPr lvl="1">
              <a:buFont typeface="+mj-lt"/>
              <a:buAutoNum type="arabicPeriod"/>
            </a:pPr>
            <a:r>
              <a:rPr lang="da-DK" b="0" i="0" dirty="0">
                <a:effectLst/>
                <a:latin typeface="__fkGroteskNeue_598ab8"/>
              </a:rPr>
              <a:t>Insert 1 at index 2.</a:t>
            </a:r>
          </a:p>
          <a:p>
            <a:pPr lvl="1">
              <a:buFont typeface="+mj-lt"/>
              <a:buAutoNum type="arabicPeriod"/>
            </a:pPr>
            <a:r>
              <a:rPr lang="da-DK" b="0" i="0" dirty="0">
                <a:effectLst/>
                <a:latin typeface="__fkGroteskNeue_598ab8"/>
              </a:rPr>
              <a:t>Insert 3 at index 0.</a:t>
            </a:r>
          </a:p>
          <a:p>
            <a:pPr lvl="1">
              <a:buFont typeface="+mj-lt"/>
              <a:buAutoNum type="arabicPeriod"/>
            </a:pPr>
            <a:r>
              <a:rPr lang="da-DK" b="0" i="0" dirty="0">
                <a:effectLst/>
                <a:latin typeface="__fkGroteskNeue_598ab8"/>
              </a:rPr>
              <a:t>Insert 8 at index 3.</a:t>
            </a:r>
          </a:p>
          <a:p>
            <a:pPr lvl="1">
              <a:buFont typeface="+mj-lt"/>
              <a:buAutoNum type="arabicPeriod"/>
            </a:pPr>
            <a:r>
              <a:rPr lang="da-DK" b="0" i="0" dirty="0">
                <a:effectLst/>
                <a:latin typeface="__fkGroteskNeue_598ab8"/>
              </a:rPr>
              <a:t>Insert 10 at index 1.</a:t>
            </a:r>
          </a:p>
          <a:p>
            <a:pPr algn="l"/>
            <a:r>
              <a:rPr lang="en-GB" b="0" i="0" dirty="0">
                <a:effectLst/>
                <a:latin typeface="__fkGroteskNeue_598ab8"/>
              </a:rPr>
              <a:t>Since there are no collisions with these initial indices, each element is placed directly into its calculated position. Thus, the final contents of the hash table are</a:t>
            </a:r>
            <a:r>
              <a:rPr lang="en-GB" dirty="0">
                <a:latin typeface="__fkGroteskNeue_598ab8"/>
              </a:rPr>
              <a:t>: </a:t>
            </a:r>
            <a:r>
              <a:rPr lang="en-GB" b="0" i="0" dirty="0">
                <a:solidFill>
                  <a:srgbClr val="4D4D4C"/>
                </a:solidFill>
                <a:effectLst/>
                <a:latin typeface="inherit"/>
              </a:rPr>
              <a:t>[3, 10, 1, 8]</a:t>
            </a:r>
            <a:endParaRPr lang="da-DK" b="0" i="0" dirty="0">
              <a:effectLst/>
              <a:latin typeface="__fkGroteskNeue_598ab8"/>
            </a:endParaRPr>
          </a:p>
          <a:p>
            <a:pPr>
              <a:buFont typeface="+mj-lt"/>
              <a:buAutoNum type="arabicPeriod"/>
            </a:pPr>
            <a:endParaRPr lang="da-DK" b="0" i="0" dirty="0">
              <a:effectLst/>
              <a:latin typeface="__fkGroteskNeue_598ab8"/>
            </a:endParaRPr>
          </a:p>
        </p:txBody>
      </p:sp>
    </p:spTree>
    <p:extLst>
      <p:ext uri="{BB962C8B-B14F-4D97-AF65-F5344CB8AC3E}">
        <p14:creationId xmlns:p14="http://schemas.microsoft.com/office/powerpoint/2010/main" val="247958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Quiz: Linear Probing I</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mod 10 and linear probing. What is the resultant hash table?</a:t>
            </a:r>
          </a:p>
          <a:p>
            <a:r>
              <a:rPr lang="en-GB" dirty="0">
                <a:solidFill>
                  <a:srgbClr val="2D3B45"/>
                </a:solidFill>
                <a:latin typeface="Lato Extended"/>
              </a:rPr>
              <a:t>ANS: See notes for details</a:t>
            </a:r>
            <a:endParaRPr lang="en-SE" dirty="0"/>
          </a:p>
        </p:txBody>
      </p:sp>
      <p:pic>
        <p:nvPicPr>
          <p:cNvPr id="7" name="Picture 6">
            <a:extLst>
              <a:ext uri="{FF2B5EF4-FFF2-40B4-BE49-F238E27FC236}">
                <a16:creationId xmlns:a16="http://schemas.microsoft.com/office/drawing/2014/main" id="{745888BF-FD52-2FAD-3E4D-BCC4B0B7919C}"/>
              </a:ext>
            </a:extLst>
          </p:cNvPr>
          <p:cNvPicPr>
            <a:picLocks noChangeAspect="1"/>
          </p:cNvPicPr>
          <p:nvPr/>
        </p:nvPicPr>
        <p:blipFill>
          <a:blip r:embed="rId3"/>
          <a:stretch>
            <a:fillRect/>
          </a:stretch>
        </p:blipFill>
        <p:spPr>
          <a:xfrm>
            <a:off x="5053511" y="3015243"/>
            <a:ext cx="1592218" cy="3842757"/>
          </a:xfrm>
          <a:prstGeom prst="rect">
            <a:avLst/>
          </a:prstGeom>
        </p:spPr>
      </p:pic>
    </p:spTree>
    <p:extLst>
      <p:ext uri="{BB962C8B-B14F-4D97-AF65-F5344CB8AC3E}">
        <p14:creationId xmlns:p14="http://schemas.microsoft.com/office/powerpoint/2010/main" val="121342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Quiz: Linear Probing II</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mod 10, and linear probing. After inserting 6 values into an empty hash table, the table is as shown below. </a:t>
            </a:r>
          </a:p>
          <a:p>
            <a:r>
              <a:rPr lang="en-GB" dirty="0"/>
              <a:t>Which one of the following choices gives a possible order in which the key values could have been inserted in the table?</a:t>
            </a:r>
          </a:p>
          <a:p>
            <a:r>
              <a:rPr lang="en-GB" dirty="0"/>
              <a:t>ANS: 46, 34, 42, 23, 52, 33</a:t>
            </a:r>
          </a:p>
          <a:p>
            <a:r>
              <a:rPr lang="en-GB" dirty="0"/>
              <a:t>46, 34, 42, 23: no collision</a:t>
            </a:r>
          </a:p>
          <a:p>
            <a:r>
              <a:rPr lang="en-GB" dirty="0"/>
              <a:t>52: collision, placed in 5</a:t>
            </a:r>
          </a:p>
          <a:p>
            <a:r>
              <a:rPr lang="en-GB" dirty="0"/>
              <a:t>33: collision, placed in 7</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Quiz: Linear Probing III</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mod 7 </a:t>
            </a:r>
          </a:p>
          <a:p>
            <a:endParaRPr lang="en-GB" dirty="0"/>
          </a:p>
          <a:p>
            <a:endParaRPr lang="en-GB" dirty="0"/>
          </a:p>
          <a:p>
            <a:endParaRPr lang="en-GB" dirty="0"/>
          </a:p>
          <a:p>
            <a:r>
              <a:rPr lang="en-GB" dirty="0"/>
              <a:t>ANS: </a:t>
            </a:r>
            <a:r>
              <a:rPr lang="en-SE" b="1" i="0" dirty="0">
                <a:solidFill>
                  <a:srgbClr val="0A6129"/>
                </a:solidFill>
                <a:effectLst/>
                <a:latin typeface="Lato Extended"/>
              </a:rPr>
              <a:t>3/7, 1/7, 3/7</a:t>
            </a:r>
            <a:endParaRPr lang="en-SE"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pic>
        <p:nvPicPr>
          <p:cNvPr id="6" name="Picture 5">
            <a:extLst>
              <a:ext uri="{FF2B5EF4-FFF2-40B4-BE49-F238E27FC236}">
                <a16:creationId xmlns:a16="http://schemas.microsoft.com/office/drawing/2014/main" id="{057C4319-8E57-EDCE-29E3-86C3D8B7CBCD}"/>
              </a:ext>
            </a:extLst>
          </p:cNvPr>
          <p:cNvPicPr>
            <a:picLocks noChangeAspect="1"/>
          </p:cNvPicPr>
          <p:nvPr/>
        </p:nvPicPr>
        <p:blipFill>
          <a:blip r:embed="rId2"/>
          <a:stretch>
            <a:fillRect/>
          </a:stretch>
        </p:blipFill>
        <p:spPr>
          <a:xfrm>
            <a:off x="1817649" y="4997025"/>
            <a:ext cx="5314138" cy="1182881"/>
          </a:xfrm>
          <a:prstGeom prst="rect">
            <a:avLst/>
          </a:prstGeom>
        </p:spPr>
      </p:pic>
      <p:sp>
        <p:nvSpPr>
          <p:cNvPr id="11" name="Arrow: Curved Down 10">
            <a:extLst>
              <a:ext uri="{FF2B5EF4-FFF2-40B4-BE49-F238E27FC236}">
                <a16:creationId xmlns:a16="http://schemas.microsoft.com/office/drawing/2014/main" id="{C5B45554-5A6A-0B1F-8183-F0F6DC2F06B6}"/>
              </a:ext>
            </a:extLst>
          </p:cNvPr>
          <p:cNvSpPr/>
          <p:nvPr/>
        </p:nvSpPr>
        <p:spPr>
          <a:xfrm>
            <a:off x="1957620" y="4670719"/>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7BBBBEA5-F6FE-F003-B337-27805A5BB677}"/>
              </a:ext>
            </a:extLst>
          </p:cNvPr>
          <p:cNvSpPr/>
          <p:nvPr/>
        </p:nvSpPr>
        <p:spPr>
          <a:xfrm flipH="1">
            <a:off x="2883172" y="4488157"/>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4" name="TextBox 13">
            <a:extLst>
              <a:ext uri="{FF2B5EF4-FFF2-40B4-BE49-F238E27FC236}">
                <a16:creationId xmlns:a16="http://schemas.microsoft.com/office/drawing/2014/main" id="{21D9C458-D233-C56F-5BC5-B323067A10D0}"/>
              </a:ext>
            </a:extLst>
          </p:cNvPr>
          <p:cNvSpPr txBox="1"/>
          <p:nvPr/>
        </p:nvSpPr>
        <p:spPr>
          <a:xfrm>
            <a:off x="2615543"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5" name="TextBox 14">
            <a:extLst>
              <a:ext uri="{FF2B5EF4-FFF2-40B4-BE49-F238E27FC236}">
                <a16:creationId xmlns:a16="http://schemas.microsoft.com/office/drawing/2014/main" id="{83033605-77F9-DC8D-DBEF-30A5E7A7819D}"/>
              </a:ext>
            </a:extLst>
          </p:cNvPr>
          <p:cNvSpPr txBox="1"/>
          <p:nvPr/>
        </p:nvSpPr>
        <p:spPr>
          <a:xfrm>
            <a:off x="3413437" y="517753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6" name="Arrow: Curved Down 15">
            <a:extLst>
              <a:ext uri="{FF2B5EF4-FFF2-40B4-BE49-F238E27FC236}">
                <a16:creationId xmlns:a16="http://schemas.microsoft.com/office/drawing/2014/main" id="{4FE14893-A775-C857-1A0C-6F564E824F80}"/>
              </a:ext>
            </a:extLst>
          </p:cNvPr>
          <p:cNvSpPr/>
          <p:nvPr/>
        </p:nvSpPr>
        <p:spPr>
          <a:xfrm>
            <a:off x="4474717" y="4528300"/>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7" name="Arrow: Curved Down 16">
            <a:extLst>
              <a:ext uri="{FF2B5EF4-FFF2-40B4-BE49-F238E27FC236}">
                <a16:creationId xmlns:a16="http://schemas.microsoft.com/office/drawing/2014/main" id="{0C1891DF-C297-02E2-EAC2-59B72673A696}"/>
              </a:ext>
            </a:extLst>
          </p:cNvPr>
          <p:cNvSpPr/>
          <p:nvPr/>
        </p:nvSpPr>
        <p:spPr>
          <a:xfrm>
            <a:off x="5103225" y="4619581"/>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8" name="TextBox 17">
            <a:extLst>
              <a:ext uri="{FF2B5EF4-FFF2-40B4-BE49-F238E27FC236}">
                <a16:creationId xmlns:a16="http://schemas.microsoft.com/office/drawing/2014/main" id="{24354CC8-5728-4831-850E-34B2575CF3A1}"/>
              </a:ext>
            </a:extLst>
          </p:cNvPr>
          <p:cNvSpPr txBox="1"/>
          <p:nvPr/>
        </p:nvSpPr>
        <p:spPr>
          <a:xfrm>
            <a:off x="5682128"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313739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6327-A55F-C3D9-2B73-96A4552154D2}"/>
              </a:ext>
            </a:extLst>
          </p:cNvPr>
          <p:cNvSpPr>
            <a:spLocks noGrp="1"/>
          </p:cNvSpPr>
          <p:nvPr>
            <p:ph type="title"/>
          </p:nvPr>
        </p:nvSpPr>
        <p:spPr/>
        <p:txBody>
          <a:bodyPr/>
          <a:lstStyle/>
          <a:p>
            <a:r>
              <a:rPr lang="en-GB" dirty="0"/>
              <a:t>Question 38 Explanations</a:t>
            </a:r>
            <a:endParaRPr lang="en-SE" dirty="0"/>
          </a:p>
        </p:txBody>
      </p:sp>
      <p:sp>
        <p:nvSpPr>
          <p:cNvPr id="3" name="Content Placeholder 2">
            <a:extLst>
              <a:ext uri="{FF2B5EF4-FFF2-40B4-BE49-F238E27FC236}">
                <a16:creationId xmlns:a16="http://schemas.microsoft.com/office/drawing/2014/main" id="{204E1423-64D8-FA3D-D2DD-BC50E7F469AA}"/>
              </a:ext>
            </a:extLst>
          </p:cNvPr>
          <p:cNvSpPr>
            <a:spLocks noGrp="1"/>
          </p:cNvSpPr>
          <p:nvPr>
            <p:ph idx="1"/>
          </p:nvPr>
        </p:nvSpPr>
        <p:spPr>
          <a:xfrm>
            <a:off x="457200" y="3214048"/>
            <a:ext cx="8229600" cy="2912115"/>
          </a:xfrm>
        </p:spPr>
        <p:txBody>
          <a:bodyPr/>
          <a:lstStyle/>
          <a:p>
            <a:r>
              <a:rPr lang="en-GB" dirty="0"/>
              <a:t>Probability of placing into position 1 = prob(hashing into 6) + prob(hashing into 0) + prob(hashing into 1) = 1/7+1/7+1/7=3/7</a:t>
            </a:r>
          </a:p>
          <a:p>
            <a:r>
              <a:rPr lang="en-GB" dirty="0"/>
              <a:t>Probability of placing into position 2 = prob(hashing into 2) = 1/7</a:t>
            </a:r>
          </a:p>
          <a:p>
            <a:r>
              <a:rPr lang="en-GB" dirty="0"/>
              <a:t>Probability of placing into position 5 = prob(hashing into 3) + prob(hashing into 4) + prob(hashing into 5) = 1/7+1/7+1/7=3/7</a:t>
            </a:r>
            <a:endParaRPr lang="en-SE" dirty="0"/>
          </a:p>
        </p:txBody>
      </p:sp>
      <p:pic>
        <p:nvPicPr>
          <p:cNvPr id="6" name="Picture 5">
            <a:extLst>
              <a:ext uri="{FF2B5EF4-FFF2-40B4-BE49-F238E27FC236}">
                <a16:creationId xmlns:a16="http://schemas.microsoft.com/office/drawing/2014/main" id="{A9F33A09-2F20-1341-765E-D8AD234A826B}"/>
              </a:ext>
            </a:extLst>
          </p:cNvPr>
          <p:cNvPicPr>
            <a:picLocks noChangeAspect="1"/>
          </p:cNvPicPr>
          <p:nvPr/>
        </p:nvPicPr>
        <p:blipFill>
          <a:blip r:embed="rId2"/>
          <a:stretch>
            <a:fillRect/>
          </a:stretch>
        </p:blipFill>
        <p:spPr>
          <a:xfrm>
            <a:off x="2276389" y="1886363"/>
            <a:ext cx="5314138" cy="1182881"/>
          </a:xfrm>
          <a:prstGeom prst="rect">
            <a:avLst/>
          </a:prstGeom>
        </p:spPr>
      </p:pic>
      <p:sp>
        <p:nvSpPr>
          <p:cNvPr id="7" name="Arrow: Curved Down 6">
            <a:extLst>
              <a:ext uri="{FF2B5EF4-FFF2-40B4-BE49-F238E27FC236}">
                <a16:creationId xmlns:a16="http://schemas.microsoft.com/office/drawing/2014/main" id="{F6AF13EF-1574-835F-E4FC-4C347CE8ED0F}"/>
              </a:ext>
            </a:extLst>
          </p:cNvPr>
          <p:cNvSpPr/>
          <p:nvPr/>
        </p:nvSpPr>
        <p:spPr>
          <a:xfrm>
            <a:off x="2416360" y="1560057"/>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8" name="Arrow: Curved Down 7">
            <a:extLst>
              <a:ext uri="{FF2B5EF4-FFF2-40B4-BE49-F238E27FC236}">
                <a16:creationId xmlns:a16="http://schemas.microsoft.com/office/drawing/2014/main" id="{C2C9954E-CCB2-1186-2364-002A8BB3B34F}"/>
              </a:ext>
            </a:extLst>
          </p:cNvPr>
          <p:cNvSpPr/>
          <p:nvPr/>
        </p:nvSpPr>
        <p:spPr>
          <a:xfrm flipH="1">
            <a:off x="3341912" y="1377495"/>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9" name="TextBox 8">
            <a:extLst>
              <a:ext uri="{FF2B5EF4-FFF2-40B4-BE49-F238E27FC236}">
                <a16:creationId xmlns:a16="http://schemas.microsoft.com/office/drawing/2014/main" id="{FC637FA8-5AAA-C91F-D966-202C3945DB52}"/>
              </a:ext>
            </a:extLst>
          </p:cNvPr>
          <p:cNvSpPr txBox="1"/>
          <p:nvPr/>
        </p:nvSpPr>
        <p:spPr>
          <a:xfrm>
            <a:off x="3074283"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0" name="TextBox 9">
            <a:extLst>
              <a:ext uri="{FF2B5EF4-FFF2-40B4-BE49-F238E27FC236}">
                <a16:creationId xmlns:a16="http://schemas.microsoft.com/office/drawing/2014/main" id="{F7E5AA9C-0B44-71CD-3186-F3EE28A8B6F5}"/>
              </a:ext>
            </a:extLst>
          </p:cNvPr>
          <p:cNvSpPr txBox="1"/>
          <p:nvPr/>
        </p:nvSpPr>
        <p:spPr>
          <a:xfrm>
            <a:off x="3872177" y="208291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1" name="Arrow: Curved Down 10">
            <a:extLst>
              <a:ext uri="{FF2B5EF4-FFF2-40B4-BE49-F238E27FC236}">
                <a16:creationId xmlns:a16="http://schemas.microsoft.com/office/drawing/2014/main" id="{6760E17E-3ADE-F1A8-87C1-C80C40FEC93B}"/>
              </a:ext>
            </a:extLst>
          </p:cNvPr>
          <p:cNvSpPr/>
          <p:nvPr/>
        </p:nvSpPr>
        <p:spPr>
          <a:xfrm>
            <a:off x="4933457" y="1417638"/>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6EAEAA83-F852-714D-B8C4-660D508C672E}"/>
              </a:ext>
            </a:extLst>
          </p:cNvPr>
          <p:cNvSpPr/>
          <p:nvPr/>
        </p:nvSpPr>
        <p:spPr>
          <a:xfrm>
            <a:off x="5561965" y="1508919"/>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3" name="TextBox 12">
            <a:extLst>
              <a:ext uri="{FF2B5EF4-FFF2-40B4-BE49-F238E27FC236}">
                <a16:creationId xmlns:a16="http://schemas.microsoft.com/office/drawing/2014/main" id="{4332EA67-7E39-02C3-18E6-BB0BB6A6B1DA}"/>
              </a:ext>
            </a:extLst>
          </p:cNvPr>
          <p:cNvSpPr txBox="1"/>
          <p:nvPr/>
        </p:nvSpPr>
        <p:spPr>
          <a:xfrm>
            <a:off x="6140868"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237061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41816</TotalTime>
  <Words>1030</Words>
  <Application>Microsoft Office PowerPoint</Application>
  <PresentationFormat>On-screen Show (4:3)</PresentationFormat>
  <Paragraphs>76</Paragraphs>
  <Slides>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__fkGroteskNeue_598ab8</vt:lpstr>
      <vt:lpstr>inherit</vt:lpstr>
      <vt:lpstr>KaTeX_Main</vt:lpstr>
      <vt:lpstr>Lato Extended</vt:lpstr>
      <vt:lpstr>var(--font-berkeley-mono)</vt:lpstr>
      <vt:lpstr>Arial</vt:lpstr>
      <vt:lpstr>Calibri</vt:lpstr>
      <vt:lpstr>Helvetica</vt:lpstr>
      <vt:lpstr>Times New Roman</vt:lpstr>
      <vt:lpstr>Wingdings</vt:lpstr>
      <vt:lpstr>Office Theme</vt:lpstr>
      <vt:lpstr>Lecture 7 Hash Tables Exercises</vt:lpstr>
      <vt:lpstr>Quiz: Hashing Function</vt:lpstr>
      <vt:lpstr>Quiz: Linear Probing I</vt:lpstr>
      <vt:lpstr>Quiz: Linear Probing II</vt:lpstr>
      <vt:lpstr>Quiz: Linear Probing III</vt:lpstr>
      <vt:lpstr>Question 38 Explanations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1248</cp:revision>
  <dcterms:created xsi:type="dcterms:W3CDTF">2018-08-13T22:58:39Z</dcterms:created>
  <dcterms:modified xsi:type="dcterms:W3CDTF">2025-02-24T14:30:45Z</dcterms:modified>
</cp:coreProperties>
</file>