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78" r:id="rId3"/>
    <p:sldId id="279" r:id="rId4"/>
    <p:sldId id="280" r:id="rId5"/>
    <p:sldId id="281"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00C258"/>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05"/>
    <p:restoredTop sz="77255" autoAdjust="0"/>
  </p:normalViewPr>
  <p:slideViewPr>
    <p:cSldViewPr snapToGrid="0" snapToObjects="1">
      <p:cViewPr varScale="1">
        <p:scale>
          <a:sx n="63" d="100"/>
          <a:sy n="63" d="100"/>
        </p:scale>
        <p:origin x="2338"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2/24/2025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__fkGroteskNeue_598ab8"/>
              </a:rPr>
              <a:t>Since there are no collisions with these initial indices, each element is placed directly into its calculated </a:t>
            </a:r>
            <a:r>
              <a:rPr lang="en-GB" b="0" i="0" dirty="0" err="1">
                <a:effectLst/>
                <a:latin typeface="__fkGroteskNeue_598ab8"/>
              </a:rPr>
              <a:t>position.Thus</a:t>
            </a:r>
            <a:r>
              <a:rPr lang="en-GB" b="0" i="0" dirty="0">
                <a:effectLst/>
                <a:latin typeface="__fkGroteskNeue_598ab8"/>
              </a:rPr>
              <a:t>, the final contents of the hash table </a:t>
            </a:r>
            <a:r>
              <a:rPr lang="en-GB" b="0" i="0" dirty="0" err="1">
                <a:effectLst/>
                <a:latin typeface="__fkGroteskNeue_598ab8"/>
              </a:rPr>
              <a:t>are:</a:t>
            </a:r>
            <a:r>
              <a:rPr lang="en-GB" b="0" i="0" dirty="0" err="1">
                <a:effectLst/>
                <a:latin typeface="var(--font-berkeley-mono)"/>
              </a:rPr>
              <a:t>text</a:t>
            </a:r>
            <a:endParaRPr lang="en-GB" b="0" i="0" dirty="0">
              <a:effectLst/>
              <a:latin typeface="var(--font-berkeley-mono)"/>
            </a:endParaRPr>
          </a:p>
          <a:p>
            <a:pPr algn="l"/>
            <a:r>
              <a:rPr lang="en-GB" b="0" i="0" dirty="0">
                <a:solidFill>
                  <a:srgbClr val="4D4D4C"/>
                </a:solidFill>
                <a:effectLst/>
                <a:latin typeface="inherit"/>
              </a:rPr>
              <a:t>[3, 10, 1, 8, '__', '__', '__']</a:t>
            </a:r>
            <a:endParaRPr lang="en-GB" b="0" i="0" dirty="0">
              <a:effectLst/>
              <a:latin typeface="var(--font-berkeley-mono)"/>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a:t>
            </a:fld>
            <a:endParaRPr lang="en-US"/>
          </a:p>
        </p:txBody>
      </p:sp>
    </p:spTree>
    <p:extLst>
      <p:ext uri="{BB962C8B-B14F-4D97-AF65-F5344CB8AC3E}">
        <p14:creationId xmlns:p14="http://schemas.microsoft.com/office/powerpoint/2010/main" val="3446136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determine the resultant hash table after inserting the keys 12, 18, 13, 2, 3, 23, 5, and 15 into an initially empty hash table of length 10 using open addressing with linear probing and the hash function $$ h(k) = k \mod 10 $$, we can follow these steps:</a:t>
            </a:r>
          </a:p>
          <a:p>
            <a:endParaRPr lang="en-GB" dirty="0"/>
          </a:p>
          <a:p>
            <a:r>
              <a:rPr lang="en-GB" dirty="0"/>
              <a:t>1. **Hash Function Calculation**:</a:t>
            </a:r>
          </a:p>
          <a:p>
            <a:r>
              <a:rPr lang="en-GB" dirty="0"/>
              <a:t>   - For key 12: $$ 12 \mod 10 = 2 $$</a:t>
            </a:r>
          </a:p>
          <a:p>
            <a:r>
              <a:rPr lang="en-GB" dirty="0"/>
              <a:t>   - For key 18: $$ 18 \mod 10 = 8 $$</a:t>
            </a:r>
          </a:p>
          <a:p>
            <a:r>
              <a:rPr lang="en-GB" dirty="0"/>
              <a:t>   - For key 13: $$ 13 \mod 10 = 3 $$</a:t>
            </a:r>
          </a:p>
          <a:p>
            <a:r>
              <a:rPr lang="en-GB" dirty="0"/>
              <a:t>   - For key 2: $$ 2 \mod 10 = 2 $$</a:t>
            </a:r>
          </a:p>
          <a:p>
            <a:r>
              <a:rPr lang="en-GB" dirty="0"/>
              <a:t>   - For key 3: $$ 3 \mod 10 = 3 $$</a:t>
            </a:r>
          </a:p>
          <a:p>
            <a:r>
              <a:rPr lang="en-GB" dirty="0"/>
              <a:t>   - For key 23: $$ 23 \mod 10 = 3 $$</a:t>
            </a:r>
          </a:p>
          <a:p>
            <a:r>
              <a:rPr lang="en-GB" dirty="0"/>
              <a:t>   - For key 5: $$ 5 \mod 10 = 5 $$</a:t>
            </a:r>
          </a:p>
          <a:p>
            <a:r>
              <a:rPr lang="en-GB" dirty="0"/>
              <a:t>   - For key 15: $$ 15 \mod 10 = 5 $$</a:t>
            </a:r>
          </a:p>
          <a:p>
            <a:endParaRPr lang="en-GB" dirty="0"/>
          </a:p>
          <a:p>
            <a:r>
              <a:rPr lang="en-GB" dirty="0"/>
              <a:t>2. **Insert Keys Using Linear Probing**:</a:t>
            </a:r>
          </a:p>
          <a:p>
            <a:r>
              <a:rPr lang="en-GB" dirty="0"/>
              <a:t>   - Insert `12` at index `2`.</a:t>
            </a:r>
          </a:p>
          <a:p>
            <a:r>
              <a:rPr lang="en-GB" dirty="0"/>
              <a:t>   - Insert `18` at index `8`.</a:t>
            </a:r>
          </a:p>
          <a:p>
            <a:r>
              <a:rPr lang="en-GB" dirty="0"/>
              <a:t>   - Insert `13` at index `3`.</a:t>
            </a:r>
          </a:p>
          <a:p>
            <a:r>
              <a:rPr lang="en-GB" dirty="0"/>
              <a:t>   - Attempt to insert `2` at index `2`, but it's occupied. Use linear probing to find the next available slot. It goes to index `4`.</a:t>
            </a:r>
          </a:p>
          <a:p>
            <a:r>
              <a:rPr lang="en-GB" dirty="0"/>
              <a:t>   - Attempt to insert `3` at index `3`, but it's occupied. Use linear probing to find the next available slot. It goes to index `5`.</a:t>
            </a:r>
          </a:p>
          <a:p>
            <a:r>
              <a:rPr lang="en-GB" dirty="0"/>
              <a:t>   - Attempt to insert `23` at index `3`, but it's occupied. Use linear probing to find the next available slot. It goes to index `6`.</a:t>
            </a:r>
          </a:p>
          <a:p>
            <a:r>
              <a:rPr lang="en-GB" dirty="0"/>
              <a:t>   - Insert `5` at index `5`, but it's occupied. Use linear probing to find the next available slot. It goes to index `7`.</a:t>
            </a:r>
          </a:p>
          <a:p>
            <a:r>
              <a:rPr lang="en-GB" dirty="0"/>
              <a:t>   - Attempt to insert `15` at index `5`, but it's occupied. Use linear probing to find the next available slot. It goes to index `9`.</a:t>
            </a:r>
          </a:p>
          <a:p>
            <a:endParaRPr lang="en-GB" dirty="0"/>
          </a:p>
          <a:p>
            <a:r>
              <a:rPr lang="en-GB" dirty="0"/>
              <a:t>The final hash table is:</a:t>
            </a:r>
          </a:p>
          <a:p>
            <a:endParaRPr lang="en-GB" dirty="0"/>
          </a:p>
          <a:p>
            <a:r>
              <a:rPr lang="en-GB" dirty="0"/>
              <a:t>```</a:t>
            </a:r>
          </a:p>
          <a:p>
            <a:r>
              <a:rPr lang="en-GB" dirty="0"/>
              <a:t>[None, None, 12, 13, 2, 3, 23, 5, 18, 15]</a:t>
            </a:r>
          </a:p>
          <a:p>
            <a:r>
              <a:rPr lang="en-GB" dirty="0"/>
              <a:t>```</a:t>
            </a:r>
          </a:p>
          <a:p>
            <a:endParaRPr lang="en-GB" dirty="0"/>
          </a:p>
          <a:p>
            <a:r>
              <a:rPr lang="en-GB" dirty="0"/>
              <a:t>This table reflects the use of linear probing to resolve collisions by finding the next available slot in sequence.</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a:t>
            </a:fld>
            <a:endParaRPr lang="en-US"/>
          </a:p>
        </p:txBody>
      </p:sp>
    </p:spTree>
    <p:extLst>
      <p:ext uri="{BB962C8B-B14F-4D97-AF65-F5344CB8AC3E}">
        <p14:creationId xmlns:p14="http://schemas.microsoft.com/office/powerpoint/2010/main" val="1239886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2/24/2025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2/24/2025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2/24/2025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7</a:t>
            </a:r>
            <a:br>
              <a:rPr lang="en-US" altLang="zh-CN" dirty="0">
                <a:solidFill>
                  <a:schemeClr val="accent1"/>
                </a:solidFill>
              </a:rPr>
            </a:br>
            <a:r>
              <a:rPr lang="en-US" dirty="0"/>
              <a:t>Hash Table</a:t>
            </a:r>
            <a:r>
              <a:rPr lang="en-US" altLang="zh-CN" dirty="0"/>
              <a:t>s Exercises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1CC6-E58F-9815-7F43-FE882D6285B8}"/>
              </a:ext>
            </a:extLst>
          </p:cNvPr>
          <p:cNvSpPr>
            <a:spLocks noGrp="1"/>
          </p:cNvSpPr>
          <p:nvPr>
            <p:ph type="title"/>
          </p:nvPr>
        </p:nvSpPr>
        <p:spPr/>
        <p:txBody>
          <a:bodyPr/>
          <a:lstStyle/>
          <a:p>
            <a:r>
              <a:rPr lang="en-GB" dirty="0"/>
              <a:t>Quiz: Hashing Function</a:t>
            </a:r>
            <a:endParaRPr lang="en-SE" dirty="0"/>
          </a:p>
        </p:txBody>
      </p:sp>
      <p:sp>
        <p:nvSpPr>
          <p:cNvPr id="3" name="Content Placeholder 2">
            <a:extLst>
              <a:ext uri="{FF2B5EF4-FFF2-40B4-BE49-F238E27FC236}">
                <a16:creationId xmlns:a16="http://schemas.microsoft.com/office/drawing/2014/main" id="{8D3A0F9E-FA3C-8690-E1D0-9D9B5135C6C0}"/>
              </a:ext>
            </a:extLst>
          </p:cNvPr>
          <p:cNvSpPr>
            <a:spLocks noGrp="1"/>
          </p:cNvSpPr>
          <p:nvPr>
            <p:ph idx="1"/>
          </p:nvPr>
        </p:nvSpPr>
        <p:spPr/>
        <p:txBody>
          <a:bodyPr>
            <a:normAutofit/>
          </a:bodyPr>
          <a:lstStyle/>
          <a:p>
            <a:r>
              <a:rPr lang="en-GB" b="0" i="0" dirty="0">
                <a:solidFill>
                  <a:srgbClr val="2D3B45"/>
                </a:solidFill>
                <a:effectLst/>
                <a:latin typeface="Lato Extended"/>
              </a:rPr>
              <a:t>Hashing: Consider a hash table of size 4, with starting index zero, and a hash function (7x+3) mod 4 for key x. Assuming the hash table is initially empty, which of the following is the contents of the table when the sequence 1, 3, 8, 10 is inserted into the table using closed hashing ? Here “__” denotes an empty location in the table.</a:t>
            </a:r>
          </a:p>
        </p:txBody>
      </p:sp>
    </p:spTree>
    <p:extLst>
      <p:ext uri="{BB962C8B-B14F-4D97-AF65-F5344CB8AC3E}">
        <p14:creationId xmlns:p14="http://schemas.microsoft.com/office/powerpoint/2010/main" val="247958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F69D-0FE8-4DE7-335F-C35D2FA37D1D}"/>
              </a:ext>
            </a:extLst>
          </p:cNvPr>
          <p:cNvSpPr>
            <a:spLocks noGrp="1"/>
          </p:cNvSpPr>
          <p:nvPr>
            <p:ph type="title"/>
          </p:nvPr>
        </p:nvSpPr>
        <p:spPr/>
        <p:txBody>
          <a:bodyPr/>
          <a:lstStyle/>
          <a:p>
            <a:r>
              <a:rPr lang="en-GB" dirty="0"/>
              <a:t>Quiz: Linear Probing I</a:t>
            </a:r>
            <a:endParaRPr lang="en-SE" dirty="0"/>
          </a:p>
        </p:txBody>
      </p:sp>
      <p:sp>
        <p:nvSpPr>
          <p:cNvPr id="3" name="Content Placeholder 2">
            <a:extLst>
              <a:ext uri="{FF2B5EF4-FFF2-40B4-BE49-F238E27FC236}">
                <a16:creationId xmlns:a16="http://schemas.microsoft.com/office/drawing/2014/main" id="{86987AB5-687F-8B43-4FF5-23BE1E094D7E}"/>
              </a:ext>
            </a:extLst>
          </p:cNvPr>
          <p:cNvSpPr>
            <a:spLocks noGrp="1"/>
          </p:cNvSpPr>
          <p:nvPr>
            <p:ph idx="1"/>
          </p:nvPr>
        </p:nvSpPr>
        <p:spPr>
          <a:xfrm>
            <a:off x="457200" y="1417638"/>
            <a:ext cx="7591663" cy="4525963"/>
          </a:xfrm>
        </p:spPr>
        <p:txBody>
          <a:bodyPr/>
          <a:lstStyle/>
          <a:p>
            <a:r>
              <a:rPr lang="en-GB" b="0" i="0" dirty="0">
                <a:solidFill>
                  <a:srgbClr val="2D3B45"/>
                </a:solidFill>
                <a:effectLst/>
                <a:latin typeface="Lato Extended"/>
              </a:rPr>
              <a:t>Hashing: The keys 12, 18, 13, 2, 3, 23, 5 and 15 are inserted into an initially empty hash table of length 10 using open addressing with hash function h(k) = k mod 10 and linear probing. What is the resultant hash table?</a:t>
            </a:r>
            <a:endParaRPr lang="en-SE" dirty="0"/>
          </a:p>
        </p:txBody>
      </p:sp>
    </p:spTree>
    <p:extLst>
      <p:ext uri="{BB962C8B-B14F-4D97-AF65-F5344CB8AC3E}">
        <p14:creationId xmlns:p14="http://schemas.microsoft.com/office/powerpoint/2010/main" val="1213428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0732-7976-19CE-E900-7084003828D5}"/>
              </a:ext>
            </a:extLst>
          </p:cNvPr>
          <p:cNvSpPr>
            <a:spLocks noGrp="1"/>
          </p:cNvSpPr>
          <p:nvPr>
            <p:ph type="title"/>
          </p:nvPr>
        </p:nvSpPr>
        <p:spPr/>
        <p:txBody>
          <a:bodyPr/>
          <a:lstStyle/>
          <a:p>
            <a:r>
              <a:rPr lang="en-GB" dirty="0"/>
              <a:t>Quiz: Linear Probing II</a:t>
            </a:r>
            <a:endParaRPr lang="en-SE" dirty="0"/>
          </a:p>
        </p:txBody>
      </p:sp>
      <p:sp>
        <p:nvSpPr>
          <p:cNvPr id="3" name="Content Placeholder 2">
            <a:extLst>
              <a:ext uri="{FF2B5EF4-FFF2-40B4-BE49-F238E27FC236}">
                <a16:creationId xmlns:a16="http://schemas.microsoft.com/office/drawing/2014/main" id="{821C68B6-1505-A786-2206-547C44325DA5}"/>
              </a:ext>
            </a:extLst>
          </p:cNvPr>
          <p:cNvSpPr>
            <a:spLocks noGrp="1"/>
          </p:cNvSpPr>
          <p:nvPr>
            <p:ph idx="1"/>
          </p:nvPr>
        </p:nvSpPr>
        <p:spPr>
          <a:xfrm>
            <a:off x="457200" y="1600200"/>
            <a:ext cx="6694714" cy="4525963"/>
          </a:xfrm>
        </p:spPr>
        <p:txBody>
          <a:bodyPr/>
          <a:lstStyle/>
          <a:p>
            <a:r>
              <a:rPr lang="en-GB" dirty="0"/>
              <a:t>Hashing: A hash table of length 10 uses open addressing with hash function h(k)=k mod 10, and linear probing. After inserting 6 values into an empty hash table, the table is as shown below. </a:t>
            </a:r>
          </a:p>
          <a:p>
            <a:r>
              <a:rPr lang="en-GB" dirty="0"/>
              <a:t>Which one of the following choices gives a possible order in which the key values could have been inserted in the table?</a:t>
            </a:r>
            <a:endParaRPr lang="en-SE" dirty="0"/>
          </a:p>
        </p:txBody>
      </p:sp>
      <p:pic>
        <p:nvPicPr>
          <p:cNvPr id="7" name="Picture 6">
            <a:extLst>
              <a:ext uri="{FF2B5EF4-FFF2-40B4-BE49-F238E27FC236}">
                <a16:creationId xmlns:a16="http://schemas.microsoft.com/office/drawing/2014/main" id="{73502D89-DB75-E8D5-4997-57DA923B371F}"/>
              </a:ext>
            </a:extLst>
          </p:cNvPr>
          <p:cNvPicPr>
            <a:picLocks noChangeAspect="1"/>
          </p:cNvPicPr>
          <p:nvPr/>
        </p:nvPicPr>
        <p:blipFill>
          <a:blip r:embed="rId2"/>
          <a:stretch>
            <a:fillRect/>
          </a:stretch>
        </p:blipFill>
        <p:spPr>
          <a:xfrm>
            <a:off x="6874329" y="1600199"/>
            <a:ext cx="2269671" cy="3905945"/>
          </a:xfrm>
          <a:prstGeom prst="rect">
            <a:avLst/>
          </a:prstGeom>
        </p:spPr>
      </p:pic>
    </p:spTree>
    <p:extLst>
      <p:ext uri="{BB962C8B-B14F-4D97-AF65-F5344CB8AC3E}">
        <p14:creationId xmlns:p14="http://schemas.microsoft.com/office/powerpoint/2010/main" val="3050566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3520-D9CB-8FE4-4393-640267EBB54B}"/>
              </a:ext>
            </a:extLst>
          </p:cNvPr>
          <p:cNvSpPr>
            <a:spLocks noGrp="1"/>
          </p:cNvSpPr>
          <p:nvPr>
            <p:ph type="title"/>
          </p:nvPr>
        </p:nvSpPr>
        <p:spPr/>
        <p:txBody>
          <a:bodyPr/>
          <a:lstStyle/>
          <a:p>
            <a:r>
              <a:rPr lang="en-GB" dirty="0"/>
              <a:t>Quiz: Linear Probing III</a:t>
            </a:r>
            <a:endParaRPr lang="en-SE" dirty="0"/>
          </a:p>
        </p:txBody>
      </p:sp>
      <p:sp>
        <p:nvSpPr>
          <p:cNvPr id="3" name="Content Placeholder 2">
            <a:extLst>
              <a:ext uri="{FF2B5EF4-FFF2-40B4-BE49-F238E27FC236}">
                <a16:creationId xmlns:a16="http://schemas.microsoft.com/office/drawing/2014/main" id="{2E4EC2F5-BA82-5875-89F6-0238E989C810}"/>
              </a:ext>
            </a:extLst>
          </p:cNvPr>
          <p:cNvSpPr>
            <a:spLocks noGrp="1"/>
          </p:cNvSpPr>
          <p:nvPr>
            <p:ph idx="1"/>
          </p:nvPr>
        </p:nvSpPr>
        <p:spPr/>
        <p:txBody>
          <a:bodyPr/>
          <a:lstStyle/>
          <a:p>
            <a:r>
              <a:rPr lang="en-GB" dirty="0"/>
              <a:t>What is the probability of next key going in the open slots in the following hash able? Assume each table index is equally likely for each key. Hash(k) = k mod 7 </a:t>
            </a:r>
          </a:p>
          <a:p>
            <a:endParaRPr lang="en-GB" dirty="0"/>
          </a:p>
          <a:p>
            <a:endParaRPr lang="en-GB" dirty="0"/>
          </a:p>
          <a:p>
            <a:endParaRPr lang="en-GB" dirty="0"/>
          </a:p>
        </p:txBody>
      </p:sp>
      <p:pic>
        <p:nvPicPr>
          <p:cNvPr id="5" name="Picture 4">
            <a:extLst>
              <a:ext uri="{FF2B5EF4-FFF2-40B4-BE49-F238E27FC236}">
                <a16:creationId xmlns:a16="http://schemas.microsoft.com/office/drawing/2014/main" id="{62F2EC0C-0690-5DD6-026F-D835DE0E21CB}"/>
              </a:ext>
            </a:extLst>
          </p:cNvPr>
          <p:cNvPicPr>
            <a:picLocks noChangeAspect="1"/>
          </p:cNvPicPr>
          <p:nvPr/>
        </p:nvPicPr>
        <p:blipFill>
          <a:blip r:embed="rId2"/>
          <a:stretch>
            <a:fillRect/>
          </a:stretch>
        </p:blipFill>
        <p:spPr>
          <a:xfrm>
            <a:off x="1978761" y="2785249"/>
            <a:ext cx="5314138" cy="1182881"/>
          </a:xfrm>
          <a:prstGeom prst="rect">
            <a:avLst/>
          </a:prstGeom>
        </p:spPr>
      </p:pic>
    </p:spTree>
    <p:extLst>
      <p:ext uri="{BB962C8B-B14F-4D97-AF65-F5344CB8AC3E}">
        <p14:creationId xmlns:p14="http://schemas.microsoft.com/office/powerpoint/2010/main" val="3137393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41818</TotalTime>
  <Words>752</Words>
  <Application>Microsoft Office PowerPoint</Application>
  <PresentationFormat>On-screen Show (4:3)</PresentationFormat>
  <Paragraphs>46</Paragraphs>
  <Slides>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__fkGroteskNeue_598ab8</vt:lpstr>
      <vt:lpstr>inherit</vt:lpstr>
      <vt:lpstr>Lato Extended</vt:lpstr>
      <vt:lpstr>var(--font-berkeley-mono)</vt:lpstr>
      <vt:lpstr>Arial</vt:lpstr>
      <vt:lpstr>Calibri</vt:lpstr>
      <vt:lpstr>Helvetica</vt:lpstr>
      <vt:lpstr>Times New Roman</vt:lpstr>
      <vt:lpstr>Wingdings</vt:lpstr>
      <vt:lpstr>Office Theme</vt:lpstr>
      <vt:lpstr>Lecture 7 Hash Tables Exercises</vt:lpstr>
      <vt:lpstr>Quiz: Hashing Function</vt:lpstr>
      <vt:lpstr>Quiz: Linear Probing I</vt:lpstr>
      <vt:lpstr>Quiz: Linear Probing II</vt:lpstr>
      <vt:lpstr>Quiz: Linear Probing III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1249</cp:revision>
  <dcterms:created xsi:type="dcterms:W3CDTF">2018-08-13T22:58:39Z</dcterms:created>
  <dcterms:modified xsi:type="dcterms:W3CDTF">2025-02-24T14:34:01Z</dcterms:modified>
</cp:coreProperties>
</file>