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8" r:id="rId19"/>
    <p:sldId id="321" r:id="rId20"/>
    <p:sldId id="315" r:id="rId21"/>
    <p:sldId id="318" r:id="rId22"/>
    <p:sldId id="316" r:id="rId23"/>
    <p:sldId id="32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4379" autoAdjust="0"/>
  </p:normalViewPr>
  <p:slideViewPr>
    <p:cSldViewPr snapToGrid="0" snapToObjects="1">
      <p:cViewPr varScale="1">
        <p:scale>
          <a:sx n="78" d="100"/>
          <a:sy n="78" d="100"/>
        </p:scale>
        <p:origin x="1152"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68203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06523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Dk57JonwKNk" TargetMode="External"/><Relationship Id="rId7" Type="http://schemas.openxmlformats.org/officeDocument/2006/relationships/hyperlink" Target="https://www.youtube.com/watch?v=LRtKQdsJC3o" TargetMode="External"/><Relationship Id="rId2" Type="http://schemas.openxmlformats.org/officeDocument/2006/relationships/hyperlink" Target="https://www.youtube.com/watch?v=_xA8UvfOGgU" TargetMode="External"/><Relationship Id="rId1" Type="http://schemas.openxmlformats.org/officeDocument/2006/relationships/slideLayout" Target="../slideLayouts/slideLayout2.xml"/><Relationship Id="rId6" Type="http://schemas.openxmlformats.org/officeDocument/2006/relationships/hyperlink" Target="https://www.youtube.com/watch?v=0CFJAkpnhBg" TargetMode="External"/><Relationship Id="rId5" Type="http://schemas.openxmlformats.org/officeDocument/2006/relationships/hyperlink" Target="https://www.youtube.com/watch?v=98Y0UDZ9vvs" TargetMode="External"/><Relationship Id="rId4" Type="http://schemas.openxmlformats.org/officeDocument/2006/relationships/hyperlink" Target="https://www.youtube.com/watch?v=VeYKEMY2F9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characters in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for computing the hash code.</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946281"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ache </a:t>
            </a:r>
            <a:r>
              <a:rPr lang="en-GB" sz="1400" spc="45" dirty="0">
                <a:solidFill>
                  <a:schemeClr val="accent6"/>
                </a:solidFill>
                <a:latin typeface="Arial" panose="020B0604020202020204" pitchFamily="34" charset="0"/>
                <a:cs typeface="Arial" panose="020B0604020202020204" pitchFamily="34" charset="0"/>
              </a:rPr>
              <a:t>the</a:t>
            </a:r>
            <a:r>
              <a:rPr sz="1400" spc="45" dirty="0">
                <a:solidFill>
                  <a:schemeClr val="accent6"/>
                </a:solidFill>
                <a:latin typeface="Arial" panose="020B0604020202020204" pitchFamily="34" charset="0"/>
                <a:cs typeface="Arial" panose="020B0604020202020204" pitchFamily="34" charset="0"/>
              </a:rPr>
              <a:t>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r>
              <a:rPr lang="en-GB" sz="1400" spc="55" dirty="0">
                <a:solidFill>
                  <a:schemeClr val="accent6"/>
                </a:solidFill>
                <a:latin typeface="Arial" panose="020B0604020202020204" pitchFamily="34" charset="0"/>
                <a:cs typeface="Arial" panose="020B0604020202020204" pitchFamily="34" charset="0"/>
              </a:rPr>
              <a:t> for future use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199397"/>
            <a:ext cx="5635948" cy="1274708"/>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r>
              <a:rPr lang="en-GB" dirty="0">
                <a:latin typeface="Arial" panose="020B0604020202020204" pitchFamily="34" charset="0"/>
                <a:cs typeface="Arial" panose="020B0604020202020204" pitchFamily="34" charset="0"/>
              </a:rPr>
              <a:t> if already computed before, to avoid redundant computation</a:t>
            </a:r>
            <a:r>
              <a:rP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015663"/>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Multiplication by 31 can be replaced by a shift and a subtraction for better performance: 31 * i == 2</a:t>
            </a:r>
            <a:r>
              <a:rPr lang="en-US" sz="1100" baseline="30000" dirty="0">
                <a:latin typeface="Arial"/>
                <a:cs typeface="Arial"/>
              </a:rPr>
              <a:t>5</a:t>
            </a:r>
            <a:r>
              <a:rPr lang="en-US" sz="1100" dirty="0">
                <a:latin typeface="Arial"/>
                <a:cs typeface="Arial"/>
              </a:rPr>
              <a:t> * i  - i = (i &lt;&lt; 5) - i. </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5">
                                            <p:txEl>
                                              <p:pRg st="0" end="0"/>
                                            </p:txEl>
                                          </p:spTgt>
                                        </p:tgtEl>
                                        <p:attrNameLst>
                                          <p:attrName>style.visibility</p:attrName>
                                        </p:attrNameLst>
                                      </p:cBhvr>
                                      <p:to>
                                        <p:strVal val="visible"/>
                                      </p:to>
                                    </p:set>
                                    <p:animEffect transition="in" filter="dissolve">
                                      <p:cBhvr>
                                        <p:cTn id="74" dur="500"/>
                                        <p:tgtEl>
                                          <p:spTgt spid="6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1" end="1"/>
                                            </p:txEl>
                                          </p:spTgt>
                                        </p:tgtEl>
                                        <p:attrNameLst>
                                          <p:attrName>style.visibility</p:attrName>
                                        </p:attrNameLst>
                                      </p:cBhvr>
                                      <p:to>
                                        <p:strVal val="visible"/>
                                      </p:to>
                                    </p:set>
                                    <p:animEffect transition="in" filter="dissolve">
                                      <p:cBhvr>
                                        <p:cTn id="79" dur="500"/>
                                        <p:tgtEl>
                                          <p:spTgt spid="6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2" end="2"/>
                                            </p:txEl>
                                          </p:spTgt>
                                        </p:tgtEl>
                                        <p:attrNameLst>
                                          <p:attrName>style.visibility</p:attrName>
                                        </p:attrNameLst>
                                      </p:cBhvr>
                                      <p:to>
                                        <p:strVal val="visible"/>
                                      </p:to>
                                    </p:set>
                                    <p:animEffect transition="in" filter="dissolve">
                                      <p:cBhvr>
                                        <p:cTn id="84" dur="500"/>
                                        <p:tgtEl>
                                          <p:spTgt spid="65">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3" end="3"/>
                                            </p:txEl>
                                          </p:spTgt>
                                        </p:tgtEl>
                                        <p:attrNameLst>
                                          <p:attrName>style.visibility</p:attrName>
                                        </p:attrNameLst>
                                      </p:cBhvr>
                                      <p:to>
                                        <p:strVal val="visible"/>
                                      </p:to>
                                    </p:set>
                                    <p:animEffect transition="in" filter="dissolve">
                                      <p:cBhvr>
                                        <p:cTn id="89" dur="500"/>
                                        <p:tgtEl>
                                          <p:spTgt spid="65">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4" end="4"/>
                                            </p:txEl>
                                          </p:spTgt>
                                        </p:tgtEl>
                                        <p:attrNameLst>
                                          <p:attrName>style.visibility</p:attrName>
                                        </p:attrNameLst>
                                      </p:cBhvr>
                                      <p:to>
                                        <p:strVal val="visible"/>
                                      </p:to>
                                    </p:set>
                                    <p:animEffect transition="in" filter="dissolve">
                                      <p:cBhvr>
                                        <p:cTn id="94" dur="500"/>
                                        <p:tgtEl>
                                          <p:spTgt spid="65">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dissolve">
                                      <p:cBhvr>
                                        <p:cTn id="99" dur="500"/>
                                        <p:tgtEl>
                                          <p:spTgt spid="6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65">
                                            <p:txEl>
                                              <p:pRg st="5" end="5"/>
                                            </p:txEl>
                                          </p:spTgt>
                                        </p:tgtEl>
                                        <p:attrNameLst>
                                          <p:attrName>style.visibility</p:attrName>
                                        </p:attrNameLst>
                                      </p:cBhvr>
                                      <p:to>
                                        <p:strVal val="visible"/>
                                      </p:to>
                                    </p:set>
                                    <p:animEffect transition="in" filter="dissolve">
                                      <p:cBhvr>
                                        <p:cTn id="104" dur="500"/>
                                        <p:tgtEl>
                                          <p:spTgt spid="65">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dissolve">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65">
                                            <p:txEl>
                                              <p:pRg st="6" end="6"/>
                                            </p:txEl>
                                          </p:spTgt>
                                        </p:tgtEl>
                                        <p:attrNameLst>
                                          <p:attrName>style.visibility</p:attrName>
                                        </p:attrNameLst>
                                      </p:cBhvr>
                                      <p:to>
                                        <p:strVal val="visible"/>
                                      </p:to>
                                    </p:set>
                                    <p:animEffect transition="in" filter="dissolve">
                                      <p:cBhvr>
                                        <p:cTn id="114"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3184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384297"/>
            <a:ext cx="5712117" cy="1200329"/>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the modulo M operator to produce an integer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 index into an array of size M.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5940312"/>
            <a:ext cx="3687259" cy="830997"/>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highest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computes the remainder when dividing by M. (7 in binary is 0111, and f in binary is 1111.)</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1589674636"/>
              </p:ext>
            </p:extLst>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938903260"/>
              </p:ext>
            </p:extLst>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1487607658"/>
              </p:ext>
            </p:extLst>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411165" y="3328161"/>
            <a:ext cx="4823416" cy="3370153"/>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441654"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 (M at position 5)</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position</a:t>
            </a:r>
            <a:r>
              <a:rPr lang="en-US" altLang="zh-CN" sz="1200" dirty="0">
                <a:solidFill>
                  <a:srgbClr val="242729"/>
                </a:solidFill>
                <a:latin typeface="Arial" panose="020B0604020202020204" pitchFamily="34" charset="0"/>
                <a:cs typeface="Arial" panose="020B0604020202020204" pitchFamily="34" charset="0"/>
              </a:rPr>
              <a:t> (6)</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position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position is full, delete the element (X) in that </a:t>
            </a:r>
            <a:r>
              <a:rPr lang="en-US" altLang="zh-CN" sz="1200" dirty="0">
                <a:solidFill>
                  <a:srgbClr val="242729"/>
                </a:solidFill>
                <a:latin typeface="Arial" panose="020B0604020202020204" pitchFamily="34" charset="0"/>
                <a:cs typeface="Arial" panose="020B0604020202020204" pitchFamily="34" charset="0"/>
              </a:rPr>
              <a:t>position (6)</a:t>
            </a:r>
            <a:r>
              <a:rPr lang="en-US" sz="1200" dirty="0">
                <a:solidFill>
                  <a:srgbClr val="242729"/>
                </a:solidFill>
                <a:latin typeface="Arial" panose="020B0604020202020204" pitchFamily="34" charset="0"/>
                <a:cs typeface="Arial" panose="020B0604020202020204" pitchFamily="34" charset="0"/>
              </a:rPr>
              <a:t> and re-add it to the hash table using the normal means (at position 5). The item must be removed before re-adding, as it is likely that the item is added back into its original position.</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972109"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 (or in sorted order)</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solidFill>
                  <a:srgbClr val="FF0000"/>
                </a:solidFill>
                <a:latin typeface="Arial" panose="020B0604020202020204" pitchFamily="34" charset="0"/>
                <a:cs typeface="Arial" panose="020B0604020202020204" pitchFamily="34" charset="0"/>
              </a:rPr>
              <a:t>Easier</a:t>
            </a:r>
            <a:r>
              <a:rPr lang="en-US" spc="20" dirty="0">
                <a:solidFill>
                  <a:srgbClr val="FF0000"/>
                </a:solidFill>
                <a:latin typeface="Arial" panose="020B0604020202020204" pitchFamily="34" charset="0"/>
                <a:cs typeface="Arial" panose="020B0604020202020204" pitchFamily="34" charset="0"/>
              </a:rPr>
              <a:t> </a:t>
            </a:r>
            <a:r>
              <a:rPr lang="en-US" spc="50" dirty="0">
                <a:solidFill>
                  <a:srgbClr val="FF0000"/>
                </a:solidFill>
                <a:latin typeface="Arial" panose="020B0604020202020204" pitchFamily="34" charset="0"/>
                <a:cs typeface="Arial" panose="020B0604020202020204" pitchFamily="34" charset="0"/>
              </a:rPr>
              <a:t>to</a:t>
            </a:r>
            <a:r>
              <a:rPr lang="en-US" spc="25" dirty="0">
                <a:solidFill>
                  <a:srgbClr val="FF0000"/>
                </a:solidFill>
                <a:latin typeface="Arial" panose="020B0604020202020204" pitchFamily="34" charset="0"/>
                <a:cs typeface="Arial" panose="020B0604020202020204" pitchFamily="34" charset="0"/>
              </a:rPr>
              <a:t> </a:t>
            </a:r>
            <a:r>
              <a:rPr lang="en-US" spc="70" dirty="0">
                <a:solidFill>
                  <a:srgbClr val="FF0000"/>
                </a:solidFill>
                <a:latin typeface="Arial" panose="020B0604020202020204" pitchFamily="34" charset="0"/>
                <a:cs typeface="Arial" panose="020B0604020202020204" pitchFamily="34" charset="0"/>
              </a:rPr>
              <a:t>implement</a:t>
            </a:r>
            <a:r>
              <a:rPr lang="en-US" spc="25" dirty="0">
                <a:solidFill>
                  <a:srgbClr val="FF0000"/>
                </a:solidFill>
                <a:latin typeface="Arial" panose="020B0604020202020204" pitchFamily="34" charset="0"/>
                <a:cs typeface="Arial" panose="020B0604020202020204" pitchFamily="34" charset="0"/>
              </a:rPr>
              <a:t> </a:t>
            </a:r>
            <a:r>
              <a:rPr lang="en-US" spc="5" dirty="0">
                <a:solidFill>
                  <a:srgbClr val="FF0000"/>
                </a:solidFill>
                <a:latin typeface="Arial" panose="020B0604020202020204" pitchFamily="34" charset="0"/>
                <a:cs typeface="Arial" panose="020B0604020202020204" pitchFamily="34" charset="0"/>
              </a:rPr>
              <a:t>delete.</a:t>
            </a:r>
            <a:endParaRPr lang="en-US" dirty="0">
              <a:solidFill>
                <a:srgbClr val="FF0000"/>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endParaRPr lang="en-US" spc="20" dirty="0">
              <a:latin typeface="Trebuchet MS"/>
              <a:cs typeface="Trebuchet MS"/>
            </a:endParaRPr>
          </a:p>
          <a:p>
            <a:pPr marL="177800" lvl="1" indent="0">
              <a:lnSpc>
                <a:spcPct val="150000"/>
              </a:lnSpc>
              <a:spcBef>
                <a:spcPts val="500"/>
              </a:spcBef>
              <a:spcAft>
                <a:spcPts val="500"/>
              </a:spcAft>
              <a:buNone/>
            </a:pP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solidFill>
                  <a:srgbClr val="FF0000"/>
                </a:solidFill>
                <a:latin typeface="Arial" panose="020B0604020202020204" pitchFamily="34" charset="0"/>
                <a:cs typeface="Arial" panose="020B0604020202020204" pitchFamily="34" charset="0"/>
              </a:rPr>
              <a:t>Better</a:t>
            </a:r>
            <a:r>
              <a:rPr lang="en-US" spc="20" dirty="0">
                <a:solidFill>
                  <a:srgbClr val="FF0000"/>
                </a:solidFill>
                <a:latin typeface="Arial" panose="020B0604020202020204" pitchFamily="34" charset="0"/>
                <a:cs typeface="Arial" panose="020B0604020202020204" pitchFamily="34" charset="0"/>
              </a:rPr>
              <a:t> </a:t>
            </a:r>
            <a:r>
              <a:rPr lang="en-US" spc="55" dirty="0">
                <a:solidFill>
                  <a:srgbClr val="FF0000"/>
                </a:solidFill>
                <a:latin typeface="Arial" panose="020B0604020202020204" pitchFamily="34" charset="0"/>
                <a:cs typeface="Arial" panose="020B0604020202020204" pitchFamily="34" charset="0"/>
              </a:rPr>
              <a:t>cache</a:t>
            </a:r>
            <a:r>
              <a:rPr lang="en-US" spc="25" dirty="0">
                <a:solidFill>
                  <a:srgbClr val="FF0000"/>
                </a:solidFill>
                <a:latin typeface="Arial" panose="020B0604020202020204" pitchFamily="34" charset="0"/>
                <a:cs typeface="Arial" panose="020B0604020202020204" pitchFamily="34" charset="0"/>
              </a:rPr>
              <a:t> </a:t>
            </a:r>
            <a:r>
              <a:rPr lang="en-US" spc="55" dirty="0">
                <a:solidFill>
                  <a:srgbClr val="FF0000"/>
                </a:solidFill>
                <a:latin typeface="Arial" panose="020B0604020202020204" pitchFamily="34" charset="0"/>
                <a:cs typeface="Arial" panose="020B0604020202020204" pitchFamily="34" charset="0"/>
              </a:rPr>
              <a:t>performance</a:t>
            </a:r>
          </a:p>
        </p:txBody>
      </p:sp>
      <p:sp>
        <p:nvSpPr>
          <p:cNvPr id="6" name="Rectangle 5">
            <a:extLst>
              <a:ext uri="{FF2B5EF4-FFF2-40B4-BE49-F238E27FC236}">
                <a16:creationId xmlns:a16="http://schemas.microsoft.com/office/drawing/2014/main" id="{C7A8339B-3F20-9D4B-B4E7-DA6E8CD4DE8B}"/>
              </a:ext>
            </a:extLst>
          </p:cNvPr>
          <p:cNvSpPr/>
          <p:nvPr/>
        </p:nvSpPr>
        <p:spPr>
          <a:xfrm>
            <a:off x="4383248" y="4157403"/>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a:t>
            </a:r>
            <a:r>
              <a:rPr lang="en-US" sz="1600" dirty="0">
                <a:solidFill>
                  <a:srgbClr val="FF0000"/>
                </a:solidFill>
                <a:latin typeface="Times New Roman" panose="02020603050405020304" pitchFamily="18" charset="0"/>
                <a:cs typeface="Times New Roman" panose="02020603050405020304" pitchFamily="18" charset="0"/>
              </a:rPr>
              <a:t>locality of reference</a:t>
            </a:r>
            <a:r>
              <a:rPr lang="en-US" sz="1600" dirty="0">
                <a:solidFill>
                  <a:srgbClr val="242729"/>
                </a:solidFill>
                <a:latin typeface="Times New Roman" panose="02020603050405020304" pitchFamily="18" charset="0"/>
                <a:cs typeface="Times New Roman" panose="02020603050405020304" pitchFamily="18" charset="0"/>
              </a:rPr>
              <a:t>,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FF0000"/>
                </a:solidFill>
                <a:latin typeface="Times New Roman" panose="02020603050405020304" pitchFamily="18" charset="0"/>
                <a:cs typeface="Times New Roman" panose="02020603050405020304" pitchFamily="18" charset="0"/>
              </a:rPr>
              <a:t>It's faster to access a series of elements in an array than it is to follow pointers in a linked list</a:t>
            </a:r>
            <a:r>
              <a:rPr lang="en-US" sz="1600" dirty="0">
                <a:solidFill>
                  <a:srgbClr val="242729"/>
                </a:solidFill>
                <a:latin typeface="Times New Roman" panose="02020603050405020304" pitchFamily="18" charset="0"/>
                <a:cs typeface="Times New Roman" panose="02020603050405020304" pitchFamily="18" charset="0"/>
              </a:rPr>
              <a:t>, so linear probing tends to outperform cha</a:t>
            </a:r>
            <a:r>
              <a:rPr lang="en-US" altLang="zh-CN" sz="1600" dirty="0">
                <a:solidFill>
                  <a:srgbClr val="242729"/>
                </a:solidFill>
                <a:latin typeface="Times New Roman" panose="02020603050405020304" pitchFamily="18" charset="0"/>
                <a:cs typeface="Times New Roman" panose="02020603050405020304" pitchFamily="18" charset="0"/>
              </a:rPr>
              <a:t>i</a:t>
            </a:r>
            <a:r>
              <a:rPr lang="en-US" sz="1600" dirty="0">
                <a:solidFill>
                  <a:srgbClr val="242729"/>
                </a:solidFill>
                <a:latin typeface="Times New Roman" panose="02020603050405020304" pitchFamily="18" charset="0"/>
                <a:cs typeface="Times New Roman" panose="02020603050405020304" pitchFamily="18" charset="0"/>
              </a:rPr>
              <a:t>ning 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295DDB-4F3C-DE20-C5F9-994C7B226B09}"/>
              </a:ext>
            </a:extLst>
          </p:cNvPr>
          <p:cNvSpPr/>
          <p:nvPr/>
        </p:nvSpPr>
        <p:spPr>
          <a:xfrm>
            <a:off x="117446" y="5397150"/>
            <a:ext cx="4133494" cy="1077218"/>
          </a:xfrm>
          <a:prstGeom prst="rect">
            <a:avLst/>
          </a:prstGeom>
          <a:ln>
            <a:solidFill>
              <a:srgbClr val="1B8E1D"/>
            </a:solidFill>
          </a:ln>
        </p:spPr>
        <p:txBody>
          <a:bodyPr wrap="square">
            <a:spAutoFit/>
          </a:bodyPr>
          <a:lstStyle/>
          <a:p>
            <a:pPr lvl="0" defTabSz="914400">
              <a:defRPr/>
            </a:pPr>
            <a:r>
              <a:rPr lang="en-GB" sz="1600" dirty="0">
                <a:solidFill>
                  <a:srgbClr val="242729"/>
                </a:solidFill>
                <a:latin typeface="Times New Roman" panose="02020603050405020304" pitchFamily="18" charset="0"/>
                <a:cs typeface="Times New Roman" panose="02020603050405020304" pitchFamily="18" charset="0"/>
              </a:rPr>
              <a:t>With linear probing, an array occupies contiguous memory locations; with separate chaining, a linked list occupies non-contiguous memory locations.</a:t>
            </a:r>
            <a:endParaRPr lang="en-SE" sz="1600" dirty="0">
              <a:solidFill>
                <a:srgbClr val="2427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2"/>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3"/>
              </a:rPr>
              <a:t>https://www.youtube.com/watch?v=Dk57JonwKNk</a:t>
            </a:r>
            <a:endParaRPr lang="en-GB" dirty="0"/>
          </a:p>
          <a:p>
            <a:r>
              <a:rPr lang="en-GB" sz="2400" dirty="0"/>
              <a:t>Hashing Animations | Data Structure | Visual How</a:t>
            </a:r>
          </a:p>
          <a:p>
            <a:pPr lvl="1"/>
            <a:r>
              <a:rPr lang="en-GB" dirty="0">
                <a:hlinkClick r:id="rId4"/>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5"/>
              </a:rPr>
              <a:t>https://www.youtube.com/watch?v=98Y0UDZ9vvs</a:t>
            </a:r>
            <a:endParaRPr lang="en-GB" dirty="0"/>
          </a:p>
          <a:p>
            <a:r>
              <a:rPr lang="en-GB" dirty="0"/>
              <a:t>Quadratic Probing Hashing Animations | Data Structure | Visual How</a:t>
            </a:r>
          </a:p>
          <a:p>
            <a:pPr lvl="1"/>
            <a:r>
              <a:rPr lang="en-GB" dirty="0">
                <a:hlinkClick r:id="rId6"/>
              </a:rPr>
              <a:t>https://www.youtube.com/watch?v=0CFJAkpnhBg</a:t>
            </a:r>
            <a:r>
              <a:rPr lang="en-GB" dirty="0"/>
              <a:t> </a:t>
            </a:r>
          </a:p>
          <a:p>
            <a:r>
              <a:rPr lang="en-GB"/>
              <a:t>Separate </a:t>
            </a:r>
            <a:r>
              <a:rPr lang="en-GB" dirty="0"/>
              <a:t>Chaining in Hashing Animations | Data Structure | Visual How</a:t>
            </a:r>
          </a:p>
          <a:p>
            <a:pPr lvl="1"/>
            <a:r>
              <a:rPr lang="en-GB" dirty="0">
                <a:hlinkClick r:id="rId7"/>
              </a:rPr>
              <a:t>https://www.youtube.com/watch?v=LRtKQdsJC3o</a:t>
            </a:r>
            <a:r>
              <a:rPr lang="en-GB" dirty="0"/>
              <a:t> </a:t>
            </a:r>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42"/>
                                        </p:tgtEl>
                                        <p:attrNameLst>
                                          <p:attrName>style.visibility</p:attrName>
                                        </p:attrNameLst>
                                      </p:cBhvr>
                                      <p:to>
                                        <p:strVal val="visible"/>
                                      </p:to>
                                    </p:set>
                                    <p:animEffect transition="in" filter="dissolve">
                                      <p:cBhvr>
                                        <p:cTn id="198" dur="500"/>
                                        <p:tgtEl>
                                          <p:spTgt spid="42"/>
                                        </p:tgtEl>
                                      </p:cBhvr>
                                    </p:animEffec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2" y="2483222"/>
            <a:ext cx="5845000"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Unicode of each character) mod array size (11)</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Preferably, you want to use all the data for computing the hash code</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345441" y="3604541"/>
            <a:ext cx="4775566" cy="523220"/>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400" dirty="0"/>
              <a:t>Two</a:t>
            </a:r>
            <a:r>
              <a:rPr lang="zh-CN" altLang="en-US" sz="1400" dirty="0"/>
              <a:t> </a:t>
            </a:r>
            <a:r>
              <a:rPr lang="en-US" altLang="zh-CN" sz="1400" dirty="0"/>
              <a:t>large</a:t>
            </a:r>
            <a:r>
              <a:rPr lang="zh-CN" altLang="en-US" sz="1400" dirty="0"/>
              <a:t> </a:t>
            </a:r>
            <a:r>
              <a:rPr lang="en-US" altLang="zh-CN" sz="1400" dirty="0"/>
              <a:t>prime</a:t>
            </a:r>
            <a:r>
              <a:rPr lang="zh-CN" altLang="en-US" sz="1400" dirty="0"/>
              <a:t> </a:t>
            </a:r>
            <a:r>
              <a:rPr lang="en-US" altLang="zh-CN" sz="1400" dirty="0"/>
              <a:t>numbers 1231 and 1237 are used as </a:t>
            </a:r>
            <a:r>
              <a:rPr lang="en-US" altLang="zh-CN" sz="1400" dirty="0" err="1"/>
              <a:t>hashCode</a:t>
            </a:r>
            <a:r>
              <a:rPr lang="en-US" altLang="zh-CN" sz="1400" dirty="0"/>
              <a:t> of a Boolean value of true or false, respectively</a:t>
            </a:r>
            <a:endParaRPr sz="14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2" y="4228382"/>
            <a:ext cx="4279117"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 even numbers like</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338709" y="4127761"/>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4279116"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directly returning 0 or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2234819447"/>
              </p:ext>
            </p:extLst>
          </p:nvPr>
        </p:nvGraphicFramePr>
        <p:xfrm>
          <a:off x="5700161" y="3411969"/>
          <a:ext cx="2092558" cy="1524000"/>
        </p:xfrm>
        <a:graphic>
          <a:graphicData uri="http://schemas.openxmlformats.org/drawingml/2006/table">
            <a:tbl>
              <a:tblPr firstRow="1" bandRow="1">
                <a:tableStyleId>{073A0DAA-6AF3-43AB-8588-CEC1D06C72B9}</a:tableStyleId>
              </a:tblPr>
              <a:tblGrid>
                <a:gridCol w="555806">
                  <a:extLst>
                    <a:ext uri="{9D8B030D-6E8A-4147-A177-3AD203B41FA5}">
                      <a16:colId xmlns:a16="http://schemas.microsoft.com/office/drawing/2014/main" val="4130506719"/>
                    </a:ext>
                  </a:extLst>
                </a:gridCol>
                <a:gridCol w="648673">
                  <a:extLst>
                    <a:ext uri="{9D8B030D-6E8A-4147-A177-3AD203B41FA5}">
                      <a16:colId xmlns:a16="http://schemas.microsoft.com/office/drawing/2014/main" val="2597220815"/>
                    </a:ext>
                  </a:extLst>
                </a:gridCol>
                <a:gridCol w="888079">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a:latin typeface="Times New Roman" panose="02020603050405020304" pitchFamily="18" charset="0"/>
                          <a:cs typeface="Times New Roman" panose="02020603050405020304" pitchFamily="18" charset="0"/>
                        </a:rPr>
                        <a:t>a XOR b</a:t>
                      </a: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3" y="1769778"/>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altLang="zh-CN" spc="80" dirty="0">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1154162"/>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digits in the number for computing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41805</TotalTime>
  <Words>3917</Words>
  <Application>Microsoft Office PowerPoint</Application>
  <PresentationFormat>On-screen Show (4:3)</PresentationFormat>
  <Paragraphs>718</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Explanations</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1244</cp:revision>
  <dcterms:created xsi:type="dcterms:W3CDTF">2018-08-13T22:58:39Z</dcterms:created>
  <dcterms:modified xsi:type="dcterms:W3CDTF">2025-02-24T14:19:55Z</dcterms:modified>
</cp:coreProperties>
</file>