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78" r:id="rId3"/>
    <p:sldId id="279" r:id="rId4"/>
    <p:sldId id="280" r:id="rId5"/>
    <p:sldId id="281" r:id="rId6"/>
    <p:sldId id="327" r:id="rId7"/>
    <p:sldId id="282" r:id="rId8"/>
    <p:sldId id="328" r:id="rId9"/>
    <p:sldId id="329" r:id="rId10"/>
    <p:sldId id="330" r:id="rId11"/>
    <p:sldId id="33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00C258"/>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05"/>
    <p:restoredTop sz="77255" autoAdjust="0"/>
  </p:normalViewPr>
  <p:slideViewPr>
    <p:cSldViewPr snapToGrid="0" snapToObjects="1">
      <p:cViewPr varScale="1">
        <p:scale>
          <a:sx n="63" d="100"/>
          <a:sy n="63" d="100"/>
        </p:scale>
        <p:origin x="2338"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2/26/2025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effectLst/>
                <a:latin typeface="__fkGroteskNeue_598ab8"/>
              </a:rPr>
              <a:t>Since there are no collisions with these initial indices, each element is placed directly into its calculated </a:t>
            </a:r>
            <a:r>
              <a:rPr lang="en-GB" b="0" i="0" dirty="0" err="1">
                <a:effectLst/>
                <a:latin typeface="__fkGroteskNeue_598ab8"/>
              </a:rPr>
              <a:t>position.Thus</a:t>
            </a:r>
            <a:r>
              <a:rPr lang="en-GB" b="0" i="0" dirty="0">
                <a:effectLst/>
                <a:latin typeface="__fkGroteskNeue_598ab8"/>
              </a:rPr>
              <a:t>, the final contents of the hash table </a:t>
            </a:r>
            <a:r>
              <a:rPr lang="en-GB" b="0" i="0" dirty="0" err="1">
                <a:effectLst/>
                <a:latin typeface="__fkGroteskNeue_598ab8"/>
              </a:rPr>
              <a:t>are:</a:t>
            </a:r>
            <a:r>
              <a:rPr lang="en-GB" b="0" i="0" dirty="0" err="1">
                <a:effectLst/>
                <a:latin typeface="var(--font-berkeley-mono)"/>
              </a:rPr>
              <a:t>text</a:t>
            </a:r>
            <a:endParaRPr lang="en-GB" b="0" i="0" dirty="0">
              <a:effectLst/>
              <a:latin typeface="var(--font-berkeley-mono)"/>
            </a:endParaRPr>
          </a:p>
          <a:p>
            <a:pPr algn="l"/>
            <a:r>
              <a:rPr lang="en-GB" b="0" i="0" dirty="0">
                <a:solidFill>
                  <a:srgbClr val="4D4D4C"/>
                </a:solidFill>
                <a:effectLst/>
                <a:latin typeface="inherit"/>
              </a:rPr>
              <a:t>[3, 10, 1, 8, '__', '__', '__']</a:t>
            </a:r>
            <a:endParaRPr lang="en-GB" b="0" i="0" dirty="0">
              <a:effectLst/>
              <a:latin typeface="var(--font-berkeley-mono)"/>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a:t>
            </a:fld>
            <a:endParaRPr lang="en-US"/>
          </a:p>
        </p:txBody>
      </p:sp>
    </p:spTree>
    <p:extLst>
      <p:ext uri="{BB962C8B-B14F-4D97-AF65-F5344CB8AC3E}">
        <p14:creationId xmlns:p14="http://schemas.microsoft.com/office/powerpoint/2010/main" val="3446136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determine the resultant hash table after inserting the keys 12, 18, 13, 2, 3, 23, 5, and 15 into an initially empty hash table of length 10 using open addressing with linear probing and the hash function $$ h(k) = k \% 10 $$, we can follow these steps:</a:t>
            </a:r>
          </a:p>
          <a:p>
            <a:endParaRPr lang="en-GB" dirty="0"/>
          </a:p>
          <a:p>
            <a:r>
              <a:rPr lang="en-GB" dirty="0"/>
              <a:t>1. **Hash Function Calculation**:</a:t>
            </a:r>
          </a:p>
          <a:p>
            <a:r>
              <a:rPr lang="en-GB" dirty="0"/>
              <a:t>   - For key 12: $$ 12 \% 10 = 2 $$</a:t>
            </a:r>
          </a:p>
          <a:p>
            <a:r>
              <a:rPr lang="en-GB" dirty="0"/>
              <a:t>   - For key 18: $$ 18 \% 10 = 8 $$</a:t>
            </a:r>
          </a:p>
          <a:p>
            <a:r>
              <a:rPr lang="en-GB" dirty="0"/>
              <a:t>   - For key 13: $$ 13 \% 10 = 3 $$</a:t>
            </a:r>
          </a:p>
          <a:p>
            <a:r>
              <a:rPr lang="en-GB" dirty="0"/>
              <a:t>   - For key 2: $$ 2 \% 10 = 2 $$</a:t>
            </a:r>
          </a:p>
          <a:p>
            <a:r>
              <a:rPr lang="en-GB" dirty="0"/>
              <a:t>   - For key 3: $$ 3 \% 10 = 3 $$</a:t>
            </a:r>
          </a:p>
          <a:p>
            <a:r>
              <a:rPr lang="en-GB" dirty="0"/>
              <a:t>   - For key 23: $$ 23 \% 10 = 3 $$</a:t>
            </a:r>
          </a:p>
          <a:p>
            <a:r>
              <a:rPr lang="en-GB" dirty="0"/>
              <a:t>   - For key 5: $$ 5 \% 10 = 5 $$</a:t>
            </a:r>
          </a:p>
          <a:p>
            <a:r>
              <a:rPr lang="en-GB" dirty="0"/>
              <a:t>   - For key 15: $$ 15 \% 10 = 5 $$</a:t>
            </a:r>
          </a:p>
          <a:p>
            <a:endParaRPr lang="en-GB" dirty="0"/>
          </a:p>
          <a:p>
            <a:r>
              <a:rPr lang="en-GB" dirty="0"/>
              <a:t>2. **Insert Keys Using Linear Probing**:</a:t>
            </a:r>
          </a:p>
          <a:p>
            <a:r>
              <a:rPr lang="en-GB" dirty="0"/>
              <a:t>   - Insert `12` at index `2`.</a:t>
            </a:r>
          </a:p>
          <a:p>
            <a:r>
              <a:rPr lang="en-GB" dirty="0"/>
              <a:t>   - Insert `18` at index `8`.</a:t>
            </a:r>
          </a:p>
          <a:p>
            <a:r>
              <a:rPr lang="en-GB" dirty="0"/>
              <a:t>   - Insert `13` at index `3`.</a:t>
            </a:r>
          </a:p>
          <a:p>
            <a:r>
              <a:rPr lang="en-GB" dirty="0"/>
              <a:t>   - Attempt to insert `2` at index `2`, but it's occupied. Use linear probing to find the next available slot. It goes to index `4`.</a:t>
            </a:r>
          </a:p>
          <a:p>
            <a:r>
              <a:rPr lang="en-GB" dirty="0"/>
              <a:t>   - Attempt to insert `3` at index `3`, but it's occupied. Use linear probing to find the next available slot. It goes to index `5`.</a:t>
            </a:r>
          </a:p>
          <a:p>
            <a:r>
              <a:rPr lang="en-GB" dirty="0"/>
              <a:t>   - Attempt to insert `23` at index `3`, but it's occupied. Use linear probing to find the next available slot. It goes to index `6`.</a:t>
            </a:r>
          </a:p>
          <a:p>
            <a:r>
              <a:rPr lang="en-GB" dirty="0"/>
              <a:t>   - Insert `5` at index `5`, but it's occupied. Use linear probing to find the next available slot. It goes to index `7`.</a:t>
            </a:r>
          </a:p>
          <a:p>
            <a:r>
              <a:rPr lang="en-GB" dirty="0"/>
              <a:t>   - Attempt to insert `15` at index `5`, but it's occupied. Use linear probing to find the next available slot. It goes to index `9`.</a:t>
            </a:r>
          </a:p>
          <a:p>
            <a:endParaRPr lang="en-GB" dirty="0"/>
          </a:p>
          <a:p>
            <a:r>
              <a:rPr lang="en-GB" dirty="0"/>
              <a:t>The final hash table is:</a:t>
            </a:r>
          </a:p>
          <a:p>
            <a:endParaRPr lang="en-GB" dirty="0"/>
          </a:p>
          <a:p>
            <a:r>
              <a:rPr lang="en-GB" dirty="0"/>
              <a:t>```</a:t>
            </a:r>
          </a:p>
          <a:p>
            <a:r>
              <a:rPr lang="en-GB" dirty="0"/>
              <a:t>[None, None, 12, 13, 2, 3, 23, 5, 18, 15]</a:t>
            </a:r>
          </a:p>
          <a:p>
            <a:r>
              <a:rPr lang="en-GB" dirty="0"/>
              <a:t>```</a:t>
            </a:r>
          </a:p>
          <a:p>
            <a:endParaRPr lang="en-GB" dirty="0"/>
          </a:p>
          <a:p>
            <a:r>
              <a:rPr lang="en-GB" dirty="0"/>
              <a:t>This table reflects the use of linear probing to resolve collisions by finding the next available slot in sequence.</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a:t>
            </a:fld>
            <a:endParaRPr lang="en-US"/>
          </a:p>
        </p:txBody>
      </p:sp>
    </p:spTree>
    <p:extLst>
      <p:ext uri="{BB962C8B-B14F-4D97-AF65-F5344CB8AC3E}">
        <p14:creationId xmlns:p14="http://schemas.microsoft.com/office/powerpoint/2010/main" val="1239886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2/26/2025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2/26/2025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2/26/2025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2/26/2025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7</a:t>
            </a:r>
            <a:br>
              <a:rPr lang="en-US" altLang="zh-CN" dirty="0">
                <a:solidFill>
                  <a:schemeClr val="accent1"/>
                </a:solidFill>
              </a:rPr>
            </a:br>
            <a:r>
              <a:rPr lang="en-US" dirty="0"/>
              <a:t>Hash Table</a:t>
            </a:r>
            <a:r>
              <a:rPr lang="en-US" altLang="zh-CN" dirty="0"/>
              <a:t>s Exercises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7510-120D-497D-16C8-432C6EF2F304}"/>
              </a:ext>
            </a:extLst>
          </p:cNvPr>
          <p:cNvSpPr>
            <a:spLocks noGrp="1"/>
          </p:cNvSpPr>
          <p:nvPr>
            <p:ph type="title"/>
          </p:nvPr>
        </p:nvSpPr>
        <p:spPr/>
        <p:txBody>
          <a:bodyPr/>
          <a:lstStyle/>
          <a:p>
            <a:r>
              <a:rPr lang="en-GB" dirty="0"/>
              <a:t>Quadratic Probing</a:t>
            </a:r>
            <a:endParaRPr lang="en-SE" dirty="0"/>
          </a:p>
        </p:txBody>
      </p:sp>
      <p:sp>
        <p:nvSpPr>
          <p:cNvPr id="3" name="Content Placeholder 2">
            <a:extLst>
              <a:ext uri="{FF2B5EF4-FFF2-40B4-BE49-F238E27FC236}">
                <a16:creationId xmlns:a16="http://schemas.microsoft.com/office/drawing/2014/main" id="{BC767CEC-E442-F044-A0DC-39E883D0EF5E}"/>
              </a:ext>
            </a:extLst>
          </p:cNvPr>
          <p:cNvSpPr>
            <a:spLocks noGrp="1"/>
          </p:cNvSpPr>
          <p:nvPr>
            <p:ph idx="1"/>
          </p:nvPr>
        </p:nvSpPr>
        <p:spPr/>
        <p:txBody>
          <a:bodyPr>
            <a:normAutofit lnSpcReduction="10000"/>
          </a:bodyPr>
          <a:lstStyle/>
          <a:p>
            <a:r>
              <a:rPr lang="en-GB" dirty="0"/>
              <a:t>Collisions are resolved using quadratic increments:</a:t>
            </a:r>
          </a:p>
          <a:p>
            <a:r>
              <a:rPr lang="en-GB" dirty="0"/>
              <a:t>Probe(</a:t>
            </a:r>
            <a:r>
              <a:rPr lang="en-GB" dirty="0" err="1"/>
              <a:t>k,i</a:t>
            </a:r>
            <a:r>
              <a:rPr lang="en-GB" dirty="0"/>
              <a:t>)=(h(k)+i2)%5</a:t>
            </a:r>
          </a:p>
          <a:p>
            <a:r>
              <a:rPr lang="en-GB" dirty="0"/>
              <a:t>Step-by-Step Insertion</a:t>
            </a:r>
          </a:p>
          <a:p>
            <a:r>
              <a:rPr lang="en-GB" dirty="0"/>
              <a:t>10: Slot 0 → ``</a:t>
            </a:r>
          </a:p>
          <a:p>
            <a:r>
              <a:rPr lang="en-GB" dirty="0"/>
              <a:t>22: Slot 2 → ``</a:t>
            </a:r>
          </a:p>
          <a:p>
            <a:r>
              <a:rPr lang="en-GB" dirty="0"/>
              <a:t>15: Slot 0 (occupied).</a:t>
            </a:r>
          </a:p>
          <a:p>
            <a:pPr lvl="1"/>
            <a:r>
              <a:rPr lang="en-GB" dirty="0"/>
              <a:t>Probe 1: (0+12)%5=1 → Slot 1 → ``</a:t>
            </a:r>
          </a:p>
          <a:p>
            <a:r>
              <a:rPr lang="en-GB" dirty="0"/>
              <a:t>33: Slot 3 → ``</a:t>
            </a:r>
          </a:p>
          <a:p>
            <a:r>
              <a:rPr lang="en-GB" dirty="0"/>
              <a:t>25: Slot 0 (occupied).</a:t>
            </a:r>
          </a:p>
          <a:p>
            <a:pPr lvl="1"/>
            <a:r>
              <a:rPr lang="en-GB" dirty="0"/>
              <a:t>Probe 1: (0+12)%5=1 (occupied).</a:t>
            </a:r>
          </a:p>
          <a:p>
            <a:pPr lvl="1"/>
            <a:r>
              <a:rPr lang="en-GB" dirty="0"/>
              <a:t>Probe 2: (0+22)%5=4 → Slot 4 → ``</a:t>
            </a:r>
            <a:endParaRPr lang="en-SE" dirty="0"/>
          </a:p>
        </p:txBody>
      </p:sp>
      <p:graphicFrame>
        <p:nvGraphicFramePr>
          <p:cNvPr id="4" name="Content Placeholder 5">
            <a:extLst>
              <a:ext uri="{FF2B5EF4-FFF2-40B4-BE49-F238E27FC236}">
                <a16:creationId xmlns:a16="http://schemas.microsoft.com/office/drawing/2014/main" id="{3D7618EA-84FA-8CB9-3411-9B813CDFF0AE}"/>
              </a:ext>
            </a:extLst>
          </p:cNvPr>
          <p:cNvGraphicFramePr>
            <a:graphicFrameLocks/>
          </p:cNvGraphicFramePr>
          <p:nvPr>
            <p:extLst>
              <p:ext uri="{D42A27DB-BD31-4B8C-83A1-F6EECF244321}">
                <p14:modId xmlns:p14="http://schemas.microsoft.com/office/powerpoint/2010/main" val="2190269647"/>
              </p:ext>
            </p:extLst>
          </p:nvPr>
        </p:nvGraphicFramePr>
        <p:xfrm>
          <a:off x="3345425" y="5790882"/>
          <a:ext cx="2453150" cy="792480"/>
        </p:xfrm>
        <a:graphic>
          <a:graphicData uri="http://schemas.openxmlformats.org/drawingml/2006/table">
            <a:tbl>
              <a:tblPr firstRow="1" bandRow="1">
                <a:tableStyleId>{5C22544A-7EE6-4342-B048-85BDC9FD1C3A}</a:tableStyleId>
              </a:tblPr>
              <a:tblGrid>
                <a:gridCol w="490630">
                  <a:extLst>
                    <a:ext uri="{9D8B030D-6E8A-4147-A177-3AD203B41FA5}">
                      <a16:colId xmlns:a16="http://schemas.microsoft.com/office/drawing/2014/main" val="700735995"/>
                    </a:ext>
                  </a:extLst>
                </a:gridCol>
                <a:gridCol w="490630">
                  <a:extLst>
                    <a:ext uri="{9D8B030D-6E8A-4147-A177-3AD203B41FA5}">
                      <a16:colId xmlns:a16="http://schemas.microsoft.com/office/drawing/2014/main" val="1908259962"/>
                    </a:ext>
                  </a:extLst>
                </a:gridCol>
                <a:gridCol w="490630">
                  <a:extLst>
                    <a:ext uri="{9D8B030D-6E8A-4147-A177-3AD203B41FA5}">
                      <a16:colId xmlns:a16="http://schemas.microsoft.com/office/drawing/2014/main" val="3442639361"/>
                    </a:ext>
                  </a:extLst>
                </a:gridCol>
                <a:gridCol w="490630">
                  <a:extLst>
                    <a:ext uri="{9D8B030D-6E8A-4147-A177-3AD203B41FA5}">
                      <a16:colId xmlns:a16="http://schemas.microsoft.com/office/drawing/2014/main" val="1775871323"/>
                    </a:ext>
                  </a:extLst>
                </a:gridCol>
                <a:gridCol w="490630">
                  <a:extLst>
                    <a:ext uri="{9D8B030D-6E8A-4147-A177-3AD203B41FA5}">
                      <a16:colId xmlns:a16="http://schemas.microsoft.com/office/drawing/2014/main" val="750707541"/>
                    </a:ext>
                  </a:extLst>
                </a:gridCol>
              </a:tblGrid>
              <a:tr h="370840">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682864112"/>
                  </a:ext>
                </a:extLst>
              </a:tr>
              <a:tr h="370840">
                <a:tc>
                  <a:txBody>
                    <a:bodyPr/>
                    <a:lstStyle/>
                    <a:p>
                      <a:pPr algn="ctr"/>
                      <a:r>
                        <a:rPr lang="en-GB" sz="2000" dirty="0"/>
                        <a:t>10</a:t>
                      </a:r>
                      <a:endParaRPr lang="en-SE" sz="2000" dirty="0"/>
                    </a:p>
                  </a:txBody>
                  <a:tcPr/>
                </a:tc>
                <a:tc>
                  <a:txBody>
                    <a:bodyPr/>
                    <a:lstStyle/>
                    <a:p>
                      <a:pPr algn="ctr"/>
                      <a:r>
                        <a:rPr lang="en-GB" sz="2000" dirty="0"/>
                        <a:t>15</a:t>
                      </a:r>
                      <a:endParaRPr lang="en-SE" sz="2000" dirty="0"/>
                    </a:p>
                  </a:txBody>
                  <a:tcPr/>
                </a:tc>
                <a:tc>
                  <a:txBody>
                    <a:bodyPr/>
                    <a:lstStyle/>
                    <a:p>
                      <a:pPr algn="ctr"/>
                      <a:r>
                        <a:rPr lang="en-GB" sz="2000" dirty="0"/>
                        <a:t>22</a:t>
                      </a:r>
                      <a:endParaRPr lang="en-SE" sz="2000" dirty="0"/>
                    </a:p>
                  </a:txBody>
                  <a:tcPr/>
                </a:tc>
                <a:tc>
                  <a:txBody>
                    <a:bodyPr/>
                    <a:lstStyle/>
                    <a:p>
                      <a:pPr algn="ctr"/>
                      <a:r>
                        <a:rPr lang="en-GB" sz="2000" dirty="0"/>
                        <a:t>33</a:t>
                      </a:r>
                      <a:endParaRPr lang="en-SE" sz="2000" dirty="0"/>
                    </a:p>
                  </a:txBody>
                  <a:tcPr/>
                </a:tc>
                <a:tc>
                  <a:txBody>
                    <a:bodyPr/>
                    <a:lstStyle/>
                    <a:p>
                      <a:pPr algn="ctr"/>
                      <a:r>
                        <a:rPr lang="en-GB" sz="2000" dirty="0"/>
                        <a:t>25</a:t>
                      </a:r>
                      <a:endParaRPr lang="en-SE" sz="2000" dirty="0"/>
                    </a:p>
                  </a:txBody>
                  <a:tcPr/>
                </a:tc>
                <a:extLst>
                  <a:ext uri="{0D108BD9-81ED-4DB2-BD59-A6C34878D82A}">
                    <a16:rowId xmlns:a16="http://schemas.microsoft.com/office/drawing/2014/main" val="2261139520"/>
                  </a:ext>
                </a:extLst>
              </a:tr>
            </a:tbl>
          </a:graphicData>
        </a:graphic>
      </p:graphicFrame>
    </p:spTree>
    <p:extLst>
      <p:ext uri="{BB962C8B-B14F-4D97-AF65-F5344CB8AC3E}">
        <p14:creationId xmlns:p14="http://schemas.microsoft.com/office/powerpoint/2010/main" val="2271126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35C2-D4B0-6FE6-DC65-590A31982C3E}"/>
              </a:ext>
            </a:extLst>
          </p:cNvPr>
          <p:cNvSpPr>
            <a:spLocks noGrp="1"/>
          </p:cNvSpPr>
          <p:nvPr>
            <p:ph type="title"/>
          </p:nvPr>
        </p:nvSpPr>
        <p:spPr/>
        <p:txBody>
          <a:bodyPr/>
          <a:lstStyle/>
          <a:p>
            <a:r>
              <a:rPr lang="en-GB" dirty="0"/>
              <a:t>Double Hashing</a:t>
            </a:r>
            <a:endParaRPr lang="en-SE" dirty="0"/>
          </a:p>
        </p:txBody>
      </p:sp>
      <p:sp>
        <p:nvSpPr>
          <p:cNvPr id="3" name="Content Placeholder 2">
            <a:extLst>
              <a:ext uri="{FF2B5EF4-FFF2-40B4-BE49-F238E27FC236}">
                <a16:creationId xmlns:a16="http://schemas.microsoft.com/office/drawing/2014/main" id="{DC9BEB7F-0313-FF94-80C2-4D865C3A7C33}"/>
              </a:ext>
            </a:extLst>
          </p:cNvPr>
          <p:cNvSpPr>
            <a:spLocks noGrp="1"/>
          </p:cNvSpPr>
          <p:nvPr>
            <p:ph idx="1"/>
          </p:nvPr>
        </p:nvSpPr>
        <p:spPr/>
        <p:txBody>
          <a:bodyPr>
            <a:normAutofit fontScale="85000" lnSpcReduction="20000"/>
          </a:bodyPr>
          <a:lstStyle/>
          <a:p>
            <a:pPr algn="l"/>
            <a:r>
              <a:rPr lang="en-GB" b="0" i="0" dirty="0">
                <a:solidFill>
                  <a:srgbClr val="222222"/>
                </a:solidFill>
                <a:effectLst/>
                <a:latin typeface="Times New Roman" panose="02020603050405020304" pitchFamily="18" charset="0"/>
                <a:cs typeface="Times New Roman" panose="02020603050405020304" pitchFamily="18" charset="0"/>
              </a:rPr>
              <a:t>Uses two hash functions:</a:t>
            </a:r>
          </a:p>
          <a:p>
            <a:pPr lvl="1">
              <a:buFont typeface="Arial" panose="020B0604020202020204" pitchFamily="34" charset="0"/>
              <a:buChar char="•"/>
            </a:pPr>
            <a:r>
              <a:rPr lang="en-GB" b="0" i="0" dirty="0">
                <a:solidFill>
                  <a:srgbClr val="222222"/>
                </a:solidFill>
                <a:effectLst/>
                <a:latin typeface="Times New Roman" panose="02020603050405020304" pitchFamily="18" charset="0"/>
                <a:cs typeface="Times New Roman" panose="02020603050405020304" pitchFamily="18" charset="0"/>
              </a:rPr>
              <a:t>h1(k)=k%5</a:t>
            </a:r>
          </a:p>
          <a:p>
            <a:pPr lvl="1">
              <a:buFont typeface="Arial" panose="020B0604020202020204" pitchFamily="34" charset="0"/>
              <a:buChar char="•"/>
            </a:pPr>
            <a:r>
              <a:rPr lang="en-GB" b="0" i="0" dirty="0">
                <a:solidFill>
                  <a:srgbClr val="222222"/>
                </a:solidFill>
                <a:effectLst/>
                <a:latin typeface="Times New Roman" panose="02020603050405020304" pitchFamily="18" charset="0"/>
                <a:cs typeface="Times New Roman" panose="02020603050405020304" pitchFamily="18" charset="0"/>
              </a:rPr>
              <a:t>h2(k)=1+(k%3) (step size)</a:t>
            </a:r>
            <a:br>
              <a:rPr lang="en-GB" b="0" i="0" dirty="0">
                <a:solidFill>
                  <a:srgbClr val="222222"/>
                </a:solidFill>
                <a:effectLst/>
                <a:latin typeface="Times New Roman" panose="02020603050405020304" pitchFamily="18" charset="0"/>
                <a:cs typeface="Times New Roman" panose="02020603050405020304" pitchFamily="18" charset="0"/>
              </a:rPr>
            </a:br>
            <a:r>
              <a:rPr lang="en-GB" b="0" i="0" dirty="0">
                <a:solidFill>
                  <a:srgbClr val="222222"/>
                </a:solidFill>
                <a:effectLst/>
                <a:latin typeface="Times New Roman" panose="02020603050405020304" pitchFamily="18" charset="0"/>
                <a:cs typeface="Times New Roman" panose="02020603050405020304" pitchFamily="18" charset="0"/>
              </a:rPr>
              <a:t>Probe sequence: Probe(</a:t>
            </a:r>
            <a:r>
              <a:rPr lang="en-GB" b="0" i="0" dirty="0" err="1">
                <a:solidFill>
                  <a:srgbClr val="222222"/>
                </a:solidFill>
                <a:effectLst/>
                <a:latin typeface="Times New Roman" panose="02020603050405020304" pitchFamily="18" charset="0"/>
                <a:cs typeface="Times New Roman" panose="02020603050405020304" pitchFamily="18" charset="0"/>
              </a:rPr>
              <a:t>k,i</a:t>
            </a:r>
            <a:r>
              <a:rPr lang="en-GB" b="0" i="0" dirty="0">
                <a:solidFill>
                  <a:srgbClr val="222222"/>
                </a:solidFill>
                <a:effectLst/>
                <a:latin typeface="Times New Roman" panose="02020603050405020304" pitchFamily="18" charset="0"/>
                <a:cs typeface="Times New Roman" panose="02020603050405020304" pitchFamily="18" charset="0"/>
              </a:rPr>
              <a:t>)=(h1(k)+i⋅h2(k))%5</a:t>
            </a:r>
          </a:p>
          <a:p>
            <a:r>
              <a:rPr lang="en-GB" dirty="0">
                <a:latin typeface="Times New Roman" panose="02020603050405020304" pitchFamily="18" charset="0"/>
                <a:cs typeface="Times New Roman" panose="02020603050405020304" pitchFamily="18" charset="0"/>
              </a:rPr>
              <a:t>Step-by-Step Insertion</a:t>
            </a:r>
          </a:p>
          <a:p>
            <a:r>
              <a:rPr lang="en-GB" dirty="0">
                <a:latin typeface="Times New Roman" panose="02020603050405020304" pitchFamily="18" charset="0"/>
                <a:cs typeface="Times New Roman" panose="02020603050405020304" pitchFamily="18" charset="0"/>
              </a:rPr>
              <a:t>10: Slot 0 → ``</a:t>
            </a:r>
          </a:p>
          <a:p>
            <a:r>
              <a:rPr lang="en-GB" dirty="0">
                <a:latin typeface="Times New Roman" panose="02020603050405020304" pitchFamily="18" charset="0"/>
                <a:cs typeface="Times New Roman" panose="02020603050405020304" pitchFamily="18" charset="0"/>
              </a:rPr>
              <a:t>22: Slot 2 → ``</a:t>
            </a:r>
          </a:p>
          <a:p>
            <a:r>
              <a:rPr lang="en-GB" dirty="0">
                <a:latin typeface="Times New Roman" panose="02020603050405020304" pitchFamily="18" charset="0"/>
                <a:cs typeface="Times New Roman" panose="02020603050405020304" pitchFamily="18" charset="0"/>
              </a:rPr>
              <a:t>15: Slot 0 (occupied).</a:t>
            </a:r>
          </a:p>
          <a:p>
            <a:pPr lvl="1"/>
            <a:r>
              <a:rPr lang="en-GB" dirty="0">
                <a:latin typeface="Times New Roman" panose="02020603050405020304" pitchFamily="18" charset="0"/>
                <a:cs typeface="Times New Roman" panose="02020603050405020304" pitchFamily="18" charset="0"/>
              </a:rPr>
              <a:t>h2(15)=1+(15%3)=1+0=1</a:t>
            </a:r>
          </a:p>
          <a:p>
            <a:pPr lvl="1"/>
            <a:r>
              <a:rPr lang="en-GB" dirty="0">
                <a:latin typeface="Times New Roman" panose="02020603050405020304" pitchFamily="18" charset="0"/>
                <a:cs typeface="Times New Roman" panose="02020603050405020304" pitchFamily="18" charset="0"/>
              </a:rPr>
              <a:t>Probe 1: (0+1⋅1)%5=1 → Slot 1 → ``</a:t>
            </a:r>
          </a:p>
          <a:p>
            <a:r>
              <a:rPr lang="en-GB" dirty="0">
                <a:latin typeface="Times New Roman" panose="02020603050405020304" pitchFamily="18" charset="0"/>
                <a:cs typeface="Times New Roman" panose="02020603050405020304" pitchFamily="18" charset="0"/>
              </a:rPr>
              <a:t>33: Slot 3 → ``</a:t>
            </a:r>
          </a:p>
          <a:p>
            <a:r>
              <a:rPr lang="en-GB" dirty="0">
                <a:latin typeface="Times New Roman" panose="02020603050405020304" pitchFamily="18" charset="0"/>
                <a:cs typeface="Times New Roman" panose="02020603050405020304" pitchFamily="18" charset="0"/>
              </a:rPr>
              <a:t>25: Slot 0 (occupied).</a:t>
            </a:r>
          </a:p>
          <a:p>
            <a:pPr lvl="1"/>
            <a:r>
              <a:rPr lang="en-GB" dirty="0">
                <a:latin typeface="Times New Roman" panose="02020603050405020304" pitchFamily="18" charset="0"/>
                <a:cs typeface="Times New Roman" panose="02020603050405020304" pitchFamily="18" charset="0"/>
              </a:rPr>
              <a:t>h2(25)=1+(25%3)=1+1=2</a:t>
            </a:r>
          </a:p>
          <a:p>
            <a:pPr lvl="1"/>
            <a:r>
              <a:rPr lang="en-GB" dirty="0">
                <a:latin typeface="Times New Roman" panose="02020603050405020304" pitchFamily="18" charset="0"/>
                <a:cs typeface="Times New Roman" panose="02020603050405020304" pitchFamily="18" charset="0"/>
              </a:rPr>
              <a:t>Probe 1: (0+1⋅2)%5=2 (occupied).</a:t>
            </a:r>
          </a:p>
          <a:p>
            <a:pPr lvl="1"/>
            <a:r>
              <a:rPr lang="en-GB" dirty="0">
                <a:latin typeface="Times New Roman" panose="02020603050405020304" pitchFamily="18" charset="0"/>
                <a:cs typeface="Times New Roman" panose="02020603050405020304" pitchFamily="18" charset="0"/>
              </a:rPr>
              <a:t>Probe 2: (0+2⋅2)%5=4 → Slot 4 → ``</a:t>
            </a:r>
          </a:p>
          <a:p>
            <a:endParaRPr lang="en-SE" dirty="0">
              <a:latin typeface="Times New Roman" panose="02020603050405020304" pitchFamily="18" charset="0"/>
              <a:cs typeface="Times New Roman" panose="02020603050405020304" pitchFamily="18" charset="0"/>
            </a:endParaRPr>
          </a:p>
        </p:txBody>
      </p:sp>
      <p:graphicFrame>
        <p:nvGraphicFramePr>
          <p:cNvPr id="4" name="Content Placeholder 5">
            <a:extLst>
              <a:ext uri="{FF2B5EF4-FFF2-40B4-BE49-F238E27FC236}">
                <a16:creationId xmlns:a16="http://schemas.microsoft.com/office/drawing/2014/main" id="{7A0DDE90-2DB6-6213-E3D6-EE9BD41F6C5F}"/>
              </a:ext>
            </a:extLst>
          </p:cNvPr>
          <p:cNvGraphicFramePr>
            <a:graphicFrameLocks/>
          </p:cNvGraphicFramePr>
          <p:nvPr>
            <p:extLst>
              <p:ext uri="{D42A27DB-BD31-4B8C-83A1-F6EECF244321}">
                <p14:modId xmlns:p14="http://schemas.microsoft.com/office/powerpoint/2010/main" val="4164714190"/>
              </p:ext>
            </p:extLst>
          </p:nvPr>
        </p:nvGraphicFramePr>
        <p:xfrm>
          <a:off x="3345425" y="5790882"/>
          <a:ext cx="2453150" cy="792480"/>
        </p:xfrm>
        <a:graphic>
          <a:graphicData uri="http://schemas.openxmlformats.org/drawingml/2006/table">
            <a:tbl>
              <a:tblPr firstRow="1" bandRow="1">
                <a:tableStyleId>{5C22544A-7EE6-4342-B048-85BDC9FD1C3A}</a:tableStyleId>
              </a:tblPr>
              <a:tblGrid>
                <a:gridCol w="490630">
                  <a:extLst>
                    <a:ext uri="{9D8B030D-6E8A-4147-A177-3AD203B41FA5}">
                      <a16:colId xmlns:a16="http://schemas.microsoft.com/office/drawing/2014/main" val="700735995"/>
                    </a:ext>
                  </a:extLst>
                </a:gridCol>
                <a:gridCol w="490630">
                  <a:extLst>
                    <a:ext uri="{9D8B030D-6E8A-4147-A177-3AD203B41FA5}">
                      <a16:colId xmlns:a16="http://schemas.microsoft.com/office/drawing/2014/main" val="1908259962"/>
                    </a:ext>
                  </a:extLst>
                </a:gridCol>
                <a:gridCol w="490630">
                  <a:extLst>
                    <a:ext uri="{9D8B030D-6E8A-4147-A177-3AD203B41FA5}">
                      <a16:colId xmlns:a16="http://schemas.microsoft.com/office/drawing/2014/main" val="3442639361"/>
                    </a:ext>
                  </a:extLst>
                </a:gridCol>
                <a:gridCol w="490630">
                  <a:extLst>
                    <a:ext uri="{9D8B030D-6E8A-4147-A177-3AD203B41FA5}">
                      <a16:colId xmlns:a16="http://schemas.microsoft.com/office/drawing/2014/main" val="1775871323"/>
                    </a:ext>
                  </a:extLst>
                </a:gridCol>
                <a:gridCol w="490630">
                  <a:extLst>
                    <a:ext uri="{9D8B030D-6E8A-4147-A177-3AD203B41FA5}">
                      <a16:colId xmlns:a16="http://schemas.microsoft.com/office/drawing/2014/main" val="750707541"/>
                    </a:ext>
                  </a:extLst>
                </a:gridCol>
              </a:tblGrid>
              <a:tr h="370840">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682864112"/>
                  </a:ext>
                </a:extLst>
              </a:tr>
              <a:tr h="370840">
                <a:tc>
                  <a:txBody>
                    <a:bodyPr/>
                    <a:lstStyle/>
                    <a:p>
                      <a:pPr algn="ctr"/>
                      <a:r>
                        <a:rPr lang="en-GB" sz="2000" dirty="0"/>
                        <a:t>10</a:t>
                      </a:r>
                      <a:endParaRPr lang="en-SE" sz="2000" dirty="0"/>
                    </a:p>
                  </a:txBody>
                  <a:tcPr/>
                </a:tc>
                <a:tc>
                  <a:txBody>
                    <a:bodyPr/>
                    <a:lstStyle/>
                    <a:p>
                      <a:pPr algn="ctr"/>
                      <a:r>
                        <a:rPr lang="en-GB" sz="2000" dirty="0"/>
                        <a:t>15</a:t>
                      </a:r>
                      <a:endParaRPr lang="en-SE" sz="2000" dirty="0"/>
                    </a:p>
                  </a:txBody>
                  <a:tcPr/>
                </a:tc>
                <a:tc>
                  <a:txBody>
                    <a:bodyPr/>
                    <a:lstStyle/>
                    <a:p>
                      <a:pPr algn="ctr"/>
                      <a:r>
                        <a:rPr lang="en-GB" sz="2000" dirty="0"/>
                        <a:t>22</a:t>
                      </a:r>
                      <a:endParaRPr lang="en-SE" sz="2000" dirty="0"/>
                    </a:p>
                  </a:txBody>
                  <a:tcPr/>
                </a:tc>
                <a:tc>
                  <a:txBody>
                    <a:bodyPr/>
                    <a:lstStyle/>
                    <a:p>
                      <a:pPr algn="ctr"/>
                      <a:r>
                        <a:rPr lang="en-GB" sz="2000" dirty="0"/>
                        <a:t>33</a:t>
                      </a:r>
                      <a:endParaRPr lang="en-SE" sz="2000" dirty="0"/>
                    </a:p>
                  </a:txBody>
                  <a:tcPr/>
                </a:tc>
                <a:tc>
                  <a:txBody>
                    <a:bodyPr/>
                    <a:lstStyle/>
                    <a:p>
                      <a:pPr algn="ctr"/>
                      <a:r>
                        <a:rPr lang="en-GB" sz="2000" dirty="0"/>
                        <a:t>25</a:t>
                      </a:r>
                      <a:endParaRPr lang="en-SE" sz="2000" dirty="0"/>
                    </a:p>
                  </a:txBody>
                  <a:tcPr/>
                </a:tc>
                <a:extLst>
                  <a:ext uri="{0D108BD9-81ED-4DB2-BD59-A6C34878D82A}">
                    <a16:rowId xmlns:a16="http://schemas.microsoft.com/office/drawing/2014/main" val="2261139520"/>
                  </a:ext>
                </a:extLst>
              </a:tr>
            </a:tbl>
          </a:graphicData>
        </a:graphic>
      </p:graphicFrame>
    </p:spTree>
    <p:extLst>
      <p:ext uri="{BB962C8B-B14F-4D97-AF65-F5344CB8AC3E}">
        <p14:creationId xmlns:p14="http://schemas.microsoft.com/office/powerpoint/2010/main" val="2449261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1CC6-E58F-9815-7F43-FE882D6285B8}"/>
              </a:ext>
            </a:extLst>
          </p:cNvPr>
          <p:cNvSpPr>
            <a:spLocks noGrp="1"/>
          </p:cNvSpPr>
          <p:nvPr>
            <p:ph type="title"/>
          </p:nvPr>
        </p:nvSpPr>
        <p:spPr/>
        <p:txBody>
          <a:bodyPr/>
          <a:lstStyle/>
          <a:p>
            <a:r>
              <a:rPr lang="en-GB" dirty="0"/>
              <a:t>Quiz: Hashing Function</a:t>
            </a:r>
            <a:endParaRPr lang="en-SE" dirty="0"/>
          </a:p>
        </p:txBody>
      </p:sp>
      <p:sp>
        <p:nvSpPr>
          <p:cNvPr id="3" name="Content Placeholder 2">
            <a:extLst>
              <a:ext uri="{FF2B5EF4-FFF2-40B4-BE49-F238E27FC236}">
                <a16:creationId xmlns:a16="http://schemas.microsoft.com/office/drawing/2014/main" id="{8D3A0F9E-FA3C-8690-E1D0-9D9B5135C6C0}"/>
              </a:ext>
            </a:extLst>
          </p:cNvPr>
          <p:cNvSpPr>
            <a:spLocks noGrp="1"/>
          </p:cNvSpPr>
          <p:nvPr>
            <p:ph idx="1"/>
          </p:nvPr>
        </p:nvSpPr>
        <p:spPr/>
        <p:txBody>
          <a:bodyPr>
            <a:normAutofit fontScale="70000" lnSpcReduction="20000"/>
          </a:bodyPr>
          <a:lstStyle/>
          <a:p>
            <a:r>
              <a:rPr lang="en-GB" b="0" i="0" dirty="0">
                <a:solidFill>
                  <a:srgbClr val="2D3B45"/>
                </a:solidFill>
                <a:effectLst/>
                <a:latin typeface="Lato Extended"/>
              </a:rPr>
              <a:t>Hashing: Consider a hash table of size 4, with starting index zero, and a hash function (7x+3) % 4 for key x. Assuming the hash table is initially empty, which of the following is the contents of the table when the sequence 1, 3, 8, 10 is inserted into the table using closed hashing ? Here “__” denotes an empty location in the table.</a:t>
            </a:r>
          </a:p>
          <a:p>
            <a:r>
              <a:rPr lang="en-GB" dirty="0">
                <a:solidFill>
                  <a:srgbClr val="2D3B45"/>
                </a:solidFill>
                <a:latin typeface="Lato Extended"/>
              </a:rPr>
              <a:t>ANS: </a:t>
            </a:r>
            <a:r>
              <a:rPr lang="en-GB" b="0" i="0" dirty="0">
                <a:solidFill>
                  <a:srgbClr val="4D4D4C"/>
                </a:solidFill>
                <a:effectLst/>
                <a:latin typeface="inherit"/>
              </a:rPr>
              <a:t>[3, 10, 1, 8]</a:t>
            </a:r>
            <a:endParaRPr lang="en-GB" b="0" i="0" dirty="0">
              <a:solidFill>
                <a:srgbClr val="2D3B45"/>
              </a:solidFill>
              <a:effectLst/>
              <a:latin typeface="Lato Extended"/>
            </a:endParaRPr>
          </a:p>
          <a:p>
            <a:pPr algn="l">
              <a:buFont typeface="+mj-lt"/>
              <a:buAutoNum type="arabicPeriod"/>
            </a:pPr>
            <a:r>
              <a:rPr lang="da-DK" b="0" i="0" dirty="0">
                <a:effectLst/>
                <a:latin typeface="__fkGroteskNeue_598ab8"/>
              </a:rPr>
              <a:t>Calculate Initial Hash Indices:</a:t>
            </a:r>
          </a:p>
          <a:p>
            <a:pPr lvl="1">
              <a:buFont typeface="+mj-lt"/>
              <a:buAutoNum type="arabicPeriod"/>
            </a:pPr>
            <a:r>
              <a:rPr lang="da-DK" b="0" i="0" dirty="0">
                <a:effectLst/>
                <a:latin typeface="__fkGroteskNeue_598ab8"/>
              </a:rPr>
              <a:t>For 1: </a:t>
            </a:r>
            <a:r>
              <a:rPr lang="da-DK" b="0" i="0" dirty="0">
                <a:effectLst/>
                <a:latin typeface="KaTeX_Main"/>
              </a:rPr>
              <a:t>(7×1+3) %  4=10 %  4=2(7×1+3 )% 4=10 % 4=2</a:t>
            </a:r>
            <a:endParaRPr lang="da-DK" b="0" i="0" dirty="0">
              <a:effectLst/>
              <a:latin typeface="__fkGroteskNeue_598ab8"/>
            </a:endParaRPr>
          </a:p>
          <a:p>
            <a:pPr lvl="1">
              <a:buFont typeface="+mj-lt"/>
              <a:buAutoNum type="arabicPeriod"/>
            </a:pPr>
            <a:r>
              <a:rPr lang="da-DK" b="0" i="0" dirty="0">
                <a:effectLst/>
                <a:latin typeface="__fkGroteskNeue_598ab8"/>
              </a:rPr>
              <a:t>For 3: </a:t>
            </a:r>
            <a:r>
              <a:rPr lang="da-DK" b="0" i="0" dirty="0">
                <a:effectLst/>
                <a:latin typeface="KaTeX_Main"/>
              </a:rPr>
              <a:t>(7×3+3) %  4=24 %  4=0(7×3+3) % 4=24 % 4=0</a:t>
            </a:r>
            <a:endParaRPr lang="da-DK" b="0" i="0" dirty="0">
              <a:effectLst/>
              <a:latin typeface="__fkGroteskNeue_598ab8"/>
            </a:endParaRPr>
          </a:p>
          <a:p>
            <a:pPr lvl="1">
              <a:buFont typeface="+mj-lt"/>
              <a:buAutoNum type="arabicPeriod"/>
            </a:pPr>
            <a:r>
              <a:rPr lang="da-DK" b="0" i="0" dirty="0">
                <a:effectLst/>
                <a:latin typeface="__fkGroteskNeue_598ab8"/>
              </a:rPr>
              <a:t>For 8: </a:t>
            </a:r>
            <a:r>
              <a:rPr lang="da-DK" b="0" i="0" dirty="0">
                <a:effectLst/>
                <a:latin typeface="KaTeX_Main"/>
              </a:rPr>
              <a:t>(7×8+3) %  4=59 %  4=3(7×8+3) % 4=59 % 4=3</a:t>
            </a:r>
            <a:endParaRPr lang="da-DK" b="0" i="0" dirty="0">
              <a:effectLst/>
              <a:latin typeface="__fkGroteskNeue_598ab8"/>
            </a:endParaRPr>
          </a:p>
          <a:p>
            <a:pPr lvl="1">
              <a:buFont typeface="+mj-lt"/>
              <a:buAutoNum type="arabicPeriod"/>
            </a:pPr>
            <a:r>
              <a:rPr lang="da-DK" b="0" i="0" dirty="0">
                <a:effectLst/>
                <a:latin typeface="__fkGroteskNeue_598ab8"/>
              </a:rPr>
              <a:t>For 10: </a:t>
            </a:r>
            <a:r>
              <a:rPr lang="da-DK" b="0" i="0" dirty="0">
                <a:effectLst/>
                <a:latin typeface="KaTeX_Main"/>
              </a:rPr>
              <a:t>(7×10+3) %  4=73 %  4=1(7×10+3) mod4=73 % 4=1</a:t>
            </a:r>
            <a:endParaRPr lang="da-DK" b="0" i="0" dirty="0">
              <a:effectLst/>
              <a:latin typeface="__fkGroteskNeue_598ab8"/>
            </a:endParaRPr>
          </a:p>
          <a:p>
            <a:pPr>
              <a:buFont typeface="+mj-lt"/>
              <a:buAutoNum type="arabicPeriod"/>
            </a:pPr>
            <a:r>
              <a:rPr lang="da-DK" b="0" i="0" dirty="0">
                <a:effectLst/>
                <a:latin typeface="__fkGroteskNeue_598ab8"/>
              </a:rPr>
              <a:t>Insert into Hash Table:</a:t>
            </a:r>
          </a:p>
          <a:p>
            <a:pPr lvl="1">
              <a:buFont typeface="+mj-lt"/>
              <a:buAutoNum type="arabicPeriod"/>
            </a:pPr>
            <a:r>
              <a:rPr lang="da-DK" b="0" i="0" dirty="0">
                <a:effectLst/>
                <a:latin typeface="__fkGroteskNeue_598ab8"/>
              </a:rPr>
              <a:t>Insert 1 at index 2.</a:t>
            </a:r>
          </a:p>
          <a:p>
            <a:pPr lvl="1">
              <a:buFont typeface="+mj-lt"/>
              <a:buAutoNum type="arabicPeriod"/>
            </a:pPr>
            <a:r>
              <a:rPr lang="da-DK" b="0" i="0" dirty="0">
                <a:effectLst/>
                <a:latin typeface="__fkGroteskNeue_598ab8"/>
              </a:rPr>
              <a:t>Insert 3 at index 0.</a:t>
            </a:r>
          </a:p>
          <a:p>
            <a:pPr lvl="1">
              <a:buFont typeface="+mj-lt"/>
              <a:buAutoNum type="arabicPeriod"/>
            </a:pPr>
            <a:r>
              <a:rPr lang="da-DK" b="0" i="0" dirty="0">
                <a:effectLst/>
                <a:latin typeface="__fkGroteskNeue_598ab8"/>
              </a:rPr>
              <a:t>Insert 8 at index 3.</a:t>
            </a:r>
          </a:p>
          <a:p>
            <a:pPr lvl="1">
              <a:buFont typeface="+mj-lt"/>
              <a:buAutoNum type="arabicPeriod"/>
            </a:pPr>
            <a:r>
              <a:rPr lang="da-DK" b="0" i="0" dirty="0">
                <a:effectLst/>
                <a:latin typeface="__fkGroteskNeue_598ab8"/>
              </a:rPr>
              <a:t>Insert 10 at index 1.</a:t>
            </a:r>
          </a:p>
          <a:p>
            <a:pPr algn="l"/>
            <a:r>
              <a:rPr lang="en-GB" b="0" i="0" dirty="0">
                <a:effectLst/>
                <a:latin typeface="__fkGroteskNeue_598ab8"/>
              </a:rPr>
              <a:t>Since there are no collisions with these initial indices, each element is placed directly into its calculated position. Thus, the final contents of the hash table are</a:t>
            </a:r>
            <a:r>
              <a:rPr lang="en-GB" dirty="0">
                <a:latin typeface="__fkGroteskNeue_598ab8"/>
              </a:rPr>
              <a:t>: </a:t>
            </a:r>
            <a:r>
              <a:rPr lang="en-GB" b="0" i="0" dirty="0">
                <a:solidFill>
                  <a:srgbClr val="4D4D4C"/>
                </a:solidFill>
                <a:effectLst/>
                <a:latin typeface="inherit"/>
              </a:rPr>
              <a:t>[3, 10, 1, 8]</a:t>
            </a:r>
            <a:endParaRPr lang="da-DK" b="0" i="0" dirty="0">
              <a:effectLst/>
              <a:latin typeface="__fkGroteskNeue_598ab8"/>
            </a:endParaRPr>
          </a:p>
          <a:p>
            <a:pPr>
              <a:buFont typeface="+mj-lt"/>
              <a:buAutoNum type="arabicPeriod"/>
            </a:pPr>
            <a:endParaRPr lang="da-DK" b="0" i="0" dirty="0">
              <a:effectLst/>
              <a:latin typeface="__fkGroteskNeue_598ab8"/>
            </a:endParaRPr>
          </a:p>
        </p:txBody>
      </p:sp>
    </p:spTree>
    <p:extLst>
      <p:ext uri="{BB962C8B-B14F-4D97-AF65-F5344CB8AC3E}">
        <p14:creationId xmlns:p14="http://schemas.microsoft.com/office/powerpoint/2010/main" val="2479587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F69D-0FE8-4DE7-335F-C35D2FA37D1D}"/>
              </a:ext>
            </a:extLst>
          </p:cNvPr>
          <p:cNvSpPr>
            <a:spLocks noGrp="1"/>
          </p:cNvSpPr>
          <p:nvPr>
            <p:ph type="title"/>
          </p:nvPr>
        </p:nvSpPr>
        <p:spPr/>
        <p:txBody>
          <a:bodyPr/>
          <a:lstStyle/>
          <a:p>
            <a:r>
              <a:rPr lang="en-GB" dirty="0"/>
              <a:t>Quiz: Linear Probing I</a:t>
            </a:r>
            <a:endParaRPr lang="en-SE" dirty="0"/>
          </a:p>
        </p:txBody>
      </p:sp>
      <p:sp>
        <p:nvSpPr>
          <p:cNvPr id="3" name="Content Placeholder 2">
            <a:extLst>
              <a:ext uri="{FF2B5EF4-FFF2-40B4-BE49-F238E27FC236}">
                <a16:creationId xmlns:a16="http://schemas.microsoft.com/office/drawing/2014/main" id="{86987AB5-687F-8B43-4FF5-23BE1E094D7E}"/>
              </a:ext>
            </a:extLst>
          </p:cNvPr>
          <p:cNvSpPr>
            <a:spLocks noGrp="1"/>
          </p:cNvSpPr>
          <p:nvPr>
            <p:ph idx="1"/>
          </p:nvPr>
        </p:nvSpPr>
        <p:spPr>
          <a:xfrm>
            <a:off x="457200" y="1417638"/>
            <a:ext cx="7591663" cy="4525963"/>
          </a:xfrm>
        </p:spPr>
        <p:txBody>
          <a:bodyPr/>
          <a:lstStyle/>
          <a:p>
            <a:r>
              <a:rPr lang="en-GB" b="0" i="0" dirty="0">
                <a:solidFill>
                  <a:srgbClr val="2D3B45"/>
                </a:solidFill>
                <a:effectLst/>
                <a:latin typeface="Lato Extended"/>
              </a:rPr>
              <a:t>Hashing: The keys 12, 18, 13, 2, 3, 23, 5 and 15 are inserted into an initially empty hash table of length 10 using open addressing with hash function h(k) = k % 10 and linear probing. What is the resultant hash table?</a:t>
            </a:r>
          </a:p>
          <a:p>
            <a:r>
              <a:rPr lang="en-GB" dirty="0">
                <a:solidFill>
                  <a:srgbClr val="2D3B45"/>
                </a:solidFill>
                <a:latin typeface="Lato Extended"/>
              </a:rPr>
              <a:t>ANS: See notes for details</a:t>
            </a:r>
            <a:endParaRPr lang="en-SE" dirty="0"/>
          </a:p>
        </p:txBody>
      </p:sp>
      <p:pic>
        <p:nvPicPr>
          <p:cNvPr id="7" name="Picture 6">
            <a:extLst>
              <a:ext uri="{FF2B5EF4-FFF2-40B4-BE49-F238E27FC236}">
                <a16:creationId xmlns:a16="http://schemas.microsoft.com/office/drawing/2014/main" id="{745888BF-FD52-2FAD-3E4D-BCC4B0B7919C}"/>
              </a:ext>
            </a:extLst>
          </p:cNvPr>
          <p:cNvPicPr>
            <a:picLocks noChangeAspect="1"/>
          </p:cNvPicPr>
          <p:nvPr/>
        </p:nvPicPr>
        <p:blipFill>
          <a:blip r:embed="rId3"/>
          <a:stretch>
            <a:fillRect/>
          </a:stretch>
        </p:blipFill>
        <p:spPr>
          <a:xfrm>
            <a:off x="5053511" y="3015243"/>
            <a:ext cx="1592218" cy="3842757"/>
          </a:xfrm>
          <a:prstGeom prst="rect">
            <a:avLst/>
          </a:prstGeom>
        </p:spPr>
      </p:pic>
    </p:spTree>
    <p:extLst>
      <p:ext uri="{BB962C8B-B14F-4D97-AF65-F5344CB8AC3E}">
        <p14:creationId xmlns:p14="http://schemas.microsoft.com/office/powerpoint/2010/main" val="1213428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0732-7976-19CE-E900-7084003828D5}"/>
              </a:ext>
            </a:extLst>
          </p:cNvPr>
          <p:cNvSpPr>
            <a:spLocks noGrp="1"/>
          </p:cNvSpPr>
          <p:nvPr>
            <p:ph type="title"/>
          </p:nvPr>
        </p:nvSpPr>
        <p:spPr/>
        <p:txBody>
          <a:bodyPr/>
          <a:lstStyle/>
          <a:p>
            <a:r>
              <a:rPr lang="en-GB" dirty="0"/>
              <a:t>Quiz: Linear Probing II</a:t>
            </a:r>
            <a:endParaRPr lang="en-SE" dirty="0"/>
          </a:p>
        </p:txBody>
      </p:sp>
      <p:sp>
        <p:nvSpPr>
          <p:cNvPr id="3" name="Content Placeholder 2">
            <a:extLst>
              <a:ext uri="{FF2B5EF4-FFF2-40B4-BE49-F238E27FC236}">
                <a16:creationId xmlns:a16="http://schemas.microsoft.com/office/drawing/2014/main" id="{821C68B6-1505-A786-2206-547C44325DA5}"/>
              </a:ext>
            </a:extLst>
          </p:cNvPr>
          <p:cNvSpPr>
            <a:spLocks noGrp="1"/>
          </p:cNvSpPr>
          <p:nvPr>
            <p:ph idx="1"/>
          </p:nvPr>
        </p:nvSpPr>
        <p:spPr>
          <a:xfrm>
            <a:off x="457200" y="1600200"/>
            <a:ext cx="6694714" cy="4525963"/>
          </a:xfrm>
        </p:spPr>
        <p:txBody>
          <a:bodyPr/>
          <a:lstStyle/>
          <a:p>
            <a:r>
              <a:rPr lang="en-GB" dirty="0"/>
              <a:t>Hashing: A hash table of length 10 uses open addressing with hash function h(k)=k % 10, and linear probing. After inserting 6 values into an empty hash table, the table is as shown below. </a:t>
            </a:r>
          </a:p>
          <a:p>
            <a:r>
              <a:rPr lang="en-GB" dirty="0"/>
              <a:t>Which one of the following choices gives a possible order in which the key values could have been inserted in the table?</a:t>
            </a:r>
          </a:p>
          <a:p>
            <a:r>
              <a:rPr lang="en-GB" dirty="0"/>
              <a:t>ANS: 46, 34, 42, 23, 52, 33</a:t>
            </a:r>
          </a:p>
          <a:p>
            <a:r>
              <a:rPr lang="en-GB" dirty="0"/>
              <a:t>46, 34, 42, 23: no collision</a:t>
            </a:r>
          </a:p>
          <a:p>
            <a:r>
              <a:rPr lang="en-GB" dirty="0"/>
              <a:t>52: collision, placed in 5</a:t>
            </a:r>
          </a:p>
          <a:p>
            <a:r>
              <a:rPr lang="en-GB" dirty="0"/>
              <a:t>33: collision, placed in 7</a:t>
            </a:r>
            <a:endParaRPr lang="en-SE" dirty="0"/>
          </a:p>
        </p:txBody>
      </p:sp>
      <p:pic>
        <p:nvPicPr>
          <p:cNvPr id="7" name="Picture 6">
            <a:extLst>
              <a:ext uri="{FF2B5EF4-FFF2-40B4-BE49-F238E27FC236}">
                <a16:creationId xmlns:a16="http://schemas.microsoft.com/office/drawing/2014/main" id="{73502D89-DB75-E8D5-4997-57DA923B371F}"/>
              </a:ext>
            </a:extLst>
          </p:cNvPr>
          <p:cNvPicPr>
            <a:picLocks noChangeAspect="1"/>
          </p:cNvPicPr>
          <p:nvPr/>
        </p:nvPicPr>
        <p:blipFill>
          <a:blip r:embed="rId2"/>
          <a:stretch>
            <a:fillRect/>
          </a:stretch>
        </p:blipFill>
        <p:spPr>
          <a:xfrm>
            <a:off x="6874329" y="1600199"/>
            <a:ext cx="2269671" cy="3905945"/>
          </a:xfrm>
          <a:prstGeom prst="rect">
            <a:avLst/>
          </a:prstGeom>
        </p:spPr>
      </p:pic>
    </p:spTree>
    <p:extLst>
      <p:ext uri="{BB962C8B-B14F-4D97-AF65-F5344CB8AC3E}">
        <p14:creationId xmlns:p14="http://schemas.microsoft.com/office/powerpoint/2010/main" val="3050566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33520-D9CB-8FE4-4393-640267EBB54B}"/>
              </a:ext>
            </a:extLst>
          </p:cNvPr>
          <p:cNvSpPr>
            <a:spLocks noGrp="1"/>
          </p:cNvSpPr>
          <p:nvPr>
            <p:ph type="title"/>
          </p:nvPr>
        </p:nvSpPr>
        <p:spPr/>
        <p:txBody>
          <a:bodyPr/>
          <a:lstStyle/>
          <a:p>
            <a:r>
              <a:rPr lang="en-GB" dirty="0"/>
              <a:t>Quiz: Linear Probing III</a:t>
            </a:r>
            <a:endParaRPr lang="en-SE" dirty="0"/>
          </a:p>
        </p:txBody>
      </p:sp>
      <p:sp>
        <p:nvSpPr>
          <p:cNvPr id="3" name="Content Placeholder 2">
            <a:extLst>
              <a:ext uri="{FF2B5EF4-FFF2-40B4-BE49-F238E27FC236}">
                <a16:creationId xmlns:a16="http://schemas.microsoft.com/office/drawing/2014/main" id="{2E4EC2F5-BA82-5875-89F6-0238E989C810}"/>
              </a:ext>
            </a:extLst>
          </p:cNvPr>
          <p:cNvSpPr>
            <a:spLocks noGrp="1"/>
          </p:cNvSpPr>
          <p:nvPr>
            <p:ph idx="1"/>
          </p:nvPr>
        </p:nvSpPr>
        <p:spPr/>
        <p:txBody>
          <a:bodyPr/>
          <a:lstStyle/>
          <a:p>
            <a:r>
              <a:rPr lang="en-GB" dirty="0"/>
              <a:t>What is the probability of next key going in the open slots in the following hash able? Assume each table index is equally likely for each key. Hash(k) = k % 7 </a:t>
            </a:r>
          </a:p>
          <a:p>
            <a:endParaRPr lang="en-GB" dirty="0"/>
          </a:p>
          <a:p>
            <a:endParaRPr lang="en-GB" dirty="0"/>
          </a:p>
          <a:p>
            <a:endParaRPr lang="en-GB" dirty="0"/>
          </a:p>
          <a:p>
            <a:r>
              <a:rPr lang="en-GB" dirty="0"/>
              <a:t>ANS: </a:t>
            </a:r>
            <a:r>
              <a:rPr lang="en-SE" b="1" i="0" dirty="0">
                <a:solidFill>
                  <a:srgbClr val="0A6129"/>
                </a:solidFill>
                <a:effectLst/>
                <a:latin typeface="Lato Extended"/>
              </a:rPr>
              <a:t>3/7, 1/7, 3/7</a:t>
            </a:r>
            <a:endParaRPr lang="en-SE" dirty="0"/>
          </a:p>
        </p:txBody>
      </p:sp>
      <p:pic>
        <p:nvPicPr>
          <p:cNvPr id="5" name="Picture 4">
            <a:extLst>
              <a:ext uri="{FF2B5EF4-FFF2-40B4-BE49-F238E27FC236}">
                <a16:creationId xmlns:a16="http://schemas.microsoft.com/office/drawing/2014/main" id="{62F2EC0C-0690-5DD6-026F-D835DE0E21CB}"/>
              </a:ext>
            </a:extLst>
          </p:cNvPr>
          <p:cNvPicPr>
            <a:picLocks noChangeAspect="1"/>
          </p:cNvPicPr>
          <p:nvPr/>
        </p:nvPicPr>
        <p:blipFill>
          <a:blip r:embed="rId2"/>
          <a:stretch>
            <a:fillRect/>
          </a:stretch>
        </p:blipFill>
        <p:spPr>
          <a:xfrm>
            <a:off x="1978761" y="2785249"/>
            <a:ext cx="5314138" cy="1182881"/>
          </a:xfrm>
          <a:prstGeom prst="rect">
            <a:avLst/>
          </a:prstGeom>
        </p:spPr>
      </p:pic>
      <p:pic>
        <p:nvPicPr>
          <p:cNvPr id="6" name="Picture 5">
            <a:extLst>
              <a:ext uri="{FF2B5EF4-FFF2-40B4-BE49-F238E27FC236}">
                <a16:creationId xmlns:a16="http://schemas.microsoft.com/office/drawing/2014/main" id="{057C4319-8E57-EDCE-29E3-86C3D8B7CBCD}"/>
              </a:ext>
            </a:extLst>
          </p:cNvPr>
          <p:cNvPicPr>
            <a:picLocks noChangeAspect="1"/>
          </p:cNvPicPr>
          <p:nvPr/>
        </p:nvPicPr>
        <p:blipFill>
          <a:blip r:embed="rId2"/>
          <a:stretch>
            <a:fillRect/>
          </a:stretch>
        </p:blipFill>
        <p:spPr>
          <a:xfrm>
            <a:off x="1817649" y="4997025"/>
            <a:ext cx="5314138" cy="1182881"/>
          </a:xfrm>
          <a:prstGeom prst="rect">
            <a:avLst/>
          </a:prstGeom>
        </p:spPr>
      </p:pic>
      <p:sp>
        <p:nvSpPr>
          <p:cNvPr id="11" name="Arrow: Curved Down 10">
            <a:extLst>
              <a:ext uri="{FF2B5EF4-FFF2-40B4-BE49-F238E27FC236}">
                <a16:creationId xmlns:a16="http://schemas.microsoft.com/office/drawing/2014/main" id="{C5B45554-5A6A-0B1F-8183-F0F6DC2F06B6}"/>
              </a:ext>
            </a:extLst>
          </p:cNvPr>
          <p:cNvSpPr/>
          <p:nvPr/>
        </p:nvSpPr>
        <p:spPr>
          <a:xfrm>
            <a:off x="1957620" y="4670719"/>
            <a:ext cx="1103972"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2" name="Arrow: Curved Down 11">
            <a:extLst>
              <a:ext uri="{FF2B5EF4-FFF2-40B4-BE49-F238E27FC236}">
                <a16:creationId xmlns:a16="http://schemas.microsoft.com/office/drawing/2014/main" id="{7BBBBEA5-F6FE-F003-B337-27805A5BB677}"/>
              </a:ext>
            </a:extLst>
          </p:cNvPr>
          <p:cNvSpPr/>
          <p:nvPr/>
        </p:nvSpPr>
        <p:spPr>
          <a:xfrm flipH="1">
            <a:off x="2883172" y="4488157"/>
            <a:ext cx="3813716" cy="637687"/>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4" name="TextBox 13">
            <a:extLst>
              <a:ext uri="{FF2B5EF4-FFF2-40B4-BE49-F238E27FC236}">
                <a16:creationId xmlns:a16="http://schemas.microsoft.com/office/drawing/2014/main" id="{21D9C458-D233-C56F-5BC5-B323067A10D0}"/>
              </a:ext>
            </a:extLst>
          </p:cNvPr>
          <p:cNvSpPr txBox="1"/>
          <p:nvPr/>
        </p:nvSpPr>
        <p:spPr>
          <a:xfrm>
            <a:off x="2615543" y="517753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
        <p:nvSpPr>
          <p:cNvPr id="15" name="TextBox 14">
            <a:extLst>
              <a:ext uri="{FF2B5EF4-FFF2-40B4-BE49-F238E27FC236}">
                <a16:creationId xmlns:a16="http://schemas.microsoft.com/office/drawing/2014/main" id="{83033605-77F9-DC8D-DBEF-30A5E7A7819D}"/>
              </a:ext>
            </a:extLst>
          </p:cNvPr>
          <p:cNvSpPr txBox="1"/>
          <p:nvPr/>
        </p:nvSpPr>
        <p:spPr>
          <a:xfrm>
            <a:off x="3413437" y="5177532"/>
            <a:ext cx="892098" cy="461665"/>
          </a:xfrm>
          <a:prstGeom prst="rect">
            <a:avLst/>
          </a:prstGeom>
          <a:noFill/>
        </p:spPr>
        <p:txBody>
          <a:bodyPr wrap="square">
            <a:spAutoFit/>
          </a:bodyPr>
          <a:lstStyle/>
          <a:p>
            <a:r>
              <a:rPr lang="en-GB" sz="2400" b="1" i="0" dirty="0">
                <a:solidFill>
                  <a:srgbClr val="0A6129"/>
                </a:solidFill>
                <a:effectLst/>
                <a:latin typeface="Lato Extended"/>
              </a:rPr>
              <a:t>1</a:t>
            </a:r>
            <a:r>
              <a:rPr lang="en-SE" sz="2400" b="1" i="0" dirty="0">
                <a:solidFill>
                  <a:srgbClr val="0A6129"/>
                </a:solidFill>
                <a:effectLst/>
                <a:latin typeface="Lato Extended"/>
              </a:rPr>
              <a:t>/7</a:t>
            </a:r>
            <a:endParaRPr lang="en-SE" sz="2400" dirty="0"/>
          </a:p>
        </p:txBody>
      </p:sp>
      <p:sp>
        <p:nvSpPr>
          <p:cNvPr id="16" name="Arrow: Curved Down 15">
            <a:extLst>
              <a:ext uri="{FF2B5EF4-FFF2-40B4-BE49-F238E27FC236}">
                <a16:creationId xmlns:a16="http://schemas.microsoft.com/office/drawing/2014/main" id="{4FE14893-A775-C857-1A0C-6F564E824F80}"/>
              </a:ext>
            </a:extLst>
          </p:cNvPr>
          <p:cNvSpPr/>
          <p:nvPr/>
        </p:nvSpPr>
        <p:spPr>
          <a:xfrm>
            <a:off x="4474717" y="4528300"/>
            <a:ext cx="1497341"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7" name="Arrow: Curved Down 16">
            <a:extLst>
              <a:ext uri="{FF2B5EF4-FFF2-40B4-BE49-F238E27FC236}">
                <a16:creationId xmlns:a16="http://schemas.microsoft.com/office/drawing/2014/main" id="{0C1891DF-C297-02E2-EAC2-59B72673A696}"/>
              </a:ext>
            </a:extLst>
          </p:cNvPr>
          <p:cNvSpPr/>
          <p:nvPr/>
        </p:nvSpPr>
        <p:spPr>
          <a:xfrm>
            <a:off x="5103225" y="4619581"/>
            <a:ext cx="868833"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8" name="TextBox 17">
            <a:extLst>
              <a:ext uri="{FF2B5EF4-FFF2-40B4-BE49-F238E27FC236}">
                <a16:creationId xmlns:a16="http://schemas.microsoft.com/office/drawing/2014/main" id="{24354CC8-5728-4831-850E-34B2575CF3A1}"/>
              </a:ext>
            </a:extLst>
          </p:cNvPr>
          <p:cNvSpPr txBox="1"/>
          <p:nvPr/>
        </p:nvSpPr>
        <p:spPr>
          <a:xfrm>
            <a:off x="5682128" y="517753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Tree>
    <p:extLst>
      <p:ext uri="{BB962C8B-B14F-4D97-AF65-F5344CB8AC3E}">
        <p14:creationId xmlns:p14="http://schemas.microsoft.com/office/powerpoint/2010/main" val="3137393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06327-A55F-C3D9-2B73-96A4552154D2}"/>
              </a:ext>
            </a:extLst>
          </p:cNvPr>
          <p:cNvSpPr>
            <a:spLocks noGrp="1"/>
          </p:cNvSpPr>
          <p:nvPr>
            <p:ph type="title"/>
          </p:nvPr>
        </p:nvSpPr>
        <p:spPr/>
        <p:txBody>
          <a:bodyPr/>
          <a:lstStyle/>
          <a:p>
            <a:r>
              <a:rPr lang="en-GB" dirty="0"/>
              <a:t>Question 38 Explanations</a:t>
            </a:r>
            <a:endParaRPr lang="en-SE" dirty="0"/>
          </a:p>
        </p:txBody>
      </p:sp>
      <p:sp>
        <p:nvSpPr>
          <p:cNvPr id="3" name="Content Placeholder 2">
            <a:extLst>
              <a:ext uri="{FF2B5EF4-FFF2-40B4-BE49-F238E27FC236}">
                <a16:creationId xmlns:a16="http://schemas.microsoft.com/office/drawing/2014/main" id="{204E1423-64D8-FA3D-D2DD-BC50E7F469AA}"/>
              </a:ext>
            </a:extLst>
          </p:cNvPr>
          <p:cNvSpPr>
            <a:spLocks noGrp="1"/>
          </p:cNvSpPr>
          <p:nvPr>
            <p:ph idx="1"/>
          </p:nvPr>
        </p:nvSpPr>
        <p:spPr>
          <a:xfrm>
            <a:off x="457200" y="3214048"/>
            <a:ext cx="8229600" cy="2912115"/>
          </a:xfrm>
        </p:spPr>
        <p:txBody>
          <a:bodyPr/>
          <a:lstStyle/>
          <a:p>
            <a:r>
              <a:rPr lang="en-GB" dirty="0"/>
              <a:t>Probability of placing into position 1 = prob(hashing into 6) + prob(hashing into 0) + prob(hashing into 1) = 1/7+1/7+1/7=3/7</a:t>
            </a:r>
          </a:p>
          <a:p>
            <a:r>
              <a:rPr lang="en-GB" dirty="0"/>
              <a:t>Probability of placing into position 2 = prob(hashing into 2) = 1/7</a:t>
            </a:r>
          </a:p>
          <a:p>
            <a:r>
              <a:rPr lang="en-GB" dirty="0"/>
              <a:t>Probability of placing into position 5 = prob(hashing into 3) + prob(hashing into 4) + prob(hashing into 5) = 1/7+1/7+1/7=3/7</a:t>
            </a:r>
            <a:endParaRPr lang="en-SE" dirty="0"/>
          </a:p>
        </p:txBody>
      </p:sp>
      <p:pic>
        <p:nvPicPr>
          <p:cNvPr id="6" name="Picture 5">
            <a:extLst>
              <a:ext uri="{FF2B5EF4-FFF2-40B4-BE49-F238E27FC236}">
                <a16:creationId xmlns:a16="http://schemas.microsoft.com/office/drawing/2014/main" id="{A9F33A09-2F20-1341-765E-D8AD234A826B}"/>
              </a:ext>
            </a:extLst>
          </p:cNvPr>
          <p:cNvPicPr>
            <a:picLocks noChangeAspect="1"/>
          </p:cNvPicPr>
          <p:nvPr/>
        </p:nvPicPr>
        <p:blipFill>
          <a:blip r:embed="rId2"/>
          <a:stretch>
            <a:fillRect/>
          </a:stretch>
        </p:blipFill>
        <p:spPr>
          <a:xfrm>
            <a:off x="2276389" y="1886363"/>
            <a:ext cx="5314138" cy="1182881"/>
          </a:xfrm>
          <a:prstGeom prst="rect">
            <a:avLst/>
          </a:prstGeom>
        </p:spPr>
      </p:pic>
      <p:sp>
        <p:nvSpPr>
          <p:cNvPr id="7" name="Arrow: Curved Down 6">
            <a:extLst>
              <a:ext uri="{FF2B5EF4-FFF2-40B4-BE49-F238E27FC236}">
                <a16:creationId xmlns:a16="http://schemas.microsoft.com/office/drawing/2014/main" id="{F6AF13EF-1574-835F-E4FC-4C347CE8ED0F}"/>
              </a:ext>
            </a:extLst>
          </p:cNvPr>
          <p:cNvSpPr/>
          <p:nvPr/>
        </p:nvSpPr>
        <p:spPr>
          <a:xfrm>
            <a:off x="2416360" y="1560057"/>
            <a:ext cx="1103972"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8" name="Arrow: Curved Down 7">
            <a:extLst>
              <a:ext uri="{FF2B5EF4-FFF2-40B4-BE49-F238E27FC236}">
                <a16:creationId xmlns:a16="http://schemas.microsoft.com/office/drawing/2014/main" id="{C2C9954E-CCB2-1186-2364-002A8BB3B34F}"/>
              </a:ext>
            </a:extLst>
          </p:cNvPr>
          <p:cNvSpPr/>
          <p:nvPr/>
        </p:nvSpPr>
        <p:spPr>
          <a:xfrm flipH="1">
            <a:off x="3341912" y="1377495"/>
            <a:ext cx="3813716" cy="637687"/>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9" name="TextBox 8">
            <a:extLst>
              <a:ext uri="{FF2B5EF4-FFF2-40B4-BE49-F238E27FC236}">
                <a16:creationId xmlns:a16="http://schemas.microsoft.com/office/drawing/2014/main" id="{FC637FA8-5AAA-C91F-D966-202C3945DB52}"/>
              </a:ext>
            </a:extLst>
          </p:cNvPr>
          <p:cNvSpPr txBox="1"/>
          <p:nvPr/>
        </p:nvSpPr>
        <p:spPr>
          <a:xfrm>
            <a:off x="3074283" y="208291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
        <p:nvSpPr>
          <p:cNvPr id="10" name="TextBox 9">
            <a:extLst>
              <a:ext uri="{FF2B5EF4-FFF2-40B4-BE49-F238E27FC236}">
                <a16:creationId xmlns:a16="http://schemas.microsoft.com/office/drawing/2014/main" id="{F7E5AA9C-0B44-71CD-3186-F3EE28A8B6F5}"/>
              </a:ext>
            </a:extLst>
          </p:cNvPr>
          <p:cNvSpPr txBox="1"/>
          <p:nvPr/>
        </p:nvSpPr>
        <p:spPr>
          <a:xfrm>
            <a:off x="3872177" y="2082912"/>
            <a:ext cx="892098" cy="461665"/>
          </a:xfrm>
          <a:prstGeom prst="rect">
            <a:avLst/>
          </a:prstGeom>
          <a:noFill/>
        </p:spPr>
        <p:txBody>
          <a:bodyPr wrap="square">
            <a:spAutoFit/>
          </a:bodyPr>
          <a:lstStyle/>
          <a:p>
            <a:r>
              <a:rPr lang="en-GB" sz="2400" b="1" i="0" dirty="0">
                <a:solidFill>
                  <a:srgbClr val="0A6129"/>
                </a:solidFill>
                <a:effectLst/>
                <a:latin typeface="Lato Extended"/>
              </a:rPr>
              <a:t>1</a:t>
            </a:r>
            <a:r>
              <a:rPr lang="en-SE" sz="2400" b="1" i="0" dirty="0">
                <a:solidFill>
                  <a:srgbClr val="0A6129"/>
                </a:solidFill>
                <a:effectLst/>
                <a:latin typeface="Lato Extended"/>
              </a:rPr>
              <a:t>/7</a:t>
            </a:r>
            <a:endParaRPr lang="en-SE" sz="2400" dirty="0"/>
          </a:p>
        </p:txBody>
      </p:sp>
      <p:sp>
        <p:nvSpPr>
          <p:cNvPr id="11" name="Arrow: Curved Down 10">
            <a:extLst>
              <a:ext uri="{FF2B5EF4-FFF2-40B4-BE49-F238E27FC236}">
                <a16:creationId xmlns:a16="http://schemas.microsoft.com/office/drawing/2014/main" id="{6760E17E-3ADE-F1A8-87C1-C80C40FEC93B}"/>
              </a:ext>
            </a:extLst>
          </p:cNvPr>
          <p:cNvSpPr/>
          <p:nvPr/>
        </p:nvSpPr>
        <p:spPr>
          <a:xfrm>
            <a:off x="4933457" y="1417638"/>
            <a:ext cx="1497341"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2" name="Arrow: Curved Down 11">
            <a:extLst>
              <a:ext uri="{FF2B5EF4-FFF2-40B4-BE49-F238E27FC236}">
                <a16:creationId xmlns:a16="http://schemas.microsoft.com/office/drawing/2014/main" id="{6EAEAA83-F852-714D-B8C4-660D508C672E}"/>
              </a:ext>
            </a:extLst>
          </p:cNvPr>
          <p:cNvSpPr/>
          <p:nvPr/>
        </p:nvSpPr>
        <p:spPr>
          <a:xfrm>
            <a:off x="5561965" y="1508919"/>
            <a:ext cx="868833"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3" name="TextBox 12">
            <a:extLst>
              <a:ext uri="{FF2B5EF4-FFF2-40B4-BE49-F238E27FC236}">
                <a16:creationId xmlns:a16="http://schemas.microsoft.com/office/drawing/2014/main" id="{4332EA67-7E39-02C3-18E6-BB0BB6A6B1DA}"/>
              </a:ext>
            </a:extLst>
          </p:cNvPr>
          <p:cNvSpPr txBox="1"/>
          <p:nvPr/>
        </p:nvSpPr>
        <p:spPr>
          <a:xfrm>
            <a:off x="6140868" y="208291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Tree>
    <p:extLst>
      <p:ext uri="{BB962C8B-B14F-4D97-AF65-F5344CB8AC3E}">
        <p14:creationId xmlns:p14="http://schemas.microsoft.com/office/powerpoint/2010/main" val="2370610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E462C-29A7-DE16-AE24-BE0D627B4632}"/>
              </a:ext>
            </a:extLst>
          </p:cNvPr>
          <p:cNvSpPr>
            <a:spLocks noGrp="1"/>
          </p:cNvSpPr>
          <p:nvPr>
            <p:ph type="title"/>
          </p:nvPr>
        </p:nvSpPr>
        <p:spPr/>
        <p:txBody>
          <a:bodyPr/>
          <a:lstStyle/>
          <a:p>
            <a:r>
              <a:rPr lang="en-GB" dirty="0"/>
              <a:t>Hashing</a:t>
            </a:r>
            <a:endParaRPr lang="en-SE" dirty="0"/>
          </a:p>
        </p:txBody>
      </p:sp>
      <p:sp>
        <p:nvSpPr>
          <p:cNvPr id="3" name="Content Placeholder 2">
            <a:extLst>
              <a:ext uri="{FF2B5EF4-FFF2-40B4-BE49-F238E27FC236}">
                <a16:creationId xmlns:a16="http://schemas.microsoft.com/office/drawing/2014/main" id="{ED8F0B79-E659-D7F5-1561-63A7F9153537}"/>
              </a:ext>
            </a:extLst>
          </p:cNvPr>
          <p:cNvSpPr>
            <a:spLocks noGrp="1"/>
          </p:cNvSpPr>
          <p:nvPr>
            <p:ph idx="1"/>
          </p:nvPr>
        </p:nvSpPr>
        <p:spPr/>
        <p:txBody>
          <a:bodyPr>
            <a:normAutofit lnSpcReduction="10000"/>
          </a:bodyPr>
          <a:lstStyle/>
          <a:p>
            <a:pPr algn="l"/>
            <a:r>
              <a:rPr lang="en-GB" dirty="0">
                <a:solidFill>
                  <a:srgbClr val="222222"/>
                </a:solidFill>
                <a:latin typeface="Times New Roman" panose="02020603050405020304" pitchFamily="18" charset="0"/>
                <a:cs typeface="Times New Roman" panose="02020603050405020304" pitchFamily="18" charset="0"/>
              </a:rPr>
              <a:t>I</a:t>
            </a:r>
            <a:r>
              <a:rPr lang="en-GB" b="0" i="0" dirty="0">
                <a:solidFill>
                  <a:srgbClr val="222222"/>
                </a:solidFill>
                <a:effectLst/>
                <a:latin typeface="Times New Roman" panose="02020603050405020304" pitchFamily="18" charset="0"/>
                <a:cs typeface="Times New Roman" panose="02020603050405020304" pitchFamily="18" charset="0"/>
              </a:rPr>
              <a:t>nsert keys into a hash table of size 5, using different collision resolution methods. </a:t>
            </a:r>
          </a:p>
          <a:p>
            <a:pPr algn="l"/>
            <a:r>
              <a:rPr lang="en-GB" b="1" i="0" dirty="0">
                <a:solidFill>
                  <a:srgbClr val="222222"/>
                </a:solidFill>
                <a:effectLst/>
                <a:latin typeface="Times New Roman" panose="02020603050405020304" pitchFamily="18" charset="0"/>
                <a:cs typeface="Times New Roman" panose="02020603050405020304" pitchFamily="18" charset="0"/>
              </a:rPr>
              <a:t>Hash function</a:t>
            </a:r>
            <a:r>
              <a:rPr lang="en-GB" b="0" i="0" dirty="0">
                <a:solidFill>
                  <a:srgbClr val="222222"/>
                </a:solidFill>
                <a:effectLst/>
                <a:latin typeface="Times New Roman" panose="02020603050405020304" pitchFamily="18" charset="0"/>
                <a:cs typeface="Times New Roman" panose="02020603050405020304" pitchFamily="18" charset="0"/>
              </a:rPr>
              <a:t>: h(k)=k%5 (maps keys to indices 0–4)</a:t>
            </a:r>
          </a:p>
          <a:p>
            <a:pPr algn="l">
              <a:buFont typeface="Arial" panose="020B0604020202020204" pitchFamily="34" charset="0"/>
              <a:buChar char="•"/>
            </a:pPr>
            <a:r>
              <a:rPr lang="en-GB" b="1" i="0" dirty="0">
                <a:solidFill>
                  <a:srgbClr val="222222"/>
                </a:solidFill>
                <a:effectLst/>
                <a:latin typeface="Times New Roman" panose="02020603050405020304" pitchFamily="18" charset="0"/>
                <a:cs typeface="Times New Roman" panose="02020603050405020304" pitchFamily="18" charset="0"/>
              </a:rPr>
              <a:t>Keys to insert</a:t>
            </a:r>
            <a:r>
              <a:rPr lang="en-GB" b="0" i="0" dirty="0">
                <a:solidFill>
                  <a:srgbClr val="222222"/>
                </a:solidFill>
                <a:effectLst/>
                <a:latin typeface="Times New Roman" panose="02020603050405020304" pitchFamily="18" charset="0"/>
                <a:cs typeface="Times New Roman" panose="02020603050405020304" pitchFamily="18" charset="0"/>
              </a:rPr>
              <a:t>: 10, 22, 15, 33, 25</a:t>
            </a:r>
          </a:p>
          <a:p>
            <a:r>
              <a:rPr lang="en-GB" dirty="0">
                <a:latin typeface="Times New Roman" panose="02020603050405020304" pitchFamily="18" charset="0"/>
                <a:cs typeface="Times New Roman" panose="02020603050405020304" pitchFamily="18" charset="0"/>
              </a:rPr>
              <a:t>1. Separate Chaining</a:t>
            </a:r>
          </a:p>
          <a:p>
            <a:r>
              <a:rPr lang="en-GB" dirty="0">
                <a:latin typeface="Times New Roman" panose="02020603050405020304" pitchFamily="18" charset="0"/>
                <a:cs typeface="Times New Roman" panose="02020603050405020304" pitchFamily="18" charset="0"/>
              </a:rPr>
              <a:t>2. Linear Probing</a:t>
            </a:r>
          </a:p>
          <a:p>
            <a:r>
              <a:rPr lang="en-GB" dirty="0">
                <a:latin typeface="Times New Roman" panose="02020603050405020304" pitchFamily="18" charset="0"/>
                <a:cs typeface="Times New Roman" panose="02020603050405020304" pitchFamily="18" charset="0"/>
              </a:rPr>
              <a:t>3. Quadratic Probing</a:t>
            </a:r>
          </a:p>
          <a:p>
            <a:r>
              <a:rPr lang="en-GB" dirty="0">
                <a:latin typeface="Times New Roman" panose="02020603050405020304" pitchFamily="18" charset="0"/>
                <a:cs typeface="Times New Roman" panose="02020603050405020304" pitchFamily="18" charset="0"/>
              </a:rPr>
              <a:t>4. Double Hashing</a:t>
            </a:r>
          </a:p>
          <a:p>
            <a:pPr lvl="1"/>
            <a:r>
              <a:rPr lang="en-GB" dirty="0">
                <a:latin typeface="Times New Roman" panose="02020603050405020304" pitchFamily="18" charset="0"/>
                <a:cs typeface="Times New Roman" panose="02020603050405020304" pitchFamily="18" charset="0"/>
              </a:rPr>
              <a:t>Two hash functions:</a:t>
            </a:r>
          </a:p>
          <a:p>
            <a:pPr lvl="1"/>
            <a:r>
              <a:rPr lang="en-GB" dirty="0">
                <a:latin typeface="Times New Roman" panose="02020603050405020304" pitchFamily="18" charset="0"/>
                <a:cs typeface="Times New Roman" panose="02020603050405020304" pitchFamily="18" charset="0"/>
              </a:rPr>
              <a:t>h1(k)=k%5</a:t>
            </a:r>
          </a:p>
          <a:p>
            <a:pPr lvl="1"/>
            <a:r>
              <a:rPr lang="en-GB" dirty="0">
                <a:latin typeface="Times New Roman" panose="02020603050405020304" pitchFamily="18" charset="0"/>
                <a:cs typeface="Times New Roman" panose="02020603050405020304" pitchFamily="18" charset="0"/>
              </a:rPr>
              <a:t>h2(k)=1+(k%3) (step size)</a:t>
            </a:r>
          </a:p>
          <a:p>
            <a:pPr lvl="1"/>
            <a:r>
              <a:rPr lang="en-GB" dirty="0">
                <a:latin typeface="Times New Roman" panose="02020603050405020304" pitchFamily="18" charset="0"/>
                <a:cs typeface="Times New Roman" panose="02020603050405020304" pitchFamily="18" charset="0"/>
              </a:rPr>
              <a:t>Probe sequence: Probe(</a:t>
            </a:r>
            <a:r>
              <a:rPr lang="en-GB" dirty="0" err="1">
                <a:latin typeface="Times New Roman" panose="02020603050405020304" pitchFamily="18" charset="0"/>
                <a:cs typeface="Times New Roman" panose="02020603050405020304" pitchFamily="18" charset="0"/>
              </a:rPr>
              <a:t>k,i</a:t>
            </a:r>
            <a:r>
              <a:rPr lang="en-GB" dirty="0">
                <a:latin typeface="Times New Roman" panose="02020603050405020304" pitchFamily="18" charset="0"/>
                <a:cs typeface="Times New Roman" panose="02020603050405020304" pitchFamily="18" charset="0"/>
              </a:rPr>
              <a:t>)=(h1(k)+i⋅h2(k))%5</a:t>
            </a:r>
          </a:p>
          <a:p>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619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3942E-77D3-B0AF-07C5-BD977F9BF83E}"/>
              </a:ext>
            </a:extLst>
          </p:cNvPr>
          <p:cNvSpPr>
            <a:spLocks noGrp="1"/>
          </p:cNvSpPr>
          <p:nvPr>
            <p:ph type="title"/>
          </p:nvPr>
        </p:nvSpPr>
        <p:spPr/>
        <p:txBody>
          <a:bodyPr/>
          <a:lstStyle/>
          <a:p>
            <a:r>
              <a:rPr lang="en-GB" dirty="0"/>
              <a:t>Separate Chaining</a:t>
            </a:r>
            <a:endParaRPr lang="en-SE" dirty="0"/>
          </a:p>
        </p:txBody>
      </p:sp>
      <p:sp>
        <p:nvSpPr>
          <p:cNvPr id="3" name="Content Placeholder 2">
            <a:extLst>
              <a:ext uri="{FF2B5EF4-FFF2-40B4-BE49-F238E27FC236}">
                <a16:creationId xmlns:a16="http://schemas.microsoft.com/office/drawing/2014/main" id="{C144281B-5200-D23D-6DD9-41880C361DE8}"/>
              </a:ext>
            </a:extLst>
          </p:cNvPr>
          <p:cNvSpPr>
            <a:spLocks noGrp="1"/>
          </p:cNvSpPr>
          <p:nvPr>
            <p:ph idx="1"/>
          </p:nvPr>
        </p:nvSpPr>
        <p:spPr/>
        <p:txBody>
          <a:bodyPr>
            <a:normAutofit/>
          </a:bodyPr>
          <a:lstStyle/>
          <a:p>
            <a:r>
              <a:rPr lang="en-GB" dirty="0"/>
              <a:t>Each slot contains a linked list. Colliding keys are appended to the list at the hashed index.</a:t>
            </a:r>
          </a:p>
          <a:p>
            <a:r>
              <a:rPr lang="en-GB" dirty="0"/>
              <a:t>Step-by-Step Insertion:</a:t>
            </a:r>
          </a:p>
          <a:p>
            <a:r>
              <a:rPr lang="en-GB" dirty="0"/>
              <a:t>10: h(10)=0 → Slot 0: ``</a:t>
            </a:r>
          </a:p>
          <a:p>
            <a:r>
              <a:rPr lang="en-GB" dirty="0"/>
              <a:t>22: h(22)=2 → Slot 2: ``</a:t>
            </a:r>
          </a:p>
          <a:p>
            <a:r>
              <a:rPr lang="en-GB" dirty="0"/>
              <a:t>15: h(15)=0 → Collision at Slot 0. Append to list: [10 → 15]</a:t>
            </a:r>
          </a:p>
          <a:p>
            <a:r>
              <a:rPr lang="en-GB" dirty="0"/>
              <a:t>33: h(33)=3 → Slot 3: ``</a:t>
            </a:r>
          </a:p>
          <a:p>
            <a:r>
              <a:rPr lang="en-GB" dirty="0"/>
              <a:t>25: h(25)=0 → Collision at Slot 0. Append to list: [10 → 15 → 25]</a:t>
            </a:r>
            <a:endParaRPr lang="en-SE" dirty="0"/>
          </a:p>
        </p:txBody>
      </p:sp>
      <p:graphicFrame>
        <p:nvGraphicFramePr>
          <p:cNvPr id="6" name="Content Placeholder 5">
            <a:extLst>
              <a:ext uri="{FF2B5EF4-FFF2-40B4-BE49-F238E27FC236}">
                <a16:creationId xmlns:a16="http://schemas.microsoft.com/office/drawing/2014/main" id="{ADCEE496-77DB-6721-78EC-7390F162BD0F}"/>
              </a:ext>
            </a:extLst>
          </p:cNvPr>
          <p:cNvGraphicFramePr>
            <a:graphicFrameLocks/>
          </p:cNvGraphicFramePr>
          <p:nvPr>
            <p:extLst>
              <p:ext uri="{D42A27DB-BD31-4B8C-83A1-F6EECF244321}">
                <p14:modId xmlns:p14="http://schemas.microsoft.com/office/powerpoint/2010/main" val="3360384908"/>
              </p:ext>
            </p:extLst>
          </p:nvPr>
        </p:nvGraphicFramePr>
        <p:xfrm>
          <a:off x="3096768" y="5664899"/>
          <a:ext cx="3627693" cy="792480"/>
        </p:xfrm>
        <a:graphic>
          <a:graphicData uri="http://schemas.openxmlformats.org/drawingml/2006/table">
            <a:tbl>
              <a:tblPr firstRow="1" bandRow="1">
                <a:tableStyleId>{5C22544A-7EE6-4342-B048-85BDC9FD1C3A}</a:tableStyleId>
              </a:tblPr>
              <a:tblGrid>
                <a:gridCol w="1407337">
                  <a:extLst>
                    <a:ext uri="{9D8B030D-6E8A-4147-A177-3AD203B41FA5}">
                      <a16:colId xmlns:a16="http://schemas.microsoft.com/office/drawing/2014/main" val="700735995"/>
                    </a:ext>
                  </a:extLst>
                </a:gridCol>
                <a:gridCol w="550141">
                  <a:extLst>
                    <a:ext uri="{9D8B030D-6E8A-4147-A177-3AD203B41FA5}">
                      <a16:colId xmlns:a16="http://schemas.microsoft.com/office/drawing/2014/main" val="1908259962"/>
                    </a:ext>
                  </a:extLst>
                </a:gridCol>
                <a:gridCol w="639699">
                  <a:extLst>
                    <a:ext uri="{9D8B030D-6E8A-4147-A177-3AD203B41FA5}">
                      <a16:colId xmlns:a16="http://schemas.microsoft.com/office/drawing/2014/main" val="3442639361"/>
                    </a:ext>
                  </a:extLst>
                </a:gridCol>
                <a:gridCol w="614111">
                  <a:extLst>
                    <a:ext uri="{9D8B030D-6E8A-4147-A177-3AD203B41FA5}">
                      <a16:colId xmlns:a16="http://schemas.microsoft.com/office/drawing/2014/main" val="1775871323"/>
                    </a:ext>
                  </a:extLst>
                </a:gridCol>
                <a:gridCol w="416405">
                  <a:extLst>
                    <a:ext uri="{9D8B030D-6E8A-4147-A177-3AD203B41FA5}">
                      <a16:colId xmlns:a16="http://schemas.microsoft.com/office/drawing/2014/main" val="750707541"/>
                    </a:ext>
                  </a:extLst>
                </a:gridCol>
              </a:tblGrid>
              <a:tr h="370840">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682864112"/>
                  </a:ext>
                </a:extLst>
              </a:tr>
              <a:tr h="370840">
                <a:tc>
                  <a:txBody>
                    <a:bodyPr/>
                    <a:lstStyle/>
                    <a:p>
                      <a:pPr algn="ctr"/>
                      <a:r>
                        <a:rPr lang="en-GB" sz="2000" dirty="0"/>
                        <a:t>10-&gt;15-&gt;25</a:t>
                      </a:r>
                      <a:endParaRPr lang="en-SE" sz="2000" dirty="0"/>
                    </a:p>
                  </a:txBody>
                  <a:tcPr/>
                </a:tc>
                <a:tc>
                  <a:txBody>
                    <a:bodyPr/>
                    <a:lstStyle/>
                    <a:p>
                      <a:pPr algn="ctr"/>
                      <a:endParaRPr lang="en-SE" sz="2000" dirty="0"/>
                    </a:p>
                  </a:txBody>
                  <a:tcPr/>
                </a:tc>
                <a:tc>
                  <a:txBody>
                    <a:bodyPr/>
                    <a:lstStyle/>
                    <a:p>
                      <a:pPr algn="ctr"/>
                      <a:r>
                        <a:rPr lang="en-GB" sz="2000" dirty="0"/>
                        <a:t>22</a:t>
                      </a:r>
                      <a:endParaRPr lang="en-SE" sz="2000" dirty="0"/>
                    </a:p>
                  </a:txBody>
                  <a:tcPr/>
                </a:tc>
                <a:tc>
                  <a:txBody>
                    <a:bodyPr/>
                    <a:lstStyle/>
                    <a:p>
                      <a:pPr algn="ctr"/>
                      <a:r>
                        <a:rPr lang="en-GB" sz="2000" dirty="0"/>
                        <a:t>33</a:t>
                      </a:r>
                      <a:endParaRPr lang="en-SE" sz="2000" dirty="0"/>
                    </a:p>
                  </a:txBody>
                  <a:tcPr/>
                </a:tc>
                <a:tc>
                  <a:txBody>
                    <a:bodyPr/>
                    <a:lstStyle/>
                    <a:p>
                      <a:pPr algn="ctr"/>
                      <a:endParaRPr lang="en-SE" sz="2000" dirty="0"/>
                    </a:p>
                  </a:txBody>
                  <a:tcPr/>
                </a:tc>
                <a:extLst>
                  <a:ext uri="{0D108BD9-81ED-4DB2-BD59-A6C34878D82A}">
                    <a16:rowId xmlns:a16="http://schemas.microsoft.com/office/drawing/2014/main" val="2261139520"/>
                  </a:ext>
                </a:extLst>
              </a:tr>
            </a:tbl>
          </a:graphicData>
        </a:graphic>
      </p:graphicFrame>
    </p:spTree>
    <p:extLst>
      <p:ext uri="{BB962C8B-B14F-4D97-AF65-F5344CB8AC3E}">
        <p14:creationId xmlns:p14="http://schemas.microsoft.com/office/powerpoint/2010/main" val="3529499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A673-B0C0-8C31-FF23-2BBE2091325B}"/>
              </a:ext>
            </a:extLst>
          </p:cNvPr>
          <p:cNvSpPr>
            <a:spLocks noGrp="1"/>
          </p:cNvSpPr>
          <p:nvPr>
            <p:ph type="title"/>
          </p:nvPr>
        </p:nvSpPr>
        <p:spPr/>
        <p:txBody>
          <a:bodyPr/>
          <a:lstStyle/>
          <a:p>
            <a:r>
              <a:rPr lang="en-GB" dirty="0"/>
              <a:t>Linear Probing</a:t>
            </a:r>
            <a:endParaRPr lang="en-SE" dirty="0"/>
          </a:p>
        </p:txBody>
      </p:sp>
      <p:sp>
        <p:nvSpPr>
          <p:cNvPr id="3" name="Content Placeholder 2">
            <a:extLst>
              <a:ext uri="{FF2B5EF4-FFF2-40B4-BE49-F238E27FC236}">
                <a16:creationId xmlns:a16="http://schemas.microsoft.com/office/drawing/2014/main" id="{B8595923-EF63-9F7C-C559-B2E07350FEDB}"/>
              </a:ext>
            </a:extLst>
          </p:cNvPr>
          <p:cNvSpPr>
            <a:spLocks noGrp="1"/>
          </p:cNvSpPr>
          <p:nvPr>
            <p:ph idx="1"/>
          </p:nvPr>
        </p:nvSpPr>
        <p:spPr/>
        <p:txBody>
          <a:bodyPr>
            <a:normAutofit/>
          </a:bodyPr>
          <a:lstStyle/>
          <a:p>
            <a:r>
              <a:rPr lang="en-GB" dirty="0"/>
              <a:t>Collisions are resolved by probing the next slot linearly:</a:t>
            </a:r>
          </a:p>
          <a:p>
            <a:r>
              <a:rPr lang="en-GB" dirty="0"/>
              <a:t>Probe(</a:t>
            </a:r>
            <a:r>
              <a:rPr lang="en-GB" dirty="0" err="1"/>
              <a:t>k,i</a:t>
            </a:r>
            <a:r>
              <a:rPr lang="en-GB" dirty="0"/>
              <a:t>)=(h(k)+i)%5</a:t>
            </a:r>
          </a:p>
          <a:p>
            <a:r>
              <a:rPr lang="en-GB" dirty="0"/>
              <a:t>Step-by-Step Insertion</a:t>
            </a:r>
          </a:p>
          <a:p>
            <a:r>
              <a:rPr lang="en-GB" dirty="0"/>
              <a:t>10: Slot 0 → ``</a:t>
            </a:r>
          </a:p>
          <a:p>
            <a:r>
              <a:rPr lang="en-GB" dirty="0"/>
              <a:t>22: Slot 2 → ``</a:t>
            </a:r>
          </a:p>
          <a:p>
            <a:r>
              <a:rPr lang="en-GB" dirty="0"/>
              <a:t>15: Slot 0 (occupied). Probe 1 → Slot 1 → ``</a:t>
            </a:r>
          </a:p>
          <a:p>
            <a:r>
              <a:rPr lang="en-GB" dirty="0"/>
              <a:t>33: Slot 3 → ``</a:t>
            </a:r>
          </a:p>
          <a:p>
            <a:r>
              <a:rPr lang="en-GB" dirty="0"/>
              <a:t>25: Slot 0 (occupied). Probe 1 (Slot 1: occupied), Probe 2 → Slot 2 (occupied), Probe 3 → Slot 3 (occupied), Probe 4 → Slot 4 → ``</a:t>
            </a:r>
            <a:endParaRPr lang="en-SE" dirty="0"/>
          </a:p>
        </p:txBody>
      </p:sp>
      <p:graphicFrame>
        <p:nvGraphicFramePr>
          <p:cNvPr id="6" name="Content Placeholder 5">
            <a:extLst>
              <a:ext uri="{FF2B5EF4-FFF2-40B4-BE49-F238E27FC236}">
                <a16:creationId xmlns:a16="http://schemas.microsoft.com/office/drawing/2014/main" id="{23398C1A-3D36-033A-6355-66640C271ABC}"/>
              </a:ext>
            </a:extLst>
          </p:cNvPr>
          <p:cNvGraphicFramePr>
            <a:graphicFrameLocks/>
          </p:cNvGraphicFramePr>
          <p:nvPr>
            <p:extLst>
              <p:ext uri="{D42A27DB-BD31-4B8C-83A1-F6EECF244321}">
                <p14:modId xmlns:p14="http://schemas.microsoft.com/office/powerpoint/2010/main" val="997143446"/>
              </p:ext>
            </p:extLst>
          </p:nvPr>
        </p:nvGraphicFramePr>
        <p:xfrm>
          <a:off x="3345425" y="5790882"/>
          <a:ext cx="2453150" cy="792480"/>
        </p:xfrm>
        <a:graphic>
          <a:graphicData uri="http://schemas.openxmlformats.org/drawingml/2006/table">
            <a:tbl>
              <a:tblPr firstRow="1" bandRow="1">
                <a:tableStyleId>{5C22544A-7EE6-4342-B048-85BDC9FD1C3A}</a:tableStyleId>
              </a:tblPr>
              <a:tblGrid>
                <a:gridCol w="490630">
                  <a:extLst>
                    <a:ext uri="{9D8B030D-6E8A-4147-A177-3AD203B41FA5}">
                      <a16:colId xmlns:a16="http://schemas.microsoft.com/office/drawing/2014/main" val="700735995"/>
                    </a:ext>
                  </a:extLst>
                </a:gridCol>
                <a:gridCol w="490630">
                  <a:extLst>
                    <a:ext uri="{9D8B030D-6E8A-4147-A177-3AD203B41FA5}">
                      <a16:colId xmlns:a16="http://schemas.microsoft.com/office/drawing/2014/main" val="1908259962"/>
                    </a:ext>
                  </a:extLst>
                </a:gridCol>
                <a:gridCol w="490630">
                  <a:extLst>
                    <a:ext uri="{9D8B030D-6E8A-4147-A177-3AD203B41FA5}">
                      <a16:colId xmlns:a16="http://schemas.microsoft.com/office/drawing/2014/main" val="3442639361"/>
                    </a:ext>
                  </a:extLst>
                </a:gridCol>
                <a:gridCol w="490630">
                  <a:extLst>
                    <a:ext uri="{9D8B030D-6E8A-4147-A177-3AD203B41FA5}">
                      <a16:colId xmlns:a16="http://schemas.microsoft.com/office/drawing/2014/main" val="1775871323"/>
                    </a:ext>
                  </a:extLst>
                </a:gridCol>
                <a:gridCol w="490630">
                  <a:extLst>
                    <a:ext uri="{9D8B030D-6E8A-4147-A177-3AD203B41FA5}">
                      <a16:colId xmlns:a16="http://schemas.microsoft.com/office/drawing/2014/main" val="750707541"/>
                    </a:ext>
                  </a:extLst>
                </a:gridCol>
              </a:tblGrid>
              <a:tr h="370840">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682864112"/>
                  </a:ext>
                </a:extLst>
              </a:tr>
              <a:tr h="370840">
                <a:tc>
                  <a:txBody>
                    <a:bodyPr/>
                    <a:lstStyle/>
                    <a:p>
                      <a:pPr algn="ctr"/>
                      <a:r>
                        <a:rPr lang="en-GB" sz="2000" dirty="0"/>
                        <a:t>10</a:t>
                      </a:r>
                      <a:endParaRPr lang="en-SE" sz="2000" dirty="0"/>
                    </a:p>
                  </a:txBody>
                  <a:tcPr/>
                </a:tc>
                <a:tc>
                  <a:txBody>
                    <a:bodyPr/>
                    <a:lstStyle/>
                    <a:p>
                      <a:pPr algn="ctr"/>
                      <a:r>
                        <a:rPr lang="en-GB" sz="2000" dirty="0"/>
                        <a:t>15</a:t>
                      </a:r>
                      <a:endParaRPr lang="en-SE" sz="2000" dirty="0"/>
                    </a:p>
                  </a:txBody>
                  <a:tcPr/>
                </a:tc>
                <a:tc>
                  <a:txBody>
                    <a:bodyPr/>
                    <a:lstStyle/>
                    <a:p>
                      <a:pPr algn="ctr"/>
                      <a:r>
                        <a:rPr lang="en-GB" sz="2000" dirty="0"/>
                        <a:t>22</a:t>
                      </a:r>
                      <a:endParaRPr lang="en-SE" sz="2000" dirty="0"/>
                    </a:p>
                  </a:txBody>
                  <a:tcPr/>
                </a:tc>
                <a:tc>
                  <a:txBody>
                    <a:bodyPr/>
                    <a:lstStyle/>
                    <a:p>
                      <a:pPr algn="ctr"/>
                      <a:r>
                        <a:rPr lang="en-GB" sz="2000" dirty="0"/>
                        <a:t>33</a:t>
                      </a:r>
                      <a:endParaRPr lang="en-SE" sz="2000" dirty="0"/>
                    </a:p>
                  </a:txBody>
                  <a:tcPr/>
                </a:tc>
                <a:tc>
                  <a:txBody>
                    <a:bodyPr/>
                    <a:lstStyle/>
                    <a:p>
                      <a:pPr algn="ctr"/>
                      <a:r>
                        <a:rPr lang="en-GB" sz="2000" dirty="0"/>
                        <a:t>25</a:t>
                      </a:r>
                      <a:endParaRPr lang="en-SE" sz="2000" dirty="0"/>
                    </a:p>
                  </a:txBody>
                  <a:tcPr/>
                </a:tc>
                <a:extLst>
                  <a:ext uri="{0D108BD9-81ED-4DB2-BD59-A6C34878D82A}">
                    <a16:rowId xmlns:a16="http://schemas.microsoft.com/office/drawing/2014/main" val="2261139520"/>
                  </a:ext>
                </a:extLst>
              </a:tr>
            </a:tbl>
          </a:graphicData>
        </a:graphic>
      </p:graphicFrame>
    </p:spTree>
    <p:extLst>
      <p:ext uri="{BB962C8B-B14F-4D97-AF65-F5344CB8AC3E}">
        <p14:creationId xmlns:p14="http://schemas.microsoft.com/office/powerpoint/2010/main" val="2948823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41834</TotalTime>
  <Words>1600</Words>
  <Application>Microsoft Office PowerPoint</Application>
  <PresentationFormat>On-screen Show (4:3)</PresentationFormat>
  <Paragraphs>170</Paragraphs>
  <Slides>11</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__fkGroteskNeue_598ab8</vt:lpstr>
      <vt:lpstr>inherit</vt:lpstr>
      <vt:lpstr>KaTeX_Main</vt:lpstr>
      <vt:lpstr>Lato Extended</vt:lpstr>
      <vt:lpstr>var(--font-berkeley-mono)</vt:lpstr>
      <vt:lpstr>Arial</vt:lpstr>
      <vt:lpstr>Calibri</vt:lpstr>
      <vt:lpstr>Helvetica</vt:lpstr>
      <vt:lpstr>Times New Roman</vt:lpstr>
      <vt:lpstr>Wingdings</vt:lpstr>
      <vt:lpstr>Office Theme</vt:lpstr>
      <vt:lpstr>Lecture 7 Hash Tables Exercises</vt:lpstr>
      <vt:lpstr>Quiz: Hashing Function</vt:lpstr>
      <vt:lpstr>Quiz: Linear Probing I</vt:lpstr>
      <vt:lpstr>Quiz: Linear Probing II</vt:lpstr>
      <vt:lpstr>Quiz: Linear Probing III</vt:lpstr>
      <vt:lpstr>Question 38 Explanations</vt:lpstr>
      <vt:lpstr>Hashing</vt:lpstr>
      <vt:lpstr>Separate Chaining</vt:lpstr>
      <vt:lpstr>Linear Probing</vt:lpstr>
      <vt:lpstr>Quadratic Probing</vt:lpstr>
      <vt:lpstr>Double Hashing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1255</cp:revision>
  <dcterms:created xsi:type="dcterms:W3CDTF">2018-08-13T22:58:39Z</dcterms:created>
  <dcterms:modified xsi:type="dcterms:W3CDTF">2025-02-26T14:27:46Z</dcterms:modified>
</cp:coreProperties>
</file>