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7" r:id="rId3"/>
    <p:sldId id="323" r:id="rId4"/>
    <p:sldId id="324" r:id="rId5"/>
    <p:sldId id="325" r:id="rId6"/>
    <p:sldId id="326" r:id="rId7"/>
    <p:sldId id="414" r:id="rId8"/>
    <p:sldId id="415" r:id="rId9"/>
    <p:sldId id="416" r:id="rId10"/>
    <p:sldId id="327" r:id="rId11"/>
    <p:sldId id="388" r:id="rId12"/>
    <p:sldId id="389" r:id="rId13"/>
    <p:sldId id="330" r:id="rId14"/>
    <p:sldId id="331" r:id="rId15"/>
    <p:sldId id="332" r:id="rId16"/>
    <p:sldId id="384" r:id="rId17"/>
    <p:sldId id="391" r:id="rId18"/>
    <p:sldId id="328" r:id="rId19"/>
    <p:sldId id="340" r:id="rId20"/>
    <p:sldId id="341" r:id="rId21"/>
    <p:sldId id="342" r:id="rId22"/>
    <p:sldId id="329" r:id="rId23"/>
    <p:sldId id="345" r:id="rId24"/>
    <p:sldId id="403" r:id="rId25"/>
    <p:sldId id="405" r:id="rId26"/>
    <p:sldId id="408" r:id="rId27"/>
    <p:sldId id="407" r:id="rId28"/>
    <p:sldId id="418" r:id="rId29"/>
    <p:sldId id="333" r:id="rId30"/>
    <p:sldId id="334" r:id="rId31"/>
    <p:sldId id="401" r:id="rId32"/>
    <p:sldId id="335" r:id="rId33"/>
    <p:sldId id="338" r:id="rId34"/>
    <p:sldId id="336" r:id="rId35"/>
    <p:sldId id="339" r:id="rId36"/>
    <p:sldId id="347" r:id="rId37"/>
    <p:sldId id="349" r:id="rId38"/>
    <p:sldId id="348" r:id="rId39"/>
    <p:sldId id="353" r:id="rId40"/>
    <p:sldId id="399" r:id="rId41"/>
    <p:sldId id="392" r:id="rId42"/>
    <p:sldId id="417" r:id="rId43"/>
    <p:sldId id="354" r:id="rId44"/>
    <p:sldId id="355" r:id="rId45"/>
    <p:sldId id="386" r:id="rId46"/>
    <p:sldId id="385" r:id="rId47"/>
    <p:sldId id="357" r:id="rId48"/>
    <p:sldId id="280" r:id="rId49"/>
    <p:sldId id="396" r:id="rId50"/>
    <p:sldId id="395" r:id="rId51"/>
    <p:sldId id="393" r:id="rId52"/>
    <p:sldId id="398" r:id="rId53"/>
    <p:sldId id="394" r:id="rId54"/>
    <p:sldId id="406"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76" autoAdjust="0"/>
    <p:restoredTop sz="86928" autoAdjust="0"/>
  </p:normalViewPr>
  <p:slideViewPr>
    <p:cSldViewPr snapToGrid="0" snapToObjects="1">
      <p:cViewPr varScale="1">
        <p:scale>
          <a:sx n="71" d="100"/>
          <a:sy n="71" d="100"/>
        </p:scale>
        <p:origin x="1570" y="4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17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382736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383257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https://www.codecademy.com/resources/docs/general/binary-search-tree/inorder-traversal</a:t>
            </a:r>
          </a:p>
          <a:p>
            <a:r>
              <a:rPr lang="en-GB" dirty="0"/>
              <a:t>[2] https://www.geeksforgeeks.org/tree-traversals-inorder-preorder-and-postorder/</a:t>
            </a:r>
          </a:p>
          <a:p>
            <a:r>
              <a:rPr lang="en-GB" dirty="0"/>
              <a:t>[3] https://www.geeksforgeeks.org/binary-search-tree-traversal-inorder-preorder-post-order/</a:t>
            </a:r>
          </a:p>
          <a:p>
            <a:r>
              <a:rPr lang="en-GB" dirty="0"/>
              <a:t>[4] https://www.freecodecamp.org/news/binary-search-tree-what-is-it/</a:t>
            </a:r>
          </a:p>
          <a:p>
            <a:r>
              <a:rPr lang="en-GB" dirty="0"/>
              <a:t>[5] https://en.wikipedia.org/wiki/Binary_Search_Tree</a:t>
            </a:r>
          </a:p>
          <a:p>
            <a:r>
              <a:rPr lang="en-GB" dirty="0"/>
              <a:t>[6] https://www.enjoyalgorithms.com/blog/introduction-to-binary-search-tree/</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490930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44</a:t>
            </a:fld>
            <a:endParaRPr lang="en-US"/>
          </a:p>
        </p:txBody>
      </p:sp>
    </p:spTree>
    <p:extLst>
      <p:ext uri="{BB962C8B-B14F-4D97-AF65-F5344CB8AC3E}">
        <p14:creationId xmlns:p14="http://schemas.microsoft.com/office/powerpoint/2010/main" val="72941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52</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5" Type="http://schemas.openxmlformats.org/officeDocument/2006/relationships/hyperlink" Target="https://www.youtube.com/watch?v=mtvbVLK5xDQ" TargetMode="External"/><Relationship Id="rId4" Type="http://schemas.openxmlformats.org/officeDocument/2006/relationships/hyperlink" Target="https://www.youtube.com/watch?v=DkOswl0k7s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1E5-E093-B03E-B30F-94B89BD919DB}"/>
              </a:ext>
            </a:extLst>
          </p:cNvPr>
          <p:cNvSpPr>
            <a:spLocks noGrp="1"/>
          </p:cNvSpPr>
          <p:nvPr>
            <p:ph type="title"/>
          </p:nvPr>
        </p:nvSpPr>
        <p:spPr/>
        <p:txBody>
          <a:bodyPr/>
          <a:lstStyle/>
          <a:p>
            <a:r>
              <a:rPr lang="en-GB" dirty="0"/>
              <a:t>Summary of Traversals</a:t>
            </a:r>
            <a:endParaRPr lang="en-SE" dirty="0"/>
          </a:p>
        </p:txBody>
      </p:sp>
      <p:sp>
        <p:nvSpPr>
          <p:cNvPr id="3" name="Content Placeholder 2">
            <a:extLst>
              <a:ext uri="{FF2B5EF4-FFF2-40B4-BE49-F238E27FC236}">
                <a16:creationId xmlns:a16="http://schemas.microsoft.com/office/drawing/2014/main" id="{3575A5C0-62A5-214E-4223-E5B36AE59635}"/>
              </a:ext>
            </a:extLst>
          </p:cNvPr>
          <p:cNvSpPr>
            <a:spLocks noGrp="1"/>
          </p:cNvSpPr>
          <p:nvPr>
            <p:ph idx="1"/>
          </p:nvPr>
        </p:nvSpPr>
        <p:spPr/>
        <p:txBody>
          <a:bodyPr>
            <a:normAutofit/>
          </a:bodyPr>
          <a:lstStyle/>
          <a:p>
            <a:pPr algn="l" fontAlgn="base"/>
            <a:r>
              <a:rPr lang="en-GB" sz="2800" b="1" i="0" dirty="0">
                <a:solidFill>
                  <a:srgbClr val="0C0D0E"/>
                </a:solidFill>
                <a:effectLst/>
                <a:latin typeface="inherit"/>
              </a:rPr>
              <a:t>Pre-order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root, ends at the right-most node</a:t>
            </a:r>
          </a:p>
          <a:p>
            <a:pPr fontAlgn="base"/>
            <a:r>
              <a:rPr lang="en-GB" sz="2800" b="1" i="0" dirty="0">
                <a:solidFill>
                  <a:srgbClr val="0C0D0E"/>
                </a:solidFill>
                <a:effectLst/>
                <a:latin typeface="inherit"/>
              </a:rPr>
              <a:t>In-order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left-most node, ends at the rightmost node</a:t>
            </a:r>
          </a:p>
          <a:p>
            <a:pPr fontAlgn="base"/>
            <a:r>
              <a:rPr lang="en-GB" sz="2800" b="1" i="0" dirty="0">
                <a:solidFill>
                  <a:srgbClr val="0C0D0E"/>
                </a:solidFill>
                <a:effectLst/>
                <a:latin typeface="inherit"/>
              </a:rPr>
              <a:t>Post-order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with the left-most node, ends with the root</a:t>
            </a:r>
            <a:endParaRPr lang="en-SE" sz="2400" dirty="0"/>
          </a:p>
        </p:txBody>
      </p:sp>
    </p:spTree>
    <p:extLst>
      <p:ext uri="{BB962C8B-B14F-4D97-AF65-F5344CB8AC3E}">
        <p14:creationId xmlns:p14="http://schemas.microsoft.com/office/powerpoint/2010/main" val="270663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dirty="0">
                <a:hlinkClick r:id="rId2"/>
              </a:rPr>
              <a:t>https://www.youtube.com/watch?v=6I3evyt9ApA</a:t>
            </a:r>
            <a:r>
              <a:rPr lang="en-GB" dirty="0"/>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endParaRPr lang="en-GB" dirty="0"/>
          </a:p>
          <a:p>
            <a:r>
              <a:rPr lang="en-GB" sz="2400" dirty="0"/>
              <a:t>Binary Search Trees (BST) Explained in Animated Demo</a:t>
            </a:r>
          </a:p>
          <a:p>
            <a:pPr lvl="1"/>
            <a:r>
              <a:rPr lang="en-GB" dirty="0">
                <a:hlinkClick r:id="rId5"/>
              </a:rPr>
              <a:t>https://www.youtube.com/watch?v=mtvbVLK5xDQ</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a:t>
            </a:r>
            <a:r>
              <a:rPr lang="en-GB" dirty="0">
                <a:solidFill>
                  <a:srgbClr val="FF0000"/>
                </a:solidFill>
              </a:rPr>
              <a:t>in-order traversal </a:t>
            </a:r>
            <a:r>
              <a:rPr lang="en-GB" dirty="0"/>
              <a:t>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7110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548-15A2-2EE0-0CA9-13FF684CF67C}"/>
              </a:ext>
            </a:extLst>
          </p:cNvPr>
          <p:cNvSpPr>
            <a:spLocks noGrp="1"/>
          </p:cNvSpPr>
          <p:nvPr>
            <p:ph type="title"/>
          </p:nvPr>
        </p:nvSpPr>
        <p:spPr/>
        <p:txBody>
          <a:bodyPr/>
          <a:lstStyle/>
          <a:p>
            <a:r>
              <a:rPr lang="en-GB" dirty="0"/>
              <a:t>In-Order Traversal of a BST</a:t>
            </a:r>
            <a:endParaRPr lang="en-SE" dirty="0"/>
          </a:p>
        </p:txBody>
      </p:sp>
      <p:sp>
        <p:nvSpPr>
          <p:cNvPr id="3" name="Content Placeholder 2">
            <a:extLst>
              <a:ext uri="{FF2B5EF4-FFF2-40B4-BE49-F238E27FC236}">
                <a16:creationId xmlns:a16="http://schemas.microsoft.com/office/drawing/2014/main" id="{B3403BB9-414A-D203-DA6A-5651CAE3C3D8}"/>
              </a:ext>
            </a:extLst>
          </p:cNvPr>
          <p:cNvSpPr>
            <a:spLocks noGrp="1"/>
          </p:cNvSpPr>
          <p:nvPr>
            <p:ph idx="1"/>
          </p:nvPr>
        </p:nvSpPr>
        <p:spPr>
          <a:xfrm>
            <a:off x="457200" y="1600200"/>
            <a:ext cx="8229600" cy="5155602"/>
          </a:xfrm>
        </p:spPr>
        <p:txBody>
          <a:bodyPr>
            <a:normAutofit fontScale="92500" lnSpcReduction="10000"/>
          </a:bodyPr>
          <a:lstStyle/>
          <a:p>
            <a:r>
              <a:rPr lang="en-GB" dirty="0"/>
              <a:t>In-order traversal of a BST visits the nodes in ascending order of their values, i.e., from smallest to largest. Here's why:</a:t>
            </a:r>
          </a:p>
          <a:p>
            <a:pPr lvl="1"/>
            <a:r>
              <a:rPr lang="en-GB" dirty="0"/>
              <a:t>1. **Binary Search Tree Property**: In a BST, for any given node:</a:t>
            </a:r>
          </a:p>
          <a:p>
            <a:pPr lvl="1"/>
            <a:r>
              <a:rPr lang="en-GB" dirty="0"/>
              <a:t>   - The values in the left subtree are less than the value of the node.</a:t>
            </a:r>
          </a:p>
          <a:p>
            <a:pPr lvl="1"/>
            <a:r>
              <a:rPr lang="en-GB" dirty="0"/>
              <a:t>   - The values in the right subtree are greater than the value of the node.</a:t>
            </a:r>
          </a:p>
          <a:p>
            <a:pPr lvl="1"/>
            <a:r>
              <a:rPr lang="en-GB" dirty="0"/>
              <a:t>2. **In-order Traversal Process**: This traversal method follows a specific sequence:</a:t>
            </a:r>
          </a:p>
          <a:p>
            <a:pPr lvl="1"/>
            <a:r>
              <a:rPr lang="en-GB" dirty="0"/>
              <a:t>   - Traverse the left subtree.</a:t>
            </a:r>
          </a:p>
          <a:p>
            <a:pPr lvl="1"/>
            <a:r>
              <a:rPr lang="en-GB" dirty="0"/>
              <a:t>   - Visit the root node.</a:t>
            </a:r>
          </a:p>
          <a:p>
            <a:pPr lvl="1"/>
            <a:r>
              <a:rPr lang="en-GB" dirty="0"/>
              <a:t>   - Traverse the right subtree.</a:t>
            </a:r>
          </a:p>
          <a:p>
            <a:pPr lvl="1"/>
            <a:r>
              <a:rPr lang="en-GB" dirty="0"/>
              <a:t>3. **Resulting Order**: By first visiting all nodes in the left subtree (which are smaller), then the root, and finally all nodes in the right subtree (which are larger), in-order traversal naturally outputs the nodes in non-decreasing order.</a:t>
            </a:r>
          </a:p>
          <a:p>
            <a:r>
              <a:rPr lang="en-GB" dirty="0"/>
              <a:t>This property makes in-order traversal particularly useful for retrieving data from a BST in sorted order.</a:t>
            </a:r>
          </a:p>
        </p:txBody>
      </p:sp>
    </p:spTree>
    <p:extLst>
      <p:ext uri="{BB962C8B-B14F-4D97-AF65-F5344CB8AC3E}">
        <p14:creationId xmlns:p14="http://schemas.microsoft.com/office/powerpoint/2010/main" val="3043194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031798"/>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pPr lvl="1"/>
            <a:r>
              <a:rPr lang="en-GB" dirty="0"/>
              <a:t>a) Binary tree</a:t>
            </a:r>
          </a:p>
          <a:p>
            <a:pPr lvl="1"/>
            <a:r>
              <a:rPr lang="en-GB" dirty="0"/>
              <a:t>b) Binary search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1592132" y="4453254"/>
            <a:ext cx="6465346" cy="1200329"/>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t>
            </a:r>
            <a:r>
              <a:rPr lang="en-US" altLang="zh-CN" sz="2400" dirty="0"/>
              <a:t>b</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ample of Binary Tree">
            <a:extLst>
              <a:ext uri="{FF2B5EF4-FFF2-40B4-BE49-F238E27FC236}">
                <a16:creationId xmlns:a16="http://schemas.microsoft.com/office/drawing/2014/main" id="{102ADFF1-0C75-11C5-65E4-6CBD4569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77" y="3865279"/>
            <a:ext cx="4070186" cy="29093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F108B4-C497-81CA-362F-3B038C6EDA60}"/>
              </a:ext>
            </a:extLst>
          </p:cNvPr>
          <p:cNvSpPr>
            <a:spLocks noGrp="1"/>
          </p:cNvSpPr>
          <p:nvPr>
            <p:ph type="title"/>
          </p:nvPr>
        </p:nvSpPr>
        <p:spPr/>
        <p:txBody>
          <a:bodyPr>
            <a:normAutofit/>
          </a:bodyPr>
          <a:lstStyle/>
          <a:p>
            <a:r>
              <a:rPr lang="en-GB" dirty="0"/>
              <a:t>Quiz</a:t>
            </a:r>
            <a:endParaRPr lang="en-SE" dirty="0"/>
          </a:p>
        </p:txBody>
      </p:sp>
      <p:sp>
        <p:nvSpPr>
          <p:cNvPr id="3" name="Content Placeholder 2">
            <a:extLst>
              <a:ext uri="{FF2B5EF4-FFF2-40B4-BE49-F238E27FC236}">
                <a16:creationId xmlns:a16="http://schemas.microsoft.com/office/drawing/2014/main" id="{47706054-F1EA-DF63-95D1-BA275195A556}"/>
              </a:ext>
            </a:extLst>
          </p:cNvPr>
          <p:cNvSpPr>
            <a:spLocks noGrp="1"/>
          </p:cNvSpPr>
          <p:nvPr>
            <p:ph idx="1"/>
          </p:nvPr>
        </p:nvSpPr>
        <p:spPr>
          <a:xfrm>
            <a:off x="263563" y="1354278"/>
            <a:ext cx="8229600" cy="2756647"/>
          </a:xfrm>
        </p:spPr>
        <p:txBody>
          <a:bodyPr>
            <a:normAutofit fontScale="92500" lnSpcReduction="10000"/>
          </a:bodyPr>
          <a:lstStyle/>
          <a:p>
            <a:r>
              <a:rPr lang="en-GB" dirty="0"/>
              <a:t>Given: Pre-order traversal of nodes is 1 -&gt; 2 -&gt; 4 -&gt; 5 -&gt; 3 -&gt; 6; In-order traversal of nodes is 4 -&gt; 2 -&gt; 5 -&gt; 1 -&gt; 3 -&gt; 6. What is the post-order traversal of nodes?</a:t>
            </a:r>
          </a:p>
          <a:p>
            <a:r>
              <a:rPr lang="en-GB" dirty="0"/>
              <a:t>ANS: we know 1 is the tree root from pre-order traversal, so we know the left subtree has nodes 4,2,5, and right subtree has nodes 3,6, from in-order traversal 4 -&gt; 2 -&gt; 5 -&gt; </a:t>
            </a:r>
            <a:r>
              <a:rPr lang="en-GB" dirty="0">
                <a:solidFill>
                  <a:srgbClr val="FF0000"/>
                </a:solidFill>
              </a:rPr>
              <a:t>1</a:t>
            </a:r>
            <a:r>
              <a:rPr lang="en-GB" dirty="0"/>
              <a:t> -&gt; 3 -&gt; 6. We can draw the tree now and derive the post order traversal 4 -&gt; 5 -&gt; 2 -&gt; 6 -&gt; 3 -&gt; 1</a:t>
            </a:r>
          </a:p>
          <a:p>
            <a:endParaRPr lang="en-SE" dirty="0"/>
          </a:p>
        </p:txBody>
      </p:sp>
      <p:sp>
        <p:nvSpPr>
          <p:cNvPr id="5" name="Content Placeholder 2">
            <a:extLst>
              <a:ext uri="{FF2B5EF4-FFF2-40B4-BE49-F238E27FC236}">
                <a16:creationId xmlns:a16="http://schemas.microsoft.com/office/drawing/2014/main" id="{8E54E69A-9C13-85D8-AEBD-B5616E62CF26}"/>
              </a:ext>
            </a:extLst>
          </p:cNvPr>
          <p:cNvSpPr txBox="1">
            <a:spLocks/>
          </p:cNvSpPr>
          <p:nvPr/>
        </p:nvSpPr>
        <p:spPr>
          <a:xfrm>
            <a:off x="4527388" y="3896957"/>
            <a:ext cx="4383739" cy="2756647"/>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77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sz="2800" b="1" dirty="0">
                <a:solidFill>
                  <a:srgbClr val="0C0D0E"/>
                </a:solidFill>
                <a:latin typeface="inherit"/>
              </a:rPr>
              <a:t>Pre-order traversal</a:t>
            </a:r>
            <a:r>
              <a:rPr lang="en-GB" sz="2800" dirty="0">
                <a:solidFill>
                  <a:srgbClr val="0C0D0E"/>
                </a:solidFill>
                <a:latin typeface="-apple-system"/>
              </a:rPr>
              <a:t>:</a:t>
            </a:r>
          </a:p>
          <a:p>
            <a:pPr lvl="1" fontAlgn="base"/>
            <a:r>
              <a:rPr lang="en-GB" sz="2400" dirty="0">
                <a:solidFill>
                  <a:srgbClr val="0C0D0E"/>
                </a:solidFill>
                <a:latin typeface="-apple-system"/>
              </a:rPr>
              <a:t>Begins at the root, ends at the right-most node</a:t>
            </a:r>
          </a:p>
          <a:p>
            <a:pPr fontAlgn="base"/>
            <a:r>
              <a:rPr lang="en-GB" sz="2800" b="1" dirty="0">
                <a:solidFill>
                  <a:srgbClr val="0C0D0E"/>
                </a:solidFill>
                <a:latin typeface="inherit"/>
              </a:rPr>
              <a:t>In-order traversal</a:t>
            </a:r>
            <a:r>
              <a:rPr lang="en-GB" sz="2800" dirty="0">
                <a:solidFill>
                  <a:srgbClr val="0C0D0E"/>
                </a:solidFill>
                <a:latin typeface="-apple-system"/>
              </a:rPr>
              <a:t>:</a:t>
            </a:r>
          </a:p>
          <a:p>
            <a:pPr lvl="1" fontAlgn="base"/>
            <a:r>
              <a:rPr lang="en-GB" sz="2400" dirty="0">
                <a:solidFill>
                  <a:srgbClr val="0C0D0E"/>
                </a:solidFill>
                <a:latin typeface="-apple-system"/>
              </a:rPr>
              <a:t>Begins at the left-most node, ends at the rightmost node</a:t>
            </a:r>
          </a:p>
          <a:p>
            <a:pPr fontAlgn="base"/>
            <a:r>
              <a:rPr lang="en-GB" sz="2800" b="1" dirty="0">
                <a:solidFill>
                  <a:srgbClr val="0C0D0E"/>
                </a:solidFill>
                <a:latin typeface="inherit"/>
              </a:rPr>
              <a:t>Post-order traversal</a:t>
            </a:r>
            <a:r>
              <a:rPr lang="en-GB" sz="2800" dirty="0">
                <a:solidFill>
                  <a:srgbClr val="0C0D0E"/>
                </a:solidFill>
                <a:latin typeface="-apple-system"/>
              </a:rPr>
              <a:t>:</a:t>
            </a:r>
          </a:p>
          <a:p>
            <a:pPr lvl="1" fontAlgn="base"/>
            <a:r>
              <a:rPr lang="en-GB" sz="2400" dirty="0">
                <a:solidFill>
                  <a:srgbClr val="0C0D0E"/>
                </a:solidFill>
                <a:latin typeface="-apple-system"/>
              </a:rPr>
              <a:t>Begins with the left-most node, ends with the root</a:t>
            </a:r>
            <a:endParaRPr lang="en-SE" sz="2400" dirty="0"/>
          </a:p>
        </p:txBody>
      </p:sp>
    </p:spTree>
    <p:extLst>
      <p:ext uri="{BB962C8B-B14F-4D97-AF65-F5344CB8AC3E}">
        <p14:creationId xmlns:p14="http://schemas.microsoft.com/office/powerpoint/2010/main" val="149923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18986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7989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87326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53257</TotalTime>
  <Words>6932</Words>
  <Application>Microsoft Office PowerPoint</Application>
  <PresentationFormat>On-screen Show (4:3)</PresentationFormat>
  <Paragraphs>1332</Paragraphs>
  <Slides>54</Slides>
  <Notes>20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54</vt:i4>
      </vt:variant>
    </vt:vector>
  </HeadingPairs>
  <TitlesOfParts>
    <vt:vector size="76" baseType="lpstr">
      <vt:lpstr>-apple-system</vt:lpstr>
      <vt:lpstr>CenturyGothic</vt:lpstr>
      <vt:lpstr>Courier</vt:lpstr>
      <vt:lpstr>CourierNewPS</vt:lpstr>
      <vt:lpstr>inherit</vt:lpstr>
      <vt:lpstr>KaTeX_Main</vt:lpstr>
      <vt:lpstr>KaTeX_Math</vt:lpstr>
      <vt:lpstr>Menlo</vt:lpstr>
      <vt:lpstr>System Font Regular</vt:lpstr>
      <vt:lpstr>var(--font-berkeley-mono)</vt:lpstr>
      <vt:lpstr>var(--font-fk-grotesk-neue)</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Height of a Tree</vt:lpstr>
      <vt:lpstr>Full Binary Tree</vt:lpstr>
      <vt:lpstr>Height of a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Summary of Traversals</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Traversal of a BST</vt:lpstr>
      <vt:lpstr>Traversal of a BST</vt:lpstr>
      <vt:lpstr>In-Order Traversal of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1362</cp:revision>
  <dcterms:created xsi:type="dcterms:W3CDTF">2018-08-13T22:58:39Z</dcterms:created>
  <dcterms:modified xsi:type="dcterms:W3CDTF">2025-02-26T14:35:48Z</dcterms:modified>
</cp:coreProperties>
</file>