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29" r:id="rId16"/>
    <p:sldId id="318" r:id="rId17"/>
    <p:sldId id="316" r:id="rId18"/>
    <p:sldId id="310" r:id="rId19"/>
    <p:sldId id="330" r:id="rId20"/>
    <p:sldId id="331" r:id="rId21"/>
    <p:sldId id="325" r:id="rId22"/>
    <p:sldId id="326" r:id="rId23"/>
    <p:sldId id="328" r:id="rId24"/>
    <p:sldId id="321" r:id="rId25"/>
    <p:sldId id="315" r:id="rId26"/>
    <p:sldId id="32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05"/>
    <p:restoredTop sz="72418" autoAdjust="0"/>
  </p:normalViewPr>
  <p:slideViewPr>
    <p:cSldViewPr snapToGrid="0" snapToObjects="1">
      <p:cViewPr>
        <p:scale>
          <a:sx n="100" d="100"/>
          <a:sy n="100" d="100"/>
        </p:scale>
        <p:origin x="1258" y="-171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2/24/2025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spcBef>
                <a:spcPts val="500"/>
              </a:spcBef>
              <a:spcAft>
                <a:spcPts val="500"/>
              </a:spcAft>
            </a:pPr>
            <a:r>
              <a:rPr lang="en-GB" u="sng" dirty="0">
                <a:latin typeface="Times New Roman" panose="02020603050405020304" pitchFamily="18" charset="0"/>
                <a:cs typeface="Times New Roman" panose="02020603050405020304" pitchFamily="18" charset="0"/>
                <a:hlinkClick r:id="rId3"/>
              </a:rPr>
              <a:t>What is a </a:t>
            </a:r>
            <a:r>
              <a:rPr lang="en-GB" u="sng" dirty="0" err="1">
                <a:latin typeface="Times New Roman" panose="02020603050405020304" pitchFamily="18" charset="0"/>
                <a:cs typeface="Times New Roman" panose="02020603050405020304" pitchFamily="18" charset="0"/>
                <a:hlinkClick r:id="rId3"/>
              </a:rPr>
              <a:t>HashTable</a:t>
            </a:r>
            <a:r>
              <a:rPr lang="en-GB" u="sng" dirty="0">
                <a:latin typeface="Times New Roman" panose="02020603050405020304" pitchFamily="18" charset="0"/>
                <a:cs typeface="Times New Roman" panose="02020603050405020304" pitchFamily="18" charset="0"/>
                <a:hlinkClick r:id="rId3"/>
              </a:rPr>
              <a:t> Data Structure - Introduction to Hash Tables , Part 0</a:t>
            </a:r>
            <a:endParaRPr lang="en-US" u="sng" dirty="0">
              <a:latin typeface="Times New Roman" panose="02020603050405020304" pitchFamily="18" charset="0"/>
              <a:cs typeface="Times New Roman" panose="02020603050405020304" pitchFamily="18" charset="0"/>
              <a:hlinkClick r:id="rId3"/>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a:t>
            </a:fld>
            <a:endParaRPr lang="en-US"/>
          </a:p>
        </p:txBody>
      </p:sp>
    </p:spTree>
    <p:extLst>
      <p:ext uri="{BB962C8B-B14F-4D97-AF65-F5344CB8AC3E}">
        <p14:creationId xmlns:p14="http://schemas.microsoft.com/office/powerpoint/2010/main" val="102581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slot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attempts)</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slots, </a:t>
            </a:r>
            <a:r>
              <a:rPr lang="en-US" altLang="zh-CN" spc="110" dirty="0" err="1">
                <a:latin typeface="Times New Roman" panose="02020603050405020304" pitchFamily="18" charset="0"/>
                <a:cs typeface="Times New Roman" panose="02020603050405020304" pitchFamily="18" charset="0"/>
              </a:rPr>
              <a:t>i.e</a:t>
            </a:r>
            <a:r>
              <a:rPr lang="en-US" altLang="zh-CN" spc="110" dirty="0">
                <a:latin typeface="Times New Roman" panose="02020603050405020304" pitchFamily="18" charset="0"/>
                <a:cs typeface="Times New Roman" panose="02020603050405020304" pitchFamily="18" charset="0"/>
              </a:rPr>
              <a:t>, 1</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2</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3</a:t>
            </a:r>
            <a:r>
              <a:rPr lang="en-US" altLang="zh-CN" spc="110" baseline="30000" dirty="0">
                <a:latin typeface="Times New Roman" panose="02020603050405020304" pitchFamily="18" charset="0"/>
                <a:cs typeface="Times New Roman" panose="02020603050405020304" pitchFamily="18" charset="0"/>
              </a:rPr>
              <a:t>2</a:t>
            </a: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1778036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Hashing | Set 2 (Separate Chaining)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650423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659079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1698361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2/24/2025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www.youtube.com/watch?v=LRtKQdsJC3o" TargetMode="External"/><Relationship Id="rId3" Type="http://schemas.openxmlformats.org/officeDocument/2006/relationships/hyperlink" Target="https://www.youtube.com/watch?v=_xA8UvfOGgU" TargetMode="External"/><Relationship Id="rId7" Type="http://schemas.openxmlformats.org/officeDocument/2006/relationships/hyperlink" Target="https://www.youtube.com/watch?v=0CFJAkpnhB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youtube.com/watch?v=98Y0UDZ9vvs" TargetMode="External"/><Relationship Id="rId5" Type="http://schemas.openxmlformats.org/officeDocument/2006/relationships/hyperlink" Target="https://www.youtube.com/watch?v=VeYKEMY2F9k" TargetMode="External"/><Relationship Id="rId4" Type="http://schemas.openxmlformats.org/officeDocument/2006/relationships/hyperlink" Target="https://www.youtube.com/watch?v=Dk57JonwKNk"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wWgIAphfn2U" TargetMode="External"/><Relationship Id="rId2" Type="http://schemas.openxmlformats.org/officeDocument/2006/relationships/hyperlink" Target="https://www.youtube.com/watch?v=knV86FlSXJ8"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characters in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for computing the hash code.</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946281"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ache </a:t>
            </a:r>
            <a:r>
              <a:rPr lang="en-GB" sz="1400" spc="45" dirty="0">
                <a:solidFill>
                  <a:schemeClr val="accent6"/>
                </a:solidFill>
                <a:latin typeface="Arial" panose="020B0604020202020204" pitchFamily="34" charset="0"/>
                <a:cs typeface="Arial" panose="020B0604020202020204" pitchFamily="34" charset="0"/>
              </a:rPr>
              <a:t>the</a:t>
            </a:r>
            <a:r>
              <a:rPr sz="1400" spc="45" dirty="0">
                <a:solidFill>
                  <a:schemeClr val="accent6"/>
                </a:solidFill>
                <a:latin typeface="Arial" panose="020B0604020202020204" pitchFamily="34" charset="0"/>
                <a:cs typeface="Arial" panose="020B0604020202020204" pitchFamily="34" charset="0"/>
              </a:rPr>
              <a:t>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r>
              <a:rPr lang="en-GB" sz="1400" spc="55" dirty="0">
                <a:solidFill>
                  <a:schemeClr val="accent6"/>
                </a:solidFill>
                <a:latin typeface="Arial" panose="020B0604020202020204" pitchFamily="34" charset="0"/>
                <a:cs typeface="Arial" panose="020B0604020202020204" pitchFamily="34" charset="0"/>
              </a:rPr>
              <a:t> for future use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199397"/>
            <a:ext cx="5635948" cy="1274708"/>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r>
              <a:rPr lang="en-GB" dirty="0">
                <a:latin typeface="Arial" panose="020B0604020202020204" pitchFamily="34" charset="0"/>
                <a:cs typeface="Arial" panose="020B0604020202020204" pitchFamily="34" charset="0"/>
              </a:rPr>
              <a:t> if already computed before, to avoid redundant computation</a:t>
            </a:r>
            <a:r>
              <a:rPr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015663"/>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Multiplication by 31 can be replaced by a shift and a subtraction for better performance: 31 * i == 2</a:t>
            </a:r>
            <a:r>
              <a:rPr lang="en-US" sz="1100" baseline="30000" dirty="0">
                <a:latin typeface="Arial"/>
                <a:cs typeface="Arial"/>
              </a:rPr>
              <a:t>5</a:t>
            </a:r>
            <a:r>
              <a:rPr lang="en-US" sz="1100" dirty="0">
                <a:latin typeface="Arial"/>
                <a:cs typeface="Arial"/>
              </a:rPr>
              <a:t> * i  - i = (i &lt;&lt; 5) - i. </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5">
                                            <p:txEl>
                                              <p:pRg st="0" end="0"/>
                                            </p:txEl>
                                          </p:spTgt>
                                        </p:tgtEl>
                                        <p:attrNameLst>
                                          <p:attrName>style.visibility</p:attrName>
                                        </p:attrNameLst>
                                      </p:cBhvr>
                                      <p:to>
                                        <p:strVal val="visible"/>
                                      </p:to>
                                    </p:set>
                                    <p:animEffect transition="in" filter="dissolve">
                                      <p:cBhvr>
                                        <p:cTn id="74" dur="500"/>
                                        <p:tgtEl>
                                          <p:spTgt spid="65">
                                            <p:txEl>
                                              <p:pRg st="0" end="0"/>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1" end="1"/>
                                            </p:txEl>
                                          </p:spTgt>
                                        </p:tgtEl>
                                        <p:attrNameLst>
                                          <p:attrName>style.visibility</p:attrName>
                                        </p:attrNameLst>
                                      </p:cBhvr>
                                      <p:to>
                                        <p:strVal val="visible"/>
                                      </p:to>
                                    </p:set>
                                    <p:animEffect transition="in" filter="dissolve">
                                      <p:cBhvr>
                                        <p:cTn id="79" dur="500"/>
                                        <p:tgtEl>
                                          <p:spTgt spid="65">
                                            <p:txEl>
                                              <p:pRg st="1" end="1"/>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2" end="2"/>
                                            </p:txEl>
                                          </p:spTgt>
                                        </p:tgtEl>
                                        <p:attrNameLst>
                                          <p:attrName>style.visibility</p:attrName>
                                        </p:attrNameLst>
                                      </p:cBhvr>
                                      <p:to>
                                        <p:strVal val="visible"/>
                                      </p:to>
                                    </p:set>
                                    <p:animEffect transition="in" filter="dissolve">
                                      <p:cBhvr>
                                        <p:cTn id="84" dur="500"/>
                                        <p:tgtEl>
                                          <p:spTgt spid="65">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3" end="3"/>
                                            </p:txEl>
                                          </p:spTgt>
                                        </p:tgtEl>
                                        <p:attrNameLst>
                                          <p:attrName>style.visibility</p:attrName>
                                        </p:attrNameLst>
                                      </p:cBhvr>
                                      <p:to>
                                        <p:strVal val="visible"/>
                                      </p:to>
                                    </p:set>
                                    <p:animEffect transition="in" filter="dissolve">
                                      <p:cBhvr>
                                        <p:cTn id="89" dur="500"/>
                                        <p:tgtEl>
                                          <p:spTgt spid="65">
                                            <p:txEl>
                                              <p:pRg st="3" end="3"/>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4" end="4"/>
                                            </p:txEl>
                                          </p:spTgt>
                                        </p:tgtEl>
                                        <p:attrNameLst>
                                          <p:attrName>style.visibility</p:attrName>
                                        </p:attrNameLst>
                                      </p:cBhvr>
                                      <p:to>
                                        <p:strVal val="visible"/>
                                      </p:to>
                                    </p:set>
                                    <p:animEffect transition="in" filter="dissolve">
                                      <p:cBhvr>
                                        <p:cTn id="94" dur="500"/>
                                        <p:tgtEl>
                                          <p:spTgt spid="65">
                                            <p:txEl>
                                              <p:pRg st="4" end="4"/>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dissolve">
                                      <p:cBhvr>
                                        <p:cTn id="99" dur="500"/>
                                        <p:tgtEl>
                                          <p:spTgt spid="67"/>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nodeType="clickEffect">
                                  <p:stCondLst>
                                    <p:cond delay="0"/>
                                  </p:stCondLst>
                                  <p:childTnLst>
                                    <p:set>
                                      <p:cBhvr>
                                        <p:cTn id="103" dur="1" fill="hold">
                                          <p:stCondLst>
                                            <p:cond delay="0"/>
                                          </p:stCondLst>
                                        </p:cTn>
                                        <p:tgtEl>
                                          <p:spTgt spid="65">
                                            <p:txEl>
                                              <p:pRg st="5" end="5"/>
                                            </p:txEl>
                                          </p:spTgt>
                                        </p:tgtEl>
                                        <p:attrNameLst>
                                          <p:attrName>style.visibility</p:attrName>
                                        </p:attrNameLst>
                                      </p:cBhvr>
                                      <p:to>
                                        <p:strVal val="visible"/>
                                      </p:to>
                                    </p:set>
                                    <p:animEffect transition="in" filter="dissolve">
                                      <p:cBhvr>
                                        <p:cTn id="104" dur="500"/>
                                        <p:tgtEl>
                                          <p:spTgt spid="65">
                                            <p:txEl>
                                              <p:pRg st="5" end="5"/>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66"/>
                                        </p:tgtEl>
                                        <p:attrNameLst>
                                          <p:attrName>style.visibility</p:attrName>
                                        </p:attrNameLst>
                                      </p:cBhvr>
                                      <p:to>
                                        <p:strVal val="visible"/>
                                      </p:to>
                                    </p:set>
                                    <p:animEffect transition="in" filter="dissolve">
                                      <p:cBhvr>
                                        <p:cTn id="109" dur="500"/>
                                        <p:tgtEl>
                                          <p:spTgt spid="66"/>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nodeType="clickEffect">
                                  <p:stCondLst>
                                    <p:cond delay="0"/>
                                  </p:stCondLst>
                                  <p:childTnLst>
                                    <p:set>
                                      <p:cBhvr>
                                        <p:cTn id="113" dur="1" fill="hold">
                                          <p:stCondLst>
                                            <p:cond delay="0"/>
                                          </p:stCondLst>
                                        </p:cTn>
                                        <p:tgtEl>
                                          <p:spTgt spid="65">
                                            <p:txEl>
                                              <p:pRg st="6" end="6"/>
                                            </p:txEl>
                                          </p:spTgt>
                                        </p:tgtEl>
                                        <p:attrNameLst>
                                          <p:attrName>style.visibility</p:attrName>
                                        </p:attrNameLst>
                                      </p:cBhvr>
                                      <p:to>
                                        <p:strVal val="visible"/>
                                      </p:to>
                                    </p:set>
                                    <p:animEffect transition="in" filter="dissolve">
                                      <p:cBhvr>
                                        <p:cTn id="114"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3184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384297"/>
            <a:ext cx="5712117" cy="1200329"/>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the modulo M operator to produce an integer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 index into an array of size M.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5940312"/>
            <a:ext cx="3687259" cy="830997"/>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highest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computes the remainder when dividing by M. (7 in binary is 0111, and f in binary is 1111.)</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a:t>
            </a:r>
            <a:r>
              <a:rPr lang="en-GB" dirty="0">
                <a:solidFill>
                  <a:srgbClr val="FF0000"/>
                </a:solidFill>
              </a:rPr>
              <a:t>-2,147,483,648 </a:t>
            </a:r>
            <a:r>
              <a:rPr lang="en-GB" dirty="0"/>
              <a:t>to </a:t>
            </a:r>
            <a:r>
              <a:rPr lang="en-GB" dirty="0">
                <a:solidFill>
                  <a:srgbClr val="FF0000"/>
                </a:solidFill>
              </a:rPr>
              <a:t>2,147,483,647</a:t>
            </a:r>
            <a:r>
              <a:rPr lang="en-GB" dirty="0"/>
              <a:t>.</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1DEDB-4CB1-9A9C-7AAA-69776D65D00F}"/>
              </a:ext>
            </a:extLst>
          </p:cNvPr>
          <p:cNvSpPr>
            <a:spLocks noGrp="1"/>
          </p:cNvSpPr>
          <p:nvPr>
            <p:ph type="title"/>
          </p:nvPr>
        </p:nvSpPr>
        <p:spPr/>
        <p:txBody>
          <a:bodyPr/>
          <a:lstStyle/>
          <a:p>
            <a:r>
              <a:rPr lang="en-GB" dirty="0"/>
              <a:t>Collision Resolution</a:t>
            </a:r>
            <a:endParaRPr lang="en-SE" dirty="0"/>
          </a:p>
        </p:txBody>
      </p:sp>
      <p:sp>
        <p:nvSpPr>
          <p:cNvPr id="3" name="Content Placeholder 2">
            <a:extLst>
              <a:ext uri="{FF2B5EF4-FFF2-40B4-BE49-F238E27FC236}">
                <a16:creationId xmlns:a16="http://schemas.microsoft.com/office/drawing/2014/main" id="{6607CEB1-F010-DF7F-F702-71F069D632E1}"/>
              </a:ext>
            </a:extLst>
          </p:cNvPr>
          <p:cNvSpPr>
            <a:spLocks noGrp="1"/>
          </p:cNvSpPr>
          <p:nvPr>
            <p:ph idx="1"/>
          </p:nvPr>
        </p:nvSpPr>
        <p:spPr/>
        <p:txBody>
          <a:bodyPr>
            <a:normAutofit/>
          </a:bodyPr>
          <a:lstStyle/>
          <a:p>
            <a:r>
              <a:rPr lang="en-GB" dirty="0"/>
              <a:t>Two main types of techniques for handling hash collisions:</a:t>
            </a:r>
          </a:p>
          <a:p>
            <a:r>
              <a:rPr lang="en-GB" dirty="0"/>
              <a:t>1. Separate Chaining:</a:t>
            </a:r>
          </a:p>
          <a:p>
            <a:pPr lvl="1"/>
            <a:r>
              <a:rPr lang="en-GB" dirty="0"/>
              <a:t>Each slot in the hash table holds a reference to a linked list that stores all elements hashing to the same index.</a:t>
            </a:r>
          </a:p>
          <a:p>
            <a:r>
              <a:rPr lang="en-GB" dirty="0"/>
              <a:t>2. Open Addressing: resolve collisions by finding another open slot within the hash table itself. It includes:</a:t>
            </a:r>
          </a:p>
          <a:p>
            <a:pPr lvl="1"/>
            <a:r>
              <a:rPr lang="en-GB" dirty="0"/>
              <a:t>Linear Probing: Sequentially checks the next available slots.</a:t>
            </a:r>
          </a:p>
          <a:p>
            <a:pPr lvl="1"/>
            <a:r>
              <a:rPr lang="en-GB" dirty="0"/>
              <a:t>Quadratic Probing: Uses a quadratic function to determine the next slot to check, by skipping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attempts)</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slots, </a:t>
            </a:r>
            <a:r>
              <a:rPr lang="en-US" altLang="zh-CN" spc="110" dirty="0" err="1">
                <a:latin typeface="Times New Roman" panose="02020603050405020304" pitchFamily="18" charset="0"/>
                <a:cs typeface="Times New Roman" panose="02020603050405020304" pitchFamily="18" charset="0"/>
              </a:rPr>
              <a:t>i.e</a:t>
            </a:r>
            <a:r>
              <a:rPr lang="en-US" altLang="zh-CN" spc="110" dirty="0">
                <a:latin typeface="Times New Roman" panose="02020603050405020304" pitchFamily="18" charset="0"/>
                <a:cs typeface="Times New Roman" panose="02020603050405020304" pitchFamily="18" charset="0"/>
              </a:rPr>
              <a:t>, 1</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2</a:t>
            </a:r>
            <a:r>
              <a:rPr lang="en-US" altLang="zh-CN" spc="110" baseline="30000" dirty="0">
                <a:latin typeface="Times New Roman" panose="02020603050405020304" pitchFamily="18" charset="0"/>
                <a:cs typeface="Times New Roman" panose="02020603050405020304" pitchFamily="18" charset="0"/>
              </a:rPr>
              <a:t>2</a:t>
            </a:r>
            <a:r>
              <a:rPr lang="en-US" altLang="zh-CN" spc="110" dirty="0">
                <a:latin typeface="Times New Roman" panose="02020603050405020304" pitchFamily="18" charset="0"/>
                <a:cs typeface="Times New Roman" panose="02020603050405020304" pitchFamily="18" charset="0"/>
              </a:rPr>
              <a:t>, 3</a:t>
            </a:r>
            <a:r>
              <a:rPr lang="en-US" altLang="zh-CN" spc="110" baseline="30000" dirty="0">
                <a:latin typeface="Times New Roman" panose="02020603050405020304" pitchFamily="18" charset="0"/>
                <a:cs typeface="Times New Roman" panose="02020603050405020304" pitchFamily="18" charset="0"/>
              </a:rPr>
              <a:t>2</a:t>
            </a:r>
          </a:p>
          <a:p>
            <a:pPr lvl="1"/>
            <a:r>
              <a:rPr lang="en-GB" dirty="0"/>
              <a:t>Double Hashing: Applies a second hash function to calculate the probe sequence.</a:t>
            </a:r>
          </a:p>
        </p:txBody>
      </p:sp>
    </p:spTree>
    <p:extLst>
      <p:ext uri="{BB962C8B-B14F-4D97-AF65-F5344CB8AC3E}">
        <p14:creationId xmlns:p14="http://schemas.microsoft.com/office/powerpoint/2010/main" val="1532130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050382" y="3315064"/>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718662" y="361645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718662" y="3938124"/>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718662" y="4581464"/>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718662" y="4259794"/>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718662" y="490313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718662" y="5224804"/>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718662" y="5546474"/>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718662" y="5868144"/>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176458" y="520473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176458" y="552640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171774" y="584807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972109"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 (or in sorted order)</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Tree>
    <p:extLst>
      <p:ext uri="{BB962C8B-B14F-4D97-AF65-F5344CB8AC3E}">
        <p14:creationId xmlns:p14="http://schemas.microsoft.com/office/powerpoint/2010/main" val="3726210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solidFill>
                  <a:srgbClr val="FF0000"/>
                </a:solidFill>
                <a:latin typeface="Arial" panose="020B0604020202020204" pitchFamily="34" charset="0"/>
                <a:cs typeface="Arial" panose="020B0604020202020204" pitchFamily="34" charset="0"/>
              </a:rPr>
              <a:t>Easier</a:t>
            </a:r>
            <a:r>
              <a:rPr lang="en-US" spc="20" dirty="0">
                <a:solidFill>
                  <a:srgbClr val="FF0000"/>
                </a:solidFill>
                <a:latin typeface="Arial" panose="020B0604020202020204" pitchFamily="34" charset="0"/>
                <a:cs typeface="Arial" panose="020B0604020202020204" pitchFamily="34" charset="0"/>
              </a:rPr>
              <a:t> </a:t>
            </a:r>
            <a:r>
              <a:rPr lang="en-US" spc="50" dirty="0">
                <a:solidFill>
                  <a:srgbClr val="FF0000"/>
                </a:solidFill>
                <a:latin typeface="Arial" panose="020B0604020202020204" pitchFamily="34" charset="0"/>
                <a:cs typeface="Arial" panose="020B0604020202020204" pitchFamily="34" charset="0"/>
              </a:rPr>
              <a:t>to</a:t>
            </a:r>
            <a:r>
              <a:rPr lang="en-US" spc="25" dirty="0">
                <a:solidFill>
                  <a:srgbClr val="FF0000"/>
                </a:solidFill>
                <a:latin typeface="Arial" panose="020B0604020202020204" pitchFamily="34" charset="0"/>
                <a:cs typeface="Arial" panose="020B0604020202020204" pitchFamily="34" charset="0"/>
              </a:rPr>
              <a:t> </a:t>
            </a:r>
            <a:r>
              <a:rPr lang="en-US" spc="70" dirty="0">
                <a:solidFill>
                  <a:srgbClr val="FF0000"/>
                </a:solidFill>
                <a:latin typeface="Arial" panose="020B0604020202020204" pitchFamily="34" charset="0"/>
                <a:cs typeface="Arial" panose="020B0604020202020204" pitchFamily="34" charset="0"/>
              </a:rPr>
              <a:t>implement</a:t>
            </a:r>
            <a:r>
              <a:rPr lang="en-US" spc="25" dirty="0">
                <a:solidFill>
                  <a:srgbClr val="FF0000"/>
                </a:solidFill>
                <a:latin typeface="Arial" panose="020B0604020202020204" pitchFamily="34" charset="0"/>
                <a:cs typeface="Arial" panose="020B0604020202020204" pitchFamily="34" charset="0"/>
              </a:rPr>
              <a:t> </a:t>
            </a:r>
            <a:r>
              <a:rPr lang="en-US" spc="5" dirty="0">
                <a:solidFill>
                  <a:srgbClr val="FF0000"/>
                </a:solidFill>
                <a:latin typeface="Arial" panose="020B0604020202020204" pitchFamily="34" charset="0"/>
                <a:cs typeface="Arial" panose="020B0604020202020204" pitchFamily="34" charset="0"/>
              </a:rPr>
              <a:t>delete.</a:t>
            </a:r>
            <a:endParaRPr lang="en-US" dirty="0">
              <a:solidFill>
                <a:srgbClr val="FF0000"/>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endParaRPr lang="en-US" spc="20" dirty="0">
              <a:latin typeface="Trebuchet MS"/>
              <a:cs typeface="Trebuchet MS"/>
            </a:endParaRPr>
          </a:p>
          <a:p>
            <a:pPr marL="177800" lvl="1" indent="0">
              <a:lnSpc>
                <a:spcPct val="150000"/>
              </a:lnSpc>
              <a:spcBef>
                <a:spcPts val="500"/>
              </a:spcBef>
              <a:spcAft>
                <a:spcPts val="500"/>
              </a:spcAft>
              <a:buNone/>
            </a:pP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solidFill>
                  <a:srgbClr val="FF0000"/>
                </a:solidFill>
                <a:latin typeface="Arial" panose="020B0604020202020204" pitchFamily="34" charset="0"/>
                <a:cs typeface="Arial" panose="020B0604020202020204" pitchFamily="34" charset="0"/>
              </a:rPr>
              <a:t>Better</a:t>
            </a:r>
            <a:r>
              <a:rPr lang="en-US" spc="20" dirty="0">
                <a:solidFill>
                  <a:srgbClr val="FF0000"/>
                </a:solidFill>
                <a:latin typeface="Arial" panose="020B0604020202020204" pitchFamily="34" charset="0"/>
                <a:cs typeface="Arial" panose="020B0604020202020204" pitchFamily="34" charset="0"/>
              </a:rPr>
              <a:t> </a:t>
            </a:r>
            <a:r>
              <a:rPr lang="en-US" spc="55" dirty="0">
                <a:solidFill>
                  <a:srgbClr val="FF0000"/>
                </a:solidFill>
                <a:latin typeface="Arial" panose="020B0604020202020204" pitchFamily="34" charset="0"/>
                <a:cs typeface="Arial" panose="020B0604020202020204" pitchFamily="34" charset="0"/>
              </a:rPr>
              <a:t>cache</a:t>
            </a:r>
            <a:r>
              <a:rPr lang="en-US" spc="25" dirty="0">
                <a:solidFill>
                  <a:srgbClr val="FF0000"/>
                </a:solidFill>
                <a:latin typeface="Arial" panose="020B0604020202020204" pitchFamily="34" charset="0"/>
                <a:cs typeface="Arial" panose="020B0604020202020204" pitchFamily="34" charset="0"/>
              </a:rPr>
              <a:t> </a:t>
            </a:r>
            <a:r>
              <a:rPr lang="en-US" spc="55" dirty="0">
                <a:solidFill>
                  <a:srgbClr val="FF0000"/>
                </a:solidFill>
                <a:latin typeface="Arial" panose="020B0604020202020204" pitchFamily="34" charset="0"/>
                <a:cs typeface="Arial" panose="020B0604020202020204" pitchFamily="34" charset="0"/>
              </a:rPr>
              <a:t>performance</a:t>
            </a:r>
          </a:p>
        </p:txBody>
      </p:sp>
      <p:sp>
        <p:nvSpPr>
          <p:cNvPr id="6" name="Rectangle 5">
            <a:extLst>
              <a:ext uri="{FF2B5EF4-FFF2-40B4-BE49-F238E27FC236}">
                <a16:creationId xmlns:a16="http://schemas.microsoft.com/office/drawing/2014/main" id="{C7A8339B-3F20-9D4B-B4E7-DA6E8CD4DE8B}"/>
              </a:ext>
            </a:extLst>
          </p:cNvPr>
          <p:cNvSpPr/>
          <p:nvPr/>
        </p:nvSpPr>
        <p:spPr>
          <a:xfrm>
            <a:off x="4383248" y="4157403"/>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a:t>
            </a:r>
            <a:r>
              <a:rPr lang="en-US" sz="1600" dirty="0">
                <a:solidFill>
                  <a:srgbClr val="FF0000"/>
                </a:solidFill>
                <a:latin typeface="Times New Roman" panose="02020603050405020304" pitchFamily="18" charset="0"/>
                <a:cs typeface="Times New Roman" panose="02020603050405020304" pitchFamily="18" charset="0"/>
              </a:rPr>
              <a:t>locality of reference</a:t>
            </a:r>
            <a:r>
              <a:rPr lang="en-US" sz="1600" dirty="0">
                <a:solidFill>
                  <a:srgbClr val="242729"/>
                </a:solidFill>
                <a:latin typeface="Times New Roman" panose="02020603050405020304" pitchFamily="18" charset="0"/>
                <a:cs typeface="Times New Roman" panose="02020603050405020304" pitchFamily="18" charset="0"/>
              </a:rPr>
              <a:t>,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FF0000"/>
                </a:solidFill>
                <a:latin typeface="Times New Roman" panose="02020603050405020304" pitchFamily="18" charset="0"/>
                <a:cs typeface="Times New Roman" panose="02020603050405020304" pitchFamily="18" charset="0"/>
              </a:rPr>
              <a:t>It's faster to access a series of elements in an array than it is to follow pointers in a linked list</a:t>
            </a:r>
            <a:r>
              <a:rPr lang="en-US" sz="1600" dirty="0">
                <a:solidFill>
                  <a:srgbClr val="242729"/>
                </a:solidFill>
                <a:latin typeface="Times New Roman" panose="02020603050405020304" pitchFamily="18" charset="0"/>
                <a:cs typeface="Times New Roman" panose="02020603050405020304" pitchFamily="18" charset="0"/>
              </a:rPr>
              <a:t>, so linear probing tends to outperform cha</a:t>
            </a:r>
            <a:r>
              <a:rPr lang="en-US" altLang="zh-CN" sz="1600" dirty="0">
                <a:solidFill>
                  <a:srgbClr val="242729"/>
                </a:solidFill>
                <a:latin typeface="Times New Roman" panose="02020603050405020304" pitchFamily="18" charset="0"/>
                <a:cs typeface="Times New Roman" panose="02020603050405020304" pitchFamily="18" charset="0"/>
              </a:rPr>
              <a:t>i</a:t>
            </a:r>
            <a:r>
              <a:rPr lang="en-US" sz="1600" dirty="0">
                <a:solidFill>
                  <a:srgbClr val="242729"/>
                </a:solidFill>
                <a:latin typeface="Times New Roman" panose="02020603050405020304" pitchFamily="18" charset="0"/>
                <a:cs typeface="Times New Roman" panose="02020603050405020304" pitchFamily="18" charset="0"/>
              </a:rPr>
              <a:t>ning 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F295DDB-4F3C-DE20-C5F9-994C7B226B09}"/>
              </a:ext>
            </a:extLst>
          </p:cNvPr>
          <p:cNvSpPr/>
          <p:nvPr/>
        </p:nvSpPr>
        <p:spPr>
          <a:xfrm>
            <a:off x="117446" y="5397150"/>
            <a:ext cx="4133494" cy="1077218"/>
          </a:xfrm>
          <a:prstGeom prst="rect">
            <a:avLst/>
          </a:prstGeom>
          <a:ln>
            <a:solidFill>
              <a:srgbClr val="1B8E1D"/>
            </a:solidFill>
          </a:ln>
        </p:spPr>
        <p:txBody>
          <a:bodyPr wrap="square">
            <a:spAutoFit/>
          </a:bodyPr>
          <a:lstStyle/>
          <a:p>
            <a:pPr lvl="0" defTabSz="914400">
              <a:defRPr/>
            </a:pPr>
            <a:r>
              <a:rPr lang="en-GB" sz="1600" dirty="0">
                <a:solidFill>
                  <a:srgbClr val="242729"/>
                </a:solidFill>
                <a:latin typeface="Times New Roman" panose="02020603050405020304" pitchFamily="18" charset="0"/>
                <a:cs typeface="Times New Roman" panose="02020603050405020304" pitchFamily="18" charset="0"/>
              </a:rPr>
              <a:t>With linear probing, an array occupies contiguous memory locations; with separate chaining, a linked list occupies non-contiguous memory locations.</a:t>
            </a:r>
            <a:endParaRPr lang="en-SE" sz="1600" dirty="0">
              <a:solidFill>
                <a:srgbClr val="24272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420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dissolv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Open Addressing </a:t>
            </a:r>
            <a:r>
              <a:rPr lang="en-US" altLang="zh-CN"/>
              <a:t>Example 1</a:t>
            </a:r>
            <a:r>
              <a:rPr lang="en-US" altLang="zh-CN" sz="3600"/>
              <a:t> : Linear Probing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406872"/>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406872"/>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2881833441"/>
              </p:ext>
            </p:extLst>
          </p:nvPr>
        </p:nvGraphicFramePr>
        <p:xfrm>
          <a:off x="2148304" y="2694360"/>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2822198"/>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398258"/>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398258"/>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398258"/>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398258"/>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398258"/>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398258"/>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398258"/>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325177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357344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42167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389511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453845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486012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518179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550346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398258"/>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3858576"/>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slot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485168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17335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5495020"/>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058405"/>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05840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293809"/>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4742304"/>
            <a:ext cx="4434698" cy="1077218"/>
          </a:xfrm>
          <a:prstGeom prst="rect">
            <a:avLst/>
          </a:prstGeom>
          <a:noFill/>
          <a:ln>
            <a:solidFill>
              <a:schemeClr val="accent1"/>
            </a:solidFill>
          </a:ln>
        </p:spPr>
        <p:txBody>
          <a:bodyPr wrap="square">
            <a:spAutoFit/>
          </a:bodyPr>
          <a:lstStyle/>
          <a:p>
            <a:r>
              <a:rPr lang="en-US" altLang="zh-CN" sz="1600" b="1" dirty="0">
                <a:solidFill>
                  <a:schemeClr val="accent1"/>
                </a:solidFill>
                <a:latin typeface="Times New Roman" panose="02020603050405020304" pitchFamily="18" charset="0"/>
                <a:cs typeface="Times New Roman" panose="02020603050405020304" pitchFamily="18" charset="0"/>
              </a:rPr>
              <a:t>Linear probing</a:t>
            </a:r>
            <a:r>
              <a:rPr lang="en-US" sz="1600" dirty="0">
                <a:latin typeface="Times New Roman" panose="02020603050405020304" pitchFamily="18" charset="0"/>
                <a:cs typeface="Times New Roman" panose="02020603050405020304" pitchFamily="18" charset="0"/>
              </a:rPr>
              <a:t>: Check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slot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slot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wrap around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when</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6548-26E1-1238-F0B2-7AEC0ABAF193}"/>
              </a:ext>
            </a:extLst>
          </p:cNvPr>
          <p:cNvSpPr>
            <a:spLocks noGrp="1"/>
          </p:cNvSpPr>
          <p:nvPr>
            <p:ph type="title"/>
          </p:nvPr>
        </p:nvSpPr>
        <p:spPr/>
        <p:txBody>
          <a:bodyPr/>
          <a:lstStyle/>
          <a:p>
            <a:r>
              <a:rPr lang="en-GB" dirty="0"/>
              <a:t> </a:t>
            </a:r>
            <a:endParaRPr lang="en-SE" dirty="0"/>
          </a:p>
        </p:txBody>
      </p:sp>
      <p:graphicFrame>
        <p:nvGraphicFramePr>
          <p:cNvPr id="6" name="Content Placeholder 5">
            <a:extLst>
              <a:ext uri="{FF2B5EF4-FFF2-40B4-BE49-F238E27FC236}">
                <a16:creationId xmlns:a16="http://schemas.microsoft.com/office/drawing/2014/main" id="{AAE1764E-4249-9819-08CF-4B539CC0CB88}"/>
              </a:ext>
            </a:extLst>
          </p:cNvPr>
          <p:cNvGraphicFramePr>
            <a:graphicFrameLocks noGrp="1"/>
          </p:cNvGraphicFramePr>
          <p:nvPr>
            <p:ph idx="1"/>
            <p:extLst>
              <p:ext uri="{D42A27DB-BD31-4B8C-83A1-F6EECF244321}">
                <p14:modId xmlns:p14="http://schemas.microsoft.com/office/powerpoint/2010/main" val="601760503"/>
              </p:ext>
            </p:extLst>
          </p:nvPr>
        </p:nvGraphicFramePr>
        <p:xfrm>
          <a:off x="6216323" y="3706389"/>
          <a:ext cx="2453150" cy="7416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82864112"/>
                  </a:ext>
                </a:extLst>
              </a:tr>
              <a:tr h="370840">
                <a:tc>
                  <a:txBody>
                    <a:bodyPr/>
                    <a:lstStyle/>
                    <a:p>
                      <a:pPr algn="ctr"/>
                      <a:r>
                        <a:rPr lang="en-GB" dirty="0"/>
                        <a:t>50</a:t>
                      </a:r>
                      <a:endParaRPr lang="en-SE" dirty="0"/>
                    </a:p>
                  </a:txBody>
                  <a:tcPr/>
                </a:tc>
                <a:tc>
                  <a:txBody>
                    <a:bodyPr/>
                    <a:lstStyle/>
                    <a:p>
                      <a:pPr algn="ctr"/>
                      <a:r>
                        <a:rPr lang="en-GB" dirty="0"/>
                        <a:t>70</a:t>
                      </a:r>
                      <a:endParaRPr lang="en-SE" dirty="0"/>
                    </a:p>
                  </a:txBody>
                  <a:tcPr/>
                </a:tc>
                <a:tc>
                  <a:txBody>
                    <a:bodyPr/>
                    <a:lstStyle/>
                    <a:p>
                      <a:pPr algn="ctr"/>
                      <a:r>
                        <a:rPr lang="en-GB" dirty="0"/>
                        <a:t>76</a:t>
                      </a: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2261139520"/>
                  </a:ext>
                </a:extLst>
              </a:tr>
            </a:tbl>
          </a:graphicData>
        </a:graphic>
      </p:graphicFrame>
      <p:sp>
        <p:nvSpPr>
          <p:cNvPr id="7" name="Content Placeholder 2">
            <a:extLst>
              <a:ext uri="{FF2B5EF4-FFF2-40B4-BE49-F238E27FC236}">
                <a16:creationId xmlns:a16="http://schemas.microsoft.com/office/drawing/2014/main" id="{2883CE37-2AC8-831C-F177-E5A5E560FDE7}"/>
              </a:ext>
            </a:extLst>
          </p:cNvPr>
          <p:cNvSpPr txBox="1">
            <a:spLocks/>
          </p:cNvSpPr>
          <p:nvPr/>
        </p:nvSpPr>
        <p:spPr>
          <a:xfrm>
            <a:off x="474527" y="846138"/>
            <a:ext cx="4675239" cy="581086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t>Consider the “mod 5” hash function, and a sequence of keys (</a:t>
            </a:r>
            <a:r>
              <a:rPr lang="en-GB" dirty="0" err="1"/>
              <a:t>hashcodes</a:t>
            </a:r>
            <a:r>
              <a:rPr lang="en-GB" dirty="0"/>
              <a:t>) that are to be inserted in order: 50, 70, 76, 85, 93.</a:t>
            </a:r>
          </a:p>
          <a:p>
            <a:r>
              <a:rPr lang="en-GB" dirty="0"/>
              <a:t>Step 1. Start with an empty hash table of size 5.</a:t>
            </a:r>
          </a:p>
          <a:p>
            <a:r>
              <a:rPr lang="en-GB" dirty="0"/>
              <a:t>Step 2. The first key to be inserted is 50, which is mapped to slot 0 (50%5=0).</a:t>
            </a:r>
          </a:p>
          <a:p>
            <a:r>
              <a:rPr lang="en-GB" dirty="0"/>
              <a:t>Step 3. The next key is 70, which is mapped to slot 0 (70%5=0) but 50 is already at slot 0, so, search for the next empty slot and insert it into slot 1.</a:t>
            </a:r>
          </a:p>
          <a:p>
            <a:r>
              <a:rPr lang="en-GB" dirty="0"/>
              <a:t>Step 4. The next key is 76 which is mapped to slot 1 (76%5=1) but 70 is already at slot 1, so search for the next empty slot and insert it into slot 2.</a:t>
            </a:r>
          </a:p>
          <a:p>
            <a:r>
              <a:rPr lang="en-GB" dirty="0"/>
              <a:t>Step 5. The next key is 85 which is mapped to slot 0 (85%5=0), but 50 is already at slot number 0, so search for the next empty slot and insert it into slot 3.</a:t>
            </a:r>
          </a:p>
          <a:p>
            <a:r>
              <a:rPr lang="en-GB" dirty="0"/>
              <a:t>Step 6. The next key is 93, which is mapped to slot 3 (93%5=3), but 85 is already at slot 3, so search for the next empty slot and insert it into slot 4.</a:t>
            </a:r>
            <a:endParaRPr lang="en-SE" dirty="0"/>
          </a:p>
        </p:txBody>
      </p:sp>
      <p:graphicFrame>
        <p:nvGraphicFramePr>
          <p:cNvPr id="10" name="Content Placeholder 5">
            <a:extLst>
              <a:ext uri="{FF2B5EF4-FFF2-40B4-BE49-F238E27FC236}">
                <a16:creationId xmlns:a16="http://schemas.microsoft.com/office/drawing/2014/main" id="{100A16DF-3BAC-3538-CF15-958109FD3129}"/>
              </a:ext>
            </a:extLst>
          </p:cNvPr>
          <p:cNvGraphicFramePr>
            <a:graphicFrameLocks/>
          </p:cNvGraphicFramePr>
          <p:nvPr>
            <p:extLst>
              <p:ext uri="{D42A27DB-BD31-4B8C-83A1-F6EECF244321}">
                <p14:modId xmlns:p14="http://schemas.microsoft.com/office/powerpoint/2010/main" val="3140999839"/>
              </p:ext>
            </p:extLst>
          </p:nvPr>
        </p:nvGraphicFramePr>
        <p:xfrm>
          <a:off x="6216323" y="2811251"/>
          <a:ext cx="2453150" cy="7416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82864112"/>
                  </a:ext>
                </a:extLst>
              </a:tr>
              <a:tr h="370840">
                <a:tc>
                  <a:txBody>
                    <a:bodyPr/>
                    <a:lstStyle/>
                    <a:p>
                      <a:pPr algn="ctr"/>
                      <a:r>
                        <a:rPr lang="en-GB" dirty="0"/>
                        <a:t>50</a:t>
                      </a:r>
                      <a:endParaRPr lang="en-SE" dirty="0"/>
                    </a:p>
                  </a:txBody>
                  <a:tcPr/>
                </a:tc>
                <a:tc>
                  <a:txBody>
                    <a:bodyPr/>
                    <a:lstStyle/>
                    <a:p>
                      <a:pPr algn="ctr"/>
                      <a:r>
                        <a:rPr lang="en-GB" dirty="0"/>
                        <a:t>70</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2261139520"/>
                  </a:ext>
                </a:extLst>
              </a:tr>
            </a:tbl>
          </a:graphicData>
        </a:graphic>
      </p:graphicFrame>
      <p:graphicFrame>
        <p:nvGraphicFramePr>
          <p:cNvPr id="11" name="Content Placeholder 5">
            <a:extLst>
              <a:ext uri="{FF2B5EF4-FFF2-40B4-BE49-F238E27FC236}">
                <a16:creationId xmlns:a16="http://schemas.microsoft.com/office/drawing/2014/main" id="{02935B3F-1567-CEA6-F688-BA51D988A0E5}"/>
              </a:ext>
            </a:extLst>
          </p:cNvPr>
          <p:cNvGraphicFramePr>
            <a:graphicFrameLocks/>
          </p:cNvGraphicFramePr>
          <p:nvPr>
            <p:extLst>
              <p:ext uri="{D42A27DB-BD31-4B8C-83A1-F6EECF244321}">
                <p14:modId xmlns:p14="http://schemas.microsoft.com/office/powerpoint/2010/main" val="3023827076"/>
              </p:ext>
            </p:extLst>
          </p:nvPr>
        </p:nvGraphicFramePr>
        <p:xfrm>
          <a:off x="6216323" y="1916113"/>
          <a:ext cx="2453150" cy="7416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82864112"/>
                  </a:ext>
                </a:extLst>
              </a:tr>
              <a:tr h="370840">
                <a:tc>
                  <a:txBody>
                    <a:bodyPr/>
                    <a:lstStyle/>
                    <a:p>
                      <a:pPr algn="ctr"/>
                      <a:r>
                        <a:rPr lang="en-GB" dirty="0"/>
                        <a:t>50</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2261139520"/>
                  </a:ext>
                </a:extLst>
              </a:tr>
            </a:tbl>
          </a:graphicData>
        </a:graphic>
      </p:graphicFrame>
      <p:graphicFrame>
        <p:nvGraphicFramePr>
          <p:cNvPr id="12" name="Content Placeholder 5">
            <a:extLst>
              <a:ext uri="{FF2B5EF4-FFF2-40B4-BE49-F238E27FC236}">
                <a16:creationId xmlns:a16="http://schemas.microsoft.com/office/drawing/2014/main" id="{806255E5-941D-16FB-7A1A-0E5A040ECB28}"/>
              </a:ext>
            </a:extLst>
          </p:cNvPr>
          <p:cNvGraphicFramePr>
            <a:graphicFrameLocks/>
          </p:cNvGraphicFramePr>
          <p:nvPr>
            <p:extLst>
              <p:ext uri="{D42A27DB-BD31-4B8C-83A1-F6EECF244321}">
                <p14:modId xmlns:p14="http://schemas.microsoft.com/office/powerpoint/2010/main" val="1018446621"/>
              </p:ext>
            </p:extLst>
          </p:nvPr>
        </p:nvGraphicFramePr>
        <p:xfrm>
          <a:off x="6216323" y="4601527"/>
          <a:ext cx="2453150" cy="7416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82864112"/>
                  </a:ext>
                </a:extLst>
              </a:tr>
              <a:tr h="370840">
                <a:tc>
                  <a:txBody>
                    <a:bodyPr/>
                    <a:lstStyle/>
                    <a:p>
                      <a:pPr algn="ctr"/>
                      <a:r>
                        <a:rPr lang="en-GB" dirty="0"/>
                        <a:t>50</a:t>
                      </a:r>
                      <a:endParaRPr lang="en-SE" dirty="0"/>
                    </a:p>
                  </a:txBody>
                  <a:tcPr/>
                </a:tc>
                <a:tc>
                  <a:txBody>
                    <a:bodyPr/>
                    <a:lstStyle/>
                    <a:p>
                      <a:pPr algn="ctr"/>
                      <a:r>
                        <a:rPr lang="en-GB" dirty="0"/>
                        <a:t>70</a:t>
                      </a:r>
                      <a:endParaRPr lang="en-SE" dirty="0"/>
                    </a:p>
                  </a:txBody>
                  <a:tcPr/>
                </a:tc>
                <a:tc>
                  <a:txBody>
                    <a:bodyPr/>
                    <a:lstStyle/>
                    <a:p>
                      <a:pPr algn="ctr"/>
                      <a:r>
                        <a:rPr lang="en-GB" dirty="0"/>
                        <a:t>76</a:t>
                      </a:r>
                      <a:endParaRPr lang="en-SE" dirty="0"/>
                    </a:p>
                  </a:txBody>
                  <a:tcPr/>
                </a:tc>
                <a:tc>
                  <a:txBody>
                    <a:bodyPr/>
                    <a:lstStyle/>
                    <a:p>
                      <a:pPr algn="ctr"/>
                      <a:r>
                        <a:rPr lang="en-GB" dirty="0"/>
                        <a:t>85</a:t>
                      </a:r>
                      <a:endParaRPr lang="en-SE" dirty="0"/>
                    </a:p>
                  </a:txBody>
                  <a:tcPr/>
                </a:tc>
                <a:tc>
                  <a:txBody>
                    <a:bodyPr/>
                    <a:lstStyle/>
                    <a:p>
                      <a:pPr algn="ctr"/>
                      <a:endParaRPr lang="en-SE" dirty="0"/>
                    </a:p>
                  </a:txBody>
                  <a:tcPr/>
                </a:tc>
                <a:extLst>
                  <a:ext uri="{0D108BD9-81ED-4DB2-BD59-A6C34878D82A}">
                    <a16:rowId xmlns:a16="http://schemas.microsoft.com/office/drawing/2014/main" val="2261139520"/>
                  </a:ext>
                </a:extLst>
              </a:tr>
            </a:tbl>
          </a:graphicData>
        </a:graphic>
      </p:graphicFrame>
      <p:graphicFrame>
        <p:nvGraphicFramePr>
          <p:cNvPr id="13" name="Content Placeholder 5">
            <a:extLst>
              <a:ext uri="{FF2B5EF4-FFF2-40B4-BE49-F238E27FC236}">
                <a16:creationId xmlns:a16="http://schemas.microsoft.com/office/drawing/2014/main" id="{A9C0157F-3268-B718-B32B-1B04385367F4}"/>
              </a:ext>
            </a:extLst>
          </p:cNvPr>
          <p:cNvGraphicFramePr>
            <a:graphicFrameLocks/>
          </p:cNvGraphicFramePr>
          <p:nvPr>
            <p:extLst>
              <p:ext uri="{D42A27DB-BD31-4B8C-83A1-F6EECF244321}">
                <p14:modId xmlns:p14="http://schemas.microsoft.com/office/powerpoint/2010/main" val="751850389"/>
              </p:ext>
            </p:extLst>
          </p:nvPr>
        </p:nvGraphicFramePr>
        <p:xfrm>
          <a:off x="6216323" y="5496666"/>
          <a:ext cx="2453150" cy="7416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82864112"/>
                  </a:ext>
                </a:extLst>
              </a:tr>
              <a:tr h="370840">
                <a:tc>
                  <a:txBody>
                    <a:bodyPr/>
                    <a:lstStyle/>
                    <a:p>
                      <a:pPr algn="ctr"/>
                      <a:r>
                        <a:rPr lang="en-GB" dirty="0"/>
                        <a:t>50</a:t>
                      </a:r>
                      <a:endParaRPr lang="en-SE" dirty="0"/>
                    </a:p>
                  </a:txBody>
                  <a:tcPr/>
                </a:tc>
                <a:tc>
                  <a:txBody>
                    <a:bodyPr/>
                    <a:lstStyle/>
                    <a:p>
                      <a:pPr algn="ctr"/>
                      <a:r>
                        <a:rPr lang="en-GB" dirty="0"/>
                        <a:t>70</a:t>
                      </a:r>
                      <a:endParaRPr lang="en-SE" dirty="0"/>
                    </a:p>
                  </a:txBody>
                  <a:tcPr/>
                </a:tc>
                <a:tc>
                  <a:txBody>
                    <a:bodyPr/>
                    <a:lstStyle/>
                    <a:p>
                      <a:pPr algn="ctr"/>
                      <a:r>
                        <a:rPr lang="en-GB" dirty="0"/>
                        <a:t>76</a:t>
                      </a:r>
                      <a:endParaRPr lang="en-SE" dirty="0"/>
                    </a:p>
                  </a:txBody>
                  <a:tcPr/>
                </a:tc>
                <a:tc>
                  <a:txBody>
                    <a:bodyPr/>
                    <a:lstStyle/>
                    <a:p>
                      <a:pPr algn="ctr"/>
                      <a:r>
                        <a:rPr lang="en-GB" dirty="0"/>
                        <a:t>85</a:t>
                      </a:r>
                      <a:endParaRPr lang="en-SE" dirty="0"/>
                    </a:p>
                  </a:txBody>
                  <a:tcPr/>
                </a:tc>
                <a:tc>
                  <a:txBody>
                    <a:bodyPr/>
                    <a:lstStyle/>
                    <a:p>
                      <a:pPr algn="ctr"/>
                      <a:r>
                        <a:rPr lang="en-GB" dirty="0"/>
                        <a:t>93</a:t>
                      </a:r>
                      <a:endParaRPr lang="en-SE" dirty="0"/>
                    </a:p>
                  </a:txBody>
                  <a:tcPr/>
                </a:tc>
                <a:extLst>
                  <a:ext uri="{0D108BD9-81ED-4DB2-BD59-A6C34878D82A}">
                    <a16:rowId xmlns:a16="http://schemas.microsoft.com/office/drawing/2014/main" val="2261139520"/>
                  </a:ext>
                </a:extLst>
              </a:tr>
            </a:tbl>
          </a:graphicData>
        </a:graphic>
      </p:graphicFrame>
      <p:graphicFrame>
        <p:nvGraphicFramePr>
          <p:cNvPr id="14" name="Content Placeholder 5">
            <a:extLst>
              <a:ext uri="{FF2B5EF4-FFF2-40B4-BE49-F238E27FC236}">
                <a16:creationId xmlns:a16="http://schemas.microsoft.com/office/drawing/2014/main" id="{ACAABB4A-570B-C86E-14AF-285CD903A6C8}"/>
              </a:ext>
            </a:extLst>
          </p:cNvPr>
          <p:cNvGraphicFramePr>
            <a:graphicFrameLocks/>
          </p:cNvGraphicFramePr>
          <p:nvPr>
            <p:extLst>
              <p:ext uri="{D42A27DB-BD31-4B8C-83A1-F6EECF244321}">
                <p14:modId xmlns:p14="http://schemas.microsoft.com/office/powerpoint/2010/main" val="4038262484"/>
              </p:ext>
            </p:extLst>
          </p:nvPr>
        </p:nvGraphicFramePr>
        <p:xfrm>
          <a:off x="6216323" y="1020975"/>
          <a:ext cx="2453150" cy="741680"/>
        </p:xfrm>
        <a:graphic>
          <a:graphicData uri="http://schemas.openxmlformats.org/drawingml/2006/table">
            <a:tbl>
              <a:tblPr firstRow="1" bandRow="1">
                <a:tableStyleId>{5C22544A-7EE6-4342-B048-85BDC9FD1C3A}</a:tableStyleId>
              </a:tblPr>
              <a:tblGrid>
                <a:gridCol w="490630">
                  <a:extLst>
                    <a:ext uri="{9D8B030D-6E8A-4147-A177-3AD203B41FA5}">
                      <a16:colId xmlns:a16="http://schemas.microsoft.com/office/drawing/2014/main" val="700735995"/>
                    </a:ext>
                  </a:extLst>
                </a:gridCol>
                <a:gridCol w="490630">
                  <a:extLst>
                    <a:ext uri="{9D8B030D-6E8A-4147-A177-3AD203B41FA5}">
                      <a16:colId xmlns:a16="http://schemas.microsoft.com/office/drawing/2014/main" val="1908259962"/>
                    </a:ext>
                  </a:extLst>
                </a:gridCol>
                <a:gridCol w="490630">
                  <a:extLst>
                    <a:ext uri="{9D8B030D-6E8A-4147-A177-3AD203B41FA5}">
                      <a16:colId xmlns:a16="http://schemas.microsoft.com/office/drawing/2014/main" val="3442639361"/>
                    </a:ext>
                  </a:extLst>
                </a:gridCol>
                <a:gridCol w="490630">
                  <a:extLst>
                    <a:ext uri="{9D8B030D-6E8A-4147-A177-3AD203B41FA5}">
                      <a16:colId xmlns:a16="http://schemas.microsoft.com/office/drawing/2014/main" val="1775871323"/>
                    </a:ext>
                  </a:extLst>
                </a:gridCol>
                <a:gridCol w="490630">
                  <a:extLst>
                    <a:ext uri="{9D8B030D-6E8A-4147-A177-3AD203B41FA5}">
                      <a16:colId xmlns:a16="http://schemas.microsoft.com/office/drawing/2014/main" val="750707541"/>
                    </a:ext>
                  </a:extLst>
                </a:gridCol>
              </a:tblGrid>
              <a:tr h="370840">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682864112"/>
                  </a:ext>
                </a:extLst>
              </a:tr>
              <a:tr h="370840">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2261139520"/>
                  </a:ext>
                </a:extLst>
              </a:tr>
            </a:tbl>
          </a:graphicData>
        </a:graphic>
      </p:graphicFrame>
      <p:sp>
        <p:nvSpPr>
          <p:cNvPr id="15" name="Title 1">
            <a:extLst>
              <a:ext uri="{FF2B5EF4-FFF2-40B4-BE49-F238E27FC236}">
                <a16:creationId xmlns:a16="http://schemas.microsoft.com/office/drawing/2014/main" id="{E7B8A3E7-760F-C0D6-BB84-6E5447EA37EB}"/>
              </a:ext>
            </a:extLst>
          </p:cNvPr>
          <p:cNvSpPr txBox="1">
            <a:spLocks/>
          </p:cNvSpPr>
          <p:nvPr/>
        </p:nvSpPr>
        <p:spPr>
          <a:xfrm>
            <a:off x="255638" y="-745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US" altLang="zh-CN" sz="3200" dirty="0"/>
              <a:t>Open Addressing Example 2: Linear Probing</a:t>
            </a:r>
            <a:endParaRPr lang="en-US" sz="3200" dirty="0"/>
          </a:p>
        </p:txBody>
      </p:sp>
      <p:sp>
        <p:nvSpPr>
          <p:cNvPr id="16" name="TextBox 15">
            <a:extLst>
              <a:ext uri="{FF2B5EF4-FFF2-40B4-BE49-F238E27FC236}">
                <a16:creationId xmlns:a16="http://schemas.microsoft.com/office/drawing/2014/main" id="{51069BAA-5FFF-833D-7E33-525BEC877BF4}"/>
              </a:ext>
            </a:extLst>
          </p:cNvPr>
          <p:cNvSpPr txBox="1"/>
          <p:nvPr/>
        </p:nvSpPr>
        <p:spPr>
          <a:xfrm>
            <a:off x="5444254" y="1222491"/>
            <a:ext cx="772071" cy="369332"/>
          </a:xfrm>
          <a:prstGeom prst="rect">
            <a:avLst/>
          </a:prstGeom>
          <a:noFill/>
        </p:spPr>
        <p:txBody>
          <a:bodyPr wrap="none" rtlCol="0">
            <a:spAutoFit/>
          </a:bodyPr>
          <a:lstStyle/>
          <a:p>
            <a:r>
              <a:rPr lang="en-GB" dirty="0"/>
              <a:t>Step 1</a:t>
            </a:r>
            <a:endParaRPr lang="en-SE" dirty="0"/>
          </a:p>
        </p:txBody>
      </p:sp>
      <p:sp>
        <p:nvSpPr>
          <p:cNvPr id="17" name="TextBox 16">
            <a:extLst>
              <a:ext uri="{FF2B5EF4-FFF2-40B4-BE49-F238E27FC236}">
                <a16:creationId xmlns:a16="http://schemas.microsoft.com/office/drawing/2014/main" id="{3FCB840F-E309-399E-7CEE-FA0CFBD03A4F}"/>
              </a:ext>
            </a:extLst>
          </p:cNvPr>
          <p:cNvSpPr txBox="1"/>
          <p:nvPr/>
        </p:nvSpPr>
        <p:spPr>
          <a:xfrm>
            <a:off x="5444254" y="2095108"/>
            <a:ext cx="772071" cy="369332"/>
          </a:xfrm>
          <a:prstGeom prst="rect">
            <a:avLst/>
          </a:prstGeom>
          <a:noFill/>
        </p:spPr>
        <p:txBody>
          <a:bodyPr wrap="none" rtlCol="0">
            <a:spAutoFit/>
          </a:bodyPr>
          <a:lstStyle/>
          <a:p>
            <a:r>
              <a:rPr lang="en-GB" dirty="0"/>
              <a:t>Step 2</a:t>
            </a:r>
            <a:endParaRPr lang="en-SE" dirty="0"/>
          </a:p>
        </p:txBody>
      </p:sp>
      <p:sp>
        <p:nvSpPr>
          <p:cNvPr id="18" name="TextBox 17">
            <a:extLst>
              <a:ext uri="{FF2B5EF4-FFF2-40B4-BE49-F238E27FC236}">
                <a16:creationId xmlns:a16="http://schemas.microsoft.com/office/drawing/2014/main" id="{CDFE0CB0-751C-7EE3-BD6B-865B9964E486}"/>
              </a:ext>
            </a:extLst>
          </p:cNvPr>
          <p:cNvSpPr txBox="1"/>
          <p:nvPr/>
        </p:nvSpPr>
        <p:spPr>
          <a:xfrm>
            <a:off x="5444254" y="2962054"/>
            <a:ext cx="772071" cy="369332"/>
          </a:xfrm>
          <a:prstGeom prst="rect">
            <a:avLst/>
          </a:prstGeom>
          <a:noFill/>
        </p:spPr>
        <p:txBody>
          <a:bodyPr wrap="none" rtlCol="0">
            <a:spAutoFit/>
          </a:bodyPr>
          <a:lstStyle/>
          <a:p>
            <a:r>
              <a:rPr lang="en-GB" dirty="0"/>
              <a:t>Step 3</a:t>
            </a:r>
            <a:endParaRPr lang="en-SE" dirty="0"/>
          </a:p>
        </p:txBody>
      </p:sp>
      <p:sp>
        <p:nvSpPr>
          <p:cNvPr id="19" name="TextBox 18">
            <a:extLst>
              <a:ext uri="{FF2B5EF4-FFF2-40B4-BE49-F238E27FC236}">
                <a16:creationId xmlns:a16="http://schemas.microsoft.com/office/drawing/2014/main" id="{279EF4DB-B153-6FC5-FDC1-7BDDBE1A96F7}"/>
              </a:ext>
            </a:extLst>
          </p:cNvPr>
          <p:cNvSpPr txBox="1"/>
          <p:nvPr/>
        </p:nvSpPr>
        <p:spPr>
          <a:xfrm>
            <a:off x="5444254" y="3892563"/>
            <a:ext cx="772071" cy="369332"/>
          </a:xfrm>
          <a:prstGeom prst="rect">
            <a:avLst/>
          </a:prstGeom>
          <a:noFill/>
        </p:spPr>
        <p:txBody>
          <a:bodyPr wrap="none" rtlCol="0">
            <a:spAutoFit/>
          </a:bodyPr>
          <a:lstStyle/>
          <a:p>
            <a:r>
              <a:rPr lang="en-GB" dirty="0"/>
              <a:t>Step 4</a:t>
            </a:r>
            <a:endParaRPr lang="en-SE" dirty="0"/>
          </a:p>
        </p:txBody>
      </p:sp>
      <p:sp>
        <p:nvSpPr>
          <p:cNvPr id="20" name="TextBox 19">
            <a:extLst>
              <a:ext uri="{FF2B5EF4-FFF2-40B4-BE49-F238E27FC236}">
                <a16:creationId xmlns:a16="http://schemas.microsoft.com/office/drawing/2014/main" id="{F082887E-BF10-FA4E-8216-CAD1FAEC255D}"/>
              </a:ext>
            </a:extLst>
          </p:cNvPr>
          <p:cNvSpPr txBox="1"/>
          <p:nvPr/>
        </p:nvSpPr>
        <p:spPr>
          <a:xfrm>
            <a:off x="5444254" y="4824580"/>
            <a:ext cx="772071" cy="369332"/>
          </a:xfrm>
          <a:prstGeom prst="rect">
            <a:avLst/>
          </a:prstGeom>
          <a:noFill/>
        </p:spPr>
        <p:txBody>
          <a:bodyPr wrap="none" rtlCol="0">
            <a:spAutoFit/>
          </a:bodyPr>
          <a:lstStyle/>
          <a:p>
            <a:r>
              <a:rPr lang="en-GB" dirty="0"/>
              <a:t>Step 5</a:t>
            </a:r>
            <a:endParaRPr lang="en-SE" dirty="0"/>
          </a:p>
        </p:txBody>
      </p:sp>
      <p:sp>
        <p:nvSpPr>
          <p:cNvPr id="21" name="TextBox 20">
            <a:extLst>
              <a:ext uri="{FF2B5EF4-FFF2-40B4-BE49-F238E27FC236}">
                <a16:creationId xmlns:a16="http://schemas.microsoft.com/office/drawing/2014/main" id="{A009125F-EB55-E947-832C-F6C589422830}"/>
              </a:ext>
            </a:extLst>
          </p:cNvPr>
          <p:cNvSpPr txBox="1"/>
          <p:nvPr/>
        </p:nvSpPr>
        <p:spPr>
          <a:xfrm>
            <a:off x="5444254" y="5631397"/>
            <a:ext cx="772071" cy="369332"/>
          </a:xfrm>
          <a:prstGeom prst="rect">
            <a:avLst/>
          </a:prstGeom>
          <a:noFill/>
        </p:spPr>
        <p:txBody>
          <a:bodyPr wrap="none" rtlCol="0">
            <a:spAutoFit/>
          </a:bodyPr>
          <a:lstStyle/>
          <a:p>
            <a:r>
              <a:rPr lang="en-GB" dirty="0"/>
              <a:t>Step 6</a:t>
            </a:r>
            <a:endParaRPr lang="en-SE" dirty="0"/>
          </a:p>
        </p:txBody>
      </p:sp>
    </p:spTree>
    <p:extLst>
      <p:ext uri="{BB962C8B-B14F-4D97-AF65-F5344CB8AC3E}">
        <p14:creationId xmlns:p14="http://schemas.microsoft.com/office/powerpoint/2010/main" val="248937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297F-A8E0-E320-D78E-9AE62F1D701E}"/>
              </a:ext>
            </a:extLst>
          </p:cNvPr>
          <p:cNvSpPr>
            <a:spLocks noGrp="1"/>
          </p:cNvSpPr>
          <p:nvPr>
            <p:ph type="title"/>
          </p:nvPr>
        </p:nvSpPr>
        <p:spPr>
          <a:xfrm>
            <a:off x="195943" y="274638"/>
            <a:ext cx="8647611" cy="1143000"/>
          </a:xfrm>
        </p:spPr>
        <p:txBody>
          <a:bodyPr>
            <a:normAutofit fontScale="90000"/>
          </a:bodyPr>
          <a:lstStyle/>
          <a:p>
            <a:r>
              <a:rPr lang="en-US" altLang="zh-CN" dirty="0"/>
              <a:t>Open Addressing Example 3: Quadratic Probing</a:t>
            </a:r>
            <a:endParaRPr lang="en-SE" dirty="0"/>
          </a:p>
        </p:txBody>
      </p:sp>
      <p:sp>
        <p:nvSpPr>
          <p:cNvPr id="3" name="Content Placeholder 2">
            <a:extLst>
              <a:ext uri="{FF2B5EF4-FFF2-40B4-BE49-F238E27FC236}">
                <a16:creationId xmlns:a16="http://schemas.microsoft.com/office/drawing/2014/main" id="{47C2F65A-C27A-95BB-49BB-26677B82FBE3}"/>
              </a:ext>
            </a:extLst>
          </p:cNvPr>
          <p:cNvSpPr>
            <a:spLocks noGrp="1"/>
          </p:cNvSpPr>
          <p:nvPr>
            <p:ph idx="1"/>
          </p:nvPr>
        </p:nvSpPr>
        <p:spPr>
          <a:xfrm>
            <a:off x="323716" y="1444153"/>
            <a:ext cx="4781006" cy="5257800"/>
          </a:xfrm>
        </p:spPr>
        <p:txBody>
          <a:bodyPr>
            <a:normAutofit fontScale="92500" lnSpcReduction="20000"/>
          </a:bodyPr>
          <a:lstStyle/>
          <a:p>
            <a:r>
              <a:rPr lang="en-GB" dirty="0"/>
              <a:t>Consider the “mod 7” hash function, and a sequence of keys (</a:t>
            </a:r>
            <a:r>
              <a:rPr lang="en-GB" dirty="0" err="1"/>
              <a:t>hashcodes</a:t>
            </a:r>
            <a:r>
              <a:rPr lang="en-GB" dirty="0"/>
              <a:t>) that are to be inserted in order: 22, 30, and 50</a:t>
            </a:r>
          </a:p>
          <a:p>
            <a:r>
              <a:rPr lang="en-GB" dirty="0"/>
              <a:t>Step 1. Start with an empty hash table of size 7.</a:t>
            </a:r>
          </a:p>
          <a:p>
            <a:r>
              <a:rPr lang="en-GB" dirty="0"/>
              <a:t>Step 2. The first key to be inserted is 22 which is mapped to slot 1 (22%7=1)</a:t>
            </a:r>
          </a:p>
          <a:p>
            <a:r>
              <a:rPr lang="en-GB" dirty="0"/>
              <a:t>Step 3. The next key is 30 which is mapped to slot 2 (30%7=2)</a:t>
            </a:r>
          </a:p>
          <a:p>
            <a:r>
              <a:rPr lang="en-GB" dirty="0"/>
              <a:t>Step 4. The next key is 50, which is mapped to slot 1 (50%7=1), but slot 1 is already occupied. So, we will search slot 1+1^2, i.e., 1+1 = 2. Again, slot 2 is occupied, so we will search slot 1+2^2, i.e., 1+4 = 5, which is empty, so insert it into slot 5.</a:t>
            </a:r>
          </a:p>
        </p:txBody>
      </p:sp>
      <p:graphicFrame>
        <p:nvGraphicFramePr>
          <p:cNvPr id="9" name="Content Placeholder 5">
            <a:extLst>
              <a:ext uri="{FF2B5EF4-FFF2-40B4-BE49-F238E27FC236}">
                <a16:creationId xmlns:a16="http://schemas.microsoft.com/office/drawing/2014/main" id="{55D45CDA-16CD-320D-72E0-F3D27C79CB2F}"/>
              </a:ext>
            </a:extLst>
          </p:cNvPr>
          <p:cNvGraphicFramePr>
            <a:graphicFrameLocks/>
          </p:cNvGraphicFramePr>
          <p:nvPr>
            <p:extLst>
              <p:ext uri="{D42A27DB-BD31-4B8C-83A1-F6EECF244321}">
                <p14:modId xmlns:p14="http://schemas.microsoft.com/office/powerpoint/2010/main" val="756569480"/>
              </p:ext>
            </p:extLst>
          </p:nvPr>
        </p:nvGraphicFramePr>
        <p:xfrm>
          <a:off x="5876793" y="4760580"/>
          <a:ext cx="2966761" cy="741680"/>
        </p:xfrm>
        <a:graphic>
          <a:graphicData uri="http://schemas.openxmlformats.org/drawingml/2006/table">
            <a:tbl>
              <a:tblPr firstRow="1" bandRow="1">
                <a:tableStyleId>{5C22544A-7EE6-4342-B048-85BDC9FD1C3A}</a:tableStyleId>
              </a:tblPr>
              <a:tblGrid>
                <a:gridCol w="423823">
                  <a:extLst>
                    <a:ext uri="{9D8B030D-6E8A-4147-A177-3AD203B41FA5}">
                      <a16:colId xmlns:a16="http://schemas.microsoft.com/office/drawing/2014/main" val="700735995"/>
                    </a:ext>
                  </a:extLst>
                </a:gridCol>
                <a:gridCol w="423823">
                  <a:extLst>
                    <a:ext uri="{9D8B030D-6E8A-4147-A177-3AD203B41FA5}">
                      <a16:colId xmlns:a16="http://schemas.microsoft.com/office/drawing/2014/main" val="1908259962"/>
                    </a:ext>
                  </a:extLst>
                </a:gridCol>
                <a:gridCol w="423823">
                  <a:extLst>
                    <a:ext uri="{9D8B030D-6E8A-4147-A177-3AD203B41FA5}">
                      <a16:colId xmlns:a16="http://schemas.microsoft.com/office/drawing/2014/main" val="3442639361"/>
                    </a:ext>
                  </a:extLst>
                </a:gridCol>
                <a:gridCol w="423823">
                  <a:extLst>
                    <a:ext uri="{9D8B030D-6E8A-4147-A177-3AD203B41FA5}">
                      <a16:colId xmlns:a16="http://schemas.microsoft.com/office/drawing/2014/main" val="1775871323"/>
                    </a:ext>
                  </a:extLst>
                </a:gridCol>
                <a:gridCol w="423823">
                  <a:extLst>
                    <a:ext uri="{9D8B030D-6E8A-4147-A177-3AD203B41FA5}">
                      <a16:colId xmlns:a16="http://schemas.microsoft.com/office/drawing/2014/main" val="750707541"/>
                    </a:ext>
                  </a:extLst>
                </a:gridCol>
                <a:gridCol w="423823">
                  <a:extLst>
                    <a:ext uri="{9D8B030D-6E8A-4147-A177-3AD203B41FA5}">
                      <a16:colId xmlns:a16="http://schemas.microsoft.com/office/drawing/2014/main" val="4030592815"/>
                    </a:ext>
                  </a:extLst>
                </a:gridCol>
                <a:gridCol w="423823">
                  <a:extLst>
                    <a:ext uri="{9D8B030D-6E8A-4147-A177-3AD203B41FA5}">
                      <a16:colId xmlns:a16="http://schemas.microsoft.com/office/drawing/2014/main" val="3172773723"/>
                    </a:ext>
                  </a:extLst>
                </a:gridCol>
              </a:tblGrid>
              <a:tr h="370840">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extLst>
                  <a:ext uri="{0D108BD9-81ED-4DB2-BD59-A6C34878D82A}">
                    <a16:rowId xmlns:a16="http://schemas.microsoft.com/office/drawing/2014/main" val="682864112"/>
                  </a:ext>
                </a:extLst>
              </a:tr>
              <a:tr h="370840">
                <a:tc>
                  <a:txBody>
                    <a:bodyPr/>
                    <a:lstStyle/>
                    <a:p>
                      <a:pPr algn="ctr"/>
                      <a:endParaRPr lang="en-SE" dirty="0"/>
                    </a:p>
                  </a:txBody>
                  <a:tcPr/>
                </a:tc>
                <a:tc>
                  <a:txBody>
                    <a:bodyPr/>
                    <a:lstStyle/>
                    <a:p>
                      <a:pPr algn="ctr"/>
                      <a:r>
                        <a:rPr lang="en-GB" dirty="0"/>
                        <a:t>22</a:t>
                      </a:r>
                      <a:endParaRPr lang="en-SE" dirty="0"/>
                    </a:p>
                  </a:txBody>
                  <a:tcPr/>
                </a:tc>
                <a:tc>
                  <a:txBody>
                    <a:bodyPr/>
                    <a:lstStyle/>
                    <a:p>
                      <a:pPr algn="ctr"/>
                      <a:r>
                        <a:rPr lang="en-GB" dirty="0"/>
                        <a:t>30</a:t>
                      </a:r>
                      <a:endParaRPr lang="en-SE" dirty="0"/>
                    </a:p>
                  </a:txBody>
                  <a:tcPr/>
                </a:tc>
                <a:tc>
                  <a:txBody>
                    <a:bodyPr/>
                    <a:lstStyle/>
                    <a:p>
                      <a:pPr algn="ctr"/>
                      <a:endParaRPr lang="en-SE"/>
                    </a:p>
                  </a:txBody>
                  <a:tcPr/>
                </a:tc>
                <a:tc>
                  <a:txBody>
                    <a:bodyPr/>
                    <a:lstStyle/>
                    <a:p>
                      <a:pPr algn="ctr"/>
                      <a:endParaRPr lang="en-SE" dirty="0"/>
                    </a:p>
                  </a:txBody>
                  <a:tcPr/>
                </a:tc>
                <a:tc>
                  <a:txBody>
                    <a:bodyPr/>
                    <a:lstStyle/>
                    <a:p>
                      <a:pPr algn="ctr"/>
                      <a:r>
                        <a:rPr lang="en-GB" dirty="0"/>
                        <a:t>50</a:t>
                      </a:r>
                      <a:endParaRPr lang="en-SE" dirty="0"/>
                    </a:p>
                  </a:txBody>
                  <a:tcPr/>
                </a:tc>
                <a:tc>
                  <a:txBody>
                    <a:bodyPr/>
                    <a:lstStyle/>
                    <a:p>
                      <a:pPr algn="ctr"/>
                      <a:endParaRPr lang="en-SE" dirty="0"/>
                    </a:p>
                  </a:txBody>
                  <a:tcPr/>
                </a:tc>
                <a:extLst>
                  <a:ext uri="{0D108BD9-81ED-4DB2-BD59-A6C34878D82A}">
                    <a16:rowId xmlns:a16="http://schemas.microsoft.com/office/drawing/2014/main" val="2261139520"/>
                  </a:ext>
                </a:extLst>
              </a:tr>
            </a:tbl>
          </a:graphicData>
        </a:graphic>
      </p:graphicFrame>
      <p:sp>
        <p:nvSpPr>
          <p:cNvPr id="10" name="TextBox 9">
            <a:extLst>
              <a:ext uri="{FF2B5EF4-FFF2-40B4-BE49-F238E27FC236}">
                <a16:creationId xmlns:a16="http://schemas.microsoft.com/office/drawing/2014/main" id="{89C8B72B-7BD5-59D3-6D45-AF1847F06752}"/>
              </a:ext>
            </a:extLst>
          </p:cNvPr>
          <p:cNvSpPr txBox="1"/>
          <p:nvPr/>
        </p:nvSpPr>
        <p:spPr>
          <a:xfrm>
            <a:off x="5104722" y="2851914"/>
            <a:ext cx="772071" cy="369332"/>
          </a:xfrm>
          <a:prstGeom prst="rect">
            <a:avLst/>
          </a:prstGeom>
          <a:noFill/>
        </p:spPr>
        <p:txBody>
          <a:bodyPr wrap="none" rtlCol="0">
            <a:spAutoFit/>
          </a:bodyPr>
          <a:lstStyle/>
          <a:p>
            <a:r>
              <a:rPr lang="en-GB" dirty="0"/>
              <a:t>Step 2</a:t>
            </a:r>
            <a:endParaRPr lang="en-SE" dirty="0"/>
          </a:p>
        </p:txBody>
      </p:sp>
      <p:graphicFrame>
        <p:nvGraphicFramePr>
          <p:cNvPr id="16" name="Content Placeholder 5">
            <a:extLst>
              <a:ext uri="{FF2B5EF4-FFF2-40B4-BE49-F238E27FC236}">
                <a16:creationId xmlns:a16="http://schemas.microsoft.com/office/drawing/2014/main" id="{72B78D15-6BD8-7259-A93D-C0B583459E68}"/>
              </a:ext>
            </a:extLst>
          </p:cNvPr>
          <p:cNvGraphicFramePr>
            <a:graphicFrameLocks/>
          </p:cNvGraphicFramePr>
          <p:nvPr>
            <p:extLst>
              <p:ext uri="{D42A27DB-BD31-4B8C-83A1-F6EECF244321}">
                <p14:modId xmlns:p14="http://schemas.microsoft.com/office/powerpoint/2010/main" val="1222107775"/>
              </p:ext>
            </p:extLst>
          </p:nvPr>
        </p:nvGraphicFramePr>
        <p:xfrm>
          <a:off x="5876793" y="3713160"/>
          <a:ext cx="2966761" cy="741680"/>
        </p:xfrm>
        <a:graphic>
          <a:graphicData uri="http://schemas.openxmlformats.org/drawingml/2006/table">
            <a:tbl>
              <a:tblPr firstRow="1" bandRow="1">
                <a:tableStyleId>{5C22544A-7EE6-4342-B048-85BDC9FD1C3A}</a:tableStyleId>
              </a:tblPr>
              <a:tblGrid>
                <a:gridCol w="423823">
                  <a:extLst>
                    <a:ext uri="{9D8B030D-6E8A-4147-A177-3AD203B41FA5}">
                      <a16:colId xmlns:a16="http://schemas.microsoft.com/office/drawing/2014/main" val="700735995"/>
                    </a:ext>
                  </a:extLst>
                </a:gridCol>
                <a:gridCol w="423823">
                  <a:extLst>
                    <a:ext uri="{9D8B030D-6E8A-4147-A177-3AD203B41FA5}">
                      <a16:colId xmlns:a16="http://schemas.microsoft.com/office/drawing/2014/main" val="1908259962"/>
                    </a:ext>
                  </a:extLst>
                </a:gridCol>
                <a:gridCol w="423823">
                  <a:extLst>
                    <a:ext uri="{9D8B030D-6E8A-4147-A177-3AD203B41FA5}">
                      <a16:colId xmlns:a16="http://schemas.microsoft.com/office/drawing/2014/main" val="3442639361"/>
                    </a:ext>
                  </a:extLst>
                </a:gridCol>
                <a:gridCol w="423823">
                  <a:extLst>
                    <a:ext uri="{9D8B030D-6E8A-4147-A177-3AD203B41FA5}">
                      <a16:colId xmlns:a16="http://schemas.microsoft.com/office/drawing/2014/main" val="1775871323"/>
                    </a:ext>
                  </a:extLst>
                </a:gridCol>
                <a:gridCol w="423823">
                  <a:extLst>
                    <a:ext uri="{9D8B030D-6E8A-4147-A177-3AD203B41FA5}">
                      <a16:colId xmlns:a16="http://schemas.microsoft.com/office/drawing/2014/main" val="750707541"/>
                    </a:ext>
                  </a:extLst>
                </a:gridCol>
                <a:gridCol w="423823">
                  <a:extLst>
                    <a:ext uri="{9D8B030D-6E8A-4147-A177-3AD203B41FA5}">
                      <a16:colId xmlns:a16="http://schemas.microsoft.com/office/drawing/2014/main" val="4030592815"/>
                    </a:ext>
                  </a:extLst>
                </a:gridCol>
                <a:gridCol w="423823">
                  <a:extLst>
                    <a:ext uri="{9D8B030D-6E8A-4147-A177-3AD203B41FA5}">
                      <a16:colId xmlns:a16="http://schemas.microsoft.com/office/drawing/2014/main" val="3172773723"/>
                    </a:ext>
                  </a:extLst>
                </a:gridCol>
              </a:tblGrid>
              <a:tr h="370840">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extLst>
                  <a:ext uri="{0D108BD9-81ED-4DB2-BD59-A6C34878D82A}">
                    <a16:rowId xmlns:a16="http://schemas.microsoft.com/office/drawing/2014/main" val="682864112"/>
                  </a:ext>
                </a:extLst>
              </a:tr>
              <a:tr h="370840">
                <a:tc>
                  <a:txBody>
                    <a:bodyPr/>
                    <a:lstStyle/>
                    <a:p>
                      <a:pPr algn="ctr"/>
                      <a:endParaRPr lang="en-SE" dirty="0"/>
                    </a:p>
                  </a:txBody>
                  <a:tcPr/>
                </a:tc>
                <a:tc>
                  <a:txBody>
                    <a:bodyPr/>
                    <a:lstStyle/>
                    <a:p>
                      <a:pPr algn="ctr"/>
                      <a:r>
                        <a:rPr lang="en-GB" dirty="0"/>
                        <a:t>22</a:t>
                      </a:r>
                      <a:endParaRPr lang="en-SE" dirty="0"/>
                    </a:p>
                  </a:txBody>
                  <a:tcPr/>
                </a:tc>
                <a:tc>
                  <a:txBody>
                    <a:bodyPr/>
                    <a:lstStyle/>
                    <a:p>
                      <a:pPr algn="ctr"/>
                      <a:r>
                        <a:rPr lang="en-GB" dirty="0"/>
                        <a:t>30</a:t>
                      </a:r>
                      <a:endParaRPr lang="en-SE" dirty="0"/>
                    </a:p>
                  </a:txBody>
                  <a:tcPr/>
                </a:tc>
                <a:tc>
                  <a:txBody>
                    <a:bodyPr/>
                    <a:lstStyle/>
                    <a:p>
                      <a:pPr algn="ctr"/>
                      <a:endParaRPr lang="en-SE"/>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261139520"/>
                  </a:ext>
                </a:extLst>
              </a:tr>
            </a:tbl>
          </a:graphicData>
        </a:graphic>
      </p:graphicFrame>
      <p:sp>
        <p:nvSpPr>
          <p:cNvPr id="17" name="TextBox 16">
            <a:extLst>
              <a:ext uri="{FF2B5EF4-FFF2-40B4-BE49-F238E27FC236}">
                <a16:creationId xmlns:a16="http://schemas.microsoft.com/office/drawing/2014/main" id="{674B9563-6569-E425-D9D4-EC7C0ACA2984}"/>
              </a:ext>
            </a:extLst>
          </p:cNvPr>
          <p:cNvSpPr txBox="1"/>
          <p:nvPr/>
        </p:nvSpPr>
        <p:spPr>
          <a:xfrm>
            <a:off x="5104722" y="1830689"/>
            <a:ext cx="772071" cy="369332"/>
          </a:xfrm>
          <a:prstGeom prst="rect">
            <a:avLst/>
          </a:prstGeom>
          <a:noFill/>
        </p:spPr>
        <p:txBody>
          <a:bodyPr wrap="none" rtlCol="0">
            <a:spAutoFit/>
          </a:bodyPr>
          <a:lstStyle/>
          <a:p>
            <a:r>
              <a:rPr lang="en-GB" dirty="0"/>
              <a:t>Step 1</a:t>
            </a:r>
            <a:endParaRPr lang="en-SE" dirty="0"/>
          </a:p>
        </p:txBody>
      </p:sp>
      <p:graphicFrame>
        <p:nvGraphicFramePr>
          <p:cNvPr id="18" name="Content Placeholder 5">
            <a:extLst>
              <a:ext uri="{FF2B5EF4-FFF2-40B4-BE49-F238E27FC236}">
                <a16:creationId xmlns:a16="http://schemas.microsoft.com/office/drawing/2014/main" id="{4E99602C-91EC-D040-71EF-8BA53F880DF4}"/>
              </a:ext>
            </a:extLst>
          </p:cNvPr>
          <p:cNvGraphicFramePr>
            <a:graphicFrameLocks/>
          </p:cNvGraphicFramePr>
          <p:nvPr>
            <p:extLst>
              <p:ext uri="{D42A27DB-BD31-4B8C-83A1-F6EECF244321}">
                <p14:modId xmlns:p14="http://schemas.microsoft.com/office/powerpoint/2010/main" val="3281201010"/>
              </p:ext>
            </p:extLst>
          </p:nvPr>
        </p:nvGraphicFramePr>
        <p:xfrm>
          <a:off x="5876793" y="2665740"/>
          <a:ext cx="2966761" cy="741680"/>
        </p:xfrm>
        <a:graphic>
          <a:graphicData uri="http://schemas.openxmlformats.org/drawingml/2006/table">
            <a:tbl>
              <a:tblPr firstRow="1" bandRow="1">
                <a:tableStyleId>{5C22544A-7EE6-4342-B048-85BDC9FD1C3A}</a:tableStyleId>
              </a:tblPr>
              <a:tblGrid>
                <a:gridCol w="423823">
                  <a:extLst>
                    <a:ext uri="{9D8B030D-6E8A-4147-A177-3AD203B41FA5}">
                      <a16:colId xmlns:a16="http://schemas.microsoft.com/office/drawing/2014/main" val="700735995"/>
                    </a:ext>
                  </a:extLst>
                </a:gridCol>
                <a:gridCol w="423823">
                  <a:extLst>
                    <a:ext uri="{9D8B030D-6E8A-4147-A177-3AD203B41FA5}">
                      <a16:colId xmlns:a16="http://schemas.microsoft.com/office/drawing/2014/main" val="1908259962"/>
                    </a:ext>
                  </a:extLst>
                </a:gridCol>
                <a:gridCol w="423823">
                  <a:extLst>
                    <a:ext uri="{9D8B030D-6E8A-4147-A177-3AD203B41FA5}">
                      <a16:colId xmlns:a16="http://schemas.microsoft.com/office/drawing/2014/main" val="3442639361"/>
                    </a:ext>
                  </a:extLst>
                </a:gridCol>
                <a:gridCol w="423823">
                  <a:extLst>
                    <a:ext uri="{9D8B030D-6E8A-4147-A177-3AD203B41FA5}">
                      <a16:colId xmlns:a16="http://schemas.microsoft.com/office/drawing/2014/main" val="1775871323"/>
                    </a:ext>
                  </a:extLst>
                </a:gridCol>
                <a:gridCol w="423823">
                  <a:extLst>
                    <a:ext uri="{9D8B030D-6E8A-4147-A177-3AD203B41FA5}">
                      <a16:colId xmlns:a16="http://schemas.microsoft.com/office/drawing/2014/main" val="750707541"/>
                    </a:ext>
                  </a:extLst>
                </a:gridCol>
                <a:gridCol w="423823">
                  <a:extLst>
                    <a:ext uri="{9D8B030D-6E8A-4147-A177-3AD203B41FA5}">
                      <a16:colId xmlns:a16="http://schemas.microsoft.com/office/drawing/2014/main" val="4030592815"/>
                    </a:ext>
                  </a:extLst>
                </a:gridCol>
                <a:gridCol w="423823">
                  <a:extLst>
                    <a:ext uri="{9D8B030D-6E8A-4147-A177-3AD203B41FA5}">
                      <a16:colId xmlns:a16="http://schemas.microsoft.com/office/drawing/2014/main" val="3172773723"/>
                    </a:ext>
                  </a:extLst>
                </a:gridCol>
              </a:tblGrid>
              <a:tr h="370840">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extLst>
                  <a:ext uri="{0D108BD9-81ED-4DB2-BD59-A6C34878D82A}">
                    <a16:rowId xmlns:a16="http://schemas.microsoft.com/office/drawing/2014/main" val="682864112"/>
                  </a:ext>
                </a:extLst>
              </a:tr>
              <a:tr h="370840">
                <a:tc>
                  <a:txBody>
                    <a:bodyPr/>
                    <a:lstStyle/>
                    <a:p>
                      <a:pPr algn="ctr"/>
                      <a:endParaRPr lang="en-SE" dirty="0"/>
                    </a:p>
                  </a:txBody>
                  <a:tcPr/>
                </a:tc>
                <a:tc>
                  <a:txBody>
                    <a:bodyPr/>
                    <a:lstStyle/>
                    <a:p>
                      <a:pPr algn="ctr"/>
                      <a:r>
                        <a:rPr lang="en-GB" dirty="0"/>
                        <a:t>22</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261139520"/>
                  </a:ext>
                </a:extLst>
              </a:tr>
            </a:tbl>
          </a:graphicData>
        </a:graphic>
      </p:graphicFrame>
      <p:graphicFrame>
        <p:nvGraphicFramePr>
          <p:cNvPr id="19" name="Content Placeholder 5">
            <a:extLst>
              <a:ext uri="{FF2B5EF4-FFF2-40B4-BE49-F238E27FC236}">
                <a16:creationId xmlns:a16="http://schemas.microsoft.com/office/drawing/2014/main" id="{3DFC995E-80C6-6790-010A-5C0A1F1510DB}"/>
              </a:ext>
            </a:extLst>
          </p:cNvPr>
          <p:cNvGraphicFramePr>
            <a:graphicFrameLocks/>
          </p:cNvGraphicFramePr>
          <p:nvPr>
            <p:extLst>
              <p:ext uri="{D42A27DB-BD31-4B8C-83A1-F6EECF244321}">
                <p14:modId xmlns:p14="http://schemas.microsoft.com/office/powerpoint/2010/main" val="3905309408"/>
              </p:ext>
            </p:extLst>
          </p:nvPr>
        </p:nvGraphicFramePr>
        <p:xfrm>
          <a:off x="5876793" y="1618320"/>
          <a:ext cx="2966761" cy="741680"/>
        </p:xfrm>
        <a:graphic>
          <a:graphicData uri="http://schemas.openxmlformats.org/drawingml/2006/table">
            <a:tbl>
              <a:tblPr firstRow="1" bandRow="1">
                <a:tableStyleId>{5C22544A-7EE6-4342-B048-85BDC9FD1C3A}</a:tableStyleId>
              </a:tblPr>
              <a:tblGrid>
                <a:gridCol w="423823">
                  <a:extLst>
                    <a:ext uri="{9D8B030D-6E8A-4147-A177-3AD203B41FA5}">
                      <a16:colId xmlns:a16="http://schemas.microsoft.com/office/drawing/2014/main" val="700735995"/>
                    </a:ext>
                  </a:extLst>
                </a:gridCol>
                <a:gridCol w="423823">
                  <a:extLst>
                    <a:ext uri="{9D8B030D-6E8A-4147-A177-3AD203B41FA5}">
                      <a16:colId xmlns:a16="http://schemas.microsoft.com/office/drawing/2014/main" val="1908259962"/>
                    </a:ext>
                  </a:extLst>
                </a:gridCol>
                <a:gridCol w="423823">
                  <a:extLst>
                    <a:ext uri="{9D8B030D-6E8A-4147-A177-3AD203B41FA5}">
                      <a16:colId xmlns:a16="http://schemas.microsoft.com/office/drawing/2014/main" val="3442639361"/>
                    </a:ext>
                  </a:extLst>
                </a:gridCol>
                <a:gridCol w="423823">
                  <a:extLst>
                    <a:ext uri="{9D8B030D-6E8A-4147-A177-3AD203B41FA5}">
                      <a16:colId xmlns:a16="http://schemas.microsoft.com/office/drawing/2014/main" val="1775871323"/>
                    </a:ext>
                  </a:extLst>
                </a:gridCol>
                <a:gridCol w="423823">
                  <a:extLst>
                    <a:ext uri="{9D8B030D-6E8A-4147-A177-3AD203B41FA5}">
                      <a16:colId xmlns:a16="http://schemas.microsoft.com/office/drawing/2014/main" val="750707541"/>
                    </a:ext>
                  </a:extLst>
                </a:gridCol>
                <a:gridCol w="423823">
                  <a:extLst>
                    <a:ext uri="{9D8B030D-6E8A-4147-A177-3AD203B41FA5}">
                      <a16:colId xmlns:a16="http://schemas.microsoft.com/office/drawing/2014/main" val="4030592815"/>
                    </a:ext>
                  </a:extLst>
                </a:gridCol>
                <a:gridCol w="423823">
                  <a:extLst>
                    <a:ext uri="{9D8B030D-6E8A-4147-A177-3AD203B41FA5}">
                      <a16:colId xmlns:a16="http://schemas.microsoft.com/office/drawing/2014/main" val="3172773723"/>
                    </a:ext>
                  </a:extLst>
                </a:gridCol>
              </a:tblGrid>
              <a:tr h="370840">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extLst>
                  <a:ext uri="{0D108BD9-81ED-4DB2-BD59-A6C34878D82A}">
                    <a16:rowId xmlns:a16="http://schemas.microsoft.com/office/drawing/2014/main" val="682864112"/>
                  </a:ext>
                </a:extLst>
              </a:tr>
              <a:tr h="370840">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261139520"/>
                  </a:ext>
                </a:extLst>
              </a:tr>
            </a:tbl>
          </a:graphicData>
        </a:graphic>
      </p:graphicFrame>
      <p:sp>
        <p:nvSpPr>
          <p:cNvPr id="20" name="TextBox 19">
            <a:extLst>
              <a:ext uri="{FF2B5EF4-FFF2-40B4-BE49-F238E27FC236}">
                <a16:creationId xmlns:a16="http://schemas.microsoft.com/office/drawing/2014/main" id="{8543A8B1-0EEC-E5A9-0C7D-B8365EAC0148}"/>
              </a:ext>
            </a:extLst>
          </p:cNvPr>
          <p:cNvSpPr txBox="1"/>
          <p:nvPr/>
        </p:nvSpPr>
        <p:spPr>
          <a:xfrm>
            <a:off x="5104722" y="3899334"/>
            <a:ext cx="772071" cy="369332"/>
          </a:xfrm>
          <a:prstGeom prst="rect">
            <a:avLst/>
          </a:prstGeom>
          <a:noFill/>
        </p:spPr>
        <p:txBody>
          <a:bodyPr wrap="none" rtlCol="0">
            <a:spAutoFit/>
          </a:bodyPr>
          <a:lstStyle/>
          <a:p>
            <a:r>
              <a:rPr lang="en-GB" dirty="0"/>
              <a:t>Step 3</a:t>
            </a:r>
            <a:endParaRPr lang="en-SE" dirty="0"/>
          </a:p>
        </p:txBody>
      </p:sp>
      <p:sp>
        <p:nvSpPr>
          <p:cNvPr id="21" name="TextBox 20">
            <a:extLst>
              <a:ext uri="{FF2B5EF4-FFF2-40B4-BE49-F238E27FC236}">
                <a16:creationId xmlns:a16="http://schemas.microsoft.com/office/drawing/2014/main" id="{B6B8E240-F10E-801A-DB4C-86A59BFF3DA4}"/>
              </a:ext>
            </a:extLst>
          </p:cNvPr>
          <p:cNvSpPr txBox="1"/>
          <p:nvPr/>
        </p:nvSpPr>
        <p:spPr>
          <a:xfrm>
            <a:off x="5104721" y="4898106"/>
            <a:ext cx="772071" cy="369332"/>
          </a:xfrm>
          <a:prstGeom prst="rect">
            <a:avLst/>
          </a:prstGeom>
          <a:noFill/>
        </p:spPr>
        <p:txBody>
          <a:bodyPr wrap="none" rtlCol="0">
            <a:spAutoFit/>
          </a:bodyPr>
          <a:lstStyle/>
          <a:p>
            <a:r>
              <a:rPr lang="en-GB" dirty="0"/>
              <a:t>Step 4</a:t>
            </a:r>
            <a:endParaRPr lang="en-SE" dirty="0"/>
          </a:p>
        </p:txBody>
      </p:sp>
    </p:spTree>
    <p:extLst>
      <p:ext uri="{BB962C8B-B14F-4D97-AF65-F5344CB8AC3E}">
        <p14:creationId xmlns:p14="http://schemas.microsoft.com/office/powerpoint/2010/main" val="2783846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0DE2-6126-FDEF-3B3B-B728CEB069FA}"/>
              </a:ext>
            </a:extLst>
          </p:cNvPr>
          <p:cNvSpPr>
            <a:spLocks noGrp="1"/>
          </p:cNvSpPr>
          <p:nvPr>
            <p:ph type="title"/>
          </p:nvPr>
        </p:nvSpPr>
        <p:spPr/>
        <p:txBody>
          <a:bodyPr>
            <a:normAutofit fontScale="90000"/>
          </a:bodyPr>
          <a:lstStyle/>
          <a:p>
            <a:r>
              <a:rPr lang="en-GB" dirty="0"/>
              <a:t>Primary Clustering and Secondary Clustering</a:t>
            </a:r>
            <a:endParaRPr lang="en-SE" dirty="0"/>
          </a:p>
        </p:txBody>
      </p:sp>
      <p:sp>
        <p:nvSpPr>
          <p:cNvPr id="3" name="Content Placeholder 2">
            <a:extLst>
              <a:ext uri="{FF2B5EF4-FFF2-40B4-BE49-F238E27FC236}">
                <a16:creationId xmlns:a16="http://schemas.microsoft.com/office/drawing/2014/main" id="{D82763ED-B55E-25B0-C082-ACC19B22EE8F}"/>
              </a:ext>
            </a:extLst>
          </p:cNvPr>
          <p:cNvSpPr>
            <a:spLocks noGrp="1"/>
          </p:cNvSpPr>
          <p:nvPr>
            <p:ph idx="1"/>
          </p:nvPr>
        </p:nvSpPr>
        <p:spPr>
          <a:xfrm>
            <a:off x="457200" y="1417639"/>
            <a:ext cx="8229600" cy="2220296"/>
          </a:xfrm>
        </p:spPr>
        <p:txBody>
          <a:bodyPr>
            <a:normAutofit fontScale="70000" lnSpcReduction="20000"/>
          </a:bodyPr>
          <a:lstStyle/>
          <a:p>
            <a:r>
              <a:rPr lang="en-GB" sz="2600" dirty="0"/>
              <a:t>Primary clustering </a:t>
            </a:r>
            <a:r>
              <a:rPr lang="en-GB" dirty="0"/>
              <a:t>is the tendency for a collision resolution scheme such as linear probing to create long runs of filled slots near the hash position of keys.</a:t>
            </a:r>
          </a:p>
          <a:p>
            <a:pPr lvl="1"/>
            <a:r>
              <a:rPr lang="en-GB" dirty="0"/>
              <a:t>If the primary hash index is x, subsequent probes go to x+1, x+2, x+3 and so on, this results in Primary Clustering.</a:t>
            </a:r>
          </a:p>
          <a:p>
            <a:pPr lvl="1"/>
            <a:r>
              <a:rPr lang="en-GB" dirty="0"/>
              <a:t>Once the primary cluster forms, the bigger the cluster gets, the faster it grows. And it reduces the performance.</a:t>
            </a:r>
          </a:p>
          <a:p>
            <a:r>
              <a:rPr lang="en-GB" dirty="0"/>
              <a:t>Secondary clustering is the tendency for a collision resolution scheme such as quadratic probing to create long runs of filled slots away from the hash position of keys.</a:t>
            </a:r>
          </a:p>
          <a:p>
            <a:pPr lvl="1"/>
            <a:r>
              <a:rPr lang="en-GB" dirty="0"/>
              <a:t>If the primary hash index is x, probes go to x+1, x+4, x+9, x+16, x+25 and so on, this results in Secondary Clustering.</a:t>
            </a:r>
            <a:endParaRPr lang="en-SE" dirty="0"/>
          </a:p>
        </p:txBody>
      </p:sp>
      <p:pic>
        <p:nvPicPr>
          <p:cNvPr id="1026" name="Picture 2" descr="enter image description here">
            <a:extLst>
              <a:ext uri="{FF2B5EF4-FFF2-40B4-BE49-F238E27FC236}">
                <a16:creationId xmlns:a16="http://schemas.microsoft.com/office/drawing/2014/main" id="{3F0E034A-D08E-C6AA-4F11-F947E59D3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933" y="3533003"/>
            <a:ext cx="1764150" cy="32200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nter image description here">
            <a:extLst>
              <a:ext uri="{FF2B5EF4-FFF2-40B4-BE49-F238E27FC236}">
                <a16:creationId xmlns:a16="http://schemas.microsoft.com/office/drawing/2014/main" id="{F40CDB6D-0F16-2B21-A388-E173338A5C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1546" y="3428072"/>
            <a:ext cx="2249456" cy="34299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D11593-4DB1-E22B-8279-18FE71BA9553}"/>
              </a:ext>
            </a:extLst>
          </p:cNvPr>
          <p:cNvSpPr txBox="1"/>
          <p:nvPr/>
        </p:nvSpPr>
        <p:spPr>
          <a:xfrm>
            <a:off x="342135" y="6424390"/>
            <a:ext cx="1692836" cy="338554"/>
          </a:xfrm>
          <a:prstGeom prst="rect">
            <a:avLst/>
          </a:prstGeom>
          <a:noFill/>
        </p:spPr>
        <p:txBody>
          <a:bodyPr wrap="none" rtlCol="0">
            <a:spAutoFit/>
          </a:bodyPr>
          <a:lstStyle/>
          <a:p>
            <a:r>
              <a:rPr lang="en-GB" sz="1600" dirty="0"/>
              <a:t>Primary clustering</a:t>
            </a:r>
            <a:endParaRPr lang="en-SE" sz="1600" dirty="0"/>
          </a:p>
        </p:txBody>
      </p:sp>
      <p:sp>
        <p:nvSpPr>
          <p:cNvPr id="5" name="TextBox 4">
            <a:extLst>
              <a:ext uri="{FF2B5EF4-FFF2-40B4-BE49-F238E27FC236}">
                <a16:creationId xmlns:a16="http://schemas.microsoft.com/office/drawing/2014/main" id="{1DDB9D68-E852-EEE6-F12A-B0608924C5B2}"/>
              </a:ext>
            </a:extLst>
          </p:cNvPr>
          <p:cNvSpPr txBox="1"/>
          <p:nvPr/>
        </p:nvSpPr>
        <p:spPr>
          <a:xfrm>
            <a:off x="4052455" y="6467645"/>
            <a:ext cx="1910716" cy="338554"/>
          </a:xfrm>
          <a:prstGeom prst="rect">
            <a:avLst/>
          </a:prstGeom>
          <a:noFill/>
        </p:spPr>
        <p:txBody>
          <a:bodyPr wrap="none" rtlCol="0">
            <a:spAutoFit/>
          </a:bodyPr>
          <a:lstStyle/>
          <a:p>
            <a:r>
              <a:rPr lang="en-GB" sz="1600" dirty="0"/>
              <a:t>Secondary clustering</a:t>
            </a:r>
            <a:endParaRPr lang="en-SE" sz="1600" dirty="0"/>
          </a:p>
        </p:txBody>
      </p:sp>
    </p:spTree>
    <p:extLst>
      <p:ext uri="{BB962C8B-B14F-4D97-AF65-F5344CB8AC3E}">
        <p14:creationId xmlns:p14="http://schemas.microsoft.com/office/powerpoint/2010/main" val="1023983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extLst>
              <p:ext uri="{D42A27DB-BD31-4B8C-83A1-F6EECF244321}">
                <p14:modId xmlns:p14="http://schemas.microsoft.com/office/powerpoint/2010/main" val="1589674636"/>
              </p:ext>
            </p:extLst>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extLst>
              <p:ext uri="{D42A27DB-BD31-4B8C-83A1-F6EECF244321}">
                <p14:modId xmlns:p14="http://schemas.microsoft.com/office/powerpoint/2010/main" val="3938903260"/>
              </p:ext>
            </p:extLst>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extLst>
              <p:ext uri="{D42A27DB-BD31-4B8C-83A1-F6EECF244321}">
                <p14:modId xmlns:p14="http://schemas.microsoft.com/office/powerpoint/2010/main" val="1487607658"/>
              </p:ext>
            </p:extLst>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963450" y="5048081"/>
            <a:ext cx="2132590"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dissolv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dissolve">
                                      <p:cBhvr>
                                        <p:cTn id="23" dur="500"/>
                                        <p:tgtEl>
                                          <p:spTgt spid="3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dissolve">
                                      <p:cBhvr>
                                        <p:cTn id="26" dur="500"/>
                                        <p:tgtEl>
                                          <p:spTgt spid="3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dissolve">
                                      <p:cBhvr>
                                        <p:cTn id="29" dur="500"/>
                                        <p:tgtEl>
                                          <p:spTgt spid="3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dissolve">
                                      <p:cBhvr>
                                        <p:cTn id="38" dur="500"/>
                                        <p:tgtEl>
                                          <p:spTgt spid="48"/>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dissolve">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dissolve">
                                      <p:cBhvr>
                                        <p:cTn id="51" dur="500"/>
                                        <p:tgtEl>
                                          <p:spTgt spid="3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40"/>
                                        </p:tgtEl>
                                        <p:attrNameLst>
                                          <p:attrName>style.visibility</p:attrName>
                                        </p:attrNameLst>
                                      </p:cBhvr>
                                      <p:to>
                                        <p:strVal val="visible"/>
                                      </p:to>
                                    </p:set>
                                    <p:animEffect transition="in" filter="dissolve">
                                      <p:cBhvr>
                                        <p:cTn id="54" dur="500"/>
                                        <p:tgtEl>
                                          <p:spTgt spid="40"/>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dissolve">
                                      <p:cBhvr>
                                        <p:cTn id="57" dur="500"/>
                                        <p:tgtEl>
                                          <p:spTgt spid="41"/>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2"/>
                                        </p:tgtEl>
                                        <p:attrNameLst>
                                          <p:attrName>style.visibility</p:attrName>
                                        </p:attrNameLst>
                                      </p:cBhvr>
                                      <p:to>
                                        <p:strVal val="visible"/>
                                      </p:to>
                                    </p:set>
                                    <p:animEffect transition="in" filter="dissolve">
                                      <p:cBhvr>
                                        <p:cTn id="60" dur="500"/>
                                        <p:tgtEl>
                                          <p:spTgt spid="42"/>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animEffect transition="in" filter="dissolve">
                                      <p:cBhvr>
                                        <p:cTn id="63" dur="500"/>
                                        <p:tgtEl>
                                          <p:spTgt spid="43"/>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dissolve">
                                      <p:cBhvr>
                                        <p:cTn id="66" dur="500"/>
                                        <p:tgtEl>
                                          <p:spTgt spid="44"/>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animEffect transition="in" filter="dissolve">
                                      <p:cBhvr>
                                        <p:cTn id="69" dur="500"/>
                                        <p:tgtEl>
                                          <p:spTgt spid="45"/>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dissolve">
                                      <p:cBhvr>
                                        <p:cTn id="74" dur="500"/>
                                        <p:tgtEl>
                                          <p:spTgt spid="16"/>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animEffect transition="in" filter="dissolve">
                                      <p:cBhvr>
                                        <p:cTn id="77" dur="500"/>
                                        <p:tgtEl>
                                          <p:spTgt spid="17"/>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dissolve">
                                      <p:cBhvr>
                                        <p:cTn id="80" dur="500"/>
                                        <p:tgtEl>
                                          <p:spTgt spid="28"/>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dissolve">
                                      <p:cBhvr>
                                        <p:cTn id="83" dur="500"/>
                                        <p:tgtEl>
                                          <p:spTgt spid="29"/>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dissolve">
                                      <p:cBhvr>
                                        <p:cTn id="86" dur="500"/>
                                        <p:tgtEl>
                                          <p:spTgt spid="30"/>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dissolve">
                                      <p:cBhvr>
                                        <p:cTn id="89" dur="500"/>
                                        <p:tgtEl>
                                          <p:spTgt spid="31"/>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2"/>
                                        </p:tgtEl>
                                        <p:attrNameLst>
                                          <p:attrName>style.visibility</p:attrName>
                                        </p:attrNameLst>
                                      </p:cBhvr>
                                      <p:to>
                                        <p:strVal val="visible"/>
                                      </p:to>
                                    </p:set>
                                    <p:animEffect transition="in" filter="dissolve">
                                      <p:cBhvr>
                                        <p:cTn id="92" dur="500"/>
                                        <p:tgtEl>
                                          <p:spTgt spid="32"/>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dissolve">
                                      <p:cBhvr>
                                        <p:cTn id="95" dur="500"/>
                                        <p:tgtEl>
                                          <p:spTgt spid="33"/>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4"/>
                                        </p:tgtEl>
                                        <p:attrNameLst>
                                          <p:attrName>style.visibility</p:attrName>
                                        </p:attrNameLst>
                                      </p:cBhvr>
                                      <p:to>
                                        <p:strVal val="visible"/>
                                      </p:to>
                                    </p:set>
                                    <p:animEffect transition="in" filter="dissolve">
                                      <p:cBhvr>
                                        <p:cTn id="98" dur="500"/>
                                        <p:tgtEl>
                                          <p:spTgt spid="34"/>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21"/>
                                        </p:tgtEl>
                                        <p:attrNameLst>
                                          <p:attrName>style.visibility</p:attrName>
                                        </p:attrNameLst>
                                      </p:cBhvr>
                                      <p:to>
                                        <p:strVal val="visible"/>
                                      </p:to>
                                    </p:set>
                                    <p:animEffect transition="in" filter="dissolve">
                                      <p:cBhvr>
                                        <p:cTn id="103" dur="500"/>
                                        <p:tgtEl>
                                          <p:spTgt spid="12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22"/>
                                        </p:tgtEl>
                                        <p:attrNameLst>
                                          <p:attrName>style.visibility</p:attrName>
                                        </p:attrNameLst>
                                      </p:cBhvr>
                                      <p:to>
                                        <p:strVal val="visible"/>
                                      </p:to>
                                    </p:set>
                                    <p:animEffect transition="in" filter="dissolve">
                                      <p:cBhvr>
                                        <p:cTn id="106" dur="500"/>
                                        <p:tgtEl>
                                          <p:spTgt spid="122"/>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23"/>
                                        </p:tgtEl>
                                        <p:attrNameLst>
                                          <p:attrName>style.visibility</p:attrName>
                                        </p:attrNameLst>
                                      </p:cBhvr>
                                      <p:to>
                                        <p:strVal val="visible"/>
                                      </p:to>
                                    </p:set>
                                    <p:animEffect transition="in" filter="dissolve">
                                      <p:cBhvr>
                                        <p:cTn id="109" dur="500"/>
                                        <p:tgtEl>
                                          <p:spTgt spid="123"/>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24"/>
                                        </p:tgtEl>
                                        <p:attrNameLst>
                                          <p:attrName>style.visibility</p:attrName>
                                        </p:attrNameLst>
                                      </p:cBhvr>
                                      <p:to>
                                        <p:strVal val="visible"/>
                                      </p:to>
                                    </p:set>
                                    <p:animEffect transition="in" filter="dissolve">
                                      <p:cBhvr>
                                        <p:cTn id="112" dur="500"/>
                                        <p:tgtEl>
                                          <p:spTgt spid="124"/>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25"/>
                                        </p:tgtEl>
                                        <p:attrNameLst>
                                          <p:attrName>style.visibility</p:attrName>
                                        </p:attrNameLst>
                                      </p:cBhvr>
                                      <p:to>
                                        <p:strVal val="visible"/>
                                      </p:to>
                                    </p:set>
                                    <p:animEffect transition="in" filter="dissolve">
                                      <p:cBhvr>
                                        <p:cTn id="115" dur="500"/>
                                        <p:tgtEl>
                                          <p:spTgt spid="125"/>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26"/>
                                        </p:tgtEl>
                                        <p:attrNameLst>
                                          <p:attrName>style.visibility</p:attrName>
                                        </p:attrNameLst>
                                      </p:cBhvr>
                                      <p:to>
                                        <p:strVal val="visible"/>
                                      </p:to>
                                    </p:set>
                                    <p:animEffect transition="in" filter="dissolve">
                                      <p:cBhvr>
                                        <p:cTn id="118" dur="500"/>
                                        <p:tgtEl>
                                          <p:spTgt spid="126"/>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27"/>
                                        </p:tgtEl>
                                        <p:attrNameLst>
                                          <p:attrName>style.visibility</p:attrName>
                                        </p:attrNameLst>
                                      </p:cBhvr>
                                      <p:to>
                                        <p:strVal val="visible"/>
                                      </p:to>
                                    </p:set>
                                    <p:animEffect transition="in" filter="dissolve">
                                      <p:cBhvr>
                                        <p:cTn id="121" dur="500"/>
                                        <p:tgtEl>
                                          <p:spTgt spid="127"/>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3"/>
                                        </p:tgtEl>
                                        <p:attrNameLst>
                                          <p:attrName>style.visibility</p:attrName>
                                        </p:attrNameLst>
                                      </p:cBhvr>
                                      <p:to>
                                        <p:strVal val="visible"/>
                                      </p:to>
                                    </p:set>
                                    <p:animEffect transition="in" filter="dissolve">
                                      <p:cBhvr>
                                        <p:cTn id="126" dur="500"/>
                                        <p:tgtEl>
                                          <p:spTgt spid="3"/>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xit" presetSubtype="0" fill="hold" grpId="1" nodeType="clickEffect">
                                  <p:stCondLst>
                                    <p:cond delay="0"/>
                                  </p:stCondLst>
                                  <p:childTnLst>
                                    <p:animEffect transition="out" filter="dissolve">
                                      <p:cBhvr>
                                        <p:cTn id="130" dur="500"/>
                                        <p:tgtEl>
                                          <p:spTgt spid="123"/>
                                        </p:tgtEl>
                                      </p:cBhvr>
                                    </p:animEffect>
                                    <p:set>
                                      <p:cBhvr>
                                        <p:cTn id="131" dur="1" fill="hold">
                                          <p:stCondLst>
                                            <p:cond delay="499"/>
                                          </p:stCondLst>
                                        </p:cTn>
                                        <p:tgtEl>
                                          <p:spTgt spid="123"/>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5"/>
                                        </p:tgtEl>
                                        <p:attrNameLst>
                                          <p:attrName>style.visibility</p:attrName>
                                        </p:attrNameLst>
                                      </p:cBhvr>
                                      <p:to>
                                        <p:strVal val="visible"/>
                                      </p:to>
                                    </p:set>
                                    <p:animEffect transition="in" filter="dissolve">
                                      <p:cBhvr>
                                        <p:cTn id="136" dur="500"/>
                                        <p:tgtEl>
                                          <p:spTgt spid="65"/>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xit" presetSubtype="0" fill="hold" grpId="1" nodeType="clickEffect">
                                  <p:stCondLst>
                                    <p:cond delay="0"/>
                                  </p:stCondLst>
                                  <p:childTnLst>
                                    <p:animEffect transition="out" filter="dissolve">
                                      <p:cBhvr>
                                        <p:cTn id="140" dur="500"/>
                                        <p:tgtEl>
                                          <p:spTgt spid="124"/>
                                        </p:tgtEl>
                                      </p:cBhvr>
                                    </p:animEffect>
                                    <p:set>
                                      <p:cBhvr>
                                        <p:cTn id="141" dur="1" fill="hold">
                                          <p:stCondLst>
                                            <p:cond delay="499"/>
                                          </p:stCondLst>
                                        </p:cTn>
                                        <p:tgtEl>
                                          <p:spTgt spid="124"/>
                                        </p:tgtEl>
                                        <p:attrNameLst>
                                          <p:attrName>style.visibility</p:attrName>
                                        </p:attrNameLst>
                                      </p:cBhvr>
                                      <p:to>
                                        <p:strVal val="hidden"/>
                                      </p:to>
                                    </p:se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6"/>
                                        </p:tgtEl>
                                        <p:attrNameLst>
                                          <p:attrName>style.visibility</p:attrName>
                                        </p:attrNameLst>
                                      </p:cBhvr>
                                      <p:to>
                                        <p:strVal val="visible"/>
                                      </p:to>
                                    </p:set>
                                    <p:animEffect transition="in" filter="dissolve">
                                      <p:cBhvr>
                                        <p:cTn id="146" dur="500"/>
                                        <p:tgtEl>
                                          <p:spTgt spid="66"/>
                                        </p:tgtEl>
                                      </p:cBhvr>
                                    </p:animEffect>
                                  </p:childTnLst>
                                </p:cTn>
                              </p:par>
                            </p:childTnLst>
                          </p:cTn>
                        </p:par>
                      </p:childTnLst>
                    </p:cTn>
                  </p:par>
                  <p:par>
                    <p:cTn id="147" fill="hold">
                      <p:stCondLst>
                        <p:cond delay="indefinite"/>
                      </p:stCondLst>
                      <p:childTnLst>
                        <p:par>
                          <p:cTn id="148" fill="hold">
                            <p:stCondLst>
                              <p:cond delay="0"/>
                            </p:stCondLst>
                            <p:childTnLst>
                              <p:par>
                                <p:cTn id="149" presetID="3" presetClass="emph" presetSubtype="2" fill="hold" grpId="1" nodeType="clickEffect">
                                  <p:stCondLst>
                                    <p:cond delay="0"/>
                                  </p:stCondLst>
                                  <p:childTnLst>
                                    <p:animClr clrSpc="rgb" dir="cw">
                                      <p:cBhvr override="childStyle">
                                        <p:cTn id="150" dur="2000" fill="hold"/>
                                        <p:tgtEl>
                                          <p:spTgt spid="126"/>
                                        </p:tgtEl>
                                        <p:attrNameLst>
                                          <p:attrName>style.color</p:attrName>
                                        </p:attrNameLst>
                                      </p:cBhvr>
                                      <p:to>
                                        <a:srgbClr val="4DB873"/>
                                      </p:to>
                                    </p:animClr>
                                  </p:childTnLst>
                                </p:cTn>
                              </p:par>
                              <p:par>
                                <p:cTn id="151" presetID="3" presetClass="emph" presetSubtype="2" fill="hold" grpId="1" nodeType="withEffect">
                                  <p:stCondLst>
                                    <p:cond delay="0"/>
                                  </p:stCondLst>
                                  <p:childTnLst>
                                    <p:animClr clrSpc="rgb" dir="cw">
                                      <p:cBhvr override="childStyle">
                                        <p:cTn id="152" dur="2000" fill="hold"/>
                                        <p:tgtEl>
                                          <p:spTgt spid="121"/>
                                        </p:tgtEl>
                                        <p:attrNameLst>
                                          <p:attrName>style.color</p:attrName>
                                        </p:attrNameLst>
                                      </p:cBhvr>
                                      <p:to>
                                        <a:srgbClr val="4DB873"/>
                                      </p:to>
                                    </p:animClr>
                                  </p:childTnLst>
                                </p:cTn>
                              </p:par>
                              <p:par>
                                <p:cTn id="153" presetID="3" presetClass="emph" presetSubtype="2" fill="hold" grpId="1" nodeType="withEffect">
                                  <p:stCondLst>
                                    <p:cond delay="0"/>
                                  </p:stCondLst>
                                  <p:childTnLst>
                                    <p:animClr clrSpc="rgb" dir="cw">
                                      <p:cBhvr override="childStyle">
                                        <p:cTn id="154" dur="2000" fill="hold"/>
                                        <p:tgtEl>
                                          <p:spTgt spid="122"/>
                                        </p:tgtEl>
                                        <p:attrNameLst>
                                          <p:attrName>style.color</p:attrName>
                                        </p:attrNameLst>
                                      </p:cBhvr>
                                      <p:to>
                                        <a:srgbClr val="4DB873"/>
                                      </p:to>
                                    </p:animClr>
                                  </p:childTnLst>
                                </p:cTn>
                              </p:par>
                              <p:par>
                                <p:cTn id="155" presetID="3" presetClass="emph" presetSubtype="2" fill="hold" grpId="1" nodeType="withEffect">
                                  <p:stCondLst>
                                    <p:cond delay="0"/>
                                  </p:stCondLst>
                                  <p:childTnLst>
                                    <p:animClr clrSpc="rgb" dir="cw">
                                      <p:cBhvr override="childStyle">
                                        <p:cTn id="156" dur="2000" fill="hold"/>
                                        <p:tgtEl>
                                          <p:spTgt spid="125"/>
                                        </p:tgtEl>
                                        <p:attrNameLst>
                                          <p:attrName>style.color</p:attrName>
                                        </p:attrNameLst>
                                      </p:cBhvr>
                                      <p:to>
                                        <a:srgbClr val="4DB873"/>
                                      </p:to>
                                    </p:animClr>
                                  </p:childTnLst>
                                </p:cTn>
                              </p:par>
                              <p:par>
                                <p:cTn id="157" presetID="3" presetClass="emph" presetSubtype="2" fill="hold" grpId="1" nodeType="withEffect">
                                  <p:stCondLst>
                                    <p:cond delay="0"/>
                                  </p:stCondLst>
                                  <p:childTnLst>
                                    <p:animClr clrSpc="rgb" dir="cw">
                                      <p:cBhvr override="childStyle">
                                        <p:cTn id="158" dur="2000" fill="hold"/>
                                        <p:tgtEl>
                                          <p:spTgt spid="127"/>
                                        </p:tgtEl>
                                        <p:attrNameLst>
                                          <p:attrName>style.color</p:attrName>
                                        </p:attrNameLst>
                                      </p:cBhvr>
                                      <p:to>
                                        <a:srgbClr val="4DB873"/>
                                      </p:to>
                                    </p:animClr>
                                  </p:childTnLst>
                                </p:cTn>
                              </p:par>
                              <p:par>
                                <p:cTn id="159" presetID="3" presetClass="emph" presetSubtype="2" fill="hold" grpId="1" nodeType="withEffect">
                                  <p:stCondLst>
                                    <p:cond delay="0"/>
                                  </p:stCondLst>
                                  <p:childTnLst>
                                    <p:animClr clrSpc="rgb" dir="cw">
                                      <p:cBhvr override="childStyle">
                                        <p:cTn id="160" dur="2000" fill="hold"/>
                                        <p:tgtEl>
                                          <p:spTgt spid="65"/>
                                        </p:tgtEl>
                                        <p:attrNameLst>
                                          <p:attrName>style.color</p:attrName>
                                        </p:attrNameLst>
                                      </p:cBhvr>
                                      <p:to>
                                        <a:srgbClr val="4DB873"/>
                                      </p:to>
                                    </p:animClr>
                                  </p:childTnLst>
                                </p:cTn>
                              </p:par>
                              <p:par>
                                <p:cTn id="161" presetID="9" presetClass="exit" presetSubtype="0" fill="hold" grpId="1" nodeType="withEffect">
                                  <p:stCondLst>
                                    <p:cond delay="0"/>
                                  </p:stCondLst>
                                  <p:childTnLst>
                                    <p:animEffect transition="out" filter="dissolve">
                                      <p:cBhvr>
                                        <p:cTn id="162" dur="500"/>
                                        <p:tgtEl>
                                          <p:spTgt spid="66"/>
                                        </p:tgtEl>
                                      </p:cBhvr>
                                    </p:animEffect>
                                    <p:set>
                                      <p:cBhvr>
                                        <p:cTn id="163" dur="1" fill="hold">
                                          <p:stCondLst>
                                            <p:cond delay="499"/>
                                          </p:stCondLst>
                                        </p:cTn>
                                        <p:tgtEl>
                                          <p:spTgt spid="66"/>
                                        </p:tgtEl>
                                        <p:attrNameLst>
                                          <p:attrName>style.visibility</p:attrName>
                                        </p:attrNameLst>
                                      </p:cBhvr>
                                      <p:to>
                                        <p:strVal val="hidden"/>
                                      </p:to>
                                    </p:set>
                                  </p:childTnLst>
                                </p:cTn>
                              </p:par>
                              <p:par>
                                <p:cTn id="164" presetID="9" presetClass="entr" presetSubtype="0" fill="hold" grpId="0" nodeType="withEffect">
                                  <p:stCondLst>
                                    <p:cond delay="0"/>
                                  </p:stCondLst>
                                  <p:childTnLst>
                                    <p:set>
                                      <p:cBhvr>
                                        <p:cTn id="165" dur="1" fill="hold">
                                          <p:stCondLst>
                                            <p:cond delay="0"/>
                                          </p:stCondLst>
                                        </p:cTn>
                                        <p:tgtEl>
                                          <p:spTgt spid="70"/>
                                        </p:tgtEl>
                                        <p:attrNameLst>
                                          <p:attrName>style.visibility</p:attrName>
                                        </p:attrNameLst>
                                      </p:cBhvr>
                                      <p:to>
                                        <p:strVal val="visible"/>
                                      </p:to>
                                    </p:set>
                                    <p:animEffect transition="in" filter="dissolve">
                                      <p:cBhvr>
                                        <p:cTn id="166" dur="500"/>
                                        <p:tgtEl>
                                          <p:spTgt spid="70"/>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nodeType="clickEffect">
                                  <p:stCondLst>
                                    <p:cond delay="0"/>
                                  </p:stCondLst>
                                  <p:childTnLst>
                                    <p:set>
                                      <p:cBhvr>
                                        <p:cTn id="170" dur="1" fill="hold">
                                          <p:stCondLst>
                                            <p:cond delay="0"/>
                                          </p:stCondLst>
                                        </p:cTn>
                                        <p:tgtEl>
                                          <p:spTgt spid="74"/>
                                        </p:tgtEl>
                                        <p:attrNameLst>
                                          <p:attrName>style.visibility</p:attrName>
                                        </p:attrNameLst>
                                      </p:cBhvr>
                                      <p:to>
                                        <p:strVal val="visible"/>
                                      </p:to>
                                    </p:set>
                                    <p:animEffect transition="in" filter="dissolve">
                                      <p:cBhvr>
                                        <p:cTn id="171" dur="500"/>
                                        <p:tgtEl>
                                          <p:spTgt spid="74"/>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5"/>
                                        </p:tgtEl>
                                        <p:attrNameLst>
                                          <p:attrName>style.visibility</p:attrName>
                                        </p:attrNameLst>
                                      </p:cBhvr>
                                      <p:to>
                                        <p:strVal val="visible"/>
                                      </p:to>
                                    </p:set>
                                    <p:animEffect transition="in" filter="dissolve">
                                      <p:cBhvr>
                                        <p:cTn id="174" dur="500"/>
                                        <p:tgtEl>
                                          <p:spTgt spid="75"/>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76"/>
                                        </p:tgtEl>
                                        <p:attrNameLst>
                                          <p:attrName>style.visibility</p:attrName>
                                        </p:attrNameLst>
                                      </p:cBhvr>
                                      <p:to>
                                        <p:strVal val="visible"/>
                                      </p:to>
                                    </p:set>
                                    <p:animEffect transition="in" filter="dissolve">
                                      <p:cBhvr>
                                        <p:cTn id="177" dur="500"/>
                                        <p:tgtEl>
                                          <p:spTgt spid="76"/>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77"/>
                                        </p:tgtEl>
                                        <p:attrNameLst>
                                          <p:attrName>style.visibility</p:attrName>
                                        </p:attrNameLst>
                                      </p:cBhvr>
                                      <p:to>
                                        <p:strVal val="visible"/>
                                      </p:to>
                                    </p:set>
                                    <p:animEffect transition="in" filter="dissolve">
                                      <p:cBhvr>
                                        <p:cTn id="180" dur="500"/>
                                        <p:tgtEl>
                                          <p:spTgt spid="77"/>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8"/>
                                        </p:tgtEl>
                                        <p:attrNameLst>
                                          <p:attrName>style.visibility</p:attrName>
                                        </p:attrNameLst>
                                      </p:cBhvr>
                                      <p:to>
                                        <p:strVal val="visible"/>
                                      </p:to>
                                    </p:set>
                                    <p:animEffect transition="in" filter="dissolve">
                                      <p:cBhvr>
                                        <p:cTn id="183" dur="500"/>
                                        <p:tgtEl>
                                          <p:spTgt spid="78"/>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79"/>
                                        </p:tgtEl>
                                        <p:attrNameLst>
                                          <p:attrName>style.visibility</p:attrName>
                                        </p:attrNameLst>
                                      </p:cBhvr>
                                      <p:to>
                                        <p:strVal val="visible"/>
                                      </p:to>
                                    </p:set>
                                    <p:animEffect transition="in" filter="dissolve">
                                      <p:cBhvr>
                                        <p:cTn id="186" dur="500"/>
                                        <p:tgtEl>
                                          <p:spTgt spid="7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0"/>
                                        </p:tgtEl>
                                        <p:attrNameLst>
                                          <p:attrName>style.visibility</p:attrName>
                                        </p:attrNameLst>
                                      </p:cBhvr>
                                      <p:to>
                                        <p:strVal val="visible"/>
                                      </p:to>
                                    </p:set>
                                    <p:animEffect transition="in" filter="dissolve">
                                      <p:cBhvr>
                                        <p:cTn id="189" dur="500"/>
                                        <p:tgtEl>
                                          <p:spTgt spid="80"/>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1"/>
                                        </p:tgtEl>
                                        <p:attrNameLst>
                                          <p:attrName>style.visibility</p:attrName>
                                        </p:attrNameLst>
                                      </p:cBhvr>
                                      <p:to>
                                        <p:strVal val="visible"/>
                                      </p:to>
                                    </p:set>
                                    <p:animEffect transition="in" filter="dissolve">
                                      <p:cBhvr>
                                        <p:cTn id="192" dur="500"/>
                                        <p:tgtEl>
                                          <p:spTgt spid="81"/>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2"/>
                                        </p:tgtEl>
                                        <p:attrNameLst>
                                          <p:attrName>style.visibility</p:attrName>
                                        </p:attrNameLst>
                                      </p:cBhvr>
                                      <p:to>
                                        <p:strVal val="visible"/>
                                      </p:to>
                                    </p:set>
                                    <p:animEffect transition="in" filter="dissolve">
                                      <p:cBhvr>
                                        <p:cTn id="195" dur="500"/>
                                        <p:tgtEl>
                                          <p:spTgt spid="82"/>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00"/>
                                        </p:tgtEl>
                                        <p:attrNameLst>
                                          <p:attrName>style.visibility</p:attrName>
                                        </p:attrNameLst>
                                      </p:cBhvr>
                                      <p:to>
                                        <p:strVal val="visible"/>
                                      </p:to>
                                    </p:set>
                                    <p:animEffect transition="in" filter="dissolve">
                                      <p:cBhvr>
                                        <p:cTn id="198" dur="500"/>
                                        <p:tgtEl>
                                          <p:spTgt spid="100"/>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01"/>
                                        </p:tgtEl>
                                        <p:attrNameLst>
                                          <p:attrName>style.visibility</p:attrName>
                                        </p:attrNameLst>
                                      </p:cBhvr>
                                      <p:to>
                                        <p:strVal val="visible"/>
                                      </p:to>
                                    </p:set>
                                    <p:animEffect transition="in" filter="dissolve">
                                      <p:cBhvr>
                                        <p:cTn id="201" dur="500"/>
                                        <p:tgtEl>
                                          <p:spTgt spid="101"/>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xmlns="">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dissolve">
                                      <p:cBhvr>
                                        <p:cTn id="22" dur="500"/>
                                        <p:tgtEl>
                                          <p:spTgt spid="8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dissolve">
                                      <p:cBhvr>
                                        <p:cTn id="27" dur="500"/>
                                        <p:tgtEl>
                                          <p:spTgt spid="8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dissolve">
                                      <p:cBhvr>
                                        <p:cTn id="30" dur="500"/>
                                        <p:tgtEl>
                                          <p:spTgt spid="8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8"/>
                                        </p:tgtEl>
                                        <p:attrNameLst>
                                          <p:attrName>style.visibility</p:attrName>
                                        </p:attrNameLst>
                                      </p:cBhvr>
                                      <p:to>
                                        <p:strVal val="visible"/>
                                      </p:to>
                                    </p:set>
                                    <p:animEffect transition="in" filter="dissolve">
                                      <p:cBhvr>
                                        <p:cTn id="33" dur="500"/>
                                        <p:tgtEl>
                                          <p:spTgt spid="88"/>
                                        </p:tgtEl>
                                      </p:cBhvr>
                                    </p:animEffect>
                                  </p:childTnLst>
                                </p:cTn>
                              </p:par>
                              <p:par>
                                <p:cTn id="34" presetID="9" presetClass="entr" presetSubtype="0" fill="hold" nodeType="with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dissolve">
                                      <p:cBhvr>
                                        <p:cTn id="36" dur="500"/>
                                        <p:tgtEl>
                                          <p:spTgt spid="89"/>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dissolve">
                                      <p:cBhvr>
                                        <p:cTn id="41"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slot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slot.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slot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441654"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 (M at position 5)</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position</a:t>
            </a:r>
            <a:r>
              <a:rPr lang="en-US" altLang="zh-CN" sz="1200" dirty="0">
                <a:solidFill>
                  <a:srgbClr val="242729"/>
                </a:solidFill>
                <a:latin typeface="Arial" panose="020B0604020202020204" pitchFamily="34" charset="0"/>
                <a:cs typeface="Arial" panose="020B0604020202020204" pitchFamily="34" charset="0"/>
              </a:rPr>
              <a:t> (6)</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position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position is full, delete the element (X) in that </a:t>
            </a:r>
            <a:r>
              <a:rPr lang="en-US" altLang="zh-CN" sz="1200" dirty="0">
                <a:solidFill>
                  <a:srgbClr val="242729"/>
                </a:solidFill>
                <a:latin typeface="Arial" panose="020B0604020202020204" pitchFamily="34" charset="0"/>
                <a:cs typeface="Arial" panose="020B0604020202020204" pitchFamily="34" charset="0"/>
              </a:rPr>
              <a:t>position (6)</a:t>
            </a:r>
            <a:r>
              <a:rPr lang="en-US" sz="1200" dirty="0">
                <a:solidFill>
                  <a:srgbClr val="242729"/>
                </a:solidFill>
                <a:latin typeface="Arial" panose="020B0604020202020204" pitchFamily="34" charset="0"/>
                <a:cs typeface="Arial" panose="020B0604020202020204" pitchFamily="34" charset="0"/>
              </a:rPr>
              <a:t> and re-add it to the hash table using the normal means (at position 5). The item must be removed before re-adding, as it is likely that the item is added back into its original position.</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124BB-E725-D6FD-3C37-0A7963413563}"/>
              </a:ext>
            </a:extLst>
          </p:cNvPr>
          <p:cNvSpPr>
            <a:spLocks noGrp="1"/>
          </p:cNvSpPr>
          <p:nvPr>
            <p:ph type="title"/>
          </p:nvPr>
        </p:nvSpPr>
        <p:spPr/>
        <p:txBody>
          <a:bodyPr/>
          <a:lstStyle/>
          <a:p>
            <a:r>
              <a:rPr lang="en-GB" dirty="0"/>
              <a:t>Hashing Tutorial Videos</a:t>
            </a:r>
            <a:endParaRPr lang="en-SE" dirty="0"/>
          </a:p>
        </p:txBody>
      </p:sp>
      <p:sp>
        <p:nvSpPr>
          <p:cNvPr id="3" name="Content Placeholder 2">
            <a:extLst>
              <a:ext uri="{FF2B5EF4-FFF2-40B4-BE49-F238E27FC236}">
                <a16:creationId xmlns:a16="http://schemas.microsoft.com/office/drawing/2014/main" id="{7B5D8033-2BB2-A083-CE83-0FE5ECEAD8BE}"/>
              </a:ext>
            </a:extLst>
          </p:cNvPr>
          <p:cNvSpPr>
            <a:spLocks noGrp="1"/>
          </p:cNvSpPr>
          <p:nvPr>
            <p:ph idx="1"/>
          </p:nvPr>
        </p:nvSpPr>
        <p:spPr/>
        <p:txBody>
          <a:bodyPr>
            <a:normAutofit fontScale="92500" lnSpcReduction="20000"/>
          </a:bodyPr>
          <a:lstStyle/>
          <a:p>
            <a:r>
              <a:rPr lang="en-GB" dirty="0"/>
              <a:t>Hashing | Set 2 (Separate Chaining) | </a:t>
            </a:r>
            <a:r>
              <a:rPr lang="en-GB" dirty="0" err="1"/>
              <a:t>GeeksforGeeks</a:t>
            </a:r>
            <a:endParaRPr lang="en-GB" dirty="0"/>
          </a:p>
          <a:p>
            <a:pPr lvl="1"/>
            <a:r>
              <a:rPr lang="en-GB" dirty="0">
                <a:hlinkClick r:id="rId3"/>
              </a:rPr>
              <a:t>https://www.youtube.com/watch?v=_xA8UvfOGgU</a:t>
            </a:r>
            <a:r>
              <a:rPr lang="en-GB" dirty="0"/>
              <a:t> </a:t>
            </a:r>
          </a:p>
          <a:p>
            <a:r>
              <a:rPr lang="en-GB" sz="2400" dirty="0"/>
              <a:t>Hashing | Set 3 (Open Addressing) | </a:t>
            </a:r>
            <a:r>
              <a:rPr lang="en-GB" sz="2400" dirty="0" err="1"/>
              <a:t>GeeksforGeeks</a:t>
            </a:r>
            <a:endParaRPr lang="en-GB" sz="2400" dirty="0"/>
          </a:p>
          <a:p>
            <a:pPr lvl="1"/>
            <a:r>
              <a:rPr lang="en-GB" dirty="0">
                <a:hlinkClick r:id="rId4"/>
              </a:rPr>
              <a:t>https://www.youtube.com/watch?v=Dk57JonwKNk</a:t>
            </a:r>
            <a:endParaRPr lang="en-GB" dirty="0"/>
          </a:p>
          <a:p>
            <a:r>
              <a:rPr lang="en-GB" sz="2400" dirty="0"/>
              <a:t>Hashing Animations | Data Structure | Visual How</a:t>
            </a:r>
          </a:p>
          <a:p>
            <a:pPr lvl="1"/>
            <a:r>
              <a:rPr lang="en-GB" dirty="0">
                <a:hlinkClick r:id="rId5"/>
              </a:rPr>
              <a:t>https://www.youtube.com/watch?v=VeYKEMY2F9k</a:t>
            </a:r>
            <a:r>
              <a:rPr lang="en-GB" dirty="0"/>
              <a:t> </a:t>
            </a:r>
          </a:p>
          <a:p>
            <a:r>
              <a:rPr lang="en-GB" sz="2400" dirty="0"/>
              <a:t>Linear Probing in Hashing Animations </a:t>
            </a:r>
            <a:r>
              <a:rPr lang="en-GB" dirty="0"/>
              <a:t>| Data Structure | Visual How</a:t>
            </a:r>
            <a:endParaRPr lang="en-GB" sz="2400" dirty="0"/>
          </a:p>
          <a:p>
            <a:pPr lvl="1"/>
            <a:r>
              <a:rPr lang="en-GB" dirty="0">
                <a:hlinkClick r:id="rId6"/>
              </a:rPr>
              <a:t>https://www.youtube.com/watch?v=98Y0UDZ9vvs</a:t>
            </a:r>
            <a:endParaRPr lang="en-GB" dirty="0"/>
          </a:p>
          <a:p>
            <a:r>
              <a:rPr lang="en-GB" dirty="0"/>
              <a:t>Quadratic Probing Hashing Animations | Data Structure | Visual How</a:t>
            </a:r>
          </a:p>
          <a:p>
            <a:pPr lvl="1"/>
            <a:r>
              <a:rPr lang="en-GB" dirty="0">
                <a:hlinkClick r:id="rId7"/>
              </a:rPr>
              <a:t>https://www.youtube.com/watch?v=0CFJAkpnhBg</a:t>
            </a:r>
            <a:r>
              <a:rPr lang="en-GB" dirty="0"/>
              <a:t> </a:t>
            </a:r>
          </a:p>
          <a:p>
            <a:r>
              <a:rPr lang="en-GB" dirty="0"/>
              <a:t>Separate Chaining in Hashing Animations | Data Structure | Visual How</a:t>
            </a:r>
          </a:p>
          <a:p>
            <a:pPr lvl="1"/>
            <a:r>
              <a:rPr lang="en-GB" dirty="0">
                <a:hlinkClick r:id="rId8"/>
              </a:rPr>
              <a:t>https://www.youtube.com/watch?v=LRtKQdsJC3o</a:t>
            </a:r>
            <a:r>
              <a:rPr lang="en-GB" dirty="0"/>
              <a:t> </a:t>
            </a:r>
            <a:endParaRPr lang="en-SE" sz="2400" dirty="0"/>
          </a:p>
        </p:txBody>
      </p:sp>
    </p:spTree>
    <p:extLst>
      <p:ext uri="{BB962C8B-B14F-4D97-AF65-F5344CB8AC3E}">
        <p14:creationId xmlns:p14="http://schemas.microsoft.com/office/powerpoint/2010/main" val="810875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276878"/>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276878"/>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8111" y="5044776"/>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887025" y="5648955"/>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24120" y="6023678"/>
            <a:ext cx="4304855" cy="738664"/>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
        <p:nvSpPr>
          <p:cNvPr id="3" name="TextBox 2">
            <a:extLst>
              <a:ext uri="{FF2B5EF4-FFF2-40B4-BE49-F238E27FC236}">
                <a16:creationId xmlns:a16="http://schemas.microsoft.com/office/drawing/2014/main" id="{50026A1D-B66F-AC01-2B67-9DAC6AE2D678}"/>
              </a:ext>
            </a:extLst>
          </p:cNvPr>
          <p:cNvSpPr txBox="1"/>
          <p:nvPr/>
        </p:nvSpPr>
        <p:spPr>
          <a:xfrm>
            <a:off x="5166175" y="5866103"/>
            <a:ext cx="3943353"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Hash tables in 4 minutes</a:t>
            </a:r>
          </a:p>
          <a:p>
            <a:r>
              <a:rPr lang="en-GB" sz="1400" dirty="0">
                <a:hlinkClick r:id="rId2"/>
              </a:rPr>
              <a:t>https://www.youtube.com/watch?v=knV86FlSXJ8</a:t>
            </a:r>
            <a:endParaRPr lang="en-GB" sz="1400" dirty="0"/>
          </a:p>
          <a:p>
            <a:r>
              <a:rPr lang="en-GB" sz="1400" dirty="0"/>
              <a:t>Hashing | Set 1 (Introduction) | </a:t>
            </a:r>
            <a:r>
              <a:rPr lang="en-GB" sz="1400" dirty="0" err="1"/>
              <a:t>GeeksforGeeks</a:t>
            </a:r>
            <a:endParaRPr lang="en-GB" sz="1400" dirty="0"/>
          </a:p>
          <a:p>
            <a:r>
              <a:rPr lang="en-GB" sz="1400" dirty="0">
                <a:hlinkClick r:id="rId3"/>
              </a:rPr>
              <a:t>https://www.youtube.com/watch?v=wWgIAphfn2U</a:t>
            </a:r>
            <a:r>
              <a:rPr lang="en-GB" sz="1400" dirty="0"/>
              <a:t> </a:t>
            </a:r>
            <a:endParaRPr lang="en-SE" sz="1400" dirty="0"/>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1"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42"/>
                                        </p:tgtEl>
                                        <p:attrNameLst>
                                          <p:attrName>style.visibility</p:attrName>
                                        </p:attrNameLst>
                                      </p:cBhvr>
                                      <p:to>
                                        <p:strVal val="visible"/>
                                      </p:to>
                                    </p:set>
                                    <p:animEffect transition="in" filter="dissolve">
                                      <p:cBhvr>
                                        <p:cTn id="198" dur="500"/>
                                        <p:tgtEl>
                                          <p:spTgt spid="42"/>
                                        </p:tgtEl>
                                      </p:cBhvr>
                                    </p:animEffec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2" y="2483222"/>
            <a:ext cx="5845000"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Unicode of each character) mod array size (11)</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cxnSpLocks/>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Preferably, you want to use all the data for computing the hash code</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345441" y="3604541"/>
            <a:ext cx="4775566" cy="523220"/>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400" dirty="0"/>
              <a:t>Two</a:t>
            </a:r>
            <a:r>
              <a:rPr lang="zh-CN" altLang="en-US" sz="1400" dirty="0"/>
              <a:t> </a:t>
            </a:r>
            <a:r>
              <a:rPr lang="en-US" altLang="zh-CN" sz="1400" dirty="0"/>
              <a:t>large</a:t>
            </a:r>
            <a:r>
              <a:rPr lang="zh-CN" altLang="en-US" sz="1400" dirty="0"/>
              <a:t> </a:t>
            </a:r>
            <a:r>
              <a:rPr lang="en-US" altLang="zh-CN" sz="1400" dirty="0"/>
              <a:t>prime</a:t>
            </a:r>
            <a:r>
              <a:rPr lang="zh-CN" altLang="en-US" sz="1400" dirty="0"/>
              <a:t> </a:t>
            </a:r>
            <a:r>
              <a:rPr lang="en-US" altLang="zh-CN" sz="1400" dirty="0"/>
              <a:t>numbers 1231 and 1237 are used as </a:t>
            </a:r>
            <a:r>
              <a:rPr lang="en-US" altLang="zh-CN" sz="1400" dirty="0" err="1"/>
              <a:t>hashCode</a:t>
            </a:r>
            <a:r>
              <a:rPr lang="en-US" altLang="zh-CN" sz="1400" dirty="0"/>
              <a:t> of a Boolean value of true or false, respectively</a:t>
            </a:r>
            <a:endParaRPr sz="14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2" y="4228382"/>
            <a:ext cx="4279117"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 even numbers like</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338709" y="4127761"/>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4279116"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directly returning 0 or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2234819447"/>
              </p:ext>
            </p:extLst>
          </p:nvPr>
        </p:nvGraphicFramePr>
        <p:xfrm>
          <a:off x="5700161" y="3411969"/>
          <a:ext cx="2092558" cy="1524000"/>
        </p:xfrm>
        <a:graphic>
          <a:graphicData uri="http://schemas.openxmlformats.org/drawingml/2006/table">
            <a:tbl>
              <a:tblPr firstRow="1" bandRow="1">
                <a:tableStyleId>{073A0DAA-6AF3-43AB-8588-CEC1D06C72B9}</a:tableStyleId>
              </a:tblPr>
              <a:tblGrid>
                <a:gridCol w="555806">
                  <a:extLst>
                    <a:ext uri="{9D8B030D-6E8A-4147-A177-3AD203B41FA5}">
                      <a16:colId xmlns:a16="http://schemas.microsoft.com/office/drawing/2014/main" val="4130506719"/>
                    </a:ext>
                  </a:extLst>
                </a:gridCol>
                <a:gridCol w="648673">
                  <a:extLst>
                    <a:ext uri="{9D8B030D-6E8A-4147-A177-3AD203B41FA5}">
                      <a16:colId xmlns:a16="http://schemas.microsoft.com/office/drawing/2014/main" val="2597220815"/>
                    </a:ext>
                  </a:extLst>
                </a:gridCol>
                <a:gridCol w="888079">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a:latin typeface="Times New Roman" panose="02020603050405020304" pitchFamily="18" charset="0"/>
                          <a:cs typeface="Times New Roman" panose="02020603050405020304" pitchFamily="18" charset="0"/>
                        </a:rPr>
                        <a:t>a XOR b</a:t>
                      </a: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3" y="1769778"/>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altLang="zh-CN" spc="80" dirty="0">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1154162"/>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digits in the number for computing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41866</TotalTime>
  <Words>4497</Words>
  <Application>Microsoft Office PowerPoint</Application>
  <PresentationFormat>On-screen Show (4:3)</PresentationFormat>
  <Paragraphs>828</Paragraphs>
  <Slides>26</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Courier</vt:lpstr>
      <vt:lpstr>DejaVu Sans</vt:lpstr>
      <vt:lpstr>DejaVu Sans Mono</vt:lpstr>
      <vt:lpstr>Arial</vt:lpstr>
      <vt:lpstr>Calibri</vt:lpstr>
      <vt:lpstr>Helvetica</vt:lpstr>
      <vt:lpstr>Roboto</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Resolution</vt:lpstr>
      <vt:lpstr>Separate Chaining</vt:lpstr>
      <vt:lpstr>Separate Chaining vs Linear Probing</vt:lpstr>
      <vt:lpstr>Open Addressing Example 1 : Linear Probing</vt:lpstr>
      <vt:lpstr> </vt:lpstr>
      <vt:lpstr>Open Addressing Example 3: Quadratic Probing</vt:lpstr>
      <vt:lpstr>Primary Clustering and Secondary Clustering</vt:lpstr>
      <vt:lpstr>Linear Probing: Primary Clustering</vt:lpstr>
      <vt:lpstr>Linear Probing: Primary Clustering Explanations</vt:lpstr>
      <vt:lpstr>Linear Probing: Primary Clustering (Contd.)</vt:lpstr>
      <vt:lpstr>Linear Probing: Delete</vt:lpstr>
      <vt:lpstr>Hashing Tutorial Videos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1247</cp:revision>
  <dcterms:created xsi:type="dcterms:W3CDTF">2018-08-13T22:58:39Z</dcterms:created>
  <dcterms:modified xsi:type="dcterms:W3CDTF">2025-02-24T20:32:00Z</dcterms:modified>
</cp:coreProperties>
</file>