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42"/>
  </p:notesMasterIdLst>
  <p:sldIdLst>
    <p:sldId id="296" r:id="rId2"/>
    <p:sldId id="269" r:id="rId3"/>
    <p:sldId id="273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57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59" r:id="rId24"/>
    <p:sldId id="260" r:id="rId25"/>
    <p:sldId id="261" r:id="rId26"/>
    <p:sldId id="262" r:id="rId27"/>
    <p:sldId id="263" r:id="rId28"/>
    <p:sldId id="264" r:id="rId29"/>
    <p:sldId id="265" r:id="rId30"/>
    <p:sldId id="266" r:id="rId31"/>
    <p:sldId id="297" r:id="rId32"/>
    <p:sldId id="270" r:id="rId33"/>
    <p:sldId id="271" r:id="rId34"/>
    <p:sldId id="274" r:id="rId35"/>
    <p:sldId id="299" r:id="rId36"/>
    <p:sldId id="300" r:id="rId37"/>
    <p:sldId id="301" r:id="rId38"/>
    <p:sldId id="302" r:id="rId39"/>
    <p:sldId id="303" r:id="rId40"/>
    <p:sldId id="304" r:id="rId41"/>
  </p:sldIdLst>
  <p:sldSz cx="12192000" cy="6858000"/>
  <p:notesSz cx="6858000" cy="9144000"/>
  <p:embeddedFontLst>
    <p:embeddedFont>
      <p:font typeface="Helvetica" panose="020B0604020202020204" pitchFamily="34" charset="0"/>
      <p:regular r:id="rId43"/>
      <p:bold r:id="rId44"/>
      <p:italic r:id="rId45"/>
      <p:boldItalic r:id="rId46"/>
    </p:embeddedFont>
    <p:embeddedFont>
      <p:font typeface="Quattrocento Sans" panose="020B0502050000020003" pitchFamily="34" charset="0"/>
      <p:regular r:id="rId47"/>
      <p:bold r:id="rId48"/>
      <p:italic r:id="rId49"/>
      <p:boldItalic r:id="rId5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F44D91-C1CF-4E3A-A339-59CF4255D9B8}">
  <a:tblStyle styleId="{07F44D91-C1CF-4E3A-A339-59CF4255D9B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A34A9A3-C17E-47E0-A1CB-5D3098D547E0}" styleName="Table_1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1438" autoAdjust="0"/>
  </p:normalViewPr>
  <p:slideViewPr>
    <p:cSldViewPr snapToGrid="0">
      <p:cViewPr varScale="1">
        <p:scale>
          <a:sx n="67" d="100"/>
          <a:sy n="67" d="100"/>
        </p:scale>
        <p:origin x="126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78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0658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238edcf2c93_0_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2" name="Google Shape;992;g238edcf2c93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2" name="Google Shape;107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sz="1200" dirty="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is a big idea! (height of all these tree DS correlates w worst case runtimes – we want to design our trees to have reasonably small height!)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Runtime: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Locating min = O(1)</a:t>
            </a:r>
            <a:endParaRPr lang="en-GB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Fixing heap = ?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Removing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creates a gap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Replacing with one of its children causes lots of gaps</a:t>
            </a:r>
            <a:endParaRPr lang="en-GB" dirty="0"/>
          </a:p>
          <a:p>
            <a:pPr marL="265176" marR="0" lvl="1" indent="-137159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1800"/>
              <a:buFont typeface="Quattrocento Sans"/>
              <a:buChar char="-"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node can we replace with </a:t>
            </a:r>
            <a:r>
              <a:rPr lang="en-GB" sz="1800" b="0" i="0" u="none" strike="noStrike" cap="none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overallRoot</a:t>
            </a:r>
            <a:r>
              <a:rPr lang="en-GB" sz="1800" b="0" i="0" u="none" strike="noStrike" cap="none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that wont cause any gaps?</a:t>
            </a:r>
            <a:endParaRPr lang="en-GB" dirty="0"/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lang="en-GB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sz="1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3" name="Google Shape;1213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1" name="Google Shape;1411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38edcf2c93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238edcf2c9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" name="Google Shape;1478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9" name="Google Shape;1479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7" name="Google Shape;156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" name="Google Shape;162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9" name="Google Shape;162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3aa185bab8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23aa185bab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3aa185bab8_0_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g23aa185bab8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3a6dadd4af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g23a6dadd4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3a6dadd4af_1_12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23a6dadd4af_1_1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f3f2df1ca7_0_6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4" name="Google Shape;474;gf3f2df1ca7_0_6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475" name="Google Shape;475;gf3f2df1ca7_0_6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f3f2df1ca7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8" name="Google Shape;568;gf3f2df1ca7_0_7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fast insertions and removals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Completeness forces height to be log(n)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Gives us contiguious memory</a:t>
            </a:r>
            <a:endParaRPr/>
          </a:p>
        </p:txBody>
      </p:sp>
      <p:sp>
        <p:nvSpPr>
          <p:cNvPr id="569" name="Google Shape;569;gf3f2df1ca7_0_7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f3f2df1ca7_0_10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gf3f2df1ca7_0_10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7" name="Google Shape;447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f3f2df1ca7_0_12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gf3f2df1ca7_0_1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23a6dadd4af_1_14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8" name="Google Shape;758;g23a6dadd4af_1_1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If we insert the elements in decreasing order </a:t>
            </a:r>
            <a:r>
              <a:rPr lang="en-GB" sz="1200" b="1" dirty="0">
                <a:latin typeface="Quattrocento Sans"/>
                <a:ea typeface="Quattrocento Sans"/>
                <a:cs typeface="Quattrocento Sans"/>
                <a:sym typeface="Quattrocento Sans"/>
              </a:rPr>
              <a:t>we will!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Every node will have to percolate all the way up to the root.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So we really have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operations. QED.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That proof isn’t valid. There’s no guarantee that we’re getting worst case every time!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Proof is right if we just want an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 bound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it’s not clear if it’s tight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Let’s try once more.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Saying the worst case was decreasing order was a good start.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What are the actual running times?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latin typeface="Quattrocento Sans"/>
                <a:ea typeface="Quattrocento Sans"/>
                <a:cs typeface="Quattrocento Sans"/>
                <a:sym typeface="Quattrocento Sans"/>
              </a:rPr>
              <a:t>It’s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Θ(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where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the </a:t>
            </a:r>
            <a:r>
              <a:rPr lang="en-GB" sz="1200" b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current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height.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isn’t height log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at the beginning.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most nodes are inserted in the last two levels of the tree.</a:t>
            </a: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Quattrocento Sans"/>
              <a:buChar char="●"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most nodes, 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is Θ(log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number of operations is at least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n/2 · Ω(log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= Ω(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GB" sz="1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GB" sz="1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).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78" name="Google Shape;77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23a6dadd4af_1_5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2" name="Google Shape;802;g23a6dadd4af_1_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23a6dadd4af_1_7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g23a6dadd4af_1_7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23a6dadd4af_1_8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g23a6dadd4af_1_8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23a6dadd4af_1_10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8" name="Google Shape;1168;g23a6dadd4af_1_1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/2 · 1 + n/4 · 2 + n/8 · 3 + … + 1 · (log</a:t>
            </a:r>
            <a:r>
              <a:rPr lang="en-US" sz="2500" i="1"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125a47de9df_0_2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g125a47de9d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g23a6dadd4af_1_3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g23a6dadd4af_1_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38edcf2c93_0_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g238edcf2c93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With the current definition we could still have degenerate trees (linear linked lists). 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From our BST / AVL intuition, we know that degenerate trees take a long time to traverse from root to leaf, so </a:t>
            </a:r>
            <a:endParaRPr dirty="0"/>
          </a:p>
        </p:txBody>
      </p:sp>
      <p:sp>
        <p:nvSpPr>
          <p:cNvPr id="529" name="Google Shape;52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38edcf2c93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g238edcf2c93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avLst/>
                <a:gdLst/>
                <a:ahLst/>
                <a:cxnLst/>
                <a:rect l="l" t="t" r="r" b="b"/>
                <a:pathLst>
                  <a:path w="7527" h="7526" fill="none" extrusionOk="0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avLst/>
                <a:gdLst/>
                <a:ahLst/>
                <a:cxnLst/>
                <a:rect l="l" t="t" r="r" b="b"/>
                <a:pathLst>
                  <a:path w="7039" h="7040" fill="none" extrusionOk="0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avLst/>
                <a:gdLst/>
                <a:ahLst/>
                <a:cxnLst/>
                <a:rect l="l" t="t" r="r" b="b"/>
                <a:pathLst>
                  <a:path w="12130" h="12130" fill="none" extrusionOk="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avLst/>
                <a:gdLst/>
                <a:ahLst/>
                <a:cxnLst/>
                <a:rect l="l" t="t" r="r" b="b"/>
                <a:pathLst>
                  <a:path w="1998" h="1998" fill="none" extrusionOk="0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w="952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867473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Introduction">
  <p:cSld name="2_Custom Layou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sp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>
            <a:endParaRPr/>
          </a:p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avLst/>
              <a:gdLst/>
              <a:ahLst/>
              <a:cxnLst/>
              <a:rect l="l" t="t" r="r" b="b"/>
              <a:pathLst>
                <a:path w="1779" h="20069" fill="none" extrusionOk="0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avLst/>
              <a:gdLst/>
              <a:ahLst/>
              <a:cxnLst/>
              <a:rect l="l" t="t" r="r" b="b"/>
              <a:pathLst>
                <a:path w="11984" h="9158" fill="none" extrusionOk="0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w="952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88375" tIns="88375" rIns="88375" bIns="883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>
            <a:spLocks noGrp="1"/>
          </p:cNvSpPr>
          <p:nvPr>
            <p:ph type="body" idx="1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11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Heaps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300" dirty="0"/>
              <a:t>Binary Heap invariants</a:t>
            </a:r>
            <a:endParaRPr sz="4300" dirty="0"/>
          </a:p>
        </p:txBody>
      </p:sp>
      <p:grpSp>
        <p:nvGrpSpPr>
          <p:cNvPr id="582" name="Google Shape;582;p42"/>
          <p:cNvGrpSpPr/>
          <p:nvPr/>
        </p:nvGrpSpPr>
        <p:grpSpPr>
          <a:xfrm>
            <a:off x="1358612" y="4995379"/>
            <a:ext cx="1143112" cy="1245046"/>
            <a:chOff x="1285877" y="2866750"/>
            <a:chExt cx="1253275" cy="1365032"/>
          </a:xfrm>
        </p:grpSpPr>
        <p:grpSp>
          <p:nvGrpSpPr>
            <p:cNvPr id="583" name="Google Shape;583;p42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584" name="Google Shape;58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5" name="Google Shape;58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586" name="Google Shape;586;p42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587" name="Google Shape;58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8" name="Google Shape;588;p42"/>
              <p:cNvCxnSpPr>
                <a:stCxn id="584" idx="2"/>
                <a:endCxn id="58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42"/>
              <p:cNvCxnSpPr/>
              <p:nvPr/>
            </p:nvCxnSpPr>
            <p:spPr>
              <a:xfrm>
                <a:off x="8440622" y="1745042"/>
                <a:ext cx="144600" cy="296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590" name="Google Shape;590;p42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591" name="Google Shape;591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592" name="Google Shape;592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593" name="Google Shape;593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594" name="Google Shape;594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595" name="Google Shape;595;p42"/>
                <p:cNvCxnSpPr>
                  <a:stCxn id="592" idx="2"/>
                  <a:endCxn id="593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596" name="Google Shape;596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7" name="Google Shape;597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8" name="Google Shape;598;p42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599" name="Google Shape;599;p42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600" name="Google Shape;600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01" name="Google Shape;601;p42"/>
                <p:cNvSpPr txBox="1"/>
                <p:nvPr/>
              </p:nvSpPr>
              <p:spPr>
                <a:xfrm>
                  <a:off x="8072151" y="1271989"/>
                  <a:ext cx="460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602" name="Google Shape;60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03" name="Google Shape;603;p42"/>
                <p:cNvCxnSpPr>
                  <a:stCxn id="600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04" name="Google Shape;60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5" name="Google Shape;60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606" name="Google Shape;606;p42"/>
          <p:cNvGrpSpPr/>
          <p:nvPr/>
        </p:nvGrpSpPr>
        <p:grpSpPr>
          <a:xfrm>
            <a:off x="3079376" y="4312258"/>
            <a:ext cx="2387384" cy="2004681"/>
            <a:chOff x="6914978" y="1266256"/>
            <a:chExt cx="2617459" cy="2197874"/>
          </a:xfrm>
        </p:grpSpPr>
        <p:grpSp>
          <p:nvGrpSpPr>
            <p:cNvPr id="607" name="Google Shape;607;p42"/>
            <p:cNvGrpSpPr/>
            <p:nvPr/>
          </p:nvGrpSpPr>
          <p:grpSpPr>
            <a:xfrm>
              <a:off x="7197873" y="2099098"/>
              <a:ext cx="686309" cy="820422"/>
              <a:chOff x="7984321" y="1273924"/>
              <a:chExt cx="686309" cy="820422"/>
            </a:xfrm>
          </p:grpSpPr>
          <p:sp>
            <p:nvSpPr>
              <p:cNvPr id="608" name="Google Shape;608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610" name="Google Shape;610;p42"/>
              <p:cNvCxnSpPr>
                <a:endCxn id="611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12" name="Google Shape;612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42"/>
              <p:cNvCxnSpPr>
                <a:stCxn id="608" idx="2"/>
                <a:endCxn id="609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4" name="Google Shape;614;p42"/>
              <p:cNvCxnSpPr>
                <a:endCxn id="615" idx="0"/>
              </p:cNvCxnSpPr>
              <p:nvPr/>
            </p:nvCxnSpPr>
            <p:spPr>
              <a:xfrm>
                <a:off x="8440530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16" name="Google Shape;616;p42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17" name="Google Shape;617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18" name="Google Shape;61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1" name="Google Shape;611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619" name="Google Shape;61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0" name="Google Shape;620;p42"/>
                <p:cNvCxnSpPr>
                  <a:stCxn id="618" idx="2"/>
                  <a:endCxn id="611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1" name="Google Shape;62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2" name="Google Shape;62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3" name="Google Shape;623;p42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624" name="Google Shape;624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25" name="Google Shape;625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15" name="Google Shape;615;p42"/>
                <p:cNvSpPr txBox="1"/>
                <p:nvPr/>
              </p:nvSpPr>
              <p:spPr>
                <a:xfrm>
                  <a:off x="8142681" y="1287092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626" name="Google Shape;626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27" name="Google Shape;627;p42"/>
                <p:cNvCxnSpPr>
                  <a:stCxn id="625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28" name="Google Shape;628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9" name="Google Shape;629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0" name="Google Shape;630;p42"/>
            <p:cNvGrpSpPr/>
            <p:nvPr/>
          </p:nvGrpSpPr>
          <p:grpSpPr>
            <a:xfrm>
              <a:off x="8562057" y="2099098"/>
              <a:ext cx="685757" cy="812522"/>
              <a:chOff x="7984321" y="1273924"/>
              <a:chExt cx="685757" cy="812522"/>
            </a:xfrm>
          </p:grpSpPr>
          <p:sp>
            <p:nvSpPr>
              <p:cNvPr id="631" name="Google Shape;631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2" name="Google Shape;632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633" name="Google Shape;633;p42"/>
              <p:cNvCxnSpPr>
                <a:endCxn id="634" idx="0"/>
              </p:cNvCxnSpPr>
              <p:nvPr/>
            </p:nvCxnSpPr>
            <p:spPr>
              <a:xfrm flipH="1">
                <a:off x="7984321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35" name="Google Shape;63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42"/>
              <p:cNvCxnSpPr>
                <a:stCxn id="631" idx="2"/>
                <a:endCxn id="632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42"/>
              <p:cNvCxnSpPr>
                <a:endCxn id="638" idx="0"/>
              </p:cNvCxnSpPr>
              <p:nvPr/>
            </p:nvCxnSpPr>
            <p:spPr>
              <a:xfrm>
                <a:off x="8440578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639" name="Google Shape;639;p42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640" name="Google Shape;640;p42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641" name="Google Shape;641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4" name="Google Shape;634;p42"/>
                <p:cNvSpPr txBox="1"/>
                <p:nvPr/>
              </p:nvSpPr>
              <p:spPr>
                <a:xfrm>
                  <a:off x="8141080" y="1279191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642" name="Google Shape;642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43" name="Google Shape;643;p42"/>
                <p:cNvCxnSpPr>
                  <a:stCxn id="641" idx="2"/>
                  <a:endCxn id="634" idx="2"/>
                </p:cNvCxnSpPr>
                <p:nvPr/>
              </p:nvCxnSpPr>
              <p:spPr>
                <a:xfrm rot="10800000">
                  <a:off x="8302395" y="1684101"/>
                  <a:ext cx="2700" cy="1476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44" name="Google Shape;644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5" name="Google Shape;645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46" name="Google Shape;646;p42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647" name="Google Shape;647;p42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648" name="Google Shape;648;p42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638" name="Google Shape;638;p42"/>
                <p:cNvSpPr txBox="1"/>
                <p:nvPr/>
              </p:nvSpPr>
              <p:spPr>
                <a:xfrm>
                  <a:off x="8142129" y="1273923"/>
                  <a:ext cx="322500" cy="405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649" name="Google Shape;649;p42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650" name="Google Shape;650;p42"/>
                <p:cNvCxnSpPr>
                  <a:stCxn id="648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651" name="Google Shape;651;p42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2" name="Google Shape;652;p42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53" name="Google Shape;653;p42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654" name="Google Shape;654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55" name="Google Shape;655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</a:t>
                </a:r>
                <a:endParaRPr/>
              </a:p>
            </p:txBody>
          </p:sp>
          <p:cxnSp>
            <p:nvCxnSpPr>
              <p:cNvPr id="656" name="Google Shape;656;p42"/>
              <p:cNvCxnSpPr>
                <a:endCxn id="608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657" name="Google Shape;65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8" name="Google Shape;658;p42"/>
              <p:cNvCxnSpPr>
                <a:stCxn id="654" idx="2"/>
                <a:endCxn id="655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59" name="Google Shape;659;p42"/>
              <p:cNvCxnSpPr>
                <a:endCxn id="631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660" name="Google Shape;660;p42"/>
          <p:cNvGrpSpPr/>
          <p:nvPr/>
        </p:nvGrpSpPr>
        <p:grpSpPr>
          <a:xfrm>
            <a:off x="6676573" y="5068689"/>
            <a:ext cx="617213" cy="736297"/>
            <a:chOff x="7991077" y="1270430"/>
            <a:chExt cx="676694" cy="807255"/>
          </a:xfrm>
        </p:grpSpPr>
        <p:sp>
          <p:nvSpPr>
            <p:cNvPr id="661" name="Google Shape;661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62" name="Google Shape;662;p42"/>
            <p:cNvSpPr txBox="1"/>
            <p:nvPr/>
          </p:nvSpPr>
          <p:spPr>
            <a:xfrm>
              <a:off x="8070203" y="1270430"/>
              <a:ext cx="460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663" name="Google Shape;663;p42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64" name="Google Shape;664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5" name="Google Shape;665;p42"/>
            <p:cNvCxnSpPr>
              <a:stCxn id="661" idx="2"/>
              <a:endCxn id="662" idx="2"/>
            </p:cNvCxnSpPr>
            <p:nvPr/>
          </p:nvCxnSpPr>
          <p:spPr>
            <a:xfrm rot="10800000">
              <a:off x="8300595" y="1675401"/>
              <a:ext cx="4500" cy="156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6" name="Google Shape;666;p42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67" name="Google Shape;667;p42"/>
          <p:cNvGrpSpPr/>
          <p:nvPr/>
        </p:nvGrpSpPr>
        <p:grpSpPr>
          <a:xfrm>
            <a:off x="6412372" y="5790325"/>
            <a:ext cx="518590" cy="526611"/>
            <a:chOff x="8118821" y="1399329"/>
            <a:chExt cx="568567" cy="577361"/>
          </a:xfrm>
        </p:grpSpPr>
        <p:grpSp>
          <p:nvGrpSpPr>
            <p:cNvPr id="668" name="Google Shape;668;p42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669" name="Google Shape;669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0" name="Google Shape;670;p42"/>
              <p:cNvSpPr txBox="1"/>
              <p:nvPr/>
            </p:nvSpPr>
            <p:spPr>
              <a:xfrm>
                <a:off x="8070102" y="1254340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671" name="Google Shape;671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72" name="Google Shape;672;p42"/>
              <p:cNvCxnSpPr>
                <a:stCxn id="669" idx="2"/>
                <a:endCxn id="670" idx="2"/>
              </p:cNvCxnSpPr>
              <p:nvPr/>
            </p:nvCxnSpPr>
            <p:spPr>
              <a:xfrm rot="10800000">
                <a:off x="8300295" y="1659201"/>
                <a:ext cx="4800" cy="172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73" name="Google Shape;673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4" name="Google Shape;674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5" name="Google Shape;675;p42"/>
          <p:cNvGrpSpPr/>
          <p:nvPr/>
        </p:nvGrpSpPr>
        <p:grpSpPr>
          <a:xfrm>
            <a:off x="7036912" y="5808186"/>
            <a:ext cx="518590" cy="508748"/>
            <a:chOff x="8118821" y="1418913"/>
            <a:chExt cx="568567" cy="557777"/>
          </a:xfrm>
        </p:grpSpPr>
        <p:grpSp>
          <p:nvGrpSpPr>
            <p:cNvPr id="676" name="Google Shape;67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77" name="Google Shape;67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78" name="Google Shape;678;p42"/>
              <p:cNvSpPr txBox="1"/>
              <p:nvPr/>
            </p:nvSpPr>
            <p:spPr>
              <a:xfrm>
                <a:off x="8072151" y="1299781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3977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679" name="Google Shape;67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80" name="Google Shape;680;p42"/>
              <p:cNvCxnSpPr>
                <a:stCxn id="67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81" name="Google Shape;68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42"/>
          <p:cNvGrpSpPr/>
          <p:nvPr/>
        </p:nvGrpSpPr>
        <p:grpSpPr>
          <a:xfrm>
            <a:off x="7007915" y="4291625"/>
            <a:ext cx="804478" cy="745152"/>
            <a:chOff x="7705996" y="1251342"/>
            <a:chExt cx="882006" cy="816963"/>
          </a:xfrm>
        </p:grpSpPr>
        <p:sp>
          <p:nvSpPr>
            <p:cNvPr id="684" name="Google Shape;684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42"/>
            <p:cNvSpPr txBox="1"/>
            <p:nvPr/>
          </p:nvSpPr>
          <p:spPr>
            <a:xfrm>
              <a:off x="8140919" y="1251342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686" name="Google Shape;686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42"/>
            <p:cNvCxnSpPr>
              <a:stCxn id="684" idx="2"/>
              <a:endCxn id="685" idx="2"/>
            </p:cNvCxnSpPr>
            <p:nvPr/>
          </p:nvCxnSpPr>
          <p:spPr>
            <a:xfrm rot="10800000">
              <a:off x="8302095" y="1656201"/>
              <a:ext cx="3000" cy="175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8" name="Google Shape;688;p42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89" name="Google Shape;689;p42"/>
          <p:cNvGrpSpPr/>
          <p:nvPr/>
        </p:nvGrpSpPr>
        <p:grpSpPr>
          <a:xfrm>
            <a:off x="9140140" y="5071876"/>
            <a:ext cx="601766" cy="729443"/>
            <a:chOff x="8019435" y="1273924"/>
            <a:chExt cx="659759" cy="799740"/>
          </a:xfrm>
        </p:grpSpPr>
        <p:sp>
          <p:nvSpPr>
            <p:cNvPr id="690" name="Google Shape;69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1" name="Google Shape;691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692" name="Google Shape;692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42"/>
            <p:cNvCxnSpPr>
              <a:stCxn id="690" idx="2"/>
              <a:endCxn id="691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42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695" name="Google Shape;695;p42"/>
          <p:cNvGrpSpPr/>
          <p:nvPr/>
        </p:nvGrpSpPr>
        <p:grpSpPr>
          <a:xfrm>
            <a:off x="9474613" y="5808186"/>
            <a:ext cx="518590" cy="508748"/>
            <a:chOff x="8118821" y="1418913"/>
            <a:chExt cx="568567" cy="557777"/>
          </a:xfrm>
        </p:grpSpPr>
        <p:grpSp>
          <p:nvGrpSpPr>
            <p:cNvPr id="696" name="Google Shape;696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697" name="Google Shape;697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98" name="Google Shape;698;p42"/>
              <p:cNvSpPr txBox="1"/>
              <p:nvPr/>
            </p:nvSpPr>
            <p:spPr>
              <a:xfrm>
                <a:off x="8142681" y="1287092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699" name="Google Shape;699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0" name="Google Shape;700;p42"/>
              <p:cNvCxnSpPr>
                <a:stCxn id="697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1" name="Google Shape;701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2" name="Google Shape;702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3" name="Google Shape;703;p42"/>
          <p:cNvGrpSpPr/>
          <p:nvPr/>
        </p:nvGrpSpPr>
        <p:grpSpPr>
          <a:xfrm>
            <a:off x="10094381" y="5808187"/>
            <a:ext cx="518590" cy="508748"/>
            <a:chOff x="8118821" y="1418913"/>
            <a:chExt cx="568567" cy="557777"/>
          </a:xfrm>
        </p:grpSpPr>
        <p:grpSp>
          <p:nvGrpSpPr>
            <p:cNvPr id="704" name="Google Shape;704;p4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05" name="Google Shape;705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06" name="Google Shape;706;p42"/>
              <p:cNvSpPr txBox="1"/>
              <p:nvPr/>
            </p:nvSpPr>
            <p:spPr>
              <a:xfrm>
                <a:off x="8141080" y="1279191"/>
                <a:ext cx="322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07" name="Google Shape;707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08" name="Google Shape;708;p42"/>
              <p:cNvCxnSpPr>
                <a:stCxn id="705" idx="2"/>
                <a:endCxn id="706" idx="2"/>
              </p:cNvCxnSpPr>
              <p:nvPr/>
            </p:nvCxnSpPr>
            <p:spPr>
              <a:xfrm rot="10800000">
                <a:off x="8302395" y="1684101"/>
                <a:ext cx="2700" cy="1476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09" name="Google Shape;709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0" name="Google Shape;710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1" name="Google Shape;711;p42"/>
          <p:cNvGrpSpPr/>
          <p:nvPr/>
        </p:nvGrpSpPr>
        <p:grpSpPr>
          <a:xfrm>
            <a:off x="10718921" y="5808186"/>
            <a:ext cx="531931" cy="508749"/>
            <a:chOff x="8118821" y="1418912"/>
            <a:chExt cx="583194" cy="557778"/>
          </a:xfrm>
        </p:grpSpPr>
        <p:grpSp>
          <p:nvGrpSpPr>
            <p:cNvPr id="712" name="Google Shape;712;p42"/>
            <p:cNvGrpSpPr/>
            <p:nvPr/>
          </p:nvGrpSpPr>
          <p:grpSpPr>
            <a:xfrm>
              <a:off x="8118821" y="1418912"/>
              <a:ext cx="583194" cy="557778"/>
              <a:chOff x="8019435" y="1273923"/>
              <a:chExt cx="583194" cy="557778"/>
            </a:xfrm>
          </p:grpSpPr>
          <p:sp>
            <p:nvSpPr>
              <p:cNvPr id="713" name="Google Shape;713;p4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14" name="Google Shape;714;p42"/>
              <p:cNvSpPr txBox="1"/>
              <p:nvPr/>
            </p:nvSpPr>
            <p:spPr>
              <a:xfrm>
                <a:off x="8142129" y="1273923"/>
                <a:ext cx="460500" cy="40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715" name="Google Shape;715;p4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16" name="Google Shape;716;p42"/>
              <p:cNvCxnSpPr>
                <a:stCxn id="713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17" name="Google Shape;717;p4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8" name="Google Shape;718;p4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19" name="Google Shape;719;p42"/>
          <p:cNvGrpSpPr/>
          <p:nvPr/>
        </p:nvGrpSpPr>
        <p:grpSpPr>
          <a:xfrm>
            <a:off x="9414384" y="4300026"/>
            <a:ext cx="1249494" cy="761226"/>
            <a:chOff x="7588528" y="1260553"/>
            <a:chExt cx="1369909" cy="834586"/>
          </a:xfrm>
        </p:grpSpPr>
        <p:sp>
          <p:nvSpPr>
            <p:cNvPr id="720" name="Google Shape;720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1" name="Google Shape;721;p42"/>
            <p:cNvSpPr txBox="1"/>
            <p:nvPr/>
          </p:nvSpPr>
          <p:spPr>
            <a:xfrm>
              <a:off x="8143689" y="1260553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722" name="Google Shape;722;p42"/>
            <p:cNvCxnSpPr/>
            <p:nvPr/>
          </p:nvCxnSpPr>
          <p:spPr>
            <a:xfrm flipH="1">
              <a:off x="7588528" y="1732680"/>
              <a:ext cx="59192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23" name="Google Shape;723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4" name="Google Shape;724;p42"/>
            <p:cNvCxnSpPr>
              <a:stCxn id="720" idx="2"/>
              <a:endCxn id="721" idx="2"/>
            </p:cNvCxnSpPr>
            <p:nvPr/>
          </p:nvCxnSpPr>
          <p:spPr>
            <a:xfrm rot="10800000">
              <a:off x="8304795" y="1665501"/>
              <a:ext cx="300" cy="166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5" name="Google Shape;725;p42"/>
            <p:cNvCxnSpPr/>
            <p:nvPr/>
          </p:nvCxnSpPr>
          <p:spPr>
            <a:xfrm>
              <a:off x="8461339" y="1733415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26" name="Google Shape;726;p42"/>
          <p:cNvCxnSpPr/>
          <p:nvPr/>
        </p:nvCxnSpPr>
        <p:spPr>
          <a:xfrm flipH="1">
            <a:off x="7602550" y="4663031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727" name="Google Shape;727;p42"/>
          <p:cNvGrpSpPr/>
          <p:nvPr/>
        </p:nvGrpSpPr>
        <p:grpSpPr>
          <a:xfrm>
            <a:off x="7547156" y="3397771"/>
            <a:ext cx="2527847" cy="897977"/>
            <a:chOff x="6860092" y="1273924"/>
            <a:chExt cx="2771458" cy="984516"/>
          </a:xfrm>
        </p:grpSpPr>
        <p:sp>
          <p:nvSpPr>
            <p:cNvPr id="728" name="Google Shape;72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29" name="Google Shape;72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730" name="Google Shape;730;p42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31" name="Google Shape;73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2" name="Google Shape;732;p42"/>
            <p:cNvCxnSpPr>
              <a:stCxn id="728" idx="2"/>
              <a:endCxn id="72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3" name="Google Shape;733;p42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734" name="Google Shape;734;p42"/>
          <p:cNvCxnSpPr/>
          <p:nvPr/>
        </p:nvCxnSpPr>
        <p:spPr>
          <a:xfrm flipH="1">
            <a:off x="9169883" y="5428458"/>
            <a:ext cx="186000" cy="1302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35" name="Google Shape;735;p42"/>
          <p:cNvSpPr/>
          <p:nvPr/>
        </p:nvSpPr>
        <p:spPr>
          <a:xfrm>
            <a:off x="7445274" y="4477440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6" name="Google Shape;736;p42"/>
          <p:cNvSpPr/>
          <p:nvPr/>
        </p:nvSpPr>
        <p:spPr>
          <a:xfrm>
            <a:off x="9017642" y="5256169"/>
            <a:ext cx="490500" cy="4908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737" name="Google Shape;737;p42"/>
          <p:cNvGrpSpPr/>
          <p:nvPr/>
        </p:nvGrpSpPr>
        <p:grpSpPr>
          <a:xfrm>
            <a:off x="10382941" y="5071876"/>
            <a:ext cx="601163" cy="725436"/>
            <a:chOff x="8017783" y="1273924"/>
            <a:chExt cx="659098" cy="795347"/>
          </a:xfrm>
        </p:grpSpPr>
        <p:sp>
          <p:nvSpPr>
            <p:cNvPr id="738" name="Google Shape;738;p4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39" name="Google Shape;739;p42"/>
            <p:cNvSpPr txBox="1"/>
            <p:nvPr/>
          </p:nvSpPr>
          <p:spPr>
            <a:xfrm>
              <a:off x="8141080" y="1279191"/>
              <a:ext cx="322500" cy="40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40" name="Google Shape;740;p42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41" name="Google Shape;741;p4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2" name="Google Shape;742;p42"/>
            <p:cNvCxnSpPr>
              <a:stCxn id="738" idx="2"/>
              <a:endCxn id="739" idx="2"/>
            </p:cNvCxnSpPr>
            <p:nvPr/>
          </p:nvCxnSpPr>
          <p:spPr>
            <a:xfrm rot="10800000">
              <a:off x="8302395" y="1684101"/>
              <a:ext cx="2700" cy="147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3" name="Google Shape;743;p42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745" name="Google Shape;745;p42"/>
          <p:cNvSpPr txBox="1">
            <a:spLocks noGrp="1"/>
          </p:cNvSpPr>
          <p:nvPr>
            <p:ph type="body" idx="1"/>
          </p:nvPr>
        </p:nvSpPr>
        <p:spPr>
          <a:xfrm>
            <a:off x="795050" y="1401150"/>
            <a:ext cx="10797182" cy="23631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</a:t>
            </a:r>
            <a:r>
              <a:rPr lang="en-US" b="1" dirty="0"/>
              <a:t>binary</a:t>
            </a:r>
            <a:r>
              <a:rPr lang="en-US" dirty="0"/>
              <a:t> heap satisfies the following invariants: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Binary Tree</a:t>
            </a:r>
            <a:r>
              <a:rPr lang="en-US" dirty="0"/>
              <a:t>: every node has at most 2 children</a:t>
            </a:r>
            <a:endParaRPr dirty="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invariant</a:t>
            </a:r>
            <a:r>
              <a:rPr lang="en-US" dirty="0"/>
              <a:t>: every node is smaller than (or equal to) its children</a:t>
            </a:r>
            <a:endParaRPr dirty="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600"/>
              <a:buAutoNum type="arabicPeriod"/>
            </a:pPr>
            <a:r>
              <a:rPr lang="en-US" b="1" dirty="0">
                <a:solidFill>
                  <a:srgbClr val="4C3282"/>
                </a:solidFill>
              </a:rPr>
              <a:t>Heap structure invariant</a:t>
            </a:r>
            <a:r>
              <a:rPr lang="en-US" dirty="0"/>
              <a:t>: each level is “complete” meaning it has no “gaps”</a:t>
            </a:r>
            <a:endParaRPr dirty="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lphaLcPeriod"/>
            </a:pPr>
            <a:r>
              <a:rPr lang="en-US" dirty="0"/>
              <a:t>Heaps are filled up left to right</a:t>
            </a:r>
            <a:endParaRPr dirty="0"/>
          </a:p>
        </p:txBody>
      </p:sp>
      <p:sp>
        <p:nvSpPr>
          <p:cNvPr id="2" name="Google Shape;541;p40">
            <a:extLst>
              <a:ext uri="{FF2B5EF4-FFF2-40B4-BE49-F238E27FC236}">
                <a16:creationId xmlns:a16="http://schemas.microsoft.com/office/drawing/2014/main" id="{616F31B4-57FF-5CDF-34C1-229A41EA6348}"/>
              </a:ext>
            </a:extLst>
          </p:cNvPr>
          <p:cNvSpPr txBox="1"/>
          <p:nvPr/>
        </p:nvSpPr>
        <p:spPr>
          <a:xfrm>
            <a:off x="1265374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Google Shape;541;p40">
            <a:extLst>
              <a:ext uri="{FF2B5EF4-FFF2-40B4-BE49-F238E27FC236}">
                <a16:creationId xmlns:a16="http://schemas.microsoft.com/office/drawing/2014/main" id="{5DE53046-7A2F-CF78-B6A9-C43453F8B75A}"/>
              </a:ext>
            </a:extLst>
          </p:cNvPr>
          <p:cNvSpPr txBox="1"/>
          <p:nvPr/>
        </p:nvSpPr>
        <p:spPr>
          <a:xfrm>
            <a:off x="3762767" y="6281854"/>
            <a:ext cx="1244308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D4CF54AE-4E6E-8437-AD12-ED906F41E732}"/>
              </a:ext>
            </a:extLst>
          </p:cNvPr>
          <p:cNvSpPr txBox="1"/>
          <p:nvPr/>
        </p:nvSpPr>
        <p:spPr>
          <a:xfrm>
            <a:off x="8709961" y="6281854"/>
            <a:ext cx="1616043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Invalid heap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" grpId="0" animBg="1"/>
      <p:bldP spid="736" grpId="0" animBg="1"/>
      <p:bldP spid="2" grpId="0"/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/>
          </a:p>
        </p:txBody>
      </p:sp>
      <p:sp>
        <p:nvSpPr>
          <p:cNvPr id="751" name="Google Shape;751;p43"/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  <p:grpSp>
        <p:nvGrpSpPr>
          <p:cNvPr id="752" name="Google Shape;752;p43"/>
          <p:cNvGrpSpPr/>
          <p:nvPr/>
        </p:nvGrpSpPr>
        <p:grpSpPr>
          <a:xfrm>
            <a:off x="1975945" y="3476611"/>
            <a:ext cx="637509" cy="800837"/>
            <a:chOff x="8019435" y="1273924"/>
            <a:chExt cx="637509" cy="800837"/>
          </a:xfrm>
        </p:grpSpPr>
        <p:sp>
          <p:nvSpPr>
            <p:cNvPr id="753" name="Google Shape;753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54" name="Google Shape;754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755" name="Google Shape;755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6" name="Google Shape;756;p43"/>
            <p:cNvCxnSpPr>
              <a:stCxn id="753" idx="2"/>
              <a:endCxn id="75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57" name="Google Shape;757;p43"/>
            <p:cNvCxnSpPr/>
            <p:nvPr/>
          </p:nvCxnSpPr>
          <p:spPr>
            <a:xfrm>
              <a:off x="8426924" y="1725457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58" name="Google Shape;758;p43"/>
          <p:cNvGrpSpPr/>
          <p:nvPr/>
        </p:nvGrpSpPr>
        <p:grpSpPr>
          <a:xfrm>
            <a:off x="2342644" y="4283865"/>
            <a:ext cx="568567" cy="557777"/>
            <a:chOff x="8118821" y="1418913"/>
            <a:chExt cx="568567" cy="557777"/>
          </a:xfrm>
        </p:grpSpPr>
        <p:grpSp>
          <p:nvGrpSpPr>
            <p:cNvPr id="759" name="Google Shape;759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60" name="Google Shape;76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61" name="Google Shape;761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762" name="Google Shape;76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63" name="Google Shape;763;p43"/>
              <p:cNvCxnSpPr>
                <a:stCxn id="7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64" name="Google Shape;76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65" name="Google Shape;76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66" name="Google Shape;766;p43"/>
          <p:cNvGrpSpPr/>
          <p:nvPr/>
        </p:nvGrpSpPr>
        <p:grpSpPr>
          <a:xfrm>
            <a:off x="3839583" y="3476611"/>
            <a:ext cx="663877" cy="811604"/>
            <a:chOff x="7978590" y="1273924"/>
            <a:chExt cx="663877" cy="811604"/>
          </a:xfrm>
        </p:grpSpPr>
        <p:sp>
          <p:nvSpPr>
            <p:cNvPr id="767" name="Google Shape;767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769" name="Google Shape;769;p43"/>
            <p:cNvCxnSpPr/>
            <p:nvPr/>
          </p:nvCxnSpPr>
          <p:spPr>
            <a:xfrm flipH="1">
              <a:off x="7978590" y="1744124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70" name="Google Shape;770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1" name="Google Shape;771;p43"/>
            <p:cNvCxnSpPr>
              <a:stCxn id="767" idx="2"/>
              <a:endCxn id="76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2" name="Google Shape;772;p43"/>
            <p:cNvCxnSpPr/>
            <p:nvPr/>
          </p:nvCxnSpPr>
          <p:spPr>
            <a:xfrm>
              <a:off x="8412999" y="1737795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73" name="Google Shape;773;p43"/>
          <p:cNvGrpSpPr/>
          <p:nvPr/>
        </p:nvGrpSpPr>
        <p:grpSpPr>
          <a:xfrm>
            <a:off x="3562419" y="4283866"/>
            <a:ext cx="568567" cy="557777"/>
            <a:chOff x="8019435" y="1273924"/>
            <a:chExt cx="568567" cy="557777"/>
          </a:xfrm>
        </p:grpSpPr>
        <p:sp>
          <p:nvSpPr>
            <p:cNvPr id="774" name="Google Shape;77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5" name="Google Shape;77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776" name="Google Shape;77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77" name="Google Shape;777;p43"/>
            <p:cNvCxnSpPr>
              <a:stCxn id="774" idx="2"/>
              <a:endCxn id="77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78" name="Google Shape;778;p43"/>
          <p:cNvGrpSpPr/>
          <p:nvPr/>
        </p:nvGrpSpPr>
        <p:grpSpPr>
          <a:xfrm>
            <a:off x="4247127" y="4283864"/>
            <a:ext cx="568567" cy="557778"/>
            <a:chOff x="8118821" y="1418912"/>
            <a:chExt cx="568567" cy="557778"/>
          </a:xfrm>
        </p:grpSpPr>
        <p:grpSp>
          <p:nvGrpSpPr>
            <p:cNvPr id="779" name="Google Shape;779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780" name="Google Shape;78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81" name="Google Shape;781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782" name="Google Shape;78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83" name="Google Shape;783;p43"/>
              <p:cNvCxnSpPr>
                <a:stCxn id="78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84" name="Google Shape;78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85" name="Google Shape;785;p43"/>
          <p:cNvGrpSpPr/>
          <p:nvPr/>
        </p:nvGrpSpPr>
        <p:grpSpPr>
          <a:xfrm>
            <a:off x="2282790" y="2643769"/>
            <a:ext cx="1909099" cy="818435"/>
            <a:chOff x="7342123" y="1273924"/>
            <a:chExt cx="1909099" cy="818435"/>
          </a:xfrm>
        </p:grpSpPr>
        <p:sp>
          <p:nvSpPr>
            <p:cNvPr id="786" name="Google Shape;786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87" name="Google Shape;787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788" name="Google Shape;788;p43"/>
            <p:cNvCxnSpPr/>
            <p:nvPr/>
          </p:nvCxnSpPr>
          <p:spPr>
            <a:xfrm flipH="1">
              <a:off x="7342123" y="1705957"/>
              <a:ext cx="820142" cy="36665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89" name="Google Shape;789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0" name="Google Shape;790;p43"/>
            <p:cNvCxnSpPr>
              <a:stCxn id="786" idx="2"/>
              <a:endCxn id="78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1" name="Google Shape;791;p43"/>
            <p:cNvCxnSpPr/>
            <p:nvPr/>
          </p:nvCxnSpPr>
          <p:spPr>
            <a:xfrm>
              <a:off x="8437942" y="1692548"/>
              <a:ext cx="813280" cy="39981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792" name="Google Shape;792;p43"/>
          <p:cNvGrpSpPr/>
          <p:nvPr/>
        </p:nvGrpSpPr>
        <p:grpSpPr>
          <a:xfrm>
            <a:off x="3194055" y="5107252"/>
            <a:ext cx="568567" cy="557777"/>
            <a:chOff x="8118821" y="1418913"/>
            <a:chExt cx="568567" cy="557777"/>
          </a:xfrm>
        </p:grpSpPr>
        <p:grpSp>
          <p:nvGrpSpPr>
            <p:cNvPr id="793" name="Google Shape;793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794" name="Google Shape;79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795" name="Google Shape;795;p4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796" name="Google Shape;796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797" name="Google Shape;797;p43"/>
              <p:cNvCxnSpPr>
                <a:stCxn id="79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8" name="Google Shape;798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99" name="Google Shape;799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0" name="Google Shape;800;p43"/>
          <p:cNvGrpSpPr/>
          <p:nvPr/>
        </p:nvGrpSpPr>
        <p:grpSpPr>
          <a:xfrm>
            <a:off x="3873531" y="5107253"/>
            <a:ext cx="568567" cy="557777"/>
            <a:chOff x="8118821" y="1418913"/>
            <a:chExt cx="568567" cy="557777"/>
          </a:xfrm>
        </p:grpSpPr>
        <p:grpSp>
          <p:nvGrpSpPr>
            <p:cNvPr id="801" name="Google Shape;801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02" name="Google Shape;802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03" name="Google Shape;803;p43"/>
              <p:cNvSpPr txBox="1"/>
              <p:nvPr/>
            </p:nvSpPr>
            <p:spPr>
              <a:xfrm>
                <a:off x="8070938" y="12870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804" name="Google Shape;80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05" name="Google Shape;805;p43"/>
              <p:cNvCxnSpPr>
                <a:stCxn id="802" idx="2"/>
                <a:endCxn id="803" idx="2"/>
              </p:cNvCxnSpPr>
              <p:nvPr/>
            </p:nvCxnSpPr>
            <p:spPr>
              <a:xfrm rot="10800000">
                <a:off x="8301195" y="1656501"/>
                <a:ext cx="3900" cy="175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06" name="Google Shape;806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7" name="Google Shape;807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08" name="Google Shape;808;p43"/>
          <p:cNvGrpSpPr/>
          <p:nvPr/>
        </p:nvGrpSpPr>
        <p:grpSpPr>
          <a:xfrm>
            <a:off x="4692345" y="5107252"/>
            <a:ext cx="583076" cy="557778"/>
            <a:chOff x="8118821" y="1418912"/>
            <a:chExt cx="583076" cy="557778"/>
          </a:xfrm>
        </p:grpSpPr>
        <p:grpSp>
          <p:nvGrpSpPr>
            <p:cNvPr id="809" name="Google Shape;809;p43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810" name="Google Shape;81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11" name="Google Shape;811;p43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812" name="Google Shape;812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13" name="Google Shape;813;p43"/>
              <p:cNvCxnSpPr>
                <a:stCxn id="81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14" name="Google Shape;814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5" name="Google Shape;815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16" name="Google Shape;816;p43"/>
          <p:cNvCxnSpPr/>
          <p:nvPr/>
        </p:nvCxnSpPr>
        <p:spPr>
          <a:xfrm flipH="1">
            <a:off x="2015667" y="3867223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17" name="Google Shape;817;p43"/>
          <p:cNvCxnSpPr/>
          <p:nvPr/>
        </p:nvCxnSpPr>
        <p:spPr>
          <a:xfrm flipH="1">
            <a:off x="3549259" y="4728649"/>
            <a:ext cx="181131" cy="341404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8" name="Google Shape;818;p43"/>
          <p:cNvCxnSpPr/>
          <p:nvPr/>
        </p:nvCxnSpPr>
        <p:spPr>
          <a:xfrm>
            <a:off x="3938929" y="4732299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19" name="Google Shape;819;p43"/>
          <p:cNvCxnSpPr/>
          <p:nvPr/>
        </p:nvCxnSpPr>
        <p:spPr>
          <a:xfrm>
            <a:off x="4671851" y="4696834"/>
            <a:ext cx="229468" cy="33613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20" name="Google Shape;820;p43"/>
          <p:cNvSpPr/>
          <p:nvPr/>
        </p:nvSpPr>
        <p:spPr>
          <a:xfrm>
            <a:off x="2989733" y="25376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1" name="Google Shape;821;p43"/>
          <p:cNvSpPr/>
          <p:nvPr/>
        </p:nvSpPr>
        <p:spPr>
          <a:xfrm>
            <a:off x="7532519" y="518042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2" name="Google Shape;822;p43"/>
          <p:cNvSpPr/>
          <p:nvPr/>
        </p:nvSpPr>
        <p:spPr>
          <a:xfrm>
            <a:off x="4098289" y="449019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3" name="Google Shape;823;p43"/>
          <p:cNvSpPr/>
          <p:nvPr/>
        </p:nvSpPr>
        <p:spPr>
          <a:xfrm>
            <a:off x="2216104" y="4472943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24" name="Google Shape;824;p43"/>
          <p:cNvSpPr/>
          <p:nvPr/>
        </p:nvSpPr>
        <p:spPr>
          <a:xfrm>
            <a:off x="2553408" y="4481769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25" name="Google Shape;825;p43"/>
          <p:cNvGrpSpPr/>
          <p:nvPr/>
        </p:nvGrpSpPr>
        <p:grpSpPr>
          <a:xfrm>
            <a:off x="8958659" y="2896631"/>
            <a:ext cx="2250760" cy="2197874"/>
            <a:chOff x="6914978" y="1266256"/>
            <a:chExt cx="2250760" cy="2197874"/>
          </a:xfrm>
        </p:grpSpPr>
        <p:grpSp>
          <p:nvGrpSpPr>
            <p:cNvPr id="826" name="Google Shape;826;p43"/>
            <p:cNvGrpSpPr/>
            <p:nvPr/>
          </p:nvGrpSpPr>
          <p:grpSpPr>
            <a:xfrm>
              <a:off x="7197885" y="2099098"/>
              <a:ext cx="686309" cy="820422"/>
              <a:chOff x="7984333" y="1273924"/>
              <a:chExt cx="686309" cy="820422"/>
            </a:xfrm>
          </p:grpSpPr>
          <p:sp>
            <p:nvSpPr>
              <p:cNvPr id="827" name="Google Shape;827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28" name="Google Shape;828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29" name="Google Shape;829;p43"/>
              <p:cNvCxnSpPr>
                <a:endCxn id="830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31" name="Google Shape;831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2" name="Google Shape;832;p43"/>
              <p:cNvCxnSpPr>
                <a:stCxn id="827" idx="2"/>
                <a:endCxn id="828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33" name="Google Shape;833;p43"/>
              <p:cNvCxnSpPr>
                <a:endCxn id="834" idx="0"/>
              </p:cNvCxnSpPr>
              <p:nvPr/>
            </p:nvCxnSpPr>
            <p:spPr>
              <a:xfrm>
                <a:off x="8440542" y="1745146"/>
                <a:ext cx="2301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835" name="Google Shape;835;p43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36" name="Google Shape;836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37" name="Google Shape;837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0" name="Google Shape;830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838" name="Google Shape;838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39" name="Google Shape;839;p43"/>
                <p:cNvCxnSpPr>
                  <a:stCxn id="837" idx="2"/>
                  <a:endCxn id="830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0" name="Google Shape;840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1" name="Google Shape;841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2" name="Google Shape;842;p43"/>
            <p:cNvGrpSpPr/>
            <p:nvPr/>
          </p:nvGrpSpPr>
          <p:grpSpPr>
            <a:xfrm>
              <a:off x="7599686" y="2906352"/>
              <a:ext cx="568567" cy="557777"/>
              <a:chOff x="8118821" y="1418913"/>
              <a:chExt cx="568567" cy="557777"/>
            </a:xfrm>
          </p:grpSpPr>
          <p:grpSp>
            <p:nvGrpSpPr>
              <p:cNvPr id="843" name="Google Shape;843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44" name="Google Shape;844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34" name="Google Shape;834;p43"/>
                <p:cNvSpPr txBox="1"/>
                <p:nvPr/>
              </p:nvSpPr>
              <p:spPr>
                <a:xfrm>
                  <a:off x="8142681" y="1287092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8</a:t>
                  </a:r>
                  <a:endParaRPr/>
                </a:p>
              </p:txBody>
            </p:sp>
            <p:cxnSp>
              <p:nvCxnSpPr>
                <p:cNvPr id="845" name="Google Shape;845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46" name="Google Shape;846;p43"/>
                <p:cNvCxnSpPr>
                  <a:stCxn id="844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47" name="Google Shape;847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48" name="Google Shape;848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49" name="Google Shape;849;p43"/>
            <p:cNvGrpSpPr/>
            <p:nvPr/>
          </p:nvGrpSpPr>
          <p:grpSpPr>
            <a:xfrm>
              <a:off x="8562069" y="2099098"/>
              <a:ext cx="603669" cy="812522"/>
              <a:chOff x="7984333" y="1273924"/>
              <a:chExt cx="603669" cy="812522"/>
            </a:xfrm>
          </p:grpSpPr>
          <p:sp>
            <p:nvSpPr>
              <p:cNvPr id="850" name="Google Shape;850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51" name="Google Shape;851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852" name="Google Shape;852;p43"/>
              <p:cNvCxnSpPr>
                <a:endCxn id="853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54" name="Google Shape;854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55" name="Google Shape;855;p43"/>
              <p:cNvCxnSpPr>
                <a:stCxn id="850" idx="2"/>
                <a:endCxn id="851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56" name="Google Shape;856;p43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857" name="Google Shape;857;p43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858" name="Google Shape;858;p43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853" name="Google Shape;853;p43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6</a:t>
                  </a:r>
                  <a:endParaRPr/>
                </a:p>
              </p:txBody>
            </p:sp>
            <p:cxnSp>
              <p:nvCxnSpPr>
                <p:cNvPr id="859" name="Google Shape;859;p43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860" name="Google Shape;860;p43"/>
                <p:cNvCxnSpPr>
                  <a:stCxn id="858" idx="2"/>
                  <a:endCxn id="853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861" name="Google Shape;861;p43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2" name="Google Shape;862;p43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863" name="Google Shape;863;p43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864" name="Google Shape;864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65" name="Google Shape;865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</a:t>
                </a:r>
                <a:endParaRPr/>
              </a:p>
            </p:txBody>
          </p:sp>
          <p:cxnSp>
            <p:nvCxnSpPr>
              <p:cNvPr id="866" name="Google Shape;866;p43"/>
              <p:cNvCxnSpPr>
                <a:endCxn id="827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867" name="Google Shape;867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8" name="Google Shape;868;p43"/>
              <p:cNvCxnSpPr>
                <a:stCxn id="864" idx="2"/>
                <a:endCxn id="86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69" name="Google Shape;869;p43"/>
              <p:cNvCxnSpPr>
                <a:endCxn id="850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870" name="Google Shape;870;p43"/>
          <p:cNvGrpSpPr/>
          <p:nvPr/>
        </p:nvGrpSpPr>
        <p:grpSpPr>
          <a:xfrm>
            <a:off x="6474702" y="3370444"/>
            <a:ext cx="780085" cy="763319"/>
            <a:chOff x="8019435" y="1273924"/>
            <a:chExt cx="780085" cy="763319"/>
          </a:xfrm>
        </p:grpSpPr>
        <p:sp>
          <p:nvSpPr>
            <p:cNvPr id="871" name="Google Shape;871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873" name="Google Shape;873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43"/>
            <p:cNvCxnSpPr>
              <a:stCxn id="871" idx="2"/>
              <a:endCxn id="87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43"/>
            <p:cNvCxnSpPr/>
            <p:nvPr/>
          </p:nvCxnSpPr>
          <p:spPr>
            <a:xfrm>
              <a:off x="8415998" y="1693264"/>
              <a:ext cx="383522" cy="34397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76" name="Google Shape;876;p43"/>
          <p:cNvGrpSpPr/>
          <p:nvPr/>
        </p:nvGrpSpPr>
        <p:grpSpPr>
          <a:xfrm>
            <a:off x="7021190" y="4168461"/>
            <a:ext cx="568567" cy="557778"/>
            <a:chOff x="8118821" y="1418912"/>
            <a:chExt cx="568567" cy="557778"/>
          </a:xfrm>
        </p:grpSpPr>
        <p:grpSp>
          <p:nvGrpSpPr>
            <p:cNvPr id="877" name="Google Shape;877;p43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878" name="Google Shape;878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79" name="Google Shape;879;p43"/>
              <p:cNvSpPr txBox="1"/>
              <p:nvPr/>
            </p:nvSpPr>
            <p:spPr>
              <a:xfrm>
                <a:off x="8142129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880" name="Google Shape;880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81" name="Google Shape;881;p43"/>
              <p:cNvCxnSpPr>
                <a:stCxn id="87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82" name="Google Shape;882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83" name="Google Shape;883;p43"/>
          <p:cNvGrpSpPr/>
          <p:nvPr/>
        </p:nvGrpSpPr>
        <p:grpSpPr>
          <a:xfrm>
            <a:off x="5842077" y="2537602"/>
            <a:ext cx="883449" cy="798419"/>
            <a:chOff x="8019435" y="1273924"/>
            <a:chExt cx="883449" cy="798419"/>
          </a:xfrm>
        </p:grpSpPr>
        <p:sp>
          <p:nvSpPr>
            <p:cNvPr id="884" name="Google Shape;884;p43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85" name="Google Shape;885;p43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886" name="Google Shape;886;p43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7" name="Google Shape;887;p43"/>
            <p:cNvCxnSpPr>
              <a:stCxn id="884" idx="2"/>
              <a:endCxn id="8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88" name="Google Shape;888;p43"/>
            <p:cNvCxnSpPr/>
            <p:nvPr/>
          </p:nvCxnSpPr>
          <p:spPr>
            <a:xfrm>
              <a:off x="8405786" y="1710619"/>
              <a:ext cx="497098" cy="36172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889" name="Google Shape;889;p43"/>
          <p:cNvGrpSpPr/>
          <p:nvPr/>
        </p:nvGrpSpPr>
        <p:grpSpPr>
          <a:xfrm>
            <a:off x="7709996" y="4978470"/>
            <a:ext cx="568567" cy="557777"/>
            <a:chOff x="8118821" y="1418913"/>
            <a:chExt cx="568567" cy="557777"/>
          </a:xfrm>
        </p:grpSpPr>
        <p:grpSp>
          <p:nvGrpSpPr>
            <p:cNvPr id="890" name="Google Shape;890;p4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891" name="Google Shape;891;p4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892" name="Google Shape;892;p4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6</a:t>
                </a:r>
                <a:endParaRPr/>
              </a:p>
            </p:txBody>
          </p:sp>
          <p:cxnSp>
            <p:nvCxnSpPr>
              <p:cNvPr id="893" name="Google Shape;893;p4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894" name="Google Shape;894;p43"/>
              <p:cNvCxnSpPr>
                <a:stCxn id="891" idx="2"/>
                <a:endCxn id="892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895" name="Google Shape;895;p4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96" name="Google Shape;896;p4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97" name="Google Shape;897;p43"/>
          <p:cNvCxnSpPr/>
          <p:nvPr/>
        </p:nvCxnSpPr>
        <p:spPr>
          <a:xfrm>
            <a:off x="7464952" y="4607904"/>
            <a:ext cx="383522" cy="34397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98" name="Google Shape;898;p43"/>
          <p:cNvCxnSpPr/>
          <p:nvPr/>
        </p:nvCxnSpPr>
        <p:spPr>
          <a:xfrm flipH="1">
            <a:off x="6514016" y="376142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9" name="Google Shape;899;p43"/>
          <p:cNvCxnSpPr/>
          <p:nvPr/>
        </p:nvCxnSpPr>
        <p:spPr>
          <a:xfrm flipH="1">
            <a:off x="5889381" y="2917468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0" name="Google Shape;900;p43"/>
          <p:cNvSpPr/>
          <p:nvPr/>
        </p:nvSpPr>
        <p:spPr>
          <a:xfrm>
            <a:off x="5669597" y="2759155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1" name="Google Shape;901;p43"/>
          <p:cNvSpPr/>
          <p:nvPr/>
        </p:nvSpPr>
        <p:spPr>
          <a:xfrm>
            <a:off x="6329455" y="3560377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2" name="Google Shape;902;p43"/>
          <p:cNvSpPr/>
          <p:nvPr/>
        </p:nvSpPr>
        <p:spPr>
          <a:xfrm>
            <a:off x="6862166" y="4394378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3" name="Google Shape;903;p43"/>
          <p:cNvSpPr/>
          <p:nvPr/>
        </p:nvSpPr>
        <p:spPr>
          <a:xfrm>
            <a:off x="1820071" y="3675202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43"/>
          <p:cNvSpPr/>
          <p:nvPr/>
        </p:nvSpPr>
        <p:spPr>
          <a:xfrm>
            <a:off x="7037230" y="4066681"/>
            <a:ext cx="537560" cy="538200"/>
          </a:xfrm>
          <a:prstGeom prst="donut">
            <a:avLst>
              <a:gd name="adj" fmla="val 6978"/>
            </a:avLst>
          </a:prstGeom>
          <a:solidFill>
            <a:srgbClr val="FF0000"/>
          </a:solidFill>
          <a:ln w="158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43"/>
          <p:cNvSpPr txBox="1"/>
          <p:nvPr/>
        </p:nvSpPr>
        <p:spPr>
          <a:xfrm>
            <a:off x="3112138" y="5713261"/>
            <a:ext cx="89880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dirty="0"/>
          </a:p>
        </p:txBody>
      </p:sp>
      <p:sp>
        <p:nvSpPr>
          <p:cNvPr id="906" name="Google Shape;906;p43"/>
          <p:cNvSpPr txBox="1"/>
          <p:nvPr/>
        </p:nvSpPr>
        <p:spPr>
          <a:xfrm>
            <a:off x="6646595" y="5691364"/>
            <a:ext cx="871074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 lang="en-US" dirty="0"/>
          </a:p>
        </p:txBody>
      </p:sp>
      <p:sp>
        <p:nvSpPr>
          <p:cNvPr id="907" name="Google Shape;907;p43"/>
          <p:cNvSpPr txBox="1"/>
          <p:nvPr/>
        </p:nvSpPr>
        <p:spPr>
          <a:xfrm>
            <a:off x="10036627" y="5689982"/>
            <a:ext cx="695489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 lang="en-US" dirty="0"/>
          </a:p>
        </p:txBody>
      </p:sp>
      <p:cxnSp>
        <p:nvCxnSpPr>
          <p:cNvPr id="908" name="Google Shape;908;p43"/>
          <p:cNvCxnSpPr/>
          <p:nvPr/>
        </p:nvCxnSpPr>
        <p:spPr>
          <a:xfrm flipH="1">
            <a:off x="10976617" y="4113987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822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9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Quiz - Are these valid heaps?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18"/>
          <p:cNvGrpSpPr/>
          <p:nvPr/>
        </p:nvGrpSpPr>
        <p:grpSpPr>
          <a:xfrm>
            <a:off x="575493" y="3538803"/>
            <a:ext cx="1253275" cy="1365032"/>
            <a:chOff x="1285877" y="2866750"/>
            <a:chExt cx="1253275" cy="1365032"/>
          </a:xfrm>
        </p:grpSpPr>
        <p:grpSp>
          <p:nvGrpSpPr>
            <p:cNvPr id="134" name="Google Shape;134;p18"/>
            <p:cNvGrpSpPr/>
            <p:nvPr/>
          </p:nvGrpSpPr>
          <p:grpSpPr>
            <a:xfrm>
              <a:off x="1596061" y="2866750"/>
              <a:ext cx="576392" cy="767652"/>
              <a:chOff x="8011610" y="1273924"/>
              <a:chExt cx="576392" cy="767652"/>
            </a:xfrm>
          </p:grpSpPr>
          <p:sp>
            <p:nvSpPr>
              <p:cNvPr id="135" name="Google Shape;13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" name="Google Shape;136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b="0" i="0" u="none" strike="noStrike" cap="none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37" name="Google Shape;137;p18"/>
              <p:cNvCxnSpPr/>
              <p:nvPr/>
            </p:nvCxnSpPr>
            <p:spPr>
              <a:xfrm flipH="1">
                <a:off x="8011610" y="1745042"/>
                <a:ext cx="153853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8" name="Google Shape;13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" name="Google Shape;139;p18"/>
              <p:cNvCxnSpPr>
                <a:stCxn id="135" idx="2"/>
                <a:endCxn id="13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0" name="Google Shape;140;p18"/>
              <p:cNvCxnSpPr/>
              <p:nvPr/>
            </p:nvCxnSpPr>
            <p:spPr>
              <a:xfrm>
                <a:off x="8440622" y="1745042"/>
                <a:ext cx="144628" cy="29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41" name="Google Shape;141;p18"/>
            <p:cNvGrpSpPr/>
            <p:nvPr/>
          </p:nvGrpSpPr>
          <p:grpSpPr>
            <a:xfrm>
              <a:off x="1285877" y="3674005"/>
              <a:ext cx="568567" cy="557777"/>
              <a:chOff x="8118821" y="1418913"/>
              <a:chExt cx="568567" cy="557777"/>
            </a:xfrm>
          </p:grpSpPr>
          <p:grpSp>
            <p:nvGrpSpPr>
              <p:cNvPr id="142" name="Google Shape;142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43" name="Google Shape;143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4" name="Google Shape;144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45" name="Google Shape;145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" name="Google Shape;146;p18"/>
                <p:cNvCxnSpPr>
                  <a:stCxn id="143" idx="2"/>
                  <a:endCxn id="144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47" name="Google Shape;147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48" name="Google Shape;148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49" name="Google Shape;149;p18"/>
            <p:cNvGrpSpPr/>
            <p:nvPr/>
          </p:nvGrpSpPr>
          <p:grpSpPr>
            <a:xfrm>
              <a:off x="1970585" y="3672069"/>
              <a:ext cx="568567" cy="559712"/>
              <a:chOff x="8118821" y="1416978"/>
              <a:chExt cx="568567" cy="559712"/>
            </a:xfrm>
          </p:grpSpPr>
          <p:grpSp>
            <p:nvGrpSpPr>
              <p:cNvPr id="150" name="Google Shape;150;p18"/>
              <p:cNvGrpSpPr/>
              <p:nvPr/>
            </p:nvGrpSpPr>
            <p:grpSpPr>
              <a:xfrm>
                <a:off x="8118821" y="1416978"/>
                <a:ext cx="568567" cy="559712"/>
                <a:chOff x="8019435" y="1271989"/>
                <a:chExt cx="568567" cy="559712"/>
              </a:xfrm>
            </p:grpSpPr>
            <p:sp>
              <p:nvSpPr>
                <p:cNvPr id="151" name="Google Shape;151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52" name="Google Shape;152;p18"/>
                <p:cNvSpPr txBox="1"/>
                <p:nvPr/>
              </p:nvSpPr>
              <p:spPr>
                <a:xfrm>
                  <a:off x="8072151" y="1271989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10</a:t>
                  </a:r>
                  <a:endParaRPr/>
                </a:p>
              </p:txBody>
            </p:sp>
            <p:cxnSp>
              <p:nvCxnSpPr>
                <p:cNvPr id="153" name="Google Shape;15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54" name="Google Shape;154;p18"/>
                <p:cNvCxnSpPr>
                  <a:stCxn id="151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55" name="Google Shape;15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6" name="Google Shape;15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</p:grpSp>
      <p:grpSp>
        <p:nvGrpSpPr>
          <p:cNvPr id="157" name="Google Shape;157;p18"/>
          <p:cNvGrpSpPr/>
          <p:nvPr/>
        </p:nvGrpSpPr>
        <p:grpSpPr>
          <a:xfrm>
            <a:off x="2802169" y="2757203"/>
            <a:ext cx="2617459" cy="2197874"/>
            <a:chOff x="6914978" y="1266256"/>
            <a:chExt cx="2617459" cy="2197874"/>
          </a:xfrm>
        </p:grpSpPr>
        <p:grpSp>
          <p:nvGrpSpPr>
            <p:cNvPr id="158" name="Google Shape;158;p18"/>
            <p:cNvGrpSpPr/>
            <p:nvPr/>
          </p:nvGrpSpPr>
          <p:grpSpPr>
            <a:xfrm>
              <a:off x="7197885" y="2099098"/>
              <a:ext cx="755238" cy="820422"/>
              <a:chOff x="7984333" y="1273924"/>
              <a:chExt cx="755238" cy="820422"/>
            </a:xfrm>
          </p:grpSpPr>
          <p:sp>
            <p:nvSpPr>
              <p:cNvPr id="159" name="Google Shape;159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60" name="Google Shape;160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61" name="Google Shape;161;p18"/>
              <p:cNvCxnSpPr>
                <a:endCxn id="162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3" name="Google Shape;163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4" name="Google Shape;164;p18"/>
              <p:cNvCxnSpPr>
                <a:stCxn id="159" idx="2"/>
                <a:endCxn id="160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5" name="Google Shape;165;p18"/>
              <p:cNvCxnSpPr>
                <a:endCxn id="166" idx="0"/>
              </p:cNvCxnSpPr>
              <p:nvPr/>
            </p:nvCxnSpPr>
            <p:spPr>
              <a:xfrm>
                <a:off x="8440771" y="1745146"/>
                <a:ext cx="298800" cy="3492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67" name="Google Shape;167;p18"/>
            <p:cNvGrpSpPr/>
            <p:nvPr/>
          </p:nvGrpSpPr>
          <p:grpSpPr>
            <a:xfrm>
              <a:off x="6914978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68" name="Google Shape;168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69" name="Google Shape;16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2" name="Google Shape;162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9</a:t>
                  </a:r>
                  <a:endParaRPr/>
                </a:p>
              </p:txBody>
            </p:sp>
            <p:cxnSp>
              <p:nvCxnSpPr>
                <p:cNvPr id="170" name="Google Shape;17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1" name="Google Shape;171;p18"/>
                <p:cNvCxnSpPr>
                  <a:stCxn id="169" idx="2"/>
                  <a:endCxn id="16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2" name="Google Shape;17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73" name="Google Shape;17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74" name="Google Shape;174;p18"/>
            <p:cNvGrpSpPr/>
            <p:nvPr/>
          </p:nvGrpSpPr>
          <p:grpSpPr>
            <a:xfrm>
              <a:off x="7599686" y="2906352"/>
              <a:ext cx="583628" cy="557777"/>
              <a:chOff x="8118821" y="1418913"/>
              <a:chExt cx="583628" cy="557777"/>
            </a:xfrm>
          </p:grpSpPr>
          <p:grpSp>
            <p:nvGrpSpPr>
              <p:cNvPr id="175" name="Google Shape;175;p18"/>
              <p:cNvGrpSpPr/>
              <p:nvPr/>
            </p:nvGrpSpPr>
            <p:grpSpPr>
              <a:xfrm>
                <a:off x="8118821" y="1418913"/>
                <a:ext cx="583628" cy="557777"/>
                <a:chOff x="8019435" y="1273924"/>
                <a:chExt cx="583628" cy="557777"/>
              </a:xfrm>
            </p:grpSpPr>
            <p:sp>
              <p:nvSpPr>
                <p:cNvPr id="176" name="Google Shape;176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66" name="Google Shape;166;p18"/>
                <p:cNvSpPr txBox="1"/>
                <p:nvPr/>
              </p:nvSpPr>
              <p:spPr>
                <a:xfrm>
                  <a:off x="8142681" y="1287092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11</a:t>
                  </a:r>
                  <a:endParaRPr/>
                </a:p>
              </p:txBody>
            </p:sp>
            <p:cxnSp>
              <p:nvCxnSpPr>
                <p:cNvPr id="177" name="Google Shape;177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78" name="Google Shape;178;p18"/>
                <p:cNvCxnSpPr>
                  <a:stCxn id="176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79" name="Google Shape;179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0" name="Google Shape;180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81" name="Google Shape;181;p18"/>
            <p:cNvGrpSpPr/>
            <p:nvPr/>
          </p:nvGrpSpPr>
          <p:grpSpPr>
            <a:xfrm>
              <a:off x="8562069" y="2099098"/>
              <a:ext cx="685757" cy="812522"/>
              <a:chOff x="7984333" y="1273924"/>
              <a:chExt cx="685757" cy="812522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83" name="Google Shape;183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5</a:t>
                </a:r>
                <a:endParaRPr/>
              </a:p>
            </p:txBody>
          </p:sp>
          <p:cxnSp>
            <p:nvCxnSpPr>
              <p:cNvPr id="184" name="Google Shape;184;p18"/>
              <p:cNvCxnSpPr>
                <a:endCxn id="185" idx="0"/>
              </p:cNvCxnSpPr>
              <p:nvPr/>
            </p:nvCxnSpPr>
            <p:spPr>
              <a:xfrm flipH="1">
                <a:off x="7984333" y="1745046"/>
                <a:ext cx="181200" cy="3414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86" name="Google Shape;18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7" name="Google Shape;187;p18"/>
              <p:cNvCxnSpPr>
                <a:stCxn id="182" idx="2"/>
                <a:endCxn id="183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88" name="Google Shape;188;p18"/>
              <p:cNvCxnSpPr>
                <a:endCxn id="189" idx="0"/>
              </p:cNvCxnSpPr>
              <p:nvPr/>
            </p:nvCxnSpPr>
            <p:spPr>
              <a:xfrm>
                <a:off x="8440590" y="1745177"/>
                <a:ext cx="229500" cy="336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  <p:grpSp>
          <p:nvGrpSpPr>
            <p:cNvPr id="190" name="Google Shape;190;p18"/>
            <p:cNvGrpSpPr/>
            <p:nvPr/>
          </p:nvGrpSpPr>
          <p:grpSpPr>
            <a:xfrm>
              <a:off x="8279162" y="2906353"/>
              <a:ext cx="568567" cy="557777"/>
              <a:chOff x="8118821" y="1418913"/>
              <a:chExt cx="568567" cy="557777"/>
            </a:xfrm>
          </p:grpSpPr>
          <p:grpSp>
            <p:nvGrpSpPr>
              <p:cNvPr id="191" name="Google Shape;191;p18"/>
              <p:cNvGrpSpPr/>
              <p:nvPr/>
            </p:nvGrpSpPr>
            <p:grpSpPr>
              <a:xfrm>
                <a:off x="8118821" y="1418913"/>
                <a:ext cx="568567" cy="557777"/>
                <a:chOff x="8019435" y="1273924"/>
                <a:chExt cx="568567" cy="55777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5" name="Google Shape;185;p1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93" name="Google Shape;193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94" name="Google Shape;194;p18"/>
                <p:cNvCxnSpPr>
                  <a:stCxn id="192" idx="2"/>
                  <a:endCxn id="185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195" name="Google Shape;195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6" name="Google Shape;196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197" name="Google Shape;197;p18"/>
            <p:cNvGrpSpPr/>
            <p:nvPr/>
          </p:nvGrpSpPr>
          <p:grpSpPr>
            <a:xfrm>
              <a:off x="8963870" y="2906351"/>
              <a:ext cx="568567" cy="557778"/>
              <a:chOff x="8118821" y="1418912"/>
              <a:chExt cx="568567" cy="557778"/>
            </a:xfrm>
          </p:grpSpPr>
          <p:grpSp>
            <p:nvGrpSpPr>
              <p:cNvPr id="198" name="Google Shape;198;p18"/>
              <p:cNvGrpSpPr/>
              <p:nvPr/>
            </p:nvGrpSpPr>
            <p:grpSpPr>
              <a:xfrm>
                <a:off x="8118821" y="1418912"/>
                <a:ext cx="568567" cy="557778"/>
                <a:chOff x="8019435" y="1273923"/>
                <a:chExt cx="568567" cy="557778"/>
              </a:xfrm>
            </p:grpSpPr>
            <p:sp>
              <p:nvSpPr>
                <p:cNvPr id="199" name="Google Shape;199;p1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89" name="Google Shape;189;p18"/>
                <p:cNvSpPr txBox="1"/>
                <p:nvPr/>
              </p:nvSpPr>
              <p:spPr>
                <a:xfrm>
                  <a:off x="8142129" y="1273923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200" name="Google Shape;200;p1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201" name="Google Shape;201;p18"/>
                <p:cNvCxnSpPr>
                  <a:stCxn id="199" idx="2"/>
                </p:cNvCxnSpPr>
                <p:nvPr/>
              </p:nvCxnSpPr>
              <p:spPr>
                <a:xfrm rot="10800000">
                  <a:off x="8305095" y="1621401"/>
                  <a:ext cx="0" cy="210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cxnSp>
            <p:nvCxnSpPr>
              <p:cNvPr id="202" name="Google Shape;202;p18"/>
              <p:cNvCxnSpPr/>
              <p:nvPr/>
            </p:nvCxnSpPr>
            <p:spPr>
              <a:xfrm flipH="1">
                <a:off x="8159611" y="1800150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3" name="Google Shape;203;p18"/>
              <p:cNvCxnSpPr/>
              <p:nvPr/>
            </p:nvCxnSpPr>
            <p:spPr>
              <a:xfrm flipH="1">
                <a:off x="8440622" y="1795327"/>
                <a:ext cx="204080" cy="142902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204" name="Google Shape;204;p18"/>
            <p:cNvGrpSpPr/>
            <p:nvPr/>
          </p:nvGrpSpPr>
          <p:grpSpPr>
            <a:xfrm>
              <a:off x="7518647" y="1266256"/>
              <a:ext cx="1364184" cy="832842"/>
              <a:chOff x="7573536" y="1273924"/>
              <a:chExt cx="1364184" cy="832842"/>
            </a:xfrm>
          </p:grpSpPr>
          <p:sp>
            <p:nvSpPr>
              <p:cNvPr id="205" name="Google Shape;205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207" name="Google Shape;207;p18"/>
              <p:cNvCxnSpPr>
                <a:endCxn id="159" idx="0"/>
              </p:cNvCxnSpPr>
              <p:nvPr/>
            </p:nvCxnSpPr>
            <p:spPr>
              <a:xfrm flipH="1">
                <a:off x="7573536" y="1744966"/>
                <a:ext cx="5919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08" name="Google Shape;20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09" name="Google Shape;209;p18"/>
              <p:cNvCxnSpPr>
                <a:stCxn id="205" idx="2"/>
                <a:endCxn id="206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10" name="Google Shape;210;p18"/>
              <p:cNvCxnSpPr>
                <a:endCxn id="182" idx="0"/>
              </p:cNvCxnSpPr>
              <p:nvPr/>
            </p:nvCxnSpPr>
            <p:spPr>
              <a:xfrm>
                <a:off x="8440620" y="1744966"/>
                <a:ext cx="497100" cy="361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</p:grpSp>
      </p:grpSp>
      <p:grpSp>
        <p:nvGrpSpPr>
          <p:cNvPr id="211" name="Google Shape;211;p18"/>
          <p:cNvGrpSpPr/>
          <p:nvPr/>
        </p:nvGrpSpPr>
        <p:grpSpPr>
          <a:xfrm>
            <a:off x="6747632" y="3620190"/>
            <a:ext cx="676694" cy="807255"/>
            <a:chOff x="7991077" y="1270430"/>
            <a:chExt cx="676694" cy="807255"/>
          </a:xfrm>
        </p:grpSpPr>
        <p:sp>
          <p:nvSpPr>
            <p:cNvPr id="212" name="Google Shape;212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13" name="Google Shape;213;p18"/>
            <p:cNvSpPr txBox="1"/>
            <p:nvPr/>
          </p:nvSpPr>
          <p:spPr>
            <a:xfrm>
              <a:off x="8070203" y="127043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22</a:t>
              </a:r>
              <a:endParaRPr/>
            </a:p>
          </p:txBody>
        </p:sp>
        <p:cxnSp>
          <p:nvCxnSpPr>
            <p:cNvPr id="214" name="Google Shape;214;p18"/>
            <p:cNvCxnSpPr/>
            <p:nvPr/>
          </p:nvCxnSpPr>
          <p:spPr>
            <a:xfrm flipH="1">
              <a:off x="7991077" y="1736281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15" name="Google Shape;215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6" name="Google Shape;216;p18"/>
            <p:cNvCxnSpPr>
              <a:stCxn id="212" idx="2"/>
              <a:endCxn id="213" idx="2"/>
            </p:cNvCxnSpPr>
            <p:nvPr/>
          </p:nvCxnSpPr>
          <p:spPr>
            <a:xfrm rot="10800000">
              <a:off x="8300295" y="1639701"/>
              <a:ext cx="4800" cy="192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17" name="Google Shape;217;p18"/>
            <p:cNvCxnSpPr/>
            <p:nvPr/>
          </p:nvCxnSpPr>
          <p:spPr>
            <a:xfrm>
              <a:off x="8438303" y="1727600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18" name="Google Shape;218;p18"/>
          <p:cNvGrpSpPr/>
          <p:nvPr/>
        </p:nvGrpSpPr>
        <p:grpSpPr>
          <a:xfrm>
            <a:off x="6457981" y="4411355"/>
            <a:ext cx="568567" cy="577361"/>
            <a:chOff x="8118821" y="1399329"/>
            <a:chExt cx="568567" cy="577361"/>
          </a:xfrm>
        </p:grpSpPr>
        <p:grpSp>
          <p:nvGrpSpPr>
            <p:cNvPr id="219" name="Google Shape;219;p18"/>
            <p:cNvGrpSpPr/>
            <p:nvPr/>
          </p:nvGrpSpPr>
          <p:grpSpPr>
            <a:xfrm>
              <a:off x="8118821" y="1399329"/>
              <a:ext cx="568567" cy="577361"/>
              <a:chOff x="8019435" y="1254340"/>
              <a:chExt cx="568567" cy="577361"/>
            </a:xfrm>
          </p:grpSpPr>
          <p:sp>
            <p:nvSpPr>
              <p:cNvPr id="220" name="Google Shape;220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1" name="Google Shape;221;p18"/>
              <p:cNvSpPr txBox="1"/>
              <p:nvPr/>
            </p:nvSpPr>
            <p:spPr>
              <a:xfrm>
                <a:off x="8070102" y="1254340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36</a:t>
                </a:r>
                <a:endParaRPr/>
              </a:p>
            </p:txBody>
          </p:sp>
          <p:cxnSp>
            <p:nvCxnSpPr>
              <p:cNvPr id="222" name="Google Shape;222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8"/>
              <p:cNvCxnSpPr>
                <a:stCxn id="220" idx="2"/>
                <a:endCxn id="221" idx="2"/>
              </p:cNvCxnSpPr>
              <p:nvPr/>
            </p:nvCxnSpPr>
            <p:spPr>
              <a:xfrm rot="10800000">
                <a:off x="8300295" y="1623801"/>
                <a:ext cx="4800" cy="2079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24" name="Google Shape;224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5" name="Google Shape;225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26" name="Google Shape;226;p18"/>
          <p:cNvGrpSpPr/>
          <p:nvPr/>
        </p:nvGrpSpPr>
        <p:grpSpPr>
          <a:xfrm>
            <a:off x="7142689" y="4430938"/>
            <a:ext cx="568567" cy="557777"/>
            <a:chOff x="8118821" y="1418913"/>
            <a:chExt cx="568567" cy="557777"/>
          </a:xfrm>
        </p:grpSpPr>
        <p:grpSp>
          <p:nvGrpSpPr>
            <p:cNvPr id="227" name="Google Shape;22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28" name="Google Shape;22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9" name="Google Shape;229;p18"/>
              <p:cNvSpPr txBox="1"/>
              <p:nvPr/>
            </p:nvSpPr>
            <p:spPr>
              <a:xfrm>
                <a:off x="8072151" y="129978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47</a:t>
                </a:r>
                <a:endParaRPr/>
              </a:p>
            </p:txBody>
          </p:sp>
          <p:cxnSp>
            <p:nvCxnSpPr>
              <p:cNvPr id="230" name="Google Shape;23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31" name="Google Shape;231;p18"/>
              <p:cNvCxnSpPr>
                <a:stCxn id="22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32" name="Google Shape;23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3" name="Google Shape;23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34" name="Google Shape;234;p18"/>
          <p:cNvGrpSpPr/>
          <p:nvPr/>
        </p:nvGrpSpPr>
        <p:grpSpPr>
          <a:xfrm>
            <a:off x="7110887" y="2768260"/>
            <a:ext cx="882006" cy="816963"/>
            <a:chOff x="7705996" y="1251342"/>
            <a:chExt cx="882006" cy="816963"/>
          </a:xfrm>
        </p:grpSpPr>
        <p:sp>
          <p:nvSpPr>
            <p:cNvPr id="235" name="Google Shape;235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36" name="Google Shape;236;p18"/>
            <p:cNvSpPr txBox="1"/>
            <p:nvPr/>
          </p:nvSpPr>
          <p:spPr>
            <a:xfrm>
              <a:off x="8140919" y="125134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237" name="Google Shape;237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8" name="Google Shape;238;p18"/>
            <p:cNvCxnSpPr>
              <a:stCxn id="235" idx="2"/>
              <a:endCxn id="236" idx="2"/>
            </p:cNvCxnSpPr>
            <p:nvPr/>
          </p:nvCxnSpPr>
          <p:spPr>
            <a:xfrm rot="10800000">
              <a:off x="8302095" y="1620801"/>
              <a:ext cx="3000" cy="210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9" name="Google Shape;239;p18"/>
            <p:cNvCxnSpPr/>
            <p:nvPr/>
          </p:nvCxnSpPr>
          <p:spPr>
            <a:xfrm flipH="1">
              <a:off x="7705996" y="1718911"/>
              <a:ext cx="489827" cy="34939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0" name="Google Shape;240;p18"/>
          <p:cNvGrpSpPr/>
          <p:nvPr/>
        </p:nvGrpSpPr>
        <p:grpSpPr>
          <a:xfrm>
            <a:off x="7829086" y="3585223"/>
            <a:ext cx="659759" cy="799740"/>
            <a:chOff x="8019435" y="1273924"/>
            <a:chExt cx="659759" cy="799740"/>
          </a:xfrm>
        </p:grpSpPr>
        <p:sp>
          <p:nvSpPr>
            <p:cNvPr id="241" name="Google Shape;24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42" name="Google Shape;242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243" name="Google Shape;24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4" name="Google Shape;244;p18"/>
            <p:cNvCxnSpPr>
              <a:stCxn id="241" idx="2"/>
              <a:endCxn id="24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45" name="Google Shape;245;p18"/>
            <p:cNvCxnSpPr/>
            <p:nvPr/>
          </p:nvCxnSpPr>
          <p:spPr>
            <a:xfrm>
              <a:off x="8449174" y="1724360"/>
              <a:ext cx="230020" cy="3493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246" name="Google Shape;246;p18"/>
          <p:cNvGrpSpPr/>
          <p:nvPr/>
        </p:nvGrpSpPr>
        <p:grpSpPr>
          <a:xfrm>
            <a:off x="8195785" y="4392477"/>
            <a:ext cx="568567" cy="557777"/>
            <a:chOff x="8118821" y="1418913"/>
            <a:chExt cx="568567" cy="557777"/>
          </a:xfrm>
        </p:grpSpPr>
        <p:grpSp>
          <p:nvGrpSpPr>
            <p:cNvPr id="247" name="Google Shape;247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48" name="Google Shape;248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49" name="Google Shape;249;p1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250" name="Google Shape;250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8"/>
              <p:cNvCxnSpPr>
                <a:stCxn id="248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52" name="Google Shape;252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3" name="Google Shape;253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54" name="Google Shape;254;p18"/>
          <p:cNvGrpSpPr/>
          <p:nvPr/>
        </p:nvGrpSpPr>
        <p:grpSpPr>
          <a:xfrm>
            <a:off x="9430549" y="4356030"/>
            <a:ext cx="568567" cy="557777"/>
            <a:chOff x="8118821" y="1418913"/>
            <a:chExt cx="568567" cy="557777"/>
          </a:xfrm>
        </p:grpSpPr>
        <p:grpSp>
          <p:nvGrpSpPr>
            <p:cNvPr id="255" name="Google Shape;255;p1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256" name="Google Shape;256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57" name="Google Shape;257;p18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258" name="Google Shape;258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9" name="Google Shape;259;p18"/>
              <p:cNvCxnSpPr>
                <a:stCxn id="256" idx="2"/>
                <a:endCxn id="257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0" name="Google Shape;260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1" name="Google Shape;261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62" name="Google Shape;262;p18"/>
          <p:cNvGrpSpPr/>
          <p:nvPr/>
        </p:nvGrpSpPr>
        <p:grpSpPr>
          <a:xfrm>
            <a:off x="10115257" y="4356028"/>
            <a:ext cx="583076" cy="557778"/>
            <a:chOff x="8118821" y="1418912"/>
            <a:chExt cx="583076" cy="557778"/>
          </a:xfrm>
        </p:grpSpPr>
        <p:grpSp>
          <p:nvGrpSpPr>
            <p:cNvPr id="263" name="Google Shape;263;p18"/>
            <p:cNvGrpSpPr/>
            <p:nvPr/>
          </p:nvGrpSpPr>
          <p:grpSpPr>
            <a:xfrm>
              <a:off x="8118821" y="1418912"/>
              <a:ext cx="583076" cy="557778"/>
              <a:chOff x="8019435" y="1273923"/>
              <a:chExt cx="583076" cy="557778"/>
            </a:xfrm>
          </p:grpSpPr>
          <p:sp>
            <p:nvSpPr>
              <p:cNvPr id="264" name="Google Shape;264;p1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65" name="Google Shape;265;p18"/>
              <p:cNvSpPr txBox="1"/>
              <p:nvPr/>
            </p:nvSpPr>
            <p:spPr>
              <a:xfrm>
                <a:off x="8142129" y="1273923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266" name="Google Shape;266;p1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8"/>
              <p:cNvCxnSpPr>
                <a:stCxn id="264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268" name="Google Shape;268;p1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69" name="Google Shape;269;p1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270" name="Google Shape;270;p18"/>
          <p:cNvGrpSpPr/>
          <p:nvPr/>
        </p:nvGrpSpPr>
        <p:grpSpPr>
          <a:xfrm>
            <a:off x="7846245" y="2777471"/>
            <a:ext cx="2902420" cy="807752"/>
            <a:chOff x="5685583" y="1260553"/>
            <a:chExt cx="2902419" cy="807752"/>
          </a:xfrm>
        </p:grpSpPr>
        <p:sp>
          <p:nvSpPr>
            <p:cNvPr id="271" name="Google Shape;271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2" name="Google Shape;272;p18"/>
            <p:cNvSpPr txBox="1"/>
            <p:nvPr/>
          </p:nvSpPr>
          <p:spPr>
            <a:xfrm>
              <a:off x="8143689" y="1260553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3</a:t>
              </a:r>
              <a:endParaRPr/>
            </a:p>
          </p:txBody>
        </p:sp>
        <p:cxnSp>
          <p:nvCxnSpPr>
            <p:cNvPr id="273" name="Google Shape;273;p18"/>
            <p:cNvCxnSpPr>
              <a:endCxn id="241" idx="0"/>
            </p:cNvCxnSpPr>
            <p:nvPr/>
          </p:nvCxnSpPr>
          <p:spPr>
            <a:xfrm>
              <a:off x="5685583" y="1719105"/>
              <a:ext cx="268500" cy="3492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74" name="Google Shape;274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5" name="Google Shape;275;p18"/>
            <p:cNvCxnSpPr>
              <a:stCxn id="271" idx="2"/>
              <a:endCxn id="272" idx="2"/>
            </p:cNvCxnSpPr>
            <p:nvPr/>
          </p:nvCxnSpPr>
          <p:spPr>
            <a:xfrm rot="10800000">
              <a:off x="8305095" y="1629801"/>
              <a:ext cx="0" cy="201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76" name="Google Shape;276;p18"/>
            <p:cNvCxnSpPr>
              <a:endCxn id="277" idx="0"/>
            </p:cNvCxnSpPr>
            <p:nvPr/>
          </p:nvCxnSpPr>
          <p:spPr>
            <a:xfrm flipH="1">
              <a:off x="7870802" y="1718824"/>
              <a:ext cx="282600" cy="318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78" name="Google Shape;278;p18"/>
          <p:cNvCxnSpPr/>
          <p:nvPr/>
        </p:nvCxnSpPr>
        <p:spPr>
          <a:xfrm flipH="1">
            <a:off x="10535504" y="3180440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79" name="Google Shape;279;p18"/>
          <p:cNvGrpSpPr/>
          <p:nvPr/>
        </p:nvGrpSpPr>
        <p:grpSpPr>
          <a:xfrm>
            <a:off x="7702054" y="1788289"/>
            <a:ext cx="2771458" cy="984516"/>
            <a:chOff x="6860092" y="1273924"/>
            <a:chExt cx="2771458" cy="984516"/>
          </a:xfrm>
        </p:grpSpPr>
        <p:sp>
          <p:nvSpPr>
            <p:cNvPr id="280" name="Google Shape;280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81" name="Google Shape;281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</a:t>
              </a:r>
              <a:endParaRPr/>
            </a:p>
          </p:txBody>
        </p:sp>
        <p:cxnSp>
          <p:nvCxnSpPr>
            <p:cNvPr id="282" name="Google Shape;282;p18"/>
            <p:cNvCxnSpPr/>
            <p:nvPr/>
          </p:nvCxnSpPr>
          <p:spPr>
            <a:xfrm flipH="1">
              <a:off x="6860092" y="1714425"/>
              <a:ext cx="1294352" cy="54401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3" name="Google Shape;283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4" name="Google Shape;284;p18"/>
            <p:cNvCxnSpPr>
              <a:stCxn id="280" idx="2"/>
              <a:endCxn id="2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5" name="Google Shape;285;p18"/>
            <p:cNvCxnSpPr/>
            <p:nvPr/>
          </p:nvCxnSpPr>
          <p:spPr>
            <a:xfrm>
              <a:off x="8448376" y="1725033"/>
              <a:ext cx="1183174" cy="5314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cxnSp>
        <p:nvCxnSpPr>
          <p:cNvPr id="286" name="Google Shape;286;p18"/>
          <p:cNvCxnSpPr/>
          <p:nvPr/>
        </p:nvCxnSpPr>
        <p:spPr>
          <a:xfrm flipH="1">
            <a:off x="7846546" y="3984782"/>
            <a:ext cx="204080" cy="142902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87" name="Google Shape;287;p18"/>
          <p:cNvGrpSpPr/>
          <p:nvPr/>
        </p:nvGrpSpPr>
        <p:grpSpPr>
          <a:xfrm>
            <a:off x="9746906" y="3548775"/>
            <a:ext cx="659098" cy="795347"/>
            <a:chOff x="8017783" y="1273924"/>
            <a:chExt cx="659098" cy="795347"/>
          </a:xfrm>
        </p:grpSpPr>
        <p:sp>
          <p:nvSpPr>
            <p:cNvPr id="288" name="Google Shape;288;p1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277" name="Google Shape;277;p1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289" name="Google Shape;289;p18"/>
            <p:cNvCxnSpPr/>
            <p:nvPr/>
          </p:nvCxnSpPr>
          <p:spPr>
            <a:xfrm flipH="1">
              <a:off x="8017783" y="1720896"/>
              <a:ext cx="181131" cy="341404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90" name="Google Shape;290;p1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1" name="Google Shape;291;p18"/>
            <p:cNvCxnSpPr>
              <a:stCxn id="288" idx="2"/>
              <a:endCxn id="27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2" name="Google Shape;292;p18"/>
            <p:cNvCxnSpPr/>
            <p:nvPr/>
          </p:nvCxnSpPr>
          <p:spPr>
            <a:xfrm>
              <a:off x="8447413" y="1733136"/>
              <a:ext cx="229468" cy="336135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293" name="Google Shape;293;p18"/>
          <p:cNvSpPr txBox="1"/>
          <p:nvPr/>
        </p:nvSpPr>
        <p:spPr>
          <a:xfrm>
            <a:off x="839827" y="5106075"/>
            <a:ext cx="768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Valid</a:t>
            </a:r>
            <a:endParaRPr/>
          </a:p>
        </p:txBody>
      </p:sp>
      <p:sp>
        <p:nvSpPr>
          <p:cNvPr id="294" name="Google Shape;294;p18"/>
          <p:cNvSpPr txBox="1"/>
          <p:nvPr/>
        </p:nvSpPr>
        <p:spPr>
          <a:xfrm>
            <a:off x="3731747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5" name="Google Shape;295;p18"/>
          <p:cNvSpPr txBox="1"/>
          <p:nvPr/>
        </p:nvSpPr>
        <p:spPr>
          <a:xfrm>
            <a:off x="8719251" y="5106075"/>
            <a:ext cx="85010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Invalid</a:t>
            </a:r>
            <a:endParaRPr/>
          </a:p>
        </p:txBody>
      </p:sp>
      <p:sp>
        <p:nvSpPr>
          <p:cNvPr id="297" name="Google Shape;297;p18"/>
          <p:cNvSpPr/>
          <p:nvPr/>
        </p:nvSpPr>
        <p:spPr>
          <a:xfrm>
            <a:off x="4063050" y="41924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7547488" y="3629175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18"/>
          <p:cNvSpPr/>
          <p:nvPr/>
        </p:nvSpPr>
        <p:spPr>
          <a:xfrm>
            <a:off x="10236425" y="2824850"/>
            <a:ext cx="802200" cy="854100"/>
          </a:xfrm>
          <a:prstGeom prst="ellipse">
            <a:avLst/>
          </a:prstGeom>
          <a:noFill/>
          <a:ln w="571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751;p43">
            <a:extLst>
              <a:ext uri="{FF2B5EF4-FFF2-40B4-BE49-F238E27FC236}">
                <a16:creationId xmlns:a16="http://schemas.microsoft.com/office/drawing/2014/main" id="{5E498F97-461E-B318-18FE-347D4D94536E}"/>
              </a:ext>
            </a:extLst>
          </p:cNvPr>
          <p:cNvSpPr txBox="1"/>
          <p:nvPr/>
        </p:nvSpPr>
        <p:spPr>
          <a:xfrm>
            <a:off x="441075" y="1561349"/>
            <a:ext cx="2448300" cy="14775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Heap Invariants: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26833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4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heights</a:t>
            </a:r>
            <a:endParaRPr/>
          </a:p>
        </p:txBody>
      </p:sp>
      <p:sp>
        <p:nvSpPr>
          <p:cNvPr id="914" name="Google Shape;914;p44"/>
          <p:cNvSpPr txBox="1">
            <a:spLocks noGrp="1"/>
          </p:cNvSpPr>
          <p:nvPr>
            <p:ph type="body" idx="1"/>
          </p:nvPr>
        </p:nvSpPr>
        <p:spPr>
          <a:xfrm>
            <a:off x="593713" y="1664050"/>
            <a:ext cx="93717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A binary heap bounds our height at O(log(n)) because it’s complete </a:t>
            </a:r>
            <a:r>
              <a:rPr lang="en-US" dirty="0"/>
              <a:t>– and it’s actually a little stricter and better than AVL.</a:t>
            </a:r>
            <a:endParaRPr dirty="0"/>
          </a:p>
        </p:txBody>
      </p:sp>
      <p:grpSp>
        <p:nvGrpSpPr>
          <p:cNvPr id="915" name="Google Shape;915;p44"/>
          <p:cNvGrpSpPr/>
          <p:nvPr/>
        </p:nvGrpSpPr>
        <p:grpSpPr>
          <a:xfrm>
            <a:off x="4819556" y="3936868"/>
            <a:ext cx="920021" cy="837880"/>
            <a:chOff x="7797479" y="1273924"/>
            <a:chExt cx="920021" cy="837880"/>
          </a:xfrm>
        </p:grpSpPr>
        <p:sp>
          <p:nvSpPr>
            <p:cNvPr id="916" name="Google Shape;91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7" name="Google Shape;91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918" name="Google Shape;918;p44"/>
            <p:cNvCxnSpPr>
              <a:endCxn id="919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20" name="Google Shape;92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1" name="Google Shape;921;p44"/>
            <p:cNvCxnSpPr>
              <a:stCxn id="916" idx="2"/>
              <a:endCxn id="91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2" name="Google Shape;922;p44"/>
            <p:cNvCxnSpPr>
              <a:endCxn id="923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24" name="Google Shape;924;p44"/>
          <p:cNvGrpSpPr/>
          <p:nvPr/>
        </p:nvGrpSpPr>
        <p:grpSpPr>
          <a:xfrm>
            <a:off x="4536649" y="4752221"/>
            <a:ext cx="568567" cy="557777"/>
            <a:chOff x="8019435" y="1273924"/>
            <a:chExt cx="568567" cy="557777"/>
          </a:xfrm>
        </p:grpSpPr>
        <p:sp>
          <p:nvSpPr>
            <p:cNvPr id="925" name="Google Shape;925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19" name="Google Shape;919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926" name="Google Shape;926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7" name="Google Shape;927;p44"/>
            <p:cNvCxnSpPr>
              <a:stCxn id="925" idx="2"/>
              <a:endCxn id="9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8" name="Google Shape;928;p44"/>
          <p:cNvGrpSpPr/>
          <p:nvPr/>
        </p:nvGrpSpPr>
        <p:grpSpPr>
          <a:xfrm>
            <a:off x="5455069" y="4761580"/>
            <a:ext cx="568567" cy="557777"/>
            <a:chOff x="8118821" y="1418913"/>
            <a:chExt cx="568567" cy="557777"/>
          </a:xfrm>
        </p:grpSpPr>
        <p:grpSp>
          <p:nvGrpSpPr>
            <p:cNvPr id="929" name="Google Shape;929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30" name="Google Shape;930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23" name="Google Shape;923;p44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931" name="Google Shape;931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2" name="Google Shape;932;p44"/>
              <p:cNvCxnSpPr>
                <a:stCxn id="93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33" name="Google Shape;933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4" name="Google Shape;934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5" name="Google Shape;935;p44"/>
          <p:cNvGrpSpPr/>
          <p:nvPr/>
        </p:nvGrpSpPr>
        <p:grpSpPr>
          <a:xfrm>
            <a:off x="6515690" y="3917220"/>
            <a:ext cx="708888" cy="807254"/>
            <a:chOff x="7879114" y="1273924"/>
            <a:chExt cx="708888" cy="807254"/>
          </a:xfrm>
        </p:grpSpPr>
        <p:sp>
          <p:nvSpPr>
            <p:cNvPr id="936" name="Google Shape;936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7" name="Google Shape;937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938" name="Google Shape;938;p44"/>
            <p:cNvCxnSpPr>
              <a:endCxn id="939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40" name="Google Shape;940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44"/>
            <p:cNvCxnSpPr>
              <a:stCxn id="936" idx="2"/>
              <a:endCxn id="937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44"/>
          <p:cNvGrpSpPr/>
          <p:nvPr/>
        </p:nvGrpSpPr>
        <p:grpSpPr>
          <a:xfrm>
            <a:off x="6234052" y="4724474"/>
            <a:ext cx="568567" cy="568695"/>
            <a:chOff x="8118821" y="1407995"/>
            <a:chExt cx="568567" cy="568695"/>
          </a:xfrm>
        </p:grpSpPr>
        <p:grpSp>
          <p:nvGrpSpPr>
            <p:cNvPr id="943" name="Google Shape;943;p44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944" name="Google Shape;944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39" name="Google Shape;939;p44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945" name="Google Shape;945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46" name="Google Shape;946;p44"/>
              <p:cNvCxnSpPr>
                <a:stCxn id="944" idx="2"/>
                <a:endCxn id="939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47" name="Google Shape;947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44"/>
          <p:cNvGrpSpPr/>
          <p:nvPr/>
        </p:nvGrpSpPr>
        <p:grpSpPr>
          <a:xfrm>
            <a:off x="5367997" y="3064818"/>
            <a:ext cx="1601521" cy="852400"/>
            <a:chOff x="7507666" y="1273924"/>
            <a:chExt cx="1601521" cy="852400"/>
          </a:xfrm>
        </p:grpSpPr>
        <p:sp>
          <p:nvSpPr>
            <p:cNvPr id="950" name="Google Shape;950;p44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44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952" name="Google Shape;952;p44"/>
            <p:cNvCxnSpPr/>
            <p:nvPr/>
          </p:nvCxnSpPr>
          <p:spPr>
            <a:xfrm flipH="1">
              <a:off x="7507666" y="1731524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953" name="Google Shape;953;p44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4" name="Google Shape;954;p44"/>
            <p:cNvCxnSpPr>
              <a:stCxn id="950" idx="2"/>
              <a:endCxn id="95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5" name="Google Shape;955;p44"/>
            <p:cNvCxnSpPr/>
            <p:nvPr/>
          </p:nvCxnSpPr>
          <p:spPr>
            <a:xfrm>
              <a:off x="8463587" y="1745481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956" name="Google Shape;956;p44"/>
          <p:cNvGrpSpPr/>
          <p:nvPr/>
        </p:nvGrpSpPr>
        <p:grpSpPr>
          <a:xfrm>
            <a:off x="7126474" y="4743928"/>
            <a:ext cx="568567" cy="557971"/>
            <a:chOff x="8118821" y="1418719"/>
            <a:chExt cx="568567" cy="557971"/>
          </a:xfrm>
        </p:grpSpPr>
        <p:grpSp>
          <p:nvGrpSpPr>
            <p:cNvPr id="957" name="Google Shape;957;p44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958" name="Google Shape;958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59" name="Google Shape;959;p44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960" name="Google Shape;960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61" name="Google Shape;961;p44"/>
              <p:cNvCxnSpPr>
                <a:stCxn id="958" idx="2"/>
                <a:endCxn id="959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62" name="Google Shape;962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3" name="Google Shape;963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64" name="Google Shape;964;p44"/>
          <p:cNvCxnSpPr>
            <a:endCxn id="959" idx="0"/>
          </p:cNvCxnSpPr>
          <p:nvPr/>
        </p:nvCxnSpPr>
        <p:spPr>
          <a:xfrm>
            <a:off x="7103081" y="440762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965" name="Google Shape;965;p44"/>
          <p:cNvGrpSpPr/>
          <p:nvPr/>
        </p:nvGrpSpPr>
        <p:grpSpPr>
          <a:xfrm>
            <a:off x="4198361" y="5568205"/>
            <a:ext cx="568567" cy="562690"/>
            <a:chOff x="8118821" y="1414000"/>
            <a:chExt cx="568567" cy="562690"/>
          </a:xfrm>
        </p:grpSpPr>
        <p:grpSp>
          <p:nvGrpSpPr>
            <p:cNvPr id="966" name="Google Shape;966;p44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967" name="Google Shape;967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68" name="Google Shape;968;p44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969" name="Google Shape;969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0" name="Google Shape;970;p44"/>
              <p:cNvCxnSpPr>
                <a:stCxn id="967" idx="2"/>
                <a:endCxn id="96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1" name="Google Shape;971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44"/>
          <p:cNvGrpSpPr/>
          <p:nvPr/>
        </p:nvGrpSpPr>
        <p:grpSpPr>
          <a:xfrm>
            <a:off x="4878873" y="5573118"/>
            <a:ext cx="568567" cy="557777"/>
            <a:chOff x="8118821" y="1418913"/>
            <a:chExt cx="568567" cy="557777"/>
          </a:xfrm>
        </p:grpSpPr>
        <p:grpSp>
          <p:nvGrpSpPr>
            <p:cNvPr id="974" name="Google Shape;974;p44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975" name="Google Shape;975;p44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976" name="Google Shape;976;p44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977" name="Google Shape;977;p44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78" name="Google Shape;978;p44"/>
              <p:cNvCxnSpPr>
                <a:stCxn id="97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979" name="Google Shape;979;p44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0" name="Google Shape;980;p44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81" name="Google Shape;981;p44"/>
          <p:cNvCxnSpPr/>
          <p:nvPr/>
        </p:nvCxnSpPr>
        <p:spPr>
          <a:xfrm flipH="1">
            <a:off x="4536591" y="5208978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82" name="Google Shape;982;p44"/>
          <p:cNvCxnSpPr/>
          <p:nvPr/>
        </p:nvCxnSpPr>
        <p:spPr>
          <a:xfrm>
            <a:off x="4973825" y="5202262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83" name="Google Shape;983;p44"/>
          <p:cNvSpPr txBox="1"/>
          <p:nvPr/>
        </p:nvSpPr>
        <p:spPr>
          <a:xfrm>
            <a:off x="481953" y="2894249"/>
            <a:ext cx="3343965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This means the runtime to traverse from root to leaf or leaf to root will be log(n) time.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46"/>
          <p:cNvSpPr txBox="1"/>
          <p:nvPr/>
        </p:nvSpPr>
        <p:spPr>
          <a:xfrm>
            <a:off x="1870000" y="216780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p4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peekMin()</a:t>
            </a:r>
            <a:endParaRPr/>
          </a:p>
        </p:txBody>
      </p:sp>
      <p:grpSp>
        <p:nvGrpSpPr>
          <p:cNvPr id="1000" name="Google Shape;1000;p47"/>
          <p:cNvGrpSpPr/>
          <p:nvPr/>
        </p:nvGrpSpPr>
        <p:grpSpPr>
          <a:xfrm>
            <a:off x="4819556" y="2984693"/>
            <a:ext cx="920021" cy="837880"/>
            <a:chOff x="7797479" y="1273924"/>
            <a:chExt cx="920021" cy="837880"/>
          </a:xfrm>
        </p:grpSpPr>
        <p:sp>
          <p:nvSpPr>
            <p:cNvPr id="1001" name="Google Shape;100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2" name="Google Shape;100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03" name="Google Shape;1003;p47"/>
            <p:cNvCxnSpPr>
              <a:endCxn id="1004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05" name="Google Shape;100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6" name="Google Shape;1006;p47"/>
            <p:cNvCxnSpPr>
              <a:stCxn id="1001" idx="2"/>
              <a:endCxn id="100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07" name="Google Shape;1007;p47"/>
            <p:cNvCxnSpPr>
              <a:endCxn id="1008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09" name="Google Shape;1009;p47"/>
          <p:cNvGrpSpPr/>
          <p:nvPr/>
        </p:nvGrpSpPr>
        <p:grpSpPr>
          <a:xfrm>
            <a:off x="4536649" y="3800046"/>
            <a:ext cx="568567" cy="557777"/>
            <a:chOff x="8019435" y="1273924"/>
            <a:chExt cx="568567" cy="557777"/>
          </a:xfrm>
        </p:grpSpPr>
        <p:sp>
          <p:nvSpPr>
            <p:cNvPr id="1010" name="Google Shape;1010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04" name="Google Shape;1004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11" name="Google Shape;1011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2" name="Google Shape;1012;p47"/>
            <p:cNvCxnSpPr>
              <a:stCxn id="1010" idx="2"/>
              <a:endCxn id="10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13" name="Google Shape;1013;p47"/>
          <p:cNvGrpSpPr/>
          <p:nvPr/>
        </p:nvGrpSpPr>
        <p:grpSpPr>
          <a:xfrm>
            <a:off x="5455069" y="3809405"/>
            <a:ext cx="568567" cy="557777"/>
            <a:chOff x="8118821" y="1418913"/>
            <a:chExt cx="568567" cy="557777"/>
          </a:xfrm>
        </p:grpSpPr>
        <p:grpSp>
          <p:nvGrpSpPr>
            <p:cNvPr id="1014" name="Google Shape;1014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15" name="Google Shape;1015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08" name="Google Shape;1008;p47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16" name="Google Shape;1016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17" name="Google Shape;1017;p47"/>
              <p:cNvCxnSpPr>
                <a:stCxn id="101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18" name="Google Shape;1018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19" name="Google Shape;1019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0" name="Google Shape;1020;p47"/>
          <p:cNvGrpSpPr/>
          <p:nvPr/>
        </p:nvGrpSpPr>
        <p:grpSpPr>
          <a:xfrm>
            <a:off x="6515690" y="2965045"/>
            <a:ext cx="708888" cy="807254"/>
            <a:chOff x="7879114" y="1273924"/>
            <a:chExt cx="708888" cy="807254"/>
          </a:xfrm>
        </p:grpSpPr>
        <p:sp>
          <p:nvSpPr>
            <p:cNvPr id="1021" name="Google Shape;1021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22" name="Google Shape;1022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023" name="Google Shape;1023;p47"/>
            <p:cNvCxnSpPr>
              <a:endCxn id="1024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25" name="Google Shape;1025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26" name="Google Shape;1026;p47"/>
            <p:cNvCxnSpPr>
              <a:stCxn id="1021" idx="2"/>
              <a:endCxn id="1022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27" name="Google Shape;1027;p47"/>
          <p:cNvGrpSpPr/>
          <p:nvPr/>
        </p:nvGrpSpPr>
        <p:grpSpPr>
          <a:xfrm>
            <a:off x="6234052" y="3772299"/>
            <a:ext cx="568567" cy="568695"/>
            <a:chOff x="8118821" y="1407995"/>
            <a:chExt cx="568567" cy="568695"/>
          </a:xfrm>
        </p:grpSpPr>
        <p:grpSp>
          <p:nvGrpSpPr>
            <p:cNvPr id="1028" name="Google Shape;1028;p47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029" name="Google Shape;1029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24" name="Google Shape;1024;p47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030" name="Google Shape;1030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31" name="Google Shape;1031;p47"/>
              <p:cNvCxnSpPr>
                <a:stCxn id="1029" idx="2"/>
                <a:endCxn id="1024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32" name="Google Shape;1032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3" name="Google Shape;1033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34" name="Google Shape;1034;p47"/>
          <p:cNvGrpSpPr/>
          <p:nvPr/>
        </p:nvGrpSpPr>
        <p:grpSpPr>
          <a:xfrm>
            <a:off x="5327172" y="2132318"/>
            <a:ext cx="1611746" cy="852375"/>
            <a:chOff x="7474391" y="1273924"/>
            <a:chExt cx="1611746" cy="852375"/>
          </a:xfrm>
        </p:grpSpPr>
        <p:sp>
          <p:nvSpPr>
            <p:cNvPr id="1035" name="Google Shape;1035;p47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36" name="Google Shape;1036;p47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037" name="Google Shape;1037;p47"/>
            <p:cNvCxnSpPr>
              <a:endCxn id="1001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38" name="Google Shape;1038;p47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39" name="Google Shape;1039;p47"/>
            <p:cNvCxnSpPr>
              <a:stCxn id="1035" idx="2"/>
              <a:endCxn id="103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0" name="Google Shape;1040;p47"/>
            <p:cNvCxnSpPr>
              <a:endCxn id="1022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41" name="Google Shape;1041;p47"/>
          <p:cNvGrpSpPr/>
          <p:nvPr/>
        </p:nvGrpSpPr>
        <p:grpSpPr>
          <a:xfrm>
            <a:off x="7126474" y="3791753"/>
            <a:ext cx="568567" cy="557971"/>
            <a:chOff x="8118821" y="1418719"/>
            <a:chExt cx="568567" cy="557971"/>
          </a:xfrm>
        </p:grpSpPr>
        <p:grpSp>
          <p:nvGrpSpPr>
            <p:cNvPr id="1042" name="Google Shape;1042;p47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043" name="Google Shape;1043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44" name="Google Shape;1044;p47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045" name="Google Shape;1045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46" name="Google Shape;1046;p47"/>
              <p:cNvCxnSpPr>
                <a:stCxn id="1043" idx="2"/>
                <a:endCxn id="1044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47" name="Google Shape;1047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8" name="Google Shape;1048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49" name="Google Shape;1049;p47"/>
          <p:cNvCxnSpPr>
            <a:endCxn id="1044" idx="0"/>
          </p:cNvCxnSpPr>
          <p:nvPr/>
        </p:nvCxnSpPr>
        <p:spPr>
          <a:xfrm>
            <a:off x="7103081" y="3455453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50" name="Google Shape;1050;p47"/>
          <p:cNvGrpSpPr/>
          <p:nvPr/>
        </p:nvGrpSpPr>
        <p:grpSpPr>
          <a:xfrm>
            <a:off x="4198361" y="4616030"/>
            <a:ext cx="568567" cy="562690"/>
            <a:chOff x="8118821" y="1414000"/>
            <a:chExt cx="568567" cy="562690"/>
          </a:xfrm>
        </p:grpSpPr>
        <p:grpSp>
          <p:nvGrpSpPr>
            <p:cNvPr id="1051" name="Google Shape;1051;p47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052" name="Google Shape;1052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53" name="Google Shape;1053;p47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054" name="Google Shape;1054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55" name="Google Shape;1055;p47"/>
              <p:cNvCxnSpPr>
                <a:stCxn id="1052" idx="2"/>
                <a:endCxn id="1053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56" name="Google Shape;1056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7" name="Google Shape;1057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8" name="Google Shape;1058;p47"/>
          <p:cNvGrpSpPr/>
          <p:nvPr/>
        </p:nvGrpSpPr>
        <p:grpSpPr>
          <a:xfrm>
            <a:off x="4878873" y="4620943"/>
            <a:ext cx="568567" cy="557777"/>
            <a:chOff x="8118821" y="1418913"/>
            <a:chExt cx="568567" cy="557777"/>
          </a:xfrm>
        </p:grpSpPr>
        <p:grpSp>
          <p:nvGrpSpPr>
            <p:cNvPr id="1059" name="Google Shape;1059;p47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60" name="Google Shape;1060;p47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61" name="Google Shape;1061;p47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062" name="Google Shape;1062;p47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63" name="Google Shape;1063;p47"/>
              <p:cNvCxnSpPr>
                <a:stCxn id="1060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64" name="Google Shape;1064;p47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5" name="Google Shape;1065;p47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066" name="Google Shape;1066;p47"/>
          <p:cNvCxnSpPr/>
          <p:nvPr/>
        </p:nvCxnSpPr>
        <p:spPr>
          <a:xfrm flipH="1">
            <a:off x="4536649" y="4256803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67" name="Google Shape;1067;p47"/>
          <p:cNvCxnSpPr/>
          <p:nvPr/>
        </p:nvCxnSpPr>
        <p:spPr>
          <a:xfrm>
            <a:off x="4973825" y="4250087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68" name="Google Shape;1068;p47"/>
          <p:cNvSpPr/>
          <p:nvPr/>
        </p:nvSpPr>
        <p:spPr>
          <a:xfrm>
            <a:off x="4658294" y="2068497"/>
            <a:ext cx="949033" cy="43842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69" name="Google Shape;1069;p47"/>
          <p:cNvSpPr txBox="1"/>
          <p:nvPr/>
        </p:nvSpPr>
        <p:spPr>
          <a:xfrm>
            <a:off x="575239" y="1694264"/>
            <a:ext cx="151195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2798" t="-6346" r="-3599" b="-23809"/>
            </a:stretch>
          </a:blipFill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4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</a:t>
            </a:r>
            <a:endParaRPr/>
          </a:p>
        </p:txBody>
      </p:sp>
      <p:cxnSp>
        <p:nvCxnSpPr>
          <p:cNvPr id="1075" name="Google Shape;1075;p48"/>
          <p:cNvCxnSpPr>
            <a:endCxn id="1076" idx="0"/>
          </p:cNvCxnSpPr>
          <p:nvPr/>
        </p:nvCxnSpPr>
        <p:spPr>
          <a:xfrm>
            <a:off x="3267603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077" name="Google Shape;1077;p48"/>
          <p:cNvGrpSpPr/>
          <p:nvPr/>
        </p:nvGrpSpPr>
        <p:grpSpPr>
          <a:xfrm>
            <a:off x="984078" y="3453578"/>
            <a:ext cx="920021" cy="837880"/>
            <a:chOff x="7797479" y="1273924"/>
            <a:chExt cx="920021" cy="837880"/>
          </a:xfrm>
        </p:grpSpPr>
        <p:sp>
          <p:nvSpPr>
            <p:cNvPr id="1078" name="Google Shape;107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9" name="Google Shape;107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080" name="Google Shape;1080;p48"/>
            <p:cNvCxnSpPr>
              <a:endCxn id="1081" idx="0"/>
            </p:cNvCxnSpPr>
            <p:nvPr/>
          </p:nvCxnSpPr>
          <p:spPr>
            <a:xfrm flipH="1">
              <a:off x="7797479" y="1737244"/>
              <a:ext cx="375000" cy="3573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082" name="Google Shape;108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3" name="Google Shape;1083;p48"/>
            <p:cNvCxnSpPr>
              <a:stCxn id="1078" idx="2"/>
              <a:endCxn id="107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4" name="Google Shape;1084;p48"/>
            <p:cNvCxnSpPr>
              <a:endCxn id="1085" idx="0"/>
            </p:cNvCxnSpPr>
            <p:nvPr/>
          </p:nvCxnSpPr>
          <p:spPr>
            <a:xfrm>
              <a:off x="8455600" y="1730204"/>
              <a:ext cx="261900" cy="381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086" name="Google Shape;1086;p48"/>
          <p:cNvGrpSpPr/>
          <p:nvPr/>
        </p:nvGrpSpPr>
        <p:grpSpPr>
          <a:xfrm>
            <a:off x="701171" y="4268931"/>
            <a:ext cx="568567" cy="557777"/>
            <a:chOff x="8019435" y="1273924"/>
            <a:chExt cx="568567" cy="557777"/>
          </a:xfrm>
        </p:grpSpPr>
        <p:sp>
          <p:nvSpPr>
            <p:cNvPr id="1087" name="Google Shape;1087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1" name="Google Shape;1081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088" name="Google Shape;1088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9" name="Google Shape;1089;p48"/>
            <p:cNvCxnSpPr>
              <a:stCxn id="1087" idx="2"/>
              <a:endCxn id="1081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0" name="Google Shape;1090;p48"/>
          <p:cNvGrpSpPr/>
          <p:nvPr/>
        </p:nvGrpSpPr>
        <p:grpSpPr>
          <a:xfrm>
            <a:off x="1619591" y="4278290"/>
            <a:ext cx="568567" cy="557777"/>
            <a:chOff x="8118821" y="1418913"/>
            <a:chExt cx="568567" cy="557777"/>
          </a:xfrm>
        </p:grpSpPr>
        <p:grpSp>
          <p:nvGrpSpPr>
            <p:cNvPr id="1091" name="Google Shape;1091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092" name="Google Shape;1092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85" name="Google Shape;1085;p48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093" name="Google Shape;1093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094" name="Google Shape;1094;p48"/>
              <p:cNvCxnSpPr>
                <a:stCxn id="109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095" name="Google Shape;1095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6" name="Google Shape;1096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7" name="Google Shape;1097;p48"/>
          <p:cNvGrpSpPr/>
          <p:nvPr/>
        </p:nvGrpSpPr>
        <p:grpSpPr>
          <a:xfrm>
            <a:off x="2680212" y="3433930"/>
            <a:ext cx="708888" cy="807254"/>
            <a:chOff x="7879114" y="1273924"/>
            <a:chExt cx="708888" cy="807254"/>
          </a:xfrm>
        </p:grpSpPr>
        <p:sp>
          <p:nvSpPr>
            <p:cNvPr id="1098" name="Google Shape;1098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9" name="Google Shape;1099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100" name="Google Shape;1100;p48"/>
            <p:cNvCxnSpPr>
              <a:endCxn id="1101" idx="0"/>
            </p:cNvCxnSpPr>
            <p:nvPr/>
          </p:nvCxnSpPr>
          <p:spPr>
            <a:xfrm flipH="1">
              <a:off x="7879114" y="1750278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02" name="Google Shape;1102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48"/>
            <p:cNvCxnSpPr>
              <a:stCxn id="1098" idx="2"/>
              <a:endCxn id="109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4" name="Google Shape;1104;p48"/>
          <p:cNvGrpSpPr/>
          <p:nvPr/>
        </p:nvGrpSpPr>
        <p:grpSpPr>
          <a:xfrm>
            <a:off x="2398574" y="4241184"/>
            <a:ext cx="568567" cy="568695"/>
            <a:chOff x="8118821" y="1407995"/>
            <a:chExt cx="568567" cy="568695"/>
          </a:xfrm>
        </p:grpSpPr>
        <p:grpSp>
          <p:nvGrpSpPr>
            <p:cNvPr id="1105" name="Google Shape;1105;p48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106" name="Google Shape;1106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01" name="Google Shape;1101;p48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107" name="Google Shape;110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08" name="Google Shape;1108;p48"/>
              <p:cNvCxnSpPr>
                <a:stCxn id="1106" idx="2"/>
                <a:endCxn id="110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09" name="Google Shape;110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11" name="Google Shape;1111;p48"/>
          <p:cNvGrpSpPr/>
          <p:nvPr/>
        </p:nvGrpSpPr>
        <p:grpSpPr>
          <a:xfrm>
            <a:off x="1491693" y="2601203"/>
            <a:ext cx="1611746" cy="852375"/>
            <a:chOff x="7474391" y="1273924"/>
            <a:chExt cx="1611746" cy="852375"/>
          </a:xfrm>
        </p:grpSpPr>
        <p:sp>
          <p:nvSpPr>
            <p:cNvPr id="1112" name="Google Shape;1112;p48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13" name="Google Shape;1113;p48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114" name="Google Shape;1114;p48"/>
            <p:cNvCxnSpPr>
              <a:endCxn id="1078" idx="0"/>
            </p:cNvCxnSpPr>
            <p:nvPr/>
          </p:nvCxnSpPr>
          <p:spPr>
            <a:xfrm flipH="1">
              <a:off x="7474391" y="1731499"/>
              <a:ext cx="686400" cy="394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115" name="Google Shape;1115;p48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6" name="Google Shape;1116;p48"/>
            <p:cNvCxnSpPr>
              <a:stCxn id="1112" idx="2"/>
              <a:endCxn id="111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7" name="Google Shape;1117;p48"/>
            <p:cNvCxnSpPr>
              <a:endCxn id="1099" idx="0"/>
            </p:cNvCxnSpPr>
            <p:nvPr/>
          </p:nvCxnSpPr>
          <p:spPr>
            <a:xfrm>
              <a:off x="8440537" y="1745018"/>
              <a:ext cx="645600" cy="366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118" name="Google Shape;1118;p48"/>
          <p:cNvGrpSpPr/>
          <p:nvPr/>
        </p:nvGrpSpPr>
        <p:grpSpPr>
          <a:xfrm>
            <a:off x="3290996" y="4260638"/>
            <a:ext cx="568567" cy="557971"/>
            <a:chOff x="8118821" y="1418719"/>
            <a:chExt cx="568567" cy="557971"/>
          </a:xfrm>
        </p:grpSpPr>
        <p:grpSp>
          <p:nvGrpSpPr>
            <p:cNvPr id="1119" name="Google Shape;1119;p48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120" name="Google Shape;1120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076" name="Google Shape;1076;p48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121" name="Google Shape;1121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22" name="Google Shape;1122;p48"/>
              <p:cNvCxnSpPr>
                <a:stCxn id="1120" idx="2"/>
                <a:endCxn id="107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23" name="Google Shape;1123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24" name="Google Shape;1124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25" name="Google Shape;1125;p48"/>
          <p:cNvGrpSpPr/>
          <p:nvPr/>
        </p:nvGrpSpPr>
        <p:grpSpPr>
          <a:xfrm>
            <a:off x="362883" y="5084915"/>
            <a:ext cx="568567" cy="562690"/>
            <a:chOff x="8118821" y="1414000"/>
            <a:chExt cx="568567" cy="562690"/>
          </a:xfrm>
        </p:grpSpPr>
        <p:grpSp>
          <p:nvGrpSpPr>
            <p:cNvPr id="1126" name="Google Shape;1126;p48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127" name="Google Shape;1127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28" name="Google Shape;1128;p48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129" name="Google Shape;1129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0" name="Google Shape;1130;p48"/>
              <p:cNvCxnSpPr>
                <a:stCxn id="1127" idx="2"/>
                <a:endCxn id="112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1" name="Google Shape;1131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32" name="Google Shape;1132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33" name="Google Shape;1133;p48"/>
          <p:cNvGrpSpPr/>
          <p:nvPr/>
        </p:nvGrpSpPr>
        <p:grpSpPr>
          <a:xfrm>
            <a:off x="1043395" y="5089828"/>
            <a:ext cx="568567" cy="557777"/>
            <a:chOff x="8118821" y="1418913"/>
            <a:chExt cx="568567" cy="557777"/>
          </a:xfrm>
        </p:grpSpPr>
        <p:grpSp>
          <p:nvGrpSpPr>
            <p:cNvPr id="1134" name="Google Shape;1134;p48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135" name="Google Shape;1135;p48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136" name="Google Shape;1136;p48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137" name="Google Shape;1137;p48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138" name="Google Shape;1138;p48"/>
              <p:cNvCxnSpPr>
                <a:stCxn id="1135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139" name="Google Shape;1139;p48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40" name="Google Shape;1140;p48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41" name="Google Shape;1141;p48"/>
          <p:cNvCxnSpPr/>
          <p:nvPr/>
        </p:nvCxnSpPr>
        <p:spPr>
          <a:xfrm flipH="1">
            <a:off x="701171" y="4725688"/>
            <a:ext cx="164642" cy="357199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2" name="Google Shape;1142;p48"/>
          <p:cNvCxnSpPr/>
          <p:nvPr/>
        </p:nvCxnSpPr>
        <p:spPr>
          <a:xfrm>
            <a:off x="1138347" y="4718972"/>
            <a:ext cx="163668" cy="363915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43" name="Google Shape;1143;p48"/>
          <p:cNvSpPr/>
          <p:nvPr/>
        </p:nvSpPr>
        <p:spPr>
          <a:xfrm rot="-8950434">
            <a:off x="2207848" y="2987329"/>
            <a:ext cx="1520391" cy="3309452"/>
          </a:xfrm>
          <a:prstGeom prst="curvedRightArrow">
            <a:avLst>
              <a:gd name="adj1" fmla="val 25000"/>
              <a:gd name="adj2" fmla="val 42816"/>
              <a:gd name="adj3" fmla="val 25000"/>
            </a:avLst>
          </a:prstGeom>
          <a:solidFill>
            <a:schemeClr val="accent1"/>
          </a:solidFill>
          <a:ln w="158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44" name="Google Shape;1144;p48"/>
          <p:cNvSpPr/>
          <p:nvPr/>
        </p:nvSpPr>
        <p:spPr>
          <a:xfrm rot="-1675200">
            <a:off x="2431638" y="2045497"/>
            <a:ext cx="1373655" cy="629009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6CEEF"/>
          </a:solidFill>
          <a:ln w="15875" cap="flat" cmpd="sng">
            <a:solidFill>
              <a:srgbClr val="76CEE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146" name="Google Shape;1146;p48"/>
          <p:cNvCxnSpPr>
            <a:endCxn id="1147" idx="0"/>
          </p:cNvCxnSpPr>
          <p:nvPr/>
        </p:nvCxnSpPr>
        <p:spPr>
          <a:xfrm>
            <a:off x="7252386" y="3924338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148" name="Google Shape;1148;p48"/>
          <p:cNvGrpSpPr/>
          <p:nvPr/>
        </p:nvGrpSpPr>
        <p:grpSpPr>
          <a:xfrm>
            <a:off x="4347666" y="2601203"/>
            <a:ext cx="3496680" cy="3046402"/>
            <a:chOff x="8045091" y="2132318"/>
            <a:chExt cx="3496680" cy="3046402"/>
          </a:xfrm>
        </p:grpSpPr>
        <p:grpSp>
          <p:nvGrpSpPr>
            <p:cNvPr id="1149" name="Google Shape;1149;p48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150" name="Google Shape;1150;p48"/>
              <p:cNvGrpSpPr/>
              <p:nvPr/>
            </p:nvGrpSpPr>
            <p:grpSpPr>
              <a:xfrm>
                <a:off x="8675525" y="2984693"/>
                <a:ext cx="875363" cy="836175"/>
                <a:chOff x="7806718" y="1273924"/>
                <a:chExt cx="875363" cy="836175"/>
              </a:xfrm>
            </p:grpSpPr>
            <p:sp>
              <p:nvSpPr>
                <p:cNvPr id="1151" name="Google Shape;115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2" name="Google Shape;115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153" name="Google Shape;1153;p48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54" name="Google Shape;115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5" name="Google Shape;1155;p48"/>
                <p:cNvCxnSpPr>
                  <a:stCxn id="1151" idx="2"/>
                  <a:endCxn id="115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56" name="Google Shape;1156;p48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57" name="Google Shape;1157;p48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158" name="Google Shape;1158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59" name="Google Shape;1159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160" name="Google Shape;1160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1" name="Google Shape;1161;p48"/>
                <p:cNvCxnSpPr>
                  <a:stCxn id="1158" idx="2"/>
                  <a:endCxn id="115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62" name="Google Shape;1162;p48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163" name="Google Shape;1163;p48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164" name="Google Shape;1164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65" name="Google Shape;1165;p48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166" name="Google Shape;1166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67" name="Google Shape;1167;p48"/>
                  <p:cNvCxnSpPr>
                    <a:stCxn id="1164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68" name="Google Shape;1168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69" name="Google Shape;1169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0" name="Google Shape;1170;p48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171" name="Google Shape;1171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72" name="Google Shape;1172;p48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173" name="Google Shape;1173;p48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74" name="Google Shape;1174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75" name="Google Shape;1175;p48"/>
                <p:cNvCxnSpPr>
                  <a:stCxn id="1171" idx="2"/>
                  <a:endCxn id="1172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76" name="Google Shape;1176;p48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177" name="Google Shape;1177;p48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178" name="Google Shape;1178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79" name="Google Shape;1179;p48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180" name="Google Shape;1180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81" name="Google Shape;1181;p48"/>
                  <p:cNvCxnSpPr>
                    <a:stCxn id="1178" idx="2"/>
                    <a:endCxn id="1179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82" name="Google Shape;1182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3" name="Google Shape;1183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84" name="Google Shape;1184;p48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185" name="Google Shape;1185;p48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186" name="Google Shape;1186;p48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187" name="Google Shape;1187;p48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188" name="Google Shape;1188;p48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89" name="Google Shape;1189;p48"/>
                <p:cNvCxnSpPr>
                  <a:stCxn id="1185" idx="2"/>
                  <a:endCxn id="1186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0" name="Google Shape;1190;p48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191" name="Google Shape;1191;p48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192" name="Google Shape;1192;p48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193" name="Google Shape;1193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147" name="Google Shape;1147;p48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194" name="Google Shape;1194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195" name="Google Shape;1195;p48"/>
                  <p:cNvCxnSpPr>
                    <a:stCxn id="1193" idx="2"/>
                    <a:endCxn id="1147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196" name="Google Shape;1196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197" name="Google Shape;1197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198" name="Google Shape;1198;p48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199" name="Google Shape;1199;p48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200" name="Google Shape;1200;p48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201" name="Google Shape;1201;p48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202" name="Google Shape;1202;p48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203" name="Google Shape;1203;p48"/>
                  <p:cNvCxnSpPr>
                    <a:stCxn id="1200" idx="2"/>
                    <a:endCxn id="1201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204" name="Google Shape;1204;p48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205" name="Google Shape;1205;p48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206" name="Google Shape;1206;p48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07" name="Google Shape;1207;p48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208" name="Google Shape;1208;p48"/>
          <p:cNvSpPr/>
          <p:nvPr/>
        </p:nvSpPr>
        <p:spPr>
          <a:xfrm>
            <a:off x="6080339" y="5841750"/>
            <a:ext cx="5870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broken</a:t>
            </a:r>
            <a:endParaRPr/>
          </a:p>
        </p:txBody>
      </p:sp>
      <p:sp>
        <p:nvSpPr>
          <p:cNvPr id="1209" name="Google Shape;1209;p48"/>
          <p:cNvSpPr/>
          <p:nvPr/>
        </p:nvSpPr>
        <p:spPr>
          <a:xfrm>
            <a:off x="3838050" y="1731300"/>
            <a:ext cx="607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 </a:t>
            </a:r>
            <a:endParaRPr>
              <a:solidFill>
                <a:srgbClr val="1482AB"/>
              </a:solidFill>
            </a:endParaRPr>
          </a:p>
        </p:txBody>
      </p:sp>
      <p:sp>
        <p:nvSpPr>
          <p:cNvPr id="1210" name="Google Shape;1210;p48"/>
          <p:cNvSpPr txBox="1"/>
          <p:nvPr/>
        </p:nvSpPr>
        <p:spPr>
          <a:xfrm>
            <a:off x="3838050" y="2021538"/>
            <a:ext cx="8127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p4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removeMin() - percolateDown</a:t>
            </a:r>
            <a:endParaRPr/>
          </a:p>
        </p:txBody>
      </p:sp>
      <p:grpSp>
        <p:nvGrpSpPr>
          <p:cNvPr id="1217" name="Google Shape;1217;p49"/>
          <p:cNvGrpSpPr/>
          <p:nvPr/>
        </p:nvGrpSpPr>
        <p:grpSpPr>
          <a:xfrm>
            <a:off x="5041920" y="3477546"/>
            <a:ext cx="875363" cy="836175"/>
            <a:chOff x="7806718" y="1273924"/>
            <a:chExt cx="875363" cy="836175"/>
          </a:xfrm>
        </p:grpSpPr>
        <p:sp>
          <p:nvSpPr>
            <p:cNvPr id="1218" name="Google Shape;121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220" name="Google Shape;1220;p49"/>
            <p:cNvCxnSpPr/>
            <p:nvPr/>
          </p:nvCxnSpPr>
          <p:spPr>
            <a:xfrm flipH="1">
              <a:off x="7806718" y="1719360"/>
              <a:ext cx="375058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21" name="Google Shape;122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49"/>
            <p:cNvCxnSpPr>
              <a:stCxn id="1218" idx="2"/>
              <a:endCxn id="121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49"/>
            <p:cNvCxnSpPr/>
            <p:nvPr/>
          </p:nvCxnSpPr>
          <p:spPr>
            <a:xfrm>
              <a:off x="8420163" y="1728581"/>
              <a:ext cx="261918" cy="381518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24" name="Google Shape;1224;p49"/>
          <p:cNvGrpSpPr/>
          <p:nvPr/>
        </p:nvGrpSpPr>
        <p:grpSpPr>
          <a:xfrm>
            <a:off x="4749775" y="4292899"/>
            <a:ext cx="568567" cy="557777"/>
            <a:chOff x="8019435" y="1273924"/>
            <a:chExt cx="568567" cy="557777"/>
          </a:xfrm>
        </p:grpSpPr>
        <p:sp>
          <p:nvSpPr>
            <p:cNvPr id="1225" name="Google Shape;1225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227" name="Google Shape;1227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49"/>
            <p:cNvCxnSpPr>
              <a:stCxn id="1225" idx="2"/>
              <a:endCxn id="1226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49"/>
          <p:cNvGrpSpPr/>
          <p:nvPr/>
        </p:nvGrpSpPr>
        <p:grpSpPr>
          <a:xfrm>
            <a:off x="5668195" y="4302258"/>
            <a:ext cx="568567" cy="557777"/>
            <a:chOff x="8118821" y="1418913"/>
            <a:chExt cx="568567" cy="557777"/>
          </a:xfrm>
        </p:grpSpPr>
        <p:grpSp>
          <p:nvGrpSpPr>
            <p:cNvPr id="1230" name="Google Shape;1230;p49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231" name="Google Shape;1231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32" name="Google Shape;1232;p49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8</a:t>
                </a:r>
                <a:endParaRPr/>
              </a:p>
            </p:txBody>
          </p:sp>
          <p:cxnSp>
            <p:nvCxnSpPr>
              <p:cNvPr id="1233" name="Google Shape;1233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34" name="Google Shape;1234;p49"/>
              <p:cNvCxnSpPr>
                <a:stCxn id="1231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35" name="Google Shape;1235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6" name="Google Shape;1236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7" name="Google Shape;1237;p49"/>
          <p:cNvGrpSpPr/>
          <p:nvPr/>
        </p:nvGrpSpPr>
        <p:grpSpPr>
          <a:xfrm>
            <a:off x="6757719" y="3457898"/>
            <a:ext cx="679985" cy="805174"/>
            <a:chOff x="7908017" y="1273924"/>
            <a:chExt cx="679985" cy="805174"/>
          </a:xfrm>
        </p:grpSpPr>
        <p:sp>
          <p:nvSpPr>
            <p:cNvPr id="1238" name="Google Shape;1238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9" name="Google Shape;1239;p49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240" name="Google Shape;1240;p49"/>
            <p:cNvCxnSpPr/>
            <p:nvPr/>
          </p:nvCxnSpPr>
          <p:spPr>
            <a:xfrm flipH="1">
              <a:off x="7908017" y="174822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41" name="Google Shape;1241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49"/>
            <p:cNvCxnSpPr>
              <a:stCxn id="1238" idx="2"/>
              <a:endCxn id="1239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43" name="Google Shape;1243;p49"/>
          <p:cNvGrpSpPr/>
          <p:nvPr/>
        </p:nvGrpSpPr>
        <p:grpSpPr>
          <a:xfrm>
            <a:off x="6447178" y="4265152"/>
            <a:ext cx="568567" cy="568695"/>
            <a:chOff x="8118821" y="1407995"/>
            <a:chExt cx="568567" cy="568695"/>
          </a:xfrm>
        </p:grpSpPr>
        <p:grpSp>
          <p:nvGrpSpPr>
            <p:cNvPr id="1244" name="Google Shape;1244;p49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245" name="Google Shape;1245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46" name="Google Shape;1246;p49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247" name="Google Shape;1247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48" name="Google Shape;1248;p49"/>
              <p:cNvCxnSpPr>
                <a:stCxn id="1245" idx="2"/>
                <a:endCxn id="1246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49" name="Google Shape;1249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0" name="Google Shape;1250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51" name="Google Shape;1251;p49"/>
          <p:cNvGrpSpPr/>
          <p:nvPr/>
        </p:nvGrpSpPr>
        <p:grpSpPr>
          <a:xfrm>
            <a:off x="5557445" y="2625171"/>
            <a:ext cx="1594599" cy="833101"/>
            <a:chOff x="7491538" y="1273924"/>
            <a:chExt cx="1594599" cy="833101"/>
          </a:xfrm>
        </p:grpSpPr>
        <p:sp>
          <p:nvSpPr>
            <p:cNvPr id="1252" name="Google Shape;1252;p49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53" name="Google Shape;1253;p49"/>
            <p:cNvSpPr txBox="1"/>
            <p:nvPr/>
          </p:nvSpPr>
          <p:spPr>
            <a:xfrm>
              <a:off x="8072151" y="1278305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254" name="Google Shape;1254;p49"/>
            <p:cNvCxnSpPr/>
            <p:nvPr/>
          </p:nvCxnSpPr>
          <p:spPr>
            <a:xfrm flipH="1">
              <a:off x="7491538" y="1712304"/>
              <a:ext cx="686406" cy="394721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255" name="Google Shape;1255;p49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6" name="Google Shape;1256;p49"/>
            <p:cNvCxnSpPr>
              <a:stCxn id="1252" idx="2"/>
              <a:endCxn id="1253" idx="2"/>
            </p:cNvCxnSpPr>
            <p:nvPr/>
          </p:nvCxnSpPr>
          <p:spPr>
            <a:xfrm rot="10800000">
              <a:off x="8302395" y="1647501"/>
              <a:ext cx="2700" cy="184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57" name="Google Shape;1257;p49"/>
            <p:cNvCxnSpPr/>
            <p:nvPr/>
          </p:nvCxnSpPr>
          <p:spPr>
            <a:xfrm>
              <a:off x="8440622" y="1734228"/>
              <a:ext cx="645515" cy="366876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258" name="Google Shape;1258;p49"/>
          <p:cNvGrpSpPr/>
          <p:nvPr/>
        </p:nvGrpSpPr>
        <p:grpSpPr>
          <a:xfrm>
            <a:off x="7339600" y="4284606"/>
            <a:ext cx="568567" cy="557971"/>
            <a:chOff x="8118821" y="1418719"/>
            <a:chExt cx="568567" cy="557971"/>
          </a:xfrm>
        </p:grpSpPr>
        <p:grpSp>
          <p:nvGrpSpPr>
            <p:cNvPr id="1259" name="Google Shape;1259;p49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260" name="Google Shape;1260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61" name="Google Shape;1261;p49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262" name="Google Shape;1262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63" name="Google Shape;1263;p49"/>
              <p:cNvCxnSpPr>
                <a:stCxn id="1260" idx="2"/>
                <a:endCxn id="1261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64" name="Google Shape;1264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65" name="Google Shape;1265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66" name="Google Shape;1266;p49"/>
          <p:cNvCxnSpPr>
            <a:endCxn id="1261" idx="0"/>
          </p:cNvCxnSpPr>
          <p:nvPr/>
        </p:nvCxnSpPr>
        <p:spPr>
          <a:xfrm>
            <a:off x="7316207" y="3948306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267" name="Google Shape;1267;p49"/>
          <p:cNvGrpSpPr/>
          <p:nvPr/>
        </p:nvGrpSpPr>
        <p:grpSpPr>
          <a:xfrm>
            <a:off x="4411487" y="5108883"/>
            <a:ext cx="568567" cy="562690"/>
            <a:chOff x="8118821" y="1414000"/>
            <a:chExt cx="568567" cy="562690"/>
          </a:xfrm>
        </p:grpSpPr>
        <p:grpSp>
          <p:nvGrpSpPr>
            <p:cNvPr id="1268" name="Google Shape;1268;p49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269" name="Google Shape;1269;p49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270" name="Google Shape;1270;p49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271" name="Google Shape;1271;p49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272" name="Google Shape;1272;p49"/>
              <p:cNvCxnSpPr>
                <a:stCxn id="1269" idx="2"/>
                <a:endCxn id="127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273" name="Google Shape;1273;p49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74" name="Google Shape;1274;p49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75" name="Google Shape;1275;p49"/>
          <p:cNvCxnSpPr/>
          <p:nvPr/>
        </p:nvCxnSpPr>
        <p:spPr>
          <a:xfrm flipH="1">
            <a:off x="4749717" y="4749656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76" name="Google Shape;1276;p49"/>
          <p:cNvCxnSpPr/>
          <p:nvPr/>
        </p:nvCxnSpPr>
        <p:spPr>
          <a:xfrm flipH="1">
            <a:off x="5071656" y="468349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77" name="Google Shape;1277;p49"/>
          <p:cNvSpPr/>
          <p:nvPr/>
        </p:nvSpPr>
        <p:spPr>
          <a:xfrm rot="-1840659">
            <a:off x="5415690" y="2994122"/>
            <a:ext cx="669727" cy="2815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8" name="Google Shape;1278;p49"/>
          <p:cNvSpPr txBox="1"/>
          <p:nvPr/>
        </p:nvSpPr>
        <p:spPr>
          <a:xfrm>
            <a:off x="6015451" y="2587000"/>
            <a:ext cx="678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-US" sz="1800" b="1" dirty="0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dirty="0">
              <a:highlight>
                <a:schemeClr val="lt1"/>
              </a:highlight>
            </a:endParaRPr>
          </a:p>
        </p:txBody>
      </p:sp>
      <p:sp>
        <p:nvSpPr>
          <p:cNvPr id="1279" name="Google Shape;1279;p49"/>
          <p:cNvSpPr txBox="1"/>
          <p:nvPr/>
        </p:nvSpPr>
        <p:spPr>
          <a:xfrm>
            <a:off x="5310392" y="3486305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0" name="Google Shape;1280;p49"/>
          <p:cNvSpPr/>
          <p:nvPr/>
        </p:nvSpPr>
        <p:spPr>
          <a:xfrm rot="-2621586">
            <a:off x="4592875" y="3918846"/>
            <a:ext cx="669663" cy="28157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1" name="Google Shape;1281;p49"/>
          <p:cNvSpPr txBox="1"/>
          <p:nvPr/>
        </p:nvSpPr>
        <p:spPr>
          <a:xfrm>
            <a:off x="5262999" y="3450025"/>
            <a:ext cx="875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-US" sz="1800" b="1">
                <a:solidFill>
                  <a:schemeClr val="lt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2" name="Google Shape;1282;p49"/>
          <p:cNvSpPr txBox="1"/>
          <p:nvPr/>
        </p:nvSpPr>
        <p:spPr>
          <a:xfrm>
            <a:off x="4802491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3" name="Google Shape;1283;p49"/>
          <p:cNvSpPr/>
          <p:nvPr/>
        </p:nvSpPr>
        <p:spPr>
          <a:xfrm rot="-3580734">
            <a:off x="4239525" y="4763260"/>
            <a:ext cx="669710" cy="28154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84" name="Google Shape;1284;p49"/>
          <p:cNvSpPr txBox="1"/>
          <p:nvPr/>
        </p:nvSpPr>
        <p:spPr>
          <a:xfrm>
            <a:off x="4465509" y="5106942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5" name="Google Shape;1285;p49"/>
          <p:cNvSpPr txBox="1"/>
          <p:nvPr/>
        </p:nvSpPr>
        <p:spPr>
          <a:xfrm>
            <a:off x="4802506" y="4313074"/>
            <a:ext cx="4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6" name="Google Shape;1286;p49"/>
          <p:cNvSpPr/>
          <p:nvPr/>
        </p:nvSpPr>
        <p:spPr>
          <a:xfrm>
            <a:off x="4702993" y="6017571"/>
            <a:ext cx="6952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Structure invariant restored </a:t>
            </a:r>
            <a:endParaRPr sz="180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 restored</a:t>
            </a:r>
            <a:endParaRPr sz="1800"/>
          </a:p>
        </p:txBody>
      </p:sp>
      <p:sp>
        <p:nvSpPr>
          <p:cNvPr id="1287" name="Google Shape;1287;p49"/>
          <p:cNvSpPr txBox="1"/>
          <p:nvPr/>
        </p:nvSpPr>
        <p:spPr>
          <a:xfrm>
            <a:off x="7726700" y="1173625"/>
            <a:ext cx="4260900" cy="1667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What’s the worst-case running time?</a:t>
            </a:r>
            <a:endParaRPr sz="19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Have to:</a:t>
            </a:r>
            <a:endParaRPr sz="11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Find last element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it to top spot</a:t>
            </a:r>
            <a:endParaRPr sz="600" dirty="0"/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Swap until invariant restored</a:t>
            </a: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●"/>
            </a:pP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Number of swaps is O(</a:t>
            </a:r>
            <a:r>
              <a:rPr lang="en-US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TreeHeight</a:t>
            </a:r>
            <a:r>
              <a:rPr lang="en-US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400" dirty="0"/>
          </a:p>
        </p:txBody>
      </p:sp>
      <p:sp>
        <p:nvSpPr>
          <p:cNvPr id="1288" name="Google Shape;1288;p49"/>
          <p:cNvSpPr txBox="1"/>
          <p:nvPr/>
        </p:nvSpPr>
        <p:spPr>
          <a:xfrm>
            <a:off x="8424530" y="3477543"/>
            <a:ext cx="34776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Hence 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want to keep tree height small, as </a:t>
            </a: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tree height (BST, AVL, heaps) directly correlates with worst-case runtimes</a:t>
            </a:r>
            <a:endParaRPr lang="en-GB" dirty="0"/>
          </a:p>
        </p:txBody>
      </p:sp>
      <p:sp>
        <p:nvSpPr>
          <p:cNvPr id="1290" name="Google Shape;1290;p49"/>
          <p:cNvSpPr/>
          <p:nvPr/>
        </p:nvSpPr>
        <p:spPr>
          <a:xfrm>
            <a:off x="664175" y="1319900"/>
            <a:ext cx="6077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 Return min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 Replace with bottom level right-most node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 </a:t>
            </a:r>
            <a:r>
              <a:rPr lang="en-US" sz="1800" dirty="0" err="1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</a:t>
            </a:r>
            <a:r>
              <a:rPr lang="en-US" sz="1800" dirty="0">
                <a:solidFill>
                  <a:srgbClr val="00B1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()</a:t>
            </a: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1482AB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	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swap parent with </a:t>
            </a:r>
            <a:r>
              <a:rPr lang="en-US" sz="1800" b="1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r>
              <a:rPr lang="en-US" sz="1800" dirty="0">
                <a:solidFill>
                  <a:schemeClr val="dk1"/>
                </a:solidFill>
              </a:rPr>
              <a:t> </a:t>
            </a: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</a:t>
            </a:r>
            <a:endParaRPr sz="1800" dirty="0">
              <a:solidFill>
                <a:srgbClr val="00B05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parent is smaller than both children </a:t>
            </a:r>
            <a:endParaRPr sz="1800" dirty="0">
              <a:solidFill>
                <a:schemeClr val="dk1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 dirty="0">
              <a:solidFill>
                <a:srgbClr val="1482AB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p5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 </a:t>
            </a:r>
            <a:r>
              <a:rPr lang="en-US"/>
              <a:t>removeMin()</a:t>
            </a:r>
            <a:endParaRPr/>
          </a:p>
        </p:txBody>
      </p:sp>
      <p:grpSp>
        <p:nvGrpSpPr>
          <p:cNvPr id="1296" name="Google Shape;1296;p50"/>
          <p:cNvGrpSpPr/>
          <p:nvPr/>
        </p:nvGrpSpPr>
        <p:grpSpPr>
          <a:xfrm>
            <a:off x="3181148" y="3668726"/>
            <a:ext cx="1824529" cy="1205454"/>
            <a:chOff x="7267558" y="1273924"/>
            <a:chExt cx="1824529" cy="1205454"/>
          </a:xfrm>
        </p:grpSpPr>
        <p:sp>
          <p:nvSpPr>
            <p:cNvPr id="1297" name="Google Shape;1297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98" name="Google Shape;1298;p50"/>
            <p:cNvSpPr txBox="1"/>
            <p:nvPr/>
          </p:nvSpPr>
          <p:spPr>
            <a:xfrm>
              <a:off x="8069784" y="1296500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299" name="Google Shape;1299;p50"/>
            <p:cNvCxnSpPr>
              <a:endCxn id="1300" idx="0"/>
            </p:cNvCxnSpPr>
            <p:nvPr/>
          </p:nvCxnSpPr>
          <p:spPr>
            <a:xfrm flipH="1">
              <a:off x="7267558" y="1719478"/>
              <a:ext cx="914100" cy="759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01" name="Google Shape;130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2" name="Google Shape;1302;p50"/>
            <p:cNvCxnSpPr>
              <a:stCxn id="1297" idx="2"/>
              <a:endCxn id="1298" idx="2"/>
            </p:cNvCxnSpPr>
            <p:nvPr/>
          </p:nvCxnSpPr>
          <p:spPr>
            <a:xfrm rot="10800000">
              <a:off x="8299995" y="1665801"/>
              <a:ext cx="5100" cy="1659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3" name="Google Shape;1303;p50"/>
            <p:cNvCxnSpPr>
              <a:endCxn id="1304" idx="0"/>
            </p:cNvCxnSpPr>
            <p:nvPr/>
          </p:nvCxnSpPr>
          <p:spPr>
            <a:xfrm>
              <a:off x="8420088" y="1728510"/>
              <a:ext cx="672000" cy="7377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05" name="Google Shape;1305;p50"/>
          <p:cNvGrpSpPr/>
          <p:nvPr/>
        </p:nvGrpSpPr>
        <p:grpSpPr>
          <a:xfrm>
            <a:off x="2895302" y="4861012"/>
            <a:ext cx="568567" cy="557777"/>
            <a:chOff x="8019435" y="1273924"/>
            <a:chExt cx="568567" cy="557777"/>
          </a:xfrm>
        </p:grpSpPr>
        <p:sp>
          <p:nvSpPr>
            <p:cNvPr id="1306" name="Google Shape;1306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00" name="Google Shape;1300;p50"/>
            <p:cNvSpPr txBox="1"/>
            <p:nvPr/>
          </p:nvSpPr>
          <p:spPr>
            <a:xfrm>
              <a:off x="8075090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17</a:t>
              </a:r>
              <a:endParaRPr/>
            </a:p>
          </p:txBody>
        </p:sp>
        <p:cxnSp>
          <p:nvCxnSpPr>
            <p:cNvPr id="1307" name="Google Shape;1307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08" name="Google Shape;1308;p50"/>
            <p:cNvCxnSpPr>
              <a:stCxn id="1306" idx="2"/>
              <a:endCxn id="1300" idx="2"/>
            </p:cNvCxnSpPr>
            <p:nvPr/>
          </p:nvCxnSpPr>
          <p:spPr>
            <a:xfrm rot="10800000" flipH="1">
              <a:off x="8305095" y="1656501"/>
              <a:ext cx="300" cy="175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09" name="Google Shape;1309;p50"/>
          <p:cNvGrpSpPr/>
          <p:nvPr/>
        </p:nvGrpSpPr>
        <p:grpSpPr>
          <a:xfrm>
            <a:off x="4720018" y="4861012"/>
            <a:ext cx="583628" cy="557777"/>
            <a:chOff x="8019435" y="1273924"/>
            <a:chExt cx="583628" cy="557777"/>
          </a:xfrm>
        </p:grpSpPr>
        <p:sp>
          <p:nvSpPr>
            <p:cNvPr id="1304" name="Google Shape;130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0" name="Google Shape;1310;p50"/>
            <p:cNvSpPr txBox="1"/>
            <p:nvPr/>
          </p:nvSpPr>
          <p:spPr>
            <a:xfrm>
              <a:off x="8142681" y="128709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14</a:t>
              </a:r>
              <a:endParaRPr/>
            </a:p>
          </p:txBody>
        </p:sp>
        <p:cxnSp>
          <p:nvCxnSpPr>
            <p:cNvPr id="1311" name="Google Shape;1311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2" name="Google Shape;1312;p50"/>
            <p:cNvCxnSpPr>
              <a:stCxn id="1304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13" name="Google Shape;1313;p50"/>
          <p:cNvGrpSpPr/>
          <p:nvPr/>
        </p:nvGrpSpPr>
        <p:grpSpPr>
          <a:xfrm>
            <a:off x="6776385" y="3666187"/>
            <a:ext cx="1294884" cy="1194825"/>
            <a:chOff x="7293118" y="1273924"/>
            <a:chExt cx="1294884" cy="1194825"/>
          </a:xfrm>
        </p:grpSpPr>
        <p:sp>
          <p:nvSpPr>
            <p:cNvPr id="1314" name="Google Shape;1314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5" name="Google Shape;1315;p50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9</a:t>
              </a:r>
              <a:endParaRPr/>
            </a:p>
          </p:txBody>
        </p:sp>
        <p:cxnSp>
          <p:nvCxnSpPr>
            <p:cNvPr id="1316" name="Google Shape;1316;p50"/>
            <p:cNvCxnSpPr>
              <a:endCxn id="1317" idx="0"/>
            </p:cNvCxnSpPr>
            <p:nvPr/>
          </p:nvCxnSpPr>
          <p:spPr>
            <a:xfrm flipH="1">
              <a:off x="7293118" y="1748149"/>
              <a:ext cx="876900" cy="7206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18" name="Google Shape;131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19" name="Google Shape;1319;p50"/>
            <p:cNvCxnSpPr>
              <a:stCxn id="1314" idx="2"/>
              <a:endCxn id="131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0" name="Google Shape;1320;p50"/>
          <p:cNvGrpSpPr/>
          <p:nvPr/>
        </p:nvGrpSpPr>
        <p:grpSpPr>
          <a:xfrm>
            <a:off x="6494747" y="4861012"/>
            <a:ext cx="568567" cy="568695"/>
            <a:chOff x="8019435" y="1263006"/>
            <a:chExt cx="568567" cy="568695"/>
          </a:xfrm>
        </p:grpSpPr>
        <p:sp>
          <p:nvSpPr>
            <p:cNvPr id="1321" name="Google Shape;1321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17" name="Google Shape;1317;p50"/>
            <p:cNvSpPr txBox="1"/>
            <p:nvPr/>
          </p:nvSpPr>
          <p:spPr>
            <a:xfrm>
              <a:off x="8070882" y="126300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11</a:t>
              </a:r>
              <a:endParaRPr/>
            </a:p>
          </p:txBody>
        </p:sp>
        <p:cxnSp>
          <p:nvCxnSpPr>
            <p:cNvPr id="1322" name="Google Shape;1322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3" name="Google Shape;1323;p50"/>
            <p:cNvCxnSpPr>
              <a:stCxn id="1321" idx="2"/>
              <a:endCxn id="1317" idx="2"/>
            </p:cNvCxnSpPr>
            <p:nvPr/>
          </p:nvCxnSpPr>
          <p:spPr>
            <a:xfrm rot="10800000">
              <a:off x="8301195" y="1632201"/>
              <a:ext cx="3900" cy="199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24" name="Google Shape;1324;p50"/>
          <p:cNvGrpSpPr/>
          <p:nvPr/>
        </p:nvGrpSpPr>
        <p:grpSpPr>
          <a:xfrm>
            <a:off x="4200385" y="2621173"/>
            <a:ext cx="3604324" cy="1008219"/>
            <a:chOff x="6287984" y="1268377"/>
            <a:chExt cx="3604324" cy="1008219"/>
          </a:xfrm>
        </p:grpSpPr>
        <p:sp>
          <p:nvSpPr>
            <p:cNvPr id="1325" name="Google Shape;1325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26" name="Google Shape;1326;p50"/>
            <p:cNvSpPr txBox="1"/>
            <p:nvPr/>
          </p:nvSpPr>
          <p:spPr>
            <a:xfrm>
              <a:off x="8141080" y="1268377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327" name="Google Shape;1327;p50"/>
            <p:cNvCxnSpPr/>
            <p:nvPr/>
          </p:nvCxnSpPr>
          <p:spPr>
            <a:xfrm flipH="1">
              <a:off x="6287984" y="1703880"/>
              <a:ext cx="1853100" cy="569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328" name="Google Shape;1328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29" name="Google Shape;1329;p50"/>
            <p:cNvCxnSpPr>
              <a:stCxn id="1325" idx="2"/>
              <a:endCxn id="1326" idx="2"/>
            </p:cNvCxnSpPr>
            <p:nvPr/>
          </p:nvCxnSpPr>
          <p:spPr>
            <a:xfrm rot="10800000">
              <a:off x="8302395" y="1637601"/>
              <a:ext cx="2700" cy="1941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0" name="Google Shape;1330;p50"/>
            <p:cNvCxnSpPr/>
            <p:nvPr/>
          </p:nvCxnSpPr>
          <p:spPr>
            <a:xfrm>
              <a:off x="8459808" y="1692196"/>
              <a:ext cx="1432500" cy="584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331" name="Google Shape;1331;p50"/>
          <p:cNvGrpSpPr/>
          <p:nvPr/>
        </p:nvGrpSpPr>
        <p:grpSpPr>
          <a:xfrm>
            <a:off x="8396786" y="4861206"/>
            <a:ext cx="568567" cy="557777"/>
            <a:chOff x="8019435" y="1273924"/>
            <a:chExt cx="568567" cy="557777"/>
          </a:xfrm>
        </p:grpSpPr>
        <p:sp>
          <p:nvSpPr>
            <p:cNvPr id="1332" name="Google Shape;1332;p50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333" name="Google Shape;1333;p50"/>
            <p:cNvSpPr txBox="1"/>
            <p:nvPr/>
          </p:nvSpPr>
          <p:spPr>
            <a:xfrm>
              <a:off x="8078299" y="1280812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13</a:t>
              </a:r>
              <a:endParaRPr/>
            </a:p>
          </p:txBody>
        </p:sp>
        <p:cxnSp>
          <p:nvCxnSpPr>
            <p:cNvPr id="1334" name="Google Shape;1334;p50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35" name="Google Shape;1335;p50"/>
            <p:cNvCxnSpPr>
              <a:stCxn id="1332" idx="2"/>
              <a:endCxn id="1333" idx="2"/>
            </p:cNvCxnSpPr>
            <p:nvPr/>
          </p:nvCxnSpPr>
          <p:spPr>
            <a:xfrm rot="10800000" flipH="1">
              <a:off x="8305095" y="1650201"/>
              <a:ext cx="3300" cy="1815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36" name="Google Shape;1336;p50"/>
          <p:cNvGrpSpPr/>
          <p:nvPr/>
        </p:nvGrpSpPr>
        <p:grpSpPr>
          <a:xfrm>
            <a:off x="2555504" y="5748493"/>
            <a:ext cx="568567" cy="562690"/>
            <a:chOff x="8118821" y="1414000"/>
            <a:chExt cx="568567" cy="562690"/>
          </a:xfrm>
        </p:grpSpPr>
        <p:grpSp>
          <p:nvGrpSpPr>
            <p:cNvPr id="1337" name="Google Shape;1337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38" name="Google Shape;1338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39" name="Google Shape;1339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340" name="Google Shape;1340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41" name="Google Shape;1341;p50"/>
              <p:cNvCxnSpPr>
                <a:stCxn id="1338" idx="2"/>
                <a:endCxn id="1339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42" name="Google Shape;1342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43" name="Google Shape;1343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44" name="Google Shape;1344;p50"/>
          <p:cNvCxnSpPr>
            <a:endCxn id="1339" idx="0"/>
          </p:cNvCxnSpPr>
          <p:nvPr/>
        </p:nvCxnSpPr>
        <p:spPr>
          <a:xfrm flipH="1">
            <a:off x="2838141" y="5308693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345" name="Google Shape;1345;p50"/>
          <p:cNvGrpSpPr/>
          <p:nvPr/>
        </p:nvGrpSpPr>
        <p:grpSpPr>
          <a:xfrm>
            <a:off x="6998538" y="5748493"/>
            <a:ext cx="568567" cy="562690"/>
            <a:chOff x="8118821" y="1414000"/>
            <a:chExt cx="568567" cy="562690"/>
          </a:xfrm>
        </p:grpSpPr>
        <p:grpSp>
          <p:nvGrpSpPr>
            <p:cNvPr id="1346" name="Google Shape;134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47" name="Google Shape;134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48" name="Google Shape;134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22</a:t>
                </a:r>
                <a:endParaRPr/>
              </a:p>
            </p:txBody>
          </p:sp>
          <p:cxnSp>
            <p:nvCxnSpPr>
              <p:cNvPr id="1349" name="Google Shape;134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0" name="Google Shape;1350;p50"/>
              <p:cNvCxnSpPr>
                <a:stCxn id="1347" idx="2"/>
                <a:endCxn id="134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1" name="Google Shape;135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52" name="Google Shape;135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53" name="Google Shape;1353;p50"/>
          <p:cNvGrpSpPr/>
          <p:nvPr/>
        </p:nvGrpSpPr>
        <p:grpSpPr>
          <a:xfrm>
            <a:off x="4440577" y="5748493"/>
            <a:ext cx="568567" cy="562690"/>
            <a:chOff x="8118821" y="1414000"/>
            <a:chExt cx="568567" cy="562690"/>
          </a:xfrm>
        </p:grpSpPr>
        <p:grpSp>
          <p:nvGrpSpPr>
            <p:cNvPr id="1354" name="Google Shape;1354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55" name="Google Shape;1355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56" name="Google Shape;1356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16</a:t>
                </a:r>
                <a:endParaRPr/>
              </a:p>
            </p:txBody>
          </p:sp>
          <p:cxnSp>
            <p:nvCxnSpPr>
              <p:cNvPr id="1357" name="Google Shape;1357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58" name="Google Shape;1358;p50"/>
              <p:cNvCxnSpPr>
                <a:stCxn id="1355" idx="2"/>
                <a:endCxn id="1356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59" name="Google Shape;1359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0" name="Google Shape;1360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1" name="Google Shape;1361;p50"/>
          <p:cNvGrpSpPr/>
          <p:nvPr/>
        </p:nvGrpSpPr>
        <p:grpSpPr>
          <a:xfrm>
            <a:off x="5175705" y="5748493"/>
            <a:ext cx="568567" cy="562690"/>
            <a:chOff x="8118821" y="1414000"/>
            <a:chExt cx="568567" cy="562690"/>
          </a:xfrm>
        </p:grpSpPr>
        <p:grpSp>
          <p:nvGrpSpPr>
            <p:cNvPr id="1362" name="Google Shape;1362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63" name="Google Shape;1363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64" name="Google Shape;1364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15</a:t>
                </a:r>
                <a:endParaRPr/>
              </a:p>
            </p:txBody>
          </p:sp>
          <p:cxnSp>
            <p:nvCxnSpPr>
              <p:cNvPr id="1365" name="Google Shape;1365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66" name="Google Shape;1366;p50"/>
              <p:cNvCxnSpPr>
                <a:stCxn id="1363" idx="2"/>
                <a:endCxn id="1364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67" name="Google Shape;1367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68" name="Google Shape;1368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69" name="Google Shape;1369;p50"/>
          <p:cNvGrpSpPr/>
          <p:nvPr/>
        </p:nvGrpSpPr>
        <p:grpSpPr>
          <a:xfrm>
            <a:off x="6252173" y="5748493"/>
            <a:ext cx="568567" cy="562690"/>
            <a:chOff x="8118821" y="1414000"/>
            <a:chExt cx="568567" cy="562690"/>
          </a:xfrm>
        </p:grpSpPr>
        <p:grpSp>
          <p:nvGrpSpPr>
            <p:cNvPr id="1370" name="Google Shape;1370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1" name="Google Shape;1371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72" name="Google Shape;1372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24</a:t>
                </a:r>
                <a:endParaRPr/>
              </a:p>
            </p:txBody>
          </p:sp>
          <p:cxnSp>
            <p:nvCxnSpPr>
              <p:cNvPr id="1373" name="Google Shape;1373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74" name="Google Shape;1374;p50"/>
              <p:cNvCxnSpPr>
                <a:stCxn id="1371" idx="2"/>
                <a:endCxn id="1372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75" name="Google Shape;1375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76" name="Google Shape;1376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77" name="Google Shape;1377;p50"/>
          <p:cNvGrpSpPr/>
          <p:nvPr/>
        </p:nvGrpSpPr>
        <p:grpSpPr>
          <a:xfrm>
            <a:off x="3312959" y="5748493"/>
            <a:ext cx="568567" cy="562690"/>
            <a:chOff x="8118821" y="1414000"/>
            <a:chExt cx="568567" cy="562690"/>
          </a:xfrm>
        </p:grpSpPr>
        <p:grpSp>
          <p:nvGrpSpPr>
            <p:cNvPr id="1378" name="Google Shape;1378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79" name="Google Shape;1379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0" name="Google Shape;1380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19</a:t>
                </a:r>
                <a:endParaRPr/>
              </a:p>
            </p:txBody>
          </p:sp>
          <p:cxnSp>
            <p:nvCxnSpPr>
              <p:cNvPr id="1381" name="Google Shape;1381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82" name="Google Shape;1382;p50"/>
              <p:cNvCxnSpPr>
                <a:stCxn id="1379" idx="2"/>
                <a:endCxn id="1380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83" name="Google Shape;1383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84" name="Google Shape;1384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385" name="Google Shape;1385;p50"/>
          <p:cNvGrpSpPr/>
          <p:nvPr/>
        </p:nvGrpSpPr>
        <p:grpSpPr>
          <a:xfrm>
            <a:off x="8074985" y="5748493"/>
            <a:ext cx="568567" cy="562690"/>
            <a:chOff x="8118821" y="1414000"/>
            <a:chExt cx="568567" cy="562690"/>
          </a:xfrm>
        </p:grpSpPr>
        <p:grpSp>
          <p:nvGrpSpPr>
            <p:cNvPr id="1386" name="Google Shape;1386;p50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387" name="Google Shape;1387;p50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388" name="Google Shape;1388;p50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18</a:t>
                </a:r>
                <a:endParaRPr/>
              </a:p>
            </p:txBody>
          </p:sp>
          <p:cxnSp>
            <p:nvCxnSpPr>
              <p:cNvPr id="1389" name="Google Shape;1389;p50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90" name="Google Shape;1390;p50"/>
              <p:cNvCxnSpPr>
                <a:stCxn id="1387" idx="2"/>
                <a:endCxn id="1388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391" name="Google Shape;1391;p50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92" name="Google Shape;1392;p50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393" name="Google Shape;1393;p50"/>
          <p:cNvCxnSpPr>
            <a:endCxn id="1380" idx="0"/>
          </p:cNvCxnSpPr>
          <p:nvPr/>
        </p:nvCxnSpPr>
        <p:spPr>
          <a:xfrm>
            <a:off x="3338796" y="5308693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4" name="Google Shape;1394;p50"/>
          <p:cNvCxnSpPr>
            <a:endCxn id="1332" idx="0"/>
          </p:cNvCxnSpPr>
          <p:nvPr/>
        </p:nvCxnSpPr>
        <p:spPr>
          <a:xfrm>
            <a:off x="7944446" y="4140606"/>
            <a:ext cx="738000" cy="7206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5" name="Google Shape;1395;p50"/>
          <p:cNvCxnSpPr/>
          <p:nvPr/>
        </p:nvCxnSpPr>
        <p:spPr>
          <a:xfrm>
            <a:off x="5160480" y="5319148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6" name="Google Shape;1396;p50"/>
          <p:cNvCxnSpPr/>
          <p:nvPr/>
        </p:nvCxnSpPr>
        <p:spPr>
          <a:xfrm>
            <a:off x="6960056" y="5337001"/>
            <a:ext cx="2568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7" name="Google Shape;1397;p50"/>
          <p:cNvCxnSpPr/>
          <p:nvPr/>
        </p:nvCxnSpPr>
        <p:spPr>
          <a:xfrm flipH="1">
            <a:off x="4659268" y="5337001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8" name="Google Shape;1398;p50"/>
          <p:cNvCxnSpPr/>
          <p:nvPr/>
        </p:nvCxnSpPr>
        <p:spPr>
          <a:xfrm flipH="1">
            <a:off x="6507077" y="5311148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99" name="Google Shape;1399;p50"/>
          <p:cNvCxnSpPr/>
          <p:nvPr/>
        </p:nvCxnSpPr>
        <p:spPr>
          <a:xfrm flipH="1">
            <a:off x="8349670" y="5302694"/>
            <a:ext cx="221700" cy="439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0" name="Google Shape;1400;p50"/>
          <p:cNvSpPr/>
          <p:nvPr/>
        </p:nvSpPr>
        <p:spPr>
          <a:xfrm rot="-7364842">
            <a:off x="6249831" y="2643292"/>
            <a:ext cx="4339147" cy="2244757"/>
          </a:xfrm>
          <a:prstGeom prst="curvedUpArrow">
            <a:avLst>
              <a:gd name="adj1" fmla="val 8581"/>
              <a:gd name="adj2" fmla="val 23034"/>
              <a:gd name="adj3" fmla="val 25116"/>
            </a:avLst>
          </a:prstGeom>
          <a:solidFill>
            <a:schemeClr val="accent1"/>
          </a:solidFill>
          <a:ln w="15875" cap="flat" cmpd="sng">
            <a:solidFill>
              <a:srgbClr val="147EA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401" name="Google Shape;1401;p50"/>
          <p:cNvCxnSpPr/>
          <p:nvPr/>
        </p:nvCxnSpPr>
        <p:spPr>
          <a:xfrm flipH="1">
            <a:off x="8732917" y="5251574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02" name="Google Shape;1402;p50"/>
          <p:cNvCxnSpPr/>
          <p:nvPr/>
        </p:nvCxnSpPr>
        <p:spPr>
          <a:xfrm flipH="1">
            <a:off x="8450010" y="5270367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03" name="Google Shape;1403;p50"/>
          <p:cNvSpPr txBox="1"/>
          <p:nvPr/>
        </p:nvSpPr>
        <p:spPr>
          <a:xfrm>
            <a:off x="5984552" y="2638908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4" name="Google Shape;1404;p50"/>
          <p:cNvSpPr txBox="1"/>
          <p:nvPr/>
        </p:nvSpPr>
        <p:spPr>
          <a:xfrm>
            <a:off x="7564353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5" name="Google Shape;1405;p50"/>
          <p:cNvSpPr txBox="1"/>
          <p:nvPr/>
        </p:nvSpPr>
        <p:spPr>
          <a:xfrm>
            <a:off x="6050729" y="2644725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9</a:t>
            </a:r>
            <a:endParaRPr/>
          </a:p>
        </p:txBody>
      </p:sp>
      <p:sp>
        <p:nvSpPr>
          <p:cNvPr id="1406" name="Google Shape;1406;p50"/>
          <p:cNvSpPr txBox="1"/>
          <p:nvPr/>
        </p:nvSpPr>
        <p:spPr>
          <a:xfrm>
            <a:off x="6555152" y="4890329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18</a:t>
            </a:r>
            <a:endParaRPr/>
          </a:p>
        </p:txBody>
      </p:sp>
      <p:sp>
        <p:nvSpPr>
          <p:cNvPr id="1407" name="Google Shape;1407;p50"/>
          <p:cNvSpPr txBox="1"/>
          <p:nvPr/>
        </p:nvSpPr>
        <p:spPr>
          <a:xfrm>
            <a:off x="7586244" y="3686872"/>
            <a:ext cx="460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11</a:t>
            </a:r>
            <a:endParaRPr/>
          </a:p>
        </p:txBody>
      </p:sp>
      <p:sp>
        <p:nvSpPr>
          <p:cNvPr id="1408" name="Google Shape;1408;p50"/>
          <p:cNvSpPr txBox="1"/>
          <p:nvPr/>
        </p:nvSpPr>
        <p:spPr>
          <a:xfrm>
            <a:off x="108773" y="1433165"/>
            <a:ext cx="42762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1.) Remove min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2.) replace with bottom level right-most node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3.) percolateDown - Recursively swap parent with </a:t>
            </a: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smallest</a:t>
            </a: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child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until parent is smaller than both children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(or we’re at a leaf).</a:t>
            </a:r>
            <a:endParaRPr sz="180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3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5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percolateDown()</a:t>
            </a:r>
            <a:endParaRPr/>
          </a:p>
        </p:txBody>
      </p:sp>
      <p:sp>
        <p:nvSpPr>
          <p:cNvPr id="1414" name="Google Shape;1414;p51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10376400" cy="8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does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/>
              <a:t> swap with the smallest child instead of just any child?</a:t>
            </a:r>
            <a:endParaRPr/>
          </a:p>
        </p:txBody>
      </p:sp>
      <p:grpSp>
        <p:nvGrpSpPr>
          <p:cNvPr id="1415" name="Google Shape;1415;p51"/>
          <p:cNvGrpSpPr/>
          <p:nvPr/>
        </p:nvGrpSpPr>
        <p:grpSpPr>
          <a:xfrm>
            <a:off x="3895737" y="2216143"/>
            <a:ext cx="3496680" cy="3046402"/>
            <a:chOff x="8045091" y="2132318"/>
            <a:chExt cx="3496680" cy="3046402"/>
          </a:xfrm>
        </p:grpSpPr>
        <p:grpSp>
          <p:nvGrpSpPr>
            <p:cNvPr id="1416" name="Google Shape;1416;p51"/>
            <p:cNvGrpSpPr/>
            <p:nvPr/>
          </p:nvGrpSpPr>
          <p:grpSpPr>
            <a:xfrm>
              <a:off x="8045091" y="2132318"/>
              <a:ext cx="3496680" cy="3046402"/>
              <a:chOff x="8045091" y="2132318"/>
              <a:chExt cx="3496680" cy="3046402"/>
            </a:xfrm>
          </p:grpSpPr>
          <p:grpSp>
            <p:nvGrpSpPr>
              <p:cNvPr id="1417" name="Google Shape;1417;p51"/>
              <p:cNvGrpSpPr/>
              <p:nvPr/>
            </p:nvGrpSpPr>
            <p:grpSpPr>
              <a:xfrm>
                <a:off x="8675525" y="2984693"/>
                <a:ext cx="2556844" cy="836175"/>
                <a:chOff x="7806718" y="1273924"/>
                <a:chExt cx="2556844" cy="836175"/>
              </a:xfrm>
            </p:grpSpPr>
            <p:sp>
              <p:nvSpPr>
                <p:cNvPr id="1418" name="Google Shape;141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19" name="Google Shape;141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4</a:t>
                  </a:r>
                  <a:endParaRPr/>
                </a:p>
              </p:txBody>
            </p:sp>
            <p:cxnSp>
              <p:nvCxnSpPr>
                <p:cNvPr id="1420" name="Google Shape;1420;p51"/>
                <p:cNvCxnSpPr/>
                <p:nvPr/>
              </p:nvCxnSpPr>
              <p:spPr>
                <a:xfrm flipH="1">
                  <a:off x="7806718" y="1719360"/>
                  <a:ext cx="375058" cy="35719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21" name="Google Shape;142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2" name="Google Shape;1422;p51"/>
                <p:cNvCxnSpPr>
                  <a:stCxn id="1418" idx="2"/>
                  <a:endCxn id="141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3" name="Google Shape;1423;p51"/>
                <p:cNvCxnSpPr/>
                <p:nvPr/>
              </p:nvCxnSpPr>
              <p:spPr>
                <a:xfrm>
                  <a:off x="8420163" y="1728581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2" name="Google Shape;1423;p51">
                  <a:extLst>
                    <a:ext uri="{FF2B5EF4-FFF2-40B4-BE49-F238E27FC236}">
                      <a16:creationId xmlns:a16="http://schemas.microsoft.com/office/drawing/2014/main" id="{6FAF8690-B0B9-EE21-73DD-0F14EBCF9F71}"/>
                    </a:ext>
                  </a:extLst>
                </p:cNvPr>
                <p:cNvCxnSpPr/>
                <p:nvPr/>
              </p:nvCxnSpPr>
              <p:spPr>
                <a:xfrm>
                  <a:off x="10101644" y="1693835"/>
                  <a:ext cx="261918" cy="381518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24" name="Google Shape;1424;p51"/>
              <p:cNvGrpSpPr/>
              <p:nvPr/>
            </p:nvGrpSpPr>
            <p:grpSpPr>
              <a:xfrm>
                <a:off x="8383379" y="3800046"/>
                <a:ext cx="568567" cy="557777"/>
                <a:chOff x="8019435" y="1273924"/>
                <a:chExt cx="568567" cy="557777"/>
              </a:xfrm>
            </p:grpSpPr>
            <p:sp>
              <p:nvSpPr>
                <p:cNvPr id="1425" name="Google Shape;1425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26" name="Google Shape;1426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5</a:t>
                  </a:r>
                  <a:endParaRPr/>
                </a:p>
              </p:txBody>
            </p:sp>
            <p:cxnSp>
              <p:nvCxnSpPr>
                <p:cNvPr id="1427" name="Google Shape;1427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28" name="Google Shape;1428;p51"/>
                <p:cNvCxnSpPr>
                  <a:stCxn id="1425" idx="2"/>
                  <a:endCxn id="1426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29" name="Google Shape;1429;p51"/>
              <p:cNvGrpSpPr/>
              <p:nvPr/>
            </p:nvGrpSpPr>
            <p:grpSpPr>
              <a:xfrm>
                <a:off x="9301799" y="3809405"/>
                <a:ext cx="568567" cy="557777"/>
                <a:chOff x="8118821" y="1418913"/>
                <a:chExt cx="568567" cy="557777"/>
              </a:xfrm>
            </p:grpSpPr>
            <p:grpSp>
              <p:nvGrpSpPr>
                <p:cNvPr id="1430" name="Google Shape;1430;p51"/>
                <p:cNvGrpSpPr/>
                <p:nvPr/>
              </p:nvGrpSpPr>
              <p:grpSpPr>
                <a:xfrm>
                  <a:off x="8118821" y="1418913"/>
                  <a:ext cx="568567" cy="557777"/>
                  <a:chOff x="8019435" y="1273924"/>
                  <a:chExt cx="568567" cy="557777"/>
                </a:xfrm>
              </p:grpSpPr>
              <p:sp>
                <p:nvSpPr>
                  <p:cNvPr id="1431" name="Google Shape;1431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32" name="Google Shape;1432;p51"/>
                  <p:cNvSpPr txBox="1"/>
                  <p:nvPr/>
                </p:nvSpPr>
                <p:spPr>
                  <a:xfrm>
                    <a:off x="8142681" y="1287092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8</a:t>
                    </a:r>
                    <a:endParaRPr/>
                  </a:p>
                </p:txBody>
              </p:sp>
              <p:cxnSp>
                <p:nvCxnSpPr>
                  <p:cNvPr id="1433" name="Google Shape;1433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34" name="Google Shape;1434;p51"/>
                  <p:cNvCxnSpPr>
                    <a:stCxn id="1431" idx="2"/>
                  </p:cNvCxnSpPr>
                  <p:nvPr/>
                </p:nvCxnSpPr>
                <p:spPr>
                  <a:xfrm rot="10800000">
                    <a:off x="8305095" y="1621401"/>
                    <a:ext cx="0" cy="2103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35" name="Google Shape;1435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36" name="Google Shape;1436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37" name="Google Shape;1437;p51"/>
              <p:cNvGrpSpPr/>
              <p:nvPr/>
            </p:nvGrpSpPr>
            <p:grpSpPr>
              <a:xfrm>
                <a:off x="10391323" y="2965045"/>
                <a:ext cx="679985" cy="805174"/>
                <a:chOff x="7908017" y="1273924"/>
                <a:chExt cx="679985" cy="805174"/>
              </a:xfrm>
            </p:grpSpPr>
            <p:sp>
              <p:nvSpPr>
                <p:cNvPr id="1438" name="Google Shape;1438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39" name="Google Shape;1439;p51"/>
                <p:cNvSpPr txBox="1"/>
                <p:nvPr/>
              </p:nvSpPr>
              <p:spPr>
                <a:xfrm>
                  <a:off x="8141080" y="1279191"/>
                  <a:ext cx="322524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7</a:t>
                  </a:r>
                  <a:endParaRPr/>
                </a:p>
              </p:txBody>
            </p:sp>
            <p:cxnSp>
              <p:nvCxnSpPr>
                <p:cNvPr id="1440" name="Google Shape;1440;p51"/>
                <p:cNvCxnSpPr/>
                <p:nvPr/>
              </p:nvCxnSpPr>
              <p:spPr>
                <a:xfrm flipH="1">
                  <a:off x="7908017" y="1748229"/>
                  <a:ext cx="261966" cy="330869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41" name="Google Shape;1441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42" name="Google Shape;1442;p51"/>
                <p:cNvCxnSpPr>
                  <a:stCxn id="1438" idx="2"/>
                  <a:endCxn id="1439" idx="2"/>
                </p:cNvCxnSpPr>
                <p:nvPr/>
              </p:nvCxnSpPr>
              <p:spPr>
                <a:xfrm rot="10800000">
                  <a:off x="8302395" y="1648401"/>
                  <a:ext cx="2700" cy="1833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43" name="Google Shape;1443;p51"/>
              <p:cNvGrpSpPr/>
              <p:nvPr/>
            </p:nvGrpSpPr>
            <p:grpSpPr>
              <a:xfrm>
                <a:off x="10080782" y="3772299"/>
                <a:ext cx="568567" cy="568695"/>
                <a:chOff x="8118821" y="1407995"/>
                <a:chExt cx="568567" cy="568695"/>
              </a:xfrm>
            </p:grpSpPr>
            <p:grpSp>
              <p:nvGrpSpPr>
                <p:cNvPr id="1444" name="Google Shape;1444;p51"/>
                <p:cNvGrpSpPr/>
                <p:nvPr/>
              </p:nvGrpSpPr>
              <p:grpSpPr>
                <a:xfrm>
                  <a:off x="8118821" y="1407995"/>
                  <a:ext cx="568567" cy="568695"/>
                  <a:chOff x="8019435" y="1263006"/>
                  <a:chExt cx="568567" cy="568695"/>
                </a:xfrm>
              </p:grpSpPr>
              <p:sp>
                <p:nvSpPr>
                  <p:cNvPr id="1445" name="Google Shape;1445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46" name="Google Shape;1446;p51"/>
                  <p:cNvSpPr txBox="1"/>
                  <p:nvPr/>
                </p:nvSpPr>
                <p:spPr>
                  <a:xfrm>
                    <a:off x="8070882" y="1263006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10</a:t>
                    </a:r>
                    <a:endParaRPr/>
                  </a:p>
                </p:txBody>
              </p:sp>
              <p:cxnSp>
                <p:nvCxnSpPr>
                  <p:cNvPr id="1447" name="Google Shape;1447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48" name="Google Shape;1448;p51"/>
                  <p:cNvCxnSpPr>
                    <a:stCxn id="1445" idx="2"/>
                    <a:endCxn id="1446" idx="2"/>
                  </p:cNvCxnSpPr>
                  <p:nvPr/>
                </p:nvCxnSpPr>
                <p:spPr>
                  <a:xfrm rot="10800000">
                    <a:off x="8301195" y="1632201"/>
                    <a:ext cx="3900" cy="199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49" name="Google Shape;1449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0" name="Google Shape;1450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51" name="Google Shape;1451;p51"/>
              <p:cNvGrpSpPr/>
              <p:nvPr/>
            </p:nvGrpSpPr>
            <p:grpSpPr>
              <a:xfrm>
                <a:off x="9191049" y="2132318"/>
                <a:ext cx="1594599" cy="833101"/>
                <a:chOff x="7491538" y="1273924"/>
                <a:chExt cx="1594599" cy="833101"/>
              </a:xfrm>
            </p:grpSpPr>
            <p:sp>
              <p:nvSpPr>
                <p:cNvPr id="1452" name="Google Shape;1452;p51"/>
                <p:cNvSpPr/>
                <p:nvPr/>
              </p:nvSpPr>
              <p:spPr>
                <a:xfrm>
                  <a:off x="8022187" y="1273924"/>
                  <a:ext cx="565815" cy="557777"/>
                </a:xfrm>
                <a:prstGeom prst="rect">
                  <a:avLst/>
                </a:prstGeom>
                <a:noFill/>
                <a:ln w="15875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lt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endParaRPr>
                </a:p>
              </p:txBody>
            </p:sp>
            <p:sp>
              <p:nvSpPr>
                <p:cNvPr id="1453" name="Google Shape;1453;p51"/>
                <p:cNvSpPr txBox="1"/>
                <p:nvPr/>
              </p:nvSpPr>
              <p:spPr>
                <a:xfrm>
                  <a:off x="8072151" y="1278305"/>
                  <a:ext cx="460382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solidFill>
                        <a:schemeClr val="dk1"/>
                      </a:solidFill>
                      <a:latin typeface="Courier New"/>
                      <a:ea typeface="Courier New"/>
                      <a:cs typeface="Courier New"/>
                      <a:sym typeface="Courier New"/>
                    </a:rPr>
                    <a:t>13</a:t>
                  </a:r>
                  <a:endParaRPr/>
                </a:p>
              </p:txBody>
            </p:sp>
            <p:cxnSp>
              <p:nvCxnSpPr>
                <p:cNvPr id="1454" name="Google Shape;1454;p51"/>
                <p:cNvCxnSpPr/>
                <p:nvPr/>
              </p:nvCxnSpPr>
              <p:spPr>
                <a:xfrm flipH="1">
                  <a:off x="7491538" y="1712304"/>
                  <a:ext cx="686406" cy="39472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1455" name="Google Shape;1455;p51"/>
                <p:cNvCxnSpPr/>
                <p:nvPr/>
              </p:nvCxnSpPr>
              <p:spPr>
                <a:xfrm>
                  <a:off x="8019435" y="1621523"/>
                  <a:ext cx="565815" cy="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6" name="Google Shape;1456;p51"/>
                <p:cNvCxnSpPr>
                  <a:stCxn id="1452" idx="2"/>
                  <a:endCxn id="1453" idx="2"/>
                </p:cNvCxnSpPr>
                <p:nvPr/>
              </p:nvCxnSpPr>
              <p:spPr>
                <a:xfrm rot="10800000">
                  <a:off x="8302395" y="1647501"/>
                  <a:ext cx="2700" cy="184200"/>
                </a:xfrm>
                <a:prstGeom prst="straightConnector1">
                  <a:avLst/>
                </a:prstGeom>
                <a:noFill/>
                <a:ln w="12700" cap="flat" cmpd="sng">
                  <a:solidFill>
                    <a:srgbClr val="4C328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57" name="Google Shape;1457;p51"/>
                <p:cNvCxnSpPr/>
                <p:nvPr/>
              </p:nvCxnSpPr>
              <p:spPr>
                <a:xfrm>
                  <a:off x="8440622" y="1734228"/>
                  <a:ext cx="645515" cy="36687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</p:grpSp>
          <p:grpSp>
            <p:nvGrpSpPr>
              <p:cNvPr id="1458" name="Google Shape;1458;p51"/>
              <p:cNvGrpSpPr/>
              <p:nvPr/>
            </p:nvGrpSpPr>
            <p:grpSpPr>
              <a:xfrm>
                <a:off x="10973204" y="3791753"/>
                <a:ext cx="568567" cy="557971"/>
                <a:chOff x="8118821" y="1418719"/>
                <a:chExt cx="568567" cy="557971"/>
              </a:xfrm>
            </p:grpSpPr>
            <p:grpSp>
              <p:nvGrpSpPr>
                <p:cNvPr id="1459" name="Google Shape;1459;p51"/>
                <p:cNvGrpSpPr/>
                <p:nvPr/>
              </p:nvGrpSpPr>
              <p:grpSpPr>
                <a:xfrm>
                  <a:off x="8118821" y="1418719"/>
                  <a:ext cx="568567" cy="557971"/>
                  <a:chOff x="8019435" y="1273730"/>
                  <a:chExt cx="568567" cy="557971"/>
                </a:xfrm>
              </p:grpSpPr>
              <p:sp>
                <p:nvSpPr>
                  <p:cNvPr id="1460" name="Google Shape;1460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1" name="Google Shape;1461;p51"/>
                  <p:cNvSpPr txBox="1"/>
                  <p:nvPr/>
                </p:nvSpPr>
                <p:spPr>
                  <a:xfrm>
                    <a:off x="8141080" y="1273730"/>
                    <a:ext cx="322524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9</a:t>
                    </a:r>
                    <a:endParaRPr/>
                  </a:p>
                </p:txBody>
              </p:sp>
              <p:cxnSp>
                <p:nvCxnSpPr>
                  <p:cNvPr id="1462" name="Google Shape;1462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63" name="Google Shape;1463;p51"/>
                  <p:cNvCxnSpPr>
                    <a:stCxn id="1460" idx="2"/>
                    <a:endCxn id="1461" idx="2"/>
                  </p:cNvCxnSpPr>
                  <p:nvPr/>
                </p:nvCxnSpPr>
                <p:spPr>
                  <a:xfrm rot="10800000">
                    <a:off x="8302395" y="1643001"/>
                    <a:ext cx="2700" cy="1887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64" name="Google Shape;1464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65" name="Google Shape;1465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  <p:grpSp>
            <p:nvGrpSpPr>
              <p:cNvPr id="1466" name="Google Shape;1466;p51"/>
              <p:cNvGrpSpPr/>
              <p:nvPr/>
            </p:nvGrpSpPr>
            <p:grpSpPr>
              <a:xfrm>
                <a:off x="8045091" y="4616030"/>
                <a:ext cx="568567" cy="562690"/>
                <a:chOff x="8118821" y="1414000"/>
                <a:chExt cx="568567" cy="562690"/>
              </a:xfrm>
            </p:grpSpPr>
            <p:grpSp>
              <p:nvGrpSpPr>
                <p:cNvPr id="1467" name="Google Shape;1467;p51"/>
                <p:cNvGrpSpPr/>
                <p:nvPr/>
              </p:nvGrpSpPr>
              <p:grpSpPr>
                <a:xfrm>
                  <a:off x="8118821" y="1414000"/>
                  <a:ext cx="568567" cy="562690"/>
                  <a:chOff x="8019435" y="1269011"/>
                  <a:chExt cx="568567" cy="562690"/>
                </a:xfrm>
              </p:grpSpPr>
              <p:sp>
                <p:nvSpPr>
                  <p:cNvPr id="1468" name="Google Shape;1468;p51"/>
                  <p:cNvSpPr/>
                  <p:nvPr/>
                </p:nvSpPr>
                <p:spPr>
                  <a:xfrm>
                    <a:off x="8022187" y="1273924"/>
                    <a:ext cx="565815" cy="557777"/>
                  </a:xfrm>
                  <a:prstGeom prst="rect">
                    <a:avLst/>
                  </a:prstGeom>
                  <a:noFill/>
                  <a:ln w="15875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lt1"/>
                      </a:solidFill>
                      <a:latin typeface="Quattrocento Sans"/>
                      <a:ea typeface="Quattrocento Sans"/>
                      <a:cs typeface="Quattrocento Sans"/>
                      <a:sym typeface="Quattrocento Sans"/>
                    </a:endParaRPr>
                  </a:p>
                </p:txBody>
              </p:sp>
              <p:sp>
                <p:nvSpPr>
                  <p:cNvPr id="1469" name="Google Shape;1469;p51"/>
                  <p:cNvSpPr txBox="1"/>
                  <p:nvPr/>
                </p:nvSpPr>
                <p:spPr>
                  <a:xfrm>
                    <a:off x="8071881" y="1269011"/>
                    <a:ext cx="460382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sp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1800">
                        <a:solidFill>
                          <a:schemeClr val="dk1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rPr>
                      <a:t>11</a:t>
                    </a:r>
                    <a:endParaRPr/>
                  </a:p>
                </p:txBody>
              </p:sp>
              <p:cxnSp>
                <p:nvCxnSpPr>
                  <p:cNvPr id="1470" name="Google Shape;1470;p51"/>
                  <p:cNvCxnSpPr/>
                  <p:nvPr/>
                </p:nvCxnSpPr>
                <p:spPr>
                  <a:xfrm>
                    <a:off x="8019435" y="1621523"/>
                    <a:ext cx="565815" cy="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  <p:cxnSp>
                <p:nvCxnSpPr>
                  <p:cNvPr id="1471" name="Google Shape;1471;p51"/>
                  <p:cNvCxnSpPr>
                    <a:stCxn id="1468" idx="2"/>
                    <a:endCxn id="1469" idx="2"/>
                  </p:cNvCxnSpPr>
                  <p:nvPr/>
                </p:nvCxnSpPr>
                <p:spPr>
                  <a:xfrm rot="10800000">
                    <a:off x="8302095" y="1638201"/>
                    <a:ext cx="3000" cy="193500"/>
                  </a:xfrm>
                  <a:prstGeom prst="straightConnector1">
                    <a:avLst/>
                  </a:prstGeom>
                  <a:noFill/>
                  <a:ln w="12700" cap="flat" cmpd="sng">
                    <a:solidFill>
                      <a:srgbClr val="4C328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cxnSp>
            </p:grpSp>
            <p:cxnSp>
              <p:nvCxnSpPr>
                <p:cNvPr id="1472" name="Google Shape;1472;p51"/>
                <p:cNvCxnSpPr/>
                <p:nvPr/>
              </p:nvCxnSpPr>
              <p:spPr>
                <a:xfrm flipH="1">
                  <a:off x="8159611" y="1800150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  <p:cxnSp>
              <p:nvCxnSpPr>
                <p:cNvPr id="1473" name="Google Shape;1473;p51"/>
                <p:cNvCxnSpPr/>
                <p:nvPr/>
              </p:nvCxnSpPr>
              <p:spPr>
                <a:xfrm flipH="1">
                  <a:off x="8440622" y="1795327"/>
                  <a:ext cx="204080" cy="142902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B6A479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</p:cxnSp>
          </p:grpSp>
        </p:grpSp>
        <p:cxnSp>
          <p:nvCxnSpPr>
            <p:cNvPr id="1474" name="Google Shape;1474;p51"/>
            <p:cNvCxnSpPr/>
            <p:nvPr/>
          </p:nvCxnSpPr>
          <p:spPr>
            <a:xfrm flipH="1">
              <a:off x="8383379" y="4256803"/>
              <a:ext cx="164642" cy="35719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75" name="Google Shape;1475;p51"/>
            <p:cNvCxnSpPr/>
            <p:nvPr/>
          </p:nvCxnSpPr>
          <p:spPr>
            <a:xfrm flipH="1">
              <a:off x="8705180" y="4190642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476" name="Google Shape;1476;p51"/>
          <p:cNvSpPr txBox="1"/>
          <p:nvPr/>
        </p:nvSpPr>
        <p:spPr>
          <a:xfrm>
            <a:off x="705600" y="5338925"/>
            <a:ext cx="10926300" cy="10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swap 13 and 7, the heap invariant isn’t restored!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 is greater than 4 (it’s not the smallest child!) so it will violate the invariant.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0"/>
          <p:cNvSpPr txBox="1"/>
          <p:nvPr/>
        </p:nvSpPr>
        <p:spPr>
          <a:xfrm>
            <a:off x="1870000" y="321847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</a:t>
            </a:r>
            <a:r>
              <a:rPr lang="en-US" sz="3500" i="1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ADT</a:t>
            </a:r>
            <a:endParaRPr sz="3500" i="1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5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1482" name="Google Shape;1482;p52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1483" name="Google Shape;1483;p52"/>
          <p:cNvGrpSpPr/>
          <p:nvPr/>
        </p:nvGrpSpPr>
        <p:grpSpPr>
          <a:xfrm>
            <a:off x="4265554" y="3613370"/>
            <a:ext cx="1335895" cy="826208"/>
            <a:chOff x="7480090" y="1273924"/>
            <a:chExt cx="1335895" cy="826208"/>
          </a:xfrm>
        </p:grpSpPr>
        <p:sp>
          <p:nvSpPr>
            <p:cNvPr id="1484" name="Google Shape;1484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85" name="Google Shape;1485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1486" name="Google Shape;1486;p52"/>
            <p:cNvCxnSpPr/>
            <p:nvPr/>
          </p:nvCxnSpPr>
          <p:spPr>
            <a:xfrm flipH="1">
              <a:off x="7480090" y="1708649"/>
              <a:ext cx="690921" cy="38617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487" name="Google Shape;1487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8" name="Google Shape;1488;p52"/>
            <p:cNvCxnSpPr>
              <a:stCxn id="1484" idx="2"/>
              <a:endCxn id="1485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89" name="Google Shape;1489;p52"/>
            <p:cNvCxnSpPr>
              <a:endCxn id="1490" idx="0"/>
            </p:cNvCxnSpPr>
            <p:nvPr/>
          </p:nvCxnSpPr>
          <p:spPr>
            <a:xfrm>
              <a:off x="8455685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491" name="Google Shape;1491;p52"/>
          <p:cNvGrpSpPr/>
          <p:nvPr/>
        </p:nvGrpSpPr>
        <p:grpSpPr>
          <a:xfrm>
            <a:off x="3955469" y="4444767"/>
            <a:ext cx="568567" cy="557777"/>
            <a:chOff x="8019435" y="1273924"/>
            <a:chExt cx="568567" cy="557777"/>
          </a:xfrm>
        </p:grpSpPr>
        <p:sp>
          <p:nvSpPr>
            <p:cNvPr id="1492" name="Google Shape;1492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3" name="Google Shape;1493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494" name="Google Shape;1494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5" name="Google Shape;1495;p52"/>
            <p:cNvCxnSpPr>
              <a:stCxn id="1492" idx="2"/>
              <a:endCxn id="1493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496" name="Google Shape;1496;p52"/>
          <p:cNvGrpSpPr/>
          <p:nvPr/>
        </p:nvGrpSpPr>
        <p:grpSpPr>
          <a:xfrm>
            <a:off x="5315789" y="4439578"/>
            <a:ext cx="568567" cy="557777"/>
            <a:chOff x="8019435" y="1273924"/>
            <a:chExt cx="568567" cy="557777"/>
          </a:xfrm>
        </p:grpSpPr>
        <p:sp>
          <p:nvSpPr>
            <p:cNvPr id="1490" name="Google Shape;1490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497" name="Google Shape;1497;p52"/>
            <p:cNvSpPr txBox="1"/>
            <p:nvPr/>
          </p:nvSpPr>
          <p:spPr>
            <a:xfrm>
              <a:off x="8142681" y="1287092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1498" name="Google Shape;1498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99" name="Google Shape;1499;p52"/>
            <p:cNvCxnSpPr>
              <a:stCxn id="1490" idx="2"/>
            </p:cNvCxnSpPr>
            <p:nvPr/>
          </p:nvCxnSpPr>
          <p:spPr>
            <a:xfrm rot="10800000">
              <a:off x="8305095" y="1621401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00" name="Google Shape;1500;p52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501" name="Google Shape;1501;p52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502" name="Google Shape;1502;p52"/>
          <p:cNvGrpSpPr/>
          <p:nvPr/>
        </p:nvGrpSpPr>
        <p:grpSpPr>
          <a:xfrm>
            <a:off x="6790402" y="3567647"/>
            <a:ext cx="698174" cy="798254"/>
            <a:chOff x="7889828" y="1273924"/>
            <a:chExt cx="698174" cy="798254"/>
          </a:xfrm>
        </p:grpSpPr>
        <p:sp>
          <p:nvSpPr>
            <p:cNvPr id="1503" name="Google Shape;1503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04" name="Google Shape;1504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1505" name="Google Shape;1505;p52"/>
            <p:cNvCxnSpPr/>
            <p:nvPr/>
          </p:nvCxnSpPr>
          <p:spPr>
            <a:xfrm flipH="1">
              <a:off x="7889828" y="1741309"/>
              <a:ext cx="261966" cy="330869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06" name="Google Shape;1506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07" name="Google Shape;1507;p52"/>
            <p:cNvCxnSpPr>
              <a:stCxn id="1503" idx="2"/>
              <a:endCxn id="1504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08" name="Google Shape;1508;p52"/>
          <p:cNvGrpSpPr/>
          <p:nvPr/>
        </p:nvGrpSpPr>
        <p:grpSpPr>
          <a:xfrm>
            <a:off x="6498050" y="4374901"/>
            <a:ext cx="568567" cy="568695"/>
            <a:chOff x="8118821" y="1407995"/>
            <a:chExt cx="568567" cy="568695"/>
          </a:xfrm>
        </p:grpSpPr>
        <p:grpSp>
          <p:nvGrpSpPr>
            <p:cNvPr id="1509" name="Google Shape;1509;p52"/>
            <p:cNvGrpSpPr/>
            <p:nvPr/>
          </p:nvGrpSpPr>
          <p:grpSpPr>
            <a:xfrm>
              <a:off x="8118821" y="1407995"/>
              <a:ext cx="568567" cy="568695"/>
              <a:chOff x="8019435" y="1263006"/>
              <a:chExt cx="568567" cy="568695"/>
            </a:xfrm>
          </p:grpSpPr>
          <p:sp>
            <p:nvSpPr>
              <p:cNvPr id="1510" name="Google Shape;1510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11" name="Google Shape;1511;p52"/>
              <p:cNvSpPr txBox="1"/>
              <p:nvPr/>
            </p:nvSpPr>
            <p:spPr>
              <a:xfrm>
                <a:off x="8070882" y="1263006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1512" name="Google Shape;1512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13" name="Google Shape;1513;p52"/>
              <p:cNvCxnSpPr>
                <a:stCxn id="1510" idx="2"/>
                <a:endCxn id="1511" idx="2"/>
              </p:cNvCxnSpPr>
              <p:nvPr/>
            </p:nvCxnSpPr>
            <p:spPr>
              <a:xfrm rot="10800000">
                <a:off x="8301195" y="1632201"/>
                <a:ext cx="3900" cy="199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14" name="Google Shape;1514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15" name="Google Shape;1515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16" name="Google Shape;1516;p52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1517" name="Google Shape;1517;p52"/>
            <p:cNvSpPr/>
            <p:nvPr/>
          </p:nvSpPr>
          <p:spPr>
            <a:xfrm>
              <a:off x="8022187" y="127392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18" name="Google Shape;1518;p52"/>
            <p:cNvSpPr txBox="1"/>
            <p:nvPr/>
          </p:nvSpPr>
          <p:spPr>
            <a:xfrm>
              <a:off x="8141080" y="127919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1519" name="Google Shape;1519;p52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1520" name="Google Shape;1520;p52"/>
            <p:cNvCxnSpPr/>
            <p:nvPr/>
          </p:nvCxnSpPr>
          <p:spPr>
            <a:xfrm>
              <a:off x="8019435" y="162152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1" name="Google Shape;1521;p52"/>
            <p:cNvCxnSpPr>
              <a:stCxn id="1517" idx="2"/>
              <a:endCxn id="1518" idx="2"/>
            </p:cNvCxnSpPr>
            <p:nvPr/>
          </p:nvCxnSpPr>
          <p:spPr>
            <a:xfrm rot="10800000">
              <a:off x="8302395" y="164840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22" name="Google Shape;1522;p52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1523" name="Google Shape;1523;p52"/>
          <p:cNvGrpSpPr/>
          <p:nvPr/>
        </p:nvGrpSpPr>
        <p:grpSpPr>
          <a:xfrm>
            <a:off x="7390472" y="4394355"/>
            <a:ext cx="568567" cy="557971"/>
            <a:chOff x="8118821" y="1418719"/>
            <a:chExt cx="568567" cy="557971"/>
          </a:xfrm>
        </p:grpSpPr>
        <p:grpSp>
          <p:nvGrpSpPr>
            <p:cNvPr id="1524" name="Google Shape;1524;p52"/>
            <p:cNvGrpSpPr/>
            <p:nvPr/>
          </p:nvGrpSpPr>
          <p:grpSpPr>
            <a:xfrm>
              <a:off x="8118821" y="1418719"/>
              <a:ext cx="568567" cy="557971"/>
              <a:chOff x="8019435" y="1273730"/>
              <a:chExt cx="568567" cy="557971"/>
            </a:xfrm>
          </p:grpSpPr>
          <p:sp>
            <p:nvSpPr>
              <p:cNvPr id="1525" name="Google Shape;1525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26" name="Google Shape;1526;p52"/>
              <p:cNvSpPr txBox="1"/>
              <p:nvPr/>
            </p:nvSpPr>
            <p:spPr>
              <a:xfrm>
                <a:off x="8141080" y="1273730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1527" name="Google Shape;1527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28" name="Google Shape;1528;p52"/>
              <p:cNvCxnSpPr>
                <a:stCxn id="1525" idx="2"/>
                <a:endCxn id="1526" idx="2"/>
              </p:cNvCxnSpPr>
              <p:nvPr/>
            </p:nvCxnSpPr>
            <p:spPr>
              <a:xfrm rot="10800000">
                <a:off x="8302395" y="1643001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29" name="Google Shape;1529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0" name="Google Shape;1530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31" name="Google Shape;1531;p52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32" name="Google Shape;1532;p52"/>
          <p:cNvGrpSpPr/>
          <p:nvPr/>
        </p:nvGrpSpPr>
        <p:grpSpPr>
          <a:xfrm>
            <a:off x="3617181" y="5260751"/>
            <a:ext cx="568567" cy="562690"/>
            <a:chOff x="8118821" y="1414000"/>
            <a:chExt cx="568567" cy="562690"/>
          </a:xfrm>
        </p:grpSpPr>
        <p:grpSp>
          <p:nvGrpSpPr>
            <p:cNvPr id="1533" name="Google Shape;1533;p52"/>
            <p:cNvGrpSpPr/>
            <p:nvPr/>
          </p:nvGrpSpPr>
          <p:grpSpPr>
            <a:xfrm>
              <a:off x="8118821" y="1414000"/>
              <a:ext cx="568567" cy="562690"/>
              <a:chOff x="8019435" y="1269011"/>
              <a:chExt cx="568567" cy="562690"/>
            </a:xfrm>
          </p:grpSpPr>
          <p:sp>
            <p:nvSpPr>
              <p:cNvPr id="1534" name="Google Shape;1534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35" name="Google Shape;1535;p52"/>
              <p:cNvSpPr txBox="1"/>
              <p:nvPr/>
            </p:nvSpPr>
            <p:spPr>
              <a:xfrm>
                <a:off x="8071881" y="126901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1536" name="Google Shape;1536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37" name="Google Shape;1537;p52"/>
              <p:cNvCxnSpPr>
                <a:stCxn id="1534" idx="2"/>
                <a:endCxn id="1535" idx="2"/>
              </p:cNvCxnSpPr>
              <p:nvPr/>
            </p:nvCxnSpPr>
            <p:spPr>
              <a:xfrm rot="10800000">
                <a:off x="8302095" y="1638201"/>
                <a:ext cx="3000" cy="1935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38" name="Google Shape;1538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39" name="Google Shape;1539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40" name="Google Shape;1540;p52"/>
          <p:cNvGrpSpPr/>
          <p:nvPr/>
        </p:nvGrpSpPr>
        <p:grpSpPr>
          <a:xfrm>
            <a:off x="4297693" y="5265664"/>
            <a:ext cx="568567" cy="557777"/>
            <a:chOff x="8118821" y="1418913"/>
            <a:chExt cx="568567" cy="557777"/>
          </a:xfrm>
        </p:grpSpPr>
        <p:grpSp>
          <p:nvGrpSpPr>
            <p:cNvPr id="1541" name="Google Shape;1541;p52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42" name="Google Shape;154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43" name="Google Shape;1543;p52"/>
              <p:cNvSpPr txBox="1"/>
              <p:nvPr/>
            </p:nvSpPr>
            <p:spPr>
              <a:xfrm>
                <a:off x="8084934" y="1281737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1544" name="Google Shape;154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45" name="Google Shape;1545;p52"/>
              <p:cNvCxnSpPr>
                <a:stCxn id="154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46" name="Google Shape;154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47" name="Google Shape;154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48" name="Google Shape;1548;p52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49" name="Google Shape;1549;p52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50" name="Google Shape;1550;p52"/>
          <p:cNvGrpSpPr/>
          <p:nvPr/>
        </p:nvGrpSpPr>
        <p:grpSpPr>
          <a:xfrm>
            <a:off x="5031505" y="5265663"/>
            <a:ext cx="568567" cy="557778"/>
            <a:chOff x="8118821" y="1418912"/>
            <a:chExt cx="568567" cy="557778"/>
          </a:xfrm>
        </p:grpSpPr>
        <p:grpSp>
          <p:nvGrpSpPr>
            <p:cNvPr id="1551" name="Google Shape;1551;p52"/>
            <p:cNvGrpSpPr/>
            <p:nvPr/>
          </p:nvGrpSpPr>
          <p:grpSpPr>
            <a:xfrm>
              <a:off x="8118821" y="1418912"/>
              <a:ext cx="568567" cy="557778"/>
              <a:chOff x="8019435" y="1273923"/>
              <a:chExt cx="568567" cy="557778"/>
            </a:xfrm>
          </p:grpSpPr>
          <p:sp>
            <p:nvSpPr>
              <p:cNvPr id="1552" name="Google Shape;1552;p52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53" name="Google Shape;1553;p52"/>
              <p:cNvSpPr txBox="1"/>
              <p:nvPr/>
            </p:nvSpPr>
            <p:spPr>
              <a:xfrm>
                <a:off x="8153757" y="1273923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1554" name="Google Shape;1554;p52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55" name="Google Shape;1555;p52"/>
              <p:cNvCxnSpPr>
                <a:stCxn id="1552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56" name="Google Shape;1556;p52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57" name="Google Shape;1557;p52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558" name="Google Shape;1558;p52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559" name="Google Shape;1559;p52"/>
          <p:cNvCxnSpPr>
            <a:endCxn id="1553" idx="0"/>
          </p:cNvCxnSpPr>
          <p:nvPr/>
        </p:nvCxnSpPr>
        <p:spPr>
          <a:xfrm flipH="1">
            <a:off x="5327089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0" name="Google Shape;1560;p52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1" name="Google Shape;1561;p52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1562" name="Google Shape;1562;p52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1563" name="Google Shape;1563;p52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1564" name="Google Shape;1564;p52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5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i="1">
                <a:solidFill>
                  <a:srgbClr val="B6A479"/>
                </a:solidFill>
              </a:rPr>
              <a:t>Practice:</a:t>
            </a:r>
            <a:r>
              <a:rPr lang="en-US"/>
              <a:t> Building a minHeap</a:t>
            </a:r>
            <a:endParaRPr/>
          </a:p>
        </p:txBody>
      </p:sp>
      <p:sp>
        <p:nvSpPr>
          <p:cNvPr id="1570" name="Google Shape;1570;p53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1571" name="Google Shape;1571;p53"/>
          <p:cNvCxnSpPr>
            <a:endCxn id="1572" idx="0"/>
          </p:cNvCxnSpPr>
          <p:nvPr/>
        </p:nvCxnSpPr>
        <p:spPr>
          <a:xfrm flipH="1">
            <a:off x="1385545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73" name="Google Shape;1573;p53"/>
          <p:cNvGrpSpPr/>
          <p:nvPr/>
        </p:nvGrpSpPr>
        <p:grpSpPr>
          <a:xfrm>
            <a:off x="1612984" y="4066966"/>
            <a:ext cx="568567" cy="564799"/>
            <a:chOff x="5948584" y="4535116"/>
            <a:chExt cx="568567" cy="564799"/>
          </a:xfrm>
        </p:grpSpPr>
        <p:sp>
          <p:nvSpPr>
            <p:cNvPr id="1574" name="Google Shape;1574;p53"/>
            <p:cNvSpPr/>
            <p:nvPr/>
          </p:nvSpPr>
          <p:spPr>
            <a:xfrm>
              <a:off x="5951336" y="4542138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75" name="Google Shape;1575;p53"/>
            <p:cNvSpPr txBox="1"/>
            <p:nvPr/>
          </p:nvSpPr>
          <p:spPr>
            <a:xfrm>
              <a:off x="6004790" y="4535116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1576" name="Google Shape;1576;p53"/>
            <p:cNvCxnSpPr/>
            <p:nvPr/>
          </p:nvCxnSpPr>
          <p:spPr>
            <a:xfrm>
              <a:off x="5948584" y="4889737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77" name="Google Shape;1577;p53"/>
            <p:cNvCxnSpPr>
              <a:stCxn id="1574" idx="2"/>
              <a:endCxn id="1575" idx="2"/>
            </p:cNvCxnSpPr>
            <p:nvPr/>
          </p:nvCxnSpPr>
          <p:spPr>
            <a:xfrm rot="10800000" flipH="1">
              <a:off x="6234244" y="4904315"/>
              <a:ext cx="600" cy="1956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78" name="Google Shape;1578;p53"/>
          <p:cNvCxnSpPr>
            <a:endCxn id="1579" idx="0"/>
          </p:cNvCxnSpPr>
          <p:nvPr/>
        </p:nvCxnSpPr>
        <p:spPr>
          <a:xfrm>
            <a:off x="2055663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80" name="Google Shape;1580;p53"/>
          <p:cNvGrpSpPr/>
          <p:nvPr/>
        </p:nvGrpSpPr>
        <p:grpSpPr>
          <a:xfrm>
            <a:off x="1100213" y="5218530"/>
            <a:ext cx="568567" cy="557777"/>
            <a:chOff x="8118821" y="1418913"/>
            <a:chExt cx="568567" cy="557777"/>
          </a:xfrm>
        </p:grpSpPr>
        <p:grpSp>
          <p:nvGrpSpPr>
            <p:cNvPr id="1581" name="Google Shape;1581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2" name="Google Shape;1582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2" name="Google Shape;1572;p53"/>
              <p:cNvSpPr txBox="1"/>
              <p:nvPr/>
            </p:nvSpPr>
            <p:spPr>
              <a:xfrm>
                <a:off x="8074576" y="1279191"/>
                <a:ext cx="460382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1583" name="Google Shape;1583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84" name="Google Shape;1584;p53"/>
              <p:cNvCxnSpPr>
                <a:stCxn id="1582" idx="2"/>
                <a:endCxn id="1572" idx="2"/>
              </p:cNvCxnSpPr>
              <p:nvPr/>
            </p:nvCxnSpPr>
            <p:spPr>
              <a:xfrm rot="10800000">
                <a:off x="8304795" y="1648401"/>
                <a:ext cx="3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85" name="Google Shape;1585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86" name="Google Shape;1586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87" name="Google Shape;1587;p53"/>
          <p:cNvGrpSpPr/>
          <p:nvPr/>
        </p:nvGrpSpPr>
        <p:grpSpPr>
          <a:xfrm>
            <a:off x="2191455" y="5210629"/>
            <a:ext cx="568567" cy="557777"/>
            <a:chOff x="8118821" y="1418913"/>
            <a:chExt cx="568567" cy="557777"/>
          </a:xfrm>
        </p:grpSpPr>
        <p:grpSp>
          <p:nvGrpSpPr>
            <p:cNvPr id="1588" name="Google Shape;1588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589" name="Google Shape;1589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79" name="Google Shape;1579;p53"/>
              <p:cNvSpPr txBox="1"/>
              <p:nvPr/>
            </p:nvSpPr>
            <p:spPr>
              <a:xfrm>
                <a:off x="8142681" y="1287092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1590" name="Google Shape;1590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591" name="Google Shape;1591;p53"/>
              <p:cNvCxnSpPr>
                <a:stCxn id="1589" idx="2"/>
              </p:cNvCxnSpPr>
              <p:nvPr/>
            </p:nvCxnSpPr>
            <p:spPr>
              <a:xfrm rot="10800000">
                <a:off x="8305095" y="1621401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592" name="Google Shape;1592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93" name="Google Shape;1593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594" name="Google Shape;1594;p53"/>
          <p:cNvCxnSpPr>
            <a:endCxn id="1595" idx="0"/>
          </p:cNvCxnSpPr>
          <p:nvPr/>
        </p:nvCxnSpPr>
        <p:spPr>
          <a:xfrm flipH="1">
            <a:off x="3449823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596" name="Google Shape;1596;p53"/>
          <p:cNvGrpSpPr/>
          <p:nvPr/>
        </p:nvGrpSpPr>
        <p:grpSpPr>
          <a:xfrm>
            <a:off x="3452576" y="4061364"/>
            <a:ext cx="568567" cy="562573"/>
            <a:chOff x="7788176" y="4529514"/>
            <a:chExt cx="568567" cy="562573"/>
          </a:xfrm>
        </p:grpSpPr>
        <p:sp>
          <p:nvSpPr>
            <p:cNvPr id="1597" name="Google Shape;1597;p53"/>
            <p:cNvSpPr/>
            <p:nvPr/>
          </p:nvSpPr>
          <p:spPr>
            <a:xfrm>
              <a:off x="7790928" y="4534310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598" name="Google Shape;1598;p53"/>
            <p:cNvSpPr txBox="1"/>
            <p:nvPr/>
          </p:nvSpPr>
          <p:spPr>
            <a:xfrm>
              <a:off x="7842865" y="4529514"/>
              <a:ext cx="46038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1599" name="Google Shape;1599;p53"/>
            <p:cNvCxnSpPr/>
            <p:nvPr/>
          </p:nvCxnSpPr>
          <p:spPr>
            <a:xfrm>
              <a:off x="7788176" y="4881909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0" name="Google Shape;1600;p53"/>
            <p:cNvCxnSpPr>
              <a:stCxn id="1597" idx="2"/>
              <a:endCxn id="1598" idx="2"/>
            </p:cNvCxnSpPr>
            <p:nvPr/>
          </p:nvCxnSpPr>
          <p:spPr>
            <a:xfrm rot="10800000">
              <a:off x="8072936" y="4898887"/>
              <a:ext cx="9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601" name="Google Shape;1601;p53"/>
          <p:cNvGrpSpPr/>
          <p:nvPr/>
        </p:nvGrpSpPr>
        <p:grpSpPr>
          <a:xfrm>
            <a:off x="3166916" y="5210629"/>
            <a:ext cx="568567" cy="557777"/>
            <a:chOff x="8118821" y="1418913"/>
            <a:chExt cx="568567" cy="557777"/>
          </a:xfrm>
        </p:grpSpPr>
        <p:grpSp>
          <p:nvGrpSpPr>
            <p:cNvPr id="1602" name="Google Shape;1602;p53"/>
            <p:cNvGrpSpPr/>
            <p:nvPr/>
          </p:nvGrpSpPr>
          <p:grpSpPr>
            <a:xfrm>
              <a:off x="8118821" y="1418913"/>
              <a:ext cx="568567" cy="557777"/>
              <a:chOff x="8019435" y="1273924"/>
              <a:chExt cx="568567" cy="557777"/>
            </a:xfrm>
          </p:grpSpPr>
          <p:sp>
            <p:nvSpPr>
              <p:cNvPr id="1603" name="Google Shape;1603;p53"/>
              <p:cNvSpPr/>
              <p:nvPr/>
            </p:nvSpPr>
            <p:spPr>
              <a:xfrm>
                <a:off x="8022187" y="1273924"/>
                <a:ext cx="565815" cy="557777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1595" name="Google Shape;1595;p53"/>
              <p:cNvSpPr txBox="1"/>
              <p:nvPr/>
            </p:nvSpPr>
            <p:spPr>
              <a:xfrm>
                <a:off x="8141080" y="1279191"/>
                <a:ext cx="322524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1604" name="Google Shape;1604;p53"/>
              <p:cNvCxnSpPr/>
              <p:nvPr/>
            </p:nvCxnSpPr>
            <p:spPr>
              <a:xfrm>
                <a:off x="8019435" y="1621523"/>
                <a:ext cx="565815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05" name="Google Shape;1605;p53"/>
              <p:cNvCxnSpPr>
                <a:stCxn id="1603" idx="2"/>
                <a:endCxn id="1595" idx="2"/>
              </p:cNvCxnSpPr>
              <p:nvPr/>
            </p:nvCxnSpPr>
            <p:spPr>
              <a:xfrm rot="10800000">
                <a:off x="8302395" y="1648401"/>
                <a:ext cx="2700" cy="183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1606" name="Google Shape;1606;p53"/>
            <p:cNvCxnSpPr/>
            <p:nvPr/>
          </p:nvCxnSpPr>
          <p:spPr>
            <a:xfrm flipH="1">
              <a:off x="8159611" y="1800150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07" name="Google Shape;1607;p53"/>
            <p:cNvCxnSpPr/>
            <p:nvPr/>
          </p:nvCxnSpPr>
          <p:spPr>
            <a:xfrm flipH="1">
              <a:off x="8440622" y="1795327"/>
              <a:ext cx="204080" cy="142902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08" name="Google Shape;1608;p53"/>
          <p:cNvCxnSpPr>
            <a:endCxn id="1574" idx="0"/>
          </p:cNvCxnSpPr>
          <p:nvPr/>
        </p:nvCxnSpPr>
        <p:spPr>
          <a:xfrm flipH="1">
            <a:off x="1898644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609" name="Google Shape;1609;p53"/>
          <p:cNvGrpSpPr/>
          <p:nvPr/>
        </p:nvGrpSpPr>
        <p:grpSpPr>
          <a:xfrm>
            <a:off x="2639139" y="3075864"/>
            <a:ext cx="568567" cy="557777"/>
            <a:chOff x="6974739" y="3544014"/>
            <a:chExt cx="568567" cy="557777"/>
          </a:xfrm>
        </p:grpSpPr>
        <p:sp>
          <p:nvSpPr>
            <p:cNvPr id="1610" name="Google Shape;1610;p53"/>
            <p:cNvSpPr/>
            <p:nvPr/>
          </p:nvSpPr>
          <p:spPr>
            <a:xfrm>
              <a:off x="6977491" y="3544014"/>
              <a:ext cx="565815" cy="557777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611" name="Google Shape;1611;p53"/>
            <p:cNvSpPr txBox="1"/>
            <p:nvPr/>
          </p:nvSpPr>
          <p:spPr>
            <a:xfrm>
              <a:off x="7096384" y="3549281"/>
              <a:ext cx="3225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1612" name="Google Shape;1612;p53"/>
            <p:cNvCxnSpPr/>
            <p:nvPr/>
          </p:nvCxnSpPr>
          <p:spPr>
            <a:xfrm>
              <a:off x="6974739" y="3891613"/>
              <a:ext cx="565815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613" name="Google Shape;1613;p53"/>
            <p:cNvCxnSpPr>
              <a:stCxn id="1610" idx="2"/>
              <a:endCxn id="1611" idx="2"/>
            </p:cNvCxnSpPr>
            <p:nvPr/>
          </p:nvCxnSpPr>
          <p:spPr>
            <a:xfrm rot="10800000">
              <a:off x="7257699" y="3918491"/>
              <a:ext cx="2700" cy="183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614" name="Google Shape;1614;p53"/>
          <p:cNvCxnSpPr>
            <a:endCxn id="1597" idx="0"/>
          </p:cNvCxnSpPr>
          <p:nvPr/>
        </p:nvCxnSpPr>
        <p:spPr>
          <a:xfrm>
            <a:off x="3083335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15" name="Google Shape;1615;p53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1616" name="Google Shape;1616;p53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17" name="Google Shape;1617;p53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18" name="Google Shape;1618;p53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1619" name="Google Shape;1619;p53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0" name="Google Shape;1620;p53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1" name="Google Shape;1621;p53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1622" name="Google Shape;1622;p53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3" name="Google Shape;1623;p53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1624" name="Google Shape;1624;p53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1625" name="Google Shape;1625;p53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626" name="Google Shape;1626;p53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6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1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p5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1632" name="Google Shape;1632;p54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1633" name="Google Shape;1633;p54"/>
          <p:cNvSpPr txBox="1"/>
          <p:nvPr/>
        </p:nvSpPr>
        <p:spPr>
          <a:xfrm>
            <a:off x="864600" y="4662300"/>
            <a:ext cx="8252100" cy="707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 dirty="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add()</a:t>
            </a:r>
            <a:endParaRPr/>
          </a:p>
        </p:txBody>
      </p:sp>
      <p:sp>
        <p:nvSpPr>
          <p:cNvPr id="315" name="Google Shape;315;p20"/>
          <p:cNvSpPr txBox="1">
            <a:spLocks noGrp="1"/>
          </p:cNvSpPr>
          <p:nvPr>
            <p:ph type="body" idx="1"/>
          </p:nvPr>
        </p:nvSpPr>
        <p:spPr>
          <a:xfrm>
            <a:off x="394175" y="1441738"/>
            <a:ext cx="9371700" cy="22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B050"/>
                </a:solidFill>
              </a:rPr>
              <a:t>add() Algorithm: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Insert a node on the bottom level that ensure no gaps</a:t>
            </a:r>
            <a:endParaRPr sz="220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000"/>
              <a:buAutoNum type="arabicPeriod"/>
            </a:pPr>
            <a:r>
              <a:rPr lang="en-US" sz="2000">
                <a:solidFill>
                  <a:srgbClr val="00B050"/>
                </a:solidFill>
              </a:rPr>
              <a:t>Fix heap invariant by percolate </a:t>
            </a:r>
            <a:r>
              <a:rPr lang="en-US" sz="2000" b="1">
                <a:solidFill>
                  <a:srgbClr val="00B050"/>
                </a:solidFill>
              </a:rPr>
              <a:t>UP</a:t>
            </a:r>
            <a:endParaRPr sz="22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100"/>
              <a:t>i.e. swap with parent, until your parent </a:t>
            </a:r>
            <a:endParaRPr sz="21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is smaller than you</a:t>
            </a:r>
            <a:r>
              <a:rPr lang="en-US" sz="2300"/>
              <a:t> </a:t>
            </a:r>
            <a:r>
              <a:rPr lang="en-US" sz="2100"/>
              <a:t>(or you’re the root).</a:t>
            </a:r>
            <a:endParaRPr sz="230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200" b="1"/>
          </a:p>
        </p:txBody>
      </p:sp>
      <p:grpSp>
        <p:nvGrpSpPr>
          <p:cNvPr id="316" name="Google Shape;316;p20"/>
          <p:cNvGrpSpPr/>
          <p:nvPr/>
        </p:nvGrpSpPr>
        <p:grpSpPr>
          <a:xfrm>
            <a:off x="4265575" y="3613370"/>
            <a:ext cx="1335866" cy="826208"/>
            <a:chOff x="7480111" y="1273924"/>
            <a:chExt cx="1335866" cy="826208"/>
          </a:xfrm>
        </p:grpSpPr>
        <p:sp>
          <p:nvSpPr>
            <p:cNvPr id="317" name="Google Shape;317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18" name="Google Shape;318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4</a:t>
              </a:r>
              <a:endParaRPr/>
            </a:p>
          </p:txBody>
        </p:sp>
        <p:cxnSp>
          <p:nvCxnSpPr>
            <p:cNvPr id="319" name="Google Shape;319;p20"/>
            <p:cNvCxnSpPr/>
            <p:nvPr/>
          </p:nvCxnSpPr>
          <p:spPr>
            <a:xfrm flipH="1">
              <a:off x="7480111" y="1708649"/>
              <a:ext cx="690900" cy="3861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20" name="Google Shape;320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1" name="Google Shape;321;p20"/>
            <p:cNvCxnSpPr>
              <a:stCxn id="317" idx="2"/>
              <a:endCxn id="318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2" name="Google Shape;322;p20"/>
            <p:cNvCxnSpPr>
              <a:endCxn id="323" idx="0"/>
            </p:cNvCxnSpPr>
            <p:nvPr/>
          </p:nvCxnSpPr>
          <p:spPr>
            <a:xfrm>
              <a:off x="8455677" y="1720632"/>
              <a:ext cx="360300" cy="3795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24" name="Google Shape;324;p20"/>
          <p:cNvGrpSpPr/>
          <p:nvPr/>
        </p:nvGrpSpPr>
        <p:grpSpPr>
          <a:xfrm>
            <a:off x="3955469" y="4444767"/>
            <a:ext cx="568552" cy="557700"/>
            <a:chOff x="8019435" y="1273924"/>
            <a:chExt cx="568552" cy="557700"/>
          </a:xfrm>
        </p:grpSpPr>
        <p:sp>
          <p:nvSpPr>
            <p:cNvPr id="325" name="Google Shape;325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327" name="Google Shape;327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28" name="Google Shape;328;p20"/>
            <p:cNvCxnSpPr>
              <a:stCxn id="325" idx="2"/>
              <a:endCxn id="326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29" name="Google Shape;329;p20"/>
          <p:cNvGrpSpPr/>
          <p:nvPr/>
        </p:nvGrpSpPr>
        <p:grpSpPr>
          <a:xfrm>
            <a:off x="5315789" y="4439578"/>
            <a:ext cx="568552" cy="557700"/>
            <a:chOff x="8019435" y="1273924"/>
            <a:chExt cx="568552" cy="557700"/>
          </a:xfrm>
        </p:grpSpPr>
        <p:sp>
          <p:nvSpPr>
            <p:cNvPr id="323" name="Google Shape;323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0" name="Google Shape;330;p20"/>
            <p:cNvSpPr txBox="1"/>
            <p:nvPr/>
          </p:nvSpPr>
          <p:spPr>
            <a:xfrm>
              <a:off x="8142681" y="1287092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8</a:t>
              </a:r>
              <a:endParaRPr/>
            </a:p>
          </p:txBody>
        </p:sp>
        <p:cxnSp>
          <p:nvCxnSpPr>
            <p:cNvPr id="331" name="Google Shape;331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32" name="Google Shape;332;p20"/>
            <p:cNvCxnSpPr>
              <a:stCxn id="323" idx="2"/>
            </p:cNvCxnSpPr>
            <p:nvPr/>
          </p:nvCxnSpPr>
          <p:spPr>
            <a:xfrm rot="10800000">
              <a:off x="8305087" y="1621324"/>
              <a:ext cx="0" cy="210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33" name="Google Shape;333;p20"/>
          <p:cNvCxnSpPr/>
          <p:nvPr/>
        </p:nvCxnSpPr>
        <p:spPr>
          <a:xfrm flipH="1">
            <a:off x="5356659" y="4820815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34" name="Google Shape;334;p20"/>
          <p:cNvCxnSpPr/>
          <p:nvPr/>
        </p:nvCxnSpPr>
        <p:spPr>
          <a:xfrm flipH="1">
            <a:off x="5637670" y="4815992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5" name="Google Shape;335;p20"/>
          <p:cNvGrpSpPr/>
          <p:nvPr/>
        </p:nvGrpSpPr>
        <p:grpSpPr>
          <a:xfrm>
            <a:off x="6790468" y="3567647"/>
            <a:ext cx="698093" cy="798285"/>
            <a:chOff x="7889894" y="1273924"/>
            <a:chExt cx="698093" cy="798285"/>
          </a:xfrm>
        </p:grpSpPr>
        <p:sp>
          <p:nvSpPr>
            <p:cNvPr id="336" name="Google Shape;336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37" name="Google Shape;337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7</a:t>
              </a:r>
              <a:endParaRPr/>
            </a:p>
          </p:txBody>
        </p:sp>
        <p:cxnSp>
          <p:nvCxnSpPr>
            <p:cNvPr id="338" name="Google Shape;338;p20"/>
            <p:cNvCxnSpPr/>
            <p:nvPr/>
          </p:nvCxnSpPr>
          <p:spPr>
            <a:xfrm flipH="1">
              <a:off x="7889894" y="1741309"/>
              <a:ext cx="261900" cy="3309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39" name="Google Shape;339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0" name="Google Shape;340;p20"/>
            <p:cNvCxnSpPr>
              <a:stCxn id="336" idx="2"/>
              <a:endCxn id="337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1" name="Google Shape;341;p20"/>
          <p:cNvGrpSpPr/>
          <p:nvPr/>
        </p:nvGrpSpPr>
        <p:grpSpPr>
          <a:xfrm>
            <a:off x="6498050" y="4374901"/>
            <a:ext cx="568552" cy="568618"/>
            <a:chOff x="8118821" y="1407995"/>
            <a:chExt cx="568552" cy="568618"/>
          </a:xfrm>
        </p:grpSpPr>
        <p:grpSp>
          <p:nvGrpSpPr>
            <p:cNvPr id="342" name="Google Shape;342;p20"/>
            <p:cNvGrpSpPr/>
            <p:nvPr/>
          </p:nvGrpSpPr>
          <p:grpSpPr>
            <a:xfrm>
              <a:off x="8118821" y="1407995"/>
              <a:ext cx="568552" cy="568618"/>
              <a:chOff x="8019435" y="1263006"/>
              <a:chExt cx="568552" cy="568618"/>
            </a:xfrm>
          </p:grpSpPr>
          <p:sp>
            <p:nvSpPr>
              <p:cNvPr id="343" name="Google Shape;343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44" name="Google Shape;344;p20"/>
              <p:cNvSpPr txBox="1"/>
              <p:nvPr/>
            </p:nvSpPr>
            <p:spPr>
              <a:xfrm>
                <a:off x="8070882" y="1263006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10</a:t>
                </a:r>
                <a:endParaRPr/>
              </a:p>
            </p:txBody>
          </p:sp>
          <p:cxnSp>
            <p:nvCxnSpPr>
              <p:cNvPr id="345" name="Google Shape;345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46" name="Google Shape;346;p20"/>
              <p:cNvCxnSpPr>
                <a:stCxn id="343" idx="2"/>
                <a:endCxn id="344" idx="2"/>
              </p:cNvCxnSpPr>
              <p:nvPr/>
            </p:nvCxnSpPr>
            <p:spPr>
              <a:xfrm rot="10800000">
                <a:off x="8301187" y="1632424"/>
                <a:ext cx="3900" cy="199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47" name="Google Shape;347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48" name="Google Shape;348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49" name="Google Shape;349;p20"/>
          <p:cNvGrpSpPr/>
          <p:nvPr/>
        </p:nvGrpSpPr>
        <p:grpSpPr>
          <a:xfrm>
            <a:off x="5089608" y="2734268"/>
            <a:ext cx="2080483" cy="898427"/>
            <a:chOff x="7269652" y="1273924"/>
            <a:chExt cx="2080483" cy="898427"/>
          </a:xfrm>
        </p:grpSpPr>
        <p:sp>
          <p:nvSpPr>
            <p:cNvPr id="350" name="Google Shape;350;p20"/>
            <p:cNvSpPr/>
            <p:nvPr/>
          </p:nvSpPr>
          <p:spPr>
            <a:xfrm>
              <a:off x="8022187" y="127392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8141080" y="127919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2</a:t>
              </a:r>
              <a:endParaRPr/>
            </a:p>
          </p:txBody>
        </p:sp>
        <p:cxnSp>
          <p:nvCxnSpPr>
            <p:cNvPr id="352" name="Google Shape;352;p20"/>
            <p:cNvCxnSpPr/>
            <p:nvPr/>
          </p:nvCxnSpPr>
          <p:spPr>
            <a:xfrm flipH="1">
              <a:off x="7269652" y="1764951"/>
              <a:ext cx="907200" cy="4074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353" name="Google Shape;353;p20"/>
            <p:cNvCxnSpPr/>
            <p:nvPr/>
          </p:nvCxnSpPr>
          <p:spPr>
            <a:xfrm>
              <a:off x="8019435" y="162152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4" name="Google Shape;354;p20"/>
            <p:cNvCxnSpPr>
              <a:stCxn id="350" idx="2"/>
              <a:endCxn id="351" idx="2"/>
            </p:cNvCxnSpPr>
            <p:nvPr/>
          </p:nvCxnSpPr>
          <p:spPr>
            <a:xfrm rot="10800000">
              <a:off x="8302387" y="164862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55" name="Google Shape;355;p20"/>
            <p:cNvCxnSpPr/>
            <p:nvPr/>
          </p:nvCxnSpPr>
          <p:spPr>
            <a:xfrm>
              <a:off x="8430635" y="1726295"/>
              <a:ext cx="919500" cy="3810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356" name="Google Shape;356;p20"/>
          <p:cNvGrpSpPr/>
          <p:nvPr/>
        </p:nvGrpSpPr>
        <p:grpSpPr>
          <a:xfrm>
            <a:off x="7390472" y="4394355"/>
            <a:ext cx="568552" cy="557894"/>
            <a:chOff x="8118821" y="1418719"/>
            <a:chExt cx="568552" cy="557894"/>
          </a:xfrm>
        </p:grpSpPr>
        <p:grpSp>
          <p:nvGrpSpPr>
            <p:cNvPr id="357" name="Google Shape;357;p20"/>
            <p:cNvGrpSpPr/>
            <p:nvPr/>
          </p:nvGrpSpPr>
          <p:grpSpPr>
            <a:xfrm>
              <a:off x="8118821" y="1418719"/>
              <a:ext cx="568552" cy="557894"/>
              <a:chOff x="8019435" y="1273730"/>
              <a:chExt cx="568552" cy="557894"/>
            </a:xfrm>
          </p:grpSpPr>
          <p:sp>
            <p:nvSpPr>
              <p:cNvPr id="358" name="Google Shape;358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9" name="Google Shape;359;p20"/>
              <p:cNvSpPr txBox="1"/>
              <p:nvPr/>
            </p:nvSpPr>
            <p:spPr>
              <a:xfrm>
                <a:off x="8141080" y="1273730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9</a:t>
                </a:r>
                <a:endParaRPr/>
              </a:p>
            </p:txBody>
          </p:sp>
          <p:cxnSp>
            <p:nvCxnSpPr>
              <p:cNvPr id="360" name="Google Shape;360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61" name="Google Shape;361;p20"/>
              <p:cNvCxnSpPr>
                <a:stCxn id="358" idx="2"/>
                <a:endCxn id="359" idx="2"/>
              </p:cNvCxnSpPr>
              <p:nvPr/>
            </p:nvCxnSpPr>
            <p:spPr>
              <a:xfrm rot="10800000">
                <a:off x="8302387" y="1642924"/>
                <a:ext cx="2700" cy="1887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62" name="Google Shape;362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63" name="Google Shape;363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64" name="Google Shape;364;p20"/>
          <p:cNvCxnSpPr/>
          <p:nvPr/>
        </p:nvCxnSpPr>
        <p:spPr>
          <a:xfrm>
            <a:off x="7331786" y="4032310"/>
            <a:ext cx="306300" cy="336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65" name="Google Shape;365;p20"/>
          <p:cNvGrpSpPr/>
          <p:nvPr/>
        </p:nvGrpSpPr>
        <p:grpSpPr>
          <a:xfrm>
            <a:off x="3617181" y="5260751"/>
            <a:ext cx="568552" cy="562613"/>
            <a:chOff x="8118821" y="1414000"/>
            <a:chExt cx="568552" cy="562613"/>
          </a:xfrm>
        </p:grpSpPr>
        <p:grpSp>
          <p:nvGrpSpPr>
            <p:cNvPr id="366" name="Google Shape;366;p20"/>
            <p:cNvGrpSpPr/>
            <p:nvPr/>
          </p:nvGrpSpPr>
          <p:grpSpPr>
            <a:xfrm>
              <a:off x="8118821" y="1414000"/>
              <a:ext cx="568552" cy="562613"/>
              <a:chOff x="8019435" y="1269011"/>
              <a:chExt cx="568552" cy="562613"/>
            </a:xfrm>
          </p:grpSpPr>
          <p:sp>
            <p:nvSpPr>
              <p:cNvPr id="367" name="Google Shape;367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68" name="Google Shape;368;p20"/>
              <p:cNvSpPr txBox="1"/>
              <p:nvPr/>
            </p:nvSpPr>
            <p:spPr>
              <a:xfrm>
                <a:off x="8071881" y="126901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11</a:t>
                </a:r>
                <a:endParaRPr/>
              </a:p>
            </p:txBody>
          </p:sp>
          <p:cxnSp>
            <p:nvCxnSpPr>
              <p:cNvPr id="369" name="Google Shape;369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0" name="Google Shape;370;p20"/>
              <p:cNvCxnSpPr>
                <a:stCxn id="367" idx="2"/>
                <a:endCxn id="368" idx="2"/>
              </p:cNvCxnSpPr>
              <p:nvPr/>
            </p:nvCxnSpPr>
            <p:spPr>
              <a:xfrm rot="10800000">
                <a:off x="8302087" y="1638424"/>
                <a:ext cx="3000" cy="1932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1" name="Google Shape;371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72" name="Google Shape;372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373" name="Google Shape;373;p20"/>
          <p:cNvGrpSpPr/>
          <p:nvPr/>
        </p:nvGrpSpPr>
        <p:grpSpPr>
          <a:xfrm>
            <a:off x="4297693" y="5265664"/>
            <a:ext cx="568552" cy="557700"/>
            <a:chOff x="8118821" y="1418913"/>
            <a:chExt cx="568552" cy="557700"/>
          </a:xfrm>
        </p:grpSpPr>
        <p:grpSp>
          <p:nvGrpSpPr>
            <p:cNvPr id="374" name="Google Shape;374;p20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375" name="Google Shape;37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76" name="Google Shape;376;p20"/>
              <p:cNvSpPr txBox="1"/>
              <p:nvPr/>
            </p:nvSpPr>
            <p:spPr>
              <a:xfrm>
                <a:off x="8084934" y="1281737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13</a:t>
                </a:r>
                <a:endParaRPr/>
              </a:p>
            </p:txBody>
          </p:sp>
          <p:cxnSp>
            <p:nvCxnSpPr>
              <p:cNvPr id="377" name="Google Shape;37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20"/>
              <p:cNvCxnSpPr>
                <a:stCxn id="37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79" name="Google Shape;37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80" name="Google Shape;38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381" name="Google Shape;381;p20"/>
          <p:cNvCxnSpPr/>
          <p:nvPr/>
        </p:nvCxnSpPr>
        <p:spPr>
          <a:xfrm flipH="1">
            <a:off x="3955411" y="4901524"/>
            <a:ext cx="164700" cy="3573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2" name="Google Shape;382;p20"/>
          <p:cNvCxnSpPr/>
          <p:nvPr/>
        </p:nvCxnSpPr>
        <p:spPr>
          <a:xfrm>
            <a:off x="4392645" y="4894808"/>
            <a:ext cx="163800" cy="363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383" name="Google Shape;383;p20"/>
          <p:cNvGrpSpPr/>
          <p:nvPr/>
        </p:nvGrpSpPr>
        <p:grpSpPr>
          <a:xfrm>
            <a:off x="5031505" y="5265663"/>
            <a:ext cx="568552" cy="557701"/>
            <a:chOff x="8118821" y="1418912"/>
            <a:chExt cx="568552" cy="557701"/>
          </a:xfrm>
        </p:grpSpPr>
        <p:grpSp>
          <p:nvGrpSpPr>
            <p:cNvPr id="384" name="Google Shape;384;p20"/>
            <p:cNvGrpSpPr/>
            <p:nvPr/>
          </p:nvGrpSpPr>
          <p:grpSpPr>
            <a:xfrm>
              <a:off x="8118821" y="1418912"/>
              <a:ext cx="568552" cy="557701"/>
              <a:chOff x="8019435" y="1273923"/>
              <a:chExt cx="568552" cy="557701"/>
            </a:xfrm>
          </p:grpSpPr>
          <p:sp>
            <p:nvSpPr>
              <p:cNvPr id="385" name="Google Shape;385;p20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86" name="Google Shape;386;p20"/>
              <p:cNvSpPr txBox="1"/>
              <p:nvPr/>
            </p:nvSpPr>
            <p:spPr>
              <a:xfrm>
                <a:off x="8153757" y="1273923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3</a:t>
                </a:r>
                <a:endParaRPr/>
              </a:p>
            </p:txBody>
          </p:sp>
          <p:cxnSp>
            <p:nvCxnSpPr>
              <p:cNvPr id="387" name="Google Shape;387;p20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388" name="Google Shape;388;p20"/>
              <p:cNvCxnSpPr>
                <a:stCxn id="385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389" name="Google Shape;389;p20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390" name="Google Shape;390;p20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391" name="Google Shape;391;p20"/>
          <p:cNvSpPr/>
          <p:nvPr/>
        </p:nvSpPr>
        <p:spPr>
          <a:xfrm>
            <a:off x="5156392" y="4611458"/>
            <a:ext cx="587100" cy="600000"/>
          </a:xfrm>
          <a:prstGeom prst="donut">
            <a:avLst>
              <a:gd name="adj" fmla="val 13907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92" name="Google Shape;392;p20"/>
          <p:cNvCxnSpPr>
            <a:endCxn id="386" idx="0"/>
          </p:cNvCxnSpPr>
          <p:nvPr/>
        </p:nvCxnSpPr>
        <p:spPr>
          <a:xfrm flipH="1">
            <a:off x="5327077" y="4890963"/>
            <a:ext cx="115800" cy="3747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93" name="Google Shape;393;p20"/>
          <p:cNvSpPr txBox="1"/>
          <p:nvPr/>
        </p:nvSpPr>
        <p:spPr>
          <a:xfrm>
            <a:off x="5420142" y="4471679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4" name="Google Shape;394;p20"/>
          <p:cNvSpPr txBox="1"/>
          <p:nvPr/>
        </p:nvSpPr>
        <p:spPr>
          <a:xfrm>
            <a:off x="5160016" y="5281322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/>
          </a:p>
        </p:txBody>
      </p:sp>
      <p:sp>
        <p:nvSpPr>
          <p:cNvPr id="395" name="Google Shape;395;p20"/>
          <p:cNvSpPr txBox="1"/>
          <p:nvPr/>
        </p:nvSpPr>
        <p:spPr>
          <a:xfrm>
            <a:off x="4918765" y="3641843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endParaRPr/>
          </a:p>
        </p:txBody>
      </p:sp>
      <p:sp>
        <p:nvSpPr>
          <p:cNvPr id="396" name="Google Shape;396;p20"/>
          <p:cNvSpPr txBox="1"/>
          <p:nvPr/>
        </p:nvSpPr>
        <p:spPr>
          <a:xfrm>
            <a:off x="5416882" y="4456288"/>
            <a:ext cx="3225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/>
          </a:p>
        </p:txBody>
      </p:sp>
      <p:sp>
        <p:nvSpPr>
          <p:cNvPr id="397" name="Google Shape;397;p20"/>
          <p:cNvSpPr txBox="1"/>
          <p:nvPr/>
        </p:nvSpPr>
        <p:spPr>
          <a:xfrm>
            <a:off x="881149" y="5968538"/>
            <a:ext cx="10796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 is similar to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removeMin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and </a:t>
            </a:r>
            <a:r>
              <a:rPr lang="en-US" sz="18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percolateDown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– might have to do log(n) swaps, so the worst-case runtime is O(log(n))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4400"/>
              <a:buFont typeface="Quattrocento Sans"/>
              <a:buNone/>
            </a:pPr>
            <a:r>
              <a:rPr lang="en-US" dirty="0"/>
              <a:t>Quiz: Building a </a:t>
            </a:r>
            <a:r>
              <a:rPr lang="en-US" dirty="0" err="1"/>
              <a:t>minHeap</a:t>
            </a:r>
            <a:endParaRPr dirty="0"/>
          </a:p>
        </p:txBody>
      </p:sp>
      <p:sp>
        <p:nvSpPr>
          <p:cNvPr id="403" name="Google Shape;403;p21"/>
          <p:cNvSpPr txBox="1">
            <a:spLocks noGrp="1"/>
          </p:cNvSpPr>
          <p:nvPr>
            <p:ph type="body" idx="1"/>
          </p:nvPr>
        </p:nvSpPr>
        <p:spPr>
          <a:xfrm>
            <a:off x="575250" y="1342450"/>
            <a:ext cx="9371700" cy="130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Construct a Min Binary Heap by adding the following values in this order:</a:t>
            </a:r>
            <a:endParaRPr/>
          </a:p>
          <a:p>
            <a:pPr marL="9017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5, 10, 15, 20, 7, 2</a:t>
            </a:r>
            <a:endParaRPr/>
          </a:p>
        </p:txBody>
      </p:sp>
      <p:cxnSp>
        <p:nvCxnSpPr>
          <p:cNvPr id="404" name="Google Shape;404;p21"/>
          <p:cNvCxnSpPr>
            <a:endCxn id="405" idx="0"/>
          </p:cNvCxnSpPr>
          <p:nvPr/>
        </p:nvCxnSpPr>
        <p:spPr>
          <a:xfrm flipH="1">
            <a:off x="1385604" y="4518797"/>
            <a:ext cx="349200" cy="705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06" name="Google Shape;406;p21"/>
          <p:cNvGrpSpPr/>
          <p:nvPr/>
        </p:nvGrpSpPr>
        <p:grpSpPr>
          <a:xfrm>
            <a:off x="1612984" y="4066966"/>
            <a:ext cx="568552" cy="564722"/>
            <a:chOff x="5948584" y="4535116"/>
            <a:chExt cx="568552" cy="564722"/>
          </a:xfrm>
        </p:grpSpPr>
        <p:sp>
          <p:nvSpPr>
            <p:cNvPr id="407" name="Google Shape;407;p21"/>
            <p:cNvSpPr/>
            <p:nvPr/>
          </p:nvSpPr>
          <p:spPr>
            <a:xfrm>
              <a:off x="5951336" y="4542138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6004790" y="4535116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10</a:t>
              </a:r>
              <a:endParaRPr/>
            </a:p>
          </p:txBody>
        </p:sp>
        <p:cxnSp>
          <p:nvCxnSpPr>
            <p:cNvPr id="409" name="Google Shape;409;p21"/>
            <p:cNvCxnSpPr/>
            <p:nvPr/>
          </p:nvCxnSpPr>
          <p:spPr>
            <a:xfrm>
              <a:off x="5948584" y="4889737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0" name="Google Shape;410;p21"/>
            <p:cNvCxnSpPr>
              <a:stCxn id="407" idx="2"/>
              <a:endCxn id="408" idx="2"/>
            </p:cNvCxnSpPr>
            <p:nvPr/>
          </p:nvCxnSpPr>
          <p:spPr>
            <a:xfrm rot="10800000" flipH="1">
              <a:off x="6234236" y="4904538"/>
              <a:ext cx="900" cy="1953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11" name="Google Shape;411;p21"/>
          <p:cNvCxnSpPr>
            <a:endCxn id="412" idx="0"/>
          </p:cNvCxnSpPr>
          <p:nvPr/>
        </p:nvCxnSpPr>
        <p:spPr>
          <a:xfrm>
            <a:off x="2055651" y="4511897"/>
            <a:ext cx="420300" cy="711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13" name="Google Shape;413;p21"/>
          <p:cNvGrpSpPr/>
          <p:nvPr/>
        </p:nvGrpSpPr>
        <p:grpSpPr>
          <a:xfrm>
            <a:off x="1100213" y="5218530"/>
            <a:ext cx="568552" cy="557700"/>
            <a:chOff x="8118821" y="1418913"/>
            <a:chExt cx="568552" cy="557700"/>
          </a:xfrm>
        </p:grpSpPr>
        <p:grpSp>
          <p:nvGrpSpPr>
            <p:cNvPr id="414" name="Google Shape;414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15" name="Google Shape;415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05" name="Google Shape;405;p21"/>
              <p:cNvSpPr txBox="1"/>
              <p:nvPr/>
            </p:nvSpPr>
            <p:spPr>
              <a:xfrm>
                <a:off x="8074576" y="1279191"/>
                <a:ext cx="460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20</a:t>
                </a:r>
                <a:endParaRPr/>
              </a:p>
            </p:txBody>
          </p:sp>
          <p:cxnSp>
            <p:nvCxnSpPr>
              <p:cNvPr id="416" name="Google Shape;416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17" name="Google Shape;417;p21"/>
              <p:cNvCxnSpPr>
                <a:stCxn id="415" idx="2"/>
                <a:endCxn id="405" idx="2"/>
              </p:cNvCxnSpPr>
              <p:nvPr/>
            </p:nvCxnSpPr>
            <p:spPr>
              <a:xfrm rot="10800000">
                <a:off x="8304787" y="1648624"/>
                <a:ext cx="3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18" name="Google Shape;418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19" name="Google Shape;419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20" name="Google Shape;420;p21"/>
          <p:cNvGrpSpPr/>
          <p:nvPr/>
        </p:nvGrpSpPr>
        <p:grpSpPr>
          <a:xfrm>
            <a:off x="2191455" y="5210629"/>
            <a:ext cx="568552" cy="557700"/>
            <a:chOff x="8118821" y="1418913"/>
            <a:chExt cx="568552" cy="557700"/>
          </a:xfrm>
        </p:grpSpPr>
        <p:grpSp>
          <p:nvGrpSpPr>
            <p:cNvPr id="421" name="Google Shape;421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22" name="Google Shape;422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12" name="Google Shape;412;p21"/>
              <p:cNvSpPr txBox="1"/>
              <p:nvPr/>
            </p:nvSpPr>
            <p:spPr>
              <a:xfrm>
                <a:off x="8142681" y="1287092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7</a:t>
                </a:r>
                <a:endParaRPr/>
              </a:p>
            </p:txBody>
          </p:sp>
          <p:cxnSp>
            <p:nvCxnSpPr>
              <p:cNvPr id="423" name="Google Shape;423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24" name="Google Shape;424;p21"/>
              <p:cNvCxnSpPr>
                <a:stCxn id="422" idx="2"/>
              </p:cNvCxnSpPr>
              <p:nvPr/>
            </p:nvCxnSpPr>
            <p:spPr>
              <a:xfrm rot="10800000">
                <a:off x="8305087" y="1621324"/>
                <a:ext cx="0" cy="2103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25" name="Google Shape;425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26" name="Google Shape;426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27" name="Google Shape;427;p21"/>
          <p:cNvCxnSpPr>
            <a:endCxn id="428" idx="0"/>
          </p:cNvCxnSpPr>
          <p:nvPr/>
        </p:nvCxnSpPr>
        <p:spPr>
          <a:xfrm flipH="1">
            <a:off x="3449811" y="4518996"/>
            <a:ext cx="161400" cy="6969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29" name="Google Shape;429;p21"/>
          <p:cNvGrpSpPr/>
          <p:nvPr/>
        </p:nvGrpSpPr>
        <p:grpSpPr>
          <a:xfrm>
            <a:off x="3452576" y="4061364"/>
            <a:ext cx="568552" cy="562496"/>
            <a:chOff x="7788176" y="4529514"/>
            <a:chExt cx="568552" cy="562496"/>
          </a:xfrm>
        </p:grpSpPr>
        <p:sp>
          <p:nvSpPr>
            <p:cNvPr id="430" name="Google Shape;430;p21"/>
            <p:cNvSpPr/>
            <p:nvPr/>
          </p:nvSpPr>
          <p:spPr>
            <a:xfrm>
              <a:off x="7790928" y="4534310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31" name="Google Shape;431;p21"/>
            <p:cNvSpPr txBox="1"/>
            <p:nvPr/>
          </p:nvSpPr>
          <p:spPr>
            <a:xfrm>
              <a:off x="7842865" y="4529514"/>
              <a:ext cx="460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15</a:t>
              </a:r>
              <a:endParaRPr/>
            </a:p>
          </p:txBody>
        </p:sp>
        <p:cxnSp>
          <p:nvCxnSpPr>
            <p:cNvPr id="432" name="Google Shape;432;p21"/>
            <p:cNvCxnSpPr/>
            <p:nvPr/>
          </p:nvCxnSpPr>
          <p:spPr>
            <a:xfrm>
              <a:off x="7788176" y="4881909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33" name="Google Shape;433;p21"/>
            <p:cNvCxnSpPr>
              <a:stCxn id="430" idx="2"/>
              <a:endCxn id="431" idx="2"/>
            </p:cNvCxnSpPr>
            <p:nvPr/>
          </p:nvCxnSpPr>
          <p:spPr>
            <a:xfrm rot="10800000">
              <a:off x="8073228" y="4898810"/>
              <a:ext cx="600" cy="1932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434" name="Google Shape;434;p21"/>
          <p:cNvGrpSpPr/>
          <p:nvPr/>
        </p:nvGrpSpPr>
        <p:grpSpPr>
          <a:xfrm>
            <a:off x="3166916" y="5210629"/>
            <a:ext cx="568552" cy="557700"/>
            <a:chOff x="8118821" y="1418913"/>
            <a:chExt cx="568552" cy="557700"/>
          </a:xfrm>
        </p:grpSpPr>
        <p:grpSp>
          <p:nvGrpSpPr>
            <p:cNvPr id="435" name="Google Shape;435;p21"/>
            <p:cNvGrpSpPr/>
            <p:nvPr/>
          </p:nvGrpSpPr>
          <p:grpSpPr>
            <a:xfrm>
              <a:off x="8118821" y="1418913"/>
              <a:ext cx="568552" cy="557700"/>
              <a:chOff x="8019435" y="1273924"/>
              <a:chExt cx="568552" cy="557700"/>
            </a:xfrm>
          </p:grpSpPr>
          <p:sp>
            <p:nvSpPr>
              <p:cNvPr id="436" name="Google Shape;436;p21"/>
              <p:cNvSpPr/>
              <p:nvPr/>
            </p:nvSpPr>
            <p:spPr>
              <a:xfrm>
                <a:off x="8022187" y="1273924"/>
                <a:ext cx="565800" cy="5577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28" name="Google Shape;428;p21"/>
              <p:cNvSpPr txBox="1"/>
              <p:nvPr/>
            </p:nvSpPr>
            <p:spPr>
              <a:xfrm>
                <a:off x="8141080" y="1279191"/>
                <a:ext cx="322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Courier New"/>
                    <a:ea typeface="Courier New"/>
                    <a:cs typeface="Courier New"/>
                    <a:sym typeface="Courier New"/>
                  </a:rPr>
                  <a:t>2</a:t>
                </a:r>
                <a:endParaRPr/>
              </a:p>
            </p:txBody>
          </p:sp>
          <p:cxnSp>
            <p:nvCxnSpPr>
              <p:cNvPr id="437" name="Google Shape;437;p21"/>
              <p:cNvCxnSpPr/>
              <p:nvPr/>
            </p:nvCxnSpPr>
            <p:spPr>
              <a:xfrm>
                <a:off x="8019435" y="1621523"/>
                <a:ext cx="565800" cy="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21"/>
              <p:cNvCxnSpPr>
                <a:stCxn id="436" idx="2"/>
                <a:endCxn id="428" idx="2"/>
              </p:cNvCxnSpPr>
              <p:nvPr/>
            </p:nvCxnSpPr>
            <p:spPr>
              <a:xfrm rot="10800000">
                <a:off x="8302387" y="1648624"/>
                <a:ext cx="2700" cy="183000"/>
              </a:xfrm>
              <a:prstGeom prst="straightConnector1">
                <a:avLst/>
              </a:prstGeom>
              <a:noFill/>
              <a:ln w="12700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439" name="Google Shape;439;p21"/>
            <p:cNvCxnSpPr/>
            <p:nvPr/>
          </p:nvCxnSpPr>
          <p:spPr>
            <a:xfrm flipH="1">
              <a:off x="8159691" y="1800150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0" name="Google Shape;440;p21"/>
            <p:cNvCxnSpPr/>
            <p:nvPr/>
          </p:nvCxnSpPr>
          <p:spPr>
            <a:xfrm flipH="1">
              <a:off x="8440702" y="1795327"/>
              <a:ext cx="204000" cy="142800"/>
            </a:xfrm>
            <a:prstGeom prst="straightConnector1">
              <a:avLst/>
            </a:prstGeom>
            <a:noFill/>
            <a:ln w="19050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1" name="Google Shape;441;p21"/>
          <p:cNvCxnSpPr>
            <a:endCxn id="407" idx="0"/>
          </p:cNvCxnSpPr>
          <p:nvPr/>
        </p:nvCxnSpPr>
        <p:spPr>
          <a:xfrm flipH="1">
            <a:off x="1898636" y="3552888"/>
            <a:ext cx="858600" cy="5211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442" name="Google Shape;442;p21"/>
          <p:cNvGrpSpPr/>
          <p:nvPr/>
        </p:nvGrpSpPr>
        <p:grpSpPr>
          <a:xfrm>
            <a:off x="2639139" y="3075864"/>
            <a:ext cx="568552" cy="557700"/>
            <a:chOff x="6974739" y="3544014"/>
            <a:chExt cx="568552" cy="557700"/>
          </a:xfrm>
        </p:grpSpPr>
        <p:sp>
          <p:nvSpPr>
            <p:cNvPr id="443" name="Google Shape;443;p21"/>
            <p:cNvSpPr/>
            <p:nvPr/>
          </p:nvSpPr>
          <p:spPr>
            <a:xfrm>
              <a:off x="6977491" y="3544014"/>
              <a:ext cx="565800" cy="5577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44" name="Google Shape;444;p21"/>
            <p:cNvSpPr txBox="1"/>
            <p:nvPr/>
          </p:nvSpPr>
          <p:spPr>
            <a:xfrm>
              <a:off x="7096384" y="3549281"/>
              <a:ext cx="322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ourier New"/>
                  <a:ea typeface="Courier New"/>
                  <a:cs typeface="Courier New"/>
                  <a:sym typeface="Courier New"/>
                </a:rPr>
                <a:t>5</a:t>
              </a:r>
              <a:endParaRPr/>
            </a:p>
          </p:txBody>
        </p:sp>
        <p:cxnSp>
          <p:nvCxnSpPr>
            <p:cNvPr id="445" name="Google Shape;445;p21"/>
            <p:cNvCxnSpPr/>
            <p:nvPr/>
          </p:nvCxnSpPr>
          <p:spPr>
            <a:xfrm>
              <a:off x="6974739" y="3891613"/>
              <a:ext cx="565800" cy="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446" name="Google Shape;446;p21"/>
            <p:cNvCxnSpPr>
              <a:stCxn id="443" idx="2"/>
              <a:endCxn id="444" idx="2"/>
            </p:cNvCxnSpPr>
            <p:nvPr/>
          </p:nvCxnSpPr>
          <p:spPr>
            <a:xfrm rot="10800000">
              <a:off x="7257691" y="3918714"/>
              <a:ext cx="2700" cy="183000"/>
            </a:xfrm>
            <a:prstGeom prst="straightConnector1">
              <a:avLst/>
            </a:prstGeom>
            <a:noFill/>
            <a:ln w="12700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447" name="Google Shape;447;p21"/>
          <p:cNvCxnSpPr>
            <a:endCxn id="430" idx="0"/>
          </p:cNvCxnSpPr>
          <p:nvPr/>
        </p:nvCxnSpPr>
        <p:spPr>
          <a:xfrm>
            <a:off x="3083328" y="3577160"/>
            <a:ext cx="654900" cy="4890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48" name="Google Shape;448;p21"/>
          <p:cNvSpPr txBox="1"/>
          <p:nvPr/>
        </p:nvSpPr>
        <p:spPr>
          <a:xfrm>
            <a:off x="1598425" y="5737200"/>
            <a:ext cx="156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cxnSp>
        <p:nvCxnSpPr>
          <p:cNvPr id="449" name="Google Shape;449;p21"/>
          <p:cNvCxnSpPr/>
          <p:nvPr/>
        </p:nvCxnSpPr>
        <p:spPr>
          <a:xfrm flipH="1">
            <a:off x="3776170" y="4460421"/>
            <a:ext cx="204000" cy="142800"/>
          </a:xfrm>
          <a:prstGeom prst="straightConnector1">
            <a:avLst/>
          </a:prstGeom>
          <a:noFill/>
          <a:ln w="19050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0" name="Google Shape;450;p21"/>
          <p:cNvSpPr txBox="1"/>
          <p:nvPr/>
        </p:nvSpPr>
        <p:spPr>
          <a:xfrm>
            <a:off x="1702927" y="4102773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7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1" name="Google Shape;451;p21"/>
          <p:cNvSpPr txBox="1"/>
          <p:nvPr/>
        </p:nvSpPr>
        <p:spPr>
          <a:xfrm>
            <a:off x="2217311" y="5230435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/>
          </a:p>
        </p:txBody>
      </p:sp>
      <p:sp>
        <p:nvSpPr>
          <p:cNvPr id="452" name="Google Shape;452;p21"/>
          <p:cNvSpPr txBox="1"/>
          <p:nvPr/>
        </p:nvSpPr>
        <p:spPr>
          <a:xfrm>
            <a:off x="3611224" y="4753425"/>
            <a:ext cx="166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3" name="Google Shape;453;p21"/>
          <p:cNvSpPr txBox="1"/>
          <p:nvPr/>
        </p:nvSpPr>
        <p:spPr>
          <a:xfrm>
            <a:off x="3507611" y="4103465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4" name="Google Shape;454;p21"/>
          <p:cNvSpPr txBox="1"/>
          <p:nvPr/>
        </p:nvSpPr>
        <p:spPr>
          <a:xfrm>
            <a:off x="3198321" y="5252216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15</a:t>
            </a:r>
            <a:endParaRPr/>
          </a:p>
        </p:txBody>
      </p:sp>
      <p:sp>
        <p:nvSpPr>
          <p:cNvPr id="455" name="Google Shape;455;p21"/>
          <p:cNvSpPr txBox="1"/>
          <p:nvPr/>
        </p:nvSpPr>
        <p:spPr>
          <a:xfrm>
            <a:off x="3047976" y="5878950"/>
            <a:ext cx="1815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percolateUp!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6" name="Google Shape;456;p21"/>
          <p:cNvSpPr txBox="1"/>
          <p:nvPr/>
        </p:nvSpPr>
        <p:spPr>
          <a:xfrm>
            <a:off x="2719769" y="3088834"/>
            <a:ext cx="4047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457" name="Google Shape;457;p21"/>
          <p:cNvSpPr txBox="1"/>
          <p:nvPr/>
        </p:nvSpPr>
        <p:spPr>
          <a:xfrm>
            <a:off x="3452855" y="4107920"/>
            <a:ext cx="51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5</a:t>
            </a:r>
            <a:endParaRPr/>
          </a:p>
        </p:txBody>
      </p:sp>
      <p:sp>
        <p:nvSpPr>
          <p:cNvPr id="458" name="Google Shape;458;p21"/>
          <p:cNvSpPr txBox="1"/>
          <p:nvPr/>
        </p:nvSpPr>
        <p:spPr>
          <a:xfrm>
            <a:off x="5648725" y="4773276"/>
            <a:ext cx="6113400" cy="1169700"/>
          </a:xfrm>
          <a:prstGeom prst="rect">
            <a:avLst/>
          </a:prstGeom>
          <a:noFill/>
          <a:ln w="9525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Binary Heap Invariants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Binary Tree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 has at most 2 children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Min Heap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– each node’s children are larger than itself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AutoNum type="arabicPeriod"/>
            </a:pPr>
            <a:r>
              <a:rPr lang="en-US" sz="1400" b="1">
                <a:solidFill>
                  <a:srgbClr val="B6A47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 Complete </a:t>
            </a:r>
            <a:r>
              <a:rPr lang="en-US" sz="1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 new nodes are added from left to right completely filling each level before creating a new one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9" name="Google Shape;459;p21"/>
          <p:cNvSpPr txBox="1">
            <a:spLocks noGrp="1"/>
          </p:cNvSpPr>
          <p:nvPr>
            <p:ph type="body" idx="1"/>
          </p:nvPr>
        </p:nvSpPr>
        <p:spPr>
          <a:xfrm>
            <a:off x="5648725" y="3075875"/>
            <a:ext cx="6316200" cy="116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</a:rPr>
              <a:t>add() Algorithm: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Insert a node on the bottom level that ensure no gaps</a:t>
            </a:r>
            <a:endParaRPr sz="200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1800"/>
              <a:buAutoNum type="arabicPeriod"/>
            </a:pPr>
            <a:r>
              <a:rPr lang="en-US" sz="1800">
                <a:solidFill>
                  <a:srgbClr val="00B050"/>
                </a:solidFill>
              </a:rPr>
              <a:t>Fix heap invariant by percolate </a:t>
            </a:r>
            <a:r>
              <a:rPr lang="en-US" sz="1800" b="1">
                <a:solidFill>
                  <a:srgbClr val="00B050"/>
                </a:solidFill>
              </a:rPr>
              <a:t>UP</a:t>
            </a:r>
            <a:endParaRPr sz="2000" b="1">
              <a:solidFill>
                <a:srgbClr val="00B05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400"/>
              <a:t>i.e. swap with parent, until your parent is smaller than you</a:t>
            </a:r>
            <a:r>
              <a:rPr lang="en-US" sz="1600"/>
              <a:t> </a:t>
            </a:r>
            <a:r>
              <a:rPr lang="en-US" sz="1400"/>
              <a:t>(or you’re the root).</a:t>
            </a:r>
            <a:endParaRPr sz="15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minHeap runtimes</a:t>
            </a:r>
            <a:endParaRPr/>
          </a:p>
        </p:txBody>
      </p:sp>
      <p:sp>
        <p:nvSpPr>
          <p:cNvPr id="465" name="Google Shape;465;p22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removeMin():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remove root node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find last node in tree and swap to top level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down to fix heap invariant</a:t>
            </a:r>
            <a:endParaRPr sz="2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add()</a:t>
            </a:r>
            <a:endParaRPr/>
          </a:p>
          <a:p>
            <a:pPr marL="457200" lvl="0" indent="-3683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insert new node into next available spot</a:t>
            </a:r>
            <a:endParaRPr sz="2200"/>
          </a:p>
          <a:p>
            <a:pPr marL="457200" lvl="0" indent="-368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200"/>
              <a:buChar char="●"/>
            </a:pPr>
            <a:r>
              <a:rPr lang="en-US" sz="2200"/>
              <a:t>percolate up to fix heap invariant</a:t>
            </a:r>
            <a:endParaRPr sz="2200"/>
          </a:p>
        </p:txBody>
      </p:sp>
      <p:sp>
        <p:nvSpPr>
          <p:cNvPr id="466" name="Google Shape;466;p22"/>
          <p:cNvSpPr txBox="1"/>
          <p:nvPr/>
        </p:nvSpPr>
        <p:spPr>
          <a:xfrm>
            <a:off x="864600" y="4662300"/>
            <a:ext cx="82521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Finding the last node/next available spot is the hard part.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You can do it in Θ(log </a:t>
            </a:r>
            <a:r>
              <a:rPr lang="en-US" sz="1700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) time on complete trees, with some extra class variants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But it’s NOT fun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And there’s a much better way (that we’ll talk about Wednesday)!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23"/>
          <p:cNvSpPr txBox="1"/>
          <p:nvPr/>
        </p:nvSpPr>
        <p:spPr>
          <a:xfrm>
            <a:off x="1870000" y="32425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 Heaps with an array</a:t>
            </a:r>
            <a:endParaRPr/>
          </a:p>
        </p:txBody>
      </p:sp>
      <p:grpSp>
        <p:nvGrpSpPr>
          <p:cNvPr id="478" name="Google Shape;478;p24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479" name="Google Shape;479;p24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480" name="Google Shape;480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1" name="Google Shape;481;p24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482" name="Google Shape;482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3" name="Google Shape;483;p24"/>
              <p:cNvCxnSpPr>
                <a:endCxn id="48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4" name="Google Shape;484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85" name="Google Shape;485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86" name="Google Shape;486;p24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487" name="Google Shape;48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88" name="Google Shape;488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489" name="Google Shape;48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0" name="Google Shape;490;p24"/>
              <p:cNvCxnSpPr>
                <a:endCxn id="48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1" name="Google Shape;491;p24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492" name="Google Shape;492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3" name="Google Shape;493;p24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494" name="Google Shape;494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495" name="Google Shape;495;p24"/>
              <p:cNvCxnSpPr>
                <a:endCxn id="492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496" name="Google Shape;496;p24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497" name="Google Shape;497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498" name="Google Shape;498;p24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499" name="Google Shape;499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0" name="Google Shape;500;p24"/>
              <p:cNvCxnSpPr>
                <a:endCxn id="49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1" name="Google Shape;501;p24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02" name="Google Shape;502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03" name="Google Shape;503;p24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04" name="Google Shape;504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5" name="Google Shape;505;p24"/>
              <p:cNvCxnSpPr>
                <a:endCxn id="50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6" name="Google Shape;506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07" name="Google Shape;507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08" name="Google Shape;508;p24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509" name="Google Shape;509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0" name="Google Shape;510;p24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511" name="Google Shape;511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2" name="Google Shape;512;p24"/>
              <p:cNvCxnSpPr>
                <a:endCxn id="509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13" name="Google Shape;513;p24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514" name="Google Shape;514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15" name="Google Shape;515;p24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516" name="Google Shape;516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7" name="Google Shape;517;p24"/>
              <p:cNvCxnSpPr>
                <a:endCxn id="51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8" name="Google Shape;518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19" name="Google Shape;519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0" name="Google Shape;520;p24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521" name="Google Shape;521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2" name="Google Shape;522;p24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523" name="Google Shape;523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4" name="Google Shape;524;p24"/>
              <p:cNvCxnSpPr>
                <a:endCxn id="52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25" name="Google Shape;525;p24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526" name="Google Shape;526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27" name="Google Shape;527;p24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528" name="Google Shape;528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29" name="Google Shape;529;p24"/>
              <p:cNvCxnSpPr>
                <a:endCxn id="52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0" name="Google Shape;530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1" name="Google Shape;531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2" name="Google Shape;532;p24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533" name="Google Shape;533;p24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4" name="Google Shape;534;p24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535" name="Google Shape;535;p24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36" name="Google Shape;536;p24"/>
              <p:cNvCxnSpPr>
                <a:endCxn id="53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37" name="Google Shape;537;p24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538" name="Google Shape;538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39" name="Google Shape;539;p24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540" name="Google Shape;540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1" name="Google Shape;541;p24"/>
              <p:cNvCxnSpPr>
                <a:endCxn id="53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2" name="Google Shape;542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3" name="Google Shape;543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44" name="Google Shape;544;p24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545" name="Google Shape;545;p24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46" name="Google Shape;546;p24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547" name="Google Shape;547;p24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8" name="Google Shape;548;p24"/>
              <p:cNvCxnSpPr>
                <a:endCxn id="545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49" name="Google Shape;549;p24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50" name="Google Shape;550;p24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551" name="Google Shape;551;p24"/>
            <p:cNvCxnSpPr>
              <a:endCxn id="492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2" name="Google Shape;552;p24"/>
            <p:cNvCxnSpPr>
              <a:endCxn id="509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3" name="Google Shape;553;p24"/>
            <p:cNvCxnSpPr>
              <a:endCxn id="497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4" name="Google Shape;554;p24"/>
            <p:cNvCxnSpPr>
              <a:endCxn id="521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5" name="Google Shape;555;p24"/>
            <p:cNvCxnSpPr>
              <a:endCxn id="533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6" name="Google Shape;556;p24"/>
            <p:cNvCxnSpPr>
              <a:endCxn id="545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7" name="Google Shape;557;p24"/>
            <p:cNvCxnSpPr>
              <a:endCxn id="502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8" name="Google Shape;558;p24"/>
            <p:cNvCxnSpPr>
              <a:endCxn id="526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59" name="Google Shape;559;p24"/>
            <p:cNvCxnSpPr>
              <a:endCxn id="538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0" name="Google Shape;560;p24"/>
            <p:cNvCxnSpPr>
              <a:endCxn id="480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1" name="Google Shape;561;p24"/>
            <p:cNvCxnSpPr>
              <a:endCxn id="514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562" name="Google Shape;562;p24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563" name="Google Shape;563;p24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4" name="Google Shape;564;p24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565" name="Google Shape;565;p24"/>
          <p:cNvSpPr txBox="1"/>
          <p:nvPr/>
        </p:nvSpPr>
        <p:spPr>
          <a:xfrm>
            <a:off x="8495607" y="954776"/>
            <a:ext cx="3696300" cy="2585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map our binary-tree representation of a heap into an array implementation where you fill in the array in level-order from left to right.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implementation of a heap </a:t>
            </a:r>
            <a:r>
              <a:rPr lang="en-US" sz="18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isan</a:t>
            </a: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array, but the tree drawing is how to think of it conceptually. </a:t>
            </a: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25"/>
          <p:cNvSpPr txBox="1">
            <a:spLocks noGrp="1"/>
          </p:cNvSpPr>
          <p:nvPr>
            <p:ph type="title"/>
          </p:nvPr>
        </p:nvSpPr>
        <p:spPr>
          <a:xfrm>
            <a:off x="502339" y="291376"/>
            <a:ext cx="11187300" cy="10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sz="4200"/>
              <a:t>Implement Heaps with an array</a:t>
            </a:r>
            <a:endParaRPr sz="4200"/>
          </a:p>
        </p:txBody>
      </p:sp>
      <p:grpSp>
        <p:nvGrpSpPr>
          <p:cNvPr id="572" name="Google Shape;572;p25"/>
          <p:cNvGrpSpPr/>
          <p:nvPr/>
        </p:nvGrpSpPr>
        <p:grpSpPr>
          <a:xfrm>
            <a:off x="223128" y="1176335"/>
            <a:ext cx="7038050" cy="3790867"/>
            <a:chOff x="2541977" y="1128677"/>
            <a:chExt cx="7038050" cy="3790867"/>
          </a:xfrm>
        </p:grpSpPr>
        <p:grpSp>
          <p:nvGrpSpPr>
            <p:cNvPr id="573" name="Google Shape;573;p25"/>
            <p:cNvGrpSpPr/>
            <p:nvPr/>
          </p:nvGrpSpPr>
          <p:grpSpPr>
            <a:xfrm>
              <a:off x="3550651" y="4240917"/>
              <a:ext cx="692296" cy="678627"/>
              <a:chOff x="2659233" y="2267047"/>
              <a:chExt cx="692296" cy="678627"/>
            </a:xfrm>
          </p:grpSpPr>
          <p:sp>
            <p:nvSpPr>
              <p:cNvPr id="574" name="Google Shape;574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75" name="Google Shape;575;p25"/>
              <p:cNvSpPr txBox="1"/>
              <p:nvPr/>
            </p:nvSpPr>
            <p:spPr>
              <a:xfrm>
                <a:off x="2878192" y="2336866"/>
                <a:ext cx="2424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I</a:t>
                </a:r>
                <a:endParaRPr/>
              </a:p>
            </p:txBody>
          </p:sp>
          <p:cxnSp>
            <p:nvCxnSpPr>
              <p:cNvPr id="576" name="Google Shape;576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7" name="Google Shape;577;p25"/>
              <p:cNvCxnSpPr>
                <a:endCxn id="574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8" name="Google Shape;578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79" name="Google Shape;579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0" name="Google Shape;580;p25"/>
            <p:cNvGrpSpPr/>
            <p:nvPr/>
          </p:nvGrpSpPr>
          <p:grpSpPr>
            <a:xfrm>
              <a:off x="6074284" y="1128677"/>
              <a:ext cx="678601" cy="678600"/>
              <a:chOff x="2476501" y="3333847"/>
              <a:chExt cx="678601" cy="678600"/>
            </a:xfrm>
          </p:grpSpPr>
          <p:sp>
            <p:nvSpPr>
              <p:cNvPr id="581" name="Google Shape;58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2" name="Google Shape;582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A</a:t>
                </a:r>
                <a:endParaRPr/>
              </a:p>
            </p:txBody>
          </p:sp>
          <p:cxnSp>
            <p:nvCxnSpPr>
              <p:cNvPr id="583" name="Google Shape;58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4" name="Google Shape;584;p25"/>
              <p:cNvCxnSpPr>
                <a:endCxn id="58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85" name="Google Shape;585;p25"/>
            <p:cNvGrpSpPr/>
            <p:nvPr/>
          </p:nvGrpSpPr>
          <p:grpSpPr>
            <a:xfrm>
              <a:off x="4085977" y="2041203"/>
              <a:ext cx="678601" cy="678600"/>
              <a:chOff x="2476501" y="3333847"/>
              <a:chExt cx="678601" cy="678600"/>
            </a:xfrm>
          </p:grpSpPr>
          <p:sp>
            <p:nvSpPr>
              <p:cNvPr id="586" name="Google Shape;586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87" name="Google Shape;587;p25"/>
              <p:cNvSpPr txBox="1"/>
              <p:nvPr/>
            </p:nvSpPr>
            <p:spPr>
              <a:xfrm>
                <a:off x="2649743" y="34036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B</a:t>
                </a:r>
                <a:endParaRPr/>
              </a:p>
            </p:txBody>
          </p:sp>
          <p:cxnSp>
            <p:nvCxnSpPr>
              <p:cNvPr id="588" name="Google Shape;588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89" name="Google Shape;589;p25"/>
              <p:cNvCxnSpPr>
                <a:endCxn id="586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0" name="Google Shape;590;p25"/>
            <p:cNvGrpSpPr/>
            <p:nvPr/>
          </p:nvGrpSpPr>
          <p:grpSpPr>
            <a:xfrm>
              <a:off x="3077235" y="3137297"/>
              <a:ext cx="678601" cy="678600"/>
              <a:chOff x="2476501" y="3333847"/>
              <a:chExt cx="678601" cy="678600"/>
            </a:xfrm>
          </p:grpSpPr>
          <p:sp>
            <p:nvSpPr>
              <p:cNvPr id="591" name="Google Shape;591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2" name="Google Shape;592;p25"/>
              <p:cNvSpPr txBox="1"/>
              <p:nvPr/>
            </p:nvSpPr>
            <p:spPr>
              <a:xfrm>
                <a:off x="2649743" y="3403666"/>
                <a:ext cx="3435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D</a:t>
                </a:r>
                <a:endParaRPr/>
              </a:p>
            </p:txBody>
          </p:sp>
          <p:cxnSp>
            <p:nvCxnSpPr>
              <p:cNvPr id="593" name="Google Shape;593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4" name="Google Shape;594;p25"/>
              <p:cNvCxnSpPr>
                <a:endCxn id="591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595" name="Google Shape;595;p25"/>
            <p:cNvGrpSpPr/>
            <p:nvPr/>
          </p:nvGrpSpPr>
          <p:grpSpPr>
            <a:xfrm>
              <a:off x="2541977" y="4240917"/>
              <a:ext cx="692296" cy="678627"/>
              <a:chOff x="2659233" y="2267047"/>
              <a:chExt cx="692296" cy="678627"/>
            </a:xfrm>
          </p:grpSpPr>
          <p:sp>
            <p:nvSpPr>
              <p:cNvPr id="596" name="Google Shape;596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597" name="Google Shape;597;p25"/>
              <p:cNvSpPr txBox="1"/>
              <p:nvPr/>
            </p:nvSpPr>
            <p:spPr>
              <a:xfrm>
                <a:off x="2832475" y="2336866"/>
                <a:ext cx="345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H</a:t>
                </a:r>
                <a:endParaRPr/>
              </a:p>
            </p:txBody>
          </p:sp>
          <p:cxnSp>
            <p:nvCxnSpPr>
              <p:cNvPr id="598" name="Google Shape;598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599" name="Google Shape;599;p25"/>
              <p:cNvCxnSpPr>
                <a:endCxn id="596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0" name="Google Shape;600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1" name="Google Shape;601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2" name="Google Shape;602;p25"/>
            <p:cNvGrpSpPr/>
            <p:nvPr/>
          </p:nvGrpSpPr>
          <p:grpSpPr>
            <a:xfrm>
              <a:off x="7997677" y="2045504"/>
              <a:ext cx="678601" cy="678600"/>
              <a:chOff x="2476501" y="3333847"/>
              <a:chExt cx="678601" cy="678600"/>
            </a:xfrm>
          </p:grpSpPr>
          <p:sp>
            <p:nvSpPr>
              <p:cNvPr id="603" name="Google Shape;603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4" name="Google Shape;604;p25"/>
              <p:cNvSpPr txBox="1"/>
              <p:nvPr/>
            </p:nvSpPr>
            <p:spPr>
              <a:xfrm>
                <a:off x="2649743" y="3403666"/>
                <a:ext cx="332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C</a:t>
                </a:r>
                <a:endParaRPr/>
              </a:p>
            </p:txBody>
          </p:sp>
          <p:cxnSp>
            <p:nvCxnSpPr>
              <p:cNvPr id="605" name="Google Shape;605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06" name="Google Shape;606;p25"/>
              <p:cNvCxnSpPr>
                <a:endCxn id="603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07" name="Google Shape;607;p25"/>
            <p:cNvGrpSpPr/>
            <p:nvPr/>
          </p:nvGrpSpPr>
          <p:grpSpPr>
            <a:xfrm>
              <a:off x="5476558" y="4236630"/>
              <a:ext cx="692296" cy="678627"/>
              <a:chOff x="2659233" y="2267047"/>
              <a:chExt cx="692296" cy="678627"/>
            </a:xfrm>
          </p:grpSpPr>
          <p:sp>
            <p:nvSpPr>
              <p:cNvPr id="608" name="Google Shape;608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09" name="Google Shape;609;p25"/>
              <p:cNvSpPr txBox="1"/>
              <p:nvPr/>
            </p:nvSpPr>
            <p:spPr>
              <a:xfrm>
                <a:off x="2832475" y="2336866"/>
                <a:ext cx="3129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K</a:t>
                </a:r>
                <a:endParaRPr/>
              </a:p>
            </p:txBody>
          </p:sp>
          <p:cxnSp>
            <p:nvCxnSpPr>
              <p:cNvPr id="610" name="Google Shape;610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1" name="Google Shape;611;p25"/>
              <p:cNvCxnSpPr>
                <a:endCxn id="608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2" name="Google Shape;612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3" name="Google Shape;613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4" name="Google Shape;614;p25"/>
            <p:cNvGrpSpPr/>
            <p:nvPr/>
          </p:nvGrpSpPr>
          <p:grpSpPr>
            <a:xfrm>
              <a:off x="5003142" y="3133010"/>
              <a:ext cx="678601" cy="678600"/>
              <a:chOff x="2476501" y="3333847"/>
              <a:chExt cx="678601" cy="678600"/>
            </a:xfrm>
          </p:grpSpPr>
          <p:sp>
            <p:nvSpPr>
              <p:cNvPr id="615" name="Google Shape;615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16" name="Google Shape;616;p25"/>
              <p:cNvSpPr txBox="1"/>
              <p:nvPr/>
            </p:nvSpPr>
            <p:spPr>
              <a:xfrm>
                <a:off x="2649743" y="3403666"/>
                <a:ext cx="3000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E</a:t>
                </a:r>
                <a:endParaRPr/>
              </a:p>
            </p:txBody>
          </p:sp>
          <p:cxnSp>
            <p:nvCxnSpPr>
              <p:cNvPr id="617" name="Google Shape;617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18" name="Google Shape;618;p25"/>
              <p:cNvCxnSpPr>
                <a:endCxn id="615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19" name="Google Shape;619;p25"/>
            <p:cNvGrpSpPr/>
            <p:nvPr/>
          </p:nvGrpSpPr>
          <p:grpSpPr>
            <a:xfrm>
              <a:off x="4467884" y="4236630"/>
              <a:ext cx="692296" cy="678627"/>
              <a:chOff x="2659233" y="2267047"/>
              <a:chExt cx="692296" cy="678627"/>
            </a:xfrm>
          </p:grpSpPr>
          <p:sp>
            <p:nvSpPr>
              <p:cNvPr id="620" name="Google Shape;620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1" name="Google Shape;621;p25"/>
              <p:cNvSpPr txBox="1"/>
              <p:nvPr/>
            </p:nvSpPr>
            <p:spPr>
              <a:xfrm>
                <a:off x="2832475" y="2336866"/>
                <a:ext cx="2631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J</a:t>
                </a:r>
                <a:endParaRPr/>
              </a:p>
            </p:txBody>
          </p:sp>
          <p:cxnSp>
            <p:nvCxnSpPr>
              <p:cNvPr id="622" name="Google Shape;622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3" name="Google Shape;623;p25"/>
              <p:cNvCxnSpPr>
                <a:endCxn id="620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4" name="Google Shape;624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25" name="Google Shape;625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26" name="Google Shape;626;p25"/>
            <p:cNvGrpSpPr/>
            <p:nvPr/>
          </p:nvGrpSpPr>
          <p:grpSpPr>
            <a:xfrm>
              <a:off x="7118514" y="3133010"/>
              <a:ext cx="678601" cy="678600"/>
              <a:chOff x="2476501" y="3333847"/>
              <a:chExt cx="678601" cy="678600"/>
            </a:xfrm>
          </p:grpSpPr>
          <p:sp>
            <p:nvSpPr>
              <p:cNvPr id="627" name="Google Shape;627;p25"/>
              <p:cNvSpPr/>
              <p:nvPr/>
            </p:nvSpPr>
            <p:spPr>
              <a:xfrm>
                <a:off x="2476502" y="33338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28" name="Google Shape;628;p25"/>
              <p:cNvSpPr txBox="1"/>
              <p:nvPr/>
            </p:nvSpPr>
            <p:spPr>
              <a:xfrm>
                <a:off x="2649743" y="3403666"/>
                <a:ext cx="295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F</a:t>
                </a:r>
                <a:endParaRPr/>
              </a:p>
            </p:txBody>
          </p:sp>
          <p:cxnSp>
            <p:nvCxnSpPr>
              <p:cNvPr id="629" name="Google Shape;629;p25"/>
              <p:cNvCxnSpPr/>
              <p:nvPr/>
            </p:nvCxnSpPr>
            <p:spPr>
              <a:xfrm>
                <a:off x="2476501" y="38428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0" name="Google Shape;630;p25"/>
              <p:cNvCxnSpPr>
                <a:endCxn id="627" idx="2"/>
              </p:cNvCxnSpPr>
              <p:nvPr/>
            </p:nvCxnSpPr>
            <p:spPr>
              <a:xfrm>
                <a:off x="2815802" y="38426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1" name="Google Shape;631;p25"/>
            <p:cNvGrpSpPr/>
            <p:nvPr/>
          </p:nvGrpSpPr>
          <p:grpSpPr>
            <a:xfrm>
              <a:off x="6583256" y="4236630"/>
              <a:ext cx="692296" cy="678627"/>
              <a:chOff x="2659233" y="2267047"/>
              <a:chExt cx="692296" cy="678627"/>
            </a:xfrm>
          </p:grpSpPr>
          <p:sp>
            <p:nvSpPr>
              <p:cNvPr id="632" name="Google Shape;632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33" name="Google Shape;633;p25"/>
              <p:cNvSpPr txBox="1"/>
              <p:nvPr/>
            </p:nvSpPr>
            <p:spPr>
              <a:xfrm>
                <a:off x="2832475" y="2336866"/>
                <a:ext cx="292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L</a:t>
                </a:r>
                <a:endParaRPr/>
              </a:p>
            </p:txBody>
          </p:sp>
          <p:cxnSp>
            <p:nvCxnSpPr>
              <p:cNvPr id="634" name="Google Shape;634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5" name="Google Shape;635;p25"/>
              <p:cNvCxnSpPr>
                <a:endCxn id="632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6" name="Google Shape;636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37" name="Google Shape;637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grpSp>
          <p:nvGrpSpPr>
            <p:cNvPr id="638" name="Google Shape;638;p25"/>
            <p:cNvGrpSpPr/>
            <p:nvPr/>
          </p:nvGrpSpPr>
          <p:grpSpPr>
            <a:xfrm>
              <a:off x="8887731" y="3133009"/>
              <a:ext cx="692296" cy="678627"/>
              <a:chOff x="2659233" y="2267047"/>
              <a:chExt cx="692296" cy="678627"/>
            </a:xfrm>
          </p:grpSpPr>
          <p:sp>
            <p:nvSpPr>
              <p:cNvPr id="639" name="Google Shape;639;p25"/>
              <p:cNvSpPr/>
              <p:nvPr/>
            </p:nvSpPr>
            <p:spPr>
              <a:xfrm>
                <a:off x="2659234" y="2267047"/>
                <a:ext cx="678600" cy="678600"/>
              </a:xfrm>
              <a:prstGeom prst="rect">
                <a:avLst/>
              </a:prstGeom>
              <a:noFill/>
              <a:ln w="1587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640" name="Google Shape;640;p25"/>
              <p:cNvSpPr txBox="1"/>
              <p:nvPr/>
            </p:nvSpPr>
            <p:spPr>
              <a:xfrm>
                <a:off x="2832475" y="2336866"/>
                <a:ext cx="340200" cy="369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solidFill>
                      <a:schemeClr val="dk1"/>
                    </a:solidFill>
                    <a:latin typeface="Quattrocento Sans"/>
                    <a:ea typeface="Quattrocento Sans"/>
                    <a:cs typeface="Quattrocento Sans"/>
                    <a:sym typeface="Quattrocento Sans"/>
                  </a:rPr>
                  <a:t>G</a:t>
                </a:r>
                <a:endParaRPr/>
              </a:p>
            </p:txBody>
          </p:sp>
          <p:cxnSp>
            <p:nvCxnSpPr>
              <p:cNvPr id="641" name="Google Shape;641;p25"/>
              <p:cNvCxnSpPr/>
              <p:nvPr/>
            </p:nvCxnSpPr>
            <p:spPr>
              <a:xfrm>
                <a:off x="2659233" y="2776017"/>
                <a:ext cx="678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2" name="Google Shape;642;p25"/>
              <p:cNvCxnSpPr>
                <a:endCxn id="639" idx="2"/>
              </p:cNvCxnSpPr>
              <p:nvPr/>
            </p:nvCxnSpPr>
            <p:spPr>
              <a:xfrm>
                <a:off x="2998534" y="2775847"/>
                <a:ext cx="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C3282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3" name="Google Shape;643;p25"/>
              <p:cNvCxnSpPr/>
              <p:nvPr/>
            </p:nvCxnSpPr>
            <p:spPr>
              <a:xfrm rot="10800000" flipH="1">
                <a:off x="2659233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644" name="Google Shape;644;p25"/>
              <p:cNvCxnSpPr/>
              <p:nvPr/>
            </p:nvCxnSpPr>
            <p:spPr>
              <a:xfrm rot="10800000" flipH="1">
                <a:off x="3012229" y="2775874"/>
                <a:ext cx="339300" cy="169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B6A47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645" name="Google Shape;645;p25"/>
            <p:cNvCxnSpPr>
              <a:endCxn id="586" idx="0"/>
            </p:cNvCxnSpPr>
            <p:nvPr/>
          </p:nvCxnSpPr>
          <p:spPr>
            <a:xfrm flipH="1">
              <a:off x="4425278" y="1724103"/>
              <a:ext cx="1822200" cy="3171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6" name="Google Shape;646;p25"/>
            <p:cNvCxnSpPr>
              <a:endCxn id="603" idx="0"/>
            </p:cNvCxnSpPr>
            <p:nvPr/>
          </p:nvCxnSpPr>
          <p:spPr>
            <a:xfrm>
              <a:off x="6586778" y="1736504"/>
              <a:ext cx="1750200" cy="309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7" name="Google Shape;647;p25"/>
            <p:cNvCxnSpPr>
              <a:endCxn id="591" idx="0"/>
            </p:cNvCxnSpPr>
            <p:nvPr/>
          </p:nvCxnSpPr>
          <p:spPr>
            <a:xfrm flipH="1">
              <a:off x="3416536" y="2639897"/>
              <a:ext cx="846000" cy="497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8" name="Google Shape;648;p25"/>
            <p:cNvCxnSpPr>
              <a:endCxn id="615" idx="0"/>
            </p:cNvCxnSpPr>
            <p:nvPr/>
          </p:nvCxnSpPr>
          <p:spPr>
            <a:xfrm>
              <a:off x="4601443" y="2644310"/>
              <a:ext cx="741000" cy="4887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49" name="Google Shape;649;p25"/>
            <p:cNvCxnSpPr>
              <a:endCxn id="627" idx="0"/>
            </p:cNvCxnSpPr>
            <p:nvPr/>
          </p:nvCxnSpPr>
          <p:spPr>
            <a:xfrm flipH="1">
              <a:off x="7457815" y="2651510"/>
              <a:ext cx="705900" cy="481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0" name="Google Shape;650;p25"/>
            <p:cNvCxnSpPr>
              <a:endCxn id="639" idx="0"/>
            </p:cNvCxnSpPr>
            <p:nvPr/>
          </p:nvCxnSpPr>
          <p:spPr>
            <a:xfrm>
              <a:off x="8503132" y="2641609"/>
              <a:ext cx="723900" cy="4914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1" name="Google Shape;651;p25"/>
            <p:cNvCxnSpPr>
              <a:endCxn id="596" idx="0"/>
            </p:cNvCxnSpPr>
            <p:nvPr/>
          </p:nvCxnSpPr>
          <p:spPr>
            <a:xfrm flipH="1">
              <a:off x="2881278" y="3732117"/>
              <a:ext cx="3834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2" name="Google Shape;652;p25"/>
            <p:cNvCxnSpPr>
              <a:endCxn id="620" idx="0"/>
            </p:cNvCxnSpPr>
            <p:nvPr/>
          </p:nvCxnSpPr>
          <p:spPr>
            <a:xfrm flipH="1">
              <a:off x="4807185" y="3716130"/>
              <a:ext cx="380700" cy="5205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3" name="Google Shape;653;p25"/>
            <p:cNvCxnSpPr>
              <a:endCxn id="632" idx="0"/>
            </p:cNvCxnSpPr>
            <p:nvPr/>
          </p:nvCxnSpPr>
          <p:spPr>
            <a:xfrm flipH="1">
              <a:off x="6922557" y="3727830"/>
              <a:ext cx="380700" cy="508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4" name="Google Shape;654;p25"/>
            <p:cNvCxnSpPr>
              <a:endCxn id="574" idx="0"/>
            </p:cNvCxnSpPr>
            <p:nvPr/>
          </p:nvCxnSpPr>
          <p:spPr>
            <a:xfrm>
              <a:off x="3600752" y="3727917"/>
              <a:ext cx="289200" cy="5130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5" name="Google Shape;655;p25"/>
            <p:cNvCxnSpPr>
              <a:endCxn id="608" idx="0"/>
            </p:cNvCxnSpPr>
            <p:nvPr/>
          </p:nvCxnSpPr>
          <p:spPr>
            <a:xfrm>
              <a:off x="5496959" y="3719730"/>
              <a:ext cx="318900" cy="5169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656" name="Google Shape;656;p25"/>
            <p:cNvCxnSpPr/>
            <p:nvPr/>
          </p:nvCxnSpPr>
          <p:spPr>
            <a:xfrm rot="10800000" flipH="1">
              <a:off x="7464669" y="3641836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aphicFrame>
        <p:nvGraphicFramePr>
          <p:cNvPr id="657" name="Google Shape;657;p25"/>
          <p:cNvGraphicFramePr/>
          <p:nvPr/>
        </p:nvGraphicFramePr>
        <p:xfrm>
          <a:off x="182143" y="5531697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G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H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I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J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K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rgbClr val="4C3282"/>
                          </a:solidFill>
                        </a:rPr>
                        <a:t>L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58" name="Google Shape;658;p25"/>
          <p:cNvSpPr txBox="1"/>
          <p:nvPr/>
        </p:nvSpPr>
        <p:spPr>
          <a:xfrm>
            <a:off x="2201446" y="5081695"/>
            <a:ext cx="4089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Fill array in </a:t>
            </a:r>
            <a:r>
              <a:rPr lang="en-US" sz="1800" b="1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level-order</a:t>
            </a: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left to right</a:t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8147608" y="698090"/>
            <a:ext cx="3723300" cy="59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minimum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last node?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the next open space?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left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right child?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do we find a node’s parent?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60" name="Google Shape;660;p25"/>
          <p:cNvSpPr txBox="1"/>
          <p:nvPr/>
        </p:nvSpPr>
        <p:spPr>
          <a:xfrm>
            <a:off x="8906164" y="5985216"/>
            <a:ext cx="2022600" cy="535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1" name="Google Shape;661;p25"/>
          <p:cNvSpPr txBox="1"/>
          <p:nvPr/>
        </p:nvSpPr>
        <p:spPr>
          <a:xfrm>
            <a:off x="8906102" y="4141137"/>
            <a:ext cx="2206200" cy="276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l="-399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2" name="Google Shape;662;p25"/>
          <p:cNvSpPr txBox="1"/>
          <p:nvPr/>
        </p:nvSpPr>
        <p:spPr>
          <a:xfrm>
            <a:off x="8906182" y="5174128"/>
            <a:ext cx="2345400" cy="276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l="-4169" r="-519" b="-3999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3" name="Google Shape;663;p25"/>
          <p:cNvSpPr txBox="1"/>
          <p:nvPr/>
        </p:nvSpPr>
        <p:spPr>
          <a:xfrm>
            <a:off x="8928985" y="1378803"/>
            <a:ext cx="2086500" cy="2769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4239" r="-1819" b="-3042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4" name="Google Shape;664;p25"/>
          <p:cNvSpPr txBox="1"/>
          <p:nvPr/>
        </p:nvSpPr>
        <p:spPr>
          <a:xfrm>
            <a:off x="8538709" y="2212971"/>
            <a:ext cx="2878200" cy="2769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l="-2199" t="-4349" r="-131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665" name="Google Shape;665;p25"/>
          <p:cNvSpPr txBox="1"/>
          <p:nvPr/>
        </p:nvSpPr>
        <p:spPr>
          <a:xfrm>
            <a:off x="8681481" y="3250487"/>
            <a:ext cx="2581500" cy="2769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3939" r="-979" b="-3477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2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 Implementation Runtimes</a:t>
            </a:r>
            <a:endParaRPr/>
          </a:p>
        </p:txBody>
      </p:sp>
      <p:grpSp>
        <p:nvGrpSpPr>
          <p:cNvPr id="671" name="Google Shape;671;p26"/>
          <p:cNvGrpSpPr/>
          <p:nvPr/>
        </p:nvGrpSpPr>
        <p:grpSpPr>
          <a:xfrm>
            <a:off x="1618711" y="3901019"/>
            <a:ext cx="692296" cy="678627"/>
            <a:chOff x="2659233" y="2267047"/>
            <a:chExt cx="692296" cy="678627"/>
          </a:xfrm>
        </p:grpSpPr>
        <p:sp>
          <p:nvSpPr>
            <p:cNvPr id="672" name="Google Shape;672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73" name="Google Shape;673;p26"/>
            <p:cNvSpPr txBox="1"/>
            <p:nvPr/>
          </p:nvSpPr>
          <p:spPr>
            <a:xfrm>
              <a:off x="2878192" y="2336866"/>
              <a:ext cx="30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/>
            </a:p>
          </p:txBody>
        </p:sp>
        <p:cxnSp>
          <p:nvCxnSpPr>
            <p:cNvPr id="674" name="Google Shape;674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5" name="Google Shape;675;p26"/>
            <p:cNvCxnSpPr>
              <a:endCxn id="6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6" name="Google Shape;676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7" name="Google Shape;677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78" name="Google Shape;678;p26"/>
          <p:cNvGrpSpPr/>
          <p:nvPr/>
        </p:nvGrpSpPr>
        <p:grpSpPr>
          <a:xfrm>
            <a:off x="2154037" y="1701305"/>
            <a:ext cx="678601" cy="678600"/>
            <a:chOff x="2476501" y="3333847"/>
            <a:chExt cx="678601" cy="678600"/>
          </a:xfrm>
        </p:grpSpPr>
        <p:sp>
          <p:nvSpPr>
            <p:cNvPr id="679" name="Google Shape;679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0" name="Google Shape;680;p26"/>
            <p:cNvSpPr txBox="1"/>
            <p:nvPr/>
          </p:nvSpPr>
          <p:spPr>
            <a:xfrm>
              <a:off x="2649743" y="3403666"/>
              <a:ext cx="332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</a:t>
              </a:r>
              <a:endParaRPr/>
            </a:p>
          </p:txBody>
        </p:sp>
        <p:cxnSp>
          <p:nvCxnSpPr>
            <p:cNvPr id="681" name="Google Shape;681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2" name="Google Shape;682;p26"/>
            <p:cNvCxnSpPr>
              <a:endCxn id="6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3" name="Google Shape;683;p26"/>
          <p:cNvGrpSpPr/>
          <p:nvPr/>
        </p:nvGrpSpPr>
        <p:grpSpPr>
          <a:xfrm>
            <a:off x="1145295" y="2797399"/>
            <a:ext cx="678601" cy="678600"/>
            <a:chOff x="2476501" y="3333847"/>
            <a:chExt cx="678601" cy="678600"/>
          </a:xfrm>
        </p:grpSpPr>
        <p:sp>
          <p:nvSpPr>
            <p:cNvPr id="684" name="Google Shape;684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85" name="Google Shape;685;p26"/>
            <p:cNvSpPr txBox="1"/>
            <p:nvPr/>
          </p:nvSpPr>
          <p:spPr>
            <a:xfrm>
              <a:off x="2649743" y="3403666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</a:t>
              </a:r>
              <a:endParaRPr/>
            </a:p>
          </p:txBody>
        </p:sp>
        <p:cxnSp>
          <p:nvCxnSpPr>
            <p:cNvPr id="686" name="Google Shape;686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7" name="Google Shape;687;p26"/>
            <p:cNvCxnSpPr>
              <a:endCxn id="6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88" name="Google Shape;688;p26"/>
          <p:cNvGrpSpPr/>
          <p:nvPr/>
        </p:nvGrpSpPr>
        <p:grpSpPr>
          <a:xfrm>
            <a:off x="610037" y="3901019"/>
            <a:ext cx="692296" cy="678627"/>
            <a:chOff x="2659233" y="2267047"/>
            <a:chExt cx="692296" cy="678627"/>
          </a:xfrm>
        </p:grpSpPr>
        <p:sp>
          <p:nvSpPr>
            <p:cNvPr id="689" name="Google Shape;689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0" name="Google Shape;690;p26"/>
            <p:cNvSpPr txBox="1"/>
            <p:nvPr/>
          </p:nvSpPr>
          <p:spPr>
            <a:xfrm>
              <a:off x="2832475" y="2336866"/>
              <a:ext cx="345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/>
            </a:p>
          </p:txBody>
        </p:sp>
        <p:cxnSp>
          <p:nvCxnSpPr>
            <p:cNvPr id="691" name="Google Shape;691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2" name="Google Shape;692;p26"/>
            <p:cNvCxnSpPr>
              <a:endCxn id="68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3" name="Google Shape;693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4" name="Google Shape;694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695" name="Google Shape;695;p26"/>
          <p:cNvGrpSpPr/>
          <p:nvPr/>
        </p:nvGrpSpPr>
        <p:grpSpPr>
          <a:xfrm>
            <a:off x="3071202" y="2793112"/>
            <a:ext cx="678601" cy="678600"/>
            <a:chOff x="2476501" y="3333847"/>
            <a:chExt cx="678601" cy="678600"/>
          </a:xfrm>
        </p:grpSpPr>
        <p:sp>
          <p:nvSpPr>
            <p:cNvPr id="696" name="Google Shape;696;p2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697" name="Google Shape;697;p26"/>
            <p:cNvSpPr txBox="1"/>
            <p:nvPr/>
          </p:nvSpPr>
          <p:spPr>
            <a:xfrm>
              <a:off x="2649743" y="3403666"/>
              <a:ext cx="32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C</a:t>
              </a:r>
              <a:endParaRPr/>
            </a:p>
          </p:txBody>
        </p:sp>
        <p:cxnSp>
          <p:nvCxnSpPr>
            <p:cNvPr id="698" name="Google Shape;698;p2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9" name="Google Shape;699;p26"/>
            <p:cNvCxnSpPr>
              <a:endCxn id="696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700" name="Google Shape;700;p26"/>
          <p:cNvGrpSpPr/>
          <p:nvPr/>
        </p:nvGrpSpPr>
        <p:grpSpPr>
          <a:xfrm>
            <a:off x="2535944" y="3896732"/>
            <a:ext cx="692296" cy="678627"/>
            <a:chOff x="2659233" y="2267047"/>
            <a:chExt cx="692296" cy="678627"/>
          </a:xfrm>
        </p:grpSpPr>
        <p:sp>
          <p:nvSpPr>
            <p:cNvPr id="701" name="Google Shape;701;p2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02" name="Google Shape;702;p26"/>
            <p:cNvSpPr txBox="1"/>
            <p:nvPr/>
          </p:nvSpPr>
          <p:spPr>
            <a:xfrm>
              <a:off x="2832475" y="2336866"/>
              <a:ext cx="29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F</a:t>
              </a:r>
              <a:endParaRPr/>
            </a:p>
          </p:txBody>
        </p:sp>
        <p:cxnSp>
          <p:nvCxnSpPr>
            <p:cNvPr id="703" name="Google Shape;703;p2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4" name="Google Shape;704;p26"/>
            <p:cNvCxnSpPr>
              <a:endCxn id="70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5" name="Google Shape;705;p2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6" name="Google Shape;706;p2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707" name="Google Shape;707;p26"/>
          <p:cNvCxnSpPr>
            <a:endCxn id="684" idx="0"/>
          </p:cNvCxnSpPr>
          <p:nvPr/>
        </p:nvCxnSpPr>
        <p:spPr>
          <a:xfrm flipH="1">
            <a:off x="1484596" y="2299999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8" name="Google Shape;708;p26"/>
          <p:cNvCxnSpPr>
            <a:endCxn id="696" idx="0"/>
          </p:cNvCxnSpPr>
          <p:nvPr/>
        </p:nvCxnSpPr>
        <p:spPr>
          <a:xfrm>
            <a:off x="2669503" y="2304412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09" name="Google Shape;709;p26"/>
          <p:cNvCxnSpPr>
            <a:endCxn id="689" idx="0"/>
          </p:cNvCxnSpPr>
          <p:nvPr/>
        </p:nvCxnSpPr>
        <p:spPr>
          <a:xfrm flipH="1">
            <a:off x="949338" y="3392219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0" name="Google Shape;710;p26"/>
          <p:cNvCxnSpPr>
            <a:endCxn id="701" idx="0"/>
          </p:cNvCxnSpPr>
          <p:nvPr/>
        </p:nvCxnSpPr>
        <p:spPr>
          <a:xfrm flipH="1">
            <a:off x="2875245" y="3376232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1" name="Google Shape;711;p26"/>
          <p:cNvCxnSpPr>
            <a:endCxn id="672" idx="0"/>
          </p:cNvCxnSpPr>
          <p:nvPr/>
        </p:nvCxnSpPr>
        <p:spPr>
          <a:xfrm>
            <a:off x="1668812" y="3388019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712" name="Google Shape;712;p26"/>
          <p:cNvGraphicFramePr/>
          <p:nvPr/>
        </p:nvGraphicFramePr>
        <p:xfrm>
          <a:off x="417986" y="4970602"/>
          <a:ext cx="3781400" cy="8054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7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74450" marR="74450" marT="37225" marB="372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7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A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B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C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D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E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>
                          <a:solidFill>
                            <a:srgbClr val="4C3282"/>
                          </a:solidFill>
                        </a:rPr>
                        <a:t>F</a:t>
                      </a:r>
                      <a:endParaRPr/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>
                        <a:solidFill>
                          <a:srgbClr val="4C3282"/>
                        </a:solidFill>
                      </a:endParaRPr>
                    </a:p>
                  </a:txBody>
                  <a:tcPr marL="74450" marR="74450" marT="37225" marB="372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13" name="Google Shape;713;p26"/>
          <p:cNvCxnSpPr/>
          <p:nvPr/>
        </p:nvCxnSpPr>
        <p:spPr>
          <a:xfrm rot="10800000" flipH="1">
            <a:off x="3408111" y="3306226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714" name="Google Shape;714;p26"/>
          <p:cNvGraphicFramePr/>
          <p:nvPr>
            <p:extLst>
              <p:ext uri="{D42A27DB-BD31-4B8C-83A1-F6EECF244321}">
                <p14:modId xmlns:p14="http://schemas.microsoft.com/office/powerpoint/2010/main" val="3067858235"/>
              </p:ext>
            </p:extLst>
          </p:nvPr>
        </p:nvGraphicFramePr>
        <p:xfrm>
          <a:off x="4814721" y="1364515"/>
          <a:ext cx="7158100" cy="12957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157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1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 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5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Array-based heap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worst: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in-practice: O(log n)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O(1)</a:t>
                      </a:r>
                      <a:endParaRPr sz="18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5" name="Google Shape;715;p26"/>
          <p:cNvSpPr txBox="1"/>
          <p:nvPr/>
        </p:nvSpPr>
        <p:spPr>
          <a:xfrm>
            <a:off x="4714026" y="3005645"/>
            <a:ext cx="7258800" cy="33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We’ve matched the </a:t>
            </a:r>
            <a:r>
              <a:rPr lang="en-US" sz="21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asymptotic worst-case </a:t>
            </a: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behavior of AVL trees.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 we’re actually doing better!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constant factors for array accesses are better.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tree can be a constant factor shorter because of stricter height invariants.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case for add is really good.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marR="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MUCH simpler to implement. 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Priority Queue ADT</a:t>
            </a:r>
            <a:endParaRPr/>
          </a:p>
        </p:txBody>
      </p:sp>
      <p:grpSp>
        <p:nvGrpSpPr>
          <p:cNvPr id="451" name="Google Shape;451;p34"/>
          <p:cNvGrpSpPr/>
          <p:nvPr/>
        </p:nvGrpSpPr>
        <p:grpSpPr>
          <a:xfrm>
            <a:off x="6403246" y="1980599"/>
            <a:ext cx="2752850" cy="3797810"/>
            <a:chOff x="908857" y="1530095"/>
            <a:chExt cx="2752850" cy="3797810"/>
          </a:xfrm>
        </p:grpSpPr>
        <p:sp>
          <p:nvSpPr>
            <p:cNvPr id="452" name="Google Shape;452;p34"/>
            <p:cNvSpPr/>
            <p:nvPr/>
          </p:nvSpPr>
          <p:spPr>
            <a:xfrm>
              <a:off x="908857" y="2061556"/>
              <a:ext cx="2565743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3" name="Google Shape;453;p34"/>
            <p:cNvSpPr/>
            <p:nvPr/>
          </p:nvSpPr>
          <p:spPr>
            <a:xfrm>
              <a:off x="908858" y="1530095"/>
              <a:ext cx="256574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4" name="Google Shape;454;p34"/>
            <p:cNvSpPr txBox="1"/>
            <p:nvPr/>
          </p:nvSpPr>
          <p:spPr>
            <a:xfrm>
              <a:off x="1129407" y="3259207"/>
              <a:ext cx="25323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5" name="Google Shape;455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6" name="Google Shape;456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7" name="Google Shape;457;p34"/>
            <p:cNvSpPr txBox="1"/>
            <p:nvPr/>
          </p:nvSpPr>
          <p:spPr>
            <a:xfrm>
              <a:off x="1098581" y="2386738"/>
              <a:ext cx="2376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8" name="Google Shape;458;p34"/>
            <p:cNvSpPr txBox="1"/>
            <p:nvPr/>
          </p:nvSpPr>
          <p:spPr>
            <a:xfrm>
              <a:off x="1097463" y="4120565"/>
              <a:ext cx="2320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59" name="Google Shape;459;p34"/>
            <p:cNvSpPr txBox="1"/>
            <p:nvPr/>
          </p:nvSpPr>
          <p:spPr>
            <a:xfrm>
              <a:off x="1095938" y="4777413"/>
              <a:ext cx="2303113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460" name="Google Shape;460;p34"/>
          <p:cNvGrpSpPr/>
          <p:nvPr/>
        </p:nvGrpSpPr>
        <p:grpSpPr>
          <a:xfrm>
            <a:off x="9238831" y="1980599"/>
            <a:ext cx="2545654" cy="3797810"/>
            <a:chOff x="908858" y="1530095"/>
            <a:chExt cx="2545654" cy="3797810"/>
          </a:xfrm>
        </p:grpSpPr>
        <p:sp>
          <p:nvSpPr>
            <p:cNvPr id="461" name="Google Shape;461;p34"/>
            <p:cNvSpPr/>
            <p:nvPr/>
          </p:nvSpPr>
          <p:spPr>
            <a:xfrm>
              <a:off x="908858" y="2061556"/>
              <a:ext cx="2545654" cy="3266349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2" name="Google Shape;462;p34"/>
            <p:cNvSpPr/>
            <p:nvPr/>
          </p:nvSpPr>
          <p:spPr>
            <a:xfrm>
              <a:off x="908858" y="1530095"/>
              <a:ext cx="2545653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Max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3" name="Google Shape;463;p34"/>
            <p:cNvSpPr txBox="1"/>
            <p:nvPr/>
          </p:nvSpPr>
          <p:spPr>
            <a:xfrm>
              <a:off x="1129408" y="3259207"/>
              <a:ext cx="2325000" cy="9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4" name="Google Shape;464;p34"/>
            <p:cNvSpPr txBox="1"/>
            <p:nvPr/>
          </p:nvSpPr>
          <p:spPr>
            <a:xfrm>
              <a:off x="928946" y="2078637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5" name="Google Shape;465;p34"/>
            <p:cNvSpPr txBox="1"/>
            <p:nvPr/>
          </p:nvSpPr>
          <p:spPr>
            <a:xfrm>
              <a:off x="928946" y="2979430"/>
              <a:ext cx="203523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6" name="Google Shape;466;p34"/>
            <p:cNvSpPr txBox="1"/>
            <p:nvPr/>
          </p:nvSpPr>
          <p:spPr>
            <a:xfrm>
              <a:off x="1098581" y="2386738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7" name="Google Shape;467;p34"/>
            <p:cNvSpPr txBox="1"/>
            <p:nvPr/>
          </p:nvSpPr>
          <p:spPr>
            <a:xfrm>
              <a:off x="1125450" y="4116913"/>
              <a:ext cx="23250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peekMax()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</a:t>
              </a:r>
              <a:r>
                <a:rPr lang="en-US" sz="14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largest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468" name="Google Shape;468;p34"/>
            <p:cNvSpPr txBox="1"/>
            <p:nvPr/>
          </p:nvSpPr>
          <p:spPr>
            <a:xfrm>
              <a:off x="1125450" y="4777413"/>
              <a:ext cx="2325104" cy="52322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14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469" name="Google Shape;469;p34"/>
          <p:cNvSpPr txBox="1"/>
          <p:nvPr/>
        </p:nvSpPr>
        <p:spPr>
          <a:xfrm>
            <a:off x="640942" y="1822408"/>
            <a:ext cx="5258400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Priority Queues are commonly used for sorting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a Queue is “First-In-First-Out” (FIFO) Priority Queues are “Most-Important-Out-First”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Items in Priority Queue must be comparable – </a:t>
            </a:r>
            <a:b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8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data structure will maintain some amount of internal sorting, in a sort of similar way to BSTs/AVLs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70" name="Google Shape;470;p34"/>
          <p:cNvSpPr/>
          <p:nvPr/>
        </p:nvSpPr>
        <p:spPr>
          <a:xfrm rot="-3034684">
            <a:off x="5891399" y="1513933"/>
            <a:ext cx="1063869" cy="958561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4C328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2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Are heaps always better? AVL vs Heaps</a:t>
            </a:r>
            <a:endParaRPr/>
          </a:p>
        </p:txBody>
      </p:sp>
      <p:sp>
        <p:nvSpPr>
          <p:cNvPr id="721" name="Google Shape;721;p27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457200" lvl="0" indent="-38766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505"/>
              <a:buChar char="●"/>
            </a:pPr>
            <a:r>
              <a:rPr lang="en-US" sz="2505" dirty="0"/>
              <a:t>The really amazing things about heaps over AVL implementations are the constant factors (e.g. 1.2n instead of 2n) and the sweet </a:t>
            </a:r>
            <a:r>
              <a:rPr lang="en-US" sz="2505" dirty="0" err="1"/>
              <a:t>sweet</a:t>
            </a:r>
            <a:r>
              <a:rPr lang="en-US" sz="2505" dirty="0"/>
              <a:t> O(1) in-practice `add` time.</a:t>
            </a:r>
            <a:endParaRPr sz="2505" dirty="0"/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US" sz="2505" dirty="0"/>
              <a:t>The really amazing things about AVL implementations over heaps is that AVL trees are absolutely sorted, and they guarantee worst-case be able to find (contains/get) in O(log(n)) time.</a:t>
            </a:r>
            <a:endParaRPr sz="2505" dirty="0"/>
          </a:p>
          <a:p>
            <a:pPr marL="457200" lvl="0" indent="-387667" algn="l" rtl="0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505"/>
              <a:buChar char="●"/>
            </a:pPr>
            <a:r>
              <a:rPr lang="en-US" sz="2505" dirty="0"/>
              <a:t>If heaps have to implement methods like contains/get/ (more generally: finding a particular value inside the data structure) – it pretty much just has to loop through the array and incur a worst case O(n) runtime. </a:t>
            </a:r>
            <a:endParaRPr sz="2505" dirty="0"/>
          </a:p>
          <a:p>
            <a:pPr marL="457200" lvl="0" indent="-387667" algn="l" rtl="0">
              <a:lnSpc>
                <a:spcPct val="80000"/>
              </a:lnSpc>
              <a:spcBef>
                <a:spcPts val="1400"/>
              </a:spcBef>
              <a:spcAft>
                <a:spcPts val="1000"/>
              </a:spcAft>
              <a:buSzPts val="2505"/>
              <a:buChar char="●"/>
            </a:pPr>
            <a:r>
              <a:rPr lang="en-US" sz="2505" dirty="0"/>
              <a:t>Heaps are stuck at O(n) runtime and we can’t do anything more clever…. aha, just kidding.. unless…?</a:t>
            </a:r>
            <a:endParaRPr sz="250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0"/>
          <p:cNvSpPr txBox="1"/>
          <p:nvPr/>
        </p:nvSpPr>
        <p:spPr>
          <a:xfrm>
            <a:off x="1870000" y="2710700"/>
            <a:ext cx="7257600" cy="17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Array Implementation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More Priority Queue Operations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3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More Operations</a:t>
            </a:r>
            <a:endParaRPr/>
          </a:p>
        </p:txBody>
      </p:sp>
      <p:grpSp>
        <p:nvGrpSpPr>
          <p:cNvPr id="766" name="Google Shape;766;p31"/>
          <p:cNvGrpSpPr/>
          <p:nvPr/>
        </p:nvGrpSpPr>
        <p:grpSpPr>
          <a:xfrm>
            <a:off x="654806" y="1264732"/>
            <a:ext cx="4683261" cy="5243736"/>
            <a:chOff x="908857" y="1530095"/>
            <a:chExt cx="4683261" cy="4096669"/>
          </a:xfrm>
        </p:grpSpPr>
        <p:sp>
          <p:nvSpPr>
            <p:cNvPr id="767" name="Google Shape;767;p31"/>
            <p:cNvSpPr/>
            <p:nvPr/>
          </p:nvSpPr>
          <p:spPr>
            <a:xfrm>
              <a:off x="908857" y="2061556"/>
              <a:ext cx="4683261" cy="3565208"/>
            </a:xfrm>
            <a:prstGeom prst="rect">
              <a:avLst/>
            </a:prstGeom>
            <a:noFill/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8" name="Google Shape;768;p31"/>
            <p:cNvSpPr/>
            <p:nvPr/>
          </p:nvSpPr>
          <p:spPr>
            <a:xfrm>
              <a:off x="908858" y="1530095"/>
              <a:ext cx="4683260" cy="531461"/>
            </a:xfrm>
            <a:prstGeom prst="rect">
              <a:avLst/>
            </a:prstGeom>
            <a:solidFill>
              <a:srgbClr val="B6A479"/>
            </a:solidFill>
            <a:ln w="1587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600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Min Priority Queue ADT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69" name="Google Shape;769;p31"/>
            <p:cNvSpPr txBox="1"/>
            <p:nvPr/>
          </p:nvSpPr>
          <p:spPr>
            <a:xfrm>
              <a:off x="1129407" y="3937116"/>
              <a:ext cx="4354500" cy="8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removeMin()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returns the element with the </a:t>
              </a:r>
              <a:r>
                <a:rPr lang="en-US" sz="22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smallest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priority, removes it from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0" name="Google Shape;770;p31"/>
            <p:cNvSpPr txBox="1"/>
            <p:nvPr/>
          </p:nvSpPr>
          <p:spPr>
            <a:xfrm>
              <a:off x="928946" y="2078637"/>
              <a:ext cx="2035232" cy="360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state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1" name="Google Shape;771;p31"/>
            <p:cNvSpPr txBox="1"/>
            <p:nvPr/>
          </p:nvSpPr>
          <p:spPr>
            <a:xfrm>
              <a:off x="928946" y="2979430"/>
              <a:ext cx="2035232" cy="36066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b="1">
                  <a:solidFill>
                    <a:srgbClr val="4C328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behavior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2" name="Google Shape;772;p31"/>
            <p:cNvSpPr txBox="1"/>
            <p:nvPr/>
          </p:nvSpPr>
          <p:spPr>
            <a:xfrm>
              <a:off x="1098580" y="2386738"/>
              <a:ext cx="4212184" cy="60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Set of comparable values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- Ordered based on “priority”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3" name="Google Shape;773;p31"/>
            <p:cNvSpPr txBox="1"/>
            <p:nvPr/>
          </p:nvSpPr>
          <p:spPr>
            <a:xfrm>
              <a:off x="1098580" y="4708463"/>
              <a:ext cx="4385400" cy="86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peekMin()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 – find, but do not remove the element with the smallest </a:t>
              </a:r>
              <a:r>
                <a:rPr lang="en-US" sz="2200" u="sng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priority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774" name="Google Shape;774;p31"/>
            <p:cNvSpPr txBox="1"/>
            <p:nvPr/>
          </p:nvSpPr>
          <p:spPr>
            <a:xfrm>
              <a:off x="1129406" y="3366314"/>
              <a:ext cx="4181362" cy="6011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 b="1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add(value) </a:t>
              </a:r>
              <a:r>
                <a:rPr lang="en-US" sz="22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– add a new element to the collection</a:t>
              </a:r>
              <a:endParaRPr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775" name="Google Shape;775;p31"/>
          <p:cNvSpPr txBox="1"/>
          <p:nvPr/>
        </p:nvSpPr>
        <p:spPr>
          <a:xfrm>
            <a:off x="5494075" y="1264725"/>
            <a:ext cx="6588600" cy="495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We’ll use priority queues for lots of things later in the quarter.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Let’s add them to our ADT now.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Some of these will be </a:t>
            </a:r>
            <a:r>
              <a:rPr lang="en-US" sz="2600" b="1">
                <a:latin typeface="Quattrocento Sans"/>
                <a:ea typeface="Quattrocento Sans"/>
                <a:cs typeface="Quattrocento Sans"/>
                <a:sym typeface="Quattrocento Sans"/>
              </a:rPr>
              <a:t>asymptotically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 faster for a heap than an AVL tree!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BuildHeap(elements </a:t>
            </a:r>
            <a:r>
              <a:rPr lang="en-US" sz="2600" i="1"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600" i="1"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600" b="1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600" b="1" i="1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600"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6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3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Even More Operations</a:t>
            </a:r>
            <a:endParaRPr/>
          </a:p>
        </p:txBody>
      </p:sp>
      <p:sp>
        <p:nvSpPr>
          <p:cNvPr id="781" name="Google Shape;781;p32"/>
          <p:cNvSpPr txBox="1"/>
          <p:nvPr/>
        </p:nvSpPr>
        <p:spPr>
          <a:xfrm>
            <a:off x="575250" y="1580650"/>
            <a:ext cx="11014770" cy="327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dirty="0" err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BuildHeap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(elements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e₁,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…,  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eₙ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Given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elements, create a heap containing exactly those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elements.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1: Just call insert </a:t>
            </a:r>
            <a:r>
              <a:rPr lang="en-US" sz="2200" b="1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times.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calls, each with worst-case complexity O(log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), so overall worst-case complexity is O(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log</a:t>
            </a:r>
            <a:r>
              <a:rPr lang="en-US" sz="2200" i="1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n</a:t>
            </a: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</a:p>
          <a:p>
            <a:pPr marL="457200" lvl="6" indent="-368300"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GB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Worst-case input: if we insert elements in decreasing order, every node will have to percolate all the way up to the root.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200"/>
              <a:buFont typeface="Quattrocento Sans"/>
              <a:buChar char="●"/>
            </a:pPr>
            <a:r>
              <a:rPr lang="en-US" sz="22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Can we do better?</a:t>
            </a:r>
            <a:endParaRPr sz="22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799" name="Google Shape;799;p35"/>
          <p:cNvSpPr txBox="1"/>
          <p:nvPr/>
        </p:nvSpPr>
        <p:spPr>
          <a:xfrm>
            <a:off x="634775" y="1554100"/>
            <a:ext cx="987180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What’s causing the 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add strategy to take so long?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Most nodes are near the bottom, and might need to percolate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all the way up</a:t>
            </a:r>
            <a:endParaRPr sz="2400" dirty="0">
              <a:solidFill>
                <a:srgbClr val="FF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400"/>
              <a:buFont typeface="Quattrocento Sans"/>
              <a:buChar char="●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Idea 2: Dump everything in the array, and percolate things </a:t>
            </a:r>
            <a:r>
              <a:rPr lang="en-US" sz="2400" dirty="0">
                <a:solidFill>
                  <a:srgbClr val="FF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down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 until the heap invariant is satisfied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The bottom two levels of the tree have Ω(</a:t>
            </a:r>
            <a:r>
              <a:rPr lang="en-US" sz="2400" i="1" dirty="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) nodes, the top two have 3 nodes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2400"/>
              <a:buFont typeface="Quattrocento Sans"/>
              <a:buChar char="○"/>
            </a:pP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Maybe we can make “most of the 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nodes” </a:t>
            </a:r>
            <a:r>
              <a:rPr lang="en-US" altLang="zh-CN" sz="2400">
                <a:latin typeface="Quattrocento Sans"/>
                <a:ea typeface="Quattrocento Sans"/>
                <a:cs typeface="Quattrocento Sans"/>
                <a:sym typeface="Quattrocento Sans"/>
              </a:rPr>
              <a:t>at the bottom</a:t>
            </a:r>
            <a:r>
              <a:rPr lang="en-US" sz="2400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lang="en-US" sz="2400" dirty="0">
                <a:latin typeface="Quattrocento Sans"/>
                <a:ea typeface="Quattrocento Sans"/>
                <a:cs typeface="Quattrocento Sans"/>
                <a:sym typeface="Quattrocento Sans"/>
              </a:rPr>
              <a:t>go only a constant distance</a:t>
            </a:r>
            <a:endParaRPr sz="24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805" name="Google Shape;805;p36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806" name="Google Shape;806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07" name="Google Shape;807;p36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808" name="Google Shape;808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9" name="Google Shape;809;p36"/>
            <p:cNvCxnSpPr>
              <a:endCxn id="8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0" name="Google Shape;810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1" name="Google Shape;811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2" name="Google Shape;812;p36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813" name="Google Shape;81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4" name="Google Shape;814;p36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815" name="Google Shape;81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6" name="Google Shape;816;p36"/>
            <p:cNvCxnSpPr>
              <a:endCxn id="8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17" name="Google Shape;817;p36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818" name="Google Shape;818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19" name="Google Shape;819;p36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820" name="Google Shape;820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1" name="Google Shape;821;p36"/>
            <p:cNvCxnSpPr>
              <a:endCxn id="81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2" name="Google Shape;822;p36"/>
          <p:cNvGrpSpPr/>
          <p:nvPr/>
        </p:nvGrpSpPr>
        <p:grpSpPr>
          <a:xfrm>
            <a:off x="5483467" y="3262826"/>
            <a:ext cx="678601" cy="678600"/>
            <a:chOff x="2476501" y="3333847"/>
            <a:chExt cx="678601" cy="678600"/>
          </a:xfrm>
        </p:grpSpPr>
        <p:sp>
          <p:nvSpPr>
            <p:cNvPr id="823" name="Google Shape;823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4" name="Google Shape;824;p36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825" name="Google Shape;825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26" name="Google Shape;826;p36"/>
            <p:cNvCxnSpPr>
              <a:endCxn id="82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27" name="Google Shape;827;p36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828" name="Google Shape;828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29" name="Google Shape;829;p36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830" name="Google Shape;830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1" name="Google Shape;831;p36"/>
            <p:cNvCxnSpPr>
              <a:endCxn id="82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2" name="Google Shape;832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3" name="Google Shape;833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4" name="Google Shape;834;p36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835" name="Google Shape;835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36" name="Google Shape;836;p36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837" name="Google Shape;837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38" name="Google Shape;838;p36"/>
            <p:cNvCxnSpPr>
              <a:endCxn id="83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39" name="Google Shape;839;p36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840" name="Google Shape;840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1" name="Google Shape;841;p36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842" name="Google Shape;842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3" name="Google Shape;843;p36"/>
            <p:cNvCxnSpPr>
              <a:endCxn id="84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4" name="Google Shape;844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45" name="Google Shape;845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46" name="Google Shape;846;p36"/>
          <p:cNvGrpSpPr/>
          <p:nvPr/>
        </p:nvGrpSpPr>
        <p:grpSpPr>
          <a:xfrm>
            <a:off x="7402899" y="3259951"/>
            <a:ext cx="678601" cy="678600"/>
            <a:chOff x="2476501" y="3333847"/>
            <a:chExt cx="678601" cy="678600"/>
          </a:xfrm>
        </p:grpSpPr>
        <p:sp>
          <p:nvSpPr>
            <p:cNvPr id="847" name="Google Shape;847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48" name="Google Shape;848;p36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849" name="Google Shape;849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0" name="Google Shape;850;p36"/>
            <p:cNvCxnSpPr>
              <a:endCxn id="847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1" name="Google Shape;851;p36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852" name="Google Shape;852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53" name="Google Shape;853;p36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854" name="Google Shape;854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5" name="Google Shape;855;p36"/>
            <p:cNvCxnSpPr>
              <a:endCxn id="85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6" name="Google Shape;856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57" name="Google Shape;857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58" name="Google Shape;858;p36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859" name="Google Shape;859;p36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0" name="Google Shape;860;p36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861" name="Google Shape;861;p36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2" name="Google Shape;862;p36"/>
            <p:cNvCxnSpPr>
              <a:endCxn id="85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63" name="Google Shape;863;p36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864" name="Google Shape;864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65" name="Google Shape;865;p36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866" name="Google Shape;866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7" name="Google Shape;867;p36"/>
            <p:cNvCxnSpPr>
              <a:endCxn id="86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8" name="Google Shape;868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69" name="Google Shape;869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870" name="Google Shape;870;p36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871" name="Google Shape;871;p36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872" name="Google Shape;872;p36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873" name="Google Shape;873;p36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4" name="Google Shape;874;p36"/>
            <p:cNvCxnSpPr>
              <a:endCxn id="87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5" name="Google Shape;875;p36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76" name="Google Shape;876;p36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877" name="Google Shape;877;p36"/>
          <p:cNvCxnSpPr>
            <a:endCxn id="818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8" name="Google Shape;878;p36"/>
          <p:cNvCxnSpPr>
            <a:endCxn id="835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79" name="Google Shape;879;p36"/>
          <p:cNvCxnSpPr>
            <a:endCxn id="823" idx="0"/>
          </p:cNvCxnSpPr>
          <p:nvPr/>
        </p:nvCxnSpPr>
        <p:spPr>
          <a:xfrm flipH="1">
            <a:off x="5822768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0" name="Google Shape;880;p36"/>
          <p:cNvCxnSpPr>
            <a:endCxn id="847" idx="0"/>
          </p:cNvCxnSpPr>
          <p:nvPr/>
        </p:nvCxnSpPr>
        <p:spPr>
          <a:xfrm>
            <a:off x="7001200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1" name="Google Shape;881;p36"/>
          <p:cNvCxnSpPr>
            <a:endCxn id="859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2" name="Google Shape;882;p36"/>
          <p:cNvCxnSpPr>
            <a:endCxn id="871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3" name="Google Shape;883;p36"/>
          <p:cNvCxnSpPr>
            <a:endCxn id="828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4" name="Google Shape;884;p36"/>
          <p:cNvCxnSpPr>
            <a:endCxn id="852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5" name="Google Shape;885;p36"/>
          <p:cNvCxnSpPr>
            <a:endCxn id="864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6" name="Google Shape;886;p36"/>
          <p:cNvCxnSpPr>
            <a:endCxn id="806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7" name="Google Shape;887;p36"/>
          <p:cNvCxnSpPr>
            <a:endCxn id="840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888" name="Google Shape;888;p36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889" name="Google Shape;889;p36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90" name="Google Shape;890;p36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891" name="Google Shape;891;p36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892" name="Google Shape;892;p36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893" name="Google Shape;893;p36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894" name="Google Shape;894;p36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895" name="Google Shape;895;p36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96" name="Google Shape;896;p36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897" name="Google Shape;897;p36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898" name="Google Shape;898;p36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899" name="Google Shape;899;p36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900" name="Google Shape;900;p36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901" name="Google Shape;901;p36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902" name="Google Shape;902;p36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903" name="Google Shape;903;p36"/>
          <p:cNvSpPr/>
          <p:nvPr/>
        </p:nvSpPr>
        <p:spPr>
          <a:xfrm rot="10800000">
            <a:off x="8688556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4" name="Google Shape;904;p36"/>
          <p:cNvSpPr txBox="1"/>
          <p:nvPr/>
        </p:nvSpPr>
        <p:spPr>
          <a:xfrm>
            <a:off x="630256" y="2239219"/>
            <a:ext cx="467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5" name="Google Shape;905;p36"/>
          <p:cNvSpPr txBox="1"/>
          <p:nvPr/>
        </p:nvSpPr>
        <p:spPr>
          <a:xfrm>
            <a:off x="630256" y="2239219"/>
            <a:ext cx="46725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06" name="Google Shape;906;p36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7" name="Google Shape;907;p36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8" name="Google Shape;908;p36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36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36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36"/>
          <p:cNvSpPr/>
          <p:nvPr/>
        </p:nvSpPr>
        <p:spPr>
          <a:xfrm rot="10800000">
            <a:off x="8083159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2" name="Google Shape;912;p36"/>
          <p:cNvSpPr/>
          <p:nvPr/>
        </p:nvSpPr>
        <p:spPr>
          <a:xfrm rot="10800000">
            <a:off x="7488080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3" name="Google Shape;913;p36"/>
          <p:cNvSpPr/>
          <p:nvPr/>
        </p:nvSpPr>
        <p:spPr>
          <a:xfrm rot="10800000">
            <a:off x="6920405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14" name="Google Shape;914;p36"/>
          <p:cNvSpPr/>
          <p:nvPr/>
        </p:nvSpPr>
        <p:spPr>
          <a:xfrm rot="10800000">
            <a:off x="6352718" y="6452400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"/>
                                        <p:tgtEl>
                                          <p:spTgt spid="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6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7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9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"/>
                                        <p:tgtEl>
                                          <p:spTgt spid="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1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9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2000"/>
                            </p:stCondLst>
                            <p:childTnLst>
                              <p:par>
                                <p:cTn id="1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1000"/>
                                        <p:tgtEl>
                                          <p:spTgt spid="9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3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4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1000"/>
                                        <p:tgtEl>
                                          <p:spTgt spid="9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60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1000"/>
                                        <p:tgtEl>
                                          <p:spTgt spid="9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920" name="Google Shape;920;p37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921" name="Google Shape;921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2" name="Google Shape;922;p37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923" name="Google Shape;923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4" name="Google Shape;924;p37"/>
            <p:cNvCxnSpPr>
              <a:endCxn id="92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5" name="Google Shape;925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26" name="Google Shape;926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27" name="Google Shape;927;p37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928" name="Google Shape;92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29" name="Google Shape;929;p37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930" name="Google Shape;93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1" name="Google Shape;931;p37"/>
            <p:cNvCxnSpPr>
              <a:endCxn id="92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2" name="Google Shape;932;p37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933" name="Google Shape;933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4" name="Google Shape;934;p37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935" name="Google Shape;935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36" name="Google Shape;936;p37"/>
            <p:cNvCxnSpPr>
              <a:endCxn id="93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37" name="Google Shape;937;p37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938" name="Google Shape;938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39" name="Google Shape;939;p37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940" name="Google Shape;940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1" name="Google Shape;941;p37"/>
            <p:cNvCxnSpPr>
              <a:endCxn id="93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2" name="Google Shape;942;p37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943" name="Google Shape;943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44" name="Google Shape;944;p37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945" name="Google Shape;945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6" name="Google Shape;946;p37"/>
            <p:cNvCxnSpPr>
              <a:endCxn id="94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7" name="Google Shape;947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48" name="Google Shape;948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49" name="Google Shape;949;p37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950" name="Google Shape;950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1" name="Google Shape;951;p37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952" name="Google Shape;952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3" name="Google Shape;953;p37"/>
            <p:cNvCxnSpPr>
              <a:endCxn id="95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54" name="Google Shape;954;p37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955" name="Google Shape;955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56" name="Google Shape;956;p37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957" name="Google Shape;957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8" name="Google Shape;958;p37"/>
            <p:cNvCxnSpPr>
              <a:endCxn id="95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59" name="Google Shape;959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0" name="Google Shape;960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1" name="Google Shape;961;p37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962" name="Google Shape;962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3" name="Google Shape;963;p37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964" name="Google Shape;964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65" name="Google Shape;965;p37"/>
            <p:cNvCxnSpPr>
              <a:endCxn id="96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66" name="Google Shape;966;p37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967" name="Google Shape;967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68" name="Google Shape;968;p37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969" name="Google Shape;969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0" name="Google Shape;970;p37"/>
            <p:cNvCxnSpPr>
              <a:endCxn id="96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1" name="Google Shape;971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2" name="Google Shape;972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3" name="Google Shape;973;p37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974" name="Google Shape;974;p37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75" name="Google Shape;975;p37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976" name="Google Shape;976;p37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77" name="Google Shape;977;p37"/>
            <p:cNvCxnSpPr>
              <a:endCxn id="97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78" name="Google Shape;978;p37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979" name="Google Shape;979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0" name="Google Shape;980;p37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981" name="Google Shape;981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2" name="Google Shape;982;p37"/>
            <p:cNvCxnSpPr>
              <a:endCxn id="97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3" name="Google Shape;983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4" name="Google Shape;984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85" name="Google Shape;985;p37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986" name="Google Shape;986;p37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987" name="Google Shape;987;p37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988" name="Google Shape;988;p37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89" name="Google Shape;989;p37"/>
            <p:cNvCxnSpPr>
              <a:endCxn id="98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0" name="Google Shape;990;p37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991" name="Google Shape;991;p37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992" name="Google Shape;992;p37"/>
          <p:cNvCxnSpPr>
            <a:endCxn id="93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3" name="Google Shape;993;p37"/>
          <p:cNvCxnSpPr>
            <a:endCxn id="95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4" name="Google Shape;994;p37"/>
          <p:cNvCxnSpPr>
            <a:endCxn id="93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5" name="Google Shape;995;p37"/>
          <p:cNvCxnSpPr>
            <a:endCxn id="96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6" name="Google Shape;996;p37"/>
          <p:cNvCxnSpPr>
            <a:endCxn id="97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7" name="Google Shape;997;p37"/>
          <p:cNvCxnSpPr>
            <a:endCxn id="98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8" name="Google Shape;998;p37"/>
          <p:cNvCxnSpPr>
            <a:endCxn id="94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99" name="Google Shape;999;p37"/>
          <p:cNvCxnSpPr>
            <a:endCxn id="96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0" name="Google Shape;1000;p37"/>
          <p:cNvCxnSpPr>
            <a:endCxn id="97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1" name="Google Shape;1001;p37"/>
          <p:cNvCxnSpPr>
            <a:endCxn id="92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2" name="Google Shape;1002;p37"/>
          <p:cNvCxnSpPr>
            <a:endCxn id="95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03" name="Google Shape;1003;p37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004" name="Google Shape;1004;p37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5" name="Google Shape;1005;p37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006" name="Google Shape;1006;p37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007" name="Google Shape;1007;p37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008" name="Google Shape;1008;p37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009" name="Google Shape;1009;p37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010" name="Google Shape;1010;p37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1" name="Google Shape;1011;p37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012" name="Google Shape;1012;p37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013" name="Google Shape;1013;p37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014" name="Google Shape;1014;p37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015" name="Google Shape;1015;p37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016" name="Google Shape;1016;p37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017" name="Google Shape;1017;p37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018" name="Google Shape;1018;p37"/>
          <p:cNvSpPr txBox="1"/>
          <p:nvPr/>
        </p:nvSpPr>
        <p:spPr>
          <a:xfrm>
            <a:off x="630256" y="2239219"/>
            <a:ext cx="4672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9" name="Google Shape;1019;p37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37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37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2" name="Google Shape;1022;p37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37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37"/>
          <p:cNvSpPr/>
          <p:nvPr/>
        </p:nvSpPr>
        <p:spPr>
          <a:xfrm rot="10800000">
            <a:off x="5713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5" name="Google Shape;1025;p37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6" name="Google Shape;1026;p37"/>
          <p:cNvSpPr/>
          <p:nvPr/>
        </p:nvSpPr>
        <p:spPr>
          <a:xfrm rot="10800000">
            <a:off x="51630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7" name="Google Shape;1027;p37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37"/>
          <p:cNvSpPr/>
          <p:nvPr/>
        </p:nvSpPr>
        <p:spPr>
          <a:xfrm rot="10800000">
            <a:off x="46129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29" name="Google Shape;1029;p37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030" name="Google Shape;1030;p37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031" name="Google Shape;1031;p37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37"/>
          <p:cNvSpPr/>
          <p:nvPr/>
        </p:nvSpPr>
        <p:spPr>
          <a:xfrm rot="10800000">
            <a:off x="39847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3" name="Google Shape;1033;p37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4" name="Google Shape;1034;p37"/>
          <p:cNvSpPr/>
          <p:nvPr/>
        </p:nvSpPr>
        <p:spPr>
          <a:xfrm rot="2700000">
            <a:off x="8095486" y="3951365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11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110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Google Shape;1039;p3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040" name="Google Shape;1040;p38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041" name="Google Shape;1041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2" name="Google Shape;1042;p38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043" name="Google Shape;1043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4" name="Google Shape;1044;p38"/>
            <p:cNvCxnSpPr>
              <a:endCxn id="1041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5" name="Google Shape;1045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46" name="Google Shape;1046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47" name="Google Shape;1047;p38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048" name="Google Shape;104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49" name="Google Shape;1049;p38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050" name="Google Shape;105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1" name="Google Shape;1051;p38"/>
            <p:cNvCxnSpPr>
              <a:endCxn id="104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2" name="Google Shape;1052;p38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053" name="Google Shape;1053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4" name="Google Shape;1054;p38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055" name="Google Shape;1055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56" name="Google Shape;1056;p38"/>
            <p:cNvCxnSpPr>
              <a:endCxn id="105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57" name="Google Shape;1057;p38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058" name="Google Shape;1058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59" name="Google Shape;1059;p38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060" name="Google Shape;1060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1" name="Google Shape;1061;p38"/>
            <p:cNvCxnSpPr>
              <a:endCxn id="1058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2" name="Google Shape;1062;p38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063" name="Google Shape;1063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64" name="Google Shape;1064;p38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065" name="Google Shape;1065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6" name="Google Shape;1066;p38"/>
            <p:cNvCxnSpPr>
              <a:endCxn id="1063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7" name="Google Shape;1067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68" name="Google Shape;1068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69" name="Google Shape;1069;p38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070" name="Google Shape;1070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1" name="Google Shape;1071;p38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072" name="Google Shape;1072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3" name="Google Shape;1073;p38"/>
            <p:cNvCxnSpPr>
              <a:endCxn id="1070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74" name="Google Shape;1074;p38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075" name="Google Shape;1075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76" name="Google Shape;1076;p38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077" name="Google Shape;1077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8" name="Google Shape;1078;p38"/>
            <p:cNvCxnSpPr>
              <a:endCxn id="1075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79" name="Google Shape;1079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0" name="Google Shape;1080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1" name="Google Shape;1081;p38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082" name="Google Shape;1082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3" name="Google Shape;1083;p38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084" name="Google Shape;1084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85" name="Google Shape;1085;p38"/>
            <p:cNvCxnSpPr>
              <a:endCxn id="1082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86" name="Google Shape;1086;p38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087" name="Google Shape;1087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88" name="Google Shape;1088;p38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089" name="Google Shape;1089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0" name="Google Shape;1090;p38"/>
            <p:cNvCxnSpPr>
              <a:endCxn id="108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1" name="Google Shape;1091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2" name="Google Shape;1092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3" name="Google Shape;1093;p38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094" name="Google Shape;1094;p38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095" name="Google Shape;1095;p38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096" name="Google Shape;1096;p38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097" name="Google Shape;1097;p38"/>
            <p:cNvCxnSpPr>
              <a:endCxn id="109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98" name="Google Shape;1098;p38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099" name="Google Shape;1099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0" name="Google Shape;1100;p38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101" name="Google Shape;1101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2" name="Google Shape;1102;p38"/>
            <p:cNvCxnSpPr>
              <a:endCxn id="1099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3" name="Google Shape;1103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4" name="Google Shape;1104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05" name="Google Shape;1105;p38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106" name="Google Shape;1106;p38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07" name="Google Shape;1107;p38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108" name="Google Shape;1108;p38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09" name="Google Shape;1109;p38"/>
            <p:cNvCxnSpPr>
              <a:endCxn id="11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0" name="Google Shape;1110;p38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11" name="Google Shape;1111;p38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112" name="Google Shape;1112;p38"/>
          <p:cNvCxnSpPr>
            <a:endCxn id="1053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3" name="Google Shape;1113;p38"/>
          <p:cNvCxnSpPr>
            <a:endCxn id="1070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4" name="Google Shape;1114;p38"/>
          <p:cNvCxnSpPr>
            <a:endCxn id="1058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5" name="Google Shape;1115;p38"/>
          <p:cNvCxnSpPr>
            <a:endCxn id="1082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6" name="Google Shape;1116;p38"/>
          <p:cNvCxnSpPr>
            <a:endCxn id="1094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7" name="Google Shape;1117;p38"/>
          <p:cNvCxnSpPr>
            <a:endCxn id="1106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8" name="Google Shape;1118;p38"/>
          <p:cNvCxnSpPr>
            <a:endCxn id="1063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9" name="Google Shape;1119;p38"/>
          <p:cNvCxnSpPr>
            <a:endCxn id="1087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0" name="Google Shape;1120;p38"/>
          <p:cNvCxnSpPr>
            <a:endCxn id="1099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1" name="Google Shape;1121;p38"/>
          <p:cNvCxnSpPr>
            <a:endCxn id="1041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2" name="Google Shape;1122;p38"/>
          <p:cNvCxnSpPr>
            <a:endCxn id="1075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23" name="Google Shape;1123;p38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124" name="Google Shape;1124;p38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25" name="Google Shape;1125;p38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126" name="Google Shape;1126;p38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127" name="Google Shape;1127;p38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128" name="Google Shape;1128;p38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129" name="Google Shape;1129;p38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130" name="Google Shape;1130;p38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1" name="Google Shape;1131;p38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132" name="Google Shape;1132;p38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133" name="Google Shape;1133;p38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134" name="Google Shape;1134;p38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135" name="Google Shape;1135;p38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136" name="Google Shape;1136;p38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137" name="Google Shape;1137;p38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138" name="Google Shape;1138;p38"/>
          <p:cNvSpPr txBox="1"/>
          <p:nvPr/>
        </p:nvSpPr>
        <p:spPr>
          <a:xfrm>
            <a:off x="630256" y="2239219"/>
            <a:ext cx="4672500" cy="17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39" name="Google Shape;1139;p38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40" name="Google Shape;1140;p38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41" name="Google Shape;1141;p38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2" name="Google Shape;1142;p38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3" name="Google Shape;1143;p38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4" name="Google Shape;1144;p38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5" name="Google Shape;1145;p38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6" name="Google Shape;1146;p38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7" name="Google Shape;1147;p38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8" name="Google Shape;1148;p38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9" name="Google Shape;1149;p38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0" name="Google Shape;1150;p38"/>
          <p:cNvSpPr/>
          <p:nvPr/>
        </p:nvSpPr>
        <p:spPr>
          <a:xfrm rot="10800000">
            <a:off x="34208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1" name="Google Shape;1151;p38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2" name="Google Shape;1152;p38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3" name="Google Shape;1153;p38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154" name="Google Shape;1154;p38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5" name="Google Shape;1155;p38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38"/>
          <p:cNvSpPr/>
          <p:nvPr/>
        </p:nvSpPr>
        <p:spPr>
          <a:xfrm rot="10800000">
            <a:off x="2844168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57" name="Google Shape;1157;p38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8" name="Google Shape;1158;p38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59" name="Google Shape;1159;p38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0" name="Google Shape;1160;p38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161" name="Google Shape;1161;p38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8"/>
          <p:cNvSpPr/>
          <p:nvPr/>
        </p:nvSpPr>
        <p:spPr>
          <a:xfrm rot="-2394199">
            <a:off x="9797669" y="2735320"/>
            <a:ext cx="472802" cy="21383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8"/>
          <p:cNvSpPr/>
          <p:nvPr/>
        </p:nvSpPr>
        <p:spPr>
          <a:xfrm rot="-3358025">
            <a:off x="8934452" y="3953566"/>
            <a:ext cx="472779" cy="213675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8"/>
          <p:cNvSpPr/>
          <p:nvPr/>
        </p:nvSpPr>
        <p:spPr>
          <a:xfrm rot="-2186019">
            <a:off x="5833537" y="2727347"/>
            <a:ext cx="472814" cy="21366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8"/>
          <p:cNvSpPr/>
          <p:nvPr/>
        </p:nvSpPr>
        <p:spPr>
          <a:xfrm rot="-2700000">
            <a:off x="4959041" y="3952008"/>
            <a:ext cx="472630" cy="213829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000"/>
                                        <p:tgtEl>
                                          <p:spTgt spid="11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Floyd’s buildHeap algorithm</a:t>
            </a:r>
            <a:endParaRPr/>
          </a:p>
        </p:txBody>
      </p:sp>
      <p:grpSp>
        <p:nvGrpSpPr>
          <p:cNvPr id="1171" name="Google Shape;1171;p39"/>
          <p:cNvGrpSpPr/>
          <p:nvPr/>
        </p:nvGrpSpPr>
        <p:grpSpPr>
          <a:xfrm>
            <a:off x="5950408" y="4390183"/>
            <a:ext cx="692296" cy="678627"/>
            <a:chOff x="2659233" y="2267047"/>
            <a:chExt cx="692296" cy="678627"/>
          </a:xfrm>
        </p:grpSpPr>
        <p:sp>
          <p:nvSpPr>
            <p:cNvPr id="1172" name="Google Shape;1172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73" name="Google Shape;1173;p39"/>
            <p:cNvSpPr txBox="1"/>
            <p:nvPr/>
          </p:nvSpPr>
          <p:spPr>
            <a:xfrm>
              <a:off x="2852067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8</a:t>
              </a:r>
              <a:endParaRPr/>
            </a:p>
          </p:txBody>
        </p:sp>
        <p:cxnSp>
          <p:nvCxnSpPr>
            <p:cNvPr id="1174" name="Google Shape;1174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5" name="Google Shape;1175;p39"/>
            <p:cNvCxnSpPr>
              <a:endCxn id="1172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6" name="Google Shape;1176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77" name="Google Shape;1177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78" name="Google Shape;1178;p39"/>
          <p:cNvGrpSpPr/>
          <p:nvPr/>
        </p:nvGrpSpPr>
        <p:grpSpPr>
          <a:xfrm>
            <a:off x="8474041" y="1277943"/>
            <a:ext cx="678601" cy="678600"/>
            <a:chOff x="2476501" y="3333847"/>
            <a:chExt cx="678601" cy="678600"/>
          </a:xfrm>
        </p:grpSpPr>
        <p:sp>
          <p:nvSpPr>
            <p:cNvPr id="1179" name="Google Shape;117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0" name="Google Shape;1180;p39"/>
            <p:cNvSpPr txBox="1"/>
            <p:nvPr/>
          </p:nvSpPr>
          <p:spPr>
            <a:xfrm>
              <a:off x="2619318" y="3403729"/>
              <a:ext cx="393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12</a:t>
              </a:r>
              <a:endParaRPr/>
            </a:p>
          </p:txBody>
        </p:sp>
        <p:cxnSp>
          <p:nvCxnSpPr>
            <p:cNvPr id="1181" name="Google Shape;118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2" name="Google Shape;1182;p39"/>
            <p:cNvCxnSpPr>
              <a:endCxn id="117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3" name="Google Shape;1183;p39"/>
          <p:cNvGrpSpPr/>
          <p:nvPr/>
        </p:nvGrpSpPr>
        <p:grpSpPr>
          <a:xfrm>
            <a:off x="6485734" y="2190469"/>
            <a:ext cx="678601" cy="678600"/>
            <a:chOff x="2476501" y="3333847"/>
            <a:chExt cx="678601" cy="678600"/>
          </a:xfrm>
        </p:grpSpPr>
        <p:sp>
          <p:nvSpPr>
            <p:cNvPr id="1184" name="Google Shape;1184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85" name="Google Shape;1185;p39"/>
            <p:cNvSpPr txBox="1"/>
            <p:nvPr/>
          </p:nvSpPr>
          <p:spPr>
            <a:xfrm>
              <a:off x="266249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  <p:cxnSp>
          <p:nvCxnSpPr>
            <p:cNvPr id="1186" name="Google Shape;1186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87" name="Google Shape;1187;p39"/>
            <p:cNvCxnSpPr>
              <a:endCxn id="1184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88" name="Google Shape;1188;p39"/>
          <p:cNvGrpSpPr/>
          <p:nvPr/>
        </p:nvGrpSpPr>
        <p:grpSpPr>
          <a:xfrm>
            <a:off x="5476992" y="3262826"/>
            <a:ext cx="678601" cy="678600"/>
            <a:chOff x="2476501" y="3333847"/>
            <a:chExt cx="678601" cy="678600"/>
          </a:xfrm>
        </p:grpSpPr>
        <p:sp>
          <p:nvSpPr>
            <p:cNvPr id="1189" name="Google Shape;1189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0" name="Google Shape;1190;p39"/>
            <p:cNvSpPr txBox="1"/>
            <p:nvPr/>
          </p:nvSpPr>
          <p:spPr>
            <a:xfrm>
              <a:off x="2649743" y="34036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  <p:cxnSp>
          <p:nvCxnSpPr>
            <p:cNvPr id="1191" name="Google Shape;1191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2" name="Google Shape;1192;p39"/>
            <p:cNvCxnSpPr>
              <a:endCxn id="1189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193" name="Google Shape;1193;p39"/>
          <p:cNvGrpSpPr/>
          <p:nvPr/>
        </p:nvGrpSpPr>
        <p:grpSpPr>
          <a:xfrm>
            <a:off x="4941734" y="4390183"/>
            <a:ext cx="692296" cy="678627"/>
            <a:chOff x="2659233" y="2267047"/>
            <a:chExt cx="692296" cy="678627"/>
          </a:xfrm>
        </p:grpSpPr>
        <p:sp>
          <p:nvSpPr>
            <p:cNvPr id="1194" name="Google Shape;1194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195" name="Google Shape;1195;p39"/>
            <p:cNvSpPr txBox="1"/>
            <p:nvPr/>
          </p:nvSpPr>
          <p:spPr>
            <a:xfrm>
              <a:off x="2850650" y="2336804"/>
              <a:ext cx="311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  <p:cxnSp>
          <p:nvCxnSpPr>
            <p:cNvPr id="1196" name="Google Shape;1196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7" name="Google Shape;1197;p39"/>
            <p:cNvCxnSpPr>
              <a:endCxn id="1194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8" name="Google Shape;1198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199" name="Google Shape;1199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0" name="Google Shape;1200;p39"/>
          <p:cNvGrpSpPr/>
          <p:nvPr/>
        </p:nvGrpSpPr>
        <p:grpSpPr>
          <a:xfrm>
            <a:off x="10397434" y="2194770"/>
            <a:ext cx="678601" cy="678600"/>
            <a:chOff x="2476501" y="3333847"/>
            <a:chExt cx="678601" cy="678600"/>
          </a:xfrm>
        </p:grpSpPr>
        <p:sp>
          <p:nvSpPr>
            <p:cNvPr id="1201" name="Google Shape;1201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2" name="Google Shape;1202;p39"/>
            <p:cNvSpPr txBox="1"/>
            <p:nvPr/>
          </p:nvSpPr>
          <p:spPr>
            <a:xfrm>
              <a:off x="2636843" y="3403591"/>
              <a:ext cx="357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11</a:t>
              </a:r>
              <a:endParaRPr/>
            </a:p>
          </p:txBody>
        </p:sp>
        <p:cxnSp>
          <p:nvCxnSpPr>
            <p:cNvPr id="1203" name="Google Shape;1203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4" name="Google Shape;1204;p39"/>
            <p:cNvCxnSpPr>
              <a:endCxn id="1201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05" name="Google Shape;1205;p39"/>
          <p:cNvGrpSpPr/>
          <p:nvPr/>
        </p:nvGrpSpPr>
        <p:grpSpPr>
          <a:xfrm>
            <a:off x="7876315" y="4385896"/>
            <a:ext cx="692296" cy="678627"/>
            <a:chOff x="2659233" y="2267047"/>
            <a:chExt cx="692296" cy="678627"/>
          </a:xfrm>
        </p:grpSpPr>
        <p:sp>
          <p:nvSpPr>
            <p:cNvPr id="1206" name="Google Shape;1206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07" name="Google Shape;1207;p39"/>
            <p:cNvSpPr txBox="1"/>
            <p:nvPr/>
          </p:nvSpPr>
          <p:spPr>
            <a:xfrm>
              <a:off x="2842100" y="2336804"/>
              <a:ext cx="312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/>
            </a:p>
          </p:txBody>
        </p:sp>
        <p:cxnSp>
          <p:nvCxnSpPr>
            <p:cNvPr id="1208" name="Google Shape;1208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09" name="Google Shape;1209;p39"/>
            <p:cNvCxnSpPr>
              <a:endCxn id="1206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0" name="Google Shape;1210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1" name="Google Shape;1211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2" name="Google Shape;1212;p39"/>
          <p:cNvGrpSpPr/>
          <p:nvPr/>
        </p:nvGrpSpPr>
        <p:grpSpPr>
          <a:xfrm>
            <a:off x="7399661" y="3259951"/>
            <a:ext cx="678601" cy="678600"/>
            <a:chOff x="2476501" y="3333847"/>
            <a:chExt cx="678601" cy="678600"/>
          </a:xfrm>
        </p:grpSpPr>
        <p:sp>
          <p:nvSpPr>
            <p:cNvPr id="1213" name="Google Shape;1213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4" name="Google Shape;1214;p39"/>
            <p:cNvSpPr txBox="1"/>
            <p:nvPr/>
          </p:nvSpPr>
          <p:spPr>
            <a:xfrm>
              <a:off x="2579403" y="3403596"/>
              <a:ext cx="472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10</a:t>
              </a:r>
              <a:endParaRPr/>
            </a:p>
          </p:txBody>
        </p:sp>
        <p:cxnSp>
          <p:nvCxnSpPr>
            <p:cNvPr id="1215" name="Google Shape;1215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16" name="Google Shape;1216;p39"/>
            <p:cNvCxnSpPr>
              <a:endCxn id="1213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17" name="Google Shape;1217;p39"/>
          <p:cNvGrpSpPr/>
          <p:nvPr/>
        </p:nvGrpSpPr>
        <p:grpSpPr>
          <a:xfrm>
            <a:off x="6867641" y="4385896"/>
            <a:ext cx="692296" cy="678627"/>
            <a:chOff x="2659233" y="2267047"/>
            <a:chExt cx="692296" cy="678627"/>
          </a:xfrm>
        </p:grpSpPr>
        <p:sp>
          <p:nvSpPr>
            <p:cNvPr id="1218" name="Google Shape;1218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19" name="Google Shape;1219;p39"/>
            <p:cNvSpPr txBox="1"/>
            <p:nvPr/>
          </p:nvSpPr>
          <p:spPr>
            <a:xfrm>
              <a:off x="2826863" y="2336804"/>
              <a:ext cx="418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15</a:t>
              </a:r>
              <a:endParaRPr/>
            </a:p>
          </p:txBody>
        </p:sp>
        <p:cxnSp>
          <p:nvCxnSpPr>
            <p:cNvPr id="1220" name="Google Shape;1220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1" name="Google Shape;1221;p39"/>
            <p:cNvCxnSpPr>
              <a:endCxn id="1218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2" name="Google Shape;1222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3" name="Google Shape;1223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4" name="Google Shape;1224;p39"/>
          <p:cNvGrpSpPr/>
          <p:nvPr/>
        </p:nvGrpSpPr>
        <p:grpSpPr>
          <a:xfrm>
            <a:off x="9518271" y="3282276"/>
            <a:ext cx="678601" cy="678600"/>
            <a:chOff x="2476501" y="3333847"/>
            <a:chExt cx="678601" cy="678600"/>
          </a:xfrm>
        </p:grpSpPr>
        <p:sp>
          <p:nvSpPr>
            <p:cNvPr id="1225" name="Google Shape;1225;p39"/>
            <p:cNvSpPr/>
            <p:nvPr/>
          </p:nvSpPr>
          <p:spPr>
            <a:xfrm>
              <a:off x="2476502" y="33338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26" name="Google Shape;1226;p39"/>
            <p:cNvSpPr txBox="1"/>
            <p:nvPr/>
          </p:nvSpPr>
          <p:spPr>
            <a:xfrm>
              <a:off x="2666543" y="3403679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  <p:cxnSp>
          <p:nvCxnSpPr>
            <p:cNvPr id="1227" name="Google Shape;1227;p39"/>
            <p:cNvCxnSpPr/>
            <p:nvPr/>
          </p:nvCxnSpPr>
          <p:spPr>
            <a:xfrm>
              <a:off x="2476501" y="38428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28" name="Google Shape;1228;p39"/>
            <p:cNvCxnSpPr>
              <a:endCxn id="1225" idx="2"/>
            </p:cNvCxnSpPr>
            <p:nvPr/>
          </p:nvCxnSpPr>
          <p:spPr>
            <a:xfrm>
              <a:off x="2815802" y="38426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29" name="Google Shape;1229;p39"/>
          <p:cNvGrpSpPr/>
          <p:nvPr/>
        </p:nvGrpSpPr>
        <p:grpSpPr>
          <a:xfrm>
            <a:off x="8983013" y="4385896"/>
            <a:ext cx="692296" cy="678627"/>
            <a:chOff x="2659233" y="2267047"/>
            <a:chExt cx="692296" cy="678627"/>
          </a:xfrm>
        </p:grpSpPr>
        <p:sp>
          <p:nvSpPr>
            <p:cNvPr id="1230" name="Google Shape;1230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1" name="Google Shape;1231;p39"/>
            <p:cNvSpPr txBox="1"/>
            <p:nvPr/>
          </p:nvSpPr>
          <p:spPr>
            <a:xfrm>
              <a:off x="2832475" y="2336866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  <p:cxnSp>
          <p:nvCxnSpPr>
            <p:cNvPr id="1232" name="Google Shape;1232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3" name="Google Shape;1233;p39"/>
            <p:cNvCxnSpPr>
              <a:endCxn id="1230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4" name="Google Shape;1234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35" name="Google Shape;1235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236" name="Google Shape;1236;p39"/>
          <p:cNvGrpSpPr/>
          <p:nvPr/>
        </p:nvGrpSpPr>
        <p:grpSpPr>
          <a:xfrm>
            <a:off x="11287488" y="3282275"/>
            <a:ext cx="692296" cy="678627"/>
            <a:chOff x="2659233" y="2267047"/>
            <a:chExt cx="692296" cy="678627"/>
          </a:xfrm>
        </p:grpSpPr>
        <p:sp>
          <p:nvSpPr>
            <p:cNvPr id="1237" name="Google Shape;1237;p39"/>
            <p:cNvSpPr/>
            <p:nvPr/>
          </p:nvSpPr>
          <p:spPr>
            <a:xfrm>
              <a:off x="2659234" y="2267047"/>
              <a:ext cx="678600" cy="678600"/>
            </a:xfrm>
            <a:prstGeom prst="rect">
              <a:avLst/>
            </a:prstGeom>
            <a:noFill/>
            <a:ln w="1587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id="1238" name="Google Shape;1238;p39"/>
            <p:cNvSpPr txBox="1"/>
            <p:nvPr/>
          </p:nvSpPr>
          <p:spPr>
            <a:xfrm>
              <a:off x="2852088" y="2336804"/>
              <a:ext cx="306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9</a:t>
              </a:r>
              <a:endParaRPr/>
            </a:p>
          </p:txBody>
        </p:sp>
        <p:cxnSp>
          <p:nvCxnSpPr>
            <p:cNvPr id="1239" name="Google Shape;1239;p39"/>
            <p:cNvCxnSpPr/>
            <p:nvPr/>
          </p:nvCxnSpPr>
          <p:spPr>
            <a:xfrm>
              <a:off x="2659233" y="2776017"/>
              <a:ext cx="678600" cy="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0" name="Google Shape;1240;p39"/>
            <p:cNvCxnSpPr>
              <a:endCxn id="1237" idx="2"/>
            </p:cNvCxnSpPr>
            <p:nvPr/>
          </p:nvCxnSpPr>
          <p:spPr>
            <a:xfrm>
              <a:off x="2998534" y="2775847"/>
              <a:ext cx="0" cy="169800"/>
            </a:xfrm>
            <a:prstGeom prst="straightConnector1">
              <a:avLst/>
            </a:prstGeom>
            <a:noFill/>
            <a:ln w="9525" cap="flat" cmpd="sng">
              <a:solidFill>
                <a:srgbClr val="4C3282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1" name="Google Shape;1241;p39"/>
            <p:cNvCxnSpPr/>
            <p:nvPr/>
          </p:nvCxnSpPr>
          <p:spPr>
            <a:xfrm rot="10800000" flipH="1">
              <a:off x="2659233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42" name="Google Shape;1242;p39"/>
            <p:cNvCxnSpPr/>
            <p:nvPr/>
          </p:nvCxnSpPr>
          <p:spPr>
            <a:xfrm rot="10800000" flipH="1">
              <a:off x="3012229" y="2775874"/>
              <a:ext cx="339300" cy="169800"/>
            </a:xfrm>
            <a:prstGeom prst="straightConnector1">
              <a:avLst/>
            </a:prstGeom>
            <a:noFill/>
            <a:ln w="9525" cap="flat" cmpd="sng">
              <a:solidFill>
                <a:srgbClr val="B6A479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cxnSp>
        <p:nvCxnSpPr>
          <p:cNvPr id="1243" name="Google Shape;1243;p39"/>
          <p:cNvCxnSpPr>
            <a:endCxn id="1184" idx="0"/>
          </p:cNvCxnSpPr>
          <p:nvPr/>
        </p:nvCxnSpPr>
        <p:spPr>
          <a:xfrm flipH="1">
            <a:off x="6825035" y="1873369"/>
            <a:ext cx="1822200" cy="3171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4" name="Google Shape;1244;p39"/>
          <p:cNvCxnSpPr>
            <a:endCxn id="1201" idx="0"/>
          </p:cNvCxnSpPr>
          <p:nvPr/>
        </p:nvCxnSpPr>
        <p:spPr>
          <a:xfrm>
            <a:off x="8986535" y="1885770"/>
            <a:ext cx="1750200" cy="309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5" name="Google Shape;1245;p39"/>
          <p:cNvCxnSpPr>
            <a:endCxn id="1189" idx="0"/>
          </p:cNvCxnSpPr>
          <p:nvPr/>
        </p:nvCxnSpPr>
        <p:spPr>
          <a:xfrm flipH="1">
            <a:off x="5816293" y="2765426"/>
            <a:ext cx="846000" cy="497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6" name="Google Shape;1246;p39"/>
          <p:cNvCxnSpPr>
            <a:endCxn id="1213" idx="0"/>
          </p:cNvCxnSpPr>
          <p:nvPr/>
        </p:nvCxnSpPr>
        <p:spPr>
          <a:xfrm>
            <a:off x="6997963" y="2771251"/>
            <a:ext cx="741000" cy="4887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7" name="Google Shape;1247;p39"/>
          <p:cNvCxnSpPr>
            <a:endCxn id="1225" idx="0"/>
          </p:cNvCxnSpPr>
          <p:nvPr/>
        </p:nvCxnSpPr>
        <p:spPr>
          <a:xfrm flipH="1">
            <a:off x="9857572" y="2800776"/>
            <a:ext cx="705900" cy="481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8" name="Google Shape;1248;p39"/>
          <p:cNvCxnSpPr>
            <a:endCxn id="1237" idx="0"/>
          </p:cNvCxnSpPr>
          <p:nvPr/>
        </p:nvCxnSpPr>
        <p:spPr>
          <a:xfrm>
            <a:off x="10902889" y="2790875"/>
            <a:ext cx="723900" cy="4914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49" name="Google Shape;1249;p39"/>
          <p:cNvCxnSpPr>
            <a:endCxn id="1194" idx="0"/>
          </p:cNvCxnSpPr>
          <p:nvPr/>
        </p:nvCxnSpPr>
        <p:spPr>
          <a:xfrm flipH="1">
            <a:off x="5281035" y="3881383"/>
            <a:ext cx="3834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0" name="Google Shape;1250;p39"/>
          <p:cNvCxnSpPr>
            <a:endCxn id="1218" idx="0"/>
          </p:cNvCxnSpPr>
          <p:nvPr/>
        </p:nvCxnSpPr>
        <p:spPr>
          <a:xfrm flipH="1">
            <a:off x="7206942" y="3865396"/>
            <a:ext cx="380700" cy="5205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1" name="Google Shape;1251;p39"/>
          <p:cNvCxnSpPr>
            <a:endCxn id="1230" idx="0"/>
          </p:cNvCxnSpPr>
          <p:nvPr/>
        </p:nvCxnSpPr>
        <p:spPr>
          <a:xfrm flipH="1">
            <a:off x="9322314" y="3877096"/>
            <a:ext cx="380700" cy="508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2" name="Google Shape;1252;p39"/>
          <p:cNvCxnSpPr>
            <a:endCxn id="1172" idx="0"/>
          </p:cNvCxnSpPr>
          <p:nvPr/>
        </p:nvCxnSpPr>
        <p:spPr>
          <a:xfrm>
            <a:off x="6000509" y="3877183"/>
            <a:ext cx="289200" cy="5130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3" name="Google Shape;1253;p39"/>
          <p:cNvCxnSpPr>
            <a:endCxn id="1206" idx="0"/>
          </p:cNvCxnSpPr>
          <p:nvPr/>
        </p:nvCxnSpPr>
        <p:spPr>
          <a:xfrm>
            <a:off x="7896716" y="3868996"/>
            <a:ext cx="318900" cy="5169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54" name="Google Shape;1254;p39"/>
          <p:cNvCxnSpPr/>
          <p:nvPr/>
        </p:nvCxnSpPr>
        <p:spPr>
          <a:xfrm rot="10800000" flipH="1">
            <a:off x="9864426" y="3791102"/>
            <a:ext cx="339300" cy="169800"/>
          </a:xfrm>
          <a:prstGeom prst="straightConnector1">
            <a:avLst/>
          </a:prstGeom>
          <a:noFill/>
          <a:ln w="9525" cap="flat" cmpd="sng">
            <a:solidFill>
              <a:srgbClr val="B6A47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1255" name="Google Shape;1255;p39"/>
          <p:cNvGraphicFramePr/>
          <p:nvPr/>
        </p:nvGraphicFramePr>
        <p:xfrm>
          <a:off x="2104871" y="5373706"/>
          <a:ext cx="8128050" cy="9893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80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805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B6A479"/>
                          </a:solidFill>
                        </a:rPr>
                        <a:t>13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b="1">
                        <a:solidFill>
                          <a:srgbClr val="4C3282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56" name="Google Shape;1256;p39"/>
          <p:cNvSpPr txBox="1"/>
          <p:nvPr/>
        </p:nvSpPr>
        <p:spPr>
          <a:xfrm>
            <a:off x="6321831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/>
          </a:p>
        </p:txBody>
      </p:sp>
      <p:sp>
        <p:nvSpPr>
          <p:cNvPr id="1257" name="Google Shape;1257;p39"/>
          <p:cNvSpPr txBox="1"/>
          <p:nvPr/>
        </p:nvSpPr>
        <p:spPr>
          <a:xfrm>
            <a:off x="6879246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/>
          </a:p>
        </p:txBody>
      </p:sp>
      <p:sp>
        <p:nvSpPr>
          <p:cNvPr id="1258" name="Google Shape;1258;p39"/>
          <p:cNvSpPr txBox="1"/>
          <p:nvPr/>
        </p:nvSpPr>
        <p:spPr>
          <a:xfrm>
            <a:off x="7387427" y="5920319"/>
            <a:ext cx="418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r>
            <a:endParaRPr/>
          </a:p>
        </p:txBody>
      </p:sp>
      <p:sp>
        <p:nvSpPr>
          <p:cNvPr id="1259" name="Google Shape;1259;p39"/>
          <p:cNvSpPr txBox="1"/>
          <p:nvPr/>
        </p:nvSpPr>
        <p:spPr>
          <a:xfrm>
            <a:off x="805224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/>
          </a:p>
        </p:txBody>
      </p:sp>
      <p:sp>
        <p:nvSpPr>
          <p:cNvPr id="1260" name="Google Shape;1260;p39"/>
          <p:cNvSpPr txBox="1"/>
          <p:nvPr/>
        </p:nvSpPr>
        <p:spPr>
          <a:xfrm>
            <a:off x="8609657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/>
          </a:p>
        </p:txBody>
      </p:sp>
      <p:sp>
        <p:nvSpPr>
          <p:cNvPr id="1261" name="Google Shape;1261;p39"/>
          <p:cNvSpPr txBox="1"/>
          <p:nvPr/>
        </p:nvSpPr>
        <p:spPr>
          <a:xfrm>
            <a:off x="630256" y="1288346"/>
            <a:ext cx="3273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Build a tree with the values: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12, 5, 11, 3, 10, 2, 9, 4, 8, 15, 7, 6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62" name="Google Shape;1262;p39"/>
          <p:cNvSpPr txBox="1"/>
          <p:nvPr/>
        </p:nvSpPr>
        <p:spPr>
          <a:xfrm>
            <a:off x="2174108" y="5926101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/>
          </a:p>
        </p:txBody>
      </p:sp>
      <p:sp>
        <p:nvSpPr>
          <p:cNvPr id="1263" name="Google Shape;1263;p39"/>
          <p:cNvSpPr txBox="1"/>
          <p:nvPr/>
        </p:nvSpPr>
        <p:spPr>
          <a:xfrm>
            <a:off x="2813275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/>
          </a:p>
        </p:txBody>
      </p:sp>
      <p:sp>
        <p:nvSpPr>
          <p:cNvPr id="1264" name="Google Shape;1264;p39"/>
          <p:cNvSpPr txBox="1"/>
          <p:nvPr/>
        </p:nvSpPr>
        <p:spPr>
          <a:xfrm>
            <a:off x="3366736" y="5926101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/>
          </a:p>
        </p:txBody>
      </p:sp>
      <p:sp>
        <p:nvSpPr>
          <p:cNvPr id="1265" name="Google Shape;1265;p39"/>
          <p:cNvSpPr txBox="1"/>
          <p:nvPr/>
        </p:nvSpPr>
        <p:spPr>
          <a:xfrm>
            <a:off x="3956275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endParaRPr/>
          </a:p>
        </p:txBody>
      </p:sp>
      <p:sp>
        <p:nvSpPr>
          <p:cNvPr id="1266" name="Google Shape;1266;p39"/>
          <p:cNvSpPr txBox="1"/>
          <p:nvPr/>
        </p:nvSpPr>
        <p:spPr>
          <a:xfrm>
            <a:off x="4534949" y="592610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/>
          </a:p>
        </p:txBody>
      </p:sp>
      <p:sp>
        <p:nvSpPr>
          <p:cNvPr id="1267" name="Google Shape;1267;p39"/>
          <p:cNvSpPr txBox="1"/>
          <p:nvPr/>
        </p:nvSpPr>
        <p:spPr>
          <a:xfrm>
            <a:off x="5104051" y="5926101"/>
            <a:ext cx="306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/>
          </a:p>
        </p:txBody>
      </p:sp>
      <p:sp>
        <p:nvSpPr>
          <p:cNvPr id="1268" name="Google Shape;1268;p39"/>
          <p:cNvSpPr txBox="1"/>
          <p:nvPr/>
        </p:nvSpPr>
        <p:spPr>
          <a:xfrm>
            <a:off x="5682282" y="5926101"/>
            <a:ext cx="311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/>
          </a:p>
        </p:txBody>
      </p:sp>
      <p:sp>
        <p:nvSpPr>
          <p:cNvPr id="1269" name="Google Shape;1269;p39"/>
          <p:cNvSpPr txBox="1"/>
          <p:nvPr/>
        </p:nvSpPr>
        <p:spPr>
          <a:xfrm>
            <a:off x="630256" y="2239219"/>
            <a:ext cx="46725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all values to back of array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percolateDown(parent) starting at last index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3</a:t>
            </a:r>
            <a:endParaRPr sz="1800" i="0" u="none" strike="noStrike" cap="non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2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percolateDown level 1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70" name="Google Shape;1270;p39"/>
          <p:cNvSpPr txBox="1"/>
          <p:nvPr/>
        </p:nvSpPr>
        <p:spPr>
          <a:xfrm>
            <a:off x="7971551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10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71" name="Google Shape;1271;p39"/>
          <p:cNvSpPr txBox="1"/>
          <p:nvPr/>
        </p:nvSpPr>
        <p:spPr>
          <a:xfrm>
            <a:off x="7505801" y="338918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72" name="Google Shape;1272;p39"/>
          <p:cNvSpPr/>
          <p:nvPr/>
        </p:nvSpPr>
        <p:spPr>
          <a:xfrm>
            <a:off x="8989863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3" name="Google Shape;1273;p39"/>
          <p:cNvSpPr/>
          <p:nvPr/>
        </p:nvSpPr>
        <p:spPr>
          <a:xfrm>
            <a:off x="78686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4" name="Google Shape;1274;p39"/>
          <p:cNvSpPr/>
          <p:nvPr/>
        </p:nvSpPr>
        <p:spPr>
          <a:xfrm>
            <a:off x="6874475" y="438590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5" name="Google Shape;1275;p39"/>
          <p:cNvSpPr/>
          <p:nvPr/>
        </p:nvSpPr>
        <p:spPr>
          <a:xfrm>
            <a:off x="5957238" y="43901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6" name="Google Shape;1276;p39"/>
          <p:cNvSpPr/>
          <p:nvPr/>
        </p:nvSpPr>
        <p:spPr>
          <a:xfrm>
            <a:off x="4948563" y="44008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7" name="Google Shape;1277;p39"/>
          <p:cNvSpPr/>
          <p:nvPr/>
        </p:nvSpPr>
        <p:spPr>
          <a:xfrm>
            <a:off x="9522325" y="32822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8" name="Google Shape;1278;p39"/>
          <p:cNvSpPr/>
          <p:nvPr/>
        </p:nvSpPr>
        <p:spPr>
          <a:xfrm>
            <a:off x="11294325" y="32865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9" name="Google Shape;1279;p39"/>
          <p:cNvSpPr/>
          <p:nvPr/>
        </p:nvSpPr>
        <p:spPr>
          <a:xfrm>
            <a:off x="7399650" y="3259950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0" name="Google Shape;1280;p39"/>
          <p:cNvSpPr/>
          <p:nvPr/>
        </p:nvSpPr>
        <p:spPr>
          <a:xfrm>
            <a:off x="5477000" y="326282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39"/>
          <p:cNvSpPr txBox="1"/>
          <p:nvPr/>
        </p:nvSpPr>
        <p:spPr>
          <a:xfrm>
            <a:off x="9678626" y="33520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2" name="Google Shape;1282;p39"/>
          <p:cNvSpPr txBox="1"/>
          <p:nvPr/>
        </p:nvSpPr>
        <p:spPr>
          <a:xfrm>
            <a:off x="10500325" y="22392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3" name="Google Shape;1283;p39"/>
          <p:cNvSpPr txBox="1"/>
          <p:nvPr/>
        </p:nvSpPr>
        <p:spPr>
          <a:xfrm>
            <a:off x="9150201" y="4482627"/>
            <a:ext cx="35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84" name="Google Shape;1284;p39"/>
          <p:cNvSpPr txBox="1"/>
          <p:nvPr/>
        </p:nvSpPr>
        <p:spPr>
          <a:xfrm>
            <a:off x="9621175" y="33520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5" name="Google Shape;1285;p39"/>
          <p:cNvSpPr/>
          <p:nvPr/>
        </p:nvSpPr>
        <p:spPr>
          <a:xfrm>
            <a:off x="10397425" y="2194763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6" name="Google Shape;1286;p39"/>
          <p:cNvSpPr txBox="1"/>
          <p:nvPr/>
        </p:nvSpPr>
        <p:spPr>
          <a:xfrm>
            <a:off x="65886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7" name="Google Shape;1287;p39"/>
          <p:cNvSpPr txBox="1"/>
          <p:nvPr/>
        </p:nvSpPr>
        <p:spPr>
          <a:xfrm>
            <a:off x="5601575" y="3385350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8" name="Google Shape;1288;p39"/>
          <p:cNvSpPr txBox="1"/>
          <p:nvPr/>
        </p:nvSpPr>
        <p:spPr>
          <a:xfrm>
            <a:off x="5601575" y="3387438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89" name="Google Shape;1289;p39"/>
          <p:cNvSpPr txBox="1"/>
          <p:nvPr/>
        </p:nvSpPr>
        <p:spPr>
          <a:xfrm>
            <a:off x="5086650" y="4482625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0" name="Google Shape;1290;p39"/>
          <p:cNvSpPr/>
          <p:nvPr/>
        </p:nvSpPr>
        <p:spPr>
          <a:xfrm>
            <a:off x="6485725" y="2190475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1" name="Google Shape;1291;p39"/>
          <p:cNvSpPr/>
          <p:nvPr/>
        </p:nvSpPr>
        <p:spPr>
          <a:xfrm rot="10800000">
            <a:off x="2245793" y="6427575"/>
            <a:ext cx="249600" cy="3693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5875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292" name="Google Shape;1292;p39"/>
          <p:cNvSpPr/>
          <p:nvPr/>
        </p:nvSpPr>
        <p:spPr>
          <a:xfrm rot="1068169">
            <a:off x="9621123" y="1703699"/>
            <a:ext cx="472947" cy="213656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3" name="Google Shape;1293;p39"/>
          <p:cNvSpPr txBox="1"/>
          <p:nvPr/>
        </p:nvSpPr>
        <p:spPr>
          <a:xfrm>
            <a:off x="10540233" y="2239225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4" name="Google Shape;1294;p39"/>
          <p:cNvSpPr txBox="1"/>
          <p:nvPr/>
        </p:nvSpPr>
        <p:spPr>
          <a:xfrm>
            <a:off x="8576950" y="13911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5" name="Google Shape;1295;p39"/>
          <p:cNvSpPr/>
          <p:nvPr/>
        </p:nvSpPr>
        <p:spPr>
          <a:xfrm rot="-1928874">
            <a:off x="9724435" y="2780962"/>
            <a:ext cx="473026" cy="213664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6" name="Google Shape;1296;p39"/>
          <p:cNvSpPr txBox="1"/>
          <p:nvPr/>
        </p:nvSpPr>
        <p:spPr>
          <a:xfrm>
            <a:off x="10500325" y="2239213"/>
            <a:ext cx="472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297" name="Google Shape;1297;p39"/>
          <p:cNvSpPr txBox="1"/>
          <p:nvPr/>
        </p:nvSpPr>
        <p:spPr>
          <a:xfrm>
            <a:off x="9665133" y="3352037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298" name="Google Shape;1298;p39"/>
          <p:cNvSpPr/>
          <p:nvPr/>
        </p:nvSpPr>
        <p:spPr>
          <a:xfrm rot="-2403685">
            <a:off x="8941561" y="4018813"/>
            <a:ext cx="473114" cy="213567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9" name="Google Shape;1299;p39"/>
          <p:cNvSpPr txBox="1"/>
          <p:nvPr/>
        </p:nvSpPr>
        <p:spPr>
          <a:xfrm>
            <a:off x="9132658" y="4482650"/>
            <a:ext cx="393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1300" name="Google Shape;1300;p39"/>
          <p:cNvSpPr txBox="1"/>
          <p:nvPr/>
        </p:nvSpPr>
        <p:spPr>
          <a:xfrm>
            <a:off x="9607825" y="3352038"/>
            <a:ext cx="499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r>
              <a:rPr lang="en-US" sz="1800">
                <a:solidFill>
                  <a:srgbClr val="00B050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r>
            <a:r>
              <a:rPr lang="en-US" sz="1800">
                <a:solidFill>
                  <a:schemeClr val="lt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  <p:sp>
        <p:nvSpPr>
          <p:cNvPr id="1301" name="Google Shape;1301;p39"/>
          <p:cNvSpPr/>
          <p:nvPr/>
        </p:nvSpPr>
        <p:spPr>
          <a:xfrm>
            <a:off x="8474050" y="1272288"/>
            <a:ext cx="678600" cy="678600"/>
          </a:xfrm>
          <a:prstGeom prst="rect">
            <a:avLst/>
          </a:prstGeom>
          <a:noFill/>
          <a:ln w="381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"/>
                                        <p:tgtEl>
                                          <p:spTgt spid="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Is It Really Faster?</a:t>
            </a:r>
            <a:endParaRPr/>
          </a:p>
        </p:txBody>
      </p:sp>
      <p:sp>
        <p:nvSpPr>
          <p:cNvPr id="1307" name="Google Shape;1307;p40"/>
          <p:cNvSpPr txBox="1"/>
          <p:nvPr/>
        </p:nvSpPr>
        <p:spPr>
          <a:xfrm>
            <a:off x="5335650" y="456575"/>
            <a:ext cx="565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8" name="Google Shape;1308;p40"/>
          <p:cNvSpPr txBox="1"/>
          <p:nvPr/>
        </p:nvSpPr>
        <p:spPr>
          <a:xfrm>
            <a:off x="712950" y="1132025"/>
            <a:ext cx="10911600" cy="5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percolateDown() has worst case log n in general, but for most of these nodes, it has a much smaller worst case!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n/2 nodes in the tree are leaves, have 0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n/4 nodes have at most 1 level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n/8 nodes have at most 2 levels to travel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etc…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Quattrocento Sans"/>
                <a:ea typeface="Quattrocento Sans"/>
                <a:cs typeface="Quattrocento Sans"/>
                <a:sym typeface="Quattrocento Sans"/>
              </a:rPr>
              <a:t>worst-case-work(n)   ≈   </a:t>
            </a: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Intuition: Even though there are log </a:t>
            </a:r>
            <a:r>
              <a:rPr lang="en-US" sz="2500" i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levels, each level does a smaller and smaller amount of work. Even with infinite levels, as we sum smaller and smaller values (think 1/2ⁱ) we converge to a constant factor of n.</a:t>
            </a:r>
            <a:endParaRPr sz="25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09" name="Google Shape;1309;p40"/>
          <p:cNvSpPr/>
          <p:nvPr/>
        </p:nvSpPr>
        <p:spPr>
          <a:xfrm rot="5400000">
            <a:off x="4447713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0" name="Google Shape;1310;p40"/>
          <p:cNvSpPr/>
          <p:nvPr/>
        </p:nvSpPr>
        <p:spPr>
          <a:xfrm rot="5400000">
            <a:off x="5605785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1" name="Google Shape;1311;p40"/>
          <p:cNvSpPr/>
          <p:nvPr/>
        </p:nvSpPr>
        <p:spPr>
          <a:xfrm rot="5400000">
            <a:off x="6763831" y="3830110"/>
            <a:ext cx="109500" cy="8127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2" name="Google Shape;1312;p40"/>
          <p:cNvSpPr txBox="1"/>
          <p:nvPr/>
        </p:nvSpPr>
        <p:spPr>
          <a:xfrm>
            <a:off x="6066867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3" name="Google Shape;1313;p40"/>
          <p:cNvSpPr txBox="1"/>
          <p:nvPr/>
        </p:nvSpPr>
        <p:spPr>
          <a:xfrm>
            <a:off x="4908821" y="4573231"/>
            <a:ext cx="300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+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4" name="Google Shape;1314;p40"/>
          <p:cNvSpPr txBox="1"/>
          <p:nvPr/>
        </p:nvSpPr>
        <p:spPr>
          <a:xfrm>
            <a:off x="3954977" y="4443610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much of the work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5" name="Google Shape;1315;p40"/>
          <p:cNvSpPr txBox="1"/>
          <p:nvPr/>
        </p:nvSpPr>
        <p:spPr>
          <a:xfrm>
            <a:off x="5194902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6" name="Google Shape;1316;p40"/>
          <p:cNvSpPr txBox="1"/>
          <p:nvPr/>
        </p:nvSpPr>
        <p:spPr>
          <a:xfrm>
            <a:off x="6412131" y="4443610"/>
            <a:ext cx="935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little less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7" name="Google Shape;1317;p40"/>
          <p:cNvSpPr/>
          <p:nvPr/>
        </p:nvSpPr>
        <p:spPr>
          <a:xfrm rot="5400000">
            <a:off x="8612820" y="3564910"/>
            <a:ext cx="109500" cy="1343100"/>
          </a:xfrm>
          <a:prstGeom prst="rightBracket">
            <a:avLst>
              <a:gd name="adj" fmla="val 107304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18" name="Google Shape;1318;p40"/>
          <p:cNvSpPr txBox="1"/>
          <p:nvPr/>
        </p:nvSpPr>
        <p:spPr>
          <a:xfrm>
            <a:off x="8094678" y="4460484"/>
            <a:ext cx="1095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barely anything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319" name="Google Shape;1319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6125" y="3530141"/>
            <a:ext cx="5652601" cy="626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6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84" name="Google Shape;484;p36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5" name="Google Shape;485;p36"/>
          <p:cNvSpPr txBox="1"/>
          <p:nvPr/>
        </p:nvSpPr>
        <p:spPr>
          <a:xfrm>
            <a:off x="575239" y="1343608"/>
            <a:ext cx="109107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6" name="Google Shape;486;p36"/>
          <p:cNvSpPr txBox="1"/>
          <p:nvPr/>
        </p:nvSpPr>
        <p:spPr>
          <a:xfrm>
            <a:off x="586199" y="5513292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For Array implementations, assume you do not need to resize.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Other than this assumption, do </a:t>
            </a:r>
            <a:r>
              <a:rPr lang="en-US" sz="2200" b="1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</a:t>
            </a: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analysis.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Quattrocento Sans"/>
              <a:buNone/>
            </a:pPr>
            <a:r>
              <a:rPr lang="en-US" sz="3600" i="1">
                <a:solidFill>
                  <a:schemeClr val="accent2"/>
                </a:solidFill>
              </a:rPr>
              <a:t>Optional Slide  </a:t>
            </a:r>
            <a:r>
              <a:rPr lang="en-US"/>
              <a:t>Floyd’s buildHeap Summation</a:t>
            </a:r>
            <a:endParaRPr/>
          </a:p>
        </p:txBody>
      </p:sp>
      <p:sp>
        <p:nvSpPr>
          <p:cNvPr id="1325" name="Google Shape;1325;p41"/>
          <p:cNvSpPr txBox="1">
            <a:spLocks noGrp="1"/>
          </p:cNvSpPr>
          <p:nvPr>
            <p:ph type="body" idx="1"/>
          </p:nvPr>
        </p:nvSpPr>
        <p:spPr>
          <a:xfrm>
            <a:off x="382734" y="1439572"/>
            <a:ext cx="11187300" cy="4299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339" t="-589"/>
            </a:stretch>
          </a:blipFill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26" name="Google Shape;1326;p41"/>
          <p:cNvSpPr/>
          <p:nvPr/>
        </p:nvSpPr>
        <p:spPr>
          <a:xfrm>
            <a:off x="1165464" y="3120932"/>
            <a:ext cx="2135700" cy="878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t="-92843" r="-8879" b="-14713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7" name="Google Shape;1327;p41"/>
          <p:cNvSpPr/>
          <p:nvPr/>
        </p:nvSpPr>
        <p:spPr>
          <a:xfrm>
            <a:off x="554228" y="5296421"/>
            <a:ext cx="2495400" cy="1065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t="-64694" b="-11646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8" name="Google Shape;1328;p41"/>
          <p:cNvSpPr/>
          <p:nvPr/>
        </p:nvSpPr>
        <p:spPr>
          <a:xfrm>
            <a:off x="3031087" y="5256550"/>
            <a:ext cx="4205100" cy="8478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t="-98526" b="-15145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29" name="Google Shape;1329;p41"/>
          <p:cNvSpPr txBox="1"/>
          <p:nvPr/>
        </p:nvSpPr>
        <p:spPr>
          <a:xfrm>
            <a:off x="4018371" y="4833796"/>
            <a:ext cx="2542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Infinite geometric series</a:t>
            </a:r>
            <a:endParaRPr/>
          </a:p>
        </p:txBody>
      </p:sp>
      <p:sp>
        <p:nvSpPr>
          <p:cNvPr id="1330" name="Google Shape;1330;p41"/>
          <p:cNvSpPr/>
          <p:nvPr/>
        </p:nvSpPr>
        <p:spPr>
          <a:xfrm>
            <a:off x="7384248" y="5155291"/>
            <a:ext cx="4302600" cy="8844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t="-90135" b="-14505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1" name="Google Shape;1331;p41"/>
          <p:cNvSpPr/>
          <p:nvPr/>
        </p:nvSpPr>
        <p:spPr>
          <a:xfrm>
            <a:off x="3621675" y="2355500"/>
            <a:ext cx="317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 find a pattern -&gt; powers of 2</a:t>
            </a:r>
            <a:endParaRPr/>
          </a:p>
        </p:txBody>
      </p:sp>
      <p:sp>
        <p:nvSpPr>
          <p:cNvPr id="1332" name="Google Shape;1332;p41"/>
          <p:cNvSpPr/>
          <p:nvPr/>
        </p:nvSpPr>
        <p:spPr>
          <a:xfrm>
            <a:off x="6670354" y="2271389"/>
            <a:ext cx="3956100" cy="50700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l="-959" b="-4878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/>
          </a:p>
        </p:txBody>
      </p:sp>
      <p:sp>
        <p:nvSpPr>
          <p:cNvPr id="1333" name="Google Shape;1333;p41"/>
          <p:cNvSpPr/>
          <p:nvPr/>
        </p:nvSpPr>
        <p:spPr>
          <a:xfrm>
            <a:off x="3409327" y="3404715"/>
            <a:ext cx="376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? = upper limit should give last term</a:t>
            </a:r>
            <a:endParaRPr/>
          </a:p>
        </p:txBody>
      </p:sp>
      <p:sp>
        <p:nvSpPr>
          <p:cNvPr id="1334" name="Google Shape;1334;p41"/>
          <p:cNvSpPr txBox="1"/>
          <p:nvPr/>
        </p:nvSpPr>
        <p:spPr>
          <a:xfrm>
            <a:off x="4111132" y="6262878"/>
            <a:ext cx="37305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Floyd’s buildHeap runs in O(n) time!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335" name="Google Shape;1335;p41"/>
          <p:cNvSpPr/>
          <p:nvPr/>
        </p:nvSpPr>
        <p:spPr>
          <a:xfrm>
            <a:off x="10527375" y="2329450"/>
            <a:ext cx="13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Summation!</a:t>
            </a:r>
            <a:endParaRPr/>
          </a:p>
        </p:txBody>
      </p:sp>
      <p:sp>
        <p:nvSpPr>
          <p:cNvPr id="1336" name="Google Shape;1336;p41"/>
          <p:cNvSpPr txBox="1"/>
          <p:nvPr/>
        </p:nvSpPr>
        <p:spPr>
          <a:xfrm>
            <a:off x="684824" y="4067588"/>
            <a:ext cx="10885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We don’t have a summation for this! Let’s make it look more like a summation we do know.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Implementing Priority Queues: Take I</a:t>
            </a:r>
            <a:endParaRPr/>
          </a:p>
        </p:txBody>
      </p:sp>
      <p:graphicFrame>
        <p:nvGraphicFramePr>
          <p:cNvPr id="492" name="Google Shape;492;p37"/>
          <p:cNvGraphicFramePr/>
          <p:nvPr/>
        </p:nvGraphicFramePr>
        <p:xfrm>
          <a:off x="1062180" y="2259213"/>
          <a:ext cx="8827200" cy="2493925"/>
        </p:xfrm>
        <a:graphic>
          <a:graphicData uri="http://schemas.openxmlformats.org/drawingml/2006/table">
            <a:tbl>
              <a:tblPr firstRow="1" bandRow="1">
                <a:noFill/>
                <a:tableStyleId>{2A34A9A3-C17E-47E0-A1CB-5D3098D547E0}</a:tableStyleId>
              </a:tblPr>
              <a:tblGrid>
                <a:gridCol w="220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0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36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Implementation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add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removeMin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Peek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Unsorted Array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Linked List (sorted)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7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AVL Tree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strike="sngStrike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𝚹(log n)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8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𝚹(1)</a:t>
                      </a:r>
                      <a:endParaRPr sz="1800" strike="sngStrike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93" name="Google Shape;493;p37"/>
          <p:cNvSpPr txBox="1"/>
          <p:nvPr/>
        </p:nvSpPr>
        <p:spPr>
          <a:xfrm>
            <a:off x="575239" y="1343608"/>
            <a:ext cx="10910745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Maybe we already know how to implement a priority queue.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long would removeMin and peek take with these data structures?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4" name="Google Shape;494;p37"/>
          <p:cNvSpPr txBox="1"/>
          <p:nvPr/>
        </p:nvSpPr>
        <p:spPr>
          <a:xfrm>
            <a:off x="586189" y="5204753"/>
            <a:ext cx="1088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 field to keep track of the min. </a:t>
            </a:r>
            <a:b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Update on every insert or remove.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5" name="Google Shape;495;p37"/>
          <p:cNvSpPr txBox="1"/>
          <p:nvPr/>
        </p:nvSpPr>
        <p:spPr>
          <a:xfrm>
            <a:off x="5475796" y="5127812"/>
            <a:ext cx="6286702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AVL Trees are our baseline – let’s look at what computer scientists came up with as an alternative, analyze that, and then come back to AVL Tree as an option later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8"/>
          <p:cNvSpPr txBox="1"/>
          <p:nvPr/>
        </p:nvSpPr>
        <p:spPr>
          <a:xfrm>
            <a:off x="1870000" y="26712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Priority Queue ADT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Binary Heap Methods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Heaps</a:t>
            </a:r>
            <a:endParaRPr dirty="0"/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1"/>
          </p:nvPr>
        </p:nvSpPr>
        <p:spPr>
          <a:xfrm>
            <a:off x="730900" y="1278175"/>
            <a:ext cx="10193100" cy="189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In a BST, we organized the data to find </a:t>
            </a:r>
            <a:r>
              <a:rPr lang="en-US" dirty="0">
                <a:solidFill>
                  <a:srgbClr val="FF0000"/>
                </a:solidFill>
              </a:rPr>
              <a:t>anything</a:t>
            </a:r>
            <a:r>
              <a:rPr lang="en-US" dirty="0"/>
              <a:t> quickly. (go left or right to find a value deeper in the tree)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dirty="0"/>
              <a:t>Now we just want to find the </a:t>
            </a:r>
            <a:r>
              <a:rPr lang="en-US" dirty="0">
                <a:solidFill>
                  <a:srgbClr val="FF0000"/>
                </a:solidFill>
              </a:rPr>
              <a:t>smallest</a:t>
            </a:r>
            <a:r>
              <a:rPr lang="en-US" dirty="0"/>
              <a:t> item fast, so let’s write a different invariant:</a:t>
            </a:r>
            <a:endParaRPr dirty="0"/>
          </a:p>
        </p:txBody>
      </p:sp>
      <p:sp>
        <p:nvSpPr>
          <p:cNvPr id="507" name="Google Shape;507;p39"/>
          <p:cNvSpPr/>
          <p:nvPr/>
        </p:nvSpPr>
        <p:spPr>
          <a:xfrm>
            <a:off x="730898" y="3678175"/>
            <a:ext cx="8698500" cy="9408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invariant</a:t>
            </a: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Every node is less than or equal to both of its children.</a:t>
            </a:r>
            <a:endParaRPr/>
          </a:p>
        </p:txBody>
      </p:sp>
      <p:sp>
        <p:nvSpPr>
          <p:cNvPr id="508" name="Google Shape;508;p39"/>
          <p:cNvSpPr/>
          <p:nvPr/>
        </p:nvSpPr>
        <p:spPr>
          <a:xfrm>
            <a:off x="8083875" y="542332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09" name="Google Shape;509;p39"/>
          <p:cNvCxnSpPr>
            <a:endCxn id="508" idx="7"/>
          </p:cNvCxnSpPr>
          <p:nvPr/>
        </p:nvCxnSpPr>
        <p:spPr>
          <a:xfrm flipH="1">
            <a:off x="8451586" y="5175614"/>
            <a:ext cx="193800" cy="310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3" name="Google Shape;513;p39"/>
          <p:cNvSpPr/>
          <p:nvPr/>
        </p:nvSpPr>
        <p:spPr>
          <a:xfrm>
            <a:off x="7584825" y="6058875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14" name="Google Shape;514;p39"/>
          <p:cNvCxnSpPr>
            <a:stCxn id="508" idx="3"/>
            <a:endCxn id="513" idx="7"/>
          </p:cNvCxnSpPr>
          <p:nvPr/>
        </p:nvCxnSpPr>
        <p:spPr>
          <a:xfrm flipH="1">
            <a:off x="7952564" y="5791036"/>
            <a:ext cx="194400" cy="330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17" name="Google Shape;517;p39"/>
          <p:cNvCxnSpPr>
            <a:stCxn id="508" idx="5"/>
            <a:endCxn id="518" idx="1"/>
          </p:cNvCxnSpPr>
          <p:nvPr/>
        </p:nvCxnSpPr>
        <p:spPr>
          <a:xfrm>
            <a:off x="8451586" y="5791036"/>
            <a:ext cx="292800" cy="315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18" name="Google Shape;518;p39"/>
          <p:cNvSpPr/>
          <p:nvPr/>
        </p:nvSpPr>
        <p:spPr>
          <a:xfrm>
            <a:off x="8675481" y="6042880"/>
            <a:ext cx="4713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 sz="2400" dirty="0">
              <a:solidFill>
                <a:schemeClr val="dk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9"/>
          <p:cNvSpPr/>
          <p:nvPr/>
        </p:nvSpPr>
        <p:spPr>
          <a:xfrm>
            <a:off x="9864615" y="4544649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0" name="Google Shape;520;p39"/>
          <p:cNvCxnSpPr>
            <a:stCxn id="519" idx="5"/>
            <a:endCxn id="521" idx="1"/>
          </p:cNvCxnSpPr>
          <p:nvPr/>
        </p:nvCxnSpPr>
        <p:spPr>
          <a:xfrm>
            <a:off x="10232325" y="4912360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1" name="Google Shape;521;p39"/>
          <p:cNvSpPr/>
          <p:nvPr/>
        </p:nvSpPr>
        <p:spPr>
          <a:xfrm>
            <a:off x="10379957" y="5142154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2" name="Google Shape;522;p39"/>
          <p:cNvCxnSpPr>
            <a:stCxn id="521" idx="5"/>
            <a:endCxn id="523" idx="1"/>
          </p:cNvCxnSpPr>
          <p:nvPr/>
        </p:nvCxnSpPr>
        <p:spPr>
          <a:xfrm>
            <a:off x="10747668" y="5509865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3" name="Google Shape;523;p39"/>
          <p:cNvSpPr/>
          <p:nvPr/>
        </p:nvSpPr>
        <p:spPr>
          <a:xfrm>
            <a:off x="10865411" y="572544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24" name="Google Shape;524;p39"/>
          <p:cNvCxnSpPr>
            <a:stCxn id="523" idx="5"/>
            <a:endCxn id="525" idx="1"/>
          </p:cNvCxnSpPr>
          <p:nvPr/>
        </p:nvCxnSpPr>
        <p:spPr>
          <a:xfrm>
            <a:off x="11233122" y="6093153"/>
            <a:ext cx="217200" cy="2721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25" name="Google Shape;525;p39"/>
          <p:cNvSpPr/>
          <p:nvPr/>
        </p:nvSpPr>
        <p:spPr>
          <a:xfrm>
            <a:off x="11387302" y="6302021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6" name="Google Shape;526;p39"/>
          <p:cNvSpPr txBox="1"/>
          <p:nvPr/>
        </p:nvSpPr>
        <p:spPr>
          <a:xfrm>
            <a:off x="730900" y="4766600"/>
            <a:ext cx="9000600" cy="1263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particular, the smallest node is at the root!</a:t>
            </a:r>
            <a:endParaRPr sz="2600" dirty="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Do we need more invariants?</a:t>
            </a:r>
            <a:endParaRPr dirty="0"/>
          </a:p>
        </p:txBody>
      </p:sp>
      <p:sp>
        <p:nvSpPr>
          <p:cNvPr id="2" name="Google Shape;519;p39">
            <a:extLst>
              <a:ext uri="{FF2B5EF4-FFF2-40B4-BE49-F238E27FC236}">
                <a16:creationId xmlns:a16="http://schemas.microsoft.com/office/drawing/2014/main" id="{24DAD70C-D13F-CC38-3085-724C00A4D2B7}"/>
              </a:ext>
            </a:extLst>
          </p:cNvPr>
          <p:cNvSpPr/>
          <p:nvPr/>
        </p:nvSpPr>
        <p:spPr>
          <a:xfrm>
            <a:off x="8616086" y="4808093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3" name="Google Shape;520;p39">
            <a:extLst>
              <a:ext uri="{FF2B5EF4-FFF2-40B4-BE49-F238E27FC236}">
                <a16:creationId xmlns:a16="http://schemas.microsoft.com/office/drawing/2014/main" id="{DE2EE04A-9272-C3CE-304D-9A1E55EBA7E3}"/>
              </a:ext>
            </a:extLst>
          </p:cNvPr>
          <p:cNvCxnSpPr>
            <a:stCxn id="2" idx="5"/>
            <a:endCxn id="4" idx="1"/>
          </p:cNvCxnSpPr>
          <p:nvPr/>
        </p:nvCxnSpPr>
        <p:spPr>
          <a:xfrm>
            <a:off x="8983796" y="5175804"/>
            <a:ext cx="210600" cy="292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4" name="Google Shape;521;p39">
            <a:extLst>
              <a:ext uri="{FF2B5EF4-FFF2-40B4-BE49-F238E27FC236}">
                <a16:creationId xmlns:a16="http://schemas.microsoft.com/office/drawing/2014/main" id="{87A403DA-6BFD-1F3E-5BAB-AF224F287F70}"/>
              </a:ext>
            </a:extLst>
          </p:cNvPr>
          <p:cNvSpPr/>
          <p:nvPr/>
        </p:nvSpPr>
        <p:spPr>
          <a:xfrm>
            <a:off x="9131428" y="5405598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" name="Google Shape;522;p39">
            <a:extLst>
              <a:ext uri="{FF2B5EF4-FFF2-40B4-BE49-F238E27FC236}">
                <a16:creationId xmlns:a16="http://schemas.microsoft.com/office/drawing/2014/main" id="{744D10AB-8B50-A24F-FAAE-5205A2F816E9}"/>
              </a:ext>
            </a:extLst>
          </p:cNvPr>
          <p:cNvCxnSpPr>
            <a:stCxn id="4" idx="5"/>
            <a:endCxn id="6" idx="1"/>
          </p:cNvCxnSpPr>
          <p:nvPr/>
        </p:nvCxnSpPr>
        <p:spPr>
          <a:xfrm>
            <a:off x="9499139" y="5773309"/>
            <a:ext cx="180900" cy="278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6" name="Google Shape;523;p39">
            <a:extLst>
              <a:ext uri="{FF2B5EF4-FFF2-40B4-BE49-F238E27FC236}">
                <a16:creationId xmlns:a16="http://schemas.microsoft.com/office/drawing/2014/main" id="{9C52D965-E4AD-C0A2-415A-A273EBA4E890}"/>
              </a:ext>
            </a:extLst>
          </p:cNvPr>
          <p:cNvSpPr/>
          <p:nvPr/>
        </p:nvSpPr>
        <p:spPr>
          <a:xfrm>
            <a:off x="9616882" y="5988887"/>
            <a:ext cx="430800" cy="4308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 dirty="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32" name="Google Shape;532;p40"/>
          <p:cNvSpPr txBox="1">
            <a:spLocks noGrp="1"/>
          </p:cNvSpPr>
          <p:nvPr>
            <p:ph type="body" idx="1"/>
          </p:nvPr>
        </p:nvSpPr>
        <p:spPr>
          <a:xfrm>
            <a:off x="575239" y="1423225"/>
            <a:ext cx="11262800" cy="1269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We want to avoid </a:t>
            </a:r>
            <a:r>
              <a:rPr lang="en-GB" sz="2400" dirty="0"/>
              <a:t>degenerate trees (linear linked lists)</a:t>
            </a:r>
            <a:r>
              <a:rPr lang="en-US" sz="2400" dirty="0"/>
              <a:t>. </a:t>
            </a:r>
            <a:endParaRPr sz="2400" dirty="0"/>
          </a:p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 dirty="0"/>
              <a:t>The heap invariant is less strict (looser) than the BST invariant, so we can impose stricter invariants on tree structure</a:t>
            </a:r>
          </a:p>
        </p:txBody>
      </p:sp>
      <p:grpSp>
        <p:nvGrpSpPr>
          <p:cNvPr id="533" name="Google Shape;533;p40"/>
          <p:cNvGrpSpPr/>
          <p:nvPr/>
        </p:nvGrpSpPr>
        <p:grpSpPr>
          <a:xfrm>
            <a:off x="8391739" y="3608928"/>
            <a:ext cx="1723212" cy="1917822"/>
            <a:chOff x="9358140" y="4314824"/>
            <a:chExt cx="1723212" cy="1917822"/>
          </a:xfrm>
        </p:grpSpPr>
        <p:sp>
          <p:nvSpPr>
            <p:cNvPr id="534" name="Google Shape;534;p40"/>
            <p:cNvSpPr/>
            <p:nvPr/>
          </p:nvSpPr>
          <p:spPr>
            <a:xfrm>
              <a:off x="9358140" y="4314824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5" name="Google Shape;535;p40"/>
            <p:cNvCxnSpPr>
              <a:stCxn id="534" idx="5"/>
              <a:endCxn id="536" idx="1"/>
            </p:cNvCxnSpPr>
            <p:nvPr/>
          </p:nvCxnSpPr>
          <p:spPr>
            <a:xfrm>
              <a:off x="9725850" y="4682535"/>
              <a:ext cx="126300" cy="1944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6" name="Google Shape;536;p40"/>
            <p:cNvSpPr/>
            <p:nvPr/>
          </p:nvSpPr>
          <p:spPr>
            <a:xfrm>
              <a:off x="9788957" y="4813829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7" name="Google Shape;537;p40"/>
            <p:cNvCxnSpPr>
              <a:stCxn id="536" idx="5"/>
              <a:endCxn id="538" idx="1"/>
            </p:cNvCxnSpPr>
            <p:nvPr/>
          </p:nvCxnSpPr>
          <p:spPr>
            <a:xfrm>
              <a:off x="10156668" y="5181540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38" name="Google Shape;538;p40"/>
            <p:cNvSpPr/>
            <p:nvPr/>
          </p:nvSpPr>
          <p:spPr>
            <a:xfrm>
              <a:off x="10219761" y="5307843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cxnSp>
          <p:nvCxnSpPr>
            <p:cNvPr id="539" name="Google Shape;539;p40"/>
            <p:cNvCxnSpPr>
              <a:stCxn id="538" idx="5"/>
              <a:endCxn id="540" idx="1"/>
            </p:cNvCxnSpPr>
            <p:nvPr/>
          </p:nvCxnSpPr>
          <p:spPr>
            <a:xfrm>
              <a:off x="10587472" y="5675553"/>
              <a:ext cx="126300" cy="1893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lg" len="lg"/>
            </a:ln>
          </p:spPr>
        </p:cxnSp>
        <p:sp>
          <p:nvSpPr>
            <p:cNvPr id="540" name="Google Shape;540;p40"/>
            <p:cNvSpPr/>
            <p:nvPr/>
          </p:nvSpPr>
          <p:spPr>
            <a:xfrm>
              <a:off x="10650552" y="5801846"/>
              <a:ext cx="430800" cy="4308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rgbClr val="703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2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7</a:t>
              </a:r>
              <a:endParaRPr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41" name="Google Shape;541;p40"/>
          <p:cNvSpPr txBox="1"/>
          <p:nvPr/>
        </p:nvSpPr>
        <p:spPr>
          <a:xfrm>
            <a:off x="9528639" y="4127991"/>
            <a:ext cx="194560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Quattrocento Sans"/>
                <a:ea typeface="Quattrocento Sans"/>
                <a:cs typeface="Quattrocento Sans"/>
                <a:sym typeface="Quattrocento Sans"/>
              </a:rPr>
              <a:t>a degenerate tree</a:t>
            </a:r>
            <a:endParaRPr sz="18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42" name="Google Shape;542;p40"/>
          <p:cNvCxnSpPr>
            <a:stCxn id="540" idx="5"/>
          </p:cNvCxnSpPr>
          <p:nvPr/>
        </p:nvCxnSpPr>
        <p:spPr>
          <a:xfrm>
            <a:off x="10051862" y="5463660"/>
            <a:ext cx="207300" cy="22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43" name="Google Shape;543;p40"/>
          <p:cNvSpPr txBox="1"/>
          <p:nvPr/>
        </p:nvSpPr>
        <p:spPr>
          <a:xfrm>
            <a:off x="10182549" y="5526754"/>
            <a:ext cx="53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Quattrocento Sans"/>
                <a:ea typeface="Quattrocento Sans"/>
                <a:cs typeface="Quattrocento Sans"/>
                <a:sym typeface="Quattrocento Sans"/>
              </a:rPr>
              <a:t>… </a:t>
            </a:r>
            <a:endParaRPr b="1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2B4F3-0AEB-1BB4-C97D-737CFC19A996}"/>
              </a:ext>
            </a:extLst>
          </p:cNvPr>
          <p:cNvSpPr txBox="1">
            <a:spLocks/>
          </p:cNvSpPr>
          <p:nvPr/>
        </p:nvSpPr>
        <p:spPr>
          <a:xfrm>
            <a:off x="894735" y="3323801"/>
            <a:ext cx="6381136" cy="26369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 BST is an ordered, or sorted, binary tree, with the following invariants: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every node with key k: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left subtree has only keys smaller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right subtree has only keys greater than k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This invariant applies recursively throughout tree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Char char="§"/>
              <a:tabLst/>
              <a:defRPr/>
            </a:pPr>
            <a:endParaRPr kumimoji="0" lang="en-SE" sz="2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Google Shape;541;p40">
            <a:extLst>
              <a:ext uri="{FF2B5EF4-FFF2-40B4-BE49-F238E27FC236}">
                <a16:creationId xmlns:a16="http://schemas.microsoft.com/office/drawing/2014/main" id="{43E52586-2072-783F-0962-81A6DC9858E8}"/>
              </a:ext>
            </a:extLst>
          </p:cNvPr>
          <p:cNvSpPr txBox="1"/>
          <p:nvPr/>
        </p:nvSpPr>
        <p:spPr>
          <a:xfrm>
            <a:off x="2550443" y="5926954"/>
            <a:ext cx="2606132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Quattrocento Sans"/>
                <a:ea typeface="Quattrocento Sans"/>
                <a:cs typeface="Quattrocento Sans"/>
                <a:sym typeface="Quattrocento Sans"/>
              </a:rPr>
              <a:t>Recall: BST Invariant</a:t>
            </a:r>
            <a:endParaRPr sz="2000"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/>
              <a:t>Heaps</a:t>
            </a:r>
            <a:endParaRPr/>
          </a:p>
        </p:txBody>
      </p:sp>
      <p:sp>
        <p:nvSpPr>
          <p:cNvPr id="549" name="Google Shape;549;p41"/>
          <p:cNvSpPr txBox="1">
            <a:spLocks noGrp="1"/>
          </p:cNvSpPr>
          <p:nvPr>
            <p:ph type="body" idx="1"/>
          </p:nvPr>
        </p:nvSpPr>
        <p:spPr>
          <a:xfrm>
            <a:off x="769200" y="2509500"/>
            <a:ext cx="10799100" cy="10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/>
              <a:t>A tree is complete if:</a:t>
            </a:r>
            <a:endParaRPr sz="2400"/>
          </a:p>
          <a:p>
            <a:pPr marL="457200" lvl="0" indent="-366059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Every row, except potentially the last, is completely full</a:t>
            </a:r>
            <a:endParaRPr sz="2164"/>
          </a:p>
          <a:p>
            <a:pPr marL="457200" lvl="0" indent="-366059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65"/>
              <a:buChar char="●"/>
            </a:pPr>
            <a:r>
              <a:rPr lang="en-US" sz="2164"/>
              <a:t>The last row is filled from left to right (no “gap”)</a:t>
            </a:r>
            <a:endParaRPr sz="2164"/>
          </a:p>
        </p:txBody>
      </p:sp>
      <p:sp>
        <p:nvSpPr>
          <p:cNvPr id="550" name="Google Shape;550;p41"/>
          <p:cNvSpPr/>
          <p:nvPr/>
        </p:nvSpPr>
        <p:spPr>
          <a:xfrm>
            <a:off x="769200" y="1533925"/>
            <a:ext cx="5951700" cy="8139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Heap structure invariant: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b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 heap is always a </a:t>
            </a:r>
            <a:r>
              <a:rPr lang="en-US" sz="2400" b="1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r>
              <a:rPr lang="en-US" sz="24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tree.</a:t>
            </a:r>
            <a:endParaRPr sz="1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1" name="Google Shape;551;p41"/>
          <p:cNvSpPr/>
          <p:nvPr/>
        </p:nvSpPr>
        <p:spPr>
          <a:xfrm>
            <a:off x="3176267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2" name="Google Shape;552;p41"/>
          <p:cNvSpPr/>
          <p:nvPr/>
        </p:nvSpPr>
        <p:spPr>
          <a:xfrm>
            <a:off x="3526293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1872145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4" name="Google Shape;554;p41"/>
          <p:cNvSpPr/>
          <p:nvPr/>
        </p:nvSpPr>
        <p:spPr>
          <a:xfrm>
            <a:off x="2356750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5" name="Google Shape;555;p41"/>
          <p:cNvSpPr/>
          <p:nvPr/>
        </p:nvSpPr>
        <p:spPr>
          <a:xfrm>
            <a:off x="2744529" y="5623313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9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556" name="Google Shape;556;p41"/>
          <p:cNvCxnSpPr>
            <a:stCxn id="551" idx="3"/>
            <a:endCxn id="554" idx="0"/>
          </p:cNvCxnSpPr>
          <p:nvPr/>
        </p:nvCxnSpPr>
        <p:spPr>
          <a:xfrm flipH="1">
            <a:off x="2645108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7" name="Google Shape;557;p41"/>
          <p:cNvCxnSpPr>
            <a:stCxn id="551" idx="5"/>
            <a:endCxn id="558" idx="0"/>
          </p:cNvCxnSpPr>
          <p:nvPr/>
        </p:nvCxnSpPr>
        <p:spPr>
          <a:xfrm>
            <a:off x="3668426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59" name="Google Shape;559;p41"/>
          <p:cNvCxnSpPr>
            <a:stCxn id="554" idx="3"/>
            <a:endCxn id="553" idx="0"/>
          </p:cNvCxnSpPr>
          <p:nvPr/>
        </p:nvCxnSpPr>
        <p:spPr>
          <a:xfrm flipH="1">
            <a:off x="2160391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0" name="Google Shape;560;p41"/>
          <p:cNvCxnSpPr>
            <a:stCxn id="558" idx="3"/>
            <a:endCxn id="552" idx="0"/>
          </p:cNvCxnSpPr>
          <p:nvPr/>
        </p:nvCxnSpPr>
        <p:spPr>
          <a:xfrm flipH="1">
            <a:off x="3814603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61" name="Google Shape;561;p41"/>
          <p:cNvCxnSpPr>
            <a:stCxn id="554" idx="5"/>
            <a:endCxn id="555" idx="0"/>
          </p:cNvCxnSpPr>
          <p:nvPr/>
        </p:nvCxnSpPr>
        <p:spPr>
          <a:xfrm>
            <a:off x="2848909" y="5148659"/>
            <a:ext cx="1839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58" name="Google Shape;558;p41"/>
          <p:cNvSpPr/>
          <p:nvPr/>
        </p:nvSpPr>
        <p:spPr>
          <a:xfrm>
            <a:off x="3895162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2" name="Google Shape;562;p41"/>
          <p:cNvSpPr/>
          <p:nvPr/>
        </p:nvSpPr>
        <p:spPr>
          <a:xfrm>
            <a:off x="3179089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3" name="Google Shape;563;p41"/>
          <p:cNvSpPr txBox="1"/>
          <p:nvPr/>
        </p:nvSpPr>
        <p:spPr>
          <a:xfrm>
            <a:off x="7418075" y="1740775"/>
            <a:ext cx="3086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Quattrocento Sans"/>
                <a:ea typeface="Quattrocento Sans"/>
                <a:cs typeface="Quattrocento Sans"/>
                <a:sym typeface="Quattrocento Sans"/>
              </a:rPr>
              <a:t>helps to avoid degenerate trees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4" name="Google Shape;564;p41"/>
          <p:cNvCxnSpPr>
            <a:stCxn id="550" idx="3"/>
            <a:endCxn id="563" idx="1"/>
          </p:cNvCxnSpPr>
          <p:nvPr/>
        </p:nvCxnSpPr>
        <p:spPr>
          <a:xfrm>
            <a:off x="6720900" y="1940875"/>
            <a:ext cx="697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5" name="Google Shape;565;p41"/>
          <p:cNvSpPr/>
          <p:nvPr/>
        </p:nvSpPr>
        <p:spPr>
          <a:xfrm>
            <a:off x="8965592" y="3832718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endParaRPr sz="24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/>
          <p:nvPr/>
        </p:nvSpPr>
        <p:spPr>
          <a:xfrm>
            <a:off x="9315618" y="5623322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7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/>
          <p:nvPr/>
        </p:nvSpPr>
        <p:spPr>
          <a:xfrm>
            <a:off x="7661470" y="5623304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8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/>
          <p:nvPr/>
        </p:nvSpPr>
        <p:spPr>
          <a:xfrm>
            <a:off x="8146075" y="4656500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6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569" name="Google Shape;569;p41"/>
          <p:cNvCxnSpPr>
            <a:stCxn id="565" idx="3"/>
            <a:endCxn id="568" idx="0"/>
          </p:cNvCxnSpPr>
          <p:nvPr/>
        </p:nvCxnSpPr>
        <p:spPr>
          <a:xfrm flipH="1">
            <a:off x="8434433" y="4324877"/>
            <a:ext cx="6156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0" name="Google Shape;570;p41"/>
          <p:cNvCxnSpPr>
            <a:stCxn id="565" idx="5"/>
            <a:endCxn id="571" idx="0"/>
          </p:cNvCxnSpPr>
          <p:nvPr/>
        </p:nvCxnSpPr>
        <p:spPr>
          <a:xfrm>
            <a:off x="9457751" y="4324877"/>
            <a:ext cx="515100" cy="3315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2" name="Google Shape;572;p41"/>
          <p:cNvCxnSpPr>
            <a:stCxn id="568" idx="3"/>
            <a:endCxn id="567" idx="0"/>
          </p:cNvCxnSpPr>
          <p:nvPr/>
        </p:nvCxnSpPr>
        <p:spPr>
          <a:xfrm flipH="1">
            <a:off x="7949716" y="5148659"/>
            <a:ext cx="2808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cxnSp>
        <p:nvCxnSpPr>
          <p:cNvPr id="573" name="Google Shape;573;p41"/>
          <p:cNvCxnSpPr>
            <a:stCxn id="571" idx="3"/>
            <a:endCxn id="566" idx="0"/>
          </p:cNvCxnSpPr>
          <p:nvPr/>
        </p:nvCxnSpPr>
        <p:spPr>
          <a:xfrm flipH="1">
            <a:off x="9603928" y="5148650"/>
            <a:ext cx="165000" cy="47460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lg" len="lg"/>
          </a:ln>
        </p:spPr>
      </p:cxnSp>
      <p:sp>
        <p:nvSpPr>
          <p:cNvPr id="571" name="Google Shape;571;p41"/>
          <p:cNvSpPr/>
          <p:nvPr/>
        </p:nvSpPr>
        <p:spPr>
          <a:xfrm>
            <a:off x="9684487" y="4656491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5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8968414" y="3832716"/>
            <a:ext cx="576600" cy="576600"/>
          </a:xfrm>
          <a:prstGeom prst="ellipse">
            <a:avLst/>
          </a:prstGeom>
          <a:solidFill>
            <a:schemeClr val="lt1"/>
          </a:solidFill>
          <a:ln w="19050" cap="flat" cmpd="sng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r>
            <a:endParaRPr sz="24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285017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6" name="Google Shape;576;p41"/>
          <p:cNvSpPr txBox="1"/>
          <p:nvPr/>
        </p:nvSpPr>
        <p:spPr>
          <a:xfrm>
            <a:off x="8642325" y="6348900"/>
            <a:ext cx="12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complete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3652</Words>
  <Application>Microsoft Office PowerPoint</Application>
  <PresentationFormat>Widescreen</PresentationFormat>
  <Paragraphs>921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50" baseType="lpstr">
      <vt:lpstr>Courier New</vt:lpstr>
      <vt:lpstr>Helvetica</vt:lpstr>
      <vt:lpstr>Arial</vt:lpstr>
      <vt:lpstr>Wingdings</vt:lpstr>
      <vt:lpstr>Gill Sans Light</vt:lpstr>
      <vt:lpstr>Times New Roman</vt:lpstr>
      <vt:lpstr>Calibri</vt:lpstr>
      <vt:lpstr>Quattrocento Sans</vt:lpstr>
      <vt:lpstr>Twentieth Century</vt:lpstr>
      <vt:lpstr>Integral</vt:lpstr>
      <vt:lpstr>PowerPoint Presentation</vt:lpstr>
      <vt:lpstr>PowerPoint Presentation</vt:lpstr>
      <vt:lpstr>Priority Queue ADT</vt:lpstr>
      <vt:lpstr>Implementing Priority Queues: Take I</vt:lpstr>
      <vt:lpstr>Implementing Priority Queues: Take I</vt:lpstr>
      <vt:lpstr>PowerPoint Presentation</vt:lpstr>
      <vt:lpstr>Heaps</vt:lpstr>
      <vt:lpstr>Heaps</vt:lpstr>
      <vt:lpstr>Heaps</vt:lpstr>
      <vt:lpstr>Binary Heap invariants</vt:lpstr>
      <vt:lpstr>Quiz - Are these valid heaps?</vt:lpstr>
      <vt:lpstr>Quiz - Are these valid heaps?</vt:lpstr>
      <vt:lpstr>Heap heights</vt:lpstr>
      <vt:lpstr>PowerPoint Presentation</vt:lpstr>
      <vt:lpstr>Implementing peekMin()</vt:lpstr>
      <vt:lpstr>Implementing removeMin()</vt:lpstr>
      <vt:lpstr>Implementing removeMin() - percolateDown</vt:lpstr>
      <vt:lpstr>Practice: removeMin()</vt:lpstr>
      <vt:lpstr>percolateDown()</vt:lpstr>
      <vt:lpstr>Implementing add()</vt:lpstr>
      <vt:lpstr>Practice: Building a minHeap</vt:lpstr>
      <vt:lpstr>minHeap runtimes</vt:lpstr>
      <vt:lpstr>Implementing add()</vt:lpstr>
      <vt:lpstr>Quiz: Building a minHeap</vt:lpstr>
      <vt:lpstr>minHeap runtimes</vt:lpstr>
      <vt:lpstr>PowerPoint Presentation</vt:lpstr>
      <vt:lpstr>Implement Heaps with an array</vt:lpstr>
      <vt:lpstr>Implement Heaps with an array</vt:lpstr>
      <vt:lpstr>Heap Implementation Runtimes</vt:lpstr>
      <vt:lpstr>Are heaps always better? AVL vs Heaps</vt:lpstr>
      <vt:lpstr>PowerPoint Presentation</vt:lpstr>
      <vt:lpstr>More Operations</vt:lpstr>
      <vt:lpstr>Even More Operations</vt:lpstr>
      <vt:lpstr>Can We Do Better?</vt:lpstr>
      <vt:lpstr>Floyd’s buildHeap algorithm</vt:lpstr>
      <vt:lpstr>Floyd’s buildHeap algorithm</vt:lpstr>
      <vt:lpstr>Floyd’s buildHeap algorithm</vt:lpstr>
      <vt:lpstr>Floyd’s buildHeap algorithm</vt:lpstr>
      <vt:lpstr>Is It Really Faster?</vt:lpstr>
      <vt:lpstr>Optional Slide  Floyd’s buildHeap Summation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9</cp:revision>
  <dcterms:modified xsi:type="dcterms:W3CDTF">2025-04-06T17:30:00Z</dcterms:modified>
</cp:coreProperties>
</file>