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8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  <p:sldId id="476" r:id="rId25"/>
    <p:sldId id="473" r:id="rId26"/>
    <p:sldId id="47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9412" autoAdjust="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this DAG, use Topological Sort to find Shortest Paths in DAG start, considering all possible topological orders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4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latin typeface="Quattrocento Sans" panose="020B0502050000020003" pitchFamily="34" charset="0"/>
              </a:rPr>
              <a:t>Graph with dummy source node d (need not draw in the exam) </a:t>
            </a:r>
            <a:endParaRPr lang="en-SE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1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Quattrocento Sans" panose="020B0502050000020003" pitchFamily="34" charset="0"/>
              </a:rPr>
              <a:t>We then subtract h[u] – h[v] from length of each shortest path from u to v to obtain the lengths of shortest paths in the original graph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a</a:t>
            </a:r>
            <a:r>
              <a:rPr lang="en-GB" dirty="0">
                <a:latin typeface="Quattrocento Sans" panose="020B0502050000020003" pitchFamily="34" charset="0"/>
              </a:rPr>
              <a:t>) = 0 - (h[s] - h[a]) = 0 - (0 - (-1)) = -1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b</a:t>
            </a:r>
            <a:r>
              <a:rPr lang="en-GB" dirty="0">
                <a:latin typeface="Quattrocento Sans" panose="020B0502050000020003" pitchFamily="34" charset="0"/>
              </a:rPr>
              <a:t>) = 0 - (h[s] - h[b]) = 0 - (0- (-2)) = -2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t</a:t>
            </a:r>
            <a:r>
              <a:rPr lang="en-GB" dirty="0">
                <a:latin typeface="Quattrocento Sans" panose="020B0502050000020003" pitchFamily="34" charset="0"/>
              </a:rPr>
              <a:t>) = </a:t>
            </a:r>
            <a:r>
              <a:rPr lang="pt-BR" dirty="0">
                <a:latin typeface="Quattrocento Sans" panose="020B0502050000020003" pitchFamily="34" charset="0"/>
              </a:rPr>
              <a:t>0 – (h[s] – h[t]) = 0 – (0 – (-3)) = -3</a:t>
            </a:r>
            <a:endParaRPr lang="en-SE" dirty="0">
              <a:latin typeface="Quattrocento Sans" panose="020B0502050000020003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42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11619344" y="6480040"/>
            <a:ext cx="572955" cy="39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4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4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ANS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20F4B-AD2A-21AA-DEED-BB32C87A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9E32D7FB-0EEE-A08D-F6DC-AD03743C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855663"/>
              </p:ext>
            </p:extLst>
          </p:nvPr>
        </p:nvGraphicFramePr>
        <p:xfrm>
          <a:off x="7671765" y="2873334"/>
          <a:ext cx="3092700" cy="2605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12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EE3D8-3E07-0DB0-8A6C-3D3FA3308F34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365196"/>
            <a:ext cx="8116216" cy="142112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Given this directed graph, run </a:t>
            </a:r>
            <a:r>
              <a:rPr lang="en-GB" sz="2800" dirty="0"/>
              <a:t>Topological Sort </a:t>
            </a:r>
            <a:r>
              <a:rPr lang="en-GB" sz="2800" dirty="0">
                <a:latin typeface="Quattrocento Sans" panose="020B0502050000020003" pitchFamily="34" charset="0"/>
              </a:rPr>
              <a:t>to find shortest paths starting from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8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SD. Considering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all possible </a:t>
            </a:r>
            <a:r>
              <a:rPr lang="en-GB" sz="2800" dirty="0">
                <a:latin typeface="Quattrocento Sans" panose="020B0502050000020003" pitchFamily="34" charset="0"/>
              </a:rPr>
              <a:t>topological orders.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677068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" name="Oval 5">
            <a:extLst>
              <a:ext uri="{FF2B5EF4-FFF2-40B4-BE49-F238E27FC236}">
                <a16:creationId xmlns:a16="http://schemas.microsoft.com/office/drawing/2014/main" id="{80A36392-E1E7-F87C-CC88-A7BFB63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7A562CA-8D7E-D332-B19E-A56C3F7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DE7974D-6805-2B21-8102-89A8507D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44B594C-2166-2BAB-845A-8FB9E23C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DF751E6-233B-D750-F386-830B18CF6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5F05472-39F3-9F15-ED40-D6409219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2F7FBA1A-C5E0-C848-9324-C597B5C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05450C9-1D82-614E-10DD-45125FC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42C455CA-74D0-806C-3802-1920B9F0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D74B81D0-E5D1-C515-9EFD-36386CCAD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C3C8A8B3-DA80-4868-4D75-A43F18F4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2617051-8F46-162E-EF53-1A6E8EE8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A4F01990-BB31-8ADB-4F23-1053197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2CBB95F1-ADFD-A32F-17B0-BF1FC376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95CCA6F-400B-210F-4D08-5C4E7230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ANS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1AB5A-B69B-D6CB-EEF2-37AA91D1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573"/>
            <a:ext cx="11187000" cy="603200"/>
          </a:xfrm>
        </p:spPr>
        <p:txBody>
          <a:bodyPr/>
          <a:lstStyle/>
          <a:p>
            <a:pPr marL="63500" indent="0">
              <a:buNone/>
            </a:pPr>
            <a:r>
              <a:rPr lang="en-GB" dirty="0"/>
              <a:t>We consider two possible topological orders </a:t>
            </a:r>
            <a:r>
              <a:rPr lang="pt-BR" dirty="0"/>
              <a:t>A, B, C, D, E, and A, C, B, D, E</a:t>
            </a:r>
            <a:endParaRPr lang="en-SE" dirty="0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D6CB7A0-1442-637D-205F-39B39300E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12CD3903-811A-73BF-E448-AE701A26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30AF3761-9EBF-592A-5C81-81EF2034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50245050-D695-5E71-402A-DA1CDA202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2D97CE8E-02FC-4B3D-F786-BE1E79F4D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426F2B18-0089-BEB0-CDFB-F09E0F9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FB4A20E-FE1F-A991-31FC-5EA8A8CA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FE7D002-688A-181F-1200-BD7828B3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072A445-A6FC-999C-F832-A8B176E10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A77FC3E-8083-90FD-1FDF-B0E835D25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18ACCBA6-6CF1-2283-11C9-9F067CA7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C95C9DE-00E5-F3E2-B733-427526C4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C3A5F18C-8FAF-C22A-F143-23885607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A5B7AD3A-D005-66C4-D7A0-052D02AAF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2947B5-BA05-05FA-BDF0-061345740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DBE-A918-E21C-1C0E-424740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607-1D6E-6192-75D5-3079E0A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054706"/>
            <a:ext cx="11186999" cy="2983381"/>
          </a:xfrm>
        </p:spPr>
        <p:txBody>
          <a:bodyPr>
            <a:normAutofit fontScale="77500" lnSpcReduction="20000"/>
          </a:bodyPr>
          <a:lstStyle/>
          <a:p>
            <a:pPr marL="63500" indent="0">
              <a:buNone/>
            </a:pPr>
            <a:r>
              <a:rPr lang="en-GB" sz="2400" dirty="0"/>
              <a:t>Consider the following weighted digraph. As part of Johnson’s algorithm for All-pairs Shortest Paths, add a dummy source node d, and edges with weight 0 from d to all vertices of G. Let the modified graph be G’.  </a:t>
            </a:r>
          </a:p>
          <a:p>
            <a:pPr marL="63500" indent="0" algn="just">
              <a:buNone/>
            </a:pPr>
            <a:r>
              <a:rPr lang="en-GB" sz="2400" dirty="0"/>
              <a:t>a) Compute the shortest distances from dummy source node d to each node in G’ by hand: h[0], h[1], .. h[V-1], then reweight the edges of the original graph to make the edge weights greater than or equal to 0. Draw the reweighted graph G’ (without the dummy node d).</a:t>
            </a:r>
          </a:p>
          <a:p>
            <a:pPr marL="63500" indent="0">
              <a:buNone/>
            </a:pPr>
            <a:r>
              <a:rPr lang="en-GB" sz="2400" dirty="0"/>
              <a:t>b) For the reweighted graph G’: r</a:t>
            </a:r>
            <a:r>
              <a:rPr lang="en-GB" sz="2400" dirty="0">
                <a:latin typeface="Quattrocento Sans" panose="020B0502050000020003" pitchFamily="34" charset="0"/>
              </a:rPr>
              <a:t>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, and compute the shortest paths for the graph with updated positive or zero weights. (Do not show the intermediate steps.)</a:t>
            </a:r>
          </a:p>
          <a:p>
            <a:pPr marL="63500" indent="0">
              <a:buNone/>
            </a:pPr>
            <a:r>
              <a:rPr lang="en-GB" sz="2400" dirty="0"/>
              <a:t>c) For the original graph G: compute the shortest paths </a:t>
            </a:r>
            <a:r>
              <a:rPr lang="en-GB" sz="2400" dirty="0">
                <a:latin typeface="Quattrocento Sans" panose="020B0502050000020003" pitchFamily="34" charset="0"/>
              </a:rPr>
              <a:t>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 with negative weights.</a:t>
            </a:r>
            <a:endParaRPr lang="en-SE" sz="2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F3F9D2-50D6-1A99-C64F-77CDD8AA05BD}"/>
              </a:ext>
            </a:extLst>
          </p:cNvPr>
          <p:cNvGraphicFramePr>
            <a:graphicFrameLocks noGrp="1"/>
          </p:cNvGraphicFramePr>
          <p:nvPr/>
        </p:nvGraphicFramePr>
        <p:xfrm>
          <a:off x="6241501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57532EE-5B39-FD7E-9235-1C41C9385E13}"/>
              </a:ext>
            </a:extLst>
          </p:cNvPr>
          <p:cNvSpPr txBox="1"/>
          <p:nvPr/>
        </p:nvSpPr>
        <p:spPr>
          <a:xfrm>
            <a:off x="6393445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3BE698-4BAE-E5FA-F50F-8C159BA4F149}"/>
              </a:ext>
            </a:extLst>
          </p:cNvPr>
          <p:cNvGraphicFramePr>
            <a:graphicFrameLocks noGrp="1"/>
          </p:cNvGraphicFramePr>
          <p:nvPr/>
        </p:nvGraphicFramePr>
        <p:xfrm>
          <a:off x="9139730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3C6FDF-7DE8-8C79-CD12-1CAE1E1F2968}"/>
              </a:ext>
            </a:extLst>
          </p:cNvPr>
          <p:cNvSpPr txBox="1"/>
          <p:nvPr/>
        </p:nvSpPr>
        <p:spPr>
          <a:xfrm>
            <a:off x="9396359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74267F4-CE3B-DC6E-004A-7E6DE509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12AFA5AC-BE19-9947-6225-79BB9B8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3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4FB63D7-0D98-F598-D4C0-F0C9D80C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C9E781ED-1913-07EF-BAAB-76E78E19A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12571EC7-DF0B-878F-6E2E-753C47C3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187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A906DAA8-F7EA-CCF8-4235-826A9588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230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599C0751-E5E8-33BD-765C-6CDB99AA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163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C91E7D7-2687-911A-C7A5-469C7BDEE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DB786-501A-D4E3-95FB-DAE0CC3186D7}"/>
              </a:ext>
            </a:extLst>
          </p:cNvPr>
          <p:cNvSpPr txBox="1"/>
          <p:nvPr/>
        </p:nvSpPr>
        <p:spPr>
          <a:xfrm>
            <a:off x="2541999" y="6008034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1A2DAEF-512A-B6C3-6A15-29C350E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9ACE2CF2-F3C2-98BD-4065-C1217624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2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06A2AAE6-4E60-F0BA-5584-858BB245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6" name="Line 19">
            <a:extLst>
              <a:ext uri="{FF2B5EF4-FFF2-40B4-BE49-F238E27FC236}">
                <a16:creationId xmlns:a16="http://schemas.microsoft.com/office/drawing/2014/main" id="{4F80CD8A-F785-F3EC-D99B-94268A887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F3A8BD28-B20E-72BD-A202-29CE687F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2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6EF2D24-FDA7-6508-DE12-E3733B9F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84" y="4038087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F2D0D135-CC56-CCF4-B137-AE4FF12B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15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96737AF5-D8D3-2762-A29C-D06703426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148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412D8527-70C1-F799-F73D-2609F5005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DD11CE7F-D240-C611-1049-614FCDC7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95" y="5529419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CFBBB7BD-65BE-4DEB-0D41-55B1E6D7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06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Text Box 28">
            <a:extLst>
              <a:ext uri="{FF2B5EF4-FFF2-40B4-BE49-F238E27FC236}">
                <a16:creationId xmlns:a16="http://schemas.microsoft.com/office/drawing/2014/main" id="{819899ED-FE25-05DB-C8CE-983E834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2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DB4851-0CA3-BCED-8A25-7B06BB4E34C6}"/>
              </a:ext>
            </a:extLst>
          </p:cNvPr>
          <p:cNvSpPr txBox="1"/>
          <p:nvPr/>
        </p:nvSpPr>
        <p:spPr>
          <a:xfrm>
            <a:off x="355216" y="5937717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1FBDB7-5904-F755-3F62-A6DD15AD0827}"/>
              </a:ext>
            </a:extLst>
          </p:cNvPr>
          <p:cNvGraphicFramePr>
            <a:graphicFrameLocks noGrp="1"/>
          </p:cNvGraphicFramePr>
          <p:nvPr/>
        </p:nvGraphicFramePr>
        <p:xfrm>
          <a:off x="4627837" y="3925167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13C2E-33EE-C895-81C1-741DB5D0DF5A}"/>
              </a:ext>
            </a:extLst>
          </p:cNvPr>
          <p:cNvSpPr txBox="1"/>
          <p:nvPr/>
        </p:nvSpPr>
        <p:spPr>
          <a:xfrm>
            <a:off x="4560605" y="5773527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</p:spTree>
    <p:extLst>
      <p:ext uri="{BB962C8B-B14F-4D97-AF65-F5344CB8AC3E}">
        <p14:creationId xmlns:p14="http://schemas.microsoft.com/office/powerpoint/2010/main" val="409538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AB7C-568F-A96E-5FD1-B828D05B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852-F08E-7514-58A8-941F772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(a)(b)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FD01-CD79-C6B8-DF7F-99CA1750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0" y="1105970"/>
            <a:ext cx="9105554" cy="2488989"/>
          </a:xfrm>
        </p:spPr>
        <p:txBody>
          <a:bodyPr>
            <a:noAutofit/>
          </a:bodyPr>
          <a:lstStyle/>
          <a:p>
            <a:pPr marL="63500" indent="0">
              <a:buNone/>
            </a:pPr>
            <a:r>
              <a:rPr lang="en-GB" sz="2000" dirty="0"/>
              <a:t>Shortest distances from dummy source node d: h[1]=0, h[2]=-2, h[3]=0, h[4]=-1. (Theoretically you should run Bellman-Ford algorithm starting from node d, but the graph is simple enough that you can obtain the h[] values by observation.)</a:t>
            </a:r>
            <a:endParaRPr lang="en-SE" sz="2000" dirty="0"/>
          </a:p>
          <a:p>
            <a:pPr marL="63500" indent="0">
              <a:buNone/>
            </a:pPr>
            <a:r>
              <a:rPr lang="en-GB" sz="2000" dirty="0"/>
              <a:t>Using </a:t>
            </a:r>
            <a:r>
              <a:rPr lang="pl-PL" sz="2000" dirty="0"/>
              <a:t>w'(u, v) = w(u, v) + h[u] – h[v], </a:t>
            </a:r>
            <a:r>
              <a:rPr lang="en-GB" sz="2000" dirty="0"/>
              <a:t>we have: w’[1][2]=-2+0-(-2)=0, w’[1][3]=-1+0-(-1)=0, w’[3][2]=1+0-(-2)=3, w’[3][4]=-1+0-(-1)=0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BDF3868B-BAAB-7B61-E48C-9DB63C8C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52E85A92-B37C-BF49-9CF2-C08B68E9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269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78909F7E-21CE-5CFB-0604-D110926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899A7D23-E03B-EAEC-A765-9A8F6CB4C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429253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06F64540-CBD1-454E-9FF9-F3C9DF472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617" y="453925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04C3565F-C6FC-68AF-CE78-D2F5695F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329" y="396748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4A7296EF-3E50-9DDF-4294-07CF0238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660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55F2E749-A1C1-0F44-6DB0-8E0EEA505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8593" y="441812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99819DA0-E3EB-C577-E3D2-4754165FAD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548009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A921632D-9CE3-5482-D5A3-0240B291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540" y="545881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2DB9D2E2-C885-DBC3-37F1-45C66A2A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51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88A66EAC-FFF3-0F7E-803B-6F5DE4F6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57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56B5C151-0243-518F-EB42-5603F552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931" y="4609884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7B1BFFDF-A003-A064-280C-3E32DDE47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327" y="4446271"/>
            <a:ext cx="531335" cy="311238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448B5916-6EDF-6297-CB37-AC0DEA98F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25" y="5068747"/>
            <a:ext cx="539697" cy="411344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1EFC424-23F6-38A8-F118-B671E0D76A74}"/>
              </a:ext>
            </a:extLst>
          </p:cNvPr>
          <p:cNvCxnSpPr>
            <a:stCxn id="48" idx="0"/>
            <a:endCxn id="30" idx="1"/>
          </p:cNvCxnSpPr>
          <p:nvPr/>
        </p:nvCxnSpPr>
        <p:spPr>
          <a:xfrm rot="5400000" flipH="1" flipV="1">
            <a:off x="5478367" y="3108282"/>
            <a:ext cx="597866" cy="2405338"/>
          </a:xfrm>
          <a:prstGeom prst="curvedConnector3">
            <a:avLst>
              <a:gd name="adj1" fmla="val 138236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FA4A853-7535-382D-D305-283F4527C23C}"/>
              </a:ext>
            </a:extLst>
          </p:cNvPr>
          <p:cNvCxnSpPr>
            <a:cxnSpLocks/>
            <a:stCxn id="48" idx="4"/>
            <a:endCxn id="36" idx="4"/>
          </p:cNvCxnSpPr>
          <p:nvPr/>
        </p:nvCxnSpPr>
        <p:spPr>
          <a:xfrm rot="16200000" flipH="1">
            <a:off x="5487699" y="4230215"/>
            <a:ext cx="589592" cy="2415729"/>
          </a:xfrm>
          <a:prstGeom prst="curvedConnector3">
            <a:avLst>
              <a:gd name="adj1" fmla="val 149112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Box 28">
            <a:extLst>
              <a:ext uri="{FF2B5EF4-FFF2-40B4-BE49-F238E27FC236}">
                <a16:creationId xmlns:a16="http://schemas.microsoft.com/office/drawing/2014/main" id="{E097D580-7CB3-3305-FFE5-45C11AC3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617" y="3429000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F6567152-EA3D-8631-8A64-23E84501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254714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22F826E7-9827-31F7-19F4-8447C3A9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949066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5E23EF49-BBE9-DF9F-1666-73C424B0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74" y="5938017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136EC739-27BF-AFD6-94FA-8C45E5A7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D32A5349-D7B0-7742-2C3C-D01609E3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415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5" name="Oval 11">
            <a:extLst>
              <a:ext uri="{FF2B5EF4-FFF2-40B4-BE49-F238E27FC236}">
                <a16:creationId xmlns:a16="http://schemas.microsoft.com/office/drawing/2014/main" id="{164A12FB-70A6-5F30-92F2-BC8EDBC7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58D667E6-234D-66B4-3CEF-F3816F134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4217417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3A3635B7-3510-20D3-4905-9F45F4B0E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763" y="4464138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335BC7CF-9DA1-109B-8BAC-09B7FC4C0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475" y="3892364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9" name="Oval 8">
            <a:extLst>
              <a:ext uri="{FF2B5EF4-FFF2-40B4-BE49-F238E27FC236}">
                <a16:creationId xmlns:a16="http://schemas.microsoft.com/office/drawing/2014/main" id="{E3C51D93-8191-7EFC-1BCE-5D480E09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806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008CB97C-1FF1-D97D-6C75-BF9408822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739" y="4343013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4DDC0A82-47D2-BFED-1E7A-9D1C47DFA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5404975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33A0A6EC-4B65-7436-CA83-6C6BDAAD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86" y="5383696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" name="Text Box 28">
            <a:extLst>
              <a:ext uri="{FF2B5EF4-FFF2-40B4-BE49-F238E27FC236}">
                <a16:creationId xmlns:a16="http://schemas.microsoft.com/office/drawing/2014/main" id="{592210EA-23A2-E590-E156-A5953897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197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E3193028-F5CD-DC38-8FEA-7478450D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3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62AAC-A5F7-F122-A744-2CD3D6140B11}"/>
              </a:ext>
            </a:extLst>
          </p:cNvPr>
          <p:cNvSpPr txBox="1"/>
          <p:nvPr/>
        </p:nvSpPr>
        <p:spPr>
          <a:xfrm>
            <a:off x="7792575" y="5862311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6C7BE856-2D90-8F60-ED80-82BE28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3ADA357-D297-7597-078B-D99BD75D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53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E5E1698-8A70-6D90-9FEC-22E3499C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EDBB002-8663-43CC-1B01-9CFFF586C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421125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C01ED13B-28C7-C9A7-F535-B1A085DAD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7401" y="445797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75054478-2BF6-DE63-6746-E07C966C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13" y="388620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D5AC04AB-207F-C0FA-71FE-F46330C5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44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69EF222D-2363-1BD5-4F42-CF9F18C98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1377" y="433684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F95BF9C0-D31C-CCA6-0D7C-FE5E4DAA5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539881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C27A2EF1-B8E9-E436-E3E7-2FF91AD2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24" y="537753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B2C45B07-B983-F962-3DE1-E7B58E92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835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8A428150-C145-5B01-ABA6-4D88A27B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341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B31F-5C34-2193-D265-EADDE6C7CF98}"/>
              </a:ext>
            </a:extLst>
          </p:cNvPr>
          <p:cNvSpPr txBox="1"/>
          <p:nvPr/>
        </p:nvSpPr>
        <p:spPr>
          <a:xfrm>
            <a:off x="2323445" y="5785830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52E54-5949-00DF-18D6-7525D3A2413B}"/>
              </a:ext>
            </a:extLst>
          </p:cNvPr>
          <p:cNvSpPr txBox="1"/>
          <p:nvPr/>
        </p:nvSpPr>
        <p:spPr>
          <a:xfrm>
            <a:off x="5168951" y="6245228"/>
            <a:ext cx="2081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</a:p>
          <a:p>
            <a:r>
              <a:rPr lang="en-GB" sz="1800" dirty="0">
                <a:latin typeface="Quattrocento Sans" panose="020B0502050000020003" pitchFamily="34" charset="0"/>
              </a:rPr>
              <a:t>w/ dummy node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379459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3B14-9C25-9EF1-4D48-8E9DB6FD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C02-A383-1B61-17F3-E283C33D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(c)</a:t>
            </a:r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864367-0D6D-03FD-6F84-F4F36AD63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17099"/>
              </p:ext>
            </p:extLst>
          </p:nvPr>
        </p:nvGraphicFramePr>
        <p:xfrm>
          <a:off x="9610982" y="3658341"/>
          <a:ext cx="20057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9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B0FCAD-0D85-D264-7B19-B745219E44D6}"/>
              </a:ext>
            </a:extLst>
          </p:cNvPr>
          <p:cNvSpPr txBox="1"/>
          <p:nvPr/>
        </p:nvSpPr>
        <p:spPr>
          <a:xfrm>
            <a:off x="9421338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FE69E4F2-5AB1-9539-012B-5ABEAA10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9A6C3DBF-1174-5B80-50D8-245BA430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42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129174C-B71C-1C23-5951-40C20466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7E066448-5A0F-F61A-CDBC-EC247B26C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152631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2ED39360-24FA-A2E5-51DA-548ABFFB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2690" y="1773039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E510921F-85D7-C4F4-BB64-9F1584A5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9402" y="1201265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E18A7621-C4C5-E7DB-BD56-B7B73AE6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733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FC4CF4A-DE9C-B616-14EB-55E89B8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6666" y="1651914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A0E7C1BF-DB33-69B3-3605-72DCF9FC1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2713876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6C925AEA-24E0-BC23-80C8-EAFC5F14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613" y="269259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20B32F42-2596-C06D-EBED-F47334C4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24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5549298D-434E-C808-D9F2-204C3BCE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630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8DA27-2915-ACEB-9049-7B07FC59199A}"/>
              </a:ext>
            </a:extLst>
          </p:cNvPr>
          <p:cNvSpPr txBox="1"/>
          <p:nvPr/>
        </p:nvSpPr>
        <p:spPr>
          <a:xfrm>
            <a:off x="9688734" y="3100895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7B9101-DDC9-22C3-C3F8-5B530954F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98369"/>
              </p:ext>
            </p:extLst>
          </p:nvPr>
        </p:nvGraphicFramePr>
        <p:xfrm>
          <a:off x="6473595" y="3657276"/>
          <a:ext cx="20814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SD’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94DC-589B-B68B-2A3F-5624331834FE}"/>
              </a:ext>
            </a:extLst>
          </p:cNvPr>
          <p:cNvSpPr txBox="1"/>
          <p:nvPr/>
        </p:nvSpPr>
        <p:spPr>
          <a:xfrm>
            <a:off x="6355790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3E6E7-D63D-6288-3661-8074A0CC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11258"/>
              </p:ext>
            </p:extLst>
          </p:nvPr>
        </p:nvGraphicFramePr>
        <p:xfrm>
          <a:off x="4441294" y="3655618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22" name="Oval 5">
            <a:extLst>
              <a:ext uri="{FF2B5EF4-FFF2-40B4-BE49-F238E27FC236}">
                <a16:creationId xmlns:a16="http://schemas.microsoft.com/office/drawing/2014/main" id="{FDA18637-0945-0A2C-0912-55CFC00A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3E029CF-DCC3-26A2-04FF-C5803648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61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DC0F1B28-6986-4366-DC4E-A79BC5A7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887584B-61B3-AB76-AE7A-6F2BC9DC0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1438752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C9409667-A443-59FA-8EFE-3B5B254F9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09" y="1685473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A13F7A6B-CCAF-A795-9DFD-4F73E629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321" y="1113699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D3C1603D-9D85-1374-F551-90ED9600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652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D48FFE4-1F3B-5B4E-3B8C-4F27C8A09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8585" y="1564348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72AFC0C-2E32-08D8-D198-B5111E93B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262631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A7467BB-EF34-BE89-026E-CBF4D9F0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532" y="260503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CDD51AB3-AEC1-5285-6A9F-A987085E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043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B067D432-694A-FA1E-860E-3DB22B1C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9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0C2FD-2A3D-7068-06C1-BD4177AD566B}"/>
              </a:ext>
            </a:extLst>
          </p:cNvPr>
          <p:cNvSpPr txBox="1"/>
          <p:nvPr/>
        </p:nvSpPr>
        <p:spPr>
          <a:xfrm>
            <a:off x="6587421" y="3083646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8634533-BDA8-34D6-085A-F72BDD1B2564}"/>
              </a:ext>
            </a:extLst>
          </p:cNvPr>
          <p:cNvSpPr txBox="1">
            <a:spLocks/>
          </p:cNvSpPr>
          <p:nvPr/>
        </p:nvSpPr>
        <p:spPr>
          <a:xfrm>
            <a:off x="202220" y="1385931"/>
            <a:ext cx="4068245" cy="5169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Let’s run Dijkstra’s algorithm starting from source node 0, and obtain the shortest paths table for the reweighted graph</a:t>
            </a:r>
          </a:p>
          <a:p>
            <a:r>
              <a:rPr lang="en-GB" dirty="0">
                <a:latin typeface="Quattrocento Sans" panose="020B0502050000020003" pitchFamily="34" charset="0"/>
              </a:rPr>
              <a:t>We then subtract h[s] – h[t] from length of each shortest path from s to t to obtain the shortest paths table for the original graph (PN stays the same)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SD(2)=0–(0-(-2))=-2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SD(3)=1-(0-0)=1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SD(4)=1 – (0-(-1))=0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50015-D8EC-CA15-4B8B-782521F1B1F6}"/>
              </a:ext>
            </a:extLst>
          </p:cNvPr>
          <p:cNvSpPr txBox="1"/>
          <p:nvPr/>
        </p:nvSpPr>
        <p:spPr>
          <a:xfrm>
            <a:off x="4367471" y="5526196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</p:spTree>
    <p:extLst>
      <p:ext uri="{BB962C8B-B14F-4D97-AF65-F5344CB8AC3E}">
        <p14:creationId xmlns:p14="http://schemas.microsoft.com/office/powerpoint/2010/main" val="11071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627B-4CE4-A319-B0D6-A1C8CC4D5809}"/>
              </a:ext>
            </a:extLst>
          </p:cNvPr>
          <p:cNvSpPr txBox="1"/>
          <p:nvPr/>
        </p:nvSpPr>
        <p:spPr>
          <a:xfrm>
            <a:off x="848198" y="5803469"/>
            <a:ext cx="521785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We can choose to visit either C or E next, since they have equal smallest SD of 2 among all unvisited nodes. Let’s visit C in alphabetical order</a:t>
            </a:r>
            <a:endParaRPr lang="en-S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2293</Words>
  <Application>Microsoft Office PowerPoint</Application>
  <PresentationFormat>Widescreen</PresentationFormat>
  <Paragraphs>1147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Gill Sans Light</vt:lpstr>
      <vt:lpstr>Noto Sans Symbols</vt:lpstr>
      <vt:lpstr>Twentieth Century</vt:lpstr>
      <vt:lpstr>Arial</vt:lpstr>
      <vt:lpstr>Calibri</vt:lpstr>
      <vt:lpstr>Cambria Math</vt:lpstr>
      <vt:lpstr>Consolas</vt:lpstr>
      <vt:lpstr>Helvetica</vt:lpstr>
      <vt:lpstr>Quattrocento Sans</vt:lpstr>
      <vt:lpstr>Times New Roman</vt:lpstr>
      <vt:lpstr>Wingdings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ANS</vt:lpstr>
      <vt:lpstr>Q. Dijkstra’s Algorithm (Source Node S)</vt:lpstr>
      <vt:lpstr>Q. Dijkstra’s Algorithm (Source Node S) ANS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ANS</vt:lpstr>
      <vt:lpstr>Q. Topological Sort</vt:lpstr>
      <vt:lpstr>Q. Topological Sort ANS</vt:lpstr>
      <vt:lpstr>Q. Johnson’s algorithm</vt:lpstr>
      <vt:lpstr>Q. Johnson’s algorithm ANS (a)(b)</vt:lpstr>
      <vt:lpstr>Q. Johnson’s algorithm ANS (c)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43</cp:revision>
  <dcterms:modified xsi:type="dcterms:W3CDTF">2025-04-20T20:28:46Z</dcterms:modified>
</cp:coreProperties>
</file>